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2" r:id="rId2"/>
  </p:sldMasterIdLst>
  <p:notesMasterIdLst>
    <p:notesMasterId r:id="rId46"/>
  </p:notesMasterIdLst>
  <p:handoutMasterIdLst>
    <p:handoutMasterId r:id="rId47"/>
  </p:handoutMasterIdLst>
  <p:sldIdLst>
    <p:sldId id="274" r:id="rId3"/>
    <p:sldId id="406" r:id="rId4"/>
    <p:sldId id="278" r:id="rId5"/>
    <p:sldId id="279" r:id="rId6"/>
    <p:sldId id="280" r:id="rId7"/>
    <p:sldId id="415" r:id="rId8"/>
    <p:sldId id="292" r:id="rId9"/>
    <p:sldId id="295" r:id="rId10"/>
    <p:sldId id="277" r:id="rId11"/>
    <p:sldId id="296" r:id="rId12"/>
    <p:sldId id="282" r:id="rId13"/>
    <p:sldId id="315" r:id="rId14"/>
    <p:sldId id="321" r:id="rId15"/>
    <p:sldId id="283" r:id="rId16"/>
    <p:sldId id="284" r:id="rId17"/>
    <p:sldId id="294" r:id="rId18"/>
    <p:sldId id="297" r:id="rId19"/>
    <p:sldId id="298" r:id="rId20"/>
    <p:sldId id="316" r:id="rId21"/>
    <p:sldId id="313" r:id="rId22"/>
    <p:sldId id="322" r:id="rId23"/>
    <p:sldId id="299" r:id="rId24"/>
    <p:sldId id="323" r:id="rId25"/>
    <p:sldId id="366" r:id="rId26"/>
    <p:sldId id="300" r:id="rId27"/>
    <p:sldId id="324" r:id="rId28"/>
    <p:sldId id="416" r:id="rId29"/>
    <p:sldId id="346" r:id="rId30"/>
    <p:sldId id="414" r:id="rId31"/>
    <p:sldId id="306" r:id="rId32"/>
    <p:sldId id="347" r:id="rId33"/>
    <p:sldId id="348" r:id="rId34"/>
    <p:sldId id="349" r:id="rId35"/>
    <p:sldId id="309" r:id="rId36"/>
    <p:sldId id="350" r:id="rId37"/>
    <p:sldId id="351" r:id="rId38"/>
    <p:sldId id="308" r:id="rId39"/>
    <p:sldId id="413" r:id="rId40"/>
    <p:sldId id="333" r:id="rId41"/>
    <p:sldId id="410" r:id="rId42"/>
    <p:sldId id="411" r:id="rId43"/>
    <p:sldId id="412" r:id="rId44"/>
    <p:sldId id="337" r:id="rId45"/>
  </p:sldIdLst>
  <p:sldSz cx="9144000" cy="6858000" type="screen4x3"/>
  <p:notesSz cx="6794500" cy="9906000"/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C0C0C0"/>
    <a:srgbClr val="99FF99"/>
    <a:srgbClr val="ADADEB"/>
    <a:srgbClr val="FF9933"/>
    <a:srgbClr val="00FF00"/>
    <a:srgbClr val="CC00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79" autoAdjust="0"/>
    <p:restoredTop sz="94717" autoAdjust="0"/>
  </p:normalViewPr>
  <p:slideViewPr>
    <p:cSldViewPr>
      <p:cViewPr varScale="1">
        <p:scale>
          <a:sx n="70" d="100"/>
          <a:sy n="70" d="100"/>
        </p:scale>
        <p:origin x="-1620" y="-90"/>
      </p:cViewPr>
      <p:guideLst>
        <p:guide orient="horz" pos="3264"/>
        <p:guide pos="9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2960"/>
    </p:cViewPr>
  </p:sorterViewPr>
  <p:notesViewPr>
    <p:cSldViewPr>
      <p:cViewPr varScale="1">
        <p:scale>
          <a:sx n="79" d="100"/>
          <a:sy n="79" d="100"/>
        </p:scale>
        <p:origin x="-2502" y="-90"/>
      </p:cViewPr>
      <p:guideLst>
        <p:guide orient="horz" pos="312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4650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79" tIns="45540" rIns="91079" bIns="45540" numCol="1" anchor="t" anchorCtr="0" compatLnSpc="1">
            <a:prstTxWarp prst="textNoShape">
              <a:avLst/>
            </a:prstTxWarp>
          </a:bodyPr>
          <a:lstStyle>
            <a:lvl1pPr algn="l" defTabSz="911225" eaLnBrk="0" hangingPunct="0">
              <a:defRPr sz="1200">
                <a:latin typeface="Arial" charset="0"/>
              </a:defRPr>
            </a:lvl1pPr>
          </a:lstStyle>
          <a:p>
            <a:r>
              <a:rPr lang="en-US"/>
              <a:t>FU Berlin </a:t>
            </a:r>
          </a:p>
          <a:p>
            <a:r>
              <a:rPr lang="en-US"/>
              <a:t>Institute of Computer Science</a:t>
            </a:r>
            <a:endParaRPr lang="de-DE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2063" y="0"/>
            <a:ext cx="2992437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79" tIns="45540" rIns="91079" bIns="45540" numCol="1" anchor="t" anchorCtr="0" compatLnSpc="1">
            <a:prstTxWarp prst="textNoShape">
              <a:avLst/>
            </a:prstTxWarp>
          </a:bodyPr>
          <a:lstStyle>
            <a:lvl1pPr algn="r" defTabSz="911225" eaLnBrk="0" hangingPunct="0">
              <a:defRPr sz="1200">
                <a:latin typeface="Arial" charset="0"/>
              </a:defRPr>
            </a:lvl1pPr>
          </a:lstStyle>
          <a:p>
            <a:r>
              <a:rPr lang="de-DE"/>
              <a:t>Mobile Communications</a:t>
            </a:r>
          </a:p>
          <a:p>
            <a:r>
              <a:rPr lang="de-DE"/>
              <a:t>Chapter 7: Wireless LANs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50388"/>
            <a:ext cx="291465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79" tIns="45540" rIns="91079" bIns="45540" numCol="1" anchor="b" anchorCtr="0" compatLnSpc="1">
            <a:prstTxWarp prst="textNoShape">
              <a:avLst/>
            </a:prstTxWarp>
          </a:bodyPr>
          <a:lstStyle>
            <a:lvl1pPr algn="l" defTabSz="911225" eaLnBrk="0" hangingPunct="0">
              <a:defRPr sz="1200">
                <a:latin typeface="Arial" charset="0"/>
              </a:defRPr>
            </a:lvl1pPr>
          </a:lstStyle>
          <a:p>
            <a:r>
              <a:rPr lang="en-US"/>
              <a:t>Prof. Dr.-Ing. J. Schiller</a:t>
            </a:r>
          </a:p>
          <a:p>
            <a:r>
              <a:rPr lang="en-US"/>
              <a:t>2005</a:t>
            </a:r>
            <a:endParaRPr lang="de-DE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2063" y="9450388"/>
            <a:ext cx="2992437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79" tIns="45540" rIns="91079" bIns="45540" numCol="1" anchor="b" anchorCtr="0" compatLnSpc="1">
            <a:prstTxWarp prst="textNoShape">
              <a:avLst/>
            </a:prstTxWarp>
          </a:bodyPr>
          <a:lstStyle>
            <a:lvl1pPr algn="r" defTabSz="911225" eaLnBrk="0" hangingPunct="0">
              <a:defRPr sz="1200">
                <a:latin typeface="Arial" charset="0"/>
              </a:defRPr>
            </a:lvl1pPr>
          </a:lstStyle>
          <a:p>
            <a:r>
              <a:rPr lang="de-DE"/>
              <a:t>7.</a:t>
            </a:r>
            <a:fld id="{22CE4A83-5C43-4E69-AB03-FAA0611D6E39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3161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79" tIns="45540" rIns="91079" bIns="45540" numCol="1" anchor="t" anchorCtr="0" compatLnSpc="1">
            <a:prstTxWarp prst="textNoShape">
              <a:avLst/>
            </a:prstTxWarp>
          </a:bodyPr>
          <a:lstStyle>
            <a:lvl1pPr algn="l" defTabSz="911225" eaLnBrk="0" hangingPunct="0">
              <a:defRPr sz="1200" i="1">
                <a:latin typeface="Arial" charset="0"/>
              </a:defRPr>
            </a:lvl1pPr>
          </a:lstStyle>
          <a:p>
            <a:r>
              <a:rPr lang="de-DE"/>
              <a:t>Freie Universität Berlin</a:t>
            </a:r>
          </a:p>
          <a:p>
            <a:r>
              <a:rPr lang="de-DE"/>
              <a:t>Institut of Computer Science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3813" y="0"/>
            <a:ext cx="293052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79" tIns="45540" rIns="91079" bIns="45540" numCol="1" anchor="t" anchorCtr="0" compatLnSpc="1">
            <a:prstTxWarp prst="textNoShape">
              <a:avLst/>
            </a:prstTxWarp>
          </a:bodyPr>
          <a:lstStyle>
            <a:lvl1pPr algn="r" defTabSz="911225" eaLnBrk="0" hangingPunct="0">
              <a:defRPr sz="1200" i="1">
                <a:latin typeface="Arial" charset="0"/>
              </a:defRPr>
            </a:lvl1pPr>
          </a:lstStyle>
          <a:p>
            <a:r>
              <a:rPr lang="de-DE"/>
              <a:t>Mobile Communications</a:t>
            </a:r>
          </a:p>
          <a:p>
            <a:r>
              <a:rPr lang="de-DE"/>
              <a:t>2002</a:t>
            </a:r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68363" y="706438"/>
            <a:ext cx="5022850" cy="3765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700" y="4706938"/>
            <a:ext cx="4960938" cy="447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79" tIns="45540" rIns="91079" bIns="455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die Formate des Vorlagentextes zu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2288"/>
            <a:ext cx="2930525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79" tIns="45540" rIns="91079" bIns="45540" numCol="1" anchor="b" anchorCtr="0" compatLnSpc="1">
            <a:prstTxWarp prst="textNoShape">
              <a:avLst/>
            </a:prstTxWarp>
          </a:bodyPr>
          <a:lstStyle>
            <a:lvl1pPr algn="l" defTabSz="911225" eaLnBrk="0" hangingPunct="0">
              <a:defRPr sz="1200" i="1">
                <a:latin typeface="Arial" charset="0"/>
              </a:defRPr>
            </a:lvl1pPr>
          </a:lstStyle>
          <a:p>
            <a:r>
              <a:rPr lang="de-DE"/>
              <a:t>Prof. Dr.-Ing. Jochen Schiller</a:t>
            </a:r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3813" y="9412288"/>
            <a:ext cx="2930525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79" tIns="45540" rIns="91079" bIns="45540" numCol="1" anchor="b" anchorCtr="0" compatLnSpc="1">
            <a:prstTxWarp prst="textNoShape">
              <a:avLst/>
            </a:prstTxWarp>
          </a:bodyPr>
          <a:lstStyle>
            <a:lvl1pPr algn="r" defTabSz="911225" eaLnBrk="0" hangingPunct="0">
              <a:defRPr sz="1200" i="1">
                <a:latin typeface="Arial" charset="0"/>
              </a:defRPr>
            </a:lvl1pPr>
          </a:lstStyle>
          <a:p>
            <a:fld id="{0A7F026A-1799-4695-A36B-802C4301217B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44561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de-DE"/>
              <a:t>Freie Universität Berlin</a:t>
            </a:r>
          </a:p>
          <a:p>
            <a:r>
              <a:rPr lang="de-DE"/>
              <a:t>Institut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de-DE"/>
              <a:t>Mobile Communications</a:t>
            </a:r>
          </a:p>
          <a:p>
            <a:r>
              <a:rPr lang="de-DE"/>
              <a:t>2002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de-DE"/>
              <a:t>Prof. Dr.-Ing. Jochen Schiller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DD92D0-F97F-46EE-ABF5-E5207C387081}" type="slidenum">
              <a:rPr lang="de-DE"/>
              <a:pPr/>
              <a:t>1</a:t>
            </a:fld>
            <a:endParaRPr lang="de-DE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06438"/>
            <a:ext cx="5019675" cy="3765550"/>
          </a:xfrm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de-DE"/>
              <a:t>Freie Universität Berlin</a:t>
            </a:r>
          </a:p>
          <a:p>
            <a:r>
              <a:rPr lang="de-DE"/>
              <a:t>Institut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de-DE"/>
              <a:t>Mobile Communications</a:t>
            </a:r>
          </a:p>
          <a:p>
            <a:r>
              <a:rPr lang="de-DE"/>
              <a:t>2002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de-DE"/>
              <a:t>Prof. Dr.-Ing. Jochen Schiller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A44C33-37F2-485D-8946-13DF48B28A1C}" type="slidenum">
              <a:rPr lang="de-DE"/>
              <a:pPr/>
              <a:t>11</a:t>
            </a:fld>
            <a:endParaRPr lang="de-DE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06438"/>
            <a:ext cx="5019675" cy="3765550"/>
          </a:xfrm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de-DE"/>
              <a:t>Freie Universität Berlin</a:t>
            </a:r>
          </a:p>
          <a:p>
            <a:r>
              <a:rPr lang="de-DE"/>
              <a:t>Institut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de-DE"/>
              <a:t>Mobile Communications</a:t>
            </a:r>
          </a:p>
          <a:p>
            <a:r>
              <a:rPr lang="de-DE"/>
              <a:t>2002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de-DE"/>
              <a:t>Prof. Dr.-Ing. Jochen Schiller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9BA97E-1E66-428D-B3E3-0D77CB08DA0E}" type="slidenum">
              <a:rPr lang="de-DE"/>
              <a:pPr/>
              <a:t>12</a:t>
            </a:fld>
            <a:endParaRPr lang="de-DE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06438"/>
            <a:ext cx="5019675" cy="3765550"/>
          </a:xfrm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de-DE"/>
              <a:t>Freie Universität Berlin</a:t>
            </a:r>
          </a:p>
          <a:p>
            <a:r>
              <a:rPr lang="de-DE"/>
              <a:t>Institut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de-DE"/>
              <a:t>Mobile Communications</a:t>
            </a:r>
          </a:p>
          <a:p>
            <a:r>
              <a:rPr lang="de-DE"/>
              <a:t>2002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de-DE"/>
              <a:t>Prof. Dr.-Ing. Jochen Schiller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8316CB-526E-4B67-8E5F-51C16747AD65}" type="slidenum">
              <a:rPr lang="de-DE"/>
              <a:pPr/>
              <a:t>13</a:t>
            </a:fld>
            <a:endParaRPr lang="de-DE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06438"/>
            <a:ext cx="5019675" cy="3765550"/>
          </a:xfrm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de-DE"/>
              <a:t>Freie Universität Berlin</a:t>
            </a:r>
          </a:p>
          <a:p>
            <a:r>
              <a:rPr lang="de-DE"/>
              <a:t>Institut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de-DE"/>
              <a:t>Mobile Communications</a:t>
            </a:r>
          </a:p>
          <a:p>
            <a:r>
              <a:rPr lang="de-DE"/>
              <a:t>2002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de-DE"/>
              <a:t>Prof. Dr.-Ing. Jochen Schiller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A7CFE5-A268-4BD0-A805-72DC7A50119A}" type="slidenum">
              <a:rPr lang="de-DE"/>
              <a:pPr/>
              <a:t>14</a:t>
            </a:fld>
            <a:endParaRPr lang="de-DE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06438"/>
            <a:ext cx="5019675" cy="3765550"/>
          </a:xfrm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de-DE"/>
              <a:t>Freie Universität Berlin</a:t>
            </a:r>
          </a:p>
          <a:p>
            <a:r>
              <a:rPr lang="de-DE"/>
              <a:t>Institut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de-DE"/>
              <a:t>Mobile Communications</a:t>
            </a:r>
          </a:p>
          <a:p>
            <a:r>
              <a:rPr lang="de-DE"/>
              <a:t>2002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de-DE"/>
              <a:t>Prof. Dr.-Ing. Jochen Schiller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599674-0839-4E48-B479-B2547348030D}" type="slidenum">
              <a:rPr lang="de-DE"/>
              <a:pPr/>
              <a:t>15</a:t>
            </a:fld>
            <a:endParaRPr lang="de-DE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06438"/>
            <a:ext cx="5019675" cy="3765550"/>
          </a:xfrm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de-DE"/>
              <a:t>Freie Universität Berlin</a:t>
            </a:r>
          </a:p>
          <a:p>
            <a:r>
              <a:rPr lang="de-DE"/>
              <a:t>Institut of Computer Science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de-DE"/>
              <a:t>Mobile Communications</a:t>
            </a:r>
          </a:p>
          <a:p>
            <a:r>
              <a:rPr lang="de-DE"/>
              <a:t>2002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de-DE"/>
              <a:t>Prof. Dr.-Ing. Jochen Schiller</a:t>
            </a: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7736E4-1406-48A9-8C58-8E99B776094A}" type="slidenum">
              <a:rPr lang="de-DE"/>
              <a:pPr/>
              <a:t>16</a:t>
            </a:fld>
            <a:endParaRPr lang="de-DE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3848100" y="11113"/>
            <a:ext cx="2946400" cy="460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3848100" y="9431338"/>
            <a:ext cx="2946400" cy="460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8974" tIns="0" rIns="18974" bIns="0" anchor="b"/>
          <a:lstStyle/>
          <a:p>
            <a:pPr algn="r" defTabSz="803275" eaLnBrk="0" hangingPunct="0"/>
            <a:r>
              <a:rPr lang="de-DE" sz="1000" i="1">
                <a:latin typeface="Times New Roman" pitchFamily="18" charset="0"/>
              </a:rPr>
              <a:t>12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9431338"/>
            <a:ext cx="2944813" cy="460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0" y="11113"/>
            <a:ext cx="2944813" cy="460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1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0275" y="750888"/>
            <a:ext cx="4933950" cy="3700462"/>
          </a:xfrm>
          <a:ln w="12700" cap="flat">
            <a:solidFill>
              <a:schemeClr val="tx1"/>
            </a:solidFill>
          </a:ln>
        </p:spPr>
      </p:sp>
      <p:sp>
        <p:nvSpPr>
          <p:cNvPr id="911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2388" y="4897438"/>
            <a:ext cx="6367462" cy="4732337"/>
          </a:xfrm>
          <a:ln/>
        </p:spPr>
        <p:txBody>
          <a:bodyPr lIns="98036" tIns="49018" rIns="98036" bIns="4901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de-DE"/>
              <a:t>Freie Universität Berlin</a:t>
            </a:r>
          </a:p>
          <a:p>
            <a:r>
              <a:rPr lang="de-DE"/>
              <a:t>Institut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de-DE"/>
              <a:t>Mobile Communications</a:t>
            </a:r>
          </a:p>
          <a:p>
            <a:r>
              <a:rPr lang="de-DE"/>
              <a:t>2002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de-DE"/>
              <a:t>Prof. Dr.-Ing. Jochen Schiller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DA4BB1-4CBA-4D65-BE36-09309C522644}" type="slidenum">
              <a:rPr lang="de-DE"/>
              <a:pPr/>
              <a:t>17</a:t>
            </a:fld>
            <a:endParaRPr lang="de-DE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06438"/>
            <a:ext cx="5019675" cy="3765550"/>
          </a:xfrm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de-DE"/>
              <a:t>Freie Universität Berlin</a:t>
            </a:r>
          </a:p>
          <a:p>
            <a:r>
              <a:rPr lang="de-DE"/>
              <a:t>Institut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de-DE"/>
              <a:t>Mobile Communications</a:t>
            </a:r>
          </a:p>
          <a:p>
            <a:r>
              <a:rPr lang="de-DE"/>
              <a:t>2002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de-DE"/>
              <a:t>Prof. Dr.-Ing. Jochen Schiller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53173D-7C8D-418F-890F-B281F7572FD4}" type="slidenum">
              <a:rPr lang="de-DE"/>
              <a:pPr/>
              <a:t>18</a:t>
            </a:fld>
            <a:endParaRPr lang="de-DE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06438"/>
            <a:ext cx="5019675" cy="3765550"/>
          </a:xfrm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de-DE"/>
              <a:t>Freie Universität Berlin</a:t>
            </a:r>
          </a:p>
          <a:p>
            <a:r>
              <a:rPr lang="de-DE"/>
              <a:t>Institut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de-DE"/>
              <a:t>Mobile Communications</a:t>
            </a:r>
          </a:p>
          <a:p>
            <a:r>
              <a:rPr lang="de-DE"/>
              <a:t>2002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de-DE"/>
              <a:t>Prof. Dr.-Ing. Jochen Schiller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7B5BBF-8068-42AE-B897-7C4106193744}" type="slidenum">
              <a:rPr lang="de-DE"/>
              <a:pPr/>
              <a:t>19</a:t>
            </a:fld>
            <a:endParaRPr lang="de-DE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06438"/>
            <a:ext cx="5019675" cy="3765550"/>
          </a:xfrm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de-DE"/>
              <a:t>Freie Universität Berlin</a:t>
            </a:r>
          </a:p>
          <a:p>
            <a:r>
              <a:rPr lang="de-DE"/>
              <a:t>Institut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de-DE"/>
              <a:t>Mobile Communications</a:t>
            </a:r>
          </a:p>
          <a:p>
            <a:r>
              <a:rPr lang="de-DE"/>
              <a:t>2002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de-DE"/>
              <a:t>Prof. Dr.-Ing. Jochen Schiller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066FAC-25F4-49F4-BA99-84E91B791B1A}" type="slidenum">
              <a:rPr lang="de-DE"/>
              <a:pPr/>
              <a:t>20</a:t>
            </a:fld>
            <a:endParaRPr lang="de-DE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06438"/>
            <a:ext cx="5019675" cy="3765550"/>
          </a:xfrm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de-DE"/>
              <a:t>Freie Universität Berlin</a:t>
            </a:r>
          </a:p>
          <a:p>
            <a:r>
              <a:rPr lang="de-DE"/>
              <a:t>Institut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de-DE"/>
              <a:t>Mobile Communications</a:t>
            </a:r>
          </a:p>
          <a:p>
            <a:r>
              <a:rPr lang="de-DE"/>
              <a:t>2002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de-DE"/>
              <a:t>Prof. Dr.-Ing. Jochen Schiller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A61383-6CB6-4CB1-B0C5-3CED9258BD0B}" type="slidenum">
              <a:rPr lang="de-DE"/>
              <a:pPr/>
              <a:t>2</a:t>
            </a:fld>
            <a:endParaRPr lang="de-DE"/>
          </a:p>
        </p:txBody>
      </p:sp>
      <p:sp>
        <p:nvSpPr>
          <p:cNvPr id="337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4538"/>
            <a:ext cx="4951412" cy="3713162"/>
          </a:xfrm>
          <a:ln/>
        </p:spPr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706938"/>
            <a:ext cx="4984750" cy="44545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de-DE"/>
              <a:t>Freie Universität Berlin</a:t>
            </a:r>
          </a:p>
          <a:p>
            <a:r>
              <a:rPr lang="de-DE"/>
              <a:t>Institut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de-DE"/>
              <a:t>Mobile Communications</a:t>
            </a:r>
          </a:p>
          <a:p>
            <a:r>
              <a:rPr lang="de-DE"/>
              <a:t>2002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de-DE"/>
              <a:t>Prof. Dr.-Ing. Jochen Schiller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121069-7758-4117-950B-74C81E28EA81}" type="slidenum">
              <a:rPr lang="de-DE"/>
              <a:pPr/>
              <a:t>21</a:t>
            </a:fld>
            <a:endParaRPr lang="de-DE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06438"/>
            <a:ext cx="5019675" cy="3765550"/>
          </a:xfrm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de-DE"/>
              <a:t>Freie Universität Berlin</a:t>
            </a:r>
          </a:p>
          <a:p>
            <a:r>
              <a:rPr lang="de-DE"/>
              <a:t>Institut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de-DE"/>
              <a:t>Mobile Communications</a:t>
            </a:r>
          </a:p>
          <a:p>
            <a:r>
              <a:rPr lang="de-DE"/>
              <a:t>2002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de-DE"/>
              <a:t>Prof. Dr.-Ing. Jochen Schiller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D077E8-A768-45C1-BFD7-5DD3A3B9C7CE}" type="slidenum">
              <a:rPr lang="de-DE"/>
              <a:pPr/>
              <a:t>22</a:t>
            </a:fld>
            <a:endParaRPr lang="de-DE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06438"/>
            <a:ext cx="5019675" cy="3765550"/>
          </a:xfrm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de-DE"/>
              <a:t>Freie Universität Berlin</a:t>
            </a:r>
          </a:p>
          <a:p>
            <a:r>
              <a:rPr lang="de-DE"/>
              <a:t>Institut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de-DE"/>
              <a:t>Mobile Communications</a:t>
            </a:r>
          </a:p>
          <a:p>
            <a:r>
              <a:rPr lang="de-DE"/>
              <a:t>2002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de-DE"/>
              <a:t>Prof. Dr.-Ing. Jochen Schiller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326A6F-47DA-4638-838A-7B5B119E0E1B}" type="slidenum">
              <a:rPr lang="de-DE"/>
              <a:pPr/>
              <a:t>23</a:t>
            </a:fld>
            <a:endParaRPr lang="de-DE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06438"/>
            <a:ext cx="5019675" cy="3765550"/>
          </a:xfrm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de-DE"/>
              <a:t>Freie Universität Berlin</a:t>
            </a:r>
          </a:p>
          <a:p>
            <a:r>
              <a:rPr lang="de-DE"/>
              <a:t>Institut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de-DE"/>
              <a:t>Mobile Communications</a:t>
            </a:r>
          </a:p>
          <a:p>
            <a:r>
              <a:rPr lang="de-DE"/>
              <a:t>2002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de-DE"/>
              <a:t>Prof. Dr.-Ing. Jochen Schiller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38FA8D-846D-4B15-BB57-FE491B10DCAE}" type="slidenum">
              <a:rPr lang="de-DE"/>
              <a:pPr/>
              <a:t>24</a:t>
            </a:fld>
            <a:endParaRPr lang="de-DE"/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06438"/>
            <a:ext cx="5019675" cy="3765550"/>
          </a:xfrm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de-DE"/>
              <a:t>Freie Universität Berlin</a:t>
            </a:r>
          </a:p>
          <a:p>
            <a:r>
              <a:rPr lang="de-DE"/>
              <a:t>Institut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de-DE"/>
              <a:t>Mobile Communications</a:t>
            </a:r>
          </a:p>
          <a:p>
            <a:r>
              <a:rPr lang="de-DE"/>
              <a:t>2002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de-DE"/>
              <a:t>Prof. Dr.-Ing. Jochen Schiller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18ABFB-1932-4B6B-B0DA-87DE8AA8C1FD}" type="slidenum">
              <a:rPr lang="de-DE"/>
              <a:pPr/>
              <a:t>25</a:t>
            </a:fld>
            <a:endParaRPr lang="de-DE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06438"/>
            <a:ext cx="5019675" cy="3765550"/>
          </a:xfrm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de-DE"/>
              <a:t>Freie Universität Berlin</a:t>
            </a:r>
          </a:p>
          <a:p>
            <a:r>
              <a:rPr lang="de-DE"/>
              <a:t>Institut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de-DE"/>
              <a:t>Mobile Communications</a:t>
            </a:r>
          </a:p>
          <a:p>
            <a:r>
              <a:rPr lang="de-DE"/>
              <a:t>2002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de-DE"/>
              <a:t>Prof. Dr.-Ing. Jochen Schiller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5A35A7-AB41-4A6D-8C4A-5A3FC34F712C}" type="slidenum">
              <a:rPr lang="de-DE"/>
              <a:pPr/>
              <a:t>26</a:t>
            </a:fld>
            <a:endParaRPr lang="de-DE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06438"/>
            <a:ext cx="5019675" cy="3765550"/>
          </a:xfrm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de-DE"/>
              <a:t>Freie Universität Berlin</a:t>
            </a:r>
          </a:p>
          <a:p>
            <a:r>
              <a:rPr lang="de-DE"/>
              <a:t>Institut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de-DE"/>
              <a:t>Mobile Communications</a:t>
            </a:r>
          </a:p>
          <a:p>
            <a:r>
              <a:rPr lang="de-DE"/>
              <a:t>2002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de-DE"/>
              <a:t>Prof. Dr.-Ing. Jochen Schiller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DAEFC3-F52C-41D2-A3B8-CA82DA25E4F0}" type="slidenum">
              <a:rPr lang="de-DE"/>
              <a:pPr/>
              <a:t>28</a:t>
            </a:fld>
            <a:endParaRPr lang="de-DE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06438"/>
            <a:ext cx="5019675" cy="3765550"/>
          </a:xfrm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de-DE"/>
              <a:t>Freie Universität Berlin</a:t>
            </a:r>
          </a:p>
          <a:p>
            <a:r>
              <a:rPr lang="de-DE"/>
              <a:t>Institut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de-DE"/>
              <a:t>Mobile Communications</a:t>
            </a:r>
          </a:p>
          <a:p>
            <a:r>
              <a:rPr lang="de-DE"/>
              <a:t>2002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de-DE"/>
              <a:t>Prof. Dr.-Ing. Jochen Schiller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A09995-8647-4981-BB24-07422FA0E058}" type="slidenum">
              <a:rPr lang="de-DE"/>
              <a:pPr/>
              <a:t>30</a:t>
            </a:fld>
            <a:endParaRPr lang="de-DE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06438"/>
            <a:ext cx="5019675" cy="3765550"/>
          </a:xfrm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de-DE"/>
              <a:t>Freie Universität Berlin</a:t>
            </a:r>
          </a:p>
          <a:p>
            <a:r>
              <a:rPr lang="de-DE"/>
              <a:t>Institut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de-DE"/>
              <a:t>Mobile Communications</a:t>
            </a:r>
          </a:p>
          <a:p>
            <a:r>
              <a:rPr lang="de-DE"/>
              <a:t>2002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de-DE"/>
              <a:t>Prof. Dr.-Ing. Jochen Schiller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3D8065-7AA9-467B-818D-6DD6B25873AE}" type="slidenum">
              <a:rPr lang="de-DE"/>
              <a:pPr/>
              <a:t>31</a:t>
            </a:fld>
            <a:endParaRPr lang="de-DE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06438"/>
            <a:ext cx="5019675" cy="3765550"/>
          </a:xfrm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de-DE"/>
              <a:t>Freie Universität Berlin</a:t>
            </a:r>
          </a:p>
          <a:p>
            <a:r>
              <a:rPr lang="de-DE"/>
              <a:t>Institut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de-DE"/>
              <a:t>Mobile Communications</a:t>
            </a:r>
          </a:p>
          <a:p>
            <a:r>
              <a:rPr lang="de-DE"/>
              <a:t>2002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de-DE"/>
              <a:t>Prof. Dr.-Ing. Jochen Schiller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E17451-F092-4A45-B21E-CA0AC12BA83C}" type="slidenum">
              <a:rPr lang="de-DE"/>
              <a:pPr/>
              <a:t>32</a:t>
            </a:fld>
            <a:endParaRPr lang="de-DE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06438"/>
            <a:ext cx="5019675" cy="3765550"/>
          </a:xfrm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de-DE"/>
              <a:t>Freie Universität Berlin</a:t>
            </a:r>
          </a:p>
          <a:p>
            <a:r>
              <a:rPr lang="de-DE"/>
              <a:t>Institut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de-DE"/>
              <a:t>Mobile Communications</a:t>
            </a:r>
          </a:p>
          <a:p>
            <a:r>
              <a:rPr lang="de-DE"/>
              <a:t>2002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de-DE"/>
              <a:t>Prof. Dr.-Ing. Jochen Schiller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ED9124-1B1F-4AA2-BC5F-06965A475714}" type="slidenum">
              <a:rPr lang="de-DE"/>
              <a:pPr/>
              <a:t>3</a:t>
            </a:fld>
            <a:endParaRPr lang="de-DE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06438"/>
            <a:ext cx="5019675" cy="3765550"/>
          </a:xfrm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de-DE"/>
              <a:t>Freie Universität Berlin</a:t>
            </a:r>
          </a:p>
          <a:p>
            <a:r>
              <a:rPr lang="de-DE"/>
              <a:t>Institut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de-DE"/>
              <a:t>Mobile Communications</a:t>
            </a:r>
          </a:p>
          <a:p>
            <a:r>
              <a:rPr lang="de-DE"/>
              <a:t>2002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de-DE"/>
              <a:t>Prof. Dr.-Ing. Jochen Schiller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2CD748-ECCA-4E7C-864F-B13D01A1E024}" type="slidenum">
              <a:rPr lang="de-DE"/>
              <a:pPr/>
              <a:t>33</a:t>
            </a:fld>
            <a:endParaRPr lang="de-DE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06438"/>
            <a:ext cx="5019675" cy="3765550"/>
          </a:xfrm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de-DE"/>
              <a:t>Freie Universität Berlin</a:t>
            </a:r>
          </a:p>
          <a:p>
            <a:r>
              <a:rPr lang="de-DE"/>
              <a:t>Institut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de-DE"/>
              <a:t>Mobile Communications</a:t>
            </a:r>
          </a:p>
          <a:p>
            <a:r>
              <a:rPr lang="de-DE"/>
              <a:t>2002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de-DE"/>
              <a:t>Prof. Dr.-Ing. Jochen Schiller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E3A4F0-31F4-4958-8421-FA8F43F2EAC1}" type="slidenum">
              <a:rPr lang="de-DE"/>
              <a:pPr/>
              <a:t>34</a:t>
            </a:fld>
            <a:endParaRPr lang="de-DE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06438"/>
            <a:ext cx="5019675" cy="3765550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de-DE"/>
              <a:t>Freie Universität Berlin</a:t>
            </a:r>
          </a:p>
          <a:p>
            <a:r>
              <a:rPr lang="de-DE"/>
              <a:t>Institut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de-DE"/>
              <a:t>Mobile Communications</a:t>
            </a:r>
          </a:p>
          <a:p>
            <a:r>
              <a:rPr lang="de-DE"/>
              <a:t>2002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de-DE"/>
              <a:t>Prof. Dr.-Ing. Jochen Schiller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104BF1-2899-44AB-9A3B-54460E7D52EE}" type="slidenum">
              <a:rPr lang="de-DE"/>
              <a:pPr/>
              <a:t>35</a:t>
            </a:fld>
            <a:endParaRPr lang="de-DE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06438"/>
            <a:ext cx="5019675" cy="3765550"/>
          </a:xfrm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de-DE"/>
              <a:t>Freie Universität Berlin</a:t>
            </a:r>
          </a:p>
          <a:p>
            <a:r>
              <a:rPr lang="de-DE"/>
              <a:t>Institut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de-DE"/>
              <a:t>Mobile Communications</a:t>
            </a:r>
          </a:p>
          <a:p>
            <a:r>
              <a:rPr lang="de-DE"/>
              <a:t>2002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de-DE"/>
              <a:t>Prof. Dr.-Ing. Jochen Schiller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71F9CA-C1EA-4350-AC39-2F75EBF7FB05}" type="slidenum">
              <a:rPr lang="de-DE"/>
              <a:pPr/>
              <a:t>36</a:t>
            </a:fld>
            <a:endParaRPr lang="de-DE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06438"/>
            <a:ext cx="5019675" cy="3765550"/>
          </a:xfrm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de-DE"/>
              <a:t>Freie Universität Berlin</a:t>
            </a:r>
          </a:p>
          <a:p>
            <a:r>
              <a:rPr lang="de-DE"/>
              <a:t>Institut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de-DE"/>
              <a:t>Mobile Communications</a:t>
            </a:r>
          </a:p>
          <a:p>
            <a:r>
              <a:rPr lang="de-DE"/>
              <a:t>2002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de-DE"/>
              <a:t>Prof. Dr.-Ing. Jochen Schiller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8616E1-A71A-4D53-9D07-50C6F1E0FCA5}" type="slidenum">
              <a:rPr lang="de-DE"/>
              <a:pPr/>
              <a:t>37</a:t>
            </a:fld>
            <a:endParaRPr lang="de-DE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06438"/>
            <a:ext cx="5019675" cy="3765550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de-DE"/>
              <a:t>Freie Universität Berlin</a:t>
            </a:r>
          </a:p>
          <a:p>
            <a:r>
              <a:rPr lang="de-DE"/>
              <a:t>Institut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de-DE"/>
              <a:t>Mobile Communications</a:t>
            </a:r>
          </a:p>
          <a:p>
            <a:r>
              <a:rPr lang="de-DE"/>
              <a:t>2002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de-DE"/>
              <a:t>Prof. Dr.-Ing. Jochen Schiller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0A32EA-2F3E-40E7-8B0A-DF7F4666A7F6}" type="slidenum">
              <a:rPr lang="de-DE"/>
              <a:pPr/>
              <a:t>39</a:t>
            </a:fld>
            <a:endParaRPr lang="de-DE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06438"/>
            <a:ext cx="5019675" cy="3765550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de-DE"/>
              <a:t>Freie Universität Berlin</a:t>
            </a:r>
          </a:p>
          <a:p>
            <a:r>
              <a:rPr lang="de-DE"/>
              <a:t>Institut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de-DE"/>
              <a:t>Mobile Communications</a:t>
            </a:r>
          </a:p>
          <a:p>
            <a:r>
              <a:rPr lang="de-DE"/>
              <a:t>2002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de-DE"/>
              <a:t>Prof. Dr.-Ing. Jochen Schiller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A7EE07-D1C9-4431-B0FA-A605CB8E098B}" type="slidenum">
              <a:rPr lang="de-DE"/>
              <a:pPr/>
              <a:t>40</a:t>
            </a:fld>
            <a:endParaRPr lang="de-DE"/>
          </a:p>
        </p:txBody>
      </p:sp>
      <p:sp>
        <p:nvSpPr>
          <p:cNvPr id="391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06438"/>
            <a:ext cx="5019675" cy="3765550"/>
          </a:xfrm>
          <a:ln/>
        </p:spPr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de-DE"/>
              <a:t>Freie Universität Berlin</a:t>
            </a:r>
          </a:p>
          <a:p>
            <a:r>
              <a:rPr lang="de-DE"/>
              <a:t>Institut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de-DE"/>
              <a:t>Mobile Communications</a:t>
            </a:r>
          </a:p>
          <a:p>
            <a:r>
              <a:rPr lang="de-DE"/>
              <a:t>2002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de-DE"/>
              <a:t>Prof. Dr.-Ing. Jochen Schiller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7CC988-CDAB-4B26-A605-DCA7DA2602F8}" type="slidenum">
              <a:rPr lang="de-DE"/>
              <a:pPr/>
              <a:t>41</a:t>
            </a:fld>
            <a:endParaRPr lang="de-DE"/>
          </a:p>
        </p:txBody>
      </p:sp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06438"/>
            <a:ext cx="5019675" cy="3765550"/>
          </a:xfrm>
          <a:ln/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de-DE"/>
              <a:t>Freie Universität Berlin</a:t>
            </a:r>
          </a:p>
          <a:p>
            <a:r>
              <a:rPr lang="de-DE"/>
              <a:t>Institut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de-DE"/>
              <a:t>Mobile Communications</a:t>
            </a:r>
          </a:p>
          <a:p>
            <a:r>
              <a:rPr lang="de-DE"/>
              <a:t>2002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de-DE"/>
              <a:t>Prof. Dr.-Ing. Jochen Schiller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E61B7D-2D46-42B3-A4BB-81128A138138}" type="slidenum">
              <a:rPr lang="de-DE"/>
              <a:pPr/>
              <a:t>42</a:t>
            </a:fld>
            <a:endParaRPr lang="de-DE"/>
          </a:p>
        </p:txBody>
      </p:sp>
      <p:sp>
        <p:nvSpPr>
          <p:cNvPr id="393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06438"/>
            <a:ext cx="5019675" cy="3765550"/>
          </a:xfrm>
          <a:ln/>
        </p:spPr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de-DE"/>
              <a:t>Freie Universität Berlin</a:t>
            </a:r>
          </a:p>
          <a:p>
            <a:r>
              <a:rPr lang="de-DE"/>
              <a:t>Institut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de-DE"/>
              <a:t>Mobile Communications</a:t>
            </a:r>
          </a:p>
          <a:p>
            <a:r>
              <a:rPr lang="de-DE"/>
              <a:t>2002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de-DE"/>
              <a:t>Prof. Dr.-Ing. Jochen Schiller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0DB770-6D7F-4760-A3CC-49B479076BC9}" type="slidenum">
              <a:rPr lang="de-DE"/>
              <a:pPr/>
              <a:t>43</a:t>
            </a:fld>
            <a:endParaRPr lang="de-DE"/>
          </a:p>
        </p:txBody>
      </p:sp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06438"/>
            <a:ext cx="5019675" cy="3765550"/>
          </a:xfrm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de-DE"/>
              <a:t>Freie Universität Berlin</a:t>
            </a:r>
          </a:p>
          <a:p>
            <a:r>
              <a:rPr lang="de-DE"/>
              <a:t>Institut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de-DE"/>
              <a:t>Mobile Communications</a:t>
            </a:r>
          </a:p>
          <a:p>
            <a:r>
              <a:rPr lang="de-DE"/>
              <a:t>2002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de-DE"/>
              <a:t>Prof. Dr.-Ing. Jochen Schiller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814278-E81A-4D6E-9156-C3CB1FCE8512}" type="slidenum">
              <a:rPr lang="de-DE"/>
              <a:pPr/>
              <a:t>4</a:t>
            </a:fld>
            <a:endParaRPr lang="de-DE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06438"/>
            <a:ext cx="5019675" cy="3765550"/>
          </a:xfrm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de-DE"/>
              <a:t>Freie Universität Berlin</a:t>
            </a:r>
          </a:p>
          <a:p>
            <a:r>
              <a:rPr lang="de-DE"/>
              <a:t>Institut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de-DE"/>
              <a:t>Mobile Communications</a:t>
            </a:r>
          </a:p>
          <a:p>
            <a:r>
              <a:rPr lang="de-DE"/>
              <a:t>2002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de-DE"/>
              <a:t>Prof. Dr.-Ing. Jochen Schiller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823D46-127D-4974-AF88-848818488F73}" type="slidenum">
              <a:rPr lang="de-DE"/>
              <a:pPr/>
              <a:t>5</a:t>
            </a:fld>
            <a:endParaRPr lang="de-DE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06438"/>
            <a:ext cx="5019675" cy="3765550"/>
          </a:xfrm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de-DE"/>
              <a:t>Freie Universität Berlin</a:t>
            </a:r>
          </a:p>
          <a:p>
            <a:r>
              <a:rPr lang="de-DE"/>
              <a:t>Institut of Computer Science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de-DE"/>
              <a:t>Mobile Communications</a:t>
            </a:r>
          </a:p>
          <a:p>
            <a:r>
              <a:rPr lang="de-DE"/>
              <a:t>2002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de-DE"/>
              <a:t>Prof. Dr.-Ing. Jochen Schiller</a:t>
            </a: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2CD75C-BB55-43A7-8D86-592F166FC36C}" type="slidenum">
              <a:rPr lang="de-DE"/>
              <a:pPr/>
              <a:t>7</a:t>
            </a:fld>
            <a:endParaRPr lang="de-DE"/>
          </a:p>
        </p:txBody>
      </p:sp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3848100" y="11113"/>
            <a:ext cx="2946400" cy="460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3848100" y="9431338"/>
            <a:ext cx="2946400" cy="460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8974" tIns="0" rIns="18974" bIns="0" anchor="b"/>
          <a:lstStyle/>
          <a:p>
            <a:pPr algn="r" defTabSz="803275" eaLnBrk="0" hangingPunct="0"/>
            <a:r>
              <a:rPr lang="de-DE" sz="1000" i="1">
                <a:latin typeface="Times New Roman" pitchFamily="18" charset="0"/>
              </a:rPr>
              <a:t>9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0" y="9431338"/>
            <a:ext cx="2944813" cy="460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0" y="11113"/>
            <a:ext cx="2944813" cy="460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0275" y="750888"/>
            <a:ext cx="4933950" cy="3700462"/>
          </a:xfrm>
          <a:ln w="12700" cap="flat">
            <a:solidFill>
              <a:schemeClr val="tx1"/>
            </a:solidFill>
          </a:ln>
        </p:spPr>
      </p:sp>
      <p:sp>
        <p:nvSpPr>
          <p:cNvPr id="870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2388" y="4897438"/>
            <a:ext cx="6367462" cy="4732337"/>
          </a:xfrm>
          <a:ln/>
        </p:spPr>
        <p:txBody>
          <a:bodyPr lIns="98036" tIns="49018" rIns="98036" bIns="4901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de-DE"/>
              <a:t>Freie Universität Berlin</a:t>
            </a:r>
          </a:p>
          <a:p>
            <a:r>
              <a:rPr lang="de-DE"/>
              <a:t>Institut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de-DE"/>
              <a:t>Mobile Communications</a:t>
            </a:r>
          </a:p>
          <a:p>
            <a:r>
              <a:rPr lang="de-DE"/>
              <a:t>2002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de-DE"/>
              <a:t>Prof. Dr.-Ing. Jochen Schiller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A37B5E-9D06-48B6-B76D-EB1EDC4C7221}" type="slidenum">
              <a:rPr lang="de-DE"/>
              <a:pPr/>
              <a:t>8</a:t>
            </a:fld>
            <a:endParaRPr lang="de-DE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06438"/>
            <a:ext cx="5019675" cy="3765550"/>
          </a:xfrm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de-DE"/>
              <a:t>Freie Universität Berlin</a:t>
            </a:r>
          </a:p>
          <a:p>
            <a:r>
              <a:rPr lang="de-DE"/>
              <a:t>Institut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de-DE"/>
              <a:t>Mobile Communications</a:t>
            </a:r>
          </a:p>
          <a:p>
            <a:r>
              <a:rPr lang="de-DE"/>
              <a:t>2002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de-DE"/>
              <a:t>Prof. Dr.-Ing. Jochen Schiller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7E2A80-AC6C-4F48-961C-D6FADE367114}" type="slidenum">
              <a:rPr lang="de-DE"/>
              <a:pPr/>
              <a:t>9</a:t>
            </a:fld>
            <a:endParaRPr lang="de-DE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06438"/>
            <a:ext cx="5019675" cy="3765550"/>
          </a:xfrm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de-DE"/>
              <a:t>Freie Universität Berlin</a:t>
            </a:r>
          </a:p>
          <a:p>
            <a:r>
              <a:rPr lang="de-DE"/>
              <a:t>Institut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de-DE"/>
              <a:t>Mobile Communications</a:t>
            </a:r>
          </a:p>
          <a:p>
            <a:r>
              <a:rPr lang="de-DE"/>
              <a:t>2002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de-DE"/>
              <a:t>Prof. Dr.-Ing. Jochen Schiller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A3C89B-464C-4FD4-BA53-21C7023653F4}" type="slidenum">
              <a:rPr lang="de-DE"/>
              <a:pPr/>
              <a:t>10</a:t>
            </a:fld>
            <a:endParaRPr lang="de-DE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06438"/>
            <a:ext cx="5019675" cy="3765550"/>
          </a:xfrm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Titelmasterformat durch Klicken bearbeiten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8608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Formatvorlage des Untertitelmasters durch Klicken bearbeiten</a:t>
            </a:r>
          </a:p>
        </p:txBody>
      </p:sp>
      <p:sp>
        <p:nvSpPr>
          <p:cNvPr id="348164" name="Line 4"/>
          <p:cNvSpPr>
            <a:spLocks noChangeShapeType="1"/>
          </p:cNvSpPr>
          <p:nvPr/>
        </p:nvSpPr>
        <p:spPr bwMode="auto">
          <a:xfrm>
            <a:off x="0" y="908050"/>
            <a:ext cx="9144000" cy="0"/>
          </a:xfrm>
          <a:prstGeom prst="line">
            <a:avLst/>
          </a:prstGeom>
          <a:noFill/>
          <a:ln w="12700">
            <a:solidFill>
              <a:srgbClr val="003366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8165" name="Line 5"/>
          <p:cNvSpPr>
            <a:spLocks noChangeShapeType="1"/>
          </p:cNvSpPr>
          <p:nvPr/>
        </p:nvSpPr>
        <p:spPr bwMode="auto">
          <a:xfrm>
            <a:off x="0" y="6381750"/>
            <a:ext cx="9144000" cy="0"/>
          </a:xfrm>
          <a:prstGeom prst="line">
            <a:avLst/>
          </a:prstGeom>
          <a:noFill/>
          <a:ln w="12700">
            <a:solidFill>
              <a:srgbClr val="003366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8166" name="Text Box 6"/>
          <p:cNvSpPr txBox="1">
            <a:spLocks noChangeArrowheads="1"/>
          </p:cNvSpPr>
          <p:nvPr/>
        </p:nvSpPr>
        <p:spPr bwMode="auto">
          <a:xfrm>
            <a:off x="8172450" y="6381750"/>
            <a:ext cx="971550" cy="3667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7.</a:t>
            </a:r>
            <a:fld id="{02310EE8-B06B-4F36-BCBA-98C05FE1F0FA}" type="slidenum">
              <a:rPr lang="en-US"/>
              <a:pPr/>
              <a:t>‹#›</a:t>
            </a:fld>
            <a:endParaRPr lang="de-DE"/>
          </a:p>
        </p:txBody>
      </p:sp>
      <p:sp>
        <p:nvSpPr>
          <p:cNvPr id="348167" name="Rectangle 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Prof. Dr.-Ing. Jochen H. Schiller    www.jochenschiller.de    MC - 2012</a:t>
            </a:r>
            <a:endParaRPr lang="en-US"/>
          </a:p>
        </p:txBody>
      </p:sp>
      <p:pic>
        <p:nvPicPr>
          <p:cNvPr id="348168" name="Picture 8" descr="Logo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7763" y="79375"/>
            <a:ext cx="2874962" cy="760413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Prof. Dr.-Ing. Jochen H. Schiller    www.jochenschiller.de    MC - 2012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69100" y="0"/>
            <a:ext cx="2195513" cy="63293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79388" y="0"/>
            <a:ext cx="6437312" cy="632936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Prof. Dr.-Ing. Jochen H. Schiller    www.jochenschiller.de    MC - 2012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alt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388" y="0"/>
            <a:ext cx="6048375" cy="835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79388" y="981075"/>
            <a:ext cx="4316412" cy="5348288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648200" y="981075"/>
            <a:ext cx="4316413" cy="5348288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9388" y="6437313"/>
            <a:ext cx="7993062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Prof. Dr.-Ing. Jochen H. Schiller    www.jochenschiller.de    MC - 2012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el und Text üb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388" y="0"/>
            <a:ext cx="6048375" cy="835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179388" y="981075"/>
            <a:ext cx="8785225" cy="259715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79388" y="3730625"/>
            <a:ext cx="8785225" cy="2598738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9388" y="6437313"/>
            <a:ext cx="7993062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Prof. Dr.-Ing. Jochen H. Schiller    www.jochenschiller.de    MC - 2012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 advClick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Prof. Dr.-Ing. Jochen H. Schiller    www.jochenschiller.de    MC - 2012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 advClick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 advClick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61138" y="274638"/>
            <a:ext cx="2125662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79388" y="274638"/>
            <a:ext cx="62293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Prof. Dr.-Ing. Jochen H. Schiller    www.jochenschiller.de    MC - 2012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79388" y="981075"/>
            <a:ext cx="4316412" cy="5348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316413" cy="5348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Prof. Dr.-Ing. Jochen H. Schiller    www.jochenschiller.de    MC - 2012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Prof. Dr.-Ing. Jochen H. Schiller    www.jochenschiller.de    MC - 2012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Prof. Dr.-Ing. Jochen H. Schiller    www.jochenschiller.de    MC - 2012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Prof. Dr.-Ing. Jochen H. Schiller    www.jochenschiller.de    MC - 2012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Prof. Dr.-Ing. Jochen H. Schiller    www.jochenschiller.de    MC - 2012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Prof. Dr.-Ing. Jochen H. Schiller    www.jochenschiller.de    MC - 2012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0"/>
            <a:ext cx="6048375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das Titelformat zu bearbeiten</a:t>
            </a:r>
            <a:endParaRPr lang="en-US" smtClean="0"/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981075"/>
            <a:ext cx="8785225" cy="534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die Formate des Vorlagentextes zu bearbeiten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7140" name="Line 4"/>
          <p:cNvSpPr>
            <a:spLocks noChangeShapeType="1"/>
          </p:cNvSpPr>
          <p:nvPr/>
        </p:nvSpPr>
        <p:spPr bwMode="auto">
          <a:xfrm>
            <a:off x="0" y="908050"/>
            <a:ext cx="9144000" cy="0"/>
          </a:xfrm>
          <a:prstGeom prst="line">
            <a:avLst/>
          </a:prstGeom>
          <a:noFill/>
          <a:ln w="12700">
            <a:solidFill>
              <a:srgbClr val="003366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71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437313"/>
            <a:ext cx="79930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r>
              <a:rPr lang="en-US" smtClean="0"/>
              <a:t>Prof. Dr.-Ing. Jochen H. Schiller    www.jochenschiller.de    MC - 2012</a:t>
            </a:r>
            <a:endParaRPr lang="en-US"/>
          </a:p>
        </p:txBody>
      </p:sp>
      <p:sp>
        <p:nvSpPr>
          <p:cNvPr id="347142" name="Line 6"/>
          <p:cNvSpPr>
            <a:spLocks noChangeShapeType="1"/>
          </p:cNvSpPr>
          <p:nvPr/>
        </p:nvSpPr>
        <p:spPr bwMode="auto">
          <a:xfrm>
            <a:off x="0" y="6381750"/>
            <a:ext cx="9144000" cy="0"/>
          </a:xfrm>
          <a:prstGeom prst="line">
            <a:avLst/>
          </a:prstGeom>
          <a:noFill/>
          <a:ln w="12700">
            <a:solidFill>
              <a:srgbClr val="003366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7143" name="Text Box 7"/>
          <p:cNvSpPr txBox="1">
            <a:spLocks noChangeArrowheads="1"/>
          </p:cNvSpPr>
          <p:nvPr/>
        </p:nvSpPr>
        <p:spPr bwMode="auto">
          <a:xfrm>
            <a:off x="8172450" y="6381750"/>
            <a:ext cx="971550" cy="3667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7.</a:t>
            </a:r>
            <a:fld id="{5390B12A-227F-4A82-8E13-713072C6DE8F}" type="slidenum">
              <a:rPr lang="en-US"/>
              <a:pPr/>
              <a:t>‹#›</a:t>
            </a:fld>
            <a:endParaRPr lang="de-DE"/>
          </a:p>
        </p:txBody>
      </p:sp>
      <p:pic>
        <p:nvPicPr>
          <p:cNvPr id="347144" name="Picture 8" descr="Logo_RGB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227763" y="79375"/>
            <a:ext cx="2874962" cy="76041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74" r:id="rId12"/>
    <p:sldLayoutId id="2147483675" r:id="rId13"/>
  </p:sldLayoutIdLst>
  <p:transition advClick="0"/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3366"/>
        </a:buClr>
        <a:buSzPct val="12000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3366"/>
        </a:buClr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3366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03366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003366"/>
        </a:buClr>
        <a:buChar char="-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66"/>
        </a:buClr>
        <a:buChar char="-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66"/>
        </a:buClr>
        <a:buChar char="-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66"/>
        </a:buClr>
        <a:buChar char="-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66"/>
        </a:buClr>
        <a:buChar char="-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274638"/>
            <a:ext cx="85074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Hier einfach nur ein paar Farben</a:t>
            </a:r>
          </a:p>
        </p:txBody>
      </p:sp>
      <p:sp>
        <p:nvSpPr>
          <p:cNvPr id="350211" name="Rectangle 3"/>
          <p:cNvSpPr>
            <a:spLocks noChangeArrowheads="1"/>
          </p:cNvSpPr>
          <p:nvPr/>
        </p:nvSpPr>
        <p:spPr bwMode="auto">
          <a:xfrm>
            <a:off x="611188" y="2205038"/>
            <a:ext cx="647700" cy="576262"/>
          </a:xfrm>
          <a:prstGeom prst="rect">
            <a:avLst/>
          </a:prstGeom>
          <a:solidFill>
            <a:srgbClr val="98CC00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0212" name="Rectangle 4"/>
          <p:cNvSpPr>
            <a:spLocks noChangeArrowheads="1"/>
          </p:cNvSpPr>
          <p:nvPr/>
        </p:nvSpPr>
        <p:spPr bwMode="auto">
          <a:xfrm>
            <a:off x="611188" y="1484313"/>
            <a:ext cx="647700" cy="576262"/>
          </a:xfrm>
          <a:prstGeom prst="rect">
            <a:avLst/>
          </a:prstGeom>
          <a:solidFill>
            <a:schemeClr val="hlink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0213" name="Rectangle 5"/>
          <p:cNvSpPr>
            <a:spLocks noChangeArrowheads="1"/>
          </p:cNvSpPr>
          <p:nvPr/>
        </p:nvSpPr>
        <p:spPr bwMode="auto">
          <a:xfrm>
            <a:off x="611188" y="5445125"/>
            <a:ext cx="647700" cy="576263"/>
          </a:xfrm>
          <a:prstGeom prst="rect">
            <a:avLst/>
          </a:prstGeom>
          <a:solidFill>
            <a:schemeClr val="accent2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0214" name="Rectangle 6"/>
          <p:cNvSpPr>
            <a:spLocks noChangeArrowheads="1"/>
          </p:cNvSpPr>
          <p:nvPr/>
        </p:nvSpPr>
        <p:spPr bwMode="auto">
          <a:xfrm>
            <a:off x="611188" y="4724400"/>
            <a:ext cx="647700" cy="576263"/>
          </a:xfrm>
          <a:prstGeom prst="rect">
            <a:avLst/>
          </a:prstGeom>
          <a:solidFill>
            <a:srgbClr val="CC0000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0215" name="Rectangle 7"/>
          <p:cNvSpPr>
            <a:spLocks noChangeArrowheads="1"/>
          </p:cNvSpPr>
          <p:nvPr/>
        </p:nvSpPr>
        <p:spPr bwMode="auto">
          <a:xfrm>
            <a:off x="8027988" y="1484313"/>
            <a:ext cx="647700" cy="576262"/>
          </a:xfrm>
          <a:prstGeom prst="rect">
            <a:avLst/>
          </a:prstGeom>
          <a:solidFill>
            <a:schemeClr val="hlink">
              <a:alpha val="10001"/>
            </a:schemeClr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0216" name="Group 8"/>
          <p:cNvGrpSpPr>
            <a:grpSpLocks/>
          </p:cNvGrpSpPr>
          <p:nvPr/>
        </p:nvGrpSpPr>
        <p:grpSpPr bwMode="auto">
          <a:xfrm>
            <a:off x="2268538" y="1484313"/>
            <a:ext cx="5689600" cy="576262"/>
            <a:chOff x="1791" y="935"/>
            <a:chExt cx="3584" cy="363"/>
          </a:xfrm>
        </p:grpSpPr>
        <p:sp>
          <p:nvSpPr>
            <p:cNvPr id="350217" name="Rectangle 9"/>
            <p:cNvSpPr>
              <a:spLocks noChangeArrowheads="1"/>
            </p:cNvSpPr>
            <p:nvPr/>
          </p:nvSpPr>
          <p:spPr bwMode="auto">
            <a:xfrm>
              <a:off x="3152" y="935"/>
              <a:ext cx="408" cy="363"/>
            </a:xfrm>
            <a:prstGeom prst="rect">
              <a:avLst/>
            </a:prstGeom>
            <a:solidFill>
              <a:schemeClr val="hlink">
                <a:alpha val="60001"/>
              </a:schemeClr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218" name="Rectangle 10"/>
            <p:cNvSpPr>
              <a:spLocks noChangeArrowheads="1"/>
            </p:cNvSpPr>
            <p:nvPr/>
          </p:nvSpPr>
          <p:spPr bwMode="auto">
            <a:xfrm>
              <a:off x="2699" y="935"/>
              <a:ext cx="408" cy="363"/>
            </a:xfrm>
            <a:prstGeom prst="rect">
              <a:avLst/>
            </a:prstGeom>
            <a:solidFill>
              <a:schemeClr val="hlink">
                <a:alpha val="70000"/>
              </a:schemeClr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219" name="Rectangle 11"/>
            <p:cNvSpPr>
              <a:spLocks noChangeArrowheads="1"/>
            </p:cNvSpPr>
            <p:nvPr/>
          </p:nvSpPr>
          <p:spPr bwMode="auto">
            <a:xfrm>
              <a:off x="2245" y="935"/>
              <a:ext cx="408" cy="363"/>
            </a:xfrm>
            <a:prstGeom prst="rect">
              <a:avLst/>
            </a:prstGeom>
            <a:solidFill>
              <a:schemeClr val="hlink">
                <a:alpha val="80000"/>
              </a:schemeClr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220" name="Rectangle 12"/>
            <p:cNvSpPr>
              <a:spLocks noChangeArrowheads="1"/>
            </p:cNvSpPr>
            <p:nvPr/>
          </p:nvSpPr>
          <p:spPr bwMode="auto">
            <a:xfrm>
              <a:off x="1791" y="935"/>
              <a:ext cx="408" cy="363"/>
            </a:xfrm>
            <a:prstGeom prst="rect">
              <a:avLst/>
            </a:prstGeom>
            <a:solidFill>
              <a:schemeClr val="hlink">
                <a:alpha val="89999"/>
              </a:schemeClr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221" name="Rectangle 13"/>
            <p:cNvSpPr>
              <a:spLocks noChangeArrowheads="1"/>
            </p:cNvSpPr>
            <p:nvPr/>
          </p:nvSpPr>
          <p:spPr bwMode="auto">
            <a:xfrm>
              <a:off x="4967" y="935"/>
              <a:ext cx="408" cy="363"/>
            </a:xfrm>
            <a:prstGeom prst="rect">
              <a:avLst/>
            </a:prstGeom>
            <a:solidFill>
              <a:schemeClr val="hlink">
                <a:alpha val="20000"/>
              </a:schemeClr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222" name="Rectangle 14"/>
            <p:cNvSpPr>
              <a:spLocks noChangeArrowheads="1"/>
            </p:cNvSpPr>
            <p:nvPr/>
          </p:nvSpPr>
          <p:spPr bwMode="auto">
            <a:xfrm>
              <a:off x="4513" y="935"/>
              <a:ext cx="408" cy="363"/>
            </a:xfrm>
            <a:prstGeom prst="rect">
              <a:avLst/>
            </a:prstGeom>
            <a:solidFill>
              <a:schemeClr val="hlink">
                <a:alpha val="30000"/>
              </a:schemeClr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223" name="Rectangle 15"/>
            <p:cNvSpPr>
              <a:spLocks noChangeArrowheads="1"/>
            </p:cNvSpPr>
            <p:nvPr/>
          </p:nvSpPr>
          <p:spPr bwMode="auto">
            <a:xfrm>
              <a:off x="4059" y="935"/>
              <a:ext cx="408" cy="363"/>
            </a:xfrm>
            <a:prstGeom prst="rect">
              <a:avLst/>
            </a:prstGeom>
            <a:solidFill>
              <a:schemeClr val="hlink">
                <a:alpha val="39999"/>
              </a:schemeClr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224" name="Rectangle 16"/>
            <p:cNvSpPr>
              <a:spLocks noChangeArrowheads="1"/>
            </p:cNvSpPr>
            <p:nvPr/>
          </p:nvSpPr>
          <p:spPr bwMode="auto">
            <a:xfrm>
              <a:off x="3606" y="935"/>
              <a:ext cx="408" cy="363"/>
            </a:xfrm>
            <a:prstGeom prst="rect">
              <a:avLst/>
            </a:prstGeom>
            <a:solidFill>
              <a:schemeClr val="hlink">
                <a:alpha val="50000"/>
              </a:schemeClr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0225" name="Rectangle 17"/>
          <p:cNvSpPr>
            <a:spLocks noChangeArrowheads="1"/>
          </p:cNvSpPr>
          <p:nvPr/>
        </p:nvSpPr>
        <p:spPr bwMode="auto">
          <a:xfrm>
            <a:off x="4427538" y="3644900"/>
            <a:ext cx="647700" cy="576263"/>
          </a:xfrm>
          <a:prstGeom prst="rect">
            <a:avLst/>
          </a:prstGeom>
          <a:solidFill>
            <a:schemeClr val="tx1">
              <a:alpha val="60001"/>
            </a:schemeClr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0226" name="Rectangle 18"/>
          <p:cNvSpPr>
            <a:spLocks noChangeArrowheads="1"/>
          </p:cNvSpPr>
          <p:nvPr/>
        </p:nvSpPr>
        <p:spPr bwMode="auto">
          <a:xfrm>
            <a:off x="3708400" y="3644900"/>
            <a:ext cx="647700" cy="576263"/>
          </a:xfrm>
          <a:prstGeom prst="rect">
            <a:avLst/>
          </a:prstGeom>
          <a:solidFill>
            <a:schemeClr val="tx1">
              <a:alpha val="70000"/>
            </a:schemeClr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0227" name="Rectangle 19"/>
          <p:cNvSpPr>
            <a:spLocks noChangeArrowheads="1"/>
          </p:cNvSpPr>
          <p:nvPr/>
        </p:nvSpPr>
        <p:spPr bwMode="auto">
          <a:xfrm>
            <a:off x="2987675" y="3644900"/>
            <a:ext cx="647700" cy="576263"/>
          </a:xfrm>
          <a:prstGeom prst="rect">
            <a:avLst/>
          </a:prstGeom>
          <a:solidFill>
            <a:schemeClr val="tx1">
              <a:alpha val="80000"/>
            </a:schemeClr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0228" name="Rectangle 20"/>
          <p:cNvSpPr>
            <a:spLocks noChangeArrowheads="1"/>
          </p:cNvSpPr>
          <p:nvPr/>
        </p:nvSpPr>
        <p:spPr bwMode="auto">
          <a:xfrm>
            <a:off x="2268538" y="3644900"/>
            <a:ext cx="647700" cy="576263"/>
          </a:xfrm>
          <a:prstGeom prst="rect">
            <a:avLst/>
          </a:prstGeom>
          <a:solidFill>
            <a:schemeClr val="tx1">
              <a:alpha val="89999"/>
            </a:schemeClr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0229" name="Rectangle 21"/>
          <p:cNvSpPr>
            <a:spLocks noChangeArrowheads="1"/>
          </p:cNvSpPr>
          <p:nvPr/>
        </p:nvSpPr>
        <p:spPr bwMode="auto">
          <a:xfrm>
            <a:off x="611188" y="3644900"/>
            <a:ext cx="647700" cy="576263"/>
          </a:xfrm>
          <a:prstGeom prst="rect">
            <a:avLst/>
          </a:prstGeom>
          <a:solidFill>
            <a:schemeClr val="tx1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0230" name="Rectangle 22"/>
          <p:cNvSpPr>
            <a:spLocks noChangeArrowheads="1"/>
          </p:cNvSpPr>
          <p:nvPr/>
        </p:nvSpPr>
        <p:spPr bwMode="auto">
          <a:xfrm>
            <a:off x="611188" y="2924175"/>
            <a:ext cx="647700" cy="576263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0231" name="Rectangle 23"/>
          <p:cNvSpPr>
            <a:spLocks noChangeArrowheads="1"/>
          </p:cNvSpPr>
          <p:nvPr/>
        </p:nvSpPr>
        <p:spPr bwMode="auto">
          <a:xfrm>
            <a:off x="7308850" y="3644900"/>
            <a:ext cx="647700" cy="576263"/>
          </a:xfrm>
          <a:prstGeom prst="rect">
            <a:avLst/>
          </a:prstGeom>
          <a:solidFill>
            <a:schemeClr val="tx1">
              <a:alpha val="20000"/>
            </a:schemeClr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0232" name="Rectangle 24"/>
          <p:cNvSpPr>
            <a:spLocks noChangeArrowheads="1"/>
          </p:cNvSpPr>
          <p:nvPr/>
        </p:nvSpPr>
        <p:spPr bwMode="auto">
          <a:xfrm>
            <a:off x="6588125" y="3644900"/>
            <a:ext cx="647700" cy="576263"/>
          </a:xfrm>
          <a:prstGeom prst="rect">
            <a:avLst/>
          </a:prstGeom>
          <a:solidFill>
            <a:schemeClr val="tx1">
              <a:alpha val="30000"/>
            </a:schemeClr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0233" name="Rectangle 25"/>
          <p:cNvSpPr>
            <a:spLocks noChangeArrowheads="1"/>
          </p:cNvSpPr>
          <p:nvPr/>
        </p:nvSpPr>
        <p:spPr bwMode="auto">
          <a:xfrm>
            <a:off x="5867400" y="3644900"/>
            <a:ext cx="647700" cy="576263"/>
          </a:xfrm>
          <a:prstGeom prst="rect">
            <a:avLst/>
          </a:prstGeom>
          <a:solidFill>
            <a:schemeClr val="tx1">
              <a:alpha val="39999"/>
            </a:schemeClr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0234" name="Rectangle 26"/>
          <p:cNvSpPr>
            <a:spLocks noChangeArrowheads="1"/>
          </p:cNvSpPr>
          <p:nvPr/>
        </p:nvSpPr>
        <p:spPr bwMode="auto">
          <a:xfrm>
            <a:off x="5148263" y="3644900"/>
            <a:ext cx="647700" cy="576263"/>
          </a:xfrm>
          <a:prstGeom prst="rect">
            <a:avLst/>
          </a:prstGeom>
          <a:solidFill>
            <a:schemeClr val="tx1">
              <a:alpha val="50000"/>
            </a:schemeClr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0235" name="Rectangle 27"/>
          <p:cNvSpPr>
            <a:spLocks noChangeArrowheads="1"/>
          </p:cNvSpPr>
          <p:nvPr/>
        </p:nvSpPr>
        <p:spPr bwMode="auto">
          <a:xfrm>
            <a:off x="8027988" y="3644900"/>
            <a:ext cx="647700" cy="576263"/>
          </a:xfrm>
          <a:prstGeom prst="rect">
            <a:avLst/>
          </a:prstGeom>
          <a:solidFill>
            <a:schemeClr val="tx1">
              <a:alpha val="10001"/>
            </a:schemeClr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0236" name="Text Box 28"/>
          <p:cNvSpPr txBox="1">
            <a:spLocks noChangeArrowheads="1"/>
          </p:cNvSpPr>
          <p:nvPr/>
        </p:nvSpPr>
        <p:spPr bwMode="auto">
          <a:xfrm>
            <a:off x="1331913" y="1450975"/>
            <a:ext cx="863600" cy="6778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36000">
            <a:spAutoFit/>
          </a:bodyPr>
          <a:lstStyle/>
          <a:p>
            <a:pPr algn="l">
              <a:lnSpc>
                <a:spcPct val="80000"/>
              </a:lnSpc>
            </a:pPr>
            <a:r>
              <a:rPr lang="de-DE" sz="1600"/>
              <a:t>R: 0</a:t>
            </a:r>
          </a:p>
          <a:p>
            <a:pPr algn="l">
              <a:lnSpc>
                <a:spcPct val="80000"/>
              </a:lnSpc>
            </a:pPr>
            <a:r>
              <a:rPr lang="de-DE" sz="1600"/>
              <a:t>G: 51</a:t>
            </a:r>
          </a:p>
          <a:p>
            <a:pPr algn="l">
              <a:lnSpc>
                <a:spcPct val="80000"/>
              </a:lnSpc>
            </a:pPr>
            <a:r>
              <a:rPr lang="de-DE" sz="1600"/>
              <a:t>B: 102</a:t>
            </a:r>
            <a:endParaRPr lang="en-US" sz="1600"/>
          </a:p>
        </p:txBody>
      </p:sp>
      <p:sp>
        <p:nvSpPr>
          <p:cNvPr id="350237" name="Text Box 29"/>
          <p:cNvSpPr txBox="1">
            <a:spLocks noChangeArrowheads="1"/>
          </p:cNvSpPr>
          <p:nvPr/>
        </p:nvSpPr>
        <p:spPr bwMode="auto">
          <a:xfrm>
            <a:off x="1331913" y="2176463"/>
            <a:ext cx="863600" cy="67786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36000">
            <a:spAutoFit/>
          </a:bodyPr>
          <a:lstStyle/>
          <a:p>
            <a:pPr algn="l">
              <a:lnSpc>
                <a:spcPct val="80000"/>
              </a:lnSpc>
            </a:pPr>
            <a:r>
              <a:rPr lang="de-DE" sz="1600"/>
              <a:t>R: 153</a:t>
            </a:r>
          </a:p>
          <a:p>
            <a:pPr algn="l">
              <a:lnSpc>
                <a:spcPct val="80000"/>
              </a:lnSpc>
            </a:pPr>
            <a:r>
              <a:rPr lang="de-DE" sz="1600"/>
              <a:t>G: 204</a:t>
            </a:r>
          </a:p>
          <a:p>
            <a:pPr algn="l">
              <a:lnSpc>
                <a:spcPct val="80000"/>
              </a:lnSpc>
            </a:pPr>
            <a:r>
              <a:rPr lang="de-DE" sz="1600"/>
              <a:t>B: 0</a:t>
            </a:r>
            <a:endParaRPr lang="en-US" sz="1600"/>
          </a:p>
        </p:txBody>
      </p:sp>
      <p:sp>
        <p:nvSpPr>
          <p:cNvPr id="350238" name="Text Box 30"/>
          <p:cNvSpPr txBox="1">
            <a:spLocks noChangeArrowheads="1"/>
          </p:cNvSpPr>
          <p:nvPr/>
        </p:nvSpPr>
        <p:spPr bwMode="auto">
          <a:xfrm>
            <a:off x="1331913" y="2905125"/>
            <a:ext cx="863600" cy="6778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36000">
            <a:spAutoFit/>
          </a:bodyPr>
          <a:lstStyle/>
          <a:p>
            <a:pPr algn="l">
              <a:lnSpc>
                <a:spcPct val="80000"/>
              </a:lnSpc>
            </a:pPr>
            <a:r>
              <a:rPr lang="de-DE" sz="1600"/>
              <a:t>R: 255</a:t>
            </a:r>
          </a:p>
          <a:p>
            <a:pPr algn="l">
              <a:lnSpc>
                <a:spcPct val="80000"/>
              </a:lnSpc>
            </a:pPr>
            <a:r>
              <a:rPr lang="de-DE" sz="1600"/>
              <a:t>G: 255</a:t>
            </a:r>
          </a:p>
          <a:p>
            <a:pPr algn="l">
              <a:lnSpc>
                <a:spcPct val="80000"/>
              </a:lnSpc>
            </a:pPr>
            <a:r>
              <a:rPr lang="de-DE" sz="1600"/>
              <a:t>B: 255</a:t>
            </a:r>
            <a:endParaRPr lang="en-US" sz="1600"/>
          </a:p>
        </p:txBody>
      </p:sp>
      <p:sp>
        <p:nvSpPr>
          <p:cNvPr id="350239" name="Text Box 31"/>
          <p:cNvSpPr txBox="1">
            <a:spLocks noChangeArrowheads="1"/>
          </p:cNvSpPr>
          <p:nvPr/>
        </p:nvSpPr>
        <p:spPr bwMode="auto">
          <a:xfrm>
            <a:off x="1331913" y="3611563"/>
            <a:ext cx="863600" cy="67786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36000">
            <a:spAutoFit/>
          </a:bodyPr>
          <a:lstStyle/>
          <a:p>
            <a:pPr algn="l">
              <a:lnSpc>
                <a:spcPct val="80000"/>
              </a:lnSpc>
            </a:pPr>
            <a:r>
              <a:rPr lang="de-DE" sz="1600"/>
              <a:t>R: 0</a:t>
            </a:r>
          </a:p>
          <a:p>
            <a:pPr algn="l">
              <a:lnSpc>
                <a:spcPct val="80000"/>
              </a:lnSpc>
            </a:pPr>
            <a:r>
              <a:rPr lang="de-DE" sz="1600"/>
              <a:t>G: 0</a:t>
            </a:r>
          </a:p>
          <a:p>
            <a:pPr algn="l">
              <a:lnSpc>
                <a:spcPct val="80000"/>
              </a:lnSpc>
            </a:pPr>
            <a:r>
              <a:rPr lang="de-DE" sz="1600"/>
              <a:t>B: 0</a:t>
            </a:r>
            <a:endParaRPr lang="en-US" sz="1600"/>
          </a:p>
        </p:txBody>
      </p:sp>
      <p:sp>
        <p:nvSpPr>
          <p:cNvPr id="350240" name="Text Box 32"/>
          <p:cNvSpPr txBox="1">
            <a:spLocks noChangeArrowheads="1"/>
          </p:cNvSpPr>
          <p:nvPr/>
        </p:nvSpPr>
        <p:spPr bwMode="auto">
          <a:xfrm>
            <a:off x="1331913" y="4691063"/>
            <a:ext cx="863600" cy="67786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36000">
            <a:spAutoFit/>
          </a:bodyPr>
          <a:lstStyle/>
          <a:p>
            <a:pPr algn="l">
              <a:lnSpc>
                <a:spcPct val="80000"/>
              </a:lnSpc>
            </a:pPr>
            <a:r>
              <a:rPr lang="de-DE" sz="1600"/>
              <a:t>R: 204</a:t>
            </a:r>
          </a:p>
          <a:p>
            <a:pPr algn="l">
              <a:lnSpc>
                <a:spcPct val="80000"/>
              </a:lnSpc>
            </a:pPr>
            <a:r>
              <a:rPr lang="de-DE" sz="1600"/>
              <a:t>G: 0</a:t>
            </a:r>
          </a:p>
          <a:p>
            <a:pPr algn="l">
              <a:lnSpc>
                <a:spcPct val="80000"/>
              </a:lnSpc>
            </a:pPr>
            <a:r>
              <a:rPr lang="de-DE" sz="1600"/>
              <a:t>B: 0</a:t>
            </a:r>
            <a:endParaRPr lang="en-US" sz="1600"/>
          </a:p>
        </p:txBody>
      </p:sp>
      <p:sp>
        <p:nvSpPr>
          <p:cNvPr id="350241" name="Text Box 33"/>
          <p:cNvSpPr txBox="1">
            <a:spLocks noChangeArrowheads="1"/>
          </p:cNvSpPr>
          <p:nvPr/>
        </p:nvSpPr>
        <p:spPr bwMode="auto">
          <a:xfrm>
            <a:off x="1336675" y="5402263"/>
            <a:ext cx="863600" cy="67786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36000">
            <a:spAutoFit/>
          </a:bodyPr>
          <a:lstStyle/>
          <a:p>
            <a:pPr algn="l">
              <a:lnSpc>
                <a:spcPct val="80000"/>
              </a:lnSpc>
            </a:pPr>
            <a:r>
              <a:rPr lang="de-DE" sz="1600"/>
              <a:t>R: 255</a:t>
            </a:r>
          </a:p>
          <a:p>
            <a:pPr algn="l">
              <a:lnSpc>
                <a:spcPct val="80000"/>
              </a:lnSpc>
            </a:pPr>
            <a:r>
              <a:rPr lang="de-DE" sz="1600"/>
              <a:t>G: 153</a:t>
            </a:r>
          </a:p>
          <a:p>
            <a:pPr algn="l">
              <a:lnSpc>
                <a:spcPct val="80000"/>
              </a:lnSpc>
            </a:pPr>
            <a:r>
              <a:rPr lang="de-DE" sz="1600"/>
              <a:t>B: 51</a:t>
            </a:r>
            <a:endParaRPr lang="en-US" sz="1600"/>
          </a:p>
        </p:txBody>
      </p:sp>
      <p:sp>
        <p:nvSpPr>
          <p:cNvPr id="350242" name="Text Box 34"/>
          <p:cNvSpPr txBox="1">
            <a:spLocks noChangeArrowheads="1"/>
          </p:cNvSpPr>
          <p:nvPr/>
        </p:nvSpPr>
        <p:spPr bwMode="auto">
          <a:xfrm>
            <a:off x="2339975" y="4868863"/>
            <a:ext cx="5903913" cy="10541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/>
              <a:t>Auszeichnungs- und Warnfarben: </a:t>
            </a:r>
            <a:br>
              <a:rPr lang="de-DE"/>
            </a:br>
            <a:r>
              <a:rPr lang="de-DE"/>
              <a:t>rot (Pantone 1795) und orange (Pantone 137)</a:t>
            </a:r>
          </a:p>
          <a:p>
            <a:pPr>
              <a:spcBef>
                <a:spcPct val="50000"/>
              </a:spcBef>
            </a:pPr>
            <a:r>
              <a:rPr lang="de-DE"/>
              <a:t>zur Setzung von Akzenten, sparsamer Einsatz </a:t>
            </a:r>
            <a:endParaRPr lang="en-US"/>
          </a:p>
        </p:txBody>
      </p:sp>
      <p:sp>
        <p:nvSpPr>
          <p:cNvPr id="350243" name="Text Box 35"/>
          <p:cNvSpPr txBox="1">
            <a:spLocks noChangeArrowheads="1"/>
          </p:cNvSpPr>
          <p:nvPr/>
        </p:nvSpPr>
        <p:spPr bwMode="auto">
          <a:xfrm>
            <a:off x="2484438" y="2349500"/>
            <a:ext cx="6264275" cy="91598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/>
              <a:t>Hausfarben: Blau </a:t>
            </a:r>
            <a:r>
              <a:rPr lang="de-DE" sz="1600"/>
              <a:t>(Pantone 280),</a:t>
            </a:r>
            <a:r>
              <a:rPr lang="de-DE"/>
              <a:t> Grün </a:t>
            </a:r>
            <a:r>
              <a:rPr lang="de-DE" sz="1600"/>
              <a:t>(Pantone 381)</a:t>
            </a:r>
            <a:r>
              <a:rPr lang="de-DE"/>
              <a:t>,</a:t>
            </a:r>
            <a:br>
              <a:rPr lang="de-DE"/>
            </a:br>
            <a:r>
              <a:rPr lang="de-DE"/>
              <a:t>Hintergrundfarbe Weiß, Textfarbe Schwarz, </a:t>
            </a:r>
            <a:br>
              <a:rPr lang="de-DE"/>
            </a:br>
            <a:r>
              <a:rPr lang="de-DE"/>
              <a:t>sowie alle Graustufen und alle Tonwerte des Blau </a:t>
            </a:r>
            <a:endParaRPr lang="en-US"/>
          </a:p>
        </p:txBody>
      </p:sp>
      <p:sp>
        <p:nvSpPr>
          <p:cNvPr id="350244" name="Line 36"/>
          <p:cNvSpPr>
            <a:spLocks noChangeShapeType="1"/>
          </p:cNvSpPr>
          <p:nvPr/>
        </p:nvSpPr>
        <p:spPr bwMode="auto">
          <a:xfrm>
            <a:off x="66675" y="4437063"/>
            <a:ext cx="8964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0245" name="Rectangle 37"/>
          <p:cNvSpPr>
            <a:spLocks noChangeArrowheads="1"/>
          </p:cNvSpPr>
          <p:nvPr/>
        </p:nvSpPr>
        <p:spPr bwMode="auto">
          <a:xfrm>
            <a:off x="179388" y="6437313"/>
            <a:ext cx="79930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 eaLnBrk="0" hangingPunct="0"/>
            <a:r>
              <a:rPr lang="en-US" sz="1200"/>
              <a:t>Prof. Dr.-Ing. Jochen H. Schiller	www.jochenschiller.de		2005-12-05	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 advClick="0"/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wmf"/><Relationship Id="rId4" Type="http://schemas.openxmlformats.org/officeDocument/2006/relationships/oleObject" Target="../embeddings/Microsoft_Word_97_-_2003_Document1.doc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luetooth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uetooth.org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/en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9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Prof. Dr.-Ing. Jochen H. Schiller    www.jochenschiller.de    MC - 2012</a:t>
            </a:r>
            <a:endParaRPr lang="en-US"/>
          </a:p>
        </p:txBody>
      </p:sp>
      <p:sp>
        <p:nvSpPr>
          <p:cNvPr id="37896" name="Rectangle 8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Mobile Communications </a:t>
            </a:r>
            <a:br>
              <a:rPr lang="en-US"/>
            </a:br>
            <a:r>
              <a:rPr lang="en-US" b="0"/>
              <a:t>Chapter 7: Wireless LANs</a:t>
            </a:r>
          </a:p>
        </p:txBody>
      </p:sp>
      <p:sp>
        <p:nvSpPr>
          <p:cNvPr id="37897" name="Rectangle 9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Char char="•"/>
            </a:pPr>
            <a:r>
              <a:rPr lang="en-US" sz="1500"/>
              <a:t> Characteristics</a:t>
            </a:r>
          </a:p>
          <a:p>
            <a:pPr>
              <a:lnSpc>
                <a:spcPct val="80000"/>
              </a:lnSpc>
              <a:buFontTx/>
              <a:buChar char="•"/>
            </a:pPr>
            <a:r>
              <a:rPr lang="en-US" sz="1500"/>
              <a:t> IEEE 802.11 (PHY, MAC, Roaming, .11a, b, g, h, i, n … z)</a:t>
            </a:r>
          </a:p>
          <a:p>
            <a:pPr>
              <a:lnSpc>
                <a:spcPct val="80000"/>
              </a:lnSpc>
              <a:buFontTx/>
              <a:buChar char="•"/>
            </a:pPr>
            <a:r>
              <a:rPr lang="en-US" sz="1500"/>
              <a:t> Bluetooth / IEEE 802.15.x</a:t>
            </a:r>
          </a:p>
          <a:p>
            <a:pPr>
              <a:lnSpc>
                <a:spcPct val="80000"/>
              </a:lnSpc>
              <a:buFontTx/>
              <a:buChar char="•"/>
            </a:pPr>
            <a:r>
              <a:rPr lang="en-US" sz="1500"/>
              <a:t> IEEE 802.16/.20/.21/.22</a:t>
            </a:r>
          </a:p>
          <a:p>
            <a:pPr>
              <a:lnSpc>
                <a:spcPct val="80000"/>
              </a:lnSpc>
              <a:buFontTx/>
              <a:buChar char="•"/>
            </a:pPr>
            <a:r>
              <a:rPr lang="en-US" sz="1500"/>
              <a:t> RFID</a:t>
            </a:r>
          </a:p>
          <a:p>
            <a:pPr>
              <a:lnSpc>
                <a:spcPct val="80000"/>
              </a:lnSpc>
              <a:buFontTx/>
              <a:buChar char="•"/>
            </a:pPr>
            <a:r>
              <a:rPr lang="en-US" sz="1500"/>
              <a:t> Comparison</a:t>
            </a:r>
          </a:p>
          <a:p>
            <a:pPr marL="457200" lvl="1" indent="0" algn="ctr">
              <a:lnSpc>
                <a:spcPct val="80000"/>
              </a:lnSpc>
            </a:pP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Prof. Dr.-Ing. Jochen H. Schiller    www.jochenschiller.de    MC - 2012</a:t>
            </a:r>
            <a:endParaRPr lang="en-US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802.11 - Layers and functions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659313" y="981075"/>
            <a:ext cx="4305300" cy="3113088"/>
          </a:xfrm>
        </p:spPr>
        <p:txBody>
          <a:bodyPr/>
          <a:lstStyle/>
          <a:p>
            <a:r>
              <a:rPr lang="en-US" sz="2000"/>
              <a:t>PLCP </a:t>
            </a:r>
            <a:r>
              <a:rPr lang="en-US" sz="1400"/>
              <a:t>Physical Layer Convergence Protocol</a:t>
            </a:r>
            <a:endParaRPr lang="en-US" sz="2000"/>
          </a:p>
          <a:p>
            <a:pPr lvl="1"/>
            <a:r>
              <a:rPr lang="en-US" sz="1800"/>
              <a:t>clear channel assessment signal (carrier sense)</a:t>
            </a:r>
          </a:p>
          <a:p>
            <a:r>
              <a:rPr lang="en-US" sz="2000"/>
              <a:t>PMD </a:t>
            </a:r>
            <a:r>
              <a:rPr lang="en-US" sz="1400"/>
              <a:t>Physical Medium Dependent</a:t>
            </a:r>
            <a:endParaRPr lang="en-US" sz="2000"/>
          </a:p>
          <a:p>
            <a:pPr lvl="1"/>
            <a:r>
              <a:rPr lang="en-US" sz="1800"/>
              <a:t>modulation, coding</a:t>
            </a:r>
          </a:p>
          <a:p>
            <a:r>
              <a:rPr lang="en-US" sz="2000"/>
              <a:t>PHY Management</a:t>
            </a:r>
          </a:p>
          <a:p>
            <a:pPr lvl="1"/>
            <a:r>
              <a:rPr lang="en-US" sz="1800"/>
              <a:t>channel selection, MIB</a:t>
            </a:r>
          </a:p>
          <a:p>
            <a:r>
              <a:rPr lang="en-US" sz="2000"/>
              <a:t>Station Management</a:t>
            </a:r>
          </a:p>
          <a:p>
            <a:pPr lvl="1"/>
            <a:r>
              <a:rPr lang="en-US" sz="1800"/>
              <a:t>coordination of all management functions</a:t>
            </a:r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561975" y="5708650"/>
            <a:ext cx="1981200" cy="4572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PMD</a:t>
            </a:r>
          </a:p>
        </p:txBody>
      </p:sp>
      <p:sp>
        <p:nvSpPr>
          <p:cNvPr id="93190" name="Rectangle 6"/>
          <p:cNvSpPr>
            <a:spLocks noChangeArrowheads="1"/>
          </p:cNvSpPr>
          <p:nvPr/>
        </p:nvSpPr>
        <p:spPr bwMode="auto">
          <a:xfrm>
            <a:off x="561975" y="5251450"/>
            <a:ext cx="1981200" cy="4572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PLCP</a:t>
            </a:r>
          </a:p>
        </p:txBody>
      </p:sp>
      <p:sp>
        <p:nvSpPr>
          <p:cNvPr id="93191" name="Rectangle 7"/>
          <p:cNvSpPr>
            <a:spLocks noChangeArrowheads="1"/>
          </p:cNvSpPr>
          <p:nvPr/>
        </p:nvSpPr>
        <p:spPr bwMode="auto">
          <a:xfrm>
            <a:off x="561975" y="4794250"/>
            <a:ext cx="1981200" cy="4572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MAC</a:t>
            </a:r>
          </a:p>
        </p:txBody>
      </p:sp>
      <p:sp>
        <p:nvSpPr>
          <p:cNvPr id="93192" name="Rectangle 8"/>
          <p:cNvSpPr>
            <a:spLocks noChangeArrowheads="1"/>
          </p:cNvSpPr>
          <p:nvPr/>
        </p:nvSpPr>
        <p:spPr bwMode="auto">
          <a:xfrm>
            <a:off x="561975" y="4337050"/>
            <a:ext cx="1981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LLC</a:t>
            </a:r>
          </a:p>
        </p:txBody>
      </p:sp>
      <p:sp>
        <p:nvSpPr>
          <p:cNvPr id="93193" name="Rectangle 9"/>
          <p:cNvSpPr>
            <a:spLocks noChangeArrowheads="1"/>
          </p:cNvSpPr>
          <p:nvPr/>
        </p:nvSpPr>
        <p:spPr bwMode="auto">
          <a:xfrm>
            <a:off x="2543175" y="4794250"/>
            <a:ext cx="1981200" cy="4572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MAC Management</a:t>
            </a:r>
          </a:p>
        </p:txBody>
      </p:sp>
      <p:sp>
        <p:nvSpPr>
          <p:cNvPr id="93194" name="Rectangle 10"/>
          <p:cNvSpPr>
            <a:spLocks noChangeArrowheads="1"/>
          </p:cNvSpPr>
          <p:nvPr/>
        </p:nvSpPr>
        <p:spPr bwMode="auto">
          <a:xfrm>
            <a:off x="2543175" y="5251450"/>
            <a:ext cx="1981200" cy="9144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PHY Management</a:t>
            </a:r>
          </a:p>
        </p:txBody>
      </p:sp>
      <p:sp>
        <p:nvSpPr>
          <p:cNvPr id="93195" name="Rectangle 11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981075"/>
            <a:ext cx="4305300" cy="2393950"/>
          </a:xfrm>
        </p:spPr>
        <p:txBody>
          <a:bodyPr/>
          <a:lstStyle/>
          <a:p>
            <a:r>
              <a:rPr lang="en-US" sz="2000"/>
              <a:t>MAC</a:t>
            </a:r>
          </a:p>
          <a:p>
            <a:pPr lvl="1"/>
            <a:r>
              <a:rPr lang="en-US" sz="1800"/>
              <a:t>access mechanisms, fragmentation, encryption </a:t>
            </a:r>
          </a:p>
          <a:p>
            <a:r>
              <a:rPr lang="en-US" sz="2000"/>
              <a:t>MAC Management</a:t>
            </a:r>
          </a:p>
          <a:p>
            <a:pPr lvl="1"/>
            <a:r>
              <a:rPr lang="en-US" sz="1800"/>
              <a:t>synchronization, roaming, MIB, power management</a:t>
            </a:r>
          </a:p>
        </p:txBody>
      </p:sp>
      <p:sp>
        <p:nvSpPr>
          <p:cNvPr id="93196" name="Line 12"/>
          <p:cNvSpPr>
            <a:spLocks noChangeShapeType="1"/>
          </p:cNvSpPr>
          <p:nvPr/>
        </p:nvSpPr>
        <p:spPr bwMode="auto">
          <a:xfrm>
            <a:off x="333375" y="52514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197" name="Line 13"/>
          <p:cNvSpPr>
            <a:spLocks noChangeShapeType="1"/>
          </p:cNvSpPr>
          <p:nvPr/>
        </p:nvSpPr>
        <p:spPr bwMode="auto">
          <a:xfrm>
            <a:off x="333375" y="43370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198" name="Text Box 14"/>
          <p:cNvSpPr txBox="1">
            <a:spLocks noChangeArrowheads="1"/>
          </p:cNvSpPr>
          <p:nvPr/>
        </p:nvSpPr>
        <p:spPr bwMode="auto">
          <a:xfrm rot="-5400000">
            <a:off x="49212" y="5611813"/>
            <a:ext cx="600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PHY</a:t>
            </a:r>
          </a:p>
        </p:txBody>
      </p:sp>
      <p:sp>
        <p:nvSpPr>
          <p:cNvPr id="93199" name="Text Box 15"/>
          <p:cNvSpPr txBox="1">
            <a:spLocks noChangeArrowheads="1"/>
          </p:cNvSpPr>
          <p:nvPr/>
        </p:nvSpPr>
        <p:spPr bwMode="auto">
          <a:xfrm rot="-5400000">
            <a:off x="53181" y="4660107"/>
            <a:ext cx="5889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DLC</a:t>
            </a:r>
          </a:p>
        </p:txBody>
      </p:sp>
      <p:sp>
        <p:nvSpPr>
          <p:cNvPr id="93200" name="Rectangle 16"/>
          <p:cNvSpPr>
            <a:spLocks noChangeArrowheads="1"/>
          </p:cNvSpPr>
          <p:nvPr/>
        </p:nvSpPr>
        <p:spPr bwMode="auto">
          <a:xfrm flipH="1" flipV="1">
            <a:off x="4524375" y="4108450"/>
            <a:ext cx="609600" cy="2057400"/>
          </a:xfrm>
          <a:prstGeom prst="rect">
            <a:avLst/>
          </a:prstGeom>
          <a:solidFill>
            <a:srgbClr val="DADAF6"/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eaLnBrk="0" hangingPunct="0"/>
            <a:r>
              <a:rPr lang="de-DE" sz="1600">
                <a:latin typeface="Arial" charset="0"/>
              </a:rPr>
              <a:t>Station Management</a:t>
            </a:r>
          </a:p>
        </p:txBody>
      </p:sp>
      <p:sp>
        <p:nvSpPr>
          <p:cNvPr id="93201" name="Line 17"/>
          <p:cNvSpPr>
            <a:spLocks noChangeShapeType="1"/>
          </p:cNvSpPr>
          <p:nvPr/>
        </p:nvSpPr>
        <p:spPr bwMode="auto">
          <a:xfrm>
            <a:off x="4524375" y="433705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202" name="Line 18"/>
          <p:cNvSpPr>
            <a:spLocks noChangeShapeType="1"/>
          </p:cNvSpPr>
          <p:nvPr/>
        </p:nvSpPr>
        <p:spPr bwMode="auto">
          <a:xfrm>
            <a:off x="5133975" y="433705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203" name="Line 19"/>
          <p:cNvSpPr>
            <a:spLocks noChangeShapeType="1"/>
          </p:cNvSpPr>
          <p:nvPr/>
        </p:nvSpPr>
        <p:spPr bwMode="auto">
          <a:xfrm>
            <a:off x="4524375" y="61658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204" name="Rectangle 20"/>
          <p:cNvSpPr>
            <a:spLocks noChangeArrowheads="1"/>
          </p:cNvSpPr>
          <p:nvPr/>
        </p:nvSpPr>
        <p:spPr bwMode="auto">
          <a:xfrm>
            <a:off x="4524375" y="3956050"/>
            <a:ext cx="609600" cy="152400"/>
          </a:xfrm>
          <a:prstGeom prst="rect">
            <a:avLst/>
          </a:prstGeom>
          <a:gradFill rotWithShape="0">
            <a:gsLst>
              <a:gs pos="0">
                <a:srgbClr val="DADAF6">
                  <a:gamma/>
                  <a:tint val="0"/>
                  <a:invGamma/>
                </a:srgbClr>
              </a:gs>
              <a:gs pos="100000">
                <a:srgbClr val="DADAF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Prof. Dr.-Ing. Jochen H. Schiller    www.jochenschiller.de    MC - 2012</a:t>
            </a: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802.11 - Physical layer (legacy)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3 versions: 2 radio (typ. 2.4 GHz), 1 IR</a:t>
            </a:r>
          </a:p>
          <a:p>
            <a:pPr lvl="1"/>
            <a:r>
              <a:rPr lang="en-US" sz="1800" dirty="0"/>
              <a:t>data rates 1 or 2 </a:t>
            </a:r>
            <a:r>
              <a:rPr lang="en-US" sz="1800" dirty="0" err="1"/>
              <a:t>Mbit</a:t>
            </a:r>
            <a:r>
              <a:rPr lang="en-US" sz="1800" dirty="0"/>
              <a:t>/s</a:t>
            </a:r>
          </a:p>
          <a:p>
            <a:r>
              <a:rPr lang="en-US" sz="2000" b="1" dirty="0"/>
              <a:t>FHSS (Frequency Hopping Spread Spectrum)</a:t>
            </a:r>
          </a:p>
          <a:p>
            <a:pPr lvl="1"/>
            <a:r>
              <a:rPr lang="en-US" sz="1800" dirty="0"/>
              <a:t>spreading, </a:t>
            </a:r>
            <a:r>
              <a:rPr lang="en-US" sz="1800" dirty="0" err="1"/>
              <a:t>despreading</a:t>
            </a:r>
            <a:r>
              <a:rPr lang="en-US" sz="1800" dirty="0"/>
              <a:t>, signal strength, typ. 1 </a:t>
            </a:r>
            <a:r>
              <a:rPr lang="en-US" sz="1800" dirty="0" err="1"/>
              <a:t>Mbit</a:t>
            </a:r>
            <a:r>
              <a:rPr lang="en-US" sz="1800" dirty="0"/>
              <a:t>/s</a:t>
            </a:r>
          </a:p>
          <a:p>
            <a:pPr lvl="1"/>
            <a:r>
              <a:rPr lang="en-US" sz="1800" dirty="0"/>
              <a:t>min. 2.5 frequency hops/s (USA), two-level GFSK modulation</a:t>
            </a:r>
          </a:p>
          <a:p>
            <a:r>
              <a:rPr lang="en-US" sz="2000" b="1" dirty="0"/>
              <a:t>DSSS (Direct Sequence Spread Spectrum)</a:t>
            </a:r>
          </a:p>
          <a:p>
            <a:pPr lvl="1"/>
            <a:r>
              <a:rPr lang="en-US" sz="1800" dirty="0"/>
              <a:t>DBPSK modulation for 1 </a:t>
            </a:r>
            <a:r>
              <a:rPr lang="en-US" sz="1800" dirty="0" err="1"/>
              <a:t>Mbit</a:t>
            </a:r>
            <a:r>
              <a:rPr lang="en-US" sz="1800" dirty="0"/>
              <a:t>/s (Differential Binary Phase Shift Keying), DQPSK for 2 </a:t>
            </a:r>
            <a:r>
              <a:rPr lang="en-US" sz="1800" dirty="0" err="1"/>
              <a:t>Mbit</a:t>
            </a:r>
            <a:r>
              <a:rPr lang="en-US" sz="1800" dirty="0"/>
              <a:t>/s (Differential </a:t>
            </a:r>
            <a:r>
              <a:rPr lang="en-US" sz="1800" dirty="0" err="1"/>
              <a:t>Quadrature</a:t>
            </a:r>
            <a:r>
              <a:rPr lang="en-US" sz="1800" dirty="0"/>
              <a:t> PSK)</a:t>
            </a:r>
          </a:p>
          <a:p>
            <a:pPr lvl="1"/>
            <a:r>
              <a:rPr lang="en-US" sz="1800" dirty="0"/>
              <a:t>preamble and header of a frame is always transmitted with 1 </a:t>
            </a:r>
            <a:r>
              <a:rPr lang="en-US" sz="1800" dirty="0" err="1"/>
              <a:t>Mbit</a:t>
            </a:r>
            <a:r>
              <a:rPr lang="en-US" sz="1800" dirty="0"/>
              <a:t>/s, rest of transmission 1 or 2 </a:t>
            </a:r>
            <a:r>
              <a:rPr lang="en-US" sz="1800" dirty="0" err="1"/>
              <a:t>Mbit</a:t>
            </a:r>
            <a:r>
              <a:rPr lang="en-US" sz="1800" dirty="0"/>
              <a:t>/s</a:t>
            </a:r>
          </a:p>
          <a:p>
            <a:pPr lvl="1"/>
            <a:r>
              <a:rPr lang="en-US" sz="1800" dirty="0"/>
              <a:t>chipping sequence: +1, -1, +1, +1, -1, +1, +1, +1, -1, -1, -1 (Barker code)</a:t>
            </a:r>
          </a:p>
          <a:p>
            <a:pPr lvl="1"/>
            <a:r>
              <a:rPr lang="en-US" sz="1800" dirty="0"/>
              <a:t>max. radiated power 1 W (USA), 100 </a:t>
            </a:r>
            <a:r>
              <a:rPr lang="en-US" sz="1800" dirty="0" err="1"/>
              <a:t>mW</a:t>
            </a:r>
            <a:r>
              <a:rPr lang="en-US" sz="1800" dirty="0"/>
              <a:t> (EU), min. 1mW</a:t>
            </a:r>
          </a:p>
          <a:p>
            <a:r>
              <a:rPr lang="en-US" sz="2000" b="1" dirty="0"/>
              <a:t>Infrared</a:t>
            </a:r>
          </a:p>
          <a:p>
            <a:pPr lvl="1"/>
            <a:r>
              <a:rPr lang="en-US" sz="1800" dirty="0"/>
              <a:t>850-950 nm, diffuse light, typ. 10 m range</a:t>
            </a:r>
          </a:p>
          <a:p>
            <a:pPr lvl="1"/>
            <a:r>
              <a:rPr lang="en-US" sz="1800" dirty="0"/>
              <a:t>carrier detection, energy detection, synchronization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Prof. Dr.-Ing. Jochen H. Schiller    www.jochenschiller.de    MC - 2012</a:t>
            </a:r>
            <a:endParaRPr lang="en-US"/>
          </a:p>
        </p:txBody>
      </p:sp>
      <p:sp>
        <p:nvSpPr>
          <p:cNvPr id="117804" name="Rectangle 4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FHSS PHY packet format (legacy)</a:t>
            </a:r>
          </a:p>
        </p:txBody>
      </p:sp>
      <p:sp>
        <p:nvSpPr>
          <p:cNvPr id="117805" name="Rectangle 4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Synchronization</a:t>
            </a:r>
          </a:p>
          <a:p>
            <a:pPr lvl="1"/>
            <a:r>
              <a:rPr lang="en-US"/>
              <a:t>synch with 010101... pattern</a:t>
            </a:r>
          </a:p>
          <a:p>
            <a:r>
              <a:rPr lang="en-US"/>
              <a:t>SFD (Start Frame Delimiter)</a:t>
            </a:r>
          </a:p>
          <a:p>
            <a:pPr lvl="1"/>
            <a:r>
              <a:rPr lang="en-US"/>
              <a:t>0000110010111101 start pattern</a:t>
            </a:r>
          </a:p>
          <a:p>
            <a:r>
              <a:rPr lang="en-US"/>
              <a:t>PLW (PLCP_PDU Length Word)</a:t>
            </a:r>
          </a:p>
          <a:p>
            <a:pPr lvl="1"/>
            <a:r>
              <a:rPr lang="en-US"/>
              <a:t>length of payload incl. 32 bit CRC of payload, PLW &lt; 4096</a:t>
            </a:r>
          </a:p>
          <a:p>
            <a:r>
              <a:rPr lang="en-US"/>
              <a:t>PSF (PLCP Signaling Field)</a:t>
            </a:r>
          </a:p>
          <a:p>
            <a:pPr lvl="1"/>
            <a:r>
              <a:rPr lang="en-US"/>
              <a:t>data of payload (1 or 2 Mbit/s)</a:t>
            </a:r>
          </a:p>
          <a:p>
            <a:r>
              <a:rPr lang="en-US"/>
              <a:t>HEC (Header Error Check)</a:t>
            </a:r>
          </a:p>
          <a:p>
            <a:pPr lvl="1"/>
            <a:r>
              <a:rPr lang="en-US"/>
              <a:t>CRC with x</a:t>
            </a:r>
            <a:r>
              <a:rPr lang="en-US" baseline="30000"/>
              <a:t>16</a:t>
            </a:r>
            <a:r>
              <a:rPr lang="en-US"/>
              <a:t>+x</a:t>
            </a:r>
            <a:r>
              <a:rPr lang="en-US" baseline="30000"/>
              <a:t>12</a:t>
            </a:r>
            <a:r>
              <a:rPr lang="en-US"/>
              <a:t>+x</a:t>
            </a:r>
            <a:r>
              <a:rPr lang="en-US" baseline="30000"/>
              <a:t>5</a:t>
            </a:r>
            <a:r>
              <a:rPr lang="en-US"/>
              <a:t>+1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219200" y="5286375"/>
            <a:ext cx="17526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synchronization</a:t>
            </a:r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2971800" y="5286375"/>
            <a:ext cx="6858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SFD</a:t>
            </a:r>
          </a:p>
        </p:txBody>
      </p:sp>
      <p:sp>
        <p:nvSpPr>
          <p:cNvPr id="117765" name="Rectangle 5"/>
          <p:cNvSpPr>
            <a:spLocks noChangeArrowheads="1"/>
          </p:cNvSpPr>
          <p:nvPr/>
        </p:nvSpPr>
        <p:spPr bwMode="auto">
          <a:xfrm>
            <a:off x="3657600" y="5286375"/>
            <a:ext cx="6858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PLW</a:t>
            </a:r>
          </a:p>
        </p:txBody>
      </p:sp>
      <p:sp>
        <p:nvSpPr>
          <p:cNvPr id="117766" name="Rectangle 6"/>
          <p:cNvSpPr>
            <a:spLocks noChangeArrowheads="1"/>
          </p:cNvSpPr>
          <p:nvPr/>
        </p:nvSpPr>
        <p:spPr bwMode="auto">
          <a:xfrm>
            <a:off x="4343400" y="5286375"/>
            <a:ext cx="6858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PSF</a:t>
            </a:r>
          </a:p>
        </p:txBody>
      </p:sp>
      <p:sp>
        <p:nvSpPr>
          <p:cNvPr id="117767" name="Rectangle 7"/>
          <p:cNvSpPr>
            <a:spLocks noChangeArrowheads="1"/>
          </p:cNvSpPr>
          <p:nvPr/>
        </p:nvSpPr>
        <p:spPr bwMode="auto">
          <a:xfrm>
            <a:off x="5029200" y="5286375"/>
            <a:ext cx="6858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HEC</a:t>
            </a:r>
          </a:p>
        </p:txBody>
      </p:sp>
      <p:sp>
        <p:nvSpPr>
          <p:cNvPr id="117768" name="Rectangle 8"/>
          <p:cNvSpPr>
            <a:spLocks noChangeArrowheads="1"/>
          </p:cNvSpPr>
          <p:nvPr/>
        </p:nvSpPr>
        <p:spPr bwMode="auto">
          <a:xfrm>
            <a:off x="5715000" y="5286375"/>
            <a:ext cx="1752600" cy="381000"/>
          </a:xfrm>
          <a:prstGeom prst="rect">
            <a:avLst/>
          </a:prstGeom>
          <a:solidFill>
            <a:srgbClr val="F4EE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payload</a:t>
            </a:r>
          </a:p>
        </p:txBody>
      </p:sp>
      <p:sp>
        <p:nvSpPr>
          <p:cNvPr id="117772" name="AutoShape 12"/>
          <p:cNvSpPr>
            <a:spLocks/>
          </p:cNvSpPr>
          <p:nvPr/>
        </p:nvSpPr>
        <p:spPr bwMode="auto">
          <a:xfrm rot="-5400000">
            <a:off x="2286000" y="4600575"/>
            <a:ext cx="304800" cy="2438400"/>
          </a:xfrm>
          <a:prstGeom prst="lef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73" name="Text Box 13"/>
          <p:cNvSpPr txBox="1">
            <a:spLocks noChangeArrowheads="1"/>
          </p:cNvSpPr>
          <p:nvPr/>
        </p:nvSpPr>
        <p:spPr bwMode="auto">
          <a:xfrm>
            <a:off x="1752600" y="5972175"/>
            <a:ext cx="1616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PLCP preamble</a:t>
            </a:r>
          </a:p>
        </p:txBody>
      </p:sp>
      <p:sp>
        <p:nvSpPr>
          <p:cNvPr id="117774" name="AutoShape 14"/>
          <p:cNvSpPr>
            <a:spLocks/>
          </p:cNvSpPr>
          <p:nvPr/>
        </p:nvSpPr>
        <p:spPr bwMode="auto">
          <a:xfrm rot="-5400000">
            <a:off x="4533900" y="4791075"/>
            <a:ext cx="304800" cy="2057400"/>
          </a:xfrm>
          <a:prstGeom prst="leftBrace">
            <a:avLst>
              <a:gd name="adj1" fmla="val 562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75" name="Text Box 15"/>
          <p:cNvSpPr txBox="1">
            <a:spLocks noChangeArrowheads="1"/>
          </p:cNvSpPr>
          <p:nvPr/>
        </p:nvSpPr>
        <p:spPr bwMode="auto">
          <a:xfrm>
            <a:off x="4038600" y="5972175"/>
            <a:ext cx="14017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PLCP header</a:t>
            </a:r>
          </a:p>
        </p:txBody>
      </p:sp>
      <p:sp>
        <p:nvSpPr>
          <p:cNvPr id="117776" name="Text Box 16"/>
          <p:cNvSpPr txBox="1">
            <a:spLocks noChangeArrowheads="1"/>
          </p:cNvSpPr>
          <p:nvPr/>
        </p:nvSpPr>
        <p:spPr bwMode="auto">
          <a:xfrm>
            <a:off x="1981200" y="4981575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80</a:t>
            </a:r>
          </a:p>
        </p:txBody>
      </p:sp>
      <p:sp>
        <p:nvSpPr>
          <p:cNvPr id="117777" name="Text Box 17"/>
          <p:cNvSpPr txBox="1">
            <a:spLocks noChangeArrowheads="1"/>
          </p:cNvSpPr>
          <p:nvPr/>
        </p:nvSpPr>
        <p:spPr bwMode="auto">
          <a:xfrm>
            <a:off x="3124200" y="4981575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16</a:t>
            </a:r>
          </a:p>
        </p:txBody>
      </p:sp>
      <p:sp>
        <p:nvSpPr>
          <p:cNvPr id="117778" name="Text Box 18"/>
          <p:cNvSpPr txBox="1">
            <a:spLocks noChangeArrowheads="1"/>
          </p:cNvSpPr>
          <p:nvPr/>
        </p:nvSpPr>
        <p:spPr bwMode="auto">
          <a:xfrm>
            <a:off x="3810000" y="4981575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12</a:t>
            </a:r>
          </a:p>
        </p:txBody>
      </p:sp>
      <p:sp>
        <p:nvSpPr>
          <p:cNvPr id="117779" name="Text Box 19"/>
          <p:cNvSpPr txBox="1">
            <a:spLocks noChangeArrowheads="1"/>
          </p:cNvSpPr>
          <p:nvPr/>
        </p:nvSpPr>
        <p:spPr bwMode="auto">
          <a:xfrm>
            <a:off x="4495800" y="4981575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4</a:t>
            </a:r>
          </a:p>
        </p:txBody>
      </p:sp>
      <p:sp>
        <p:nvSpPr>
          <p:cNvPr id="117780" name="Text Box 20"/>
          <p:cNvSpPr txBox="1">
            <a:spLocks noChangeArrowheads="1"/>
          </p:cNvSpPr>
          <p:nvPr/>
        </p:nvSpPr>
        <p:spPr bwMode="auto">
          <a:xfrm>
            <a:off x="5181600" y="4981575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16</a:t>
            </a:r>
          </a:p>
        </p:txBody>
      </p:sp>
      <p:sp>
        <p:nvSpPr>
          <p:cNvPr id="117781" name="Text Box 21"/>
          <p:cNvSpPr txBox="1">
            <a:spLocks noChangeArrowheads="1"/>
          </p:cNvSpPr>
          <p:nvPr/>
        </p:nvSpPr>
        <p:spPr bwMode="auto">
          <a:xfrm>
            <a:off x="6096000" y="4981575"/>
            <a:ext cx="8937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variable</a:t>
            </a:r>
          </a:p>
        </p:txBody>
      </p:sp>
      <p:sp>
        <p:nvSpPr>
          <p:cNvPr id="117782" name="Text Box 22"/>
          <p:cNvSpPr txBox="1">
            <a:spLocks noChangeArrowheads="1"/>
          </p:cNvSpPr>
          <p:nvPr/>
        </p:nvSpPr>
        <p:spPr bwMode="auto">
          <a:xfrm>
            <a:off x="7527925" y="4965700"/>
            <a:ext cx="5000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bits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Prof. Dr.-Ing. Jochen H. Schiller    www.jochenschiller.de    MC - 2012</a:t>
            </a:r>
            <a:endParaRPr lang="en-US"/>
          </a:p>
        </p:txBody>
      </p:sp>
      <p:sp>
        <p:nvSpPr>
          <p:cNvPr id="123945" name="Rectangle 4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DSSS PHY packet format (legacy)</a:t>
            </a:r>
          </a:p>
        </p:txBody>
      </p:sp>
      <p:sp>
        <p:nvSpPr>
          <p:cNvPr id="123946" name="Rectangle 42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981075"/>
            <a:ext cx="8785225" cy="3816350"/>
          </a:xfrm>
        </p:spPr>
        <p:txBody>
          <a:bodyPr/>
          <a:lstStyle/>
          <a:p>
            <a:r>
              <a:rPr lang="en-US" sz="1800"/>
              <a:t>Synchronization</a:t>
            </a:r>
          </a:p>
          <a:p>
            <a:pPr lvl="1"/>
            <a:r>
              <a:rPr lang="en-US" sz="1600"/>
              <a:t>synch., gain setting, energy detection, frequency offset compensation</a:t>
            </a:r>
          </a:p>
          <a:p>
            <a:r>
              <a:rPr lang="en-US" sz="1800"/>
              <a:t>SFD (Start Frame Delimiter)</a:t>
            </a:r>
          </a:p>
          <a:p>
            <a:pPr lvl="1"/>
            <a:r>
              <a:rPr lang="en-US" sz="1600"/>
              <a:t>1111001110100000</a:t>
            </a:r>
          </a:p>
          <a:p>
            <a:r>
              <a:rPr lang="en-US" sz="1800"/>
              <a:t>Signal</a:t>
            </a:r>
          </a:p>
          <a:p>
            <a:pPr lvl="1"/>
            <a:r>
              <a:rPr lang="en-US" sz="1600"/>
              <a:t>data rate of the payload (0A: 1 Mbit/s DBPSK; 14: 2 Mbit/s DQPSK)</a:t>
            </a:r>
          </a:p>
          <a:p>
            <a:r>
              <a:rPr lang="en-US" sz="1800"/>
              <a:t>Service					</a:t>
            </a:r>
          </a:p>
          <a:p>
            <a:pPr lvl="1"/>
            <a:r>
              <a:rPr lang="en-US" sz="1600"/>
              <a:t>future use, 00: 802.11 compliant </a:t>
            </a:r>
          </a:p>
          <a:p>
            <a:r>
              <a:rPr lang="en-US" sz="1800"/>
              <a:t>Length</a:t>
            </a:r>
          </a:p>
          <a:p>
            <a:pPr lvl="1"/>
            <a:r>
              <a:rPr lang="en-US" sz="1600"/>
              <a:t>length of the payload</a:t>
            </a:r>
          </a:p>
          <a:p>
            <a:r>
              <a:rPr lang="en-US" sz="1800"/>
              <a:t>HEC (Header Error Check)</a:t>
            </a:r>
          </a:p>
          <a:p>
            <a:pPr lvl="1"/>
            <a:r>
              <a:rPr lang="en-US" sz="1600"/>
              <a:t>protection of signal, service and length, x</a:t>
            </a:r>
            <a:r>
              <a:rPr lang="en-US" sz="1600" baseline="30000"/>
              <a:t>16</a:t>
            </a:r>
            <a:r>
              <a:rPr lang="en-US" sz="1600"/>
              <a:t>+x</a:t>
            </a:r>
            <a:r>
              <a:rPr lang="en-US" sz="1600" baseline="30000"/>
              <a:t>12</a:t>
            </a:r>
            <a:r>
              <a:rPr lang="en-US" sz="1600"/>
              <a:t>+x</a:t>
            </a:r>
            <a:r>
              <a:rPr lang="en-US" sz="1600" baseline="30000"/>
              <a:t>5</a:t>
            </a:r>
            <a:r>
              <a:rPr lang="en-US" sz="1600"/>
              <a:t>+1</a:t>
            </a:r>
          </a:p>
        </p:txBody>
      </p:sp>
      <p:sp>
        <p:nvSpPr>
          <p:cNvPr id="123947" name="Rectangle 43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123924" name="Rectangle 20"/>
          <p:cNvSpPr>
            <a:spLocks noChangeArrowheads="1"/>
          </p:cNvSpPr>
          <p:nvPr/>
        </p:nvSpPr>
        <p:spPr bwMode="auto">
          <a:xfrm>
            <a:off x="838200" y="5286375"/>
            <a:ext cx="17526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synchronization</a:t>
            </a:r>
          </a:p>
        </p:txBody>
      </p:sp>
      <p:sp>
        <p:nvSpPr>
          <p:cNvPr id="123925" name="Rectangle 21"/>
          <p:cNvSpPr>
            <a:spLocks noChangeArrowheads="1"/>
          </p:cNvSpPr>
          <p:nvPr/>
        </p:nvSpPr>
        <p:spPr bwMode="auto">
          <a:xfrm>
            <a:off x="2590800" y="5286375"/>
            <a:ext cx="6858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SFD</a:t>
            </a:r>
          </a:p>
        </p:txBody>
      </p:sp>
      <p:sp>
        <p:nvSpPr>
          <p:cNvPr id="123926" name="Rectangle 22"/>
          <p:cNvSpPr>
            <a:spLocks noChangeArrowheads="1"/>
          </p:cNvSpPr>
          <p:nvPr/>
        </p:nvSpPr>
        <p:spPr bwMode="auto">
          <a:xfrm>
            <a:off x="3276600" y="5286375"/>
            <a:ext cx="6858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signal</a:t>
            </a:r>
          </a:p>
        </p:txBody>
      </p:sp>
      <p:sp>
        <p:nvSpPr>
          <p:cNvPr id="123927" name="Rectangle 23"/>
          <p:cNvSpPr>
            <a:spLocks noChangeArrowheads="1"/>
          </p:cNvSpPr>
          <p:nvPr/>
        </p:nvSpPr>
        <p:spPr bwMode="auto">
          <a:xfrm>
            <a:off x="3962400" y="5286375"/>
            <a:ext cx="6858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service</a:t>
            </a:r>
          </a:p>
        </p:txBody>
      </p:sp>
      <p:sp>
        <p:nvSpPr>
          <p:cNvPr id="123928" name="Rectangle 24"/>
          <p:cNvSpPr>
            <a:spLocks noChangeArrowheads="1"/>
          </p:cNvSpPr>
          <p:nvPr/>
        </p:nvSpPr>
        <p:spPr bwMode="auto">
          <a:xfrm>
            <a:off x="5334000" y="5286375"/>
            <a:ext cx="6858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HEC</a:t>
            </a:r>
          </a:p>
        </p:txBody>
      </p:sp>
      <p:sp>
        <p:nvSpPr>
          <p:cNvPr id="123929" name="Rectangle 25"/>
          <p:cNvSpPr>
            <a:spLocks noChangeArrowheads="1"/>
          </p:cNvSpPr>
          <p:nvPr/>
        </p:nvSpPr>
        <p:spPr bwMode="auto">
          <a:xfrm>
            <a:off x="6019800" y="5286375"/>
            <a:ext cx="1752600" cy="381000"/>
          </a:xfrm>
          <a:prstGeom prst="rect">
            <a:avLst/>
          </a:prstGeom>
          <a:solidFill>
            <a:srgbClr val="F4EE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payload</a:t>
            </a:r>
          </a:p>
        </p:txBody>
      </p:sp>
      <p:sp>
        <p:nvSpPr>
          <p:cNvPr id="123930" name="AutoShape 26"/>
          <p:cNvSpPr>
            <a:spLocks/>
          </p:cNvSpPr>
          <p:nvPr/>
        </p:nvSpPr>
        <p:spPr bwMode="auto">
          <a:xfrm rot="-5400000">
            <a:off x="1905000" y="4600575"/>
            <a:ext cx="304800" cy="2438400"/>
          </a:xfrm>
          <a:prstGeom prst="lef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31" name="Text Box 27"/>
          <p:cNvSpPr txBox="1">
            <a:spLocks noChangeArrowheads="1"/>
          </p:cNvSpPr>
          <p:nvPr/>
        </p:nvSpPr>
        <p:spPr bwMode="auto">
          <a:xfrm>
            <a:off x="1371600" y="5972175"/>
            <a:ext cx="1616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PLCP preamble</a:t>
            </a:r>
          </a:p>
        </p:txBody>
      </p:sp>
      <p:sp>
        <p:nvSpPr>
          <p:cNvPr id="123932" name="AutoShape 28"/>
          <p:cNvSpPr>
            <a:spLocks/>
          </p:cNvSpPr>
          <p:nvPr/>
        </p:nvSpPr>
        <p:spPr bwMode="auto">
          <a:xfrm rot="-5400000">
            <a:off x="4495800" y="4448175"/>
            <a:ext cx="304800" cy="2743200"/>
          </a:xfrm>
          <a:prstGeom prst="lef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33" name="Text Box 29"/>
          <p:cNvSpPr txBox="1">
            <a:spLocks noChangeArrowheads="1"/>
          </p:cNvSpPr>
          <p:nvPr/>
        </p:nvSpPr>
        <p:spPr bwMode="auto">
          <a:xfrm>
            <a:off x="3962400" y="5972175"/>
            <a:ext cx="14017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PLCP header</a:t>
            </a:r>
          </a:p>
        </p:txBody>
      </p:sp>
      <p:sp>
        <p:nvSpPr>
          <p:cNvPr id="123934" name="Text Box 30"/>
          <p:cNvSpPr txBox="1">
            <a:spLocks noChangeArrowheads="1"/>
          </p:cNvSpPr>
          <p:nvPr/>
        </p:nvSpPr>
        <p:spPr bwMode="auto">
          <a:xfrm>
            <a:off x="1600200" y="4981575"/>
            <a:ext cx="5222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128</a:t>
            </a:r>
          </a:p>
        </p:txBody>
      </p:sp>
      <p:sp>
        <p:nvSpPr>
          <p:cNvPr id="123935" name="Text Box 31"/>
          <p:cNvSpPr txBox="1">
            <a:spLocks noChangeArrowheads="1"/>
          </p:cNvSpPr>
          <p:nvPr/>
        </p:nvSpPr>
        <p:spPr bwMode="auto">
          <a:xfrm>
            <a:off x="2743200" y="4981575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16</a:t>
            </a:r>
          </a:p>
        </p:txBody>
      </p:sp>
      <p:sp>
        <p:nvSpPr>
          <p:cNvPr id="123936" name="Text Box 32"/>
          <p:cNvSpPr txBox="1">
            <a:spLocks noChangeArrowheads="1"/>
          </p:cNvSpPr>
          <p:nvPr/>
        </p:nvSpPr>
        <p:spPr bwMode="auto">
          <a:xfrm>
            <a:off x="3429000" y="4981575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8</a:t>
            </a:r>
          </a:p>
        </p:txBody>
      </p:sp>
      <p:sp>
        <p:nvSpPr>
          <p:cNvPr id="123937" name="Text Box 33"/>
          <p:cNvSpPr txBox="1">
            <a:spLocks noChangeArrowheads="1"/>
          </p:cNvSpPr>
          <p:nvPr/>
        </p:nvSpPr>
        <p:spPr bwMode="auto">
          <a:xfrm>
            <a:off x="4114800" y="4981575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8</a:t>
            </a:r>
          </a:p>
        </p:txBody>
      </p:sp>
      <p:sp>
        <p:nvSpPr>
          <p:cNvPr id="123938" name="Text Box 34"/>
          <p:cNvSpPr txBox="1">
            <a:spLocks noChangeArrowheads="1"/>
          </p:cNvSpPr>
          <p:nvPr/>
        </p:nvSpPr>
        <p:spPr bwMode="auto">
          <a:xfrm>
            <a:off x="5486400" y="4981575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16</a:t>
            </a:r>
          </a:p>
        </p:txBody>
      </p:sp>
      <p:sp>
        <p:nvSpPr>
          <p:cNvPr id="123939" name="Text Box 35"/>
          <p:cNvSpPr txBox="1">
            <a:spLocks noChangeArrowheads="1"/>
          </p:cNvSpPr>
          <p:nvPr/>
        </p:nvSpPr>
        <p:spPr bwMode="auto">
          <a:xfrm>
            <a:off x="6400800" y="4981575"/>
            <a:ext cx="8937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variable</a:t>
            </a:r>
          </a:p>
        </p:txBody>
      </p:sp>
      <p:sp>
        <p:nvSpPr>
          <p:cNvPr id="123940" name="Text Box 36"/>
          <p:cNvSpPr txBox="1">
            <a:spLocks noChangeArrowheads="1"/>
          </p:cNvSpPr>
          <p:nvPr/>
        </p:nvSpPr>
        <p:spPr bwMode="auto">
          <a:xfrm>
            <a:off x="7832725" y="4965700"/>
            <a:ext cx="5000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bits</a:t>
            </a:r>
          </a:p>
        </p:txBody>
      </p:sp>
      <p:sp>
        <p:nvSpPr>
          <p:cNvPr id="123941" name="Rectangle 37"/>
          <p:cNvSpPr>
            <a:spLocks noChangeArrowheads="1"/>
          </p:cNvSpPr>
          <p:nvPr/>
        </p:nvSpPr>
        <p:spPr bwMode="auto">
          <a:xfrm>
            <a:off x="4648200" y="5286375"/>
            <a:ext cx="6858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length</a:t>
            </a:r>
          </a:p>
        </p:txBody>
      </p:sp>
      <p:sp>
        <p:nvSpPr>
          <p:cNvPr id="123942" name="Text Box 38"/>
          <p:cNvSpPr txBox="1">
            <a:spLocks noChangeArrowheads="1"/>
          </p:cNvSpPr>
          <p:nvPr/>
        </p:nvSpPr>
        <p:spPr bwMode="auto">
          <a:xfrm>
            <a:off x="4800600" y="4981575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Prof. Dr.-Ing. Jochen H. Schiller    www.jochenschiller.de    MC - 2012</a:t>
            </a:r>
            <a:endParaRPr lang="en-US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802.11 - MAC layer I - DFWMAC</a:t>
            </a:r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Traffic services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Asynchronous Data Service (mandatory)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exchange of data packets based on “best-effort”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support of broadcast and multicast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Time-Bounded Service (optional)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implemented using PCF (Point Coordination Function) </a:t>
            </a:r>
          </a:p>
          <a:p>
            <a:pPr>
              <a:lnSpc>
                <a:spcPct val="90000"/>
              </a:lnSpc>
            </a:pPr>
            <a:r>
              <a:rPr lang="en-US" dirty="0"/>
              <a:t>Access methods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DFWMAC-DCF CSMA/CA (mandatory)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collision avoidance via randomized „back-off“ mechanism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minimum distance between consecutive packets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ACK packet for acknowledgements (not for broadcasts)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DFWMAC-DCF w/ RTS/CTS (optional)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Distributed Foundation Wireless MAC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avoids hidden terminal problem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DFWMAC- PCF (optional)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access point polls terminals according to a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Prof. Dr.-Ing. Jochen H. Schiller    www.jochenschiller.de    MC - 2012</a:t>
            </a:r>
            <a:endParaRPr lang="en-US"/>
          </a:p>
        </p:txBody>
      </p:sp>
      <p:sp>
        <p:nvSpPr>
          <p:cNvPr id="77859" name="Rectangle 35"/>
          <p:cNvSpPr>
            <a:spLocks noChangeArrowheads="1"/>
          </p:cNvSpPr>
          <p:nvPr/>
        </p:nvSpPr>
        <p:spPr bwMode="auto">
          <a:xfrm>
            <a:off x="4495800" y="5194300"/>
            <a:ext cx="304800" cy="381000"/>
          </a:xfrm>
          <a:prstGeom prst="rect">
            <a:avLst/>
          </a:prstGeom>
          <a:gradFill rotWithShape="0">
            <a:gsLst>
              <a:gs pos="0">
                <a:srgbClr val="FF6699">
                  <a:gamma/>
                  <a:tint val="20392"/>
                  <a:invGamma/>
                </a:srgbClr>
              </a:gs>
              <a:gs pos="100000">
                <a:srgbClr val="FF6699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802.11 - MAC layer II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81075"/>
            <a:ext cx="8785225" cy="3033713"/>
          </a:xfrm>
        </p:spPr>
        <p:txBody>
          <a:bodyPr/>
          <a:lstStyle/>
          <a:p>
            <a:r>
              <a:rPr lang="en-US" dirty="0"/>
              <a:t>Priorities</a:t>
            </a:r>
          </a:p>
          <a:p>
            <a:pPr lvl="1"/>
            <a:r>
              <a:rPr lang="en-US" dirty="0"/>
              <a:t>defined through different inter frame spaces</a:t>
            </a:r>
          </a:p>
          <a:p>
            <a:pPr lvl="1"/>
            <a:r>
              <a:rPr lang="en-US" dirty="0"/>
              <a:t>no guaranteed, hard priorities</a:t>
            </a:r>
          </a:p>
          <a:p>
            <a:pPr lvl="1"/>
            <a:r>
              <a:rPr lang="en-US" b="1" dirty="0"/>
              <a:t>SIFS (Short Inter Frame Spacing)</a:t>
            </a:r>
          </a:p>
          <a:p>
            <a:pPr lvl="2"/>
            <a:r>
              <a:rPr lang="en-US" dirty="0"/>
              <a:t>highest priority, for ACK, CTS, polling response</a:t>
            </a:r>
          </a:p>
          <a:p>
            <a:pPr lvl="1"/>
            <a:r>
              <a:rPr lang="en-US" b="1" dirty="0"/>
              <a:t>PIFS (PCF IFS)</a:t>
            </a:r>
          </a:p>
          <a:p>
            <a:pPr lvl="2"/>
            <a:r>
              <a:rPr lang="en-US" dirty="0"/>
              <a:t>medium priority, for time-bounded service using PCF</a:t>
            </a:r>
          </a:p>
          <a:p>
            <a:pPr lvl="1"/>
            <a:r>
              <a:rPr lang="en-US" b="1" dirty="0"/>
              <a:t>DIFS (DCF, Distributed Coordination Function IFS)</a:t>
            </a:r>
          </a:p>
          <a:p>
            <a:pPr lvl="2"/>
            <a:r>
              <a:rPr lang="en-US" dirty="0"/>
              <a:t>lowest priority, for asynchronous data service</a:t>
            </a:r>
          </a:p>
        </p:txBody>
      </p:sp>
      <p:sp>
        <p:nvSpPr>
          <p:cNvPr id="77828" name="Line 4"/>
          <p:cNvSpPr>
            <a:spLocks noChangeShapeType="1"/>
          </p:cNvSpPr>
          <p:nvPr/>
        </p:nvSpPr>
        <p:spPr bwMode="auto">
          <a:xfrm>
            <a:off x="609600" y="5575300"/>
            <a:ext cx="769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8153400" y="5575300"/>
            <a:ext cx="241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t</a:t>
            </a:r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1752600" y="5194300"/>
            <a:ext cx="20574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medium busy</a:t>
            </a:r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 flipV="1">
            <a:off x="762000" y="47371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32" name="Line 8"/>
          <p:cNvSpPr>
            <a:spLocks noChangeShapeType="1"/>
          </p:cNvSpPr>
          <p:nvPr/>
        </p:nvSpPr>
        <p:spPr bwMode="auto">
          <a:xfrm flipV="1">
            <a:off x="1752600" y="47371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33" name="Line 9"/>
          <p:cNvSpPr>
            <a:spLocks noChangeShapeType="1"/>
          </p:cNvSpPr>
          <p:nvPr/>
        </p:nvSpPr>
        <p:spPr bwMode="auto">
          <a:xfrm flipV="1">
            <a:off x="3810000" y="47371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34" name="Line 10"/>
          <p:cNvSpPr>
            <a:spLocks noChangeShapeType="1"/>
          </p:cNvSpPr>
          <p:nvPr/>
        </p:nvSpPr>
        <p:spPr bwMode="auto">
          <a:xfrm flipV="1">
            <a:off x="4800600" y="47371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36" name="Line 12"/>
          <p:cNvSpPr>
            <a:spLocks noChangeShapeType="1"/>
          </p:cNvSpPr>
          <p:nvPr/>
        </p:nvSpPr>
        <p:spPr bwMode="auto">
          <a:xfrm flipV="1">
            <a:off x="4648200" y="49657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37" name="Line 13"/>
          <p:cNvSpPr>
            <a:spLocks noChangeShapeType="1"/>
          </p:cNvSpPr>
          <p:nvPr/>
        </p:nvSpPr>
        <p:spPr bwMode="auto">
          <a:xfrm flipV="1">
            <a:off x="4495800" y="5194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39" name="Line 15"/>
          <p:cNvSpPr>
            <a:spLocks noChangeShapeType="1"/>
          </p:cNvSpPr>
          <p:nvPr/>
        </p:nvSpPr>
        <p:spPr bwMode="auto">
          <a:xfrm>
            <a:off x="3814763" y="54229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40" name="Text Box 16"/>
          <p:cNvSpPr txBox="1">
            <a:spLocks noChangeArrowheads="1"/>
          </p:cNvSpPr>
          <p:nvPr/>
        </p:nvSpPr>
        <p:spPr bwMode="auto">
          <a:xfrm>
            <a:off x="3840163" y="5102225"/>
            <a:ext cx="635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SIFS</a:t>
            </a:r>
          </a:p>
        </p:txBody>
      </p:sp>
      <p:sp>
        <p:nvSpPr>
          <p:cNvPr id="77841" name="Line 17"/>
          <p:cNvSpPr>
            <a:spLocks noChangeShapeType="1"/>
          </p:cNvSpPr>
          <p:nvPr/>
        </p:nvSpPr>
        <p:spPr bwMode="auto">
          <a:xfrm>
            <a:off x="3810000" y="51181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42" name="Text Box 18"/>
          <p:cNvSpPr txBox="1">
            <a:spLocks noChangeArrowheads="1"/>
          </p:cNvSpPr>
          <p:nvPr/>
        </p:nvSpPr>
        <p:spPr bwMode="auto">
          <a:xfrm>
            <a:off x="3911600" y="4813300"/>
            <a:ext cx="635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PIFS</a:t>
            </a:r>
          </a:p>
        </p:txBody>
      </p:sp>
      <p:sp>
        <p:nvSpPr>
          <p:cNvPr id="77843" name="Text Box 19"/>
          <p:cNvSpPr txBox="1">
            <a:spLocks noChangeArrowheads="1"/>
          </p:cNvSpPr>
          <p:nvPr/>
        </p:nvSpPr>
        <p:spPr bwMode="auto">
          <a:xfrm>
            <a:off x="3983038" y="4508500"/>
            <a:ext cx="6461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DIFS</a:t>
            </a:r>
          </a:p>
        </p:txBody>
      </p:sp>
      <p:sp>
        <p:nvSpPr>
          <p:cNvPr id="77844" name="Line 20"/>
          <p:cNvSpPr>
            <a:spLocks noChangeShapeType="1"/>
          </p:cNvSpPr>
          <p:nvPr/>
        </p:nvSpPr>
        <p:spPr bwMode="auto">
          <a:xfrm>
            <a:off x="3810000" y="48133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45" name="Text Box 21"/>
          <p:cNvSpPr txBox="1">
            <a:spLocks noChangeArrowheads="1"/>
          </p:cNvSpPr>
          <p:nvPr/>
        </p:nvSpPr>
        <p:spPr bwMode="auto">
          <a:xfrm>
            <a:off x="933450" y="4508500"/>
            <a:ext cx="6461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DIFS</a:t>
            </a:r>
          </a:p>
        </p:txBody>
      </p:sp>
      <p:sp>
        <p:nvSpPr>
          <p:cNvPr id="77846" name="Line 22"/>
          <p:cNvSpPr>
            <a:spLocks noChangeShapeType="1"/>
          </p:cNvSpPr>
          <p:nvPr/>
        </p:nvSpPr>
        <p:spPr bwMode="auto">
          <a:xfrm>
            <a:off x="762000" y="48133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48" name="Rectangle 24"/>
          <p:cNvSpPr>
            <a:spLocks noChangeArrowheads="1"/>
          </p:cNvSpPr>
          <p:nvPr/>
        </p:nvSpPr>
        <p:spPr bwMode="auto">
          <a:xfrm>
            <a:off x="6019800" y="5194300"/>
            <a:ext cx="20574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next frame</a:t>
            </a:r>
          </a:p>
        </p:txBody>
      </p:sp>
      <p:sp>
        <p:nvSpPr>
          <p:cNvPr id="77849" name="Line 25"/>
          <p:cNvSpPr>
            <a:spLocks noChangeShapeType="1"/>
          </p:cNvSpPr>
          <p:nvPr/>
        </p:nvSpPr>
        <p:spPr bwMode="auto">
          <a:xfrm flipV="1">
            <a:off x="6019800" y="47371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50" name="Rectangle 26"/>
          <p:cNvSpPr>
            <a:spLocks noChangeArrowheads="1"/>
          </p:cNvSpPr>
          <p:nvPr/>
        </p:nvSpPr>
        <p:spPr bwMode="auto">
          <a:xfrm>
            <a:off x="4800600" y="5194300"/>
            <a:ext cx="1219200" cy="381000"/>
          </a:xfrm>
          <a:prstGeom prst="rect">
            <a:avLst/>
          </a:prstGeom>
          <a:solidFill>
            <a:srgbClr val="FF66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contention</a:t>
            </a:r>
          </a:p>
        </p:txBody>
      </p:sp>
      <p:sp>
        <p:nvSpPr>
          <p:cNvPr id="77853" name="Text Box 29"/>
          <p:cNvSpPr txBox="1">
            <a:spLocks noChangeArrowheads="1"/>
          </p:cNvSpPr>
          <p:nvPr/>
        </p:nvSpPr>
        <p:spPr bwMode="auto">
          <a:xfrm>
            <a:off x="2057400" y="5727700"/>
            <a:ext cx="22050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direct access if </a:t>
            </a:r>
            <a:br>
              <a:rPr lang="de-DE" sz="1600">
                <a:latin typeface="Arial" charset="0"/>
              </a:rPr>
            </a:br>
            <a:r>
              <a:rPr lang="de-DE" sz="1600">
                <a:latin typeface="Arial" charset="0"/>
              </a:rPr>
              <a:t>medium is free </a:t>
            </a:r>
            <a:r>
              <a:rPr lang="de-DE" sz="1600">
                <a:latin typeface="Arial" charset="0"/>
                <a:sym typeface="Symbol" pitchFamily="18" charset="2"/>
              </a:rPr>
              <a:t> DIFS</a:t>
            </a:r>
          </a:p>
        </p:txBody>
      </p:sp>
      <p:cxnSp>
        <p:nvCxnSpPr>
          <p:cNvPr id="77854" name="AutoShape 30"/>
          <p:cNvCxnSpPr>
            <a:cxnSpLocks noChangeShapeType="1"/>
            <a:stCxn id="77853" idx="1"/>
            <a:endCxn id="77832" idx="0"/>
          </p:cNvCxnSpPr>
          <p:nvPr/>
        </p:nvCxnSpPr>
        <p:spPr bwMode="auto">
          <a:xfrm rot="10800000">
            <a:off x="1752600" y="5575300"/>
            <a:ext cx="304800" cy="442913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Prof. Dr.-Ing. Jochen H. Schiller    www.jochenschiller.de    MC - 2012</a:t>
            </a:r>
            <a:endParaRPr lang="en-US"/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61" name="Line 49"/>
          <p:cNvSpPr>
            <a:spLocks noChangeShapeType="1"/>
          </p:cNvSpPr>
          <p:nvPr/>
        </p:nvSpPr>
        <p:spPr bwMode="auto">
          <a:xfrm>
            <a:off x="971550" y="5737225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62" name="Text Box 50"/>
          <p:cNvSpPr txBox="1">
            <a:spLocks noChangeArrowheads="1"/>
          </p:cNvSpPr>
          <p:nvPr/>
        </p:nvSpPr>
        <p:spPr bwMode="auto">
          <a:xfrm>
            <a:off x="8118475" y="5797550"/>
            <a:ext cx="241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t</a:t>
            </a:r>
          </a:p>
        </p:txBody>
      </p:sp>
      <p:sp>
        <p:nvSpPr>
          <p:cNvPr id="90163" name="Rectangle 51"/>
          <p:cNvSpPr>
            <a:spLocks noChangeArrowheads="1"/>
          </p:cNvSpPr>
          <p:nvPr/>
        </p:nvSpPr>
        <p:spPr bwMode="auto">
          <a:xfrm>
            <a:off x="2133600" y="5356225"/>
            <a:ext cx="203835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medium busy</a:t>
            </a:r>
          </a:p>
        </p:txBody>
      </p:sp>
      <p:sp>
        <p:nvSpPr>
          <p:cNvPr id="90164" name="Line 52"/>
          <p:cNvSpPr>
            <a:spLocks noChangeShapeType="1"/>
          </p:cNvSpPr>
          <p:nvPr/>
        </p:nvSpPr>
        <p:spPr bwMode="auto">
          <a:xfrm flipV="1">
            <a:off x="1123950" y="489902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65" name="Line 53"/>
          <p:cNvSpPr>
            <a:spLocks noChangeShapeType="1"/>
          </p:cNvSpPr>
          <p:nvPr/>
        </p:nvSpPr>
        <p:spPr bwMode="auto">
          <a:xfrm flipH="1" flipV="1">
            <a:off x="2133600" y="4899025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66" name="Line 54"/>
          <p:cNvSpPr>
            <a:spLocks noChangeShapeType="1"/>
          </p:cNvSpPr>
          <p:nvPr/>
        </p:nvSpPr>
        <p:spPr bwMode="auto">
          <a:xfrm flipV="1">
            <a:off x="4171950" y="489902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67" name="Line 55"/>
          <p:cNvSpPr>
            <a:spLocks noChangeShapeType="1"/>
          </p:cNvSpPr>
          <p:nvPr/>
        </p:nvSpPr>
        <p:spPr bwMode="auto">
          <a:xfrm flipV="1">
            <a:off x="5162550" y="48990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74" name="Text Box 62"/>
          <p:cNvSpPr txBox="1">
            <a:spLocks noChangeArrowheads="1"/>
          </p:cNvSpPr>
          <p:nvPr/>
        </p:nvSpPr>
        <p:spPr bwMode="auto">
          <a:xfrm>
            <a:off x="4344988" y="4670425"/>
            <a:ext cx="6461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DIFS</a:t>
            </a:r>
          </a:p>
        </p:txBody>
      </p:sp>
      <p:sp>
        <p:nvSpPr>
          <p:cNvPr id="90175" name="Line 63"/>
          <p:cNvSpPr>
            <a:spLocks noChangeShapeType="1"/>
          </p:cNvSpPr>
          <p:nvPr/>
        </p:nvSpPr>
        <p:spPr bwMode="auto">
          <a:xfrm>
            <a:off x="4171950" y="49752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76" name="Text Box 64"/>
          <p:cNvSpPr txBox="1">
            <a:spLocks noChangeArrowheads="1"/>
          </p:cNvSpPr>
          <p:nvPr/>
        </p:nvSpPr>
        <p:spPr bwMode="auto">
          <a:xfrm>
            <a:off x="1295400" y="4670425"/>
            <a:ext cx="6461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DIFS</a:t>
            </a:r>
          </a:p>
        </p:txBody>
      </p:sp>
      <p:sp>
        <p:nvSpPr>
          <p:cNvPr id="90177" name="Line 65"/>
          <p:cNvSpPr>
            <a:spLocks noChangeShapeType="1"/>
          </p:cNvSpPr>
          <p:nvPr/>
        </p:nvSpPr>
        <p:spPr bwMode="auto">
          <a:xfrm>
            <a:off x="1123950" y="49752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78" name="Rectangle 66"/>
          <p:cNvSpPr>
            <a:spLocks noChangeArrowheads="1"/>
          </p:cNvSpPr>
          <p:nvPr/>
        </p:nvSpPr>
        <p:spPr bwMode="auto">
          <a:xfrm>
            <a:off x="6153150" y="5356225"/>
            <a:ext cx="20574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next frame</a:t>
            </a:r>
          </a:p>
        </p:txBody>
      </p:sp>
      <p:sp>
        <p:nvSpPr>
          <p:cNvPr id="90179" name="Line 67"/>
          <p:cNvSpPr>
            <a:spLocks noChangeShapeType="1"/>
          </p:cNvSpPr>
          <p:nvPr/>
        </p:nvSpPr>
        <p:spPr bwMode="auto">
          <a:xfrm flipV="1">
            <a:off x="6153150" y="489902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80" name="Rectangle 68"/>
          <p:cNvSpPr>
            <a:spLocks noChangeArrowheads="1"/>
          </p:cNvSpPr>
          <p:nvPr/>
        </p:nvSpPr>
        <p:spPr bwMode="auto">
          <a:xfrm>
            <a:off x="5162550" y="5356225"/>
            <a:ext cx="990600" cy="381000"/>
          </a:xfrm>
          <a:prstGeom prst="rect">
            <a:avLst/>
          </a:prstGeom>
          <a:solidFill>
            <a:srgbClr val="FF66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81" name="AutoShape 69"/>
          <p:cNvSpPr>
            <a:spLocks/>
          </p:cNvSpPr>
          <p:nvPr/>
        </p:nvSpPr>
        <p:spPr bwMode="auto">
          <a:xfrm rot="5400000">
            <a:off x="5581650" y="4327525"/>
            <a:ext cx="152400" cy="990600"/>
          </a:xfrm>
          <a:prstGeom prst="lef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84" name="Text Box 72"/>
          <p:cNvSpPr txBox="1">
            <a:spLocks noChangeArrowheads="1"/>
          </p:cNvSpPr>
          <p:nvPr/>
        </p:nvSpPr>
        <p:spPr bwMode="auto">
          <a:xfrm>
            <a:off x="6799263" y="4548188"/>
            <a:ext cx="2093912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contention window</a:t>
            </a:r>
          </a:p>
          <a:p>
            <a:pPr algn="l" eaLnBrk="0" hangingPunct="0"/>
            <a:r>
              <a:rPr lang="de-DE" sz="1600">
                <a:latin typeface="Arial" charset="0"/>
              </a:rPr>
              <a:t>(randomized back-off</a:t>
            </a:r>
            <a:br>
              <a:rPr lang="de-DE" sz="1600">
                <a:latin typeface="Arial" charset="0"/>
              </a:rPr>
            </a:br>
            <a:r>
              <a:rPr lang="de-DE" sz="1600">
                <a:latin typeface="Arial" charset="0"/>
              </a:rPr>
              <a:t>mechanism)</a:t>
            </a:r>
          </a:p>
        </p:txBody>
      </p:sp>
      <p:cxnSp>
        <p:nvCxnSpPr>
          <p:cNvPr id="90185" name="AutoShape 73"/>
          <p:cNvCxnSpPr>
            <a:cxnSpLocks noChangeShapeType="1"/>
            <a:stCxn id="90184" idx="1"/>
            <a:endCxn id="90181" idx="1"/>
          </p:cNvCxnSpPr>
          <p:nvPr/>
        </p:nvCxnSpPr>
        <p:spPr bwMode="auto">
          <a:xfrm rot="10800000">
            <a:off x="5657850" y="4746625"/>
            <a:ext cx="1141413" cy="214313"/>
          </a:xfrm>
          <a:prstGeom prst="curvedConnector4">
            <a:avLst>
              <a:gd name="adj1" fmla="val 28231"/>
              <a:gd name="adj2" fmla="val 20666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0215" name="Rectangle 10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802.11 - CSMA/CA access method I</a:t>
            </a:r>
          </a:p>
        </p:txBody>
      </p:sp>
      <p:sp>
        <p:nvSpPr>
          <p:cNvPr id="90216" name="Rectangle 10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station ready to send starts sensing the medium (Carrier Sense based on CCA, Clear Channel Assessment)</a:t>
            </a:r>
          </a:p>
          <a:p>
            <a:r>
              <a:rPr lang="en-US"/>
              <a:t>if the medium is free for the duration of an Inter-Frame Space (IFS), the station can start sending (IFS depends on service type)</a:t>
            </a:r>
          </a:p>
          <a:p>
            <a:r>
              <a:rPr lang="en-US"/>
              <a:t>if the medium is busy, the station has to wait for a free IFS, then the station must additionally wait a random back-off time (collision avoidance, multiple of slot-time) </a:t>
            </a:r>
          </a:p>
          <a:p>
            <a:r>
              <a:rPr lang="en-US"/>
              <a:t>if another station occupies the medium during the back-off time of the station, the back-off timer stops (fairness)</a:t>
            </a:r>
          </a:p>
        </p:txBody>
      </p:sp>
      <p:sp>
        <p:nvSpPr>
          <p:cNvPr id="90190" name="Line 78"/>
          <p:cNvSpPr>
            <a:spLocks noChangeShapeType="1"/>
          </p:cNvSpPr>
          <p:nvPr/>
        </p:nvSpPr>
        <p:spPr bwMode="auto">
          <a:xfrm>
            <a:off x="5257800" y="53562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91" name="Line 79"/>
          <p:cNvSpPr>
            <a:spLocks noChangeShapeType="1"/>
          </p:cNvSpPr>
          <p:nvPr/>
        </p:nvSpPr>
        <p:spPr bwMode="auto">
          <a:xfrm>
            <a:off x="5334000" y="53562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92" name="Line 80"/>
          <p:cNvSpPr>
            <a:spLocks noChangeShapeType="1"/>
          </p:cNvSpPr>
          <p:nvPr/>
        </p:nvSpPr>
        <p:spPr bwMode="auto">
          <a:xfrm>
            <a:off x="5410200" y="53562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93" name="Line 81"/>
          <p:cNvSpPr>
            <a:spLocks noChangeShapeType="1"/>
          </p:cNvSpPr>
          <p:nvPr/>
        </p:nvSpPr>
        <p:spPr bwMode="auto">
          <a:xfrm>
            <a:off x="5486400" y="53562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95" name="Line 83"/>
          <p:cNvSpPr>
            <a:spLocks noChangeShapeType="1"/>
          </p:cNvSpPr>
          <p:nvPr/>
        </p:nvSpPr>
        <p:spPr bwMode="auto">
          <a:xfrm>
            <a:off x="5562600" y="53562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96" name="Line 84"/>
          <p:cNvSpPr>
            <a:spLocks noChangeShapeType="1"/>
          </p:cNvSpPr>
          <p:nvPr/>
        </p:nvSpPr>
        <p:spPr bwMode="auto">
          <a:xfrm>
            <a:off x="5638800" y="53562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97" name="Line 85"/>
          <p:cNvSpPr>
            <a:spLocks noChangeShapeType="1"/>
          </p:cNvSpPr>
          <p:nvPr/>
        </p:nvSpPr>
        <p:spPr bwMode="auto">
          <a:xfrm>
            <a:off x="5715000" y="53562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98" name="Line 86"/>
          <p:cNvSpPr>
            <a:spLocks noChangeShapeType="1"/>
          </p:cNvSpPr>
          <p:nvPr/>
        </p:nvSpPr>
        <p:spPr bwMode="auto">
          <a:xfrm>
            <a:off x="5791200" y="53562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99" name="Line 87"/>
          <p:cNvSpPr>
            <a:spLocks noChangeShapeType="1"/>
          </p:cNvSpPr>
          <p:nvPr/>
        </p:nvSpPr>
        <p:spPr bwMode="auto">
          <a:xfrm>
            <a:off x="5867400" y="53562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200" name="Line 88"/>
          <p:cNvSpPr>
            <a:spLocks noChangeShapeType="1"/>
          </p:cNvSpPr>
          <p:nvPr/>
        </p:nvSpPr>
        <p:spPr bwMode="auto">
          <a:xfrm>
            <a:off x="5943600" y="53562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201" name="Line 89"/>
          <p:cNvSpPr>
            <a:spLocks noChangeShapeType="1"/>
          </p:cNvSpPr>
          <p:nvPr/>
        </p:nvSpPr>
        <p:spPr bwMode="auto">
          <a:xfrm>
            <a:off x="6019800" y="53562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202" name="Line 90"/>
          <p:cNvSpPr>
            <a:spLocks noChangeShapeType="1"/>
          </p:cNvSpPr>
          <p:nvPr/>
        </p:nvSpPr>
        <p:spPr bwMode="auto">
          <a:xfrm>
            <a:off x="6096000" y="53562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203" name="Freeform 91"/>
          <p:cNvSpPr>
            <a:spLocks/>
          </p:cNvSpPr>
          <p:nvPr/>
        </p:nvSpPr>
        <p:spPr bwMode="auto">
          <a:xfrm>
            <a:off x="5526088" y="5957888"/>
            <a:ext cx="457200" cy="304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" y="144"/>
              </a:cxn>
              <a:cxn ang="0">
                <a:pos x="288" y="192"/>
              </a:cxn>
            </a:cxnLst>
            <a:rect l="0" t="0" r="r" b="b"/>
            <a:pathLst>
              <a:path w="288" h="192">
                <a:moveTo>
                  <a:pt x="0" y="0"/>
                </a:moveTo>
                <a:cubicBezTo>
                  <a:pt x="0" y="56"/>
                  <a:pt x="0" y="112"/>
                  <a:pt x="48" y="144"/>
                </a:cubicBezTo>
                <a:cubicBezTo>
                  <a:pt x="96" y="176"/>
                  <a:pt x="216" y="184"/>
                  <a:pt x="288" y="1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204" name="Text Box 92"/>
          <p:cNvSpPr txBox="1">
            <a:spLocks noChangeArrowheads="1"/>
          </p:cNvSpPr>
          <p:nvPr/>
        </p:nvSpPr>
        <p:spPr bwMode="auto">
          <a:xfrm>
            <a:off x="5953125" y="6080125"/>
            <a:ext cx="15795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slot time (20µs)</a:t>
            </a:r>
          </a:p>
        </p:txBody>
      </p:sp>
      <p:sp>
        <p:nvSpPr>
          <p:cNvPr id="90209" name="Text Box 97"/>
          <p:cNvSpPr txBox="1">
            <a:spLocks noChangeArrowheads="1"/>
          </p:cNvSpPr>
          <p:nvPr/>
        </p:nvSpPr>
        <p:spPr bwMode="auto">
          <a:xfrm>
            <a:off x="2743200" y="5813425"/>
            <a:ext cx="22050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direct access if </a:t>
            </a:r>
            <a:br>
              <a:rPr lang="de-DE" sz="1600">
                <a:latin typeface="Arial" charset="0"/>
              </a:rPr>
            </a:br>
            <a:r>
              <a:rPr lang="de-DE" sz="1600">
                <a:latin typeface="Arial" charset="0"/>
              </a:rPr>
              <a:t>medium is free </a:t>
            </a:r>
            <a:r>
              <a:rPr lang="de-DE" sz="1600">
                <a:latin typeface="Arial" charset="0"/>
                <a:sym typeface="Symbol" pitchFamily="18" charset="2"/>
              </a:rPr>
              <a:t> DIFS</a:t>
            </a:r>
          </a:p>
        </p:txBody>
      </p:sp>
      <p:cxnSp>
        <p:nvCxnSpPr>
          <p:cNvPr id="90210" name="AutoShape 98"/>
          <p:cNvCxnSpPr>
            <a:cxnSpLocks noChangeShapeType="1"/>
            <a:stCxn id="90209" idx="1"/>
            <a:endCxn id="90165" idx="0"/>
          </p:cNvCxnSpPr>
          <p:nvPr/>
        </p:nvCxnSpPr>
        <p:spPr bwMode="auto">
          <a:xfrm rot="10800000">
            <a:off x="2133600" y="5889625"/>
            <a:ext cx="609600" cy="214313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Prof. Dr.-Ing. Jochen H. Schiller    www.jochenschiller.de    MC - 2012</a:t>
            </a:r>
            <a:endParaRPr lang="en-US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802.11 - CSMA/CA access method II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81074"/>
            <a:ext cx="8785225" cy="2162173"/>
          </a:xfrm>
        </p:spPr>
        <p:txBody>
          <a:bodyPr/>
          <a:lstStyle/>
          <a:p>
            <a:r>
              <a:rPr lang="en-US" dirty="0"/>
              <a:t>Sending </a:t>
            </a:r>
            <a:r>
              <a:rPr lang="en-US" dirty="0" err="1"/>
              <a:t>unicast</a:t>
            </a:r>
            <a:r>
              <a:rPr lang="en-US" dirty="0"/>
              <a:t> packets</a:t>
            </a:r>
          </a:p>
          <a:p>
            <a:pPr lvl="1"/>
            <a:r>
              <a:rPr lang="en-US" dirty="0"/>
              <a:t>station has to wait for DIFS before sending data</a:t>
            </a:r>
          </a:p>
          <a:p>
            <a:pPr lvl="1"/>
            <a:r>
              <a:rPr lang="en-US" dirty="0"/>
              <a:t>receivers acknowledge at once (after waiting for SIFS) if the packet was received correctly (CRC)</a:t>
            </a:r>
          </a:p>
          <a:p>
            <a:pPr lvl="1"/>
            <a:r>
              <a:rPr lang="en-US" dirty="0"/>
              <a:t>automatic retransmission of data packets in case of transmission errors</a:t>
            </a: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7859713" y="5311775"/>
            <a:ext cx="241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t</a:t>
            </a:r>
          </a:p>
        </p:txBody>
      </p:sp>
      <p:sp>
        <p:nvSpPr>
          <p:cNvPr id="96263" name="Line 7"/>
          <p:cNvSpPr>
            <a:spLocks noChangeShapeType="1"/>
          </p:cNvSpPr>
          <p:nvPr/>
        </p:nvSpPr>
        <p:spPr bwMode="auto">
          <a:xfrm flipH="1" flipV="1">
            <a:off x="1992313" y="355917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264" name="Line 8"/>
          <p:cNvSpPr>
            <a:spLocks noChangeShapeType="1"/>
          </p:cNvSpPr>
          <p:nvPr/>
        </p:nvSpPr>
        <p:spPr bwMode="auto">
          <a:xfrm flipV="1">
            <a:off x="2906713" y="3559175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269" name="Line 13"/>
          <p:cNvSpPr>
            <a:spLocks noChangeShapeType="1"/>
          </p:cNvSpPr>
          <p:nvPr/>
        </p:nvSpPr>
        <p:spPr bwMode="auto">
          <a:xfrm>
            <a:off x="4506913" y="447357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270" name="Text Box 14"/>
          <p:cNvSpPr txBox="1">
            <a:spLocks noChangeArrowheads="1"/>
          </p:cNvSpPr>
          <p:nvPr/>
        </p:nvSpPr>
        <p:spPr bwMode="auto">
          <a:xfrm>
            <a:off x="4506913" y="4168775"/>
            <a:ext cx="635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SIFS</a:t>
            </a:r>
          </a:p>
        </p:txBody>
      </p:sp>
      <p:sp>
        <p:nvSpPr>
          <p:cNvPr id="96275" name="Text Box 19"/>
          <p:cNvSpPr txBox="1">
            <a:spLocks noChangeArrowheads="1"/>
          </p:cNvSpPr>
          <p:nvPr/>
        </p:nvSpPr>
        <p:spPr bwMode="auto">
          <a:xfrm>
            <a:off x="2144713" y="3559175"/>
            <a:ext cx="6461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DIFS</a:t>
            </a:r>
          </a:p>
        </p:txBody>
      </p:sp>
      <p:sp>
        <p:nvSpPr>
          <p:cNvPr id="96276" name="Line 20"/>
          <p:cNvSpPr>
            <a:spLocks noChangeShapeType="1"/>
          </p:cNvSpPr>
          <p:nvPr/>
        </p:nvSpPr>
        <p:spPr bwMode="auto">
          <a:xfrm>
            <a:off x="1992313" y="386397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277" name="Rectangle 21"/>
          <p:cNvSpPr>
            <a:spLocks noChangeArrowheads="1"/>
          </p:cNvSpPr>
          <p:nvPr/>
        </p:nvSpPr>
        <p:spPr bwMode="auto">
          <a:xfrm>
            <a:off x="6869113" y="4930775"/>
            <a:ext cx="9906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data</a:t>
            </a:r>
          </a:p>
        </p:txBody>
      </p:sp>
      <p:sp>
        <p:nvSpPr>
          <p:cNvPr id="96279" name="Rectangle 23"/>
          <p:cNvSpPr>
            <a:spLocks noChangeArrowheads="1"/>
          </p:cNvSpPr>
          <p:nvPr/>
        </p:nvSpPr>
        <p:spPr bwMode="auto">
          <a:xfrm>
            <a:off x="5116513" y="4321175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ACK</a:t>
            </a:r>
          </a:p>
        </p:txBody>
      </p:sp>
      <p:sp>
        <p:nvSpPr>
          <p:cNvPr id="96296" name="Text Box 40"/>
          <p:cNvSpPr txBox="1">
            <a:spLocks noChangeArrowheads="1"/>
          </p:cNvSpPr>
          <p:nvPr/>
        </p:nvSpPr>
        <p:spPr bwMode="auto">
          <a:xfrm>
            <a:off x="3744913" y="5464175"/>
            <a:ext cx="12557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waiting time</a:t>
            </a:r>
          </a:p>
        </p:txBody>
      </p:sp>
      <p:sp>
        <p:nvSpPr>
          <p:cNvPr id="96299" name="Line 43"/>
          <p:cNvSpPr>
            <a:spLocks noChangeShapeType="1"/>
          </p:cNvSpPr>
          <p:nvPr/>
        </p:nvSpPr>
        <p:spPr bwMode="auto">
          <a:xfrm>
            <a:off x="1839913" y="5311775"/>
            <a:ext cx="624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300" name="Text Box 44"/>
          <p:cNvSpPr txBox="1">
            <a:spLocks noChangeArrowheads="1"/>
          </p:cNvSpPr>
          <p:nvPr/>
        </p:nvSpPr>
        <p:spPr bwMode="auto">
          <a:xfrm>
            <a:off x="544513" y="5006975"/>
            <a:ext cx="88423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other</a:t>
            </a:r>
          </a:p>
          <a:p>
            <a:pPr algn="l" eaLnBrk="0" hangingPunct="0"/>
            <a:r>
              <a:rPr lang="de-DE" sz="1600">
                <a:latin typeface="Arial" charset="0"/>
              </a:rPr>
              <a:t>stations</a:t>
            </a:r>
          </a:p>
        </p:txBody>
      </p:sp>
      <p:sp>
        <p:nvSpPr>
          <p:cNvPr id="96301" name="Text Box 45"/>
          <p:cNvSpPr txBox="1">
            <a:spLocks noChangeArrowheads="1"/>
          </p:cNvSpPr>
          <p:nvPr/>
        </p:nvSpPr>
        <p:spPr bwMode="auto">
          <a:xfrm>
            <a:off x="544513" y="4473575"/>
            <a:ext cx="9064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receiver</a:t>
            </a:r>
          </a:p>
        </p:txBody>
      </p:sp>
      <p:sp>
        <p:nvSpPr>
          <p:cNvPr id="96302" name="Text Box 46"/>
          <p:cNvSpPr txBox="1">
            <a:spLocks noChangeArrowheads="1"/>
          </p:cNvSpPr>
          <p:nvPr/>
        </p:nvSpPr>
        <p:spPr bwMode="auto">
          <a:xfrm>
            <a:off x="544513" y="3863975"/>
            <a:ext cx="804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sender</a:t>
            </a:r>
          </a:p>
        </p:txBody>
      </p:sp>
      <p:sp>
        <p:nvSpPr>
          <p:cNvPr id="96303" name="Line 47"/>
          <p:cNvSpPr>
            <a:spLocks noChangeShapeType="1"/>
          </p:cNvSpPr>
          <p:nvPr/>
        </p:nvSpPr>
        <p:spPr bwMode="auto">
          <a:xfrm>
            <a:off x="1839913" y="4702175"/>
            <a:ext cx="624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304" name="Line 48"/>
          <p:cNvSpPr>
            <a:spLocks noChangeShapeType="1"/>
          </p:cNvSpPr>
          <p:nvPr/>
        </p:nvSpPr>
        <p:spPr bwMode="auto">
          <a:xfrm>
            <a:off x="1839913" y="4092575"/>
            <a:ext cx="624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305" name="Rectangle 49"/>
          <p:cNvSpPr>
            <a:spLocks noChangeArrowheads="1"/>
          </p:cNvSpPr>
          <p:nvPr/>
        </p:nvSpPr>
        <p:spPr bwMode="auto">
          <a:xfrm>
            <a:off x="2906713" y="3711575"/>
            <a:ext cx="16002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data</a:t>
            </a:r>
          </a:p>
        </p:txBody>
      </p:sp>
      <p:sp>
        <p:nvSpPr>
          <p:cNvPr id="96306" name="Line 50"/>
          <p:cNvSpPr>
            <a:spLocks noChangeShapeType="1"/>
          </p:cNvSpPr>
          <p:nvPr/>
        </p:nvSpPr>
        <p:spPr bwMode="auto">
          <a:xfrm flipV="1">
            <a:off x="4506913" y="3559175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307" name="Line 51"/>
          <p:cNvSpPr>
            <a:spLocks noChangeShapeType="1"/>
          </p:cNvSpPr>
          <p:nvPr/>
        </p:nvSpPr>
        <p:spPr bwMode="auto">
          <a:xfrm flipV="1">
            <a:off x="5116513" y="416877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308" name="Line 52"/>
          <p:cNvSpPr>
            <a:spLocks noChangeShapeType="1"/>
          </p:cNvSpPr>
          <p:nvPr/>
        </p:nvSpPr>
        <p:spPr bwMode="auto">
          <a:xfrm flipV="1">
            <a:off x="5573713" y="4168775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309" name="Text Box 53"/>
          <p:cNvSpPr txBox="1">
            <a:spLocks noChangeArrowheads="1"/>
          </p:cNvSpPr>
          <p:nvPr/>
        </p:nvSpPr>
        <p:spPr bwMode="auto">
          <a:xfrm>
            <a:off x="5726113" y="4778375"/>
            <a:ext cx="6461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DIFS</a:t>
            </a:r>
          </a:p>
        </p:txBody>
      </p:sp>
      <p:sp>
        <p:nvSpPr>
          <p:cNvPr id="96310" name="Line 54"/>
          <p:cNvSpPr>
            <a:spLocks noChangeShapeType="1"/>
          </p:cNvSpPr>
          <p:nvPr/>
        </p:nvSpPr>
        <p:spPr bwMode="auto">
          <a:xfrm>
            <a:off x="5573713" y="508317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311" name="Line 55"/>
          <p:cNvSpPr>
            <a:spLocks noChangeShapeType="1"/>
          </p:cNvSpPr>
          <p:nvPr/>
        </p:nvSpPr>
        <p:spPr bwMode="auto">
          <a:xfrm flipH="1" flipV="1">
            <a:off x="6488113" y="485457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312" name="Line 56"/>
          <p:cNvSpPr>
            <a:spLocks noChangeShapeType="1"/>
          </p:cNvSpPr>
          <p:nvPr/>
        </p:nvSpPr>
        <p:spPr bwMode="auto">
          <a:xfrm>
            <a:off x="2906713" y="5464175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313" name="Rectangle 57"/>
          <p:cNvSpPr>
            <a:spLocks noChangeArrowheads="1"/>
          </p:cNvSpPr>
          <p:nvPr/>
        </p:nvSpPr>
        <p:spPr bwMode="auto">
          <a:xfrm>
            <a:off x="6488113" y="4930775"/>
            <a:ext cx="381000" cy="381000"/>
          </a:xfrm>
          <a:prstGeom prst="rect">
            <a:avLst/>
          </a:prstGeom>
          <a:solidFill>
            <a:srgbClr val="FF66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314" name="Text Box 58"/>
          <p:cNvSpPr txBox="1">
            <a:spLocks noChangeArrowheads="1"/>
          </p:cNvSpPr>
          <p:nvPr/>
        </p:nvSpPr>
        <p:spPr bwMode="auto">
          <a:xfrm>
            <a:off x="5192713" y="5540375"/>
            <a:ext cx="11207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contention</a:t>
            </a:r>
          </a:p>
        </p:txBody>
      </p:sp>
      <p:cxnSp>
        <p:nvCxnSpPr>
          <p:cNvPr id="96315" name="AutoShape 59"/>
          <p:cNvCxnSpPr>
            <a:cxnSpLocks noChangeShapeType="1"/>
            <a:stCxn id="96314" idx="3"/>
            <a:endCxn id="96313" idx="2"/>
          </p:cNvCxnSpPr>
          <p:nvPr/>
        </p:nvCxnSpPr>
        <p:spPr bwMode="auto">
          <a:xfrm flipV="1">
            <a:off x="6313488" y="5311775"/>
            <a:ext cx="365125" cy="3968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Prof. Dr.-Ing. Jochen H. Schiller    www.jochenschiller.de    MC - 2012</a:t>
            </a:r>
            <a:endParaRPr lang="en-US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802.11 - DFWMAC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000" dirty="0"/>
              <a:t>Sending </a:t>
            </a:r>
            <a:r>
              <a:rPr lang="en-US" sz="2000" dirty="0" err="1"/>
              <a:t>unicast</a:t>
            </a:r>
            <a:r>
              <a:rPr lang="en-US" sz="2000" dirty="0"/>
              <a:t> packets</a:t>
            </a:r>
          </a:p>
          <a:p>
            <a:pPr lvl="1"/>
            <a:r>
              <a:rPr lang="en-US" sz="1800" dirty="0"/>
              <a:t>station can send RTS with reservation parameter after waiting for DIFS (reservation determines amount of time the data packet needs the medium) </a:t>
            </a:r>
          </a:p>
          <a:p>
            <a:pPr lvl="1"/>
            <a:r>
              <a:rPr lang="en-US" sz="1800" dirty="0"/>
              <a:t>acknowledgement via CTS after SIFS by receiver (if ready to receive)</a:t>
            </a:r>
          </a:p>
          <a:p>
            <a:pPr lvl="1"/>
            <a:r>
              <a:rPr lang="en-US" sz="1800" dirty="0"/>
              <a:t>sender can now send data at once, acknowledgement via ACK</a:t>
            </a:r>
          </a:p>
          <a:p>
            <a:pPr lvl="1"/>
            <a:r>
              <a:rPr lang="en-US" sz="1800" dirty="0"/>
              <a:t>other stations store medium reservations distributed via RTS </a:t>
            </a:r>
            <a:r>
              <a:rPr lang="en-US" sz="1800" b="1" dirty="0"/>
              <a:t>and</a:t>
            </a:r>
            <a:r>
              <a:rPr lang="en-US" sz="1800" dirty="0"/>
              <a:t> CTS </a:t>
            </a:r>
          </a:p>
        </p:txBody>
      </p:sp>
      <p:sp>
        <p:nvSpPr>
          <p:cNvPr id="97325" name="Rectangle 45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endParaRPr lang="en-US" sz="2000"/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8362950" y="5816600"/>
            <a:ext cx="241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t</a:t>
            </a:r>
          </a:p>
        </p:txBody>
      </p:sp>
      <p:sp>
        <p:nvSpPr>
          <p:cNvPr id="97285" name="Line 5"/>
          <p:cNvSpPr>
            <a:spLocks noChangeShapeType="1"/>
          </p:cNvSpPr>
          <p:nvPr/>
        </p:nvSpPr>
        <p:spPr bwMode="auto">
          <a:xfrm flipH="1" flipV="1">
            <a:off x="1885950" y="3606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286" name="Line 6"/>
          <p:cNvSpPr>
            <a:spLocks noChangeShapeType="1"/>
          </p:cNvSpPr>
          <p:nvPr/>
        </p:nvSpPr>
        <p:spPr bwMode="auto">
          <a:xfrm flipV="1">
            <a:off x="2495550" y="360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287" name="Line 7"/>
          <p:cNvSpPr>
            <a:spLocks noChangeShapeType="1"/>
          </p:cNvSpPr>
          <p:nvPr/>
        </p:nvSpPr>
        <p:spPr bwMode="auto">
          <a:xfrm>
            <a:off x="5314950" y="452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288" name="Text Box 8"/>
          <p:cNvSpPr txBox="1">
            <a:spLocks noChangeArrowheads="1"/>
          </p:cNvSpPr>
          <p:nvPr/>
        </p:nvSpPr>
        <p:spPr bwMode="auto">
          <a:xfrm>
            <a:off x="5314950" y="4216400"/>
            <a:ext cx="635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SIFS</a:t>
            </a:r>
          </a:p>
        </p:txBody>
      </p:sp>
      <p:sp>
        <p:nvSpPr>
          <p:cNvPr id="97289" name="Text Box 9"/>
          <p:cNvSpPr txBox="1">
            <a:spLocks noChangeArrowheads="1"/>
          </p:cNvSpPr>
          <p:nvPr/>
        </p:nvSpPr>
        <p:spPr bwMode="auto">
          <a:xfrm>
            <a:off x="1885950" y="3606800"/>
            <a:ext cx="6461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DIFS</a:t>
            </a:r>
          </a:p>
        </p:txBody>
      </p:sp>
      <p:sp>
        <p:nvSpPr>
          <p:cNvPr id="97290" name="Line 10"/>
          <p:cNvSpPr>
            <a:spLocks noChangeShapeType="1"/>
          </p:cNvSpPr>
          <p:nvPr/>
        </p:nvSpPr>
        <p:spPr bwMode="auto">
          <a:xfrm>
            <a:off x="1885950" y="391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291" name="Rectangle 11"/>
          <p:cNvSpPr>
            <a:spLocks noChangeArrowheads="1"/>
          </p:cNvSpPr>
          <p:nvPr/>
        </p:nvSpPr>
        <p:spPr bwMode="auto">
          <a:xfrm>
            <a:off x="7372350" y="5435600"/>
            <a:ext cx="9906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data</a:t>
            </a:r>
          </a:p>
        </p:txBody>
      </p:sp>
      <p:sp>
        <p:nvSpPr>
          <p:cNvPr id="97292" name="Rectangle 12"/>
          <p:cNvSpPr>
            <a:spLocks noChangeArrowheads="1"/>
          </p:cNvSpPr>
          <p:nvPr/>
        </p:nvSpPr>
        <p:spPr bwMode="auto">
          <a:xfrm>
            <a:off x="5924550" y="43688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ACK</a:t>
            </a:r>
          </a:p>
        </p:txBody>
      </p:sp>
      <p:sp>
        <p:nvSpPr>
          <p:cNvPr id="97293" name="Text Box 13"/>
          <p:cNvSpPr txBox="1">
            <a:spLocks noChangeArrowheads="1"/>
          </p:cNvSpPr>
          <p:nvPr/>
        </p:nvSpPr>
        <p:spPr bwMode="auto">
          <a:xfrm>
            <a:off x="4171950" y="5969000"/>
            <a:ext cx="1336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defer access</a:t>
            </a:r>
          </a:p>
        </p:txBody>
      </p:sp>
      <p:sp>
        <p:nvSpPr>
          <p:cNvPr id="97294" name="Line 14"/>
          <p:cNvSpPr>
            <a:spLocks noChangeShapeType="1"/>
          </p:cNvSpPr>
          <p:nvPr/>
        </p:nvSpPr>
        <p:spPr bwMode="auto">
          <a:xfrm>
            <a:off x="1733550" y="58166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295" name="Text Box 15"/>
          <p:cNvSpPr txBox="1">
            <a:spLocks noChangeArrowheads="1"/>
          </p:cNvSpPr>
          <p:nvPr/>
        </p:nvSpPr>
        <p:spPr bwMode="auto">
          <a:xfrm>
            <a:off x="742950" y="5511800"/>
            <a:ext cx="8842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other</a:t>
            </a:r>
          </a:p>
          <a:p>
            <a:pPr algn="l" eaLnBrk="0" hangingPunct="0"/>
            <a:r>
              <a:rPr lang="de-DE" sz="1600">
                <a:latin typeface="Arial" charset="0"/>
              </a:rPr>
              <a:t>stations</a:t>
            </a:r>
          </a:p>
        </p:txBody>
      </p:sp>
      <p:sp>
        <p:nvSpPr>
          <p:cNvPr id="97296" name="Text Box 16"/>
          <p:cNvSpPr txBox="1">
            <a:spLocks noChangeArrowheads="1"/>
          </p:cNvSpPr>
          <p:nvPr/>
        </p:nvSpPr>
        <p:spPr bwMode="auto">
          <a:xfrm>
            <a:off x="742950" y="4521200"/>
            <a:ext cx="9064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receiver</a:t>
            </a:r>
          </a:p>
        </p:txBody>
      </p:sp>
      <p:sp>
        <p:nvSpPr>
          <p:cNvPr id="97297" name="Text Box 17"/>
          <p:cNvSpPr txBox="1">
            <a:spLocks noChangeArrowheads="1"/>
          </p:cNvSpPr>
          <p:nvPr/>
        </p:nvSpPr>
        <p:spPr bwMode="auto">
          <a:xfrm>
            <a:off x="742950" y="3911600"/>
            <a:ext cx="804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sender</a:t>
            </a:r>
          </a:p>
        </p:txBody>
      </p:sp>
      <p:sp>
        <p:nvSpPr>
          <p:cNvPr id="97298" name="Line 18"/>
          <p:cNvSpPr>
            <a:spLocks noChangeShapeType="1"/>
          </p:cNvSpPr>
          <p:nvPr/>
        </p:nvSpPr>
        <p:spPr bwMode="auto">
          <a:xfrm>
            <a:off x="1733550" y="47498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299" name="Line 19"/>
          <p:cNvSpPr>
            <a:spLocks noChangeShapeType="1"/>
          </p:cNvSpPr>
          <p:nvPr/>
        </p:nvSpPr>
        <p:spPr bwMode="auto">
          <a:xfrm>
            <a:off x="1733550" y="41402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300" name="Rectangle 20"/>
          <p:cNvSpPr>
            <a:spLocks noChangeArrowheads="1"/>
          </p:cNvSpPr>
          <p:nvPr/>
        </p:nvSpPr>
        <p:spPr bwMode="auto">
          <a:xfrm>
            <a:off x="4629150" y="3759200"/>
            <a:ext cx="6858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data</a:t>
            </a:r>
          </a:p>
        </p:txBody>
      </p:sp>
      <p:sp>
        <p:nvSpPr>
          <p:cNvPr id="97301" name="Line 21"/>
          <p:cNvSpPr>
            <a:spLocks noChangeShapeType="1"/>
          </p:cNvSpPr>
          <p:nvPr/>
        </p:nvSpPr>
        <p:spPr bwMode="auto">
          <a:xfrm flipV="1">
            <a:off x="5314950" y="3606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302" name="Line 22"/>
          <p:cNvSpPr>
            <a:spLocks noChangeShapeType="1"/>
          </p:cNvSpPr>
          <p:nvPr/>
        </p:nvSpPr>
        <p:spPr bwMode="auto">
          <a:xfrm flipV="1">
            <a:off x="5924550" y="4216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304" name="Text Box 24"/>
          <p:cNvSpPr txBox="1">
            <a:spLocks noChangeArrowheads="1"/>
          </p:cNvSpPr>
          <p:nvPr/>
        </p:nvSpPr>
        <p:spPr bwMode="auto">
          <a:xfrm>
            <a:off x="6381750" y="5283200"/>
            <a:ext cx="6461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DIFS</a:t>
            </a:r>
          </a:p>
        </p:txBody>
      </p:sp>
      <p:sp>
        <p:nvSpPr>
          <p:cNvPr id="97305" name="Line 25"/>
          <p:cNvSpPr>
            <a:spLocks noChangeShapeType="1"/>
          </p:cNvSpPr>
          <p:nvPr/>
        </p:nvSpPr>
        <p:spPr bwMode="auto">
          <a:xfrm>
            <a:off x="6381750" y="5588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306" name="Line 26"/>
          <p:cNvSpPr>
            <a:spLocks noChangeShapeType="1"/>
          </p:cNvSpPr>
          <p:nvPr/>
        </p:nvSpPr>
        <p:spPr bwMode="auto">
          <a:xfrm flipH="1" flipV="1">
            <a:off x="6991350" y="535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307" name="Line 27"/>
          <p:cNvSpPr>
            <a:spLocks noChangeShapeType="1"/>
          </p:cNvSpPr>
          <p:nvPr/>
        </p:nvSpPr>
        <p:spPr bwMode="auto">
          <a:xfrm>
            <a:off x="2952750" y="5969000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308" name="Rectangle 28"/>
          <p:cNvSpPr>
            <a:spLocks noChangeArrowheads="1"/>
          </p:cNvSpPr>
          <p:nvPr/>
        </p:nvSpPr>
        <p:spPr bwMode="auto">
          <a:xfrm>
            <a:off x="6991350" y="5435600"/>
            <a:ext cx="381000" cy="381000"/>
          </a:xfrm>
          <a:prstGeom prst="rect">
            <a:avLst/>
          </a:prstGeom>
          <a:solidFill>
            <a:srgbClr val="FF66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309" name="Text Box 29"/>
          <p:cNvSpPr txBox="1">
            <a:spLocks noChangeArrowheads="1"/>
          </p:cNvSpPr>
          <p:nvPr/>
        </p:nvSpPr>
        <p:spPr bwMode="auto">
          <a:xfrm>
            <a:off x="5772150" y="6045200"/>
            <a:ext cx="11207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contention</a:t>
            </a:r>
          </a:p>
        </p:txBody>
      </p:sp>
      <p:cxnSp>
        <p:nvCxnSpPr>
          <p:cNvPr id="97310" name="AutoShape 30"/>
          <p:cNvCxnSpPr>
            <a:cxnSpLocks noChangeShapeType="1"/>
            <a:stCxn id="97309" idx="3"/>
            <a:endCxn id="97308" idx="2"/>
          </p:cNvCxnSpPr>
          <p:nvPr/>
        </p:nvCxnSpPr>
        <p:spPr bwMode="auto">
          <a:xfrm flipV="1">
            <a:off x="6892925" y="5816600"/>
            <a:ext cx="288925" cy="3968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7311" name="Rectangle 31"/>
          <p:cNvSpPr>
            <a:spLocks noChangeArrowheads="1"/>
          </p:cNvSpPr>
          <p:nvPr/>
        </p:nvSpPr>
        <p:spPr bwMode="auto">
          <a:xfrm>
            <a:off x="2495550" y="3759200"/>
            <a:ext cx="457200" cy="381000"/>
          </a:xfrm>
          <a:prstGeom prst="rect">
            <a:avLst/>
          </a:prstGeom>
          <a:solidFill>
            <a:srgbClr val="F4EE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RTS</a:t>
            </a:r>
          </a:p>
        </p:txBody>
      </p:sp>
      <p:sp>
        <p:nvSpPr>
          <p:cNvPr id="97312" name="Rectangle 32"/>
          <p:cNvSpPr>
            <a:spLocks noChangeArrowheads="1"/>
          </p:cNvSpPr>
          <p:nvPr/>
        </p:nvSpPr>
        <p:spPr bwMode="auto">
          <a:xfrm>
            <a:off x="3562350" y="4368800"/>
            <a:ext cx="4572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CTS</a:t>
            </a:r>
          </a:p>
        </p:txBody>
      </p:sp>
      <p:sp>
        <p:nvSpPr>
          <p:cNvPr id="97313" name="Line 33"/>
          <p:cNvSpPr>
            <a:spLocks noChangeShapeType="1"/>
          </p:cNvSpPr>
          <p:nvPr/>
        </p:nvSpPr>
        <p:spPr bwMode="auto">
          <a:xfrm>
            <a:off x="2952750" y="452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314" name="Text Box 34"/>
          <p:cNvSpPr txBox="1">
            <a:spLocks noChangeArrowheads="1"/>
          </p:cNvSpPr>
          <p:nvPr/>
        </p:nvSpPr>
        <p:spPr bwMode="auto">
          <a:xfrm>
            <a:off x="2952750" y="4216400"/>
            <a:ext cx="635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SIFS</a:t>
            </a:r>
          </a:p>
        </p:txBody>
      </p:sp>
      <p:sp>
        <p:nvSpPr>
          <p:cNvPr id="97315" name="Line 35"/>
          <p:cNvSpPr>
            <a:spLocks noChangeShapeType="1"/>
          </p:cNvSpPr>
          <p:nvPr/>
        </p:nvSpPr>
        <p:spPr bwMode="auto">
          <a:xfrm flipV="1">
            <a:off x="2952750" y="36068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316" name="Line 36"/>
          <p:cNvSpPr>
            <a:spLocks noChangeShapeType="1"/>
          </p:cNvSpPr>
          <p:nvPr/>
        </p:nvSpPr>
        <p:spPr bwMode="auto">
          <a:xfrm flipV="1">
            <a:off x="3562350" y="4216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317" name="Line 37"/>
          <p:cNvSpPr>
            <a:spLocks noChangeShapeType="1"/>
          </p:cNvSpPr>
          <p:nvPr/>
        </p:nvSpPr>
        <p:spPr bwMode="auto">
          <a:xfrm flipV="1">
            <a:off x="4019550" y="42164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318" name="Line 38"/>
          <p:cNvSpPr>
            <a:spLocks noChangeShapeType="1"/>
          </p:cNvSpPr>
          <p:nvPr/>
        </p:nvSpPr>
        <p:spPr bwMode="auto">
          <a:xfrm flipV="1">
            <a:off x="4629150" y="3606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320" name="Text Box 40"/>
          <p:cNvSpPr txBox="1">
            <a:spLocks noChangeArrowheads="1"/>
          </p:cNvSpPr>
          <p:nvPr/>
        </p:nvSpPr>
        <p:spPr bwMode="auto">
          <a:xfrm>
            <a:off x="4019550" y="4292600"/>
            <a:ext cx="635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SIFS</a:t>
            </a:r>
          </a:p>
        </p:txBody>
      </p:sp>
      <p:sp>
        <p:nvSpPr>
          <p:cNvPr id="97321" name="Line 41"/>
          <p:cNvSpPr>
            <a:spLocks noChangeShapeType="1"/>
          </p:cNvSpPr>
          <p:nvPr/>
        </p:nvSpPr>
        <p:spPr bwMode="auto">
          <a:xfrm>
            <a:off x="4019550" y="4292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322" name="Rectangle 42"/>
          <p:cNvSpPr>
            <a:spLocks noChangeArrowheads="1"/>
          </p:cNvSpPr>
          <p:nvPr/>
        </p:nvSpPr>
        <p:spPr bwMode="auto">
          <a:xfrm>
            <a:off x="2952750" y="5359400"/>
            <a:ext cx="34290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NAV (RTS)</a:t>
            </a:r>
          </a:p>
        </p:txBody>
      </p:sp>
      <p:sp>
        <p:nvSpPr>
          <p:cNvPr id="97323" name="Rectangle 43"/>
          <p:cNvSpPr>
            <a:spLocks noChangeArrowheads="1"/>
          </p:cNvSpPr>
          <p:nvPr/>
        </p:nvSpPr>
        <p:spPr bwMode="auto">
          <a:xfrm>
            <a:off x="4019550" y="5588000"/>
            <a:ext cx="23622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NAV (CTS)</a:t>
            </a:r>
          </a:p>
        </p:txBody>
      </p:sp>
      <p:sp>
        <p:nvSpPr>
          <p:cNvPr id="97324" name="Line 44"/>
          <p:cNvSpPr>
            <a:spLocks noChangeShapeType="1"/>
          </p:cNvSpPr>
          <p:nvPr/>
        </p:nvSpPr>
        <p:spPr bwMode="auto">
          <a:xfrm flipV="1">
            <a:off x="6381750" y="42164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Prof. Dr.-Ing. Jochen H. Schiller    www.jochenschiller.de    MC - 2012</a:t>
            </a:r>
            <a:endParaRPr lang="en-US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Fragmentation</a:t>
            </a:r>
          </a:p>
        </p:txBody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8534400" y="4343400"/>
            <a:ext cx="241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t</a:t>
            </a:r>
          </a:p>
        </p:txBody>
      </p:sp>
      <p:sp>
        <p:nvSpPr>
          <p:cNvPr id="118788" name="Line 4"/>
          <p:cNvSpPr>
            <a:spLocks noChangeShapeType="1"/>
          </p:cNvSpPr>
          <p:nvPr/>
        </p:nvSpPr>
        <p:spPr bwMode="auto">
          <a:xfrm flipH="1" flipV="1">
            <a:off x="1219200" y="1981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789" name="Line 5"/>
          <p:cNvSpPr>
            <a:spLocks noChangeShapeType="1"/>
          </p:cNvSpPr>
          <p:nvPr/>
        </p:nvSpPr>
        <p:spPr bwMode="auto">
          <a:xfrm flipV="1">
            <a:off x="1752600" y="1981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790" name="Line 6"/>
          <p:cNvSpPr>
            <a:spLocks noChangeShapeType="1"/>
          </p:cNvSpPr>
          <p:nvPr/>
        </p:nvSpPr>
        <p:spPr bwMode="auto">
          <a:xfrm>
            <a:off x="4267200" y="2895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791" name="Text Box 7"/>
          <p:cNvSpPr txBox="1">
            <a:spLocks noChangeArrowheads="1"/>
          </p:cNvSpPr>
          <p:nvPr/>
        </p:nvSpPr>
        <p:spPr bwMode="auto">
          <a:xfrm>
            <a:off x="4191000" y="2590800"/>
            <a:ext cx="635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SIFS</a:t>
            </a:r>
          </a:p>
        </p:txBody>
      </p:sp>
      <p:sp>
        <p:nvSpPr>
          <p:cNvPr id="118792" name="Text Box 8"/>
          <p:cNvSpPr txBox="1">
            <a:spLocks noChangeArrowheads="1"/>
          </p:cNvSpPr>
          <p:nvPr/>
        </p:nvSpPr>
        <p:spPr bwMode="auto">
          <a:xfrm>
            <a:off x="1143000" y="1981200"/>
            <a:ext cx="6461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DIFS</a:t>
            </a:r>
          </a:p>
        </p:txBody>
      </p:sp>
      <p:sp>
        <p:nvSpPr>
          <p:cNvPr id="118793" name="Line 9"/>
          <p:cNvSpPr>
            <a:spLocks noChangeShapeType="1"/>
          </p:cNvSpPr>
          <p:nvPr/>
        </p:nvSpPr>
        <p:spPr bwMode="auto">
          <a:xfrm>
            <a:off x="1219200" y="2286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794" name="Rectangle 10"/>
          <p:cNvSpPr>
            <a:spLocks noChangeArrowheads="1"/>
          </p:cNvSpPr>
          <p:nvPr/>
        </p:nvSpPr>
        <p:spPr bwMode="auto">
          <a:xfrm>
            <a:off x="8229600" y="3962400"/>
            <a:ext cx="4572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data</a:t>
            </a:r>
          </a:p>
        </p:txBody>
      </p:sp>
      <p:sp>
        <p:nvSpPr>
          <p:cNvPr id="118795" name="Rectangle 11"/>
          <p:cNvSpPr>
            <a:spLocks noChangeArrowheads="1"/>
          </p:cNvSpPr>
          <p:nvPr/>
        </p:nvSpPr>
        <p:spPr bwMode="auto">
          <a:xfrm>
            <a:off x="4800600" y="2743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ACK</a:t>
            </a:r>
            <a:r>
              <a:rPr lang="de-DE" sz="1600" baseline="-25000">
                <a:latin typeface="Arial" charset="0"/>
              </a:rPr>
              <a:t>1</a:t>
            </a:r>
            <a:endParaRPr lang="de-DE" sz="1600">
              <a:latin typeface="Arial" charset="0"/>
            </a:endParaRPr>
          </a:p>
        </p:txBody>
      </p:sp>
      <p:sp>
        <p:nvSpPr>
          <p:cNvPr id="118797" name="Line 13"/>
          <p:cNvSpPr>
            <a:spLocks noChangeShapeType="1"/>
          </p:cNvSpPr>
          <p:nvPr/>
        </p:nvSpPr>
        <p:spPr bwMode="auto">
          <a:xfrm>
            <a:off x="1066800" y="4343400"/>
            <a:ext cx="777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798" name="Text Box 14"/>
          <p:cNvSpPr txBox="1">
            <a:spLocks noChangeArrowheads="1"/>
          </p:cNvSpPr>
          <p:nvPr/>
        </p:nvSpPr>
        <p:spPr bwMode="auto">
          <a:xfrm>
            <a:off x="304800" y="4038600"/>
            <a:ext cx="8842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other</a:t>
            </a:r>
          </a:p>
          <a:p>
            <a:pPr algn="l" eaLnBrk="0" hangingPunct="0"/>
            <a:r>
              <a:rPr lang="de-DE" sz="1600">
                <a:latin typeface="Arial" charset="0"/>
              </a:rPr>
              <a:t>stations</a:t>
            </a:r>
          </a:p>
        </p:txBody>
      </p:sp>
      <p:sp>
        <p:nvSpPr>
          <p:cNvPr id="118799" name="Text Box 15"/>
          <p:cNvSpPr txBox="1">
            <a:spLocks noChangeArrowheads="1"/>
          </p:cNvSpPr>
          <p:nvPr/>
        </p:nvSpPr>
        <p:spPr bwMode="auto">
          <a:xfrm>
            <a:off x="304800" y="2895600"/>
            <a:ext cx="9064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receiver</a:t>
            </a:r>
          </a:p>
        </p:txBody>
      </p:sp>
      <p:sp>
        <p:nvSpPr>
          <p:cNvPr id="118800" name="Text Box 16"/>
          <p:cNvSpPr txBox="1">
            <a:spLocks noChangeArrowheads="1"/>
          </p:cNvSpPr>
          <p:nvPr/>
        </p:nvSpPr>
        <p:spPr bwMode="auto">
          <a:xfrm>
            <a:off x="304800" y="2286000"/>
            <a:ext cx="804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sender</a:t>
            </a:r>
          </a:p>
        </p:txBody>
      </p:sp>
      <p:sp>
        <p:nvSpPr>
          <p:cNvPr id="118801" name="Line 17"/>
          <p:cNvSpPr>
            <a:spLocks noChangeShapeType="1"/>
          </p:cNvSpPr>
          <p:nvPr/>
        </p:nvSpPr>
        <p:spPr bwMode="auto">
          <a:xfrm>
            <a:off x="1143000" y="3124200"/>
            <a:ext cx="769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02" name="Line 18"/>
          <p:cNvSpPr>
            <a:spLocks noChangeShapeType="1"/>
          </p:cNvSpPr>
          <p:nvPr/>
        </p:nvSpPr>
        <p:spPr bwMode="auto">
          <a:xfrm>
            <a:off x="1143000" y="2514600"/>
            <a:ext cx="769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03" name="Rectangle 19"/>
          <p:cNvSpPr>
            <a:spLocks noChangeArrowheads="1"/>
          </p:cNvSpPr>
          <p:nvPr/>
        </p:nvSpPr>
        <p:spPr bwMode="auto">
          <a:xfrm>
            <a:off x="3733800" y="2133600"/>
            <a:ext cx="5334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frag</a:t>
            </a:r>
            <a:r>
              <a:rPr lang="de-DE" sz="1600" baseline="-25000">
                <a:latin typeface="Arial" charset="0"/>
              </a:rPr>
              <a:t>1</a:t>
            </a:r>
            <a:endParaRPr lang="de-DE" sz="1600">
              <a:latin typeface="Arial" charset="0"/>
            </a:endParaRPr>
          </a:p>
        </p:txBody>
      </p:sp>
      <p:sp>
        <p:nvSpPr>
          <p:cNvPr id="118804" name="Line 20"/>
          <p:cNvSpPr>
            <a:spLocks noChangeShapeType="1"/>
          </p:cNvSpPr>
          <p:nvPr/>
        </p:nvSpPr>
        <p:spPr bwMode="auto">
          <a:xfrm flipV="1">
            <a:off x="4267200" y="19812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05" name="Line 21"/>
          <p:cNvSpPr>
            <a:spLocks noChangeShapeType="1"/>
          </p:cNvSpPr>
          <p:nvPr/>
        </p:nvSpPr>
        <p:spPr bwMode="auto">
          <a:xfrm flipV="1">
            <a:off x="4800600" y="2590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06" name="Text Box 22"/>
          <p:cNvSpPr txBox="1">
            <a:spLocks noChangeArrowheads="1"/>
          </p:cNvSpPr>
          <p:nvPr/>
        </p:nvSpPr>
        <p:spPr bwMode="auto">
          <a:xfrm>
            <a:off x="7391400" y="3810000"/>
            <a:ext cx="76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DIFS</a:t>
            </a:r>
          </a:p>
        </p:txBody>
      </p:sp>
      <p:sp>
        <p:nvSpPr>
          <p:cNvPr id="118807" name="Line 23"/>
          <p:cNvSpPr>
            <a:spLocks noChangeShapeType="1"/>
          </p:cNvSpPr>
          <p:nvPr/>
        </p:nvSpPr>
        <p:spPr bwMode="auto">
          <a:xfrm>
            <a:off x="7467600" y="4114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08" name="Line 24"/>
          <p:cNvSpPr>
            <a:spLocks noChangeShapeType="1"/>
          </p:cNvSpPr>
          <p:nvPr/>
        </p:nvSpPr>
        <p:spPr bwMode="auto">
          <a:xfrm flipH="1" flipV="1">
            <a:off x="80010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10" name="Rectangle 26"/>
          <p:cNvSpPr>
            <a:spLocks noChangeArrowheads="1"/>
          </p:cNvSpPr>
          <p:nvPr/>
        </p:nvSpPr>
        <p:spPr bwMode="auto">
          <a:xfrm>
            <a:off x="8001000" y="3962400"/>
            <a:ext cx="228600" cy="381000"/>
          </a:xfrm>
          <a:prstGeom prst="rect">
            <a:avLst/>
          </a:prstGeom>
          <a:solidFill>
            <a:srgbClr val="FF66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11" name="Text Box 27"/>
          <p:cNvSpPr txBox="1">
            <a:spLocks noChangeArrowheads="1"/>
          </p:cNvSpPr>
          <p:nvPr/>
        </p:nvSpPr>
        <p:spPr bwMode="auto">
          <a:xfrm>
            <a:off x="6858000" y="4495800"/>
            <a:ext cx="11207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contention</a:t>
            </a:r>
          </a:p>
        </p:txBody>
      </p:sp>
      <p:cxnSp>
        <p:nvCxnSpPr>
          <p:cNvPr id="118812" name="AutoShape 28"/>
          <p:cNvCxnSpPr>
            <a:cxnSpLocks noChangeShapeType="1"/>
            <a:stCxn id="118811" idx="3"/>
            <a:endCxn id="118810" idx="2"/>
          </p:cNvCxnSpPr>
          <p:nvPr/>
        </p:nvCxnSpPr>
        <p:spPr bwMode="auto">
          <a:xfrm flipV="1">
            <a:off x="7978775" y="4343400"/>
            <a:ext cx="136525" cy="3206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18813" name="Rectangle 29"/>
          <p:cNvSpPr>
            <a:spLocks noChangeArrowheads="1"/>
          </p:cNvSpPr>
          <p:nvPr/>
        </p:nvSpPr>
        <p:spPr bwMode="auto">
          <a:xfrm>
            <a:off x="1752600" y="2133600"/>
            <a:ext cx="457200" cy="381000"/>
          </a:xfrm>
          <a:prstGeom prst="rect">
            <a:avLst/>
          </a:prstGeom>
          <a:solidFill>
            <a:srgbClr val="F4EE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RTS</a:t>
            </a:r>
          </a:p>
        </p:txBody>
      </p:sp>
      <p:sp>
        <p:nvSpPr>
          <p:cNvPr id="118814" name="Rectangle 30"/>
          <p:cNvSpPr>
            <a:spLocks noChangeArrowheads="1"/>
          </p:cNvSpPr>
          <p:nvPr/>
        </p:nvSpPr>
        <p:spPr bwMode="auto">
          <a:xfrm>
            <a:off x="2743200" y="2743200"/>
            <a:ext cx="4572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CTS</a:t>
            </a:r>
          </a:p>
        </p:txBody>
      </p:sp>
      <p:sp>
        <p:nvSpPr>
          <p:cNvPr id="118815" name="Line 31"/>
          <p:cNvSpPr>
            <a:spLocks noChangeShapeType="1"/>
          </p:cNvSpPr>
          <p:nvPr/>
        </p:nvSpPr>
        <p:spPr bwMode="auto">
          <a:xfrm>
            <a:off x="2209800" y="2895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16" name="Text Box 32"/>
          <p:cNvSpPr txBox="1">
            <a:spLocks noChangeArrowheads="1"/>
          </p:cNvSpPr>
          <p:nvPr/>
        </p:nvSpPr>
        <p:spPr bwMode="auto">
          <a:xfrm>
            <a:off x="2133600" y="2590800"/>
            <a:ext cx="635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SIFS</a:t>
            </a:r>
          </a:p>
        </p:txBody>
      </p:sp>
      <p:sp>
        <p:nvSpPr>
          <p:cNvPr id="118817" name="Line 33"/>
          <p:cNvSpPr>
            <a:spLocks noChangeShapeType="1"/>
          </p:cNvSpPr>
          <p:nvPr/>
        </p:nvSpPr>
        <p:spPr bwMode="auto">
          <a:xfrm flipV="1">
            <a:off x="2209800" y="19812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18" name="Line 34"/>
          <p:cNvSpPr>
            <a:spLocks noChangeShapeType="1"/>
          </p:cNvSpPr>
          <p:nvPr/>
        </p:nvSpPr>
        <p:spPr bwMode="auto">
          <a:xfrm flipV="1">
            <a:off x="2743200" y="2590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19" name="Line 35"/>
          <p:cNvSpPr>
            <a:spLocks noChangeShapeType="1"/>
          </p:cNvSpPr>
          <p:nvPr/>
        </p:nvSpPr>
        <p:spPr bwMode="auto">
          <a:xfrm flipV="1">
            <a:off x="3200400" y="25908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20" name="Line 36"/>
          <p:cNvSpPr>
            <a:spLocks noChangeShapeType="1"/>
          </p:cNvSpPr>
          <p:nvPr/>
        </p:nvSpPr>
        <p:spPr bwMode="auto">
          <a:xfrm flipV="1">
            <a:off x="3733800" y="1981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21" name="Text Box 37"/>
          <p:cNvSpPr txBox="1">
            <a:spLocks noChangeArrowheads="1"/>
          </p:cNvSpPr>
          <p:nvPr/>
        </p:nvSpPr>
        <p:spPr bwMode="auto">
          <a:xfrm>
            <a:off x="3124200" y="2667000"/>
            <a:ext cx="635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SIFS</a:t>
            </a:r>
          </a:p>
        </p:txBody>
      </p:sp>
      <p:sp>
        <p:nvSpPr>
          <p:cNvPr id="118822" name="Line 38"/>
          <p:cNvSpPr>
            <a:spLocks noChangeShapeType="1"/>
          </p:cNvSpPr>
          <p:nvPr/>
        </p:nvSpPr>
        <p:spPr bwMode="auto">
          <a:xfrm>
            <a:off x="3200400" y="2667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23" name="Rectangle 39"/>
          <p:cNvSpPr>
            <a:spLocks noChangeArrowheads="1"/>
          </p:cNvSpPr>
          <p:nvPr/>
        </p:nvSpPr>
        <p:spPr bwMode="auto">
          <a:xfrm>
            <a:off x="2209800" y="3429000"/>
            <a:ext cx="31242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NAV (RTS)</a:t>
            </a:r>
          </a:p>
        </p:txBody>
      </p:sp>
      <p:sp>
        <p:nvSpPr>
          <p:cNvPr id="118824" name="Rectangle 40"/>
          <p:cNvSpPr>
            <a:spLocks noChangeArrowheads="1"/>
          </p:cNvSpPr>
          <p:nvPr/>
        </p:nvSpPr>
        <p:spPr bwMode="auto">
          <a:xfrm>
            <a:off x="3200400" y="3657600"/>
            <a:ext cx="21336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NAV (CTS)</a:t>
            </a:r>
          </a:p>
        </p:txBody>
      </p:sp>
      <p:sp>
        <p:nvSpPr>
          <p:cNvPr id="118825" name="Line 41"/>
          <p:cNvSpPr>
            <a:spLocks noChangeShapeType="1"/>
          </p:cNvSpPr>
          <p:nvPr/>
        </p:nvSpPr>
        <p:spPr bwMode="auto">
          <a:xfrm flipV="1">
            <a:off x="5334000" y="25908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26" name="Rectangle 42"/>
          <p:cNvSpPr>
            <a:spLocks noChangeArrowheads="1"/>
          </p:cNvSpPr>
          <p:nvPr/>
        </p:nvSpPr>
        <p:spPr bwMode="auto">
          <a:xfrm>
            <a:off x="4267200" y="3886200"/>
            <a:ext cx="32004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NAV (frag</a:t>
            </a:r>
            <a:r>
              <a:rPr lang="de-DE" sz="1600" baseline="-25000">
                <a:latin typeface="Arial" charset="0"/>
              </a:rPr>
              <a:t>1</a:t>
            </a:r>
            <a:r>
              <a:rPr lang="de-DE" sz="1600">
                <a:latin typeface="Arial" charset="0"/>
              </a:rPr>
              <a:t>)</a:t>
            </a:r>
          </a:p>
        </p:txBody>
      </p:sp>
      <p:sp>
        <p:nvSpPr>
          <p:cNvPr id="118827" name="Rectangle 43"/>
          <p:cNvSpPr>
            <a:spLocks noChangeArrowheads="1"/>
          </p:cNvSpPr>
          <p:nvPr/>
        </p:nvSpPr>
        <p:spPr bwMode="auto">
          <a:xfrm>
            <a:off x="5334000" y="4114800"/>
            <a:ext cx="21336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NAV (ACK</a:t>
            </a:r>
            <a:r>
              <a:rPr lang="de-DE" sz="1600" baseline="-25000">
                <a:latin typeface="Arial" charset="0"/>
              </a:rPr>
              <a:t>1</a:t>
            </a:r>
            <a:r>
              <a:rPr lang="de-DE" sz="1600">
                <a:latin typeface="Arial" charset="0"/>
              </a:rPr>
              <a:t>)</a:t>
            </a:r>
          </a:p>
        </p:txBody>
      </p:sp>
      <p:sp>
        <p:nvSpPr>
          <p:cNvPr id="118828" name="Line 44"/>
          <p:cNvSpPr>
            <a:spLocks noChangeShapeType="1"/>
          </p:cNvSpPr>
          <p:nvPr/>
        </p:nvSpPr>
        <p:spPr bwMode="auto">
          <a:xfrm>
            <a:off x="6400800" y="2895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29" name="Text Box 45"/>
          <p:cNvSpPr txBox="1">
            <a:spLocks noChangeArrowheads="1"/>
          </p:cNvSpPr>
          <p:nvPr/>
        </p:nvSpPr>
        <p:spPr bwMode="auto">
          <a:xfrm>
            <a:off x="6324600" y="2590800"/>
            <a:ext cx="635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SIFS</a:t>
            </a:r>
          </a:p>
        </p:txBody>
      </p:sp>
      <p:sp>
        <p:nvSpPr>
          <p:cNvPr id="118830" name="Rectangle 46"/>
          <p:cNvSpPr>
            <a:spLocks noChangeArrowheads="1"/>
          </p:cNvSpPr>
          <p:nvPr/>
        </p:nvSpPr>
        <p:spPr bwMode="auto">
          <a:xfrm>
            <a:off x="6934200" y="2743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ACK</a:t>
            </a:r>
            <a:r>
              <a:rPr lang="de-DE" sz="1600" baseline="-25000">
                <a:latin typeface="Arial" charset="0"/>
              </a:rPr>
              <a:t>2</a:t>
            </a:r>
            <a:endParaRPr lang="de-DE" sz="1600">
              <a:latin typeface="Arial" charset="0"/>
            </a:endParaRPr>
          </a:p>
        </p:txBody>
      </p:sp>
      <p:sp>
        <p:nvSpPr>
          <p:cNvPr id="118831" name="Rectangle 47"/>
          <p:cNvSpPr>
            <a:spLocks noChangeArrowheads="1"/>
          </p:cNvSpPr>
          <p:nvPr/>
        </p:nvSpPr>
        <p:spPr bwMode="auto">
          <a:xfrm>
            <a:off x="5867400" y="2133600"/>
            <a:ext cx="5334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frag</a:t>
            </a:r>
            <a:r>
              <a:rPr lang="de-DE" sz="1600" baseline="-25000">
                <a:latin typeface="Arial" charset="0"/>
              </a:rPr>
              <a:t>2</a:t>
            </a:r>
            <a:endParaRPr lang="de-DE" sz="1600">
              <a:latin typeface="Arial" charset="0"/>
            </a:endParaRPr>
          </a:p>
        </p:txBody>
      </p:sp>
      <p:sp>
        <p:nvSpPr>
          <p:cNvPr id="118832" name="Line 48"/>
          <p:cNvSpPr>
            <a:spLocks noChangeShapeType="1"/>
          </p:cNvSpPr>
          <p:nvPr/>
        </p:nvSpPr>
        <p:spPr bwMode="auto">
          <a:xfrm flipV="1">
            <a:off x="6400800" y="19812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33" name="Line 49"/>
          <p:cNvSpPr>
            <a:spLocks noChangeShapeType="1"/>
          </p:cNvSpPr>
          <p:nvPr/>
        </p:nvSpPr>
        <p:spPr bwMode="auto">
          <a:xfrm flipV="1">
            <a:off x="6934200" y="2590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35" name="Line 51"/>
          <p:cNvSpPr>
            <a:spLocks noChangeShapeType="1"/>
          </p:cNvSpPr>
          <p:nvPr/>
        </p:nvSpPr>
        <p:spPr bwMode="auto">
          <a:xfrm flipV="1">
            <a:off x="5867400" y="1981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36" name="Text Box 52"/>
          <p:cNvSpPr txBox="1">
            <a:spLocks noChangeArrowheads="1"/>
          </p:cNvSpPr>
          <p:nvPr/>
        </p:nvSpPr>
        <p:spPr bwMode="auto">
          <a:xfrm>
            <a:off x="5257800" y="2667000"/>
            <a:ext cx="635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SIFS</a:t>
            </a:r>
          </a:p>
        </p:txBody>
      </p:sp>
      <p:sp>
        <p:nvSpPr>
          <p:cNvPr id="118837" name="Line 53"/>
          <p:cNvSpPr>
            <a:spLocks noChangeShapeType="1"/>
          </p:cNvSpPr>
          <p:nvPr/>
        </p:nvSpPr>
        <p:spPr bwMode="auto">
          <a:xfrm>
            <a:off x="5334000" y="2667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39" name="Line 55"/>
          <p:cNvSpPr>
            <a:spLocks noChangeShapeType="1"/>
          </p:cNvSpPr>
          <p:nvPr/>
        </p:nvSpPr>
        <p:spPr bwMode="auto">
          <a:xfrm flipV="1">
            <a:off x="7467600" y="25908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Prof. Dr.-Ing. Jochen H. Schiller    www.jochenschiller.de    MC - 2012</a:t>
            </a:r>
            <a:endParaRPr lang="en-US"/>
          </a:p>
        </p:txBody>
      </p:sp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Mobile Communication Technology according to IEEE (examples)</a:t>
            </a:r>
          </a:p>
        </p:txBody>
      </p:sp>
      <p:sp>
        <p:nvSpPr>
          <p:cNvPr id="336899" name="Text Box 3"/>
          <p:cNvSpPr txBox="1">
            <a:spLocks noChangeArrowheads="1"/>
          </p:cNvSpPr>
          <p:nvPr/>
        </p:nvSpPr>
        <p:spPr bwMode="auto">
          <a:xfrm>
            <a:off x="34925" y="1227138"/>
            <a:ext cx="31956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2000"/>
              <a:t>Local wireless networks</a:t>
            </a:r>
          </a:p>
          <a:p>
            <a:pPr algn="l" eaLnBrk="0" hangingPunct="0"/>
            <a:r>
              <a:rPr lang="de-DE" sz="2000" b="1"/>
              <a:t>WLAN</a:t>
            </a:r>
            <a:r>
              <a:rPr lang="de-DE" sz="2000"/>
              <a:t> 802.11</a:t>
            </a:r>
            <a:endParaRPr lang="en-US" sz="2000"/>
          </a:p>
        </p:txBody>
      </p:sp>
      <p:sp>
        <p:nvSpPr>
          <p:cNvPr id="336900" name="Text Box 4"/>
          <p:cNvSpPr txBox="1">
            <a:spLocks noChangeArrowheads="1"/>
          </p:cNvSpPr>
          <p:nvPr/>
        </p:nvSpPr>
        <p:spPr bwMode="auto">
          <a:xfrm>
            <a:off x="3851275" y="1155700"/>
            <a:ext cx="1238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2000"/>
              <a:t>802.11a</a:t>
            </a:r>
            <a:endParaRPr lang="en-US" sz="2000"/>
          </a:p>
        </p:txBody>
      </p:sp>
      <p:sp>
        <p:nvSpPr>
          <p:cNvPr id="336901" name="Text Box 5"/>
          <p:cNvSpPr txBox="1">
            <a:spLocks noChangeArrowheads="1"/>
          </p:cNvSpPr>
          <p:nvPr/>
        </p:nvSpPr>
        <p:spPr bwMode="auto">
          <a:xfrm>
            <a:off x="3852863" y="1916113"/>
            <a:ext cx="1244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2000"/>
              <a:t>802.11b</a:t>
            </a:r>
            <a:endParaRPr lang="en-US" sz="2000"/>
          </a:p>
        </p:txBody>
      </p:sp>
      <p:sp>
        <p:nvSpPr>
          <p:cNvPr id="336902" name="Text Box 6"/>
          <p:cNvSpPr txBox="1">
            <a:spLocks noChangeArrowheads="1"/>
          </p:cNvSpPr>
          <p:nvPr/>
        </p:nvSpPr>
        <p:spPr bwMode="auto">
          <a:xfrm>
            <a:off x="6084888" y="1516063"/>
            <a:ext cx="304442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2000" dirty="0"/>
              <a:t>802.11i/e/…/n/…/</a:t>
            </a:r>
            <a:r>
              <a:rPr lang="de-DE" sz="2000" dirty="0" smtClean="0"/>
              <a:t>z/</a:t>
            </a:r>
            <a:r>
              <a:rPr lang="de-DE" sz="2000" dirty="0" err="1" smtClean="0"/>
              <a:t>aa</a:t>
            </a:r>
            <a:endParaRPr lang="en-US" sz="2000" dirty="0"/>
          </a:p>
        </p:txBody>
      </p:sp>
      <p:cxnSp>
        <p:nvCxnSpPr>
          <p:cNvPr id="336903" name="AutoShape 7"/>
          <p:cNvCxnSpPr>
            <a:cxnSpLocks noChangeShapeType="1"/>
            <a:stCxn id="336899" idx="3"/>
            <a:endCxn id="336900" idx="1"/>
          </p:cNvCxnSpPr>
          <p:nvPr/>
        </p:nvCxnSpPr>
        <p:spPr bwMode="auto">
          <a:xfrm flipV="1">
            <a:off x="3230563" y="1354138"/>
            <a:ext cx="620712" cy="22383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36904" name="AutoShape 8"/>
          <p:cNvCxnSpPr>
            <a:cxnSpLocks noChangeShapeType="1"/>
            <a:stCxn id="336899" idx="3"/>
            <a:endCxn id="336901" idx="1"/>
          </p:cNvCxnSpPr>
          <p:nvPr/>
        </p:nvCxnSpPr>
        <p:spPr bwMode="auto">
          <a:xfrm>
            <a:off x="3230563" y="1577975"/>
            <a:ext cx="622300" cy="53657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36905" name="Text Box 9"/>
          <p:cNvSpPr txBox="1">
            <a:spLocks noChangeArrowheads="1"/>
          </p:cNvSpPr>
          <p:nvPr/>
        </p:nvSpPr>
        <p:spPr bwMode="auto">
          <a:xfrm>
            <a:off x="5272088" y="1916113"/>
            <a:ext cx="1244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2000"/>
              <a:t>802.11g</a:t>
            </a:r>
            <a:endParaRPr lang="en-US" sz="2000"/>
          </a:p>
        </p:txBody>
      </p:sp>
      <p:cxnSp>
        <p:nvCxnSpPr>
          <p:cNvPr id="336906" name="AutoShape 10"/>
          <p:cNvCxnSpPr>
            <a:cxnSpLocks noChangeShapeType="1"/>
            <a:stCxn id="336901" idx="3"/>
            <a:endCxn id="336905" idx="1"/>
          </p:cNvCxnSpPr>
          <p:nvPr/>
        </p:nvCxnSpPr>
        <p:spPr bwMode="auto">
          <a:xfrm>
            <a:off x="5097463" y="2114550"/>
            <a:ext cx="1746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36907" name="Text Box 11"/>
          <p:cNvSpPr txBox="1">
            <a:spLocks noChangeArrowheads="1"/>
          </p:cNvSpPr>
          <p:nvPr/>
        </p:nvSpPr>
        <p:spPr bwMode="auto">
          <a:xfrm>
            <a:off x="2771775" y="908050"/>
            <a:ext cx="936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2400" b="1">
                <a:solidFill>
                  <a:schemeClr val="accent2"/>
                </a:solidFill>
              </a:rPr>
              <a:t>WiFi</a:t>
            </a:r>
          </a:p>
        </p:txBody>
      </p:sp>
      <p:sp>
        <p:nvSpPr>
          <p:cNvPr id="336908" name="Text Box 12"/>
          <p:cNvSpPr txBox="1">
            <a:spLocks noChangeArrowheads="1"/>
          </p:cNvSpPr>
          <p:nvPr/>
        </p:nvSpPr>
        <p:spPr bwMode="auto">
          <a:xfrm>
            <a:off x="5270500" y="1155700"/>
            <a:ext cx="12461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2000"/>
              <a:t>802.11h</a:t>
            </a:r>
            <a:endParaRPr lang="en-US" sz="2000"/>
          </a:p>
        </p:txBody>
      </p:sp>
      <p:cxnSp>
        <p:nvCxnSpPr>
          <p:cNvPr id="336909" name="AutoShape 13"/>
          <p:cNvCxnSpPr>
            <a:cxnSpLocks noChangeShapeType="1"/>
            <a:stCxn id="336900" idx="3"/>
            <a:endCxn id="336908" idx="1"/>
          </p:cNvCxnSpPr>
          <p:nvPr/>
        </p:nvCxnSpPr>
        <p:spPr bwMode="auto">
          <a:xfrm>
            <a:off x="5089525" y="1354138"/>
            <a:ext cx="1809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36910" name="AutoShape 14"/>
          <p:cNvCxnSpPr>
            <a:cxnSpLocks noChangeShapeType="1"/>
            <a:stCxn id="336899" idx="3"/>
            <a:endCxn id="336902" idx="1"/>
          </p:cNvCxnSpPr>
          <p:nvPr/>
        </p:nvCxnSpPr>
        <p:spPr bwMode="auto">
          <a:xfrm>
            <a:off x="3230563" y="1577976"/>
            <a:ext cx="2854325" cy="13814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36911" name="Text Box 15"/>
          <p:cNvSpPr txBox="1">
            <a:spLocks noChangeArrowheads="1"/>
          </p:cNvSpPr>
          <p:nvPr/>
        </p:nvSpPr>
        <p:spPr bwMode="auto">
          <a:xfrm>
            <a:off x="0" y="3027363"/>
            <a:ext cx="28305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2000"/>
              <a:t>Personal wireless nw</a:t>
            </a:r>
          </a:p>
          <a:p>
            <a:pPr algn="l" eaLnBrk="0" hangingPunct="0"/>
            <a:r>
              <a:rPr lang="de-DE" sz="2000" b="1"/>
              <a:t>WPAN</a:t>
            </a:r>
            <a:r>
              <a:rPr lang="de-DE" sz="2000"/>
              <a:t> 802.15</a:t>
            </a:r>
            <a:endParaRPr lang="en-US" sz="2000"/>
          </a:p>
        </p:txBody>
      </p:sp>
      <p:sp>
        <p:nvSpPr>
          <p:cNvPr id="336912" name="Text Box 16"/>
          <p:cNvSpPr txBox="1">
            <a:spLocks noChangeArrowheads="1"/>
          </p:cNvSpPr>
          <p:nvPr/>
        </p:nvSpPr>
        <p:spPr bwMode="auto">
          <a:xfrm>
            <a:off x="3841750" y="2894013"/>
            <a:ext cx="1339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2000"/>
              <a:t>802.15.4</a:t>
            </a:r>
            <a:endParaRPr lang="en-US" sz="2000"/>
          </a:p>
        </p:txBody>
      </p:sp>
      <p:sp>
        <p:nvSpPr>
          <p:cNvPr id="336913" name="Text Box 17"/>
          <p:cNvSpPr txBox="1">
            <a:spLocks noChangeArrowheads="1"/>
          </p:cNvSpPr>
          <p:nvPr/>
        </p:nvSpPr>
        <p:spPr bwMode="auto">
          <a:xfrm>
            <a:off x="3140075" y="3992563"/>
            <a:ext cx="1339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2000"/>
              <a:t>802.15.1</a:t>
            </a:r>
            <a:endParaRPr lang="en-US" sz="2000"/>
          </a:p>
        </p:txBody>
      </p:sp>
      <p:sp>
        <p:nvSpPr>
          <p:cNvPr id="336914" name="Text Box 18"/>
          <p:cNvSpPr txBox="1">
            <a:spLocks noChangeArrowheads="1"/>
          </p:cNvSpPr>
          <p:nvPr/>
        </p:nvSpPr>
        <p:spPr bwMode="auto">
          <a:xfrm>
            <a:off x="4140200" y="3748088"/>
            <a:ext cx="1339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2000"/>
              <a:t>802.15.2</a:t>
            </a:r>
            <a:endParaRPr lang="en-US" sz="2000"/>
          </a:p>
        </p:txBody>
      </p:sp>
      <p:cxnSp>
        <p:nvCxnSpPr>
          <p:cNvPr id="336915" name="AutoShape 19"/>
          <p:cNvCxnSpPr>
            <a:cxnSpLocks noChangeShapeType="1"/>
            <a:stCxn id="336911" idx="3"/>
            <a:endCxn id="336912" idx="1"/>
          </p:cNvCxnSpPr>
          <p:nvPr/>
        </p:nvCxnSpPr>
        <p:spPr bwMode="auto">
          <a:xfrm flipV="1">
            <a:off x="2830513" y="3092450"/>
            <a:ext cx="1011237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36916" name="AutoShape 20"/>
          <p:cNvCxnSpPr>
            <a:cxnSpLocks noChangeShapeType="1"/>
            <a:stCxn id="336911" idx="3"/>
            <a:endCxn id="336913" idx="1"/>
          </p:cNvCxnSpPr>
          <p:nvPr/>
        </p:nvCxnSpPr>
        <p:spPr bwMode="auto">
          <a:xfrm>
            <a:off x="2830513" y="3378200"/>
            <a:ext cx="309562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36917" name="Text Box 21"/>
          <p:cNvSpPr txBox="1">
            <a:spLocks noChangeArrowheads="1"/>
          </p:cNvSpPr>
          <p:nvPr/>
        </p:nvSpPr>
        <p:spPr bwMode="auto">
          <a:xfrm>
            <a:off x="2933700" y="4267200"/>
            <a:ext cx="185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2400" b="1">
                <a:solidFill>
                  <a:schemeClr val="accent2"/>
                </a:solidFill>
              </a:rPr>
              <a:t>Bluetooth</a:t>
            </a:r>
          </a:p>
        </p:txBody>
      </p:sp>
      <p:sp>
        <p:nvSpPr>
          <p:cNvPr id="336918" name="Text Box 22"/>
          <p:cNvSpPr txBox="1">
            <a:spLocks noChangeArrowheads="1"/>
          </p:cNvSpPr>
          <p:nvPr/>
        </p:nvSpPr>
        <p:spPr bwMode="auto">
          <a:xfrm>
            <a:off x="5260975" y="2894013"/>
            <a:ext cx="30636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2000" dirty="0" smtClean="0"/>
              <a:t>802.15.4a/b/c/d/e/f/g</a:t>
            </a:r>
            <a:endParaRPr lang="en-US" sz="2000" dirty="0"/>
          </a:p>
        </p:txBody>
      </p:sp>
      <p:cxnSp>
        <p:nvCxnSpPr>
          <p:cNvPr id="336919" name="AutoShape 23"/>
          <p:cNvCxnSpPr>
            <a:cxnSpLocks noChangeShapeType="1"/>
            <a:stCxn id="336912" idx="3"/>
            <a:endCxn id="336918" idx="1"/>
          </p:cNvCxnSpPr>
          <p:nvPr/>
        </p:nvCxnSpPr>
        <p:spPr bwMode="auto">
          <a:xfrm>
            <a:off x="5181600" y="3092451"/>
            <a:ext cx="79375" cy="161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36920" name="AutoShape 24"/>
          <p:cNvCxnSpPr>
            <a:cxnSpLocks noChangeShapeType="1"/>
            <a:stCxn id="336911" idx="3"/>
            <a:endCxn id="336914" idx="1"/>
          </p:cNvCxnSpPr>
          <p:nvPr/>
        </p:nvCxnSpPr>
        <p:spPr bwMode="auto">
          <a:xfrm>
            <a:off x="2830513" y="3378200"/>
            <a:ext cx="1309687" cy="5683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36921" name="Text Box 25"/>
          <p:cNvSpPr txBox="1">
            <a:spLocks noChangeArrowheads="1"/>
          </p:cNvSpPr>
          <p:nvPr/>
        </p:nvSpPr>
        <p:spPr bwMode="auto">
          <a:xfrm>
            <a:off x="3851275" y="2566988"/>
            <a:ext cx="1350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2400" b="1">
                <a:solidFill>
                  <a:schemeClr val="accent2"/>
                </a:solidFill>
              </a:rPr>
              <a:t>ZigBee</a:t>
            </a:r>
          </a:p>
        </p:txBody>
      </p:sp>
      <p:sp>
        <p:nvSpPr>
          <p:cNvPr id="336922" name="Text Box 26"/>
          <p:cNvSpPr txBox="1">
            <a:spLocks noChangeArrowheads="1"/>
          </p:cNvSpPr>
          <p:nvPr/>
        </p:nvSpPr>
        <p:spPr bwMode="auto">
          <a:xfrm>
            <a:off x="5867400" y="3675063"/>
            <a:ext cx="1339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2000"/>
              <a:t>802.15.3</a:t>
            </a:r>
            <a:endParaRPr lang="en-US" sz="2000"/>
          </a:p>
        </p:txBody>
      </p:sp>
      <p:cxnSp>
        <p:nvCxnSpPr>
          <p:cNvPr id="336923" name="AutoShape 27"/>
          <p:cNvCxnSpPr>
            <a:cxnSpLocks noChangeShapeType="1"/>
            <a:stCxn id="336911" idx="3"/>
            <a:endCxn id="336922" idx="1"/>
          </p:cNvCxnSpPr>
          <p:nvPr/>
        </p:nvCxnSpPr>
        <p:spPr bwMode="auto">
          <a:xfrm>
            <a:off x="2830513" y="3378200"/>
            <a:ext cx="3036887" cy="4953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36924" name="Text Box 28"/>
          <p:cNvSpPr txBox="1">
            <a:spLocks noChangeArrowheads="1"/>
          </p:cNvSpPr>
          <p:nvPr/>
        </p:nvSpPr>
        <p:spPr bwMode="auto">
          <a:xfrm>
            <a:off x="0" y="4756150"/>
            <a:ext cx="59055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2000"/>
              <a:t>Wireless distribution networks</a:t>
            </a:r>
          </a:p>
          <a:p>
            <a:pPr algn="l" eaLnBrk="0" hangingPunct="0"/>
            <a:r>
              <a:rPr lang="de-DE" sz="2000" b="1"/>
              <a:t>WMAN</a:t>
            </a:r>
            <a:r>
              <a:rPr lang="de-DE" sz="2000"/>
              <a:t> 802.16 (Broadband Wireless Access)</a:t>
            </a:r>
            <a:endParaRPr lang="en-US" sz="2000"/>
          </a:p>
        </p:txBody>
      </p:sp>
      <p:sp>
        <p:nvSpPr>
          <p:cNvPr id="336925" name="Text Box 29"/>
          <p:cNvSpPr txBox="1">
            <a:spLocks noChangeArrowheads="1"/>
          </p:cNvSpPr>
          <p:nvPr/>
        </p:nvSpPr>
        <p:spPr bwMode="auto">
          <a:xfrm>
            <a:off x="2771775" y="5740400"/>
            <a:ext cx="54371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/>
              <a:t>[802.20 (Mobile Broadband Wireless Access)]</a:t>
            </a:r>
          </a:p>
          <a:p>
            <a:pPr algn="l" eaLnBrk="0" hangingPunct="0"/>
            <a:r>
              <a:rPr lang="de-DE"/>
              <a:t>802.16e (addition to .16 for mobile devices)</a:t>
            </a:r>
            <a:endParaRPr lang="en-US"/>
          </a:p>
        </p:txBody>
      </p:sp>
      <p:cxnSp>
        <p:nvCxnSpPr>
          <p:cNvPr id="336926" name="AutoShape 30"/>
          <p:cNvCxnSpPr>
            <a:cxnSpLocks noChangeShapeType="1"/>
            <a:stCxn id="336924" idx="2"/>
            <a:endCxn id="336925" idx="1"/>
          </p:cNvCxnSpPr>
          <p:nvPr/>
        </p:nvCxnSpPr>
        <p:spPr bwMode="auto">
          <a:xfrm rot="5400000">
            <a:off x="2560638" y="5668962"/>
            <a:ext cx="603250" cy="180975"/>
          </a:xfrm>
          <a:prstGeom prst="curvedConnector4">
            <a:avLst>
              <a:gd name="adj1" fmla="val 23421"/>
              <a:gd name="adj2" fmla="val 22631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36927" name="Text Box 31"/>
          <p:cNvSpPr txBox="1">
            <a:spLocks noChangeArrowheads="1"/>
          </p:cNvSpPr>
          <p:nvPr/>
        </p:nvSpPr>
        <p:spPr bwMode="auto">
          <a:xfrm>
            <a:off x="2843213" y="5468938"/>
            <a:ext cx="14811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b="1">
                <a:solidFill>
                  <a:srgbClr val="FF9900"/>
                </a:solidFill>
              </a:rPr>
              <a:t>+ Mobility</a:t>
            </a:r>
          </a:p>
        </p:txBody>
      </p:sp>
      <p:sp>
        <p:nvSpPr>
          <p:cNvPr id="336928" name="Text Box 32"/>
          <p:cNvSpPr txBox="1">
            <a:spLocks noChangeArrowheads="1"/>
          </p:cNvSpPr>
          <p:nvPr/>
        </p:nvSpPr>
        <p:spPr bwMode="auto">
          <a:xfrm>
            <a:off x="5867400" y="5040313"/>
            <a:ext cx="1392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2400" b="1">
                <a:solidFill>
                  <a:schemeClr val="accent2"/>
                </a:solidFill>
              </a:rPr>
              <a:t>WiMAX</a:t>
            </a:r>
          </a:p>
        </p:txBody>
      </p:sp>
      <p:sp>
        <p:nvSpPr>
          <p:cNvPr id="336929" name="Text Box 33"/>
          <p:cNvSpPr txBox="1">
            <a:spLocks noChangeArrowheads="1"/>
          </p:cNvSpPr>
          <p:nvPr/>
        </p:nvSpPr>
        <p:spPr bwMode="auto">
          <a:xfrm>
            <a:off x="7451725" y="3675063"/>
            <a:ext cx="1746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2000"/>
              <a:t>802.15.3b/c</a:t>
            </a:r>
            <a:endParaRPr lang="en-US" sz="2000"/>
          </a:p>
        </p:txBody>
      </p:sp>
      <p:cxnSp>
        <p:nvCxnSpPr>
          <p:cNvPr id="336930" name="AutoShape 34"/>
          <p:cNvCxnSpPr>
            <a:cxnSpLocks noChangeShapeType="1"/>
            <a:stCxn id="336922" idx="3"/>
            <a:endCxn id="336929" idx="1"/>
          </p:cNvCxnSpPr>
          <p:nvPr/>
        </p:nvCxnSpPr>
        <p:spPr bwMode="auto">
          <a:xfrm>
            <a:off x="7207250" y="3873500"/>
            <a:ext cx="2444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36931" name="AutoShape 35"/>
          <p:cNvCxnSpPr>
            <a:cxnSpLocks noChangeShapeType="1"/>
            <a:stCxn id="336911" idx="3"/>
            <a:endCxn id="336932" idx="1"/>
          </p:cNvCxnSpPr>
          <p:nvPr/>
        </p:nvCxnSpPr>
        <p:spPr bwMode="auto">
          <a:xfrm>
            <a:off x="2830513" y="3378200"/>
            <a:ext cx="3325812" cy="635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36932" name="Text Box 36"/>
          <p:cNvSpPr txBox="1">
            <a:spLocks noChangeArrowheads="1"/>
          </p:cNvSpPr>
          <p:nvPr/>
        </p:nvSpPr>
        <p:spPr bwMode="auto">
          <a:xfrm>
            <a:off x="6156325" y="3243263"/>
            <a:ext cx="28844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2000"/>
              <a:t>802.15.5, .6 (WBAN)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6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6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36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3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6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3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6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36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36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36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6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36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36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36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36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36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36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911" grpId="0"/>
      <p:bldP spid="336912" grpId="0"/>
      <p:bldP spid="336913" grpId="0"/>
      <p:bldP spid="336914" grpId="0"/>
      <p:bldP spid="336917" grpId="0"/>
      <p:bldP spid="336918" grpId="0"/>
      <p:bldP spid="336921" grpId="0"/>
      <p:bldP spid="336922" grpId="0"/>
      <p:bldP spid="336924" grpId="1"/>
      <p:bldP spid="336925" grpId="1"/>
      <p:bldP spid="336927" grpId="1"/>
      <p:bldP spid="336928" grpId="1"/>
      <p:bldP spid="336929" grpId="0"/>
      <p:bldP spid="33693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Prof. Dr.-Ing. Jochen H. Schiller    www.jochenschiller.de    MC - 2012</a:t>
            </a:r>
            <a:endParaRPr lang="en-US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DFWMAC-PCF I (almost never used)</a:t>
            </a:r>
          </a:p>
        </p:txBody>
      </p:sp>
      <p:grpSp>
        <p:nvGrpSpPr>
          <p:cNvPr id="115851" name="Group 139"/>
          <p:cNvGrpSpPr>
            <a:grpSpLocks/>
          </p:cNvGrpSpPr>
          <p:nvPr/>
        </p:nvGrpSpPr>
        <p:grpSpPr bwMode="auto">
          <a:xfrm>
            <a:off x="684213" y="1773238"/>
            <a:ext cx="7010400" cy="2867025"/>
            <a:chOff x="576" y="1248"/>
            <a:chExt cx="4416" cy="1806"/>
          </a:xfrm>
        </p:grpSpPr>
        <p:sp>
          <p:nvSpPr>
            <p:cNvPr id="115716" name="Line 4"/>
            <p:cNvSpPr>
              <a:spLocks noChangeShapeType="1"/>
            </p:cNvSpPr>
            <p:nvPr/>
          </p:nvSpPr>
          <p:spPr bwMode="auto">
            <a:xfrm flipH="1" flipV="1">
              <a:off x="2256" y="1728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18" name="Line 6"/>
            <p:cNvSpPr>
              <a:spLocks noChangeShapeType="1"/>
            </p:cNvSpPr>
            <p:nvPr/>
          </p:nvSpPr>
          <p:spPr bwMode="auto">
            <a:xfrm>
              <a:off x="1632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19" name="Text Box 7"/>
            <p:cNvSpPr txBox="1">
              <a:spLocks noChangeArrowheads="1"/>
            </p:cNvSpPr>
            <p:nvPr/>
          </p:nvSpPr>
          <p:spPr bwMode="auto">
            <a:xfrm>
              <a:off x="1584" y="1728"/>
              <a:ext cx="4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de-DE" sz="1600">
                  <a:latin typeface="Arial" charset="0"/>
                </a:rPr>
                <a:t>PIFS</a:t>
              </a:r>
            </a:p>
          </p:txBody>
        </p:sp>
        <p:sp>
          <p:nvSpPr>
            <p:cNvPr id="115725" name="Line 13"/>
            <p:cNvSpPr>
              <a:spLocks noChangeShapeType="1"/>
            </p:cNvSpPr>
            <p:nvPr/>
          </p:nvSpPr>
          <p:spPr bwMode="auto">
            <a:xfrm>
              <a:off x="1152" y="2832"/>
              <a:ext cx="36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26" name="Text Box 14"/>
            <p:cNvSpPr txBox="1">
              <a:spLocks noChangeArrowheads="1"/>
            </p:cNvSpPr>
            <p:nvPr/>
          </p:nvSpPr>
          <p:spPr bwMode="auto">
            <a:xfrm>
              <a:off x="576" y="2688"/>
              <a:ext cx="585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de-DE" sz="1600">
                  <a:latin typeface="Arial" charset="0"/>
                </a:rPr>
                <a:t>stations‘</a:t>
              </a:r>
            </a:p>
            <a:p>
              <a:pPr algn="l" eaLnBrk="0" hangingPunct="0"/>
              <a:r>
                <a:rPr lang="de-DE" sz="1600">
                  <a:latin typeface="Arial" charset="0"/>
                </a:rPr>
                <a:t>NAV</a:t>
              </a:r>
            </a:p>
          </p:txBody>
        </p:sp>
        <p:sp>
          <p:nvSpPr>
            <p:cNvPr id="115727" name="Text Box 15"/>
            <p:cNvSpPr txBox="1">
              <a:spLocks noChangeArrowheads="1"/>
            </p:cNvSpPr>
            <p:nvPr/>
          </p:nvSpPr>
          <p:spPr bwMode="auto">
            <a:xfrm>
              <a:off x="576" y="2304"/>
              <a:ext cx="577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de-DE" sz="1600">
                  <a:latin typeface="Arial" charset="0"/>
                </a:rPr>
                <a:t>wireless</a:t>
              </a:r>
            </a:p>
            <a:p>
              <a:pPr algn="l" eaLnBrk="0" hangingPunct="0"/>
              <a:r>
                <a:rPr lang="de-DE" sz="1600">
                  <a:latin typeface="Arial" charset="0"/>
                </a:rPr>
                <a:t>stations</a:t>
              </a:r>
            </a:p>
          </p:txBody>
        </p:sp>
        <p:sp>
          <p:nvSpPr>
            <p:cNvPr id="115728" name="Text Box 16"/>
            <p:cNvSpPr txBox="1">
              <a:spLocks noChangeArrowheads="1"/>
            </p:cNvSpPr>
            <p:nvPr/>
          </p:nvSpPr>
          <p:spPr bwMode="auto">
            <a:xfrm>
              <a:off x="576" y="1920"/>
              <a:ext cx="75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de-DE" sz="1600">
                  <a:latin typeface="Arial" charset="0"/>
                </a:rPr>
                <a:t>point </a:t>
              </a:r>
            </a:p>
            <a:p>
              <a:pPr algn="l" eaLnBrk="0" hangingPunct="0"/>
              <a:r>
                <a:rPr lang="de-DE" sz="1600">
                  <a:latin typeface="Arial" charset="0"/>
                </a:rPr>
                <a:t>coordinator</a:t>
              </a:r>
            </a:p>
          </p:txBody>
        </p:sp>
        <p:sp>
          <p:nvSpPr>
            <p:cNvPr id="115729" name="Line 17"/>
            <p:cNvSpPr>
              <a:spLocks noChangeShapeType="1"/>
            </p:cNvSpPr>
            <p:nvPr/>
          </p:nvSpPr>
          <p:spPr bwMode="auto">
            <a:xfrm>
              <a:off x="1152" y="2448"/>
              <a:ext cx="36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30" name="Line 18"/>
            <p:cNvSpPr>
              <a:spLocks noChangeShapeType="1"/>
            </p:cNvSpPr>
            <p:nvPr/>
          </p:nvSpPr>
          <p:spPr bwMode="auto">
            <a:xfrm>
              <a:off x="1152" y="2064"/>
              <a:ext cx="36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33" name="Line 21"/>
            <p:cNvSpPr>
              <a:spLocks noChangeShapeType="1"/>
            </p:cNvSpPr>
            <p:nvPr/>
          </p:nvSpPr>
          <p:spPr bwMode="auto">
            <a:xfrm flipV="1">
              <a:off x="1968" y="172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41" name="Rectangle 29"/>
            <p:cNvSpPr>
              <a:spLocks noChangeArrowheads="1"/>
            </p:cNvSpPr>
            <p:nvPr/>
          </p:nvSpPr>
          <p:spPr bwMode="auto">
            <a:xfrm>
              <a:off x="1968" y="1824"/>
              <a:ext cx="288" cy="240"/>
            </a:xfrm>
            <a:prstGeom prst="rect">
              <a:avLst/>
            </a:prstGeom>
            <a:solidFill>
              <a:srgbClr val="F4EE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de-DE" sz="1600">
                  <a:latin typeface="Arial" charset="0"/>
                </a:rPr>
                <a:t>D</a:t>
              </a:r>
              <a:r>
                <a:rPr lang="de-DE" sz="1600" baseline="-25000">
                  <a:latin typeface="Arial" charset="0"/>
                </a:rPr>
                <a:t>1</a:t>
              </a:r>
              <a:endParaRPr lang="de-DE" sz="1600">
                <a:latin typeface="Arial" charset="0"/>
              </a:endParaRPr>
            </a:p>
          </p:txBody>
        </p:sp>
        <p:sp>
          <p:nvSpPr>
            <p:cNvPr id="115742" name="Rectangle 30"/>
            <p:cNvSpPr>
              <a:spLocks noChangeArrowheads="1"/>
            </p:cNvSpPr>
            <p:nvPr/>
          </p:nvSpPr>
          <p:spPr bwMode="auto">
            <a:xfrm>
              <a:off x="2592" y="2208"/>
              <a:ext cx="288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de-DE" sz="1600">
                  <a:latin typeface="Arial" charset="0"/>
                </a:rPr>
                <a:t>U</a:t>
              </a:r>
              <a:r>
                <a:rPr lang="de-DE" sz="1600" baseline="-25000">
                  <a:latin typeface="Arial" charset="0"/>
                </a:rPr>
                <a:t>1</a:t>
              </a:r>
              <a:endParaRPr lang="de-DE" sz="1600">
                <a:latin typeface="Arial" charset="0"/>
              </a:endParaRPr>
            </a:p>
          </p:txBody>
        </p:sp>
        <p:sp>
          <p:nvSpPr>
            <p:cNvPr id="115746" name="Line 34"/>
            <p:cNvSpPr>
              <a:spLocks noChangeShapeType="1"/>
            </p:cNvSpPr>
            <p:nvPr/>
          </p:nvSpPr>
          <p:spPr bwMode="auto">
            <a:xfrm flipV="1">
              <a:off x="2592" y="2112"/>
              <a:ext cx="1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49" name="Text Box 37"/>
            <p:cNvSpPr txBox="1">
              <a:spLocks noChangeArrowheads="1"/>
            </p:cNvSpPr>
            <p:nvPr/>
          </p:nvSpPr>
          <p:spPr bwMode="auto">
            <a:xfrm>
              <a:off x="2208" y="2064"/>
              <a:ext cx="4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de-DE" sz="1600">
                  <a:latin typeface="Arial" charset="0"/>
                </a:rPr>
                <a:t>SIFS</a:t>
              </a:r>
            </a:p>
          </p:txBody>
        </p:sp>
        <p:sp>
          <p:nvSpPr>
            <p:cNvPr id="115750" name="Line 38"/>
            <p:cNvSpPr>
              <a:spLocks noChangeShapeType="1"/>
            </p:cNvSpPr>
            <p:nvPr/>
          </p:nvSpPr>
          <p:spPr bwMode="auto">
            <a:xfrm>
              <a:off x="2256" y="22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51" name="Rectangle 39"/>
            <p:cNvSpPr>
              <a:spLocks noChangeArrowheads="1"/>
            </p:cNvSpPr>
            <p:nvPr/>
          </p:nvSpPr>
          <p:spPr bwMode="auto">
            <a:xfrm>
              <a:off x="1440" y="2688"/>
              <a:ext cx="3408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de-DE" sz="1600">
                  <a:latin typeface="Arial" charset="0"/>
                </a:rPr>
                <a:t>NAV</a:t>
              </a:r>
            </a:p>
          </p:txBody>
        </p:sp>
        <p:sp>
          <p:nvSpPr>
            <p:cNvPr id="115756" name="Line 44"/>
            <p:cNvSpPr>
              <a:spLocks noChangeShapeType="1"/>
            </p:cNvSpPr>
            <p:nvPr/>
          </p:nvSpPr>
          <p:spPr bwMode="auto">
            <a:xfrm flipH="1" flipV="1">
              <a:off x="3648" y="1728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57" name="Line 45"/>
            <p:cNvSpPr>
              <a:spLocks noChangeShapeType="1"/>
            </p:cNvSpPr>
            <p:nvPr/>
          </p:nvSpPr>
          <p:spPr bwMode="auto">
            <a:xfrm>
              <a:off x="2880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58" name="Text Box 46"/>
            <p:cNvSpPr txBox="1">
              <a:spLocks noChangeArrowheads="1"/>
            </p:cNvSpPr>
            <p:nvPr/>
          </p:nvSpPr>
          <p:spPr bwMode="auto">
            <a:xfrm>
              <a:off x="2832" y="1728"/>
              <a:ext cx="4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de-DE" sz="1600">
                  <a:latin typeface="Arial" charset="0"/>
                </a:rPr>
                <a:t>SIFS</a:t>
              </a:r>
            </a:p>
          </p:txBody>
        </p:sp>
        <p:sp>
          <p:nvSpPr>
            <p:cNvPr id="115759" name="Line 47"/>
            <p:cNvSpPr>
              <a:spLocks noChangeShapeType="1"/>
            </p:cNvSpPr>
            <p:nvPr/>
          </p:nvSpPr>
          <p:spPr bwMode="auto">
            <a:xfrm flipV="1">
              <a:off x="3216" y="172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60" name="Rectangle 48"/>
            <p:cNvSpPr>
              <a:spLocks noChangeArrowheads="1"/>
            </p:cNvSpPr>
            <p:nvPr/>
          </p:nvSpPr>
          <p:spPr bwMode="auto">
            <a:xfrm>
              <a:off x="3216" y="1824"/>
              <a:ext cx="432" cy="240"/>
            </a:xfrm>
            <a:prstGeom prst="rect">
              <a:avLst/>
            </a:prstGeom>
            <a:solidFill>
              <a:srgbClr val="F4EE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de-DE" sz="1600">
                  <a:latin typeface="Arial" charset="0"/>
                </a:rPr>
                <a:t>D</a:t>
              </a:r>
              <a:r>
                <a:rPr lang="de-DE" sz="1600" baseline="-25000">
                  <a:latin typeface="Arial" charset="0"/>
                </a:rPr>
                <a:t>2</a:t>
              </a:r>
              <a:endParaRPr lang="de-DE" sz="1600">
                <a:latin typeface="Arial" charset="0"/>
              </a:endParaRPr>
            </a:p>
          </p:txBody>
        </p:sp>
        <p:sp>
          <p:nvSpPr>
            <p:cNvPr id="115761" name="Rectangle 49"/>
            <p:cNvSpPr>
              <a:spLocks noChangeArrowheads="1"/>
            </p:cNvSpPr>
            <p:nvPr/>
          </p:nvSpPr>
          <p:spPr bwMode="auto">
            <a:xfrm>
              <a:off x="3984" y="2208"/>
              <a:ext cx="576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de-DE" sz="1600">
                  <a:latin typeface="Arial" charset="0"/>
                </a:rPr>
                <a:t>U</a:t>
              </a:r>
              <a:r>
                <a:rPr lang="de-DE" sz="1600" baseline="-25000">
                  <a:latin typeface="Arial" charset="0"/>
                </a:rPr>
                <a:t>2</a:t>
              </a:r>
              <a:endParaRPr lang="de-DE" sz="1600">
                <a:latin typeface="Arial" charset="0"/>
              </a:endParaRPr>
            </a:p>
          </p:txBody>
        </p:sp>
        <p:sp>
          <p:nvSpPr>
            <p:cNvPr id="115762" name="Line 50"/>
            <p:cNvSpPr>
              <a:spLocks noChangeShapeType="1"/>
            </p:cNvSpPr>
            <p:nvPr/>
          </p:nvSpPr>
          <p:spPr bwMode="auto">
            <a:xfrm flipV="1">
              <a:off x="3984" y="211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63" name="Text Box 51"/>
            <p:cNvSpPr txBox="1">
              <a:spLocks noChangeArrowheads="1"/>
            </p:cNvSpPr>
            <p:nvPr/>
          </p:nvSpPr>
          <p:spPr bwMode="auto">
            <a:xfrm>
              <a:off x="3600" y="2064"/>
              <a:ext cx="4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de-DE" sz="1600">
                  <a:latin typeface="Arial" charset="0"/>
                </a:rPr>
                <a:t>SIFS</a:t>
              </a:r>
            </a:p>
          </p:txBody>
        </p:sp>
        <p:sp>
          <p:nvSpPr>
            <p:cNvPr id="115764" name="Line 52"/>
            <p:cNvSpPr>
              <a:spLocks noChangeShapeType="1"/>
            </p:cNvSpPr>
            <p:nvPr/>
          </p:nvSpPr>
          <p:spPr bwMode="auto">
            <a:xfrm>
              <a:off x="3648" y="22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65" name="Line 53"/>
            <p:cNvSpPr>
              <a:spLocks noChangeShapeType="1"/>
            </p:cNvSpPr>
            <p:nvPr/>
          </p:nvSpPr>
          <p:spPr bwMode="auto">
            <a:xfrm flipV="1">
              <a:off x="2880" y="1728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67" name="Line 55"/>
            <p:cNvSpPr>
              <a:spLocks noChangeShapeType="1"/>
            </p:cNvSpPr>
            <p:nvPr/>
          </p:nvSpPr>
          <p:spPr bwMode="auto">
            <a:xfrm>
              <a:off x="1152" y="192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68" name="Line 56"/>
            <p:cNvSpPr>
              <a:spLocks noChangeShapeType="1"/>
            </p:cNvSpPr>
            <p:nvPr/>
          </p:nvSpPr>
          <p:spPr bwMode="auto">
            <a:xfrm>
              <a:off x="4848" y="206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69" name="Line 57"/>
            <p:cNvSpPr>
              <a:spLocks noChangeShapeType="1"/>
            </p:cNvSpPr>
            <p:nvPr/>
          </p:nvSpPr>
          <p:spPr bwMode="auto">
            <a:xfrm>
              <a:off x="4848" y="24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70" name="Line 58"/>
            <p:cNvSpPr>
              <a:spLocks noChangeShapeType="1"/>
            </p:cNvSpPr>
            <p:nvPr/>
          </p:nvSpPr>
          <p:spPr bwMode="auto">
            <a:xfrm>
              <a:off x="4848" y="283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803" name="Line 91"/>
            <p:cNvSpPr>
              <a:spLocks noChangeShapeType="1"/>
            </p:cNvSpPr>
            <p:nvPr/>
          </p:nvSpPr>
          <p:spPr bwMode="auto">
            <a:xfrm>
              <a:off x="4560" y="19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804" name="Text Box 92"/>
            <p:cNvSpPr txBox="1">
              <a:spLocks noChangeArrowheads="1"/>
            </p:cNvSpPr>
            <p:nvPr/>
          </p:nvSpPr>
          <p:spPr bwMode="auto">
            <a:xfrm>
              <a:off x="4512" y="1728"/>
              <a:ext cx="4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de-DE" sz="1600">
                  <a:latin typeface="Arial" charset="0"/>
                </a:rPr>
                <a:t>SIFS</a:t>
              </a:r>
            </a:p>
          </p:txBody>
        </p:sp>
        <p:sp>
          <p:nvSpPr>
            <p:cNvPr id="115806" name="Line 94"/>
            <p:cNvSpPr>
              <a:spLocks noChangeShapeType="1"/>
            </p:cNvSpPr>
            <p:nvPr/>
          </p:nvSpPr>
          <p:spPr bwMode="auto">
            <a:xfrm flipV="1">
              <a:off x="4560" y="1728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807" name="Line 95"/>
            <p:cNvSpPr>
              <a:spLocks noChangeShapeType="1"/>
            </p:cNvSpPr>
            <p:nvPr/>
          </p:nvSpPr>
          <p:spPr bwMode="auto">
            <a:xfrm>
              <a:off x="4848" y="192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826" name="Line 114"/>
            <p:cNvSpPr>
              <a:spLocks noChangeShapeType="1"/>
            </p:cNvSpPr>
            <p:nvPr/>
          </p:nvSpPr>
          <p:spPr bwMode="auto">
            <a:xfrm flipV="1">
              <a:off x="1440" y="1488"/>
              <a:ext cx="0" cy="14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834" name="Line 122"/>
            <p:cNvSpPr>
              <a:spLocks noChangeShapeType="1"/>
            </p:cNvSpPr>
            <p:nvPr/>
          </p:nvSpPr>
          <p:spPr bwMode="auto">
            <a:xfrm flipH="1">
              <a:off x="1440" y="2928"/>
              <a:ext cx="3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836" name="Text Box 124"/>
            <p:cNvSpPr txBox="1">
              <a:spLocks noChangeArrowheads="1"/>
            </p:cNvSpPr>
            <p:nvPr/>
          </p:nvSpPr>
          <p:spPr bwMode="auto">
            <a:xfrm>
              <a:off x="2784" y="1344"/>
              <a:ext cx="82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de-DE" sz="1600">
                  <a:latin typeface="Arial" charset="0"/>
                </a:rPr>
                <a:t>SuperFrame</a:t>
              </a:r>
            </a:p>
          </p:txBody>
        </p:sp>
        <p:sp>
          <p:nvSpPr>
            <p:cNvPr id="115837" name="Line 125"/>
            <p:cNvSpPr>
              <a:spLocks noChangeShapeType="1"/>
            </p:cNvSpPr>
            <p:nvPr/>
          </p:nvSpPr>
          <p:spPr bwMode="auto">
            <a:xfrm flipH="1">
              <a:off x="1440" y="1536"/>
              <a:ext cx="35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840" name="Text Box 128"/>
            <p:cNvSpPr txBox="1">
              <a:spLocks noChangeArrowheads="1"/>
            </p:cNvSpPr>
            <p:nvPr/>
          </p:nvSpPr>
          <p:spPr bwMode="auto">
            <a:xfrm>
              <a:off x="1344" y="1248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de-DE" sz="1600">
                  <a:latin typeface="Arial" charset="0"/>
                </a:rPr>
                <a:t>t</a:t>
              </a:r>
              <a:r>
                <a:rPr lang="de-DE" sz="1600" baseline="-25000">
                  <a:latin typeface="Arial" charset="0"/>
                </a:rPr>
                <a:t>0</a:t>
              </a:r>
              <a:endParaRPr lang="de-DE" sz="1600">
                <a:latin typeface="Arial" charset="0"/>
              </a:endParaRPr>
            </a:p>
          </p:txBody>
        </p:sp>
        <p:sp>
          <p:nvSpPr>
            <p:cNvPr id="115846" name="Line 134"/>
            <p:cNvSpPr>
              <a:spLocks noChangeShapeType="1"/>
            </p:cNvSpPr>
            <p:nvPr/>
          </p:nvSpPr>
          <p:spPr bwMode="auto">
            <a:xfrm>
              <a:off x="4848" y="292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66" name="Text Box 54"/>
            <p:cNvSpPr txBox="1">
              <a:spLocks noChangeArrowheads="1"/>
            </p:cNvSpPr>
            <p:nvPr/>
          </p:nvSpPr>
          <p:spPr bwMode="auto">
            <a:xfrm>
              <a:off x="720" y="1680"/>
              <a:ext cx="912" cy="21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0" hangingPunct="0"/>
              <a:r>
                <a:rPr lang="de-DE" sz="1600">
                  <a:latin typeface="Arial" charset="0"/>
                </a:rPr>
                <a:t>medium busy</a:t>
              </a:r>
            </a:p>
          </p:txBody>
        </p:sp>
        <p:sp>
          <p:nvSpPr>
            <p:cNvPr id="115848" name="Line 136"/>
            <p:cNvSpPr>
              <a:spLocks noChangeShapeType="1"/>
            </p:cNvSpPr>
            <p:nvPr/>
          </p:nvSpPr>
          <p:spPr bwMode="auto">
            <a:xfrm flipV="1">
              <a:off x="1632" y="1488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849" name="Text Box 137"/>
            <p:cNvSpPr txBox="1">
              <a:spLocks noChangeArrowheads="1"/>
            </p:cNvSpPr>
            <p:nvPr/>
          </p:nvSpPr>
          <p:spPr bwMode="auto">
            <a:xfrm>
              <a:off x="1536" y="1248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de-DE" sz="1600">
                  <a:latin typeface="Arial" charset="0"/>
                </a:rPr>
                <a:t>t</a:t>
              </a:r>
              <a:r>
                <a:rPr lang="de-DE" sz="1600" baseline="-25000">
                  <a:latin typeface="Arial" charset="0"/>
                </a:rPr>
                <a:t>1</a:t>
              </a:r>
              <a:endParaRPr lang="de-DE" sz="1600"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Prof. Dr.-Ing. Jochen H. Schiller    www.jochenschiller.de    MC - 2012</a:t>
            </a:r>
            <a:endParaRPr lang="en-US"/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DFWMAC-PCF II</a:t>
            </a:r>
          </a:p>
        </p:txBody>
      </p:sp>
      <p:grpSp>
        <p:nvGrpSpPr>
          <p:cNvPr id="125020" name="Group 92"/>
          <p:cNvGrpSpPr>
            <a:grpSpLocks/>
          </p:cNvGrpSpPr>
          <p:nvPr/>
        </p:nvGrpSpPr>
        <p:grpSpPr bwMode="auto">
          <a:xfrm>
            <a:off x="990600" y="1905000"/>
            <a:ext cx="7010400" cy="2943225"/>
            <a:chOff x="624" y="1200"/>
            <a:chExt cx="4416" cy="1854"/>
          </a:xfrm>
        </p:grpSpPr>
        <p:sp>
          <p:nvSpPr>
            <p:cNvPr id="124931" name="Text Box 3"/>
            <p:cNvSpPr txBox="1">
              <a:spLocks noChangeArrowheads="1"/>
            </p:cNvSpPr>
            <p:nvPr/>
          </p:nvSpPr>
          <p:spPr bwMode="auto">
            <a:xfrm>
              <a:off x="4888" y="2640"/>
              <a:ext cx="15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de-DE" sz="1600">
                  <a:latin typeface="Arial" charset="0"/>
                </a:rPr>
                <a:t>t</a:t>
              </a:r>
            </a:p>
          </p:txBody>
        </p:sp>
        <p:sp>
          <p:nvSpPr>
            <p:cNvPr id="124962" name="Line 34"/>
            <p:cNvSpPr>
              <a:spLocks noChangeShapeType="1"/>
            </p:cNvSpPr>
            <p:nvPr/>
          </p:nvSpPr>
          <p:spPr bwMode="auto">
            <a:xfrm flipH="1" flipV="1">
              <a:off x="1728" y="153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63" name="Line 35"/>
            <p:cNvSpPr>
              <a:spLocks noChangeShapeType="1"/>
            </p:cNvSpPr>
            <p:nvPr/>
          </p:nvSpPr>
          <p:spPr bwMode="auto">
            <a:xfrm>
              <a:off x="1344" y="2640"/>
              <a:ext cx="36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64" name="Text Box 36"/>
            <p:cNvSpPr txBox="1">
              <a:spLocks noChangeArrowheads="1"/>
            </p:cNvSpPr>
            <p:nvPr/>
          </p:nvSpPr>
          <p:spPr bwMode="auto">
            <a:xfrm>
              <a:off x="624" y="2496"/>
              <a:ext cx="585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de-DE" sz="1600">
                  <a:latin typeface="Arial" charset="0"/>
                </a:rPr>
                <a:t>stations‘</a:t>
              </a:r>
            </a:p>
            <a:p>
              <a:pPr algn="l" eaLnBrk="0" hangingPunct="0"/>
              <a:r>
                <a:rPr lang="de-DE" sz="1600">
                  <a:latin typeface="Arial" charset="0"/>
                </a:rPr>
                <a:t>NAV</a:t>
              </a:r>
            </a:p>
          </p:txBody>
        </p:sp>
        <p:sp>
          <p:nvSpPr>
            <p:cNvPr id="124965" name="Text Box 37"/>
            <p:cNvSpPr txBox="1">
              <a:spLocks noChangeArrowheads="1"/>
            </p:cNvSpPr>
            <p:nvPr/>
          </p:nvSpPr>
          <p:spPr bwMode="auto">
            <a:xfrm>
              <a:off x="624" y="2112"/>
              <a:ext cx="577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de-DE" sz="1600">
                  <a:latin typeface="Arial" charset="0"/>
                </a:rPr>
                <a:t>wireless</a:t>
              </a:r>
            </a:p>
            <a:p>
              <a:pPr algn="l" eaLnBrk="0" hangingPunct="0"/>
              <a:r>
                <a:rPr lang="de-DE" sz="1600">
                  <a:latin typeface="Arial" charset="0"/>
                </a:rPr>
                <a:t>stations</a:t>
              </a:r>
            </a:p>
          </p:txBody>
        </p:sp>
        <p:sp>
          <p:nvSpPr>
            <p:cNvPr id="124966" name="Text Box 38"/>
            <p:cNvSpPr txBox="1">
              <a:spLocks noChangeArrowheads="1"/>
            </p:cNvSpPr>
            <p:nvPr/>
          </p:nvSpPr>
          <p:spPr bwMode="auto">
            <a:xfrm>
              <a:off x="624" y="1728"/>
              <a:ext cx="75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de-DE" sz="1600">
                  <a:latin typeface="Arial" charset="0"/>
                </a:rPr>
                <a:t>point </a:t>
              </a:r>
            </a:p>
            <a:p>
              <a:pPr algn="l" eaLnBrk="0" hangingPunct="0"/>
              <a:r>
                <a:rPr lang="de-DE" sz="1600">
                  <a:latin typeface="Arial" charset="0"/>
                </a:rPr>
                <a:t>coordinator</a:t>
              </a:r>
            </a:p>
          </p:txBody>
        </p:sp>
        <p:sp>
          <p:nvSpPr>
            <p:cNvPr id="124967" name="Line 39"/>
            <p:cNvSpPr>
              <a:spLocks noChangeShapeType="1"/>
            </p:cNvSpPr>
            <p:nvPr/>
          </p:nvSpPr>
          <p:spPr bwMode="auto">
            <a:xfrm>
              <a:off x="1344" y="2256"/>
              <a:ext cx="36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68" name="Line 40"/>
            <p:cNvSpPr>
              <a:spLocks noChangeShapeType="1"/>
            </p:cNvSpPr>
            <p:nvPr/>
          </p:nvSpPr>
          <p:spPr bwMode="auto">
            <a:xfrm>
              <a:off x="1344" y="1872"/>
              <a:ext cx="36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69" name="Line 41"/>
            <p:cNvSpPr>
              <a:spLocks noChangeShapeType="1"/>
            </p:cNvSpPr>
            <p:nvPr/>
          </p:nvSpPr>
          <p:spPr bwMode="auto">
            <a:xfrm flipV="1">
              <a:off x="1392" y="153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70" name="Rectangle 42"/>
            <p:cNvSpPr>
              <a:spLocks noChangeArrowheads="1"/>
            </p:cNvSpPr>
            <p:nvPr/>
          </p:nvSpPr>
          <p:spPr bwMode="auto">
            <a:xfrm>
              <a:off x="1392" y="1632"/>
              <a:ext cx="336" cy="240"/>
            </a:xfrm>
            <a:prstGeom prst="rect">
              <a:avLst/>
            </a:prstGeom>
            <a:solidFill>
              <a:srgbClr val="F4EE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de-DE" sz="1600">
                  <a:latin typeface="Arial" charset="0"/>
                </a:rPr>
                <a:t>D</a:t>
              </a:r>
              <a:r>
                <a:rPr lang="de-DE" sz="1600" baseline="-25000">
                  <a:latin typeface="Arial" charset="0"/>
                </a:rPr>
                <a:t>3</a:t>
              </a:r>
              <a:endParaRPr lang="de-DE" sz="1600">
                <a:latin typeface="Arial" charset="0"/>
              </a:endParaRPr>
            </a:p>
          </p:txBody>
        </p:sp>
        <p:sp>
          <p:nvSpPr>
            <p:cNvPr id="124971" name="Rectangle 43"/>
            <p:cNvSpPr>
              <a:spLocks noChangeArrowheads="1"/>
            </p:cNvSpPr>
            <p:nvPr/>
          </p:nvSpPr>
          <p:spPr bwMode="auto">
            <a:xfrm>
              <a:off x="1392" y="2496"/>
              <a:ext cx="2640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de-DE" sz="1600">
                  <a:latin typeface="Arial" charset="0"/>
                </a:rPr>
                <a:t>NAV</a:t>
              </a:r>
            </a:p>
          </p:txBody>
        </p:sp>
        <p:sp>
          <p:nvSpPr>
            <p:cNvPr id="124972" name="Line 44"/>
            <p:cNvSpPr>
              <a:spLocks noChangeShapeType="1"/>
            </p:cNvSpPr>
            <p:nvPr/>
          </p:nvSpPr>
          <p:spPr bwMode="auto">
            <a:xfrm>
              <a:off x="1296" y="172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77" name="Line 49"/>
            <p:cNvSpPr>
              <a:spLocks noChangeShapeType="1"/>
            </p:cNvSpPr>
            <p:nvPr/>
          </p:nvSpPr>
          <p:spPr bwMode="auto">
            <a:xfrm>
              <a:off x="1728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78" name="Text Box 50"/>
            <p:cNvSpPr txBox="1">
              <a:spLocks noChangeArrowheads="1"/>
            </p:cNvSpPr>
            <p:nvPr/>
          </p:nvSpPr>
          <p:spPr bwMode="auto">
            <a:xfrm>
              <a:off x="1680" y="1536"/>
              <a:ext cx="4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de-DE" sz="1600">
                  <a:latin typeface="Arial" charset="0"/>
                </a:rPr>
                <a:t>PIFS</a:t>
              </a:r>
            </a:p>
          </p:txBody>
        </p:sp>
        <p:sp>
          <p:nvSpPr>
            <p:cNvPr id="124979" name="Line 51"/>
            <p:cNvSpPr>
              <a:spLocks noChangeShapeType="1"/>
            </p:cNvSpPr>
            <p:nvPr/>
          </p:nvSpPr>
          <p:spPr bwMode="auto">
            <a:xfrm flipH="1" flipV="1">
              <a:off x="2496" y="1536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80" name="Line 52"/>
            <p:cNvSpPr>
              <a:spLocks noChangeShapeType="1"/>
            </p:cNvSpPr>
            <p:nvPr/>
          </p:nvSpPr>
          <p:spPr bwMode="auto">
            <a:xfrm flipV="1">
              <a:off x="2064" y="153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81" name="Rectangle 53"/>
            <p:cNvSpPr>
              <a:spLocks noChangeArrowheads="1"/>
            </p:cNvSpPr>
            <p:nvPr/>
          </p:nvSpPr>
          <p:spPr bwMode="auto">
            <a:xfrm>
              <a:off x="2064" y="1632"/>
              <a:ext cx="432" cy="240"/>
            </a:xfrm>
            <a:prstGeom prst="rect">
              <a:avLst/>
            </a:prstGeom>
            <a:solidFill>
              <a:srgbClr val="F4EE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de-DE" sz="1600">
                  <a:latin typeface="Arial" charset="0"/>
                </a:rPr>
                <a:t>D</a:t>
              </a:r>
              <a:r>
                <a:rPr lang="de-DE" sz="1600" baseline="-25000">
                  <a:latin typeface="Arial" charset="0"/>
                </a:rPr>
                <a:t>4</a:t>
              </a:r>
              <a:endParaRPr lang="de-DE" sz="1600">
                <a:latin typeface="Arial" charset="0"/>
              </a:endParaRPr>
            </a:p>
          </p:txBody>
        </p:sp>
        <p:sp>
          <p:nvSpPr>
            <p:cNvPr id="124982" name="Rectangle 54"/>
            <p:cNvSpPr>
              <a:spLocks noChangeArrowheads="1"/>
            </p:cNvSpPr>
            <p:nvPr/>
          </p:nvSpPr>
          <p:spPr bwMode="auto">
            <a:xfrm>
              <a:off x="2832" y="2016"/>
              <a:ext cx="480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de-DE" sz="1600">
                  <a:latin typeface="Arial" charset="0"/>
                </a:rPr>
                <a:t>U</a:t>
              </a:r>
              <a:r>
                <a:rPr lang="de-DE" sz="1600" baseline="-25000">
                  <a:latin typeface="Arial" charset="0"/>
                </a:rPr>
                <a:t>4</a:t>
              </a:r>
              <a:endParaRPr lang="de-DE" sz="1600">
                <a:latin typeface="Arial" charset="0"/>
              </a:endParaRPr>
            </a:p>
          </p:txBody>
        </p:sp>
        <p:sp>
          <p:nvSpPr>
            <p:cNvPr id="124983" name="Line 55"/>
            <p:cNvSpPr>
              <a:spLocks noChangeShapeType="1"/>
            </p:cNvSpPr>
            <p:nvPr/>
          </p:nvSpPr>
          <p:spPr bwMode="auto">
            <a:xfrm flipV="1">
              <a:off x="2832" y="192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84" name="Text Box 56"/>
            <p:cNvSpPr txBox="1">
              <a:spLocks noChangeArrowheads="1"/>
            </p:cNvSpPr>
            <p:nvPr/>
          </p:nvSpPr>
          <p:spPr bwMode="auto">
            <a:xfrm>
              <a:off x="2448" y="1872"/>
              <a:ext cx="4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de-DE" sz="1600">
                  <a:latin typeface="Arial" charset="0"/>
                </a:rPr>
                <a:t>SIFS</a:t>
              </a:r>
            </a:p>
          </p:txBody>
        </p:sp>
        <p:sp>
          <p:nvSpPr>
            <p:cNvPr id="124985" name="Line 57"/>
            <p:cNvSpPr>
              <a:spLocks noChangeShapeType="1"/>
            </p:cNvSpPr>
            <p:nvPr/>
          </p:nvSpPr>
          <p:spPr bwMode="auto">
            <a:xfrm>
              <a:off x="2496" y="20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86" name="Line 58"/>
            <p:cNvSpPr>
              <a:spLocks noChangeShapeType="1"/>
            </p:cNvSpPr>
            <p:nvPr/>
          </p:nvSpPr>
          <p:spPr bwMode="auto">
            <a:xfrm flipH="1" flipV="1">
              <a:off x="3312" y="1536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87" name="Line 59"/>
            <p:cNvSpPr>
              <a:spLocks noChangeShapeType="1"/>
            </p:cNvSpPr>
            <p:nvPr/>
          </p:nvSpPr>
          <p:spPr bwMode="auto">
            <a:xfrm>
              <a:off x="3312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88" name="Text Box 60"/>
            <p:cNvSpPr txBox="1">
              <a:spLocks noChangeArrowheads="1"/>
            </p:cNvSpPr>
            <p:nvPr/>
          </p:nvSpPr>
          <p:spPr bwMode="auto">
            <a:xfrm>
              <a:off x="3264" y="1536"/>
              <a:ext cx="4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de-DE" sz="1600">
                  <a:latin typeface="Arial" charset="0"/>
                </a:rPr>
                <a:t>SIFS</a:t>
              </a:r>
            </a:p>
          </p:txBody>
        </p:sp>
        <p:sp>
          <p:nvSpPr>
            <p:cNvPr id="124989" name="Line 61"/>
            <p:cNvSpPr>
              <a:spLocks noChangeShapeType="1"/>
            </p:cNvSpPr>
            <p:nvPr/>
          </p:nvSpPr>
          <p:spPr bwMode="auto">
            <a:xfrm flipV="1">
              <a:off x="3648" y="153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90" name="Rectangle 62"/>
            <p:cNvSpPr>
              <a:spLocks noChangeArrowheads="1"/>
            </p:cNvSpPr>
            <p:nvPr/>
          </p:nvSpPr>
          <p:spPr bwMode="auto">
            <a:xfrm>
              <a:off x="3648" y="1632"/>
              <a:ext cx="384" cy="240"/>
            </a:xfrm>
            <a:prstGeom prst="rect">
              <a:avLst/>
            </a:prstGeom>
            <a:solidFill>
              <a:srgbClr val="F4EE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de-DE" sz="1600">
                  <a:latin typeface="Arial" charset="0"/>
                </a:rPr>
                <a:t>CF</a:t>
              </a:r>
              <a:r>
                <a:rPr lang="de-DE" sz="1600" baseline="-25000">
                  <a:latin typeface="Arial" charset="0"/>
                </a:rPr>
                <a:t>end</a:t>
              </a:r>
              <a:endParaRPr lang="de-DE" sz="1600">
                <a:latin typeface="Arial" charset="0"/>
              </a:endParaRPr>
            </a:p>
          </p:txBody>
        </p:sp>
        <p:sp>
          <p:nvSpPr>
            <p:cNvPr id="124991" name="Rectangle 63"/>
            <p:cNvSpPr>
              <a:spLocks noChangeArrowheads="1"/>
            </p:cNvSpPr>
            <p:nvPr/>
          </p:nvSpPr>
          <p:spPr bwMode="auto">
            <a:xfrm>
              <a:off x="4032" y="2496"/>
              <a:ext cx="240" cy="144"/>
            </a:xfrm>
            <a:prstGeom prst="rect">
              <a:avLst/>
            </a:prstGeom>
            <a:solidFill>
              <a:srgbClr val="DADAF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92" name="Line 64"/>
            <p:cNvSpPr>
              <a:spLocks noChangeShapeType="1"/>
            </p:cNvSpPr>
            <p:nvPr/>
          </p:nvSpPr>
          <p:spPr bwMode="auto">
            <a:xfrm>
              <a:off x="1200" y="187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93" name="Line 65"/>
            <p:cNvSpPr>
              <a:spLocks noChangeShapeType="1"/>
            </p:cNvSpPr>
            <p:nvPr/>
          </p:nvSpPr>
          <p:spPr bwMode="auto">
            <a:xfrm>
              <a:off x="1200" y="22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94" name="Line 66"/>
            <p:cNvSpPr>
              <a:spLocks noChangeShapeType="1"/>
            </p:cNvSpPr>
            <p:nvPr/>
          </p:nvSpPr>
          <p:spPr bwMode="auto">
            <a:xfrm>
              <a:off x="1200" y="26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96" name="Line 68"/>
            <p:cNvSpPr>
              <a:spLocks noChangeShapeType="1"/>
            </p:cNvSpPr>
            <p:nvPr/>
          </p:nvSpPr>
          <p:spPr bwMode="auto">
            <a:xfrm flipV="1">
              <a:off x="4848" y="1392"/>
              <a:ext cx="0" cy="1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97" name="Rectangle 69"/>
            <p:cNvSpPr>
              <a:spLocks noChangeArrowheads="1"/>
            </p:cNvSpPr>
            <p:nvPr/>
          </p:nvSpPr>
          <p:spPr bwMode="auto">
            <a:xfrm>
              <a:off x="4848" y="2496"/>
              <a:ext cx="96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en-US" sz="1600">
                <a:latin typeface="Arial" charset="0"/>
              </a:endParaRPr>
            </a:p>
          </p:txBody>
        </p:sp>
        <p:sp>
          <p:nvSpPr>
            <p:cNvPr id="124998" name="Line 70"/>
            <p:cNvSpPr>
              <a:spLocks noChangeShapeType="1"/>
            </p:cNvSpPr>
            <p:nvPr/>
          </p:nvSpPr>
          <p:spPr bwMode="auto">
            <a:xfrm flipV="1">
              <a:off x="4032" y="1488"/>
              <a:ext cx="0" cy="12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99" name="Text Box 71"/>
            <p:cNvSpPr txBox="1">
              <a:spLocks noChangeArrowheads="1"/>
            </p:cNvSpPr>
            <p:nvPr/>
          </p:nvSpPr>
          <p:spPr bwMode="auto">
            <a:xfrm>
              <a:off x="4128" y="2688"/>
              <a:ext cx="70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de-DE" sz="1600">
                  <a:latin typeface="Arial" charset="0"/>
                </a:rPr>
                <a:t>contention</a:t>
              </a:r>
            </a:p>
            <a:p>
              <a:pPr algn="l" eaLnBrk="0" hangingPunct="0"/>
              <a:r>
                <a:rPr lang="de-DE" sz="1600">
                  <a:latin typeface="Arial" charset="0"/>
                </a:rPr>
                <a:t>period</a:t>
              </a:r>
            </a:p>
          </p:txBody>
        </p:sp>
        <p:sp>
          <p:nvSpPr>
            <p:cNvPr id="125000" name="Line 72"/>
            <p:cNvSpPr>
              <a:spLocks noChangeShapeType="1"/>
            </p:cNvSpPr>
            <p:nvPr/>
          </p:nvSpPr>
          <p:spPr bwMode="auto">
            <a:xfrm>
              <a:off x="4032" y="273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01" name="Text Box 73"/>
            <p:cNvSpPr txBox="1">
              <a:spLocks noChangeArrowheads="1"/>
            </p:cNvSpPr>
            <p:nvPr/>
          </p:nvSpPr>
          <p:spPr bwMode="auto">
            <a:xfrm>
              <a:off x="1776" y="2640"/>
              <a:ext cx="135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de-DE" sz="1600">
                  <a:latin typeface="Arial" charset="0"/>
                </a:rPr>
                <a:t>contention free period</a:t>
              </a:r>
            </a:p>
          </p:txBody>
        </p:sp>
        <p:sp>
          <p:nvSpPr>
            <p:cNvPr id="125002" name="Line 74"/>
            <p:cNvSpPr>
              <a:spLocks noChangeShapeType="1"/>
            </p:cNvSpPr>
            <p:nvPr/>
          </p:nvSpPr>
          <p:spPr bwMode="auto">
            <a:xfrm>
              <a:off x="3072" y="2736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04" name="Line 76"/>
            <p:cNvSpPr>
              <a:spLocks noChangeShapeType="1"/>
            </p:cNvSpPr>
            <p:nvPr/>
          </p:nvSpPr>
          <p:spPr bwMode="auto">
            <a:xfrm flipH="1">
              <a:off x="1344" y="273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07" name="Line 79"/>
            <p:cNvSpPr>
              <a:spLocks noChangeShapeType="1"/>
            </p:cNvSpPr>
            <p:nvPr/>
          </p:nvSpPr>
          <p:spPr bwMode="auto">
            <a:xfrm>
              <a:off x="1200" y="1440"/>
              <a:ext cx="36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08" name="Line 80"/>
            <p:cNvSpPr>
              <a:spLocks noChangeShapeType="1"/>
            </p:cNvSpPr>
            <p:nvPr/>
          </p:nvSpPr>
          <p:spPr bwMode="auto">
            <a:xfrm>
              <a:off x="1200" y="172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10" name="Text Box 82"/>
            <p:cNvSpPr txBox="1">
              <a:spLocks noChangeArrowheads="1"/>
            </p:cNvSpPr>
            <p:nvPr/>
          </p:nvSpPr>
          <p:spPr bwMode="auto">
            <a:xfrm>
              <a:off x="3936" y="1200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de-DE" sz="1600">
                  <a:latin typeface="Arial" charset="0"/>
                </a:rPr>
                <a:t>t</a:t>
              </a:r>
              <a:r>
                <a:rPr lang="de-DE" sz="1600" baseline="-25000">
                  <a:latin typeface="Arial" charset="0"/>
                </a:rPr>
                <a:t>2</a:t>
              </a:r>
              <a:endParaRPr lang="de-DE" sz="1600">
                <a:latin typeface="Arial" charset="0"/>
              </a:endParaRPr>
            </a:p>
          </p:txBody>
        </p:sp>
        <p:sp>
          <p:nvSpPr>
            <p:cNvPr id="125011" name="Text Box 83"/>
            <p:cNvSpPr txBox="1">
              <a:spLocks noChangeArrowheads="1"/>
            </p:cNvSpPr>
            <p:nvPr/>
          </p:nvSpPr>
          <p:spPr bwMode="auto">
            <a:xfrm>
              <a:off x="4176" y="1200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de-DE" sz="1600">
                  <a:latin typeface="Arial" charset="0"/>
                </a:rPr>
                <a:t>t</a:t>
              </a:r>
              <a:r>
                <a:rPr lang="de-DE" sz="1600" baseline="-25000">
                  <a:latin typeface="Arial" charset="0"/>
                </a:rPr>
                <a:t>3</a:t>
              </a:r>
              <a:endParaRPr lang="de-DE" sz="1600">
                <a:latin typeface="Arial" charset="0"/>
              </a:endParaRPr>
            </a:p>
          </p:txBody>
        </p:sp>
        <p:sp>
          <p:nvSpPr>
            <p:cNvPr id="125012" name="Text Box 84"/>
            <p:cNvSpPr txBox="1">
              <a:spLocks noChangeArrowheads="1"/>
            </p:cNvSpPr>
            <p:nvPr/>
          </p:nvSpPr>
          <p:spPr bwMode="auto">
            <a:xfrm>
              <a:off x="4752" y="1200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de-DE" sz="1600">
                  <a:latin typeface="Arial" charset="0"/>
                </a:rPr>
                <a:t>t</a:t>
              </a:r>
              <a:r>
                <a:rPr lang="de-DE" sz="1600" baseline="-25000">
                  <a:latin typeface="Arial" charset="0"/>
                </a:rPr>
                <a:t>4</a:t>
              </a:r>
              <a:endParaRPr lang="de-DE" sz="1600">
                <a:latin typeface="Arial" charset="0"/>
              </a:endParaRPr>
            </a:p>
          </p:txBody>
        </p:sp>
        <p:sp>
          <p:nvSpPr>
            <p:cNvPr id="125013" name="Line 85"/>
            <p:cNvSpPr>
              <a:spLocks noChangeShapeType="1"/>
            </p:cNvSpPr>
            <p:nvPr/>
          </p:nvSpPr>
          <p:spPr bwMode="auto">
            <a:xfrm flipV="1">
              <a:off x="4272" y="1488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15" name="Line 87"/>
            <p:cNvSpPr>
              <a:spLocks noChangeShapeType="1"/>
            </p:cNvSpPr>
            <p:nvPr/>
          </p:nvSpPr>
          <p:spPr bwMode="auto">
            <a:xfrm>
              <a:off x="1200" y="273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Prof. Dr.-Ing. Jochen H. Schiller    www.jochenschiller.de    MC - 2012</a:t>
            </a:r>
            <a:endParaRPr lang="en-US"/>
          </a:p>
        </p:txBody>
      </p:sp>
      <p:sp>
        <p:nvSpPr>
          <p:cNvPr id="9833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802.11 - Frame format</a:t>
            </a:r>
          </a:p>
        </p:txBody>
      </p:sp>
      <p:sp>
        <p:nvSpPr>
          <p:cNvPr id="98331" name="Rectangle 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Types</a:t>
            </a:r>
          </a:p>
          <a:p>
            <a:pPr lvl="1"/>
            <a:r>
              <a:rPr lang="en-US"/>
              <a:t>control frames, management frames, data frames</a:t>
            </a:r>
          </a:p>
          <a:p>
            <a:r>
              <a:rPr lang="en-US"/>
              <a:t>Sequence numbers</a:t>
            </a:r>
          </a:p>
          <a:p>
            <a:pPr lvl="1"/>
            <a:r>
              <a:rPr lang="en-US"/>
              <a:t>important against duplicated frames due to lost ACKs </a:t>
            </a:r>
          </a:p>
          <a:p>
            <a:r>
              <a:rPr lang="en-US"/>
              <a:t>Addresses</a:t>
            </a:r>
          </a:p>
          <a:p>
            <a:pPr lvl="1"/>
            <a:r>
              <a:rPr lang="en-US"/>
              <a:t>receiver, transmitter (physical), BSS identifier, sender (logical)</a:t>
            </a:r>
          </a:p>
          <a:p>
            <a:r>
              <a:rPr lang="en-US"/>
              <a:t>Miscellaneous</a:t>
            </a:r>
          </a:p>
          <a:p>
            <a:pPr lvl="1"/>
            <a:r>
              <a:rPr lang="en-US"/>
              <a:t>sending time, checksum, frame control, data</a:t>
            </a:r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611188" y="4602163"/>
            <a:ext cx="896937" cy="5334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Frame</a:t>
            </a:r>
          </a:p>
          <a:p>
            <a:pPr eaLnBrk="0" hangingPunct="0"/>
            <a:r>
              <a:rPr lang="de-DE" sz="1600">
                <a:latin typeface="Arial" charset="0"/>
              </a:rPr>
              <a:t>Control</a:t>
            </a:r>
          </a:p>
        </p:txBody>
      </p:sp>
      <p:sp>
        <p:nvSpPr>
          <p:cNvPr id="98309" name="Rectangle 5"/>
          <p:cNvSpPr>
            <a:spLocks noChangeArrowheads="1"/>
          </p:cNvSpPr>
          <p:nvPr/>
        </p:nvSpPr>
        <p:spPr bwMode="auto">
          <a:xfrm>
            <a:off x="1508125" y="4602163"/>
            <a:ext cx="914400" cy="5334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Duration/</a:t>
            </a:r>
          </a:p>
          <a:p>
            <a:pPr eaLnBrk="0" hangingPunct="0"/>
            <a:r>
              <a:rPr lang="de-DE" sz="1600">
                <a:latin typeface="Arial" charset="0"/>
              </a:rPr>
              <a:t>ID</a:t>
            </a:r>
          </a:p>
        </p:txBody>
      </p:sp>
      <p:sp>
        <p:nvSpPr>
          <p:cNvPr id="98310" name="Rectangle 6"/>
          <p:cNvSpPr>
            <a:spLocks noChangeArrowheads="1"/>
          </p:cNvSpPr>
          <p:nvPr/>
        </p:nvSpPr>
        <p:spPr bwMode="auto">
          <a:xfrm>
            <a:off x="2422525" y="4602163"/>
            <a:ext cx="914400" cy="5334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Address</a:t>
            </a:r>
          </a:p>
          <a:p>
            <a:pPr eaLnBrk="0" hangingPunct="0"/>
            <a:r>
              <a:rPr lang="de-DE" sz="1600">
                <a:latin typeface="Arial" charset="0"/>
              </a:rPr>
              <a:t>1</a:t>
            </a:r>
          </a:p>
        </p:txBody>
      </p:sp>
      <p:sp>
        <p:nvSpPr>
          <p:cNvPr id="98311" name="Rectangle 7"/>
          <p:cNvSpPr>
            <a:spLocks noChangeArrowheads="1"/>
          </p:cNvSpPr>
          <p:nvPr/>
        </p:nvSpPr>
        <p:spPr bwMode="auto">
          <a:xfrm>
            <a:off x="3336925" y="4602163"/>
            <a:ext cx="914400" cy="5334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Address</a:t>
            </a:r>
          </a:p>
          <a:p>
            <a:pPr eaLnBrk="0" hangingPunct="0"/>
            <a:r>
              <a:rPr lang="de-DE" sz="1600">
                <a:latin typeface="Arial" charset="0"/>
              </a:rPr>
              <a:t>2</a:t>
            </a:r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auto">
          <a:xfrm>
            <a:off x="4251325" y="4602163"/>
            <a:ext cx="914400" cy="5334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Address</a:t>
            </a:r>
          </a:p>
          <a:p>
            <a:pPr eaLnBrk="0" hangingPunct="0"/>
            <a:r>
              <a:rPr lang="de-DE" sz="1600">
                <a:latin typeface="Arial" charset="0"/>
              </a:rPr>
              <a:t>3</a:t>
            </a:r>
          </a:p>
        </p:txBody>
      </p:sp>
      <p:sp>
        <p:nvSpPr>
          <p:cNvPr id="98313" name="Rectangle 9"/>
          <p:cNvSpPr>
            <a:spLocks noChangeArrowheads="1"/>
          </p:cNvSpPr>
          <p:nvPr/>
        </p:nvSpPr>
        <p:spPr bwMode="auto">
          <a:xfrm>
            <a:off x="5165725" y="4602163"/>
            <a:ext cx="990600" cy="5334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Sequence</a:t>
            </a:r>
          </a:p>
          <a:p>
            <a:pPr eaLnBrk="0" hangingPunct="0"/>
            <a:r>
              <a:rPr lang="de-DE" sz="1600">
                <a:latin typeface="Arial" charset="0"/>
              </a:rPr>
              <a:t>Control</a:t>
            </a:r>
          </a:p>
        </p:txBody>
      </p:sp>
      <p:sp>
        <p:nvSpPr>
          <p:cNvPr id="98314" name="Rectangle 10"/>
          <p:cNvSpPr>
            <a:spLocks noChangeArrowheads="1"/>
          </p:cNvSpPr>
          <p:nvPr/>
        </p:nvSpPr>
        <p:spPr bwMode="auto">
          <a:xfrm>
            <a:off x="6156325" y="4602163"/>
            <a:ext cx="914400" cy="5334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Address</a:t>
            </a:r>
          </a:p>
          <a:p>
            <a:pPr eaLnBrk="0" hangingPunct="0"/>
            <a:r>
              <a:rPr lang="de-DE" sz="1600">
                <a:latin typeface="Arial" charset="0"/>
              </a:rPr>
              <a:t>4</a:t>
            </a:r>
          </a:p>
        </p:txBody>
      </p:sp>
      <p:sp>
        <p:nvSpPr>
          <p:cNvPr id="98315" name="Rectangle 11"/>
          <p:cNvSpPr>
            <a:spLocks noChangeArrowheads="1"/>
          </p:cNvSpPr>
          <p:nvPr/>
        </p:nvSpPr>
        <p:spPr bwMode="auto">
          <a:xfrm>
            <a:off x="7070725" y="4602163"/>
            <a:ext cx="990600" cy="5334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Data</a:t>
            </a:r>
          </a:p>
        </p:txBody>
      </p:sp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8061325" y="4602163"/>
            <a:ext cx="685800" cy="5334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CRC</a:t>
            </a:r>
          </a:p>
        </p:txBody>
      </p:sp>
      <p:sp>
        <p:nvSpPr>
          <p:cNvPr id="98317" name="Text Box 13"/>
          <p:cNvSpPr txBox="1">
            <a:spLocks noChangeArrowheads="1"/>
          </p:cNvSpPr>
          <p:nvPr/>
        </p:nvSpPr>
        <p:spPr bwMode="auto">
          <a:xfrm>
            <a:off x="958850" y="4281488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2</a:t>
            </a:r>
          </a:p>
        </p:txBody>
      </p:sp>
      <p:sp>
        <p:nvSpPr>
          <p:cNvPr id="98318" name="Text Box 14"/>
          <p:cNvSpPr txBox="1">
            <a:spLocks noChangeArrowheads="1"/>
          </p:cNvSpPr>
          <p:nvPr/>
        </p:nvSpPr>
        <p:spPr bwMode="auto">
          <a:xfrm>
            <a:off x="1812925" y="4297363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2</a:t>
            </a:r>
          </a:p>
        </p:txBody>
      </p:sp>
      <p:sp>
        <p:nvSpPr>
          <p:cNvPr id="98319" name="Text Box 15"/>
          <p:cNvSpPr txBox="1">
            <a:spLocks noChangeArrowheads="1"/>
          </p:cNvSpPr>
          <p:nvPr/>
        </p:nvSpPr>
        <p:spPr bwMode="auto">
          <a:xfrm>
            <a:off x="2727325" y="4297363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6</a:t>
            </a:r>
          </a:p>
        </p:txBody>
      </p:sp>
      <p:sp>
        <p:nvSpPr>
          <p:cNvPr id="98320" name="Text Box 16"/>
          <p:cNvSpPr txBox="1">
            <a:spLocks noChangeArrowheads="1"/>
          </p:cNvSpPr>
          <p:nvPr/>
        </p:nvSpPr>
        <p:spPr bwMode="auto">
          <a:xfrm>
            <a:off x="3641725" y="4297363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6</a:t>
            </a:r>
          </a:p>
        </p:txBody>
      </p:sp>
      <p:sp>
        <p:nvSpPr>
          <p:cNvPr id="98321" name="Text Box 17"/>
          <p:cNvSpPr txBox="1">
            <a:spLocks noChangeArrowheads="1"/>
          </p:cNvSpPr>
          <p:nvPr/>
        </p:nvSpPr>
        <p:spPr bwMode="auto">
          <a:xfrm>
            <a:off x="4556125" y="4297363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6</a:t>
            </a:r>
          </a:p>
        </p:txBody>
      </p:sp>
      <p:sp>
        <p:nvSpPr>
          <p:cNvPr id="98322" name="Text Box 18"/>
          <p:cNvSpPr txBox="1">
            <a:spLocks noChangeArrowheads="1"/>
          </p:cNvSpPr>
          <p:nvPr/>
        </p:nvSpPr>
        <p:spPr bwMode="auto">
          <a:xfrm>
            <a:off x="6461125" y="4297363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6</a:t>
            </a:r>
          </a:p>
        </p:txBody>
      </p:sp>
      <p:sp>
        <p:nvSpPr>
          <p:cNvPr id="98323" name="Text Box 19"/>
          <p:cNvSpPr txBox="1">
            <a:spLocks noChangeArrowheads="1"/>
          </p:cNvSpPr>
          <p:nvPr/>
        </p:nvSpPr>
        <p:spPr bwMode="auto">
          <a:xfrm>
            <a:off x="5546725" y="4297363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2</a:t>
            </a:r>
          </a:p>
        </p:txBody>
      </p:sp>
      <p:sp>
        <p:nvSpPr>
          <p:cNvPr id="98324" name="Text Box 20"/>
          <p:cNvSpPr txBox="1">
            <a:spLocks noChangeArrowheads="1"/>
          </p:cNvSpPr>
          <p:nvPr/>
        </p:nvSpPr>
        <p:spPr bwMode="auto">
          <a:xfrm>
            <a:off x="8213725" y="4297363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4</a:t>
            </a:r>
          </a:p>
        </p:txBody>
      </p:sp>
      <p:sp>
        <p:nvSpPr>
          <p:cNvPr id="98325" name="Text Box 21"/>
          <p:cNvSpPr txBox="1">
            <a:spLocks noChangeArrowheads="1"/>
          </p:cNvSpPr>
          <p:nvPr/>
        </p:nvSpPr>
        <p:spPr bwMode="auto">
          <a:xfrm>
            <a:off x="7146925" y="4297363"/>
            <a:ext cx="815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0-2312</a:t>
            </a:r>
          </a:p>
        </p:txBody>
      </p:sp>
      <p:sp>
        <p:nvSpPr>
          <p:cNvPr id="98326" name="Text Box 22"/>
          <p:cNvSpPr txBox="1">
            <a:spLocks noChangeArrowheads="1"/>
          </p:cNvSpPr>
          <p:nvPr/>
        </p:nvSpPr>
        <p:spPr bwMode="auto">
          <a:xfrm>
            <a:off x="179388" y="4221163"/>
            <a:ext cx="669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bytes</a:t>
            </a:r>
          </a:p>
        </p:txBody>
      </p:sp>
      <p:sp>
        <p:nvSpPr>
          <p:cNvPr id="98332" name="Rectangle 28"/>
          <p:cNvSpPr>
            <a:spLocks noChangeArrowheads="1"/>
          </p:cNvSpPr>
          <p:nvPr/>
        </p:nvSpPr>
        <p:spPr bwMode="auto">
          <a:xfrm>
            <a:off x="611188" y="5703888"/>
            <a:ext cx="885825" cy="5334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Protocol</a:t>
            </a:r>
          </a:p>
          <a:p>
            <a:pPr eaLnBrk="0" hangingPunct="0"/>
            <a:r>
              <a:rPr lang="de-DE" sz="1600">
                <a:latin typeface="Arial" charset="0"/>
              </a:rPr>
              <a:t>version</a:t>
            </a:r>
          </a:p>
        </p:txBody>
      </p:sp>
      <p:sp>
        <p:nvSpPr>
          <p:cNvPr id="98333" name="Rectangle 29"/>
          <p:cNvSpPr>
            <a:spLocks noChangeArrowheads="1"/>
          </p:cNvSpPr>
          <p:nvPr/>
        </p:nvSpPr>
        <p:spPr bwMode="auto">
          <a:xfrm>
            <a:off x="1497013" y="5703888"/>
            <a:ext cx="625475" cy="5334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Type</a:t>
            </a:r>
          </a:p>
        </p:txBody>
      </p:sp>
      <p:sp>
        <p:nvSpPr>
          <p:cNvPr id="98334" name="Rectangle 30"/>
          <p:cNvSpPr>
            <a:spLocks noChangeArrowheads="1"/>
          </p:cNvSpPr>
          <p:nvPr/>
        </p:nvSpPr>
        <p:spPr bwMode="auto">
          <a:xfrm>
            <a:off x="2122488" y="5703888"/>
            <a:ext cx="792162" cy="5334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Subtype</a:t>
            </a:r>
          </a:p>
        </p:txBody>
      </p:sp>
      <p:sp>
        <p:nvSpPr>
          <p:cNvPr id="98335" name="Rectangle 31"/>
          <p:cNvSpPr>
            <a:spLocks noChangeArrowheads="1"/>
          </p:cNvSpPr>
          <p:nvPr/>
        </p:nvSpPr>
        <p:spPr bwMode="auto">
          <a:xfrm>
            <a:off x="2914650" y="5703888"/>
            <a:ext cx="504825" cy="5334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To</a:t>
            </a:r>
          </a:p>
          <a:p>
            <a:pPr eaLnBrk="0" hangingPunct="0"/>
            <a:r>
              <a:rPr lang="de-DE" sz="1600">
                <a:latin typeface="Arial" charset="0"/>
              </a:rPr>
              <a:t>DS</a:t>
            </a:r>
          </a:p>
        </p:txBody>
      </p:sp>
      <p:sp>
        <p:nvSpPr>
          <p:cNvPr id="98336" name="Rectangle 32"/>
          <p:cNvSpPr>
            <a:spLocks noChangeArrowheads="1"/>
          </p:cNvSpPr>
          <p:nvPr/>
        </p:nvSpPr>
        <p:spPr bwMode="auto">
          <a:xfrm>
            <a:off x="3922713" y="5703888"/>
            <a:ext cx="720725" cy="5334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More</a:t>
            </a:r>
          </a:p>
          <a:p>
            <a:pPr eaLnBrk="0" hangingPunct="0"/>
            <a:r>
              <a:rPr lang="de-DE" sz="1600">
                <a:latin typeface="Arial" charset="0"/>
              </a:rPr>
              <a:t>Frag</a:t>
            </a:r>
          </a:p>
        </p:txBody>
      </p:sp>
      <p:sp>
        <p:nvSpPr>
          <p:cNvPr id="98337" name="Rectangle 33"/>
          <p:cNvSpPr>
            <a:spLocks noChangeArrowheads="1"/>
          </p:cNvSpPr>
          <p:nvPr/>
        </p:nvSpPr>
        <p:spPr bwMode="auto">
          <a:xfrm>
            <a:off x="4643438" y="5703888"/>
            <a:ext cx="576262" cy="5334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Retry</a:t>
            </a:r>
          </a:p>
        </p:txBody>
      </p:sp>
      <p:sp>
        <p:nvSpPr>
          <p:cNvPr id="98338" name="Rectangle 34"/>
          <p:cNvSpPr>
            <a:spLocks noChangeArrowheads="1"/>
          </p:cNvSpPr>
          <p:nvPr/>
        </p:nvSpPr>
        <p:spPr bwMode="auto">
          <a:xfrm>
            <a:off x="5219700" y="5703888"/>
            <a:ext cx="647700" cy="5334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Power</a:t>
            </a:r>
          </a:p>
          <a:p>
            <a:pPr eaLnBrk="0" hangingPunct="0"/>
            <a:r>
              <a:rPr lang="de-DE" sz="1600">
                <a:latin typeface="Arial" charset="0"/>
              </a:rPr>
              <a:t>Mgmt</a:t>
            </a:r>
          </a:p>
        </p:txBody>
      </p:sp>
      <p:sp>
        <p:nvSpPr>
          <p:cNvPr id="98339" name="Rectangle 35"/>
          <p:cNvSpPr>
            <a:spLocks noChangeArrowheads="1"/>
          </p:cNvSpPr>
          <p:nvPr/>
        </p:nvSpPr>
        <p:spPr bwMode="auto">
          <a:xfrm>
            <a:off x="5867400" y="5703888"/>
            <a:ext cx="647700" cy="5334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More</a:t>
            </a:r>
          </a:p>
          <a:p>
            <a:pPr eaLnBrk="0" hangingPunct="0"/>
            <a:r>
              <a:rPr lang="de-DE" sz="1600">
                <a:latin typeface="Arial" charset="0"/>
              </a:rPr>
              <a:t>Data</a:t>
            </a:r>
          </a:p>
        </p:txBody>
      </p:sp>
      <p:sp>
        <p:nvSpPr>
          <p:cNvPr id="98340" name="Rectangle 36"/>
          <p:cNvSpPr>
            <a:spLocks noChangeArrowheads="1"/>
          </p:cNvSpPr>
          <p:nvPr/>
        </p:nvSpPr>
        <p:spPr bwMode="auto">
          <a:xfrm>
            <a:off x="6515100" y="5703888"/>
            <a:ext cx="576263" cy="5334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WEP</a:t>
            </a:r>
          </a:p>
        </p:txBody>
      </p:sp>
      <p:sp>
        <p:nvSpPr>
          <p:cNvPr id="98341" name="Text Box 37"/>
          <p:cNvSpPr txBox="1">
            <a:spLocks noChangeArrowheads="1"/>
          </p:cNvSpPr>
          <p:nvPr/>
        </p:nvSpPr>
        <p:spPr bwMode="auto">
          <a:xfrm>
            <a:off x="947738" y="5367338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2</a:t>
            </a:r>
          </a:p>
        </p:txBody>
      </p:sp>
      <p:sp>
        <p:nvSpPr>
          <p:cNvPr id="98342" name="Text Box 38"/>
          <p:cNvSpPr txBox="1">
            <a:spLocks noChangeArrowheads="1"/>
          </p:cNvSpPr>
          <p:nvPr/>
        </p:nvSpPr>
        <p:spPr bwMode="auto">
          <a:xfrm>
            <a:off x="1690688" y="5367338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2</a:t>
            </a:r>
          </a:p>
        </p:txBody>
      </p:sp>
      <p:sp>
        <p:nvSpPr>
          <p:cNvPr id="98343" name="Text Box 39"/>
          <p:cNvSpPr txBox="1">
            <a:spLocks noChangeArrowheads="1"/>
          </p:cNvSpPr>
          <p:nvPr/>
        </p:nvSpPr>
        <p:spPr bwMode="auto">
          <a:xfrm>
            <a:off x="2401888" y="5367338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4</a:t>
            </a:r>
          </a:p>
        </p:txBody>
      </p:sp>
      <p:sp>
        <p:nvSpPr>
          <p:cNvPr id="98344" name="Text Box 40"/>
          <p:cNvSpPr txBox="1">
            <a:spLocks noChangeArrowheads="1"/>
          </p:cNvSpPr>
          <p:nvPr/>
        </p:nvSpPr>
        <p:spPr bwMode="auto">
          <a:xfrm>
            <a:off x="3554413" y="5367338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1</a:t>
            </a:r>
          </a:p>
        </p:txBody>
      </p:sp>
      <p:sp>
        <p:nvSpPr>
          <p:cNvPr id="98350" name="Line 46"/>
          <p:cNvSpPr>
            <a:spLocks noChangeShapeType="1"/>
          </p:cNvSpPr>
          <p:nvPr/>
        </p:nvSpPr>
        <p:spPr bwMode="auto">
          <a:xfrm>
            <a:off x="611188" y="512762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51" name="Line 47"/>
          <p:cNvSpPr>
            <a:spLocks noChangeShapeType="1"/>
          </p:cNvSpPr>
          <p:nvPr/>
        </p:nvSpPr>
        <p:spPr bwMode="auto">
          <a:xfrm>
            <a:off x="1508125" y="5132388"/>
            <a:ext cx="6159500" cy="5715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52" name="Rectangle 48"/>
          <p:cNvSpPr>
            <a:spLocks noChangeArrowheads="1"/>
          </p:cNvSpPr>
          <p:nvPr/>
        </p:nvSpPr>
        <p:spPr bwMode="auto">
          <a:xfrm>
            <a:off x="3419475" y="5703888"/>
            <a:ext cx="503238" cy="5334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From</a:t>
            </a:r>
          </a:p>
          <a:p>
            <a:pPr eaLnBrk="0" hangingPunct="0"/>
            <a:r>
              <a:rPr lang="de-DE" sz="1600">
                <a:latin typeface="Arial" charset="0"/>
              </a:rPr>
              <a:t>DS</a:t>
            </a:r>
          </a:p>
        </p:txBody>
      </p:sp>
      <p:sp>
        <p:nvSpPr>
          <p:cNvPr id="98353" name="Text Box 49"/>
          <p:cNvSpPr txBox="1">
            <a:spLocks noChangeArrowheads="1"/>
          </p:cNvSpPr>
          <p:nvPr/>
        </p:nvSpPr>
        <p:spPr bwMode="auto">
          <a:xfrm>
            <a:off x="3059113" y="5367338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1</a:t>
            </a:r>
          </a:p>
        </p:txBody>
      </p:sp>
      <p:sp>
        <p:nvSpPr>
          <p:cNvPr id="98354" name="Rectangle 50"/>
          <p:cNvSpPr>
            <a:spLocks noChangeArrowheads="1"/>
          </p:cNvSpPr>
          <p:nvPr/>
        </p:nvSpPr>
        <p:spPr bwMode="auto">
          <a:xfrm>
            <a:off x="7091363" y="5703888"/>
            <a:ext cx="576262" cy="5334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Order</a:t>
            </a:r>
          </a:p>
        </p:txBody>
      </p:sp>
      <p:sp>
        <p:nvSpPr>
          <p:cNvPr id="98355" name="Text Box 51"/>
          <p:cNvSpPr txBox="1">
            <a:spLocks noChangeArrowheads="1"/>
          </p:cNvSpPr>
          <p:nvPr/>
        </p:nvSpPr>
        <p:spPr bwMode="auto">
          <a:xfrm>
            <a:off x="179388" y="5343525"/>
            <a:ext cx="5000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bits</a:t>
            </a:r>
          </a:p>
        </p:txBody>
      </p:sp>
      <p:sp>
        <p:nvSpPr>
          <p:cNvPr id="98356" name="Text Box 52"/>
          <p:cNvSpPr txBox="1">
            <a:spLocks noChangeArrowheads="1"/>
          </p:cNvSpPr>
          <p:nvPr/>
        </p:nvSpPr>
        <p:spPr bwMode="auto">
          <a:xfrm>
            <a:off x="4138613" y="5343525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1</a:t>
            </a:r>
          </a:p>
        </p:txBody>
      </p:sp>
      <p:sp>
        <p:nvSpPr>
          <p:cNvPr id="98357" name="Text Box 53"/>
          <p:cNvSpPr txBox="1">
            <a:spLocks noChangeArrowheads="1"/>
          </p:cNvSpPr>
          <p:nvPr/>
        </p:nvSpPr>
        <p:spPr bwMode="auto">
          <a:xfrm>
            <a:off x="4787900" y="5343525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1</a:t>
            </a:r>
          </a:p>
        </p:txBody>
      </p:sp>
      <p:sp>
        <p:nvSpPr>
          <p:cNvPr id="98358" name="Text Box 54"/>
          <p:cNvSpPr txBox="1">
            <a:spLocks noChangeArrowheads="1"/>
          </p:cNvSpPr>
          <p:nvPr/>
        </p:nvSpPr>
        <p:spPr bwMode="auto">
          <a:xfrm>
            <a:off x="5364163" y="5343525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1</a:t>
            </a:r>
          </a:p>
        </p:txBody>
      </p:sp>
      <p:sp>
        <p:nvSpPr>
          <p:cNvPr id="98359" name="Text Box 55"/>
          <p:cNvSpPr txBox="1">
            <a:spLocks noChangeArrowheads="1"/>
          </p:cNvSpPr>
          <p:nvPr/>
        </p:nvSpPr>
        <p:spPr bwMode="auto">
          <a:xfrm>
            <a:off x="6011863" y="5343525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1</a:t>
            </a:r>
          </a:p>
        </p:txBody>
      </p:sp>
      <p:sp>
        <p:nvSpPr>
          <p:cNvPr id="98360" name="Text Box 56"/>
          <p:cNvSpPr txBox="1">
            <a:spLocks noChangeArrowheads="1"/>
          </p:cNvSpPr>
          <p:nvPr/>
        </p:nvSpPr>
        <p:spPr bwMode="auto">
          <a:xfrm>
            <a:off x="6659563" y="5343525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1</a:t>
            </a:r>
          </a:p>
        </p:txBody>
      </p:sp>
      <p:sp>
        <p:nvSpPr>
          <p:cNvPr id="98361" name="Text Box 57"/>
          <p:cNvSpPr txBox="1">
            <a:spLocks noChangeArrowheads="1"/>
          </p:cNvSpPr>
          <p:nvPr/>
        </p:nvSpPr>
        <p:spPr bwMode="auto">
          <a:xfrm>
            <a:off x="7164388" y="5343525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Prof. Dr.-Ing. Jochen H. Schiller    www.jochenschiller.de    MC - 2012</a:t>
            </a:r>
            <a:endParaRPr lang="en-US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 address format</a:t>
            </a:r>
          </a:p>
        </p:txBody>
      </p:sp>
      <p:graphicFrame>
        <p:nvGraphicFramePr>
          <p:cNvPr id="125958" name="Object 6"/>
          <p:cNvGraphicFramePr>
            <a:graphicFrameLocks noChangeAspect="1"/>
          </p:cNvGraphicFramePr>
          <p:nvPr/>
        </p:nvGraphicFramePr>
        <p:xfrm>
          <a:off x="609600" y="1295400"/>
          <a:ext cx="8218488" cy="246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60" name="Dokument" r:id="rId4" imgW="8210520" imgH="2466360" progId="Word.Document.8">
                  <p:embed/>
                </p:oleObj>
              </mc:Choice>
              <mc:Fallback>
                <p:oleObj name="Dokument" r:id="rId4" imgW="8210520" imgH="2466360" progId="Word.Document.8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295400"/>
                        <a:ext cx="8218488" cy="2466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59" name="Text Box 7"/>
          <p:cNvSpPr txBox="1">
            <a:spLocks noChangeArrowheads="1"/>
          </p:cNvSpPr>
          <p:nvPr/>
        </p:nvSpPr>
        <p:spPr bwMode="auto">
          <a:xfrm>
            <a:off x="1279525" y="3870325"/>
            <a:ext cx="3333750" cy="180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>
                <a:latin typeface="Arial" charset="0"/>
              </a:rPr>
              <a:t>DS: Distribution System</a:t>
            </a:r>
          </a:p>
          <a:p>
            <a:pPr algn="l" eaLnBrk="0" hangingPunct="0"/>
            <a:r>
              <a:rPr lang="en-US" sz="1600">
                <a:latin typeface="Arial" charset="0"/>
              </a:rPr>
              <a:t>AP: Access Point</a:t>
            </a:r>
          </a:p>
          <a:p>
            <a:pPr algn="l" eaLnBrk="0" hangingPunct="0"/>
            <a:r>
              <a:rPr lang="en-US" sz="1600">
                <a:latin typeface="Arial" charset="0"/>
              </a:rPr>
              <a:t>DA: Destination Address</a:t>
            </a:r>
          </a:p>
          <a:p>
            <a:pPr algn="l" eaLnBrk="0" hangingPunct="0"/>
            <a:r>
              <a:rPr lang="en-US" sz="1600">
                <a:latin typeface="Arial" charset="0"/>
              </a:rPr>
              <a:t>SA: Source Address</a:t>
            </a:r>
          </a:p>
          <a:p>
            <a:pPr algn="l" eaLnBrk="0" hangingPunct="0"/>
            <a:r>
              <a:rPr lang="en-US" sz="1600">
                <a:latin typeface="Arial" charset="0"/>
              </a:rPr>
              <a:t>BSSID: Basic Service Set Identifier</a:t>
            </a:r>
          </a:p>
          <a:p>
            <a:pPr algn="l" eaLnBrk="0" hangingPunct="0"/>
            <a:r>
              <a:rPr lang="en-US" sz="1600">
                <a:latin typeface="Arial" charset="0"/>
              </a:rPr>
              <a:t>RA: Receiver Address</a:t>
            </a:r>
          </a:p>
          <a:p>
            <a:pPr algn="l" eaLnBrk="0" hangingPunct="0"/>
            <a:r>
              <a:rPr lang="en-US" sz="1600">
                <a:latin typeface="Arial" charset="0"/>
              </a:rPr>
              <a:t>TA: Transmitter Address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Prof. Dr.-Ing. Jochen H. Schiller    www.jochenschiller.de    MC - 2012</a:t>
            </a:r>
            <a:endParaRPr lang="en-US"/>
          </a:p>
        </p:txBody>
      </p:sp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Special Frames: ACK, RTS, CTS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Acknowledgement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Request To Send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Clear To Send</a:t>
            </a:r>
          </a:p>
        </p:txBody>
      </p:sp>
      <p:sp>
        <p:nvSpPr>
          <p:cNvPr id="282647" name="Rectangle 23"/>
          <p:cNvSpPr>
            <a:spLocks noChangeArrowheads="1"/>
          </p:cNvSpPr>
          <p:nvPr/>
        </p:nvSpPr>
        <p:spPr bwMode="auto">
          <a:xfrm>
            <a:off x="3833813" y="3040063"/>
            <a:ext cx="896937" cy="5334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Frame</a:t>
            </a:r>
          </a:p>
          <a:p>
            <a:pPr eaLnBrk="0" hangingPunct="0"/>
            <a:r>
              <a:rPr lang="de-DE" sz="1600">
                <a:latin typeface="Arial" charset="0"/>
              </a:rPr>
              <a:t>Control</a:t>
            </a:r>
          </a:p>
        </p:txBody>
      </p:sp>
      <p:sp>
        <p:nvSpPr>
          <p:cNvPr id="282648" name="Rectangle 24"/>
          <p:cNvSpPr>
            <a:spLocks noChangeArrowheads="1"/>
          </p:cNvSpPr>
          <p:nvPr/>
        </p:nvSpPr>
        <p:spPr bwMode="auto">
          <a:xfrm>
            <a:off x="4730750" y="3040063"/>
            <a:ext cx="914400" cy="5334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Duration</a:t>
            </a:r>
          </a:p>
        </p:txBody>
      </p:sp>
      <p:sp>
        <p:nvSpPr>
          <p:cNvPr id="282649" name="Rectangle 25"/>
          <p:cNvSpPr>
            <a:spLocks noChangeArrowheads="1"/>
          </p:cNvSpPr>
          <p:nvPr/>
        </p:nvSpPr>
        <p:spPr bwMode="auto">
          <a:xfrm>
            <a:off x="5645150" y="3040063"/>
            <a:ext cx="914400" cy="5334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Receiver</a:t>
            </a:r>
          </a:p>
          <a:p>
            <a:pPr eaLnBrk="0" hangingPunct="0"/>
            <a:r>
              <a:rPr lang="de-DE" sz="1600">
                <a:latin typeface="Arial" charset="0"/>
              </a:rPr>
              <a:t>Address</a:t>
            </a:r>
          </a:p>
        </p:txBody>
      </p:sp>
      <p:sp>
        <p:nvSpPr>
          <p:cNvPr id="282650" name="Rectangle 26"/>
          <p:cNvSpPr>
            <a:spLocks noChangeArrowheads="1"/>
          </p:cNvSpPr>
          <p:nvPr/>
        </p:nvSpPr>
        <p:spPr bwMode="auto">
          <a:xfrm>
            <a:off x="6559550" y="3040063"/>
            <a:ext cx="1130300" cy="5334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Transmitter</a:t>
            </a:r>
          </a:p>
          <a:p>
            <a:pPr eaLnBrk="0" hangingPunct="0"/>
            <a:r>
              <a:rPr lang="de-DE" sz="1600">
                <a:latin typeface="Arial" charset="0"/>
              </a:rPr>
              <a:t>Address</a:t>
            </a:r>
          </a:p>
        </p:txBody>
      </p:sp>
      <p:sp>
        <p:nvSpPr>
          <p:cNvPr id="282651" name="Rectangle 27"/>
          <p:cNvSpPr>
            <a:spLocks noChangeArrowheads="1"/>
          </p:cNvSpPr>
          <p:nvPr/>
        </p:nvSpPr>
        <p:spPr bwMode="auto">
          <a:xfrm>
            <a:off x="7689850" y="3040063"/>
            <a:ext cx="914400" cy="5334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CRC</a:t>
            </a:r>
          </a:p>
        </p:txBody>
      </p:sp>
      <p:sp>
        <p:nvSpPr>
          <p:cNvPr id="282652" name="Text Box 28"/>
          <p:cNvSpPr txBox="1">
            <a:spLocks noChangeArrowheads="1"/>
          </p:cNvSpPr>
          <p:nvPr/>
        </p:nvSpPr>
        <p:spPr bwMode="auto">
          <a:xfrm>
            <a:off x="4181475" y="2719388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2</a:t>
            </a:r>
          </a:p>
        </p:txBody>
      </p:sp>
      <p:sp>
        <p:nvSpPr>
          <p:cNvPr id="282653" name="Text Box 29"/>
          <p:cNvSpPr txBox="1">
            <a:spLocks noChangeArrowheads="1"/>
          </p:cNvSpPr>
          <p:nvPr/>
        </p:nvSpPr>
        <p:spPr bwMode="auto">
          <a:xfrm>
            <a:off x="5035550" y="2735263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2</a:t>
            </a:r>
          </a:p>
        </p:txBody>
      </p:sp>
      <p:sp>
        <p:nvSpPr>
          <p:cNvPr id="282654" name="Text Box 30"/>
          <p:cNvSpPr txBox="1">
            <a:spLocks noChangeArrowheads="1"/>
          </p:cNvSpPr>
          <p:nvPr/>
        </p:nvSpPr>
        <p:spPr bwMode="auto">
          <a:xfrm>
            <a:off x="5949950" y="2735263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6</a:t>
            </a:r>
          </a:p>
        </p:txBody>
      </p:sp>
      <p:sp>
        <p:nvSpPr>
          <p:cNvPr id="282655" name="Text Box 31"/>
          <p:cNvSpPr txBox="1">
            <a:spLocks noChangeArrowheads="1"/>
          </p:cNvSpPr>
          <p:nvPr/>
        </p:nvSpPr>
        <p:spPr bwMode="auto">
          <a:xfrm>
            <a:off x="6888163" y="2735263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6</a:t>
            </a:r>
          </a:p>
        </p:txBody>
      </p:sp>
      <p:sp>
        <p:nvSpPr>
          <p:cNvPr id="282656" name="Text Box 32"/>
          <p:cNvSpPr txBox="1">
            <a:spLocks noChangeArrowheads="1"/>
          </p:cNvSpPr>
          <p:nvPr/>
        </p:nvSpPr>
        <p:spPr bwMode="auto">
          <a:xfrm>
            <a:off x="7969250" y="2735263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4</a:t>
            </a:r>
          </a:p>
        </p:txBody>
      </p:sp>
      <p:sp>
        <p:nvSpPr>
          <p:cNvPr id="282657" name="Text Box 33"/>
          <p:cNvSpPr txBox="1">
            <a:spLocks noChangeArrowheads="1"/>
          </p:cNvSpPr>
          <p:nvPr/>
        </p:nvSpPr>
        <p:spPr bwMode="auto">
          <a:xfrm>
            <a:off x="3402013" y="2659063"/>
            <a:ext cx="669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bytes</a:t>
            </a:r>
          </a:p>
        </p:txBody>
      </p:sp>
      <p:sp>
        <p:nvSpPr>
          <p:cNvPr id="282658" name="Rectangle 34"/>
          <p:cNvSpPr>
            <a:spLocks noChangeArrowheads="1"/>
          </p:cNvSpPr>
          <p:nvPr/>
        </p:nvSpPr>
        <p:spPr bwMode="auto">
          <a:xfrm>
            <a:off x="3851275" y="4624388"/>
            <a:ext cx="896938" cy="5334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Frame</a:t>
            </a:r>
          </a:p>
          <a:p>
            <a:pPr eaLnBrk="0" hangingPunct="0"/>
            <a:r>
              <a:rPr lang="de-DE" sz="1600">
                <a:latin typeface="Arial" charset="0"/>
              </a:rPr>
              <a:t>Control</a:t>
            </a:r>
          </a:p>
        </p:txBody>
      </p:sp>
      <p:sp>
        <p:nvSpPr>
          <p:cNvPr id="282659" name="Rectangle 35"/>
          <p:cNvSpPr>
            <a:spLocks noChangeArrowheads="1"/>
          </p:cNvSpPr>
          <p:nvPr/>
        </p:nvSpPr>
        <p:spPr bwMode="auto">
          <a:xfrm>
            <a:off x="4748213" y="4624388"/>
            <a:ext cx="914400" cy="5334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Duration</a:t>
            </a:r>
          </a:p>
        </p:txBody>
      </p:sp>
      <p:sp>
        <p:nvSpPr>
          <p:cNvPr id="282660" name="Rectangle 36"/>
          <p:cNvSpPr>
            <a:spLocks noChangeArrowheads="1"/>
          </p:cNvSpPr>
          <p:nvPr/>
        </p:nvSpPr>
        <p:spPr bwMode="auto">
          <a:xfrm>
            <a:off x="5662613" y="4624388"/>
            <a:ext cx="914400" cy="5334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Receiver</a:t>
            </a:r>
          </a:p>
          <a:p>
            <a:pPr eaLnBrk="0" hangingPunct="0"/>
            <a:r>
              <a:rPr lang="de-DE" sz="1600">
                <a:latin typeface="Arial" charset="0"/>
              </a:rPr>
              <a:t>Address</a:t>
            </a:r>
          </a:p>
        </p:txBody>
      </p:sp>
      <p:sp>
        <p:nvSpPr>
          <p:cNvPr id="282661" name="Rectangle 37"/>
          <p:cNvSpPr>
            <a:spLocks noChangeArrowheads="1"/>
          </p:cNvSpPr>
          <p:nvPr/>
        </p:nvSpPr>
        <p:spPr bwMode="auto">
          <a:xfrm>
            <a:off x="6577013" y="4624388"/>
            <a:ext cx="914400" cy="5334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CRC</a:t>
            </a:r>
          </a:p>
        </p:txBody>
      </p:sp>
      <p:sp>
        <p:nvSpPr>
          <p:cNvPr id="282663" name="Text Box 39"/>
          <p:cNvSpPr txBox="1">
            <a:spLocks noChangeArrowheads="1"/>
          </p:cNvSpPr>
          <p:nvPr/>
        </p:nvSpPr>
        <p:spPr bwMode="auto">
          <a:xfrm>
            <a:off x="4198938" y="4303713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2</a:t>
            </a:r>
          </a:p>
        </p:txBody>
      </p:sp>
      <p:sp>
        <p:nvSpPr>
          <p:cNvPr id="282664" name="Text Box 40"/>
          <p:cNvSpPr txBox="1">
            <a:spLocks noChangeArrowheads="1"/>
          </p:cNvSpPr>
          <p:nvPr/>
        </p:nvSpPr>
        <p:spPr bwMode="auto">
          <a:xfrm>
            <a:off x="5053013" y="4319588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2</a:t>
            </a:r>
          </a:p>
        </p:txBody>
      </p:sp>
      <p:sp>
        <p:nvSpPr>
          <p:cNvPr id="282665" name="Text Box 41"/>
          <p:cNvSpPr txBox="1">
            <a:spLocks noChangeArrowheads="1"/>
          </p:cNvSpPr>
          <p:nvPr/>
        </p:nvSpPr>
        <p:spPr bwMode="auto">
          <a:xfrm>
            <a:off x="5967413" y="4319588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6</a:t>
            </a:r>
          </a:p>
        </p:txBody>
      </p:sp>
      <p:sp>
        <p:nvSpPr>
          <p:cNvPr id="282666" name="Text Box 42"/>
          <p:cNvSpPr txBox="1">
            <a:spLocks noChangeArrowheads="1"/>
          </p:cNvSpPr>
          <p:nvPr/>
        </p:nvSpPr>
        <p:spPr bwMode="auto">
          <a:xfrm>
            <a:off x="6843713" y="4319588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4</a:t>
            </a:r>
          </a:p>
        </p:txBody>
      </p:sp>
      <p:sp>
        <p:nvSpPr>
          <p:cNvPr id="282668" name="Text Box 44"/>
          <p:cNvSpPr txBox="1">
            <a:spLocks noChangeArrowheads="1"/>
          </p:cNvSpPr>
          <p:nvPr/>
        </p:nvSpPr>
        <p:spPr bwMode="auto">
          <a:xfrm>
            <a:off x="3419475" y="4243388"/>
            <a:ext cx="669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bytes</a:t>
            </a:r>
          </a:p>
        </p:txBody>
      </p:sp>
      <p:sp>
        <p:nvSpPr>
          <p:cNvPr id="282680" name="Rectangle 56"/>
          <p:cNvSpPr>
            <a:spLocks noChangeArrowheads="1"/>
          </p:cNvSpPr>
          <p:nvPr/>
        </p:nvSpPr>
        <p:spPr bwMode="auto">
          <a:xfrm>
            <a:off x="3795713" y="1506538"/>
            <a:ext cx="896937" cy="5334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Frame</a:t>
            </a:r>
          </a:p>
          <a:p>
            <a:pPr eaLnBrk="0" hangingPunct="0"/>
            <a:r>
              <a:rPr lang="de-DE" sz="1600">
                <a:latin typeface="Arial" charset="0"/>
              </a:rPr>
              <a:t>Control</a:t>
            </a:r>
          </a:p>
        </p:txBody>
      </p:sp>
      <p:sp>
        <p:nvSpPr>
          <p:cNvPr id="282681" name="Rectangle 57"/>
          <p:cNvSpPr>
            <a:spLocks noChangeArrowheads="1"/>
          </p:cNvSpPr>
          <p:nvPr/>
        </p:nvSpPr>
        <p:spPr bwMode="auto">
          <a:xfrm>
            <a:off x="4692650" y="1506538"/>
            <a:ext cx="914400" cy="5334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Duration</a:t>
            </a:r>
          </a:p>
        </p:txBody>
      </p:sp>
      <p:sp>
        <p:nvSpPr>
          <p:cNvPr id="282682" name="Rectangle 58"/>
          <p:cNvSpPr>
            <a:spLocks noChangeArrowheads="1"/>
          </p:cNvSpPr>
          <p:nvPr/>
        </p:nvSpPr>
        <p:spPr bwMode="auto">
          <a:xfrm>
            <a:off x="5607050" y="1506538"/>
            <a:ext cx="914400" cy="5334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Receiver</a:t>
            </a:r>
          </a:p>
          <a:p>
            <a:pPr eaLnBrk="0" hangingPunct="0"/>
            <a:r>
              <a:rPr lang="de-DE" sz="1600">
                <a:latin typeface="Arial" charset="0"/>
              </a:rPr>
              <a:t>Address</a:t>
            </a:r>
          </a:p>
        </p:txBody>
      </p:sp>
      <p:sp>
        <p:nvSpPr>
          <p:cNvPr id="282683" name="Rectangle 59"/>
          <p:cNvSpPr>
            <a:spLocks noChangeArrowheads="1"/>
          </p:cNvSpPr>
          <p:nvPr/>
        </p:nvSpPr>
        <p:spPr bwMode="auto">
          <a:xfrm>
            <a:off x="6521450" y="1506538"/>
            <a:ext cx="914400" cy="5334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CRC</a:t>
            </a:r>
          </a:p>
        </p:txBody>
      </p:sp>
      <p:sp>
        <p:nvSpPr>
          <p:cNvPr id="282684" name="Text Box 60"/>
          <p:cNvSpPr txBox="1">
            <a:spLocks noChangeArrowheads="1"/>
          </p:cNvSpPr>
          <p:nvPr/>
        </p:nvSpPr>
        <p:spPr bwMode="auto">
          <a:xfrm>
            <a:off x="4143375" y="1185863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2</a:t>
            </a:r>
          </a:p>
        </p:txBody>
      </p:sp>
      <p:sp>
        <p:nvSpPr>
          <p:cNvPr id="282685" name="Text Box 61"/>
          <p:cNvSpPr txBox="1">
            <a:spLocks noChangeArrowheads="1"/>
          </p:cNvSpPr>
          <p:nvPr/>
        </p:nvSpPr>
        <p:spPr bwMode="auto">
          <a:xfrm>
            <a:off x="4997450" y="1201738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2</a:t>
            </a:r>
          </a:p>
        </p:txBody>
      </p:sp>
      <p:sp>
        <p:nvSpPr>
          <p:cNvPr id="282686" name="Text Box 62"/>
          <p:cNvSpPr txBox="1">
            <a:spLocks noChangeArrowheads="1"/>
          </p:cNvSpPr>
          <p:nvPr/>
        </p:nvSpPr>
        <p:spPr bwMode="auto">
          <a:xfrm>
            <a:off x="5911850" y="1201738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6</a:t>
            </a:r>
          </a:p>
        </p:txBody>
      </p:sp>
      <p:sp>
        <p:nvSpPr>
          <p:cNvPr id="282687" name="Text Box 63"/>
          <p:cNvSpPr txBox="1">
            <a:spLocks noChangeArrowheads="1"/>
          </p:cNvSpPr>
          <p:nvPr/>
        </p:nvSpPr>
        <p:spPr bwMode="auto">
          <a:xfrm>
            <a:off x="6788150" y="1201738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4</a:t>
            </a:r>
          </a:p>
        </p:txBody>
      </p:sp>
      <p:sp>
        <p:nvSpPr>
          <p:cNvPr id="282688" name="Text Box 64"/>
          <p:cNvSpPr txBox="1">
            <a:spLocks noChangeArrowheads="1"/>
          </p:cNvSpPr>
          <p:nvPr/>
        </p:nvSpPr>
        <p:spPr bwMode="auto">
          <a:xfrm>
            <a:off x="3363913" y="1125538"/>
            <a:ext cx="669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bytes</a:t>
            </a:r>
          </a:p>
        </p:txBody>
      </p:sp>
      <p:sp>
        <p:nvSpPr>
          <p:cNvPr id="282689" name="Text Box 65"/>
          <p:cNvSpPr txBox="1">
            <a:spLocks noChangeArrowheads="1"/>
          </p:cNvSpPr>
          <p:nvPr/>
        </p:nvSpPr>
        <p:spPr bwMode="auto">
          <a:xfrm>
            <a:off x="2843213" y="1577975"/>
            <a:ext cx="600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ACK</a:t>
            </a:r>
          </a:p>
        </p:txBody>
      </p:sp>
      <p:sp>
        <p:nvSpPr>
          <p:cNvPr id="282690" name="Text Box 66"/>
          <p:cNvSpPr txBox="1">
            <a:spLocks noChangeArrowheads="1"/>
          </p:cNvSpPr>
          <p:nvPr/>
        </p:nvSpPr>
        <p:spPr bwMode="auto">
          <a:xfrm>
            <a:off x="2843213" y="3163888"/>
            <a:ext cx="5889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RTS</a:t>
            </a:r>
          </a:p>
        </p:txBody>
      </p:sp>
      <p:sp>
        <p:nvSpPr>
          <p:cNvPr id="282691" name="Text Box 67"/>
          <p:cNvSpPr txBox="1">
            <a:spLocks noChangeArrowheads="1"/>
          </p:cNvSpPr>
          <p:nvPr/>
        </p:nvSpPr>
        <p:spPr bwMode="auto">
          <a:xfrm>
            <a:off x="2843213" y="4719638"/>
            <a:ext cx="5889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Prof. Dr.-Ing. Jochen H. Schiller    www.jochenschiller.de    MC - 2012</a:t>
            </a:r>
            <a:endParaRPr lang="en-US"/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802.11 - MAC management</a:t>
            </a: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Synchronization</a:t>
            </a:r>
          </a:p>
          <a:p>
            <a:pPr lvl="1"/>
            <a:r>
              <a:rPr lang="en-US"/>
              <a:t>try to find a LAN, try to stay within a LAN</a:t>
            </a:r>
          </a:p>
          <a:p>
            <a:pPr lvl="1"/>
            <a:r>
              <a:rPr lang="en-US"/>
              <a:t>timer etc.</a:t>
            </a:r>
          </a:p>
          <a:p>
            <a:r>
              <a:rPr lang="en-US"/>
              <a:t>Power management</a:t>
            </a:r>
          </a:p>
          <a:p>
            <a:pPr lvl="1"/>
            <a:r>
              <a:rPr lang="en-US"/>
              <a:t>sleep-mode without missing a message</a:t>
            </a:r>
          </a:p>
          <a:p>
            <a:pPr lvl="1"/>
            <a:r>
              <a:rPr lang="en-US"/>
              <a:t>periodic sleep, frame buffering, traffic measurements</a:t>
            </a:r>
          </a:p>
          <a:p>
            <a:r>
              <a:rPr lang="en-US"/>
              <a:t>Association/Reassociation</a:t>
            </a:r>
          </a:p>
          <a:p>
            <a:pPr lvl="1"/>
            <a:r>
              <a:rPr lang="en-US"/>
              <a:t>integration into a LAN</a:t>
            </a:r>
          </a:p>
          <a:p>
            <a:pPr lvl="1"/>
            <a:r>
              <a:rPr lang="en-US"/>
              <a:t>roaming, i.e. change networks by changing access points  </a:t>
            </a:r>
          </a:p>
          <a:p>
            <a:pPr lvl="1"/>
            <a:r>
              <a:rPr lang="en-US"/>
              <a:t>scanning, i.e. active search for a network</a:t>
            </a:r>
          </a:p>
          <a:p>
            <a:r>
              <a:rPr lang="en-US"/>
              <a:t>MIB - Management Information Base</a:t>
            </a:r>
          </a:p>
          <a:p>
            <a:pPr lvl="1"/>
            <a:r>
              <a:rPr lang="en-US"/>
              <a:t>managing, read, write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Prof. Dr.-Ing. Jochen H. Schiller    www.jochenschiller.de    MC - 2012</a:t>
            </a:r>
            <a:endParaRPr lang="en-US"/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management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Idea: switch the transceiver off if not needed</a:t>
            </a:r>
          </a:p>
          <a:p>
            <a:r>
              <a:rPr lang="en-US" sz="2000"/>
              <a:t>States of a station: sleep and awake</a:t>
            </a:r>
          </a:p>
          <a:p>
            <a:r>
              <a:rPr lang="en-US" sz="2000"/>
              <a:t>Timing Synchronization Function (TSF)</a:t>
            </a:r>
          </a:p>
          <a:p>
            <a:pPr lvl="1"/>
            <a:r>
              <a:rPr lang="en-US" sz="1800"/>
              <a:t>stations wake up at the same time</a:t>
            </a:r>
          </a:p>
          <a:p>
            <a:r>
              <a:rPr lang="en-US" sz="2000"/>
              <a:t>Infrastructure</a:t>
            </a:r>
          </a:p>
          <a:p>
            <a:pPr lvl="1"/>
            <a:r>
              <a:rPr lang="en-US" sz="1800"/>
              <a:t>Traffic Indication Map (TIM)</a:t>
            </a:r>
          </a:p>
          <a:p>
            <a:pPr lvl="2"/>
            <a:r>
              <a:rPr lang="en-US" sz="1600"/>
              <a:t>list of unicast receivers transmitted by AP</a:t>
            </a:r>
          </a:p>
          <a:p>
            <a:pPr lvl="1"/>
            <a:r>
              <a:rPr lang="en-US" sz="1800"/>
              <a:t>Delivery Traffic Indication Map (DTIM)</a:t>
            </a:r>
          </a:p>
          <a:p>
            <a:pPr lvl="2"/>
            <a:r>
              <a:rPr lang="en-US" sz="1600"/>
              <a:t>list of broadcast/multicast receivers transmitted by AP</a:t>
            </a:r>
          </a:p>
          <a:p>
            <a:r>
              <a:rPr lang="en-US" sz="2000"/>
              <a:t>Ad-hoc</a:t>
            </a:r>
          </a:p>
          <a:p>
            <a:pPr lvl="1"/>
            <a:r>
              <a:rPr lang="en-US" sz="1800"/>
              <a:t>Ad-hoc Traffic Indication Map (ATIM)</a:t>
            </a:r>
          </a:p>
          <a:p>
            <a:pPr lvl="2"/>
            <a:r>
              <a:rPr lang="en-US" sz="1600"/>
              <a:t>announcement of receivers by stations buffering frames</a:t>
            </a:r>
          </a:p>
          <a:p>
            <a:pPr lvl="2"/>
            <a:r>
              <a:rPr lang="en-US" sz="1600"/>
              <a:t>more complicated - no central AP</a:t>
            </a:r>
          </a:p>
          <a:p>
            <a:pPr lvl="2"/>
            <a:r>
              <a:rPr lang="en-US" sz="1600"/>
              <a:t>collision of ATIMs possible (scalability?)</a:t>
            </a:r>
          </a:p>
          <a:p>
            <a:r>
              <a:rPr lang="en-US" sz="2000"/>
              <a:t>APSD (Automatic Power Save Delivery)</a:t>
            </a:r>
          </a:p>
          <a:p>
            <a:pPr lvl="1"/>
            <a:r>
              <a:rPr lang="en-US" sz="1800"/>
              <a:t>new method in 802.11e replacing above schemes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END OF WLAN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Prof. Dr.-Ing. Jochen H. Schiller    www.jochenschiller.de    MC - 2012</a:t>
            </a:r>
            <a:endParaRPr lang="en-US"/>
          </a:p>
        </p:txBody>
      </p:sp>
    </p:spTree>
  </p:cSld>
  <p:clrMapOvr>
    <a:masterClrMapping/>
  </p:clrMapOvr>
  <p:transition advClick="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Prof. Dr.-Ing. Jochen H. Schiller    www.jochenschiller.de    MC - 2012</a:t>
            </a:r>
            <a:endParaRPr lang="en-US"/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Bluetooth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idea</a:t>
            </a:r>
          </a:p>
          <a:p>
            <a:pPr lvl="1"/>
            <a:r>
              <a:rPr lang="en-US" dirty="0"/>
              <a:t>Universal radio interface for ad-hoc wireless connectivity</a:t>
            </a:r>
          </a:p>
          <a:p>
            <a:pPr lvl="1"/>
            <a:r>
              <a:rPr lang="en-US" dirty="0"/>
              <a:t>Interconnecting computer and peripherals, handheld devices, PDAs, cell phones – replacement of IrDA</a:t>
            </a:r>
          </a:p>
          <a:p>
            <a:pPr lvl="1"/>
            <a:r>
              <a:rPr lang="en-US" dirty="0"/>
              <a:t>Embedded in other devices, goal: 5€/device (already &lt; 1€)</a:t>
            </a:r>
          </a:p>
          <a:p>
            <a:pPr lvl="1"/>
            <a:r>
              <a:rPr lang="en-US" dirty="0"/>
              <a:t>Short range (10 m), low power consumption, license-free 2.45 GHz ISM</a:t>
            </a:r>
          </a:p>
          <a:p>
            <a:pPr lvl="1"/>
            <a:r>
              <a:rPr lang="en-US" dirty="0"/>
              <a:t>Voice and data transmission, approx. 1 </a:t>
            </a:r>
            <a:r>
              <a:rPr lang="en-US" dirty="0" err="1"/>
              <a:t>Mbit</a:t>
            </a:r>
            <a:r>
              <a:rPr lang="en-US" dirty="0"/>
              <a:t>/s gross data rate</a:t>
            </a:r>
          </a:p>
        </p:txBody>
      </p:sp>
      <p:grpSp>
        <p:nvGrpSpPr>
          <p:cNvPr id="159796" name="Group 52"/>
          <p:cNvGrpSpPr>
            <a:grpSpLocks/>
          </p:cNvGrpSpPr>
          <p:nvPr/>
        </p:nvGrpSpPr>
        <p:grpSpPr bwMode="auto">
          <a:xfrm>
            <a:off x="6629400" y="4313238"/>
            <a:ext cx="666750" cy="669925"/>
            <a:chOff x="4720" y="2581"/>
            <a:chExt cx="420" cy="422"/>
          </a:xfrm>
        </p:grpSpPr>
        <p:grpSp>
          <p:nvGrpSpPr>
            <p:cNvPr id="159748" name="Group 4"/>
            <p:cNvGrpSpPr>
              <a:grpSpLocks/>
            </p:cNvGrpSpPr>
            <p:nvPr/>
          </p:nvGrpSpPr>
          <p:grpSpPr bwMode="auto">
            <a:xfrm flipH="1">
              <a:off x="5048" y="2757"/>
              <a:ext cx="92" cy="246"/>
              <a:chOff x="1635" y="1833"/>
              <a:chExt cx="92" cy="246"/>
            </a:xfrm>
          </p:grpSpPr>
          <p:grpSp>
            <p:nvGrpSpPr>
              <p:cNvPr id="159749" name="Group 5"/>
              <p:cNvGrpSpPr>
                <a:grpSpLocks/>
              </p:cNvGrpSpPr>
              <p:nvPr/>
            </p:nvGrpSpPr>
            <p:grpSpPr bwMode="auto">
              <a:xfrm>
                <a:off x="1636" y="1918"/>
                <a:ext cx="91" cy="161"/>
                <a:chOff x="1636" y="1918"/>
                <a:chExt cx="91" cy="161"/>
              </a:xfrm>
            </p:grpSpPr>
            <p:grpSp>
              <p:nvGrpSpPr>
                <p:cNvPr id="159750" name="Group 6"/>
                <p:cNvGrpSpPr>
                  <a:grpSpLocks/>
                </p:cNvGrpSpPr>
                <p:nvPr/>
              </p:nvGrpSpPr>
              <p:grpSpPr bwMode="auto">
                <a:xfrm>
                  <a:off x="1636" y="1922"/>
                  <a:ext cx="59" cy="156"/>
                  <a:chOff x="1636" y="1922"/>
                  <a:chExt cx="59" cy="156"/>
                </a:xfrm>
              </p:grpSpPr>
              <p:sp>
                <p:nvSpPr>
                  <p:cNvPr id="159751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1660" y="1922"/>
                    <a:ext cx="21" cy="1"/>
                  </a:xfrm>
                  <a:prstGeom prst="line">
                    <a:avLst/>
                  </a:prstGeom>
                  <a:noFill/>
                  <a:ln w="4763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752" name="Line 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53" y="1923"/>
                    <a:ext cx="27" cy="33"/>
                  </a:xfrm>
                  <a:prstGeom prst="line">
                    <a:avLst/>
                  </a:prstGeom>
                  <a:noFill/>
                  <a:ln w="4763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753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1653" y="1956"/>
                    <a:ext cx="37" cy="70"/>
                  </a:xfrm>
                  <a:prstGeom prst="line">
                    <a:avLst/>
                  </a:prstGeom>
                  <a:noFill/>
                  <a:ln w="4763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754" name="Line 1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36" y="2024"/>
                    <a:ext cx="53" cy="53"/>
                  </a:xfrm>
                  <a:prstGeom prst="line">
                    <a:avLst/>
                  </a:prstGeom>
                  <a:noFill/>
                  <a:ln w="4763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755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1644" y="2025"/>
                    <a:ext cx="51" cy="53"/>
                  </a:xfrm>
                  <a:prstGeom prst="line">
                    <a:avLst/>
                  </a:prstGeom>
                  <a:noFill/>
                  <a:ln w="4763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756" name="Line 1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43" y="1956"/>
                    <a:ext cx="41" cy="69"/>
                  </a:xfrm>
                  <a:prstGeom prst="line">
                    <a:avLst/>
                  </a:prstGeom>
                  <a:noFill/>
                  <a:ln w="4763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757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1660" y="1922"/>
                    <a:ext cx="24" cy="36"/>
                  </a:xfrm>
                  <a:prstGeom prst="line">
                    <a:avLst/>
                  </a:prstGeom>
                  <a:noFill/>
                  <a:ln w="4763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59758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1693" y="2014"/>
                  <a:ext cx="22" cy="65"/>
                </a:xfrm>
                <a:prstGeom prst="line">
                  <a:avLst/>
                </a:prstGeom>
                <a:noFill/>
                <a:ln w="4763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9759" name="Line 15"/>
                <p:cNvSpPr>
                  <a:spLocks noChangeShapeType="1"/>
                </p:cNvSpPr>
                <p:nvPr/>
              </p:nvSpPr>
              <p:spPr bwMode="auto">
                <a:xfrm>
                  <a:off x="1685" y="1957"/>
                  <a:ext cx="30" cy="58"/>
                </a:xfrm>
                <a:prstGeom prst="line">
                  <a:avLst/>
                </a:prstGeom>
                <a:noFill/>
                <a:ln w="4763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9760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1685" y="1918"/>
                  <a:ext cx="7" cy="40"/>
                </a:xfrm>
                <a:prstGeom prst="line">
                  <a:avLst/>
                </a:prstGeom>
                <a:noFill/>
                <a:ln w="4763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9761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1682" y="1918"/>
                  <a:ext cx="12" cy="5"/>
                </a:xfrm>
                <a:prstGeom prst="line">
                  <a:avLst/>
                </a:prstGeom>
                <a:noFill/>
                <a:ln w="4763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9762" name="Line 18"/>
                <p:cNvSpPr>
                  <a:spLocks noChangeShapeType="1"/>
                </p:cNvSpPr>
                <p:nvPr/>
              </p:nvSpPr>
              <p:spPr bwMode="auto">
                <a:xfrm>
                  <a:off x="1682" y="1922"/>
                  <a:ext cx="19" cy="28"/>
                </a:xfrm>
                <a:prstGeom prst="line">
                  <a:avLst/>
                </a:prstGeom>
                <a:noFill/>
                <a:ln w="4763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9763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1691" y="1951"/>
                  <a:ext cx="8" cy="74"/>
                </a:xfrm>
                <a:prstGeom prst="line">
                  <a:avLst/>
                </a:prstGeom>
                <a:noFill/>
                <a:ln w="4763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9764" name="Line 20"/>
                <p:cNvSpPr>
                  <a:spLocks noChangeShapeType="1"/>
                </p:cNvSpPr>
                <p:nvPr/>
              </p:nvSpPr>
              <p:spPr bwMode="auto">
                <a:xfrm>
                  <a:off x="1691" y="2024"/>
                  <a:ext cx="36" cy="34"/>
                </a:xfrm>
                <a:prstGeom prst="line">
                  <a:avLst/>
                </a:prstGeom>
                <a:noFill/>
                <a:ln w="4763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9765" name="Group 21"/>
              <p:cNvGrpSpPr>
                <a:grpSpLocks/>
              </p:cNvGrpSpPr>
              <p:nvPr/>
            </p:nvGrpSpPr>
            <p:grpSpPr bwMode="auto">
              <a:xfrm>
                <a:off x="1635" y="1841"/>
                <a:ext cx="90" cy="236"/>
                <a:chOff x="1635" y="1841"/>
                <a:chExt cx="90" cy="236"/>
              </a:xfrm>
            </p:grpSpPr>
            <p:sp>
              <p:nvSpPr>
                <p:cNvPr id="159766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1635" y="1841"/>
                  <a:ext cx="35" cy="23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9767" name="Line 23"/>
                <p:cNvSpPr>
                  <a:spLocks noChangeShapeType="1"/>
                </p:cNvSpPr>
                <p:nvPr/>
              </p:nvSpPr>
              <p:spPr bwMode="auto">
                <a:xfrm>
                  <a:off x="1671" y="1847"/>
                  <a:ext cx="22" cy="23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9768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1694" y="2057"/>
                  <a:ext cx="31" cy="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9769" name="Line 25"/>
                <p:cNvSpPr>
                  <a:spLocks noChangeShapeType="1"/>
                </p:cNvSpPr>
                <p:nvPr/>
              </p:nvSpPr>
              <p:spPr bwMode="auto">
                <a:xfrm>
                  <a:off x="1676" y="1846"/>
                  <a:ext cx="48" cy="2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9770" name="Line 26"/>
                <p:cNvSpPr>
                  <a:spLocks noChangeShapeType="1"/>
                </p:cNvSpPr>
                <p:nvPr/>
              </p:nvSpPr>
              <p:spPr bwMode="auto">
                <a:xfrm>
                  <a:off x="1636" y="2075"/>
                  <a:ext cx="59" cy="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59771" name="Oval 27"/>
              <p:cNvSpPr>
                <a:spLocks noChangeArrowheads="1"/>
              </p:cNvSpPr>
              <p:nvPr/>
            </p:nvSpPr>
            <p:spPr bwMode="auto">
              <a:xfrm>
                <a:off x="1662" y="1833"/>
                <a:ext cx="25" cy="2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9772" name="Group 28"/>
            <p:cNvGrpSpPr>
              <a:grpSpLocks/>
            </p:cNvGrpSpPr>
            <p:nvPr/>
          </p:nvGrpSpPr>
          <p:grpSpPr bwMode="auto">
            <a:xfrm>
              <a:off x="4720" y="2581"/>
              <a:ext cx="364" cy="349"/>
              <a:chOff x="2736" y="3024"/>
              <a:chExt cx="364" cy="349"/>
            </a:xfrm>
          </p:grpSpPr>
          <p:sp>
            <p:nvSpPr>
              <p:cNvPr id="159773" name="Arc 29"/>
              <p:cNvSpPr>
                <a:spLocks/>
              </p:cNvSpPr>
              <p:nvPr/>
            </p:nvSpPr>
            <p:spPr bwMode="auto">
              <a:xfrm flipH="1">
                <a:off x="2736" y="3024"/>
                <a:ext cx="109" cy="349"/>
              </a:xfrm>
              <a:custGeom>
                <a:avLst/>
                <a:gdLst>
                  <a:gd name="G0" fmla="+- 0 0 0"/>
                  <a:gd name="G1" fmla="+- 21166 0 0"/>
                  <a:gd name="G2" fmla="+- 21600 0 0"/>
                  <a:gd name="T0" fmla="*/ 4308 w 21600"/>
                  <a:gd name="T1" fmla="*/ 0 h 41996"/>
                  <a:gd name="T2" fmla="*/ 5717 w 21600"/>
                  <a:gd name="T3" fmla="*/ 41996 h 41996"/>
                  <a:gd name="T4" fmla="*/ 0 w 21600"/>
                  <a:gd name="T5" fmla="*/ 21166 h 419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1996" fill="none" extrusionOk="0">
                    <a:moveTo>
                      <a:pt x="4308" y="-1"/>
                    </a:moveTo>
                    <a:cubicBezTo>
                      <a:pt x="14370" y="2048"/>
                      <a:pt x="21600" y="10897"/>
                      <a:pt x="21600" y="21166"/>
                    </a:cubicBezTo>
                    <a:cubicBezTo>
                      <a:pt x="21600" y="30893"/>
                      <a:pt x="15097" y="39421"/>
                      <a:pt x="5716" y="41995"/>
                    </a:cubicBezTo>
                  </a:path>
                  <a:path w="21600" h="41996" stroke="0" extrusionOk="0">
                    <a:moveTo>
                      <a:pt x="4308" y="-1"/>
                    </a:moveTo>
                    <a:cubicBezTo>
                      <a:pt x="14370" y="2048"/>
                      <a:pt x="21600" y="10897"/>
                      <a:pt x="21600" y="21166"/>
                    </a:cubicBezTo>
                    <a:cubicBezTo>
                      <a:pt x="21600" y="30893"/>
                      <a:pt x="15097" y="39421"/>
                      <a:pt x="5716" y="41995"/>
                    </a:cubicBezTo>
                    <a:lnTo>
                      <a:pt x="0" y="21166"/>
                    </a:lnTo>
                    <a:close/>
                  </a:path>
                </a:pathLst>
              </a:custGeom>
              <a:noFill/>
              <a:ln w="476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774" name="Arc 30"/>
              <p:cNvSpPr>
                <a:spLocks/>
              </p:cNvSpPr>
              <p:nvPr/>
            </p:nvSpPr>
            <p:spPr bwMode="auto">
              <a:xfrm flipH="1">
                <a:off x="2782" y="3047"/>
                <a:ext cx="94" cy="300"/>
              </a:xfrm>
              <a:custGeom>
                <a:avLst/>
                <a:gdLst>
                  <a:gd name="G0" fmla="+- 0 0 0"/>
                  <a:gd name="G1" fmla="+- 21164 0 0"/>
                  <a:gd name="G2" fmla="+- 21600 0 0"/>
                  <a:gd name="T0" fmla="*/ 4320 w 21600"/>
                  <a:gd name="T1" fmla="*/ 0 h 41987"/>
                  <a:gd name="T2" fmla="*/ 5742 w 21600"/>
                  <a:gd name="T3" fmla="*/ 41987 h 41987"/>
                  <a:gd name="T4" fmla="*/ 0 w 21600"/>
                  <a:gd name="T5" fmla="*/ 21164 h 419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1987" fill="none" extrusionOk="0">
                    <a:moveTo>
                      <a:pt x="4319" y="0"/>
                    </a:moveTo>
                    <a:cubicBezTo>
                      <a:pt x="14376" y="2053"/>
                      <a:pt x="21600" y="10899"/>
                      <a:pt x="21600" y="21164"/>
                    </a:cubicBezTo>
                    <a:cubicBezTo>
                      <a:pt x="21600" y="30881"/>
                      <a:pt x="15110" y="39403"/>
                      <a:pt x="5741" y="41986"/>
                    </a:cubicBezTo>
                  </a:path>
                  <a:path w="21600" h="41987" stroke="0" extrusionOk="0">
                    <a:moveTo>
                      <a:pt x="4319" y="0"/>
                    </a:moveTo>
                    <a:cubicBezTo>
                      <a:pt x="14376" y="2053"/>
                      <a:pt x="21600" y="10899"/>
                      <a:pt x="21600" y="21164"/>
                    </a:cubicBezTo>
                    <a:cubicBezTo>
                      <a:pt x="21600" y="30881"/>
                      <a:pt x="15110" y="39403"/>
                      <a:pt x="5741" y="41986"/>
                    </a:cubicBezTo>
                    <a:lnTo>
                      <a:pt x="0" y="21164"/>
                    </a:lnTo>
                    <a:close/>
                  </a:path>
                </a:pathLst>
              </a:custGeom>
              <a:noFill/>
              <a:ln w="476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775" name="Arc 31"/>
              <p:cNvSpPr>
                <a:spLocks/>
              </p:cNvSpPr>
              <p:nvPr/>
            </p:nvSpPr>
            <p:spPr bwMode="auto">
              <a:xfrm flipH="1">
                <a:off x="2825" y="3072"/>
                <a:ext cx="88" cy="253"/>
              </a:xfrm>
              <a:custGeom>
                <a:avLst/>
                <a:gdLst>
                  <a:gd name="G0" fmla="+- 0 0 0"/>
                  <a:gd name="G1" fmla="+- 21198 0 0"/>
                  <a:gd name="G2" fmla="+- 21600 0 0"/>
                  <a:gd name="T0" fmla="*/ 4150 w 21600"/>
                  <a:gd name="T1" fmla="*/ 0 h 42045"/>
                  <a:gd name="T2" fmla="*/ 5654 w 21600"/>
                  <a:gd name="T3" fmla="*/ 42045 h 42045"/>
                  <a:gd name="T4" fmla="*/ 0 w 21600"/>
                  <a:gd name="T5" fmla="*/ 21198 h 42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2045" fill="none" extrusionOk="0">
                    <a:moveTo>
                      <a:pt x="4149" y="0"/>
                    </a:moveTo>
                    <a:cubicBezTo>
                      <a:pt x="14286" y="1984"/>
                      <a:pt x="21600" y="10868"/>
                      <a:pt x="21600" y="21198"/>
                    </a:cubicBezTo>
                    <a:cubicBezTo>
                      <a:pt x="21600" y="30949"/>
                      <a:pt x="15065" y="39492"/>
                      <a:pt x="5653" y="42044"/>
                    </a:cubicBezTo>
                  </a:path>
                  <a:path w="21600" h="42045" stroke="0" extrusionOk="0">
                    <a:moveTo>
                      <a:pt x="4149" y="0"/>
                    </a:moveTo>
                    <a:cubicBezTo>
                      <a:pt x="14286" y="1984"/>
                      <a:pt x="21600" y="10868"/>
                      <a:pt x="21600" y="21198"/>
                    </a:cubicBezTo>
                    <a:cubicBezTo>
                      <a:pt x="21600" y="30949"/>
                      <a:pt x="15065" y="39492"/>
                      <a:pt x="5653" y="42044"/>
                    </a:cubicBezTo>
                    <a:lnTo>
                      <a:pt x="0" y="21198"/>
                    </a:lnTo>
                    <a:close/>
                  </a:path>
                </a:pathLst>
              </a:custGeom>
              <a:noFill/>
              <a:ln w="476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59776" name="Group 32"/>
              <p:cNvGrpSpPr>
                <a:grpSpLocks/>
              </p:cNvGrpSpPr>
              <p:nvPr/>
            </p:nvGrpSpPr>
            <p:grpSpPr bwMode="auto">
              <a:xfrm flipH="1">
                <a:off x="2865" y="3089"/>
                <a:ext cx="150" cy="232"/>
                <a:chOff x="1782" y="1750"/>
                <a:chExt cx="150" cy="232"/>
              </a:xfrm>
            </p:grpSpPr>
            <p:sp>
              <p:nvSpPr>
                <p:cNvPr id="159777" name="Arc 33"/>
                <p:cNvSpPr>
                  <a:spLocks/>
                </p:cNvSpPr>
                <p:nvPr/>
              </p:nvSpPr>
              <p:spPr bwMode="auto">
                <a:xfrm>
                  <a:off x="1840" y="1750"/>
                  <a:ext cx="92" cy="232"/>
                </a:xfrm>
                <a:custGeom>
                  <a:avLst/>
                  <a:gdLst>
                    <a:gd name="G0" fmla="+- 0 0 0"/>
                    <a:gd name="G1" fmla="+- 21185 0 0"/>
                    <a:gd name="G2" fmla="+- 21600 0 0"/>
                    <a:gd name="T0" fmla="*/ 4216 w 21600"/>
                    <a:gd name="T1" fmla="*/ 0 h 42051"/>
                    <a:gd name="T2" fmla="*/ 5584 w 21600"/>
                    <a:gd name="T3" fmla="*/ 42051 h 42051"/>
                    <a:gd name="T4" fmla="*/ 0 w 21600"/>
                    <a:gd name="T5" fmla="*/ 21185 h 420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2051" fill="none" extrusionOk="0">
                      <a:moveTo>
                        <a:pt x="4215" y="0"/>
                      </a:moveTo>
                      <a:cubicBezTo>
                        <a:pt x="14321" y="2011"/>
                        <a:pt x="21600" y="10880"/>
                        <a:pt x="21600" y="21185"/>
                      </a:cubicBezTo>
                      <a:cubicBezTo>
                        <a:pt x="21600" y="30963"/>
                        <a:pt x="15030" y="39522"/>
                        <a:pt x="5583" y="42050"/>
                      </a:cubicBezTo>
                    </a:path>
                    <a:path w="21600" h="42051" stroke="0" extrusionOk="0">
                      <a:moveTo>
                        <a:pt x="4215" y="0"/>
                      </a:moveTo>
                      <a:cubicBezTo>
                        <a:pt x="14321" y="2011"/>
                        <a:pt x="21600" y="10880"/>
                        <a:pt x="21600" y="21185"/>
                      </a:cubicBezTo>
                      <a:cubicBezTo>
                        <a:pt x="21600" y="30963"/>
                        <a:pt x="15030" y="39522"/>
                        <a:pt x="5583" y="42050"/>
                      </a:cubicBezTo>
                      <a:lnTo>
                        <a:pt x="0" y="21185"/>
                      </a:lnTo>
                      <a:close/>
                    </a:path>
                  </a:pathLst>
                </a:custGeom>
                <a:noFill/>
                <a:ln w="4763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9778" name="Arc 34"/>
                <p:cNvSpPr>
                  <a:spLocks/>
                </p:cNvSpPr>
                <p:nvPr/>
              </p:nvSpPr>
              <p:spPr bwMode="auto">
                <a:xfrm>
                  <a:off x="1814" y="1766"/>
                  <a:ext cx="79" cy="199"/>
                </a:xfrm>
                <a:custGeom>
                  <a:avLst/>
                  <a:gdLst>
                    <a:gd name="G0" fmla="+- 0 0 0"/>
                    <a:gd name="G1" fmla="+- 21214 0 0"/>
                    <a:gd name="G2" fmla="+- 21600 0 0"/>
                    <a:gd name="T0" fmla="*/ 4068 w 21600"/>
                    <a:gd name="T1" fmla="*/ 0 h 42128"/>
                    <a:gd name="T2" fmla="*/ 5401 w 21600"/>
                    <a:gd name="T3" fmla="*/ 42128 h 42128"/>
                    <a:gd name="T4" fmla="*/ 0 w 21600"/>
                    <a:gd name="T5" fmla="*/ 21214 h 42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2128" fill="none" extrusionOk="0">
                      <a:moveTo>
                        <a:pt x="4067" y="0"/>
                      </a:moveTo>
                      <a:cubicBezTo>
                        <a:pt x="14243" y="1951"/>
                        <a:pt x="21600" y="10853"/>
                        <a:pt x="21600" y="21214"/>
                      </a:cubicBezTo>
                      <a:cubicBezTo>
                        <a:pt x="21600" y="31063"/>
                        <a:pt x="14937" y="39665"/>
                        <a:pt x="5400" y="42127"/>
                      </a:cubicBezTo>
                    </a:path>
                    <a:path w="21600" h="42128" stroke="0" extrusionOk="0">
                      <a:moveTo>
                        <a:pt x="4067" y="0"/>
                      </a:moveTo>
                      <a:cubicBezTo>
                        <a:pt x="14243" y="1951"/>
                        <a:pt x="21600" y="10853"/>
                        <a:pt x="21600" y="21214"/>
                      </a:cubicBezTo>
                      <a:cubicBezTo>
                        <a:pt x="21600" y="31063"/>
                        <a:pt x="14937" y="39665"/>
                        <a:pt x="5400" y="42127"/>
                      </a:cubicBezTo>
                      <a:lnTo>
                        <a:pt x="0" y="21214"/>
                      </a:lnTo>
                      <a:close/>
                    </a:path>
                  </a:pathLst>
                </a:custGeom>
                <a:noFill/>
                <a:ln w="4763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9779" name="Arc 35"/>
                <p:cNvSpPr>
                  <a:spLocks/>
                </p:cNvSpPr>
                <p:nvPr/>
              </p:nvSpPr>
              <p:spPr bwMode="auto">
                <a:xfrm>
                  <a:off x="1782" y="1783"/>
                  <a:ext cx="74" cy="168"/>
                </a:xfrm>
                <a:custGeom>
                  <a:avLst/>
                  <a:gdLst>
                    <a:gd name="G0" fmla="+- 0 0 0"/>
                    <a:gd name="G1" fmla="+- 21165 0 0"/>
                    <a:gd name="G2" fmla="+- 21600 0 0"/>
                    <a:gd name="T0" fmla="*/ 4315 w 21600"/>
                    <a:gd name="T1" fmla="*/ 0 h 41974"/>
                    <a:gd name="T2" fmla="*/ 5791 w 21600"/>
                    <a:gd name="T3" fmla="*/ 41974 h 41974"/>
                    <a:gd name="T4" fmla="*/ 0 w 21600"/>
                    <a:gd name="T5" fmla="*/ 21165 h 419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1974" fill="none" extrusionOk="0">
                      <a:moveTo>
                        <a:pt x="4314" y="0"/>
                      </a:moveTo>
                      <a:cubicBezTo>
                        <a:pt x="14374" y="2051"/>
                        <a:pt x="21600" y="10898"/>
                        <a:pt x="21600" y="21165"/>
                      </a:cubicBezTo>
                      <a:cubicBezTo>
                        <a:pt x="21600" y="30864"/>
                        <a:pt x="15135" y="39373"/>
                        <a:pt x="5791" y="41974"/>
                      </a:cubicBezTo>
                    </a:path>
                    <a:path w="21600" h="41974" stroke="0" extrusionOk="0">
                      <a:moveTo>
                        <a:pt x="4314" y="0"/>
                      </a:moveTo>
                      <a:cubicBezTo>
                        <a:pt x="14374" y="2051"/>
                        <a:pt x="21600" y="10898"/>
                        <a:pt x="21600" y="21165"/>
                      </a:cubicBezTo>
                      <a:cubicBezTo>
                        <a:pt x="21600" y="30864"/>
                        <a:pt x="15135" y="39373"/>
                        <a:pt x="5791" y="41974"/>
                      </a:cubicBezTo>
                      <a:lnTo>
                        <a:pt x="0" y="21165"/>
                      </a:lnTo>
                      <a:close/>
                    </a:path>
                  </a:pathLst>
                </a:custGeom>
                <a:noFill/>
                <a:ln w="4763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59780" name="Arc 36"/>
              <p:cNvSpPr>
                <a:spLocks/>
              </p:cNvSpPr>
              <p:nvPr/>
            </p:nvSpPr>
            <p:spPr bwMode="auto">
              <a:xfrm flipH="1">
                <a:off x="2973" y="3136"/>
                <a:ext cx="67" cy="147"/>
              </a:xfrm>
              <a:custGeom>
                <a:avLst/>
                <a:gdLst>
                  <a:gd name="G0" fmla="+- 0 0 0"/>
                  <a:gd name="G1" fmla="+- 21248 0 0"/>
                  <a:gd name="G2" fmla="+- 21600 0 0"/>
                  <a:gd name="T0" fmla="*/ 3886 w 21600"/>
                  <a:gd name="T1" fmla="*/ 0 h 42217"/>
                  <a:gd name="T2" fmla="*/ 5183 w 21600"/>
                  <a:gd name="T3" fmla="*/ 42217 h 42217"/>
                  <a:gd name="T4" fmla="*/ 0 w 21600"/>
                  <a:gd name="T5" fmla="*/ 21248 h 42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2217" fill="none" extrusionOk="0">
                    <a:moveTo>
                      <a:pt x="3885" y="0"/>
                    </a:moveTo>
                    <a:cubicBezTo>
                      <a:pt x="14146" y="1876"/>
                      <a:pt x="21600" y="10817"/>
                      <a:pt x="21600" y="21248"/>
                    </a:cubicBezTo>
                    <a:cubicBezTo>
                      <a:pt x="21600" y="31180"/>
                      <a:pt x="14825" y="39833"/>
                      <a:pt x="5182" y="42216"/>
                    </a:cubicBezTo>
                  </a:path>
                  <a:path w="21600" h="42217" stroke="0" extrusionOk="0">
                    <a:moveTo>
                      <a:pt x="3885" y="0"/>
                    </a:moveTo>
                    <a:cubicBezTo>
                      <a:pt x="14146" y="1876"/>
                      <a:pt x="21600" y="10817"/>
                      <a:pt x="21600" y="21248"/>
                    </a:cubicBezTo>
                    <a:cubicBezTo>
                      <a:pt x="21600" y="31180"/>
                      <a:pt x="14825" y="39833"/>
                      <a:pt x="5182" y="42216"/>
                    </a:cubicBezTo>
                    <a:lnTo>
                      <a:pt x="0" y="21248"/>
                    </a:lnTo>
                    <a:close/>
                  </a:path>
                </a:pathLst>
              </a:custGeom>
              <a:noFill/>
              <a:ln w="476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781" name="Arc 37"/>
              <p:cNvSpPr>
                <a:spLocks/>
              </p:cNvSpPr>
              <p:nvPr/>
            </p:nvSpPr>
            <p:spPr bwMode="auto">
              <a:xfrm flipH="1">
                <a:off x="3010" y="3147"/>
                <a:ext cx="58" cy="126"/>
              </a:xfrm>
              <a:custGeom>
                <a:avLst/>
                <a:gdLst>
                  <a:gd name="G0" fmla="+- 0 0 0"/>
                  <a:gd name="G1" fmla="+- 21221 0 0"/>
                  <a:gd name="G2" fmla="+- 21600 0 0"/>
                  <a:gd name="T0" fmla="*/ 4028 w 21600"/>
                  <a:gd name="T1" fmla="*/ 0 h 42160"/>
                  <a:gd name="T2" fmla="*/ 5304 w 21600"/>
                  <a:gd name="T3" fmla="*/ 42160 h 42160"/>
                  <a:gd name="T4" fmla="*/ 0 w 21600"/>
                  <a:gd name="T5" fmla="*/ 21221 h 42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2160" fill="none" extrusionOk="0">
                    <a:moveTo>
                      <a:pt x="4028" y="-1"/>
                    </a:moveTo>
                    <a:cubicBezTo>
                      <a:pt x="14222" y="1934"/>
                      <a:pt x="21600" y="10844"/>
                      <a:pt x="21600" y="21221"/>
                    </a:cubicBezTo>
                    <a:cubicBezTo>
                      <a:pt x="21600" y="31107"/>
                      <a:pt x="14887" y="39732"/>
                      <a:pt x="5303" y="42159"/>
                    </a:cubicBezTo>
                  </a:path>
                  <a:path w="21600" h="42160" stroke="0" extrusionOk="0">
                    <a:moveTo>
                      <a:pt x="4028" y="-1"/>
                    </a:moveTo>
                    <a:cubicBezTo>
                      <a:pt x="14222" y="1934"/>
                      <a:pt x="21600" y="10844"/>
                      <a:pt x="21600" y="21221"/>
                    </a:cubicBezTo>
                    <a:cubicBezTo>
                      <a:pt x="21600" y="31107"/>
                      <a:pt x="14887" y="39732"/>
                      <a:pt x="5303" y="42159"/>
                    </a:cubicBezTo>
                    <a:lnTo>
                      <a:pt x="0" y="21221"/>
                    </a:lnTo>
                    <a:close/>
                  </a:path>
                </a:pathLst>
              </a:custGeom>
              <a:noFill/>
              <a:ln w="476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782" name="Arc 38"/>
              <p:cNvSpPr>
                <a:spLocks/>
              </p:cNvSpPr>
              <p:nvPr/>
            </p:nvSpPr>
            <p:spPr bwMode="auto">
              <a:xfrm flipH="1">
                <a:off x="3041" y="3163"/>
                <a:ext cx="50" cy="98"/>
              </a:xfrm>
              <a:custGeom>
                <a:avLst/>
                <a:gdLst>
                  <a:gd name="G0" fmla="+- 0 0 0"/>
                  <a:gd name="G1" fmla="+- 21180 0 0"/>
                  <a:gd name="G2" fmla="+- 21600 0 0"/>
                  <a:gd name="T0" fmla="*/ 4237 w 21600"/>
                  <a:gd name="T1" fmla="*/ 0 h 42030"/>
                  <a:gd name="T2" fmla="*/ 5643 w 21600"/>
                  <a:gd name="T3" fmla="*/ 42030 h 42030"/>
                  <a:gd name="T4" fmla="*/ 0 w 21600"/>
                  <a:gd name="T5" fmla="*/ 21180 h 420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2030" fill="none" extrusionOk="0">
                    <a:moveTo>
                      <a:pt x="4237" y="-1"/>
                    </a:moveTo>
                    <a:cubicBezTo>
                      <a:pt x="14332" y="2019"/>
                      <a:pt x="21600" y="10884"/>
                      <a:pt x="21600" y="21180"/>
                    </a:cubicBezTo>
                    <a:cubicBezTo>
                      <a:pt x="21600" y="30936"/>
                      <a:pt x="15060" y="39481"/>
                      <a:pt x="5642" y="42029"/>
                    </a:cubicBezTo>
                  </a:path>
                  <a:path w="21600" h="42030" stroke="0" extrusionOk="0">
                    <a:moveTo>
                      <a:pt x="4237" y="-1"/>
                    </a:moveTo>
                    <a:cubicBezTo>
                      <a:pt x="14332" y="2019"/>
                      <a:pt x="21600" y="10884"/>
                      <a:pt x="21600" y="21180"/>
                    </a:cubicBezTo>
                    <a:cubicBezTo>
                      <a:pt x="21600" y="30936"/>
                      <a:pt x="15060" y="39481"/>
                      <a:pt x="5642" y="42029"/>
                    </a:cubicBezTo>
                    <a:lnTo>
                      <a:pt x="0" y="21180"/>
                    </a:lnTo>
                    <a:close/>
                  </a:path>
                </a:pathLst>
              </a:custGeom>
              <a:noFill/>
              <a:ln w="476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783" name="Arc 39"/>
              <p:cNvSpPr>
                <a:spLocks/>
              </p:cNvSpPr>
              <p:nvPr/>
            </p:nvSpPr>
            <p:spPr bwMode="auto">
              <a:xfrm flipH="1">
                <a:off x="3070" y="3178"/>
                <a:ext cx="30" cy="74"/>
              </a:xfrm>
              <a:custGeom>
                <a:avLst/>
                <a:gdLst>
                  <a:gd name="G0" fmla="+- 0 0 0"/>
                  <a:gd name="G1" fmla="+- 21296 0 0"/>
                  <a:gd name="G2" fmla="+- 21600 0 0"/>
                  <a:gd name="T0" fmla="*/ 3610 w 21600"/>
                  <a:gd name="T1" fmla="*/ 0 h 42282"/>
                  <a:gd name="T2" fmla="*/ 5114 w 21600"/>
                  <a:gd name="T3" fmla="*/ 42282 h 42282"/>
                  <a:gd name="T4" fmla="*/ 0 w 21600"/>
                  <a:gd name="T5" fmla="*/ 21296 h 42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2282" fill="none" extrusionOk="0">
                    <a:moveTo>
                      <a:pt x="3610" y="-1"/>
                    </a:moveTo>
                    <a:cubicBezTo>
                      <a:pt x="13998" y="1760"/>
                      <a:pt x="21600" y="10759"/>
                      <a:pt x="21600" y="21296"/>
                    </a:cubicBezTo>
                    <a:cubicBezTo>
                      <a:pt x="21600" y="31255"/>
                      <a:pt x="14790" y="39923"/>
                      <a:pt x="5113" y="42281"/>
                    </a:cubicBezTo>
                  </a:path>
                  <a:path w="21600" h="42282" stroke="0" extrusionOk="0">
                    <a:moveTo>
                      <a:pt x="3610" y="-1"/>
                    </a:moveTo>
                    <a:cubicBezTo>
                      <a:pt x="13998" y="1760"/>
                      <a:pt x="21600" y="10759"/>
                      <a:pt x="21600" y="21296"/>
                    </a:cubicBezTo>
                    <a:cubicBezTo>
                      <a:pt x="21600" y="31255"/>
                      <a:pt x="14790" y="39923"/>
                      <a:pt x="5113" y="42281"/>
                    </a:cubicBezTo>
                    <a:lnTo>
                      <a:pt x="0" y="21296"/>
                    </a:lnTo>
                    <a:close/>
                  </a:path>
                </a:pathLst>
              </a:custGeom>
              <a:noFill/>
              <a:ln w="476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159786" name="AutoShape 42"/>
          <p:cNvCxnSpPr>
            <a:cxnSpLocks noChangeShapeType="1"/>
            <a:stCxn id="0" idx="3"/>
            <a:endCxn id="0" idx="0"/>
          </p:cNvCxnSpPr>
          <p:nvPr/>
        </p:nvCxnSpPr>
        <p:spPr bwMode="auto">
          <a:xfrm>
            <a:off x="4529138" y="5046663"/>
            <a:ext cx="619125" cy="338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59787" name="AutoShape 43"/>
          <p:cNvCxnSpPr>
            <a:cxnSpLocks noChangeShapeType="1"/>
            <a:stCxn id="0" idx="0"/>
            <a:endCxn id="159862" idx="26"/>
          </p:cNvCxnSpPr>
          <p:nvPr/>
        </p:nvCxnSpPr>
        <p:spPr bwMode="auto">
          <a:xfrm flipV="1">
            <a:off x="5148263" y="5187950"/>
            <a:ext cx="822325" cy="196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59788" name="AutoShape 44"/>
          <p:cNvCxnSpPr>
            <a:cxnSpLocks noChangeShapeType="1"/>
            <a:stCxn id="0" idx="3"/>
            <a:endCxn id="159862" idx="25"/>
          </p:cNvCxnSpPr>
          <p:nvPr/>
        </p:nvCxnSpPr>
        <p:spPr bwMode="auto">
          <a:xfrm>
            <a:off x="4529138" y="5046663"/>
            <a:ext cx="1431925" cy="158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59789" name="AutoShape 45"/>
          <p:cNvCxnSpPr>
            <a:cxnSpLocks noChangeShapeType="1"/>
            <a:stCxn id="159865" idx="0"/>
            <a:endCxn id="159773" idx="2"/>
          </p:cNvCxnSpPr>
          <p:nvPr/>
        </p:nvCxnSpPr>
        <p:spPr bwMode="auto">
          <a:xfrm flipV="1">
            <a:off x="6396038" y="4591050"/>
            <a:ext cx="407987" cy="211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pic>
        <p:nvPicPr>
          <p:cNvPr id="159791" name="Picture 47" descr="bluetoot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4632325"/>
            <a:ext cx="2819400" cy="1409700"/>
          </a:xfrm>
          <a:prstGeom prst="rect">
            <a:avLst/>
          </a:prstGeom>
          <a:noFill/>
        </p:spPr>
      </p:pic>
      <p:sp>
        <p:nvSpPr>
          <p:cNvPr id="159793" name="Text Box 49"/>
          <p:cNvSpPr txBox="1">
            <a:spLocks noChangeArrowheads="1"/>
          </p:cNvSpPr>
          <p:nvPr/>
        </p:nvSpPr>
        <p:spPr bwMode="auto">
          <a:xfrm>
            <a:off x="447675" y="6045200"/>
            <a:ext cx="3373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>
                <a:latin typeface="Arial" charset="0"/>
              </a:rPr>
              <a:t>One of the first modules (Ericsson).</a:t>
            </a:r>
          </a:p>
        </p:txBody>
      </p:sp>
      <p:pic>
        <p:nvPicPr>
          <p:cNvPr id="159794" name="Picture 50" descr="HH00084_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77200" y="5075238"/>
            <a:ext cx="504825" cy="514350"/>
          </a:xfrm>
          <a:prstGeom prst="rect">
            <a:avLst/>
          </a:prstGeom>
          <a:noFill/>
        </p:spPr>
      </p:pic>
      <p:pic>
        <p:nvPicPr>
          <p:cNvPr id="159795" name="Picture 51" descr="NA00238_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5608638"/>
            <a:ext cx="762000" cy="628650"/>
          </a:xfrm>
          <a:prstGeom prst="rect">
            <a:avLst/>
          </a:prstGeom>
          <a:noFill/>
        </p:spPr>
      </p:pic>
      <p:cxnSp>
        <p:nvCxnSpPr>
          <p:cNvPr id="159797" name="AutoShape 53"/>
          <p:cNvCxnSpPr>
            <a:cxnSpLocks noChangeShapeType="1"/>
            <a:stCxn id="0" idx="3"/>
            <a:endCxn id="0" idx="2"/>
          </p:cNvCxnSpPr>
          <p:nvPr/>
        </p:nvCxnSpPr>
        <p:spPr bwMode="auto">
          <a:xfrm flipV="1">
            <a:off x="7467600" y="5589588"/>
            <a:ext cx="862013" cy="3333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pic>
        <p:nvPicPr>
          <p:cNvPr id="159799" name="Picture 55" descr="j019746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95738" y="4737100"/>
            <a:ext cx="533400" cy="617538"/>
          </a:xfrm>
          <a:prstGeom prst="rect">
            <a:avLst/>
          </a:prstGeom>
          <a:noFill/>
        </p:spPr>
      </p:pic>
      <p:pic>
        <p:nvPicPr>
          <p:cNvPr id="159800" name="Picture 56" descr="BD09278_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87900" y="5384800"/>
            <a:ext cx="719138" cy="565150"/>
          </a:xfrm>
          <a:prstGeom prst="rect">
            <a:avLst/>
          </a:prstGeom>
          <a:noFill/>
        </p:spPr>
      </p:pic>
      <p:grpSp>
        <p:nvGrpSpPr>
          <p:cNvPr id="159806" name="Group 62"/>
          <p:cNvGrpSpPr>
            <a:grpSpLocks noChangeAspect="1"/>
          </p:cNvGrpSpPr>
          <p:nvPr/>
        </p:nvGrpSpPr>
        <p:grpSpPr bwMode="auto">
          <a:xfrm flipH="1">
            <a:off x="5795963" y="4737100"/>
            <a:ext cx="706437" cy="719138"/>
            <a:chOff x="3969" y="3475"/>
            <a:chExt cx="356" cy="362"/>
          </a:xfrm>
        </p:grpSpPr>
        <p:sp>
          <p:nvSpPr>
            <p:cNvPr id="159805" name="AutoShape 61"/>
            <p:cNvSpPr>
              <a:spLocks noChangeAspect="1" noChangeArrowheads="1" noTextEdit="1"/>
            </p:cNvSpPr>
            <p:nvPr/>
          </p:nvSpPr>
          <p:spPr bwMode="auto">
            <a:xfrm>
              <a:off x="3969" y="3475"/>
              <a:ext cx="356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807" name="Freeform 63"/>
            <p:cNvSpPr>
              <a:spLocks/>
            </p:cNvSpPr>
            <p:nvPr/>
          </p:nvSpPr>
          <p:spPr bwMode="auto">
            <a:xfrm>
              <a:off x="4135" y="3602"/>
              <a:ext cx="157" cy="232"/>
            </a:xfrm>
            <a:custGeom>
              <a:avLst/>
              <a:gdLst/>
              <a:ahLst/>
              <a:cxnLst>
                <a:cxn ang="0">
                  <a:pos x="237" y="0"/>
                </a:cxn>
                <a:cxn ang="0">
                  <a:pos x="209" y="0"/>
                </a:cxn>
                <a:cxn ang="0">
                  <a:pos x="174" y="3"/>
                </a:cxn>
                <a:cxn ang="0">
                  <a:pos x="133" y="9"/>
                </a:cxn>
                <a:cxn ang="0">
                  <a:pos x="92" y="20"/>
                </a:cxn>
                <a:cxn ang="0">
                  <a:pos x="54" y="36"/>
                </a:cxn>
                <a:cxn ang="0">
                  <a:pos x="23" y="59"/>
                </a:cxn>
                <a:cxn ang="0">
                  <a:pos x="5" y="89"/>
                </a:cxn>
                <a:cxn ang="0">
                  <a:pos x="0" y="111"/>
                </a:cxn>
                <a:cxn ang="0">
                  <a:pos x="2" y="124"/>
                </a:cxn>
                <a:cxn ang="0">
                  <a:pos x="11" y="160"/>
                </a:cxn>
                <a:cxn ang="0">
                  <a:pos x="32" y="236"/>
                </a:cxn>
                <a:cxn ang="0">
                  <a:pos x="61" y="333"/>
                </a:cxn>
                <a:cxn ang="0">
                  <a:pos x="98" y="442"/>
                </a:cxn>
                <a:cxn ang="0">
                  <a:pos x="140" y="557"/>
                </a:cxn>
                <a:cxn ang="0">
                  <a:pos x="187" y="669"/>
                </a:cxn>
                <a:cxn ang="0">
                  <a:pos x="234" y="772"/>
                </a:cxn>
                <a:cxn ang="0">
                  <a:pos x="281" y="858"/>
                </a:cxn>
                <a:cxn ang="0">
                  <a:pos x="310" y="903"/>
                </a:cxn>
                <a:cxn ang="0">
                  <a:pos x="324" y="919"/>
                </a:cxn>
                <a:cxn ang="0">
                  <a:pos x="347" y="919"/>
                </a:cxn>
                <a:cxn ang="0">
                  <a:pos x="388" y="904"/>
                </a:cxn>
                <a:cxn ang="0">
                  <a:pos x="436" y="885"/>
                </a:cxn>
                <a:cxn ang="0">
                  <a:pos x="485" y="864"/>
                </a:cxn>
                <a:cxn ang="0">
                  <a:pos x="533" y="843"/>
                </a:cxn>
                <a:cxn ang="0">
                  <a:pos x="575" y="823"/>
                </a:cxn>
                <a:cxn ang="0">
                  <a:pos x="607" y="803"/>
                </a:cxn>
                <a:cxn ang="0">
                  <a:pos x="626" y="787"/>
                </a:cxn>
                <a:cxn ang="0">
                  <a:pos x="602" y="745"/>
                </a:cxn>
                <a:cxn ang="0">
                  <a:pos x="547" y="662"/>
                </a:cxn>
                <a:cxn ang="0">
                  <a:pos x="488" y="564"/>
                </a:cxn>
                <a:cxn ang="0">
                  <a:pos x="428" y="456"/>
                </a:cxn>
                <a:cxn ang="0">
                  <a:pos x="372" y="344"/>
                </a:cxn>
                <a:cxn ang="0">
                  <a:pos x="322" y="234"/>
                </a:cxn>
                <a:cxn ang="0">
                  <a:pos x="281" y="131"/>
                </a:cxn>
                <a:cxn ang="0">
                  <a:pos x="254" y="40"/>
                </a:cxn>
              </a:cxnLst>
              <a:rect l="0" t="0" r="r" b="b"/>
              <a:pathLst>
                <a:path w="628" h="926">
                  <a:moveTo>
                    <a:pt x="247" y="1"/>
                  </a:moveTo>
                  <a:lnTo>
                    <a:pt x="237" y="0"/>
                  </a:lnTo>
                  <a:lnTo>
                    <a:pt x="225" y="0"/>
                  </a:lnTo>
                  <a:lnTo>
                    <a:pt x="209" y="0"/>
                  </a:lnTo>
                  <a:lnTo>
                    <a:pt x="193" y="1"/>
                  </a:lnTo>
                  <a:lnTo>
                    <a:pt x="174" y="3"/>
                  </a:lnTo>
                  <a:lnTo>
                    <a:pt x="153" y="6"/>
                  </a:lnTo>
                  <a:lnTo>
                    <a:pt x="133" y="9"/>
                  </a:lnTo>
                  <a:lnTo>
                    <a:pt x="112" y="14"/>
                  </a:lnTo>
                  <a:lnTo>
                    <a:pt x="92" y="20"/>
                  </a:lnTo>
                  <a:lnTo>
                    <a:pt x="73" y="28"/>
                  </a:lnTo>
                  <a:lnTo>
                    <a:pt x="54" y="36"/>
                  </a:lnTo>
                  <a:lnTo>
                    <a:pt x="37" y="47"/>
                  </a:lnTo>
                  <a:lnTo>
                    <a:pt x="23" y="59"/>
                  </a:lnTo>
                  <a:lnTo>
                    <a:pt x="13" y="73"/>
                  </a:lnTo>
                  <a:lnTo>
                    <a:pt x="5" y="89"/>
                  </a:lnTo>
                  <a:lnTo>
                    <a:pt x="0" y="106"/>
                  </a:lnTo>
                  <a:lnTo>
                    <a:pt x="0" y="111"/>
                  </a:lnTo>
                  <a:lnTo>
                    <a:pt x="1" y="117"/>
                  </a:lnTo>
                  <a:lnTo>
                    <a:pt x="2" y="124"/>
                  </a:lnTo>
                  <a:lnTo>
                    <a:pt x="4" y="132"/>
                  </a:lnTo>
                  <a:lnTo>
                    <a:pt x="11" y="160"/>
                  </a:lnTo>
                  <a:lnTo>
                    <a:pt x="20" y="195"/>
                  </a:lnTo>
                  <a:lnTo>
                    <a:pt x="32" y="236"/>
                  </a:lnTo>
                  <a:lnTo>
                    <a:pt x="46" y="283"/>
                  </a:lnTo>
                  <a:lnTo>
                    <a:pt x="61" y="333"/>
                  </a:lnTo>
                  <a:lnTo>
                    <a:pt x="80" y="386"/>
                  </a:lnTo>
                  <a:lnTo>
                    <a:pt x="98" y="442"/>
                  </a:lnTo>
                  <a:lnTo>
                    <a:pt x="119" y="498"/>
                  </a:lnTo>
                  <a:lnTo>
                    <a:pt x="140" y="557"/>
                  </a:lnTo>
                  <a:lnTo>
                    <a:pt x="164" y="613"/>
                  </a:lnTo>
                  <a:lnTo>
                    <a:pt x="187" y="669"/>
                  </a:lnTo>
                  <a:lnTo>
                    <a:pt x="211" y="721"/>
                  </a:lnTo>
                  <a:lnTo>
                    <a:pt x="234" y="772"/>
                  </a:lnTo>
                  <a:lnTo>
                    <a:pt x="257" y="817"/>
                  </a:lnTo>
                  <a:lnTo>
                    <a:pt x="281" y="858"/>
                  </a:lnTo>
                  <a:lnTo>
                    <a:pt x="304" y="893"/>
                  </a:lnTo>
                  <a:lnTo>
                    <a:pt x="310" y="903"/>
                  </a:lnTo>
                  <a:lnTo>
                    <a:pt x="317" y="911"/>
                  </a:lnTo>
                  <a:lnTo>
                    <a:pt x="324" y="919"/>
                  </a:lnTo>
                  <a:lnTo>
                    <a:pt x="330" y="926"/>
                  </a:lnTo>
                  <a:lnTo>
                    <a:pt x="347" y="919"/>
                  </a:lnTo>
                  <a:lnTo>
                    <a:pt x="367" y="912"/>
                  </a:lnTo>
                  <a:lnTo>
                    <a:pt x="388" y="904"/>
                  </a:lnTo>
                  <a:lnTo>
                    <a:pt x="412" y="895"/>
                  </a:lnTo>
                  <a:lnTo>
                    <a:pt x="436" y="885"/>
                  </a:lnTo>
                  <a:lnTo>
                    <a:pt x="461" y="875"/>
                  </a:lnTo>
                  <a:lnTo>
                    <a:pt x="485" y="864"/>
                  </a:lnTo>
                  <a:lnTo>
                    <a:pt x="510" y="854"/>
                  </a:lnTo>
                  <a:lnTo>
                    <a:pt x="533" y="843"/>
                  </a:lnTo>
                  <a:lnTo>
                    <a:pt x="555" y="833"/>
                  </a:lnTo>
                  <a:lnTo>
                    <a:pt x="575" y="823"/>
                  </a:lnTo>
                  <a:lnTo>
                    <a:pt x="593" y="813"/>
                  </a:lnTo>
                  <a:lnTo>
                    <a:pt x="607" y="803"/>
                  </a:lnTo>
                  <a:lnTo>
                    <a:pt x="617" y="795"/>
                  </a:lnTo>
                  <a:lnTo>
                    <a:pt x="626" y="787"/>
                  </a:lnTo>
                  <a:lnTo>
                    <a:pt x="628" y="780"/>
                  </a:lnTo>
                  <a:lnTo>
                    <a:pt x="602" y="745"/>
                  </a:lnTo>
                  <a:lnTo>
                    <a:pt x="575" y="706"/>
                  </a:lnTo>
                  <a:lnTo>
                    <a:pt x="547" y="662"/>
                  </a:lnTo>
                  <a:lnTo>
                    <a:pt x="518" y="614"/>
                  </a:lnTo>
                  <a:lnTo>
                    <a:pt x="488" y="564"/>
                  </a:lnTo>
                  <a:lnTo>
                    <a:pt x="458" y="510"/>
                  </a:lnTo>
                  <a:lnTo>
                    <a:pt x="428" y="456"/>
                  </a:lnTo>
                  <a:lnTo>
                    <a:pt x="399" y="400"/>
                  </a:lnTo>
                  <a:lnTo>
                    <a:pt x="372" y="344"/>
                  </a:lnTo>
                  <a:lnTo>
                    <a:pt x="345" y="288"/>
                  </a:lnTo>
                  <a:lnTo>
                    <a:pt x="322" y="234"/>
                  </a:lnTo>
                  <a:lnTo>
                    <a:pt x="299" y="181"/>
                  </a:lnTo>
                  <a:lnTo>
                    <a:pt x="281" y="131"/>
                  </a:lnTo>
                  <a:lnTo>
                    <a:pt x="265" y="83"/>
                  </a:lnTo>
                  <a:lnTo>
                    <a:pt x="254" y="40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F4FCE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808" name="Freeform 64"/>
            <p:cNvSpPr>
              <a:spLocks/>
            </p:cNvSpPr>
            <p:nvPr/>
          </p:nvSpPr>
          <p:spPr bwMode="auto">
            <a:xfrm>
              <a:off x="4126" y="3635"/>
              <a:ext cx="85" cy="191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39" y="1"/>
                </a:cxn>
                <a:cxn ang="0">
                  <a:pos x="39" y="3"/>
                </a:cxn>
                <a:cxn ang="0">
                  <a:pos x="37" y="8"/>
                </a:cxn>
                <a:cxn ang="0">
                  <a:pos x="35" y="15"/>
                </a:cxn>
                <a:cxn ang="0">
                  <a:pos x="32" y="28"/>
                </a:cxn>
                <a:cxn ang="0">
                  <a:pos x="26" y="44"/>
                </a:cxn>
                <a:cxn ang="0">
                  <a:pos x="16" y="67"/>
                </a:cxn>
                <a:cxn ang="0">
                  <a:pos x="5" y="95"/>
                </a:cxn>
                <a:cxn ang="0">
                  <a:pos x="0" y="115"/>
                </a:cxn>
                <a:cxn ang="0">
                  <a:pos x="0" y="144"/>
                </a:cxn>
                <a:cxn ang="0">
                  <a:pos x="3" y="179"/>
                </a:cxn>
                <a:cxn ang="0">
                  <a:pos x="11" y="220"/>
                </a:cxn>
                <a:cxn ang="0">
                  <a:pos x="21" y="264"/>
                </a:cxn>
                <a:cxn ang="0">
                  <a:pos x="33" y="313"/>
                </a:cxn>
                <a:cxn ang="0">
                  <a:pos x="47" y="363"/>
                </a:cxn>
                <a:cxn ang="0">
                  <a:pos x="62" y="414"/>
                </a:cxn>
                <a:cxn ang="0">
                  <a:pos x="78" y="463"/>
                </a:cxn>
                <a:cxn ang="0">
                  <a:pos x="95" y="511"/>
                </a:cxn>
                <a:cxn ang="0">
                  <a:pos x="110" y="556"/>
                </a:cxn>
                <a:cxn ang="0">
                  <a:pos x="125" y="596"/>
                </a:cxn>
                <a:cxn ang="0">
                  <a:pos x="139" y="630"/>
                </a:cxn>
                <a:cxn ang="0">
                  <a:pos x="151" y="657"/>
                </a:cxn>
                <a:cxn ang="0">
                  <a:pos x="160" y="676"/>
                </a:cxn>
                <a:cxn ang="0">
                  <a:pos x="167" y="685"/>
                </a:cxn>
                <a:cxn ang="0">
                  <a:pos x="178" y="694"/>
                </a:cxn>
                <a:cxn ang="0">
                  <a:pos x="191" y="701"/>
                </a:cxn>
                <a:cxn ang="0">
                  <a:pos x="206" y="710"/>
                </a:cxn>
                <a:cxn ang="0">
                  <a:pos x="224" y="718"/>
                </a:cxn>
                <a:cxn ang="0">
                  <a:pos x="247" y="729"/>
                </a:cxn>
                <a:cxn ang="0">
                  <a:pos x="272" y="738"/>
                </a:cxn>
                <a:cxn ang="0">
                  <a:pos x="303" y="750"/>
                </a:cxn>
                <a:cxn ang="0">
                  <a:pos x="339" y="761"/>
                </a:cxn>
                <a:cxn ang="0">
                  <a:pos x="316" y="726"/>
                </a:cxn>
                <a:cxn ang="0">
                  <a:pos x="292" y="685"/>
                </a:cxn>
                <a:cxn ang="0">
                  <a:pos x="269" y="640"/>
                </a:cxn>
                <a:cxn ang="0">
                  <a:pos x="246" y="589"/>
                </a:cxn>
                <a:cxn ang="0">
                  <a:pos x="222" y="537"/>
                </a:cxn>
                <a:cxn ang="0">
                  <a:pos x="199" y="481"/>
                </a:cxn>
                <a:cxn ang="0">
                  <a:pos x="175" y="425"/>
                </a:cxn>
                <a:cxn ang="0">
                  <a:pos x="154" y="366"/>
                </a:cxn>
                <a:cxn ang="0">
                  <a:pos x="133" y="310"/>
                </a:cxn>
                <a:cxn ang="0">
                  <a:pos x="115" y="254"/>
                </a:cxn>
                <a:cxn ang="0">
                  <a:pos x="96" y="201"/>
                </a:cxn>
                <a:cxn ang="0">
                  <a:pos x="81" y="151"/>
                </a:cxn>
                <a:cxn ang="0">
                  <a:pos x="67" y="104"/>
                </a:cxn>
                <a:cxn ang="0">
                  <a:pos x="55" y="63"/>
                </a:cxn>
                <a:cxn ang="0">
                  <a:pos x="46" y="28"/>
                </a:cxn>
                <a:cxn ang="0">
                  <a:pos x="39" y="0"/>
                </a:cxn>
              </a:cxnLst>
              <a:rect l="0" t="0" r="r" b="b"/>
              <a:pathLst>
                <a:path w="339" h="761">
                  <a:moveTo>
                    <a:pt x="39" y="0"/>
                  </a:moveTo>
                  <a:lnTo>
                    <a:pt x="39" y="1"/>
                  </a:lnTo>
                  <a:lnTo>
                    <a:pt x="39" y="3"/>
                  </a:lnTo>
                  <a:lnTo>
                    <a:pt x="37" y="8"/>
                  </a:lnTo>
                  <a:lnTo>
                    <a:pt x="35" y="15"/>
                  </a:lnTo>
                  <a:lnTo>
                    <a:pt x="32" y="28"/>
                  </a:lnTo>
                  <a:lnTo>
                    <a:pt x="26" y="44"/>
                  </a:lnTo>
                  <a:lnTo>
                    <a:pt x="16" y="67"/>
                  </a:lnTo>
                  <a:lnTo>
                    <a:pt x="5" y="95"/>
                  </a:lnTo>
                  <a:lnTo>
                    <a:pt x="0" y="115"/>
                  </a:lnTo>
                  <a:lnTo>
                    <a:pt x="0" y="144"/>
                  </a:lnTo>
                  <a:lnTo>
                    <a:pt x="3" y="179"/>
                  </a:lnTo>
                  <a:lnTo>
                    <a:pt x="11" y="220"/>
                  </a:lnTo>
                  <a:lnTo>
                    <a:pt x="21" y="264"/>
                  </a:lnTo>
                  <a:lnTo>
                    <a:pt x="33" y="313"/>
                  </a:lnTo>
                  <a:lnTo>
                    <a:pt x="47" y="363"/>
                  </a:lnTo>
                  <a:lnTo>
                    <a:pt x="62" y="414"/>
                  </a:lnTo>
                  <a:lnTo>
                    <a:pt x="78" y="463"/>
                  </a:lnTo>
                  <a:lnTo>
                    <a:pt x="95" y="511"/>
                  </a:lnTo>
                  <a:lnTo>
                    <a:pt x="110" y="556"/>
                  </a:lnTo>
                  <a:lnTo>
                    <a:pt x="125" y="596"/>
                  </a:lnTo>
                  <a:lnTo>
                    <a:pt x="139" y="630"/>
                  </a:lnTo>
                  <a:lnTo>
                    <a:pt x="151" y="657"/>
                  </a:lnTo>
                  <a:lnTo>
                    <a:pt x="160" y="676"/>
                  </a:lnTo>
                  <a:lnTo>
                    <a:pt x="167" y="685"/>
                  </a:lnTo>
                  <a:lnTo>
                    <a:pt x="178" y="694"/>
                  </a:lnTo>
                  <a:lnTo>
                    <a:pt x="191" y="701"/>
                  </a:lnTo>
                  <a:lnTo>
                    <a:pt x="206" y="710"/>
                  </a:lnTo>
                  <a:lnTo>
                    <a:pt x="224" y="718"/>
                  </a:lnTo>
                  <a:lnTo>
                    <a:pt x="247" y="729"/>
                  </a:lnTo>
                  <a:lnTo>
                    <a:pt x="272" y="738"/>
                  </a:lnTo>
                  <a:lnTo>
                    <a:pt x="303" y="750"/>
                  </a:lnTo>
                  <a:lnTo>
                    <a:pt x="339" y="761"/>
                  </a:lnTo>
                  <a:lnTo>
                    <a:pt x="316" y="726"/>
                  </a:lnTo>
                  <a:lnTo>
                    <a:pt x="292" y="685"/>
                  </a:lnTo>
                  <a:lnTo>
                    <a:pt x="269" y="640"/>
                  </a:lnTo>
                  <a:lnTo>
                    <a:pt x="246" y="589"/>
                  </a:lnTo>
                  <a:lnTo>
                    <a:pt x="222" y="537"/>
                  </a:lnTo>
                  <a:lnTo>
                    <a:pt x="199" y="481"/>
                  </a:lnTo>
                  <a:lnTo>
                    <a:pt x="175" y="425"/>
                  </a:lnTo>
                  <a:lnTo>
                    <a:pt x="154" y="366"/>
                  </a:lnTo>
                  <a:lnTo>
                    <a:pt x="133" y="310"/>
                  </a:lnTo>
                  <a:lnTo>
                    <a:pt x="115" y="254"/>
                  </a:lnTo>
                  <a:lnTo>
                    <a:pt x="96" y="201"/>
                  </a:lnTo>
                  <a:lnTo>
                    <a:pt x="81" y="151"/>
                  </a:lnTo>
                  <a:lnTo>
                    <a:pt x="67" y="104"/>
                  </a:lnTo>
                  <a:lnTo>
                    <a:pt x="55" y="63"/>
                  </a:lnTo>
                  <a:lnTo>
                    <a:pt x="46" y="28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CCEF7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809" name="Freeform 65"/>
            <p:cNvSpPr>
              <a:spLocks/>
            </p:cNvSpPr>
            <p:nvPr/>
          </p:nvSpPr>
          <p:spPr bwMode="auto">
            <a:xfrm>
              <a:off x="4154" y="3628"/>
              <a:ext cx="38" cy="42"/>
            </a:xfrm>
            <a:custGeom>
              <a:avLst/>
              <a:gdLst/>
              <a:ahLst/>
              <a:cxnLst>
                <a:cxn ang="0">
                  <a:pos x="21" y="9"/>
                </a:cxn>
                <a:cxn ang="0">
                  <a:pos x="10" y="20"/>
                </a:cxn>
                <a:cxn ang="0">
                  <a:pos x="3" y="35"/>
                </a:cxn>
                <a:cxn ang="0">
                  <a:pos x="0" y="55"/>
                </a:cxn>
                <a:cxn ang="0">
                  <a:pos x="0" y="76"/>
                </a:cxn>
                <a:cxn ang="0">
                  <a:pos x="2" y="98"/>
                </a:cxn>
                <a:cxn ang="0">
                  <a:pos x="8" y="120"/>
                </a:cxn>
                <a:cxn ang="0">
                  <a:pos x="16" y="139"/>
                </a:cxn>
                <a:cxn ang="0">
                  <a:pos x="28" y="154"/>
                </a:cxn>
                <a:cxn ang="0">
                  <a:pos x="41" y="163"/>
                </a:cxn>
                <a:cxn ang="0">
                  <a:pos x="56" y="168"/>
                </a:cxn>
                <a:cxn ang="0">
                  <a:pos x="72" y="169"/>
                </a:cxn>
                <a:cxn ang="0">
                  <a:pos x="89" y="166"/>
                </a:cxn>
                <a:cxn ang="0">
                  <a:pos x="104" y="160"/>
                </a:cxn>
                <a:cxn ang="0">
                  <a:pos x="118" y="152"/>
                </a:cxn>
                <a:cxn ang="0">
                  <a:pos x="130" y="144"/>
                </a:cxn>
                <a:cxn ang="0">
                  <a:pos x="139" y="133"/>
                </a:cxn>
                <a:cxn ang="0">
                  <a:pos x="151" y="106"/>
                </a:cxn>
                <a:cxn ang="0">
                  <a:pos x="153" y="72"/>
                </a:cxn>
                <a:cxn ang="0">
                  <a:pos x="147" y="41"/>
                </a:cxn>
                <a:cxn ang="0">
                  <a:pos x="132" y="22"/>
                </a:cxn>
                <a:cxn ang="0">
                  <a:pos x="121" y="17"/>
                </a:cxn>
                <a:cxn ang="0">
                  <a:pos x="110" y="11"/>
                </a:cxn>
                <a:cxn ang="0">
                  <a:pos x="97" y="7"/>
                </a:cxn>
                <a:cxn ang="0">
                  <a:pos x="83" y="2"/>
                </a:cxn>
                <a:cxn ang="0">
                  <a:pos x="68" y="0"/>
                </a:cxn>
                <a:cxn ang="0">
                  <a:pos x="53" y="0"/>
                </a:cxn>
                <a:cxn ang="0">
                  <a:pos x="37" y="2"/>
                </a:cxn>
                <a:cxn ang="0">
                  <a:pos x="21" y="9"/>
                </a:cxn>
              </a:cxnLst>
              <a:rect l="0" t="0" r="r" b="b"/>
              <a:pathLst>
                <a:path w="153" h="169">
                  <a:moveTo>
                    <a:pt x="21" y="9"/>
                  </a:moveTo>
                  <a:lnTo>
                    <a:pt x="10" y="20"/>
                  </a:lnTo>
                  <a:lnTo>
                    <a:pt x="3" y="35"/>
                  </a:lnTo>
                  <a:lnTo>
                    <a:pt x="0" y="55"/>
                  </a:lnTo>
                  <a:lnTo>
                    <a:pt x="0" y="76"/>
                  </a:lnTo>
                  <a:lnTo>
                    <a:pt x="2" y="98"/>
                  </a:lnTo>
                  <a:lnTo>
                    <a:pt x="8" y="120"/>
                  </a:lnTo>
                  <a:lnTo>
                    <a:pt x="16" y="139"/>
                  </a:lnTo>
                  <a:lnTo>
                    <a:pt x="28" y="154"/>
                  </a:lnTo>
                  <a:lnTo>
                    <a:pt x="41" y="163"/>
                  </a:lnTo>
                  <a:lnTo>
                    <a:pt x="56" y="168"/>
                  </a:lnTo>
                  <a:lnTo>
                    <a:pt x="72" y="169"/>
                  </a:lnTo>
                  <a:lnTo>
                    <a:pt x="89" y="166"/>
                  </a:lnTo>
                  <a:lnTo>
                    <a:pt x="104" y="160"/>
                  </a:lnTo>
                  <a:lnTo>
                    <a:pt x="118" y="152"/>
                  </a:lnTo>
                  <a:lnTo>
                    <a:pt x="130" y="144"/>
                  </a:lnTo>
                  <a:lnTo>
                    <a:pt x="139" y="133"/>
                  </a:lnTo>
                  <a:lnTo>
                    <a:pt x="151" y="106"/>
                  </a:lnTo>
                  <a:lnTo>
                    <a:pt x="153" y="72"/>
                  </a:lnTo>
                  <a:lnTo>
                    <a:pt x="147" y="41"/>
                  </a:lnTo>
                  <a:lnTo>
                    <a:pt x="132" y="22"/>
                  </a:lnTo>
                  <a:lnTo>
                    <a:pt x="121" y="17"/>
                  </a:lnTo>
                  <a:lnTo>
                    <a:pt x="110" y="11"/>
                  </a:lnTo>
                  <a:lnTo>
                    <a:pt x="97" y="7"/>
                  </a:lnTo>
                  <a:lnTo>
                    <a:pt x="83" y="2"/>
                  </a:lnTo>
                  <a:lnTo>
                    <a:pt x="68" y="0"/>
                  </a:lnTo>
                  <a:lnTo>
                    <a:pt x="53" y="0"/>
                  </a:lnTo>
                  <a:lnTo>
                    <a:pt x="37" y="2"/>
                  </a:lnTo>
                  <a:lnTo>
                    <a:pt x="21" y="9"/>
                  </a:lnTo>
                  <a:close/>
                </a:path>
              </a:pathLst>
            </a:custGeom>
            <a:solidFill>
              <a:srgbClr val="CCEF7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810" name="Freeform 66"/>
            <p:cNvSpPr>
              <a:spLocks/>
            </p:cNvSpPr>
            <p:nvPr/>
          </p:nvSpPr>
          <p:spPr bwMode="auto">
            <a:xfrm>
              <a:off x="4211" y="3750"/>
              <a:ext cx="49" cy="51"/>
            </a:xfrm>
            <a:custGeom>
              <a:avLst/>
              <a:gdLst/>
              <a:ahLst/>
              <a:cxnLst>
                <a:cxn ang="0">
                  <a:pos x="26" y="24"/>
                </a:cxn>
                <a:cxn ang="0">
                  <a:pos x="16" y="37"/>
                </a:cxn>
                <a:cxn ang="0">
                  <a:pos x="9" y="50"/>
                </a:cxn>
                <a:cxn ang="0">
                  <a:pos x="4" y="65"/>
                </a:cxn>
                <a:cxn ang="0">
                  <a:pos x="0" y="80"/>
                </a:cxn>
                <a:cxn ang="0">
                  <a:pos x="0" y="95"/>
                </a:cxn>
                <a:cxn ang="0">
                  <a:pos x="4" y="110"/>
                </a:cxn>
                <a:cxn ang="0">
                  <a:pos x="9" y="124"/>
                </a:cxn>
                <a:cxn ang="0">
                  <a:pos x="20" y="138"/>
                </a:cxn>
                <a:cxn ang="0">
                  <a:pos x="33" y="153"/>
                </a:cxn>
                <a:cxn ang="0">
                  <a:pos x="46" y="165"/>
                </a:cxn>
                <a:cxn ang="0">
                  <a:pos x="61" y="179"/>
                </a:cxn>
                <a:cxn ang="0">
                  <a:pos x="76" y="190"/>
                </a:cxn>
                <a:cxn ang="0">
                  <a:pos x="90" y="199"/>
                </a:cxn>
                <a:cxn ang="0">
                  <a:pos x="105" y="205"/>
                </a:cxn>
                <a:cxn ang="0">
                  <a:pos x="118" y="205"/>
                </a:cxn>
                <a:cxn ang="0">
                  <a:pos x="131" y="200"/>
                </a:cxn>
                <a:cxn ang="0">
                  <a:pos x="143" y="193"/>
                </a:cxn>
                <a:cxn ang="0">
                  <a:pos x="156" y="186"/>
                </a:cxn>
                <a:cxn ang="0">
                  <a:pos x="166" y="179"/>
                </a:cxn>
                <a:cxn ang="0">
                  <a:pos x="177" y="174"/>
                </a:cxn>
                <a:cxn ang="0">
                  <a:pos x="185" y="165"/>
                </a:cxn>
                <a:cxn ang="0">
                  <a:pos x="191" y="156"/>
                </a:cxn>
                <a:cxn ang="0">
                  <a:pos x="195" y="145"/>
                </a:cxn>
                <a:cxn ang="0">
                  <a:pos x="196" y="133"/>
                </a:cxn>
                <a:cxn ang="0">
                  <a:pos x="194" y="116"/>
                </a:cxn>
                <a:cxn ang="0">
                  <a:pos x="189" y="99"/>
                </a:cxn>
                <a:cxn ang="0">
                  <a:pos x="181" y="79"/>
                </a:cxn>
                <a:cxn ang="0">
                  <a:pos x="171" y="59"/>
                </a:cxn>
                <a:cxn ang="0">
                  <a:pos x="159" y="41"/>
                </a:cxn>
                <a:cxn ang="0">
                  <a:pos x="146" y="25"/>
                </a:cxn>
                <a:cxn ang="0">
                  <a:pos x="131" y="13"/>
                </a:cxn>
                <a:cxn ang="0">
                  <a:pos x="117" y="6"/>
                </a:cxn>
                <a:cxn ang="0">
                  <a:pos x="103" y="3"/>
                </a:cxn>
                <a:cxn ang="0">
                  <a:pos x="89" y="0"/>
                </a:cxn>
                <a:cxn ang="0">
                  <a:pos x="75" y="2"/>
                </a:cxn>
                <a:cxn ang="0">
                  <a:pos x="63" y="3"/>
                </a:cxn>
                <a:cxn ang="0">
                  <a:pos x="51" y="6"/>
                </a:cxn>
                <a:cxn ang="0">
                  <a:pos x="41" y="11"/>
                </a:cxn>
                <a:cxn ang="0">
                  <a:pos x="33" y="17"/>
                </a:cxn>
                <a:cxn ang="0">
                  <a:pos x="26" y="24"/>
                </a:cxn>
              </a:cxnLst>
              <a:rect l="0" t="0" r="r" b="b"/>
              <a:pathLst>
                <a:path w="196" h="205">
                  <a:moveTo>
                    <a:pt x="26" y="24"/>
                  </a:moveTo>
                  <a:lnTo>
                    <a:pt x="16" y="37"/>
                  </a:lnTo>
                  <a:lnTo>
                    <a:pt x="9" y="50"/>
                  </a:lnTo>
                  <a:lnTo>
                    <a:pt x="4" y="65"/>
                  </a:lnTo>
                  <a:lnTo>
                    <a:pt x="0" y="80"/>
                  </a:lnTo>
                  <a:lnTo>
                    <a:pt x="0" y="95"/>
                  </a:lnTo>
                  <a:lnTo>
                    <a:pt x="4" y="110"/>
                  </a:lnTo>
                  <a:lnTo>
                    <a:pt x="9" y="124"/>
                  </a:lnTo>
                  <a:lnTo>
                    <a:pt x="20" y="138"/>
                  </a:lnTo>
                  <a:lnTo>
                    <a:pt x="33" y="153"/>
                  </a:lnTo>
                  <a:lnTo>
                    <a:pt x="46" y="165"/>
                  </a:lnTo>
                  <a:lnTo>
                    <a:pt x="61" y="179"/>
                  </a:lnTo>
                  <a:lnTo>
                    <a:pt x="76" y="190"/>
                  </a:lnTo>
                  <a:lnTo>
                    <a:pt x="90" y="199"/>
                  </a:lnTo>
                  <a:lnTo>
                    <a:pt x="105" y="205"/>
                  </a:lnTo>
                  <a:lnTo>
                    <a:pt x="118" y="205"/>
                  </a:lnTo>
                  <a:lnTo>
                    <a:pt x="131" y="200"/>
                  </a:lnTo>
                  <a:lnTo>
                    <a:pt x="143" y="193"/>
                  </a:lnTo>
                  <a:lnTo>
                    <a:pt x="156" y="186"/>
                  </a:lnTo>
                  <a:lnTo>
                    <a:pt x="166" y="179"/>
                  </a:lnTo>
                  <a:lnTo>
                    <a:pt x="177" y="174"/>
                  </a:lnTo>
                  <a:lnTo>
                    <a:pt x="185" y="165"/>
                  </a:lnTo>
                  <a:lnTo>
                    <a:pt x="191" y="156"/>
                  </a:lnTo>
                  <a:lnTo>
                    <a:pt x="195" y="145"/>
                  </a:lnTo>
                  <a:lnTo>
                    <a:pt x="196" y="133"/>
                  </a:lnTo>
                  <a:lnTo>
                    <a:pt x="194" y="116"/>
                  </a:lnTo>
                  <a:lnTo>
                    <a:pt x="189" y="99"/>
                  </a:lnTo>
                  <a:lnTo>
                    <a:pt x="181" y="79"/>
                  </a:lnTo>
                  <a:lnTo>
                    <a:pt x="171" y="59"/>
                  </a:lnTo>
                  <a:lnTo>
                    <a:pt x="159" y="41"/>
                  </a:lnTo>
                  <a:lnTo>
                    <a:pt x="146" y="25"/>
                  </a:lnTo>
                  <a:lnTo>
                    <a:pt x="131" y="13"/>
                  </a:lnTo>
                  <a:lnTo>
                    <a:pt x="117" y="6"/>
                  </a:lnTo>
                  <a:lnTo>
                    <a:pt x="103" y="3"/>
                  </a:lnTo>
                  <a:lnTo>
                    <a:pt x="89" y="0"/>
                  </a:lnTo>
                  <a:lnTo>
                    <a:pt x="75" y="2"/>
                  </a:lnTo>
                  <a:lnTo>
                    <a:pt x="63" y="3"/>
                  </a:lnTo>
                  <a:lnTo>
                    <a:pt x="51" y="6"/>
                  </a:lnTo>
                  <a:lnTo>
                    <a:pt x="41" y="11"/>
                  </a:lnTo>
                  <a:lnTo>
                    <a:pt x="33" y="17"/>
                  </a:lnTo>
                  <a:lnTo>
                    <a:pt x="26" y="24"/>
                  </a:lnTo>
                  <a:close/>
                </a:path>
              </a:pathLst>
            </a:custGeom>
            <a:solidFill>
              <a:srgbClr val="CCEF7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811" name="Freeform 67"/>
            <p:cNvSpPr>
              <a:spLocks/>
            </p:cNvSpPr>
            <p:nvPr/>
          </p:nvSpPr>
          <p:spPr bwMode="auto">
            <a:xfrm>
              <a:off x="4155" y="3623"/>
              <a:ext cx="45" cy="49"/>
            </a:xfrm>
            <a:custGeom>
              <a:avLst/>
              <a:gdLst/>
              <a:ahLst/>
              <a:cxnLst>
                <a:cxn ang="0">
                  <a:pos x="91" y="2"/>
                </a:cxn>
                <a:cxn ang="0">
                  <a:pos x="73" y="0"/>
                </a:cxn>
                <a:cxn ang="0">
                  <a:pos x="52" y="1"/>
                </a:cxn>
                <a:cxn ang="0">
                  <a:pos x="34" y="9"/>
                </a:cxn>
                <a:cxn ang="0">
                  <a:pos x="13" y="30"/>
                </a:cxn>
                <a:cxn ang="0">
                  <a:pos x="0" y="64"/>
                </a:cxn>
                <a:cxn ang="0">
                  <a:pos x="1" y="100"/>
                </a:cxn>
                <a:cxn ang="0">
                  <a:pos x="11" y="137"/>
                </a:cxn>
                <a:cxn ang="0">
                  <a:pos x="25" y="164"/>
                </a:cxn>
                <a:cxn ang="0">
                  <a:pos x="44" y="181"/>
                </a:cxn>
                <a:cxn ang="0">
                  <a:pos x="66" y="193"/>
                </a:cxn>
                <a:cxn ang="0">
                  <a:pos x="90" y="195"/>
                </a:cxn>
                <a:cxn ang="0">
                  <a:pos x="120" y="186"/>
                </a:cxn>
                <a:cxn ang="0">
                  <a:pos x="151" y="166"/>
                </a:cxn>
                <a:cxn ang="0">
                  <a:pos x="172" y="139"/>
                </a:cxn>
                <a:cxn ang="0">
                  <a:pos x="180" y="106"/>
                </a:cxn>
                <a:cxn ang="0">
                  <a:pos x="176" y="84"/>
                </a:cxn>
                <a:cxn ang="0">
                  <a:pos x="169" y="77"/>
                </a:cxn>
                <a:cxn ang="0">
                  <a:pos x="160" y="78"/>
                </a:cxn>
                <a:cxn ang="0">
                  <a:pos x="154" y="85"/>
                </a:cxn>
                <a:cxn ang="0">
                  <a:pos x="152" y="103"/>
                </a:cxn>
                <a:cxn ang="0">
                  <a:pos x="145" y="128"/>
                </a:cxn>
                <a:cxn ang="0">
                  <a:pos x="128" y="148"/>
                </a:cxn>
                <a:cxn ang="0">
                  <a:pos x="104" y="160"/>
                </a:cxn>
                <a:cxn ang="0">
                  <a:pos x="71" y="160"/>
                </a:cxn>
                <a:cxn ang="0">
                  <a:pos x="48" y="144"/>
                </a:cxn>
                <a:cxn ang="0">
                  <a:pos x="35" y="117"/>
                </a:cxn>
                <a:cxn ang="0">
                  <a:pos x="27" y="85"/>
                </a:cxn>
                <a:cxn ang="0">
                  <a:pos x="25" y="62"/>
                </a:cxn>
                <a:cxn ang="0">
                  <a:pos x="32" y="45"/>
                </a:cxn>
                <a:cxn ang="0">
                  <a:pos x="43" y="31"/>
                </a:cxn>
                <a:cxn ang="0">
                  <a:pos x="58" y="21"/>
                </a:cxn>
                <a:cxn ang="0">
                  <a:pos x="69" y="20"/>
                </a:cxn>
                <a:cxn ang="0">
                  <a:pos x="84" y="20"/>
                </a:cxn>
                <a:cxn ang="0">
                  <a:pos x="100" y="20"/>
                </a:cxn>
                <a:cxn ang="0">
                  <a:pos x="103" y="9"/>
                </a:cxn>
              </a:cxnLst>
              <a:rect l="0" t="0" r="r" b="b"/>
              <a:pathLst>
                <a:path w="180" h="195">
                  <a:moveTo>
                    <a:pt x="99" y="5"/>
                  </a:moveTo>
                  <a:lnTo>
                    <a:pt x="91" y="2"/>
                  </a:lnTo>
                  <a:lnTo>
                    <a:pt x="83" y="0"/>
                  </a:lnTo>
                  <a:lnTo>
                    <a:pt x="73" y="0"/>
                  </a:lnTo>
                  <a:lnTo>
                    <a:pt x="63" y="0"/>
                  </a:lnTo>
                  <a:lnTo>
                    <a:pt x="52" y="1"/>
                  </a:lnTo>
                  <a:lnTo>
                    <a:pt x="43" y="5"/>
                  </a:lnTo>
                  <a:lnTo>
                    <a:pt x="34" y="9"/>
                  </a:lnTo>
                  <a:lnTo>
                    <a:pt x="25" y="15"/>
                  </a:lnTo>
                  <a:lnTo>
                    <a:pt x="13" y="30"/>
                  </a:lnTo>
                  <a:lnTo>
                    <a:pt x="4" y="47"/>
                  </a:lnTo>
                  <a:lnTo>
                    <a:pt x="0" y="64"/>
                  </a:lnTo>
                  <a:lnTo>
                    <a:pt x="0" y="82"/>
                  </a:lnTo>
                  <a:lnTo>
                    <a:pt x="1" y="100"/>
                  </a:lnTo>
                  <a:lnTo>
                    <a:pt x="6" y="118"/>
                  </a:lnTo>
                  <a:lnTo>
                    <a:pt x="11" y="137"/>
                  </a:lnTo>
                  <a:lnTo>
                    <a:pt x="18" y="153"/>
                  </a:lnTo>
                  <a:lnTo>
                    <a:pt x="25" y="164"/>
                  </a:lnTo>
                  <a:lnTo>
                    <a:pt x="34" y="173"/>
                  </a:lnTo>
                  <a:lnTo>
                    <a:pt x="44" y="181"/>
                  </a:lnTo>
                  <a:lnTo>
                    <a:pt x="55" y="188"/>
                  </a:lnTo>
                  <a:lnTo>
                    <a:pt x="66" y="193"/>
                  </a:lnTo>
                  <a:lnTo>
                    <a:pt x="78" y="195"/>
                  </a:lnTo>
                  <a:lnTo>
                    <a:pt x="90" y="195"/>
                  </a:lnTo>
                  <a:lnTo>
                    <a:pt x="103" y="193"/>
                  </a:lnTo>
                  <a:lnTo>
                    <a:pt x="120" y="186"/>
                  </a:lnTo>
                  <a:lnTo>
                    <a:pt x="137" y="178"/>
                  </a:lnTo>
                  <a:lnTo>
                    <a:pt x="151" y="166"/>
                  </a:lnTo>
                  <a:lnTo>
                    <a:pt x="163" y="153"/>
                  </a:lnTo>
                  <a:lnTo>
                    <a:pt x="172" y="139"/>
                  </a:lnTo>
                  <a:lnTo>
                    <a:pt x="177" y="124"/>
                  </a:lnTo>
                  <a:lnTo>
                    <a:pt x="180" y="106"/>
                  </a:lnTo>
                  <a:lnTo>
                    <a:pt x="177" y="89"/>
                  </a:lnTo>
                  <a:lnTo>
                    <a:pt x="176" y="84"/>
                  </a:lnTo>
                  <a:lnTo>
                    <a:pt x="174" y="79"/>
                  </a:lnTo>
                  <a:lnTo>
                    <a:pt x="169" y="77"/>
                  </a:lnTo>
                  <a:lnTo>
                    <a:pt x="165" y="77"/>
                  </a:lnTo>
                  <a:lnTo>
                    <a:pt x="160" y="78"/>
                  </a:lnTo>
                  <a:lnTo>
                    <a:pt x="156" y="81"/>
                  </a:lnTo>
                  <a:lnTo>
                    <a:pt x="154" y="85"/>
                  </a:lnTo>
                  <a:lnTo>
                    <a:pt x="153" y="90"/>
                  </a:lnTo>
                  <a:lnTo>
                    <a:pt x="152" y="103"/>
                  </a:lnTo>
                  <a:lnTo>
                    <a:pt x="149" y="116"/>
                  </a:lnTo>
                  <a:lnTo>
                    <a:pt x="145" y="128"/>
                  </a:lnTo>
                  <a:lnTo>
                    <a:pt x="138" y="139"/>
                  </a:lnTo>
                  <a:lnTo>
                    <a:pt x="128" y="148"/>
                  </a:lnTo>
                  <a:lnTo>
                    <a:pt x="117" y="155"/>
                  </a:lnTo>
                  <a:lnTo>
                    <a:pt x="104" y="160"/>
                  </a:lnTo>
                  <a:lnTo>
                    <a:pt x="87" y="162"/>
                  </a:lnTo>
                  <a:lnTo>
                    <a:pt x="71" y="160"/>
                  </a:lnTo>
                  <a:lnTo>
                    <a:pt x="58" y="154"/>
                  </a:lnTo>
                  <a:lnTo>
                    <a:pt x="48" y="144"/>
                  </a:lnTo>
                  <a:lnTo>
                    <a:pt x="41" y="131"/>
                  </a:lnTo>
                  <a:lnTo>
                    <a:pt x="35" y="117"/>
                  </a:lnTo>
                  <a:lnTo>
                    <a:pt x="30" y="100"/>
                  </a:lnTo>
                  <a:lnTo>
                    <a:pt x="27" y="85"/>
                  </a:lnTo>
                  <a:lnTo>
                    <a:pt x="25" y="70"/>
                  </a:lnTo>
                  <a:lnTo>
                    <a:pt x="25" y="62"/>
                  </a:lnTo>
                  <a:lnTo>
                    <a:pt x="28" y="54"/>
                  </a:lnTo>
                  <a:lnTo>
                    <a:pt x="32" y="45"/>
                  </a:lnTo>
                  <a:lnTo>
                    <a:pt x="37" y="37"/>
                  </a:lnTo>
                  <a:lnTo>
                    <a:pt x="43" y="31"/>
                  </a:lnTo>
                  <a:lnTo>
                    <a:pt x="50" y="26"/>
                  </a:lnTo>
                  <a:lnTo>
                    <a:pt x="58" y="21"/>
                  </a:lnTo>
                  <a:lnTo>
                    <a:pt x="66" y="20"/>
                  </a:lnTo>
                  <a:lnTo>
                    <a:pt x="69" y="20"/>
                  </a:lnTo>
                  <a:lnTo>
                    <a:pt x="75" y="19"/>
                  </a:lnTo>
                  <a:lnTo>
                    <a:pt x="84" y="20"/>
                  </a:lnTo>
                  <a:lnTo>
                    <a:pt x="94" y="21"/>
                  </a:lnTo>
                  <a:lnTo>
                    <a:pt x="100" y="20"/>
                  </a:lnTo>
                  <a:lnTo>
                    <a:pt x="104" y="15"/>
                  </a:lnTo>
                  <a:lnTo>
                    <a:pt x="103" y="9"/>
                  </a:lnTo>
                  <a:lnTo>
                    <a:pt x="99" y="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812" name="Freeform 68"/>
            <p:cNvSpPr>
              <a:spLocks/>
            </p:cNvSpPr>
            <p:nvPr/>
          </p:nvSpPr>
          <p:spPr bwMode="auto">
            <a:xfrm>
              <a:off x="4215" y="3748"/>
              <a:ext cx="55" cy="55"/>
            </a:xfrm>
            <a:custGeom>
              <a:avLst/>
              <a:gdLst/>
              <a:ahLst/>
              <a:cxnLst>
                <a:cxn ang="0">
                  <a:pos x="48" y="7"/>
                </a:cxn>
                <a:cxn ang="0">
                  <a:pos x="27" y="22"/>
                </a:cxn>
                <a:cxn ang="0">
                  <a:pos x="12" y="41"/>
                </a:cxn>
                <a:cxn ang="0">
                  <a:pos x="2" y="66"/>
                </a:cxn>
                <a:cxn ang="0">
                  <a:pos x="0" y="91"/>
                </a:cxn>
                <a:cxn ang="0">
                  <a:pos x="5" y="118"/>
                </a:cxn>
                <a:cxn ang="0">
                  <a:pos x="14" y="143"/>
                </a:cxn>
                <a:cxn ang="0">
                  <a:pos x="29" y="166"/>
                </a:cxn>
                <a:cxn ang="0">
                  <a:pos x="52" y="189"/>
                </a:cxn>
                <a:cxn ang="0">
                  <a:pos x="81" y="210"/>
                </a:cxn>
                <a:cxn ang="0">
                  <a:pos x="113" y="220"/>
                </a:cxn>
                <a:cxn ang="0">
                  <a:pos x="147" y="214"/>
                </a:cxn>
                <a:cxn ang="0">
                  <a:pos x="174" y="196"/>
                </a:cxn>
                <a:cxn ang="0">
                  <a:pos x="194" y="176"/>
                </a:cxn>
                <a:cxn ang="0">
                  <a:pos x="209" y="153"/>
                </a:cxn>
                <a:cxn ang="0">
                  <a:pos x="220" y="129"/>
                </a:cxn>
                <a:cxn ang="0">
                  <a:pos x="222" y="109"/>
                </a:cxn>
                <a:cxn ang="0">
                  <a:pos x="218" y="99"/>
                </a:cxn>
                <a:cxn ang="0">
                  <a:pos x="206" y="95"/>
                </a:cxn>
                <a:cxn ang="0">
                  <a:pos x="195" y="100"/>
                </a:cxn>
                <a:cxn ang="0">
                  <a:pos x="192" y="108"/>
                </a:cxn>
                <a:cxn ang="0">
                  <a:pos x="187" y="123"/>
                </a:cxn>
                <a:cxn ang="0">
                  <a:pos x="175" y="144"/>
                </a:cxn>
                <a:cxn ang="0">
                  <a:pos x="158" y="164"/>
                </a:cxn>
                <a:cxn ang="0">
                  <a:pos x="123" y="172"/>
                </a:cxn>
                <a:cxn ang="0">
                  <a:pos x="80" y="161"/>
                </a:cxn>
                <a:cxn ang="0">
                  <a:pos x="47" y="132"/>
                </a:cxn>
                <a:cxn ang="0">
                  <a:pos x="32" y="93"/>
                </a:cxn>
                <a:cxn ang="0">
                  <a:pos x="35" y="60"/>
                </a:cxn>
                <a:cxn ang="0">
                  <a:pos x="48" y="41"/>
                </a:cxn>
                <a:cxn ang="0">
                  <a:pos x="64" y="25"/>
                </a:cxn>
                <a:cxn ang="0">
                  <a:pos x="82" y="13"/>
                </a:cxn>
                <a:cxn ang="0">
                  <a:pos x="87" y="4"/>
                </a:cxn>
                <a:cxn ang="0">
                  <a:pos x="70" y="0"/>
                </a:cxn>
              </a:cxnLst>
              <a:rect l="0" t="0" r="r" b="b"/>
              <a:pathLst>
                <a:path w="222" h="220">
                  <a:moveTo>
                    <a:pt x="60" y="3"/>
                  </a:moveTo>
                  <a:lnTo>
                    <a:pt x="48" y="7"/>
                  </a:lnTo>
                  <a:lnTo>
                    <a:pt x="37" y="14"/>
                  </a:lnTo>
                  <a:lnTo>
                    <a:pt x="27" y="22"/>
                  </a:lnTo>
                  <a:lnTo>
                    <a:pt x="19" y="32"/>
                  </a:lnTo>
                  <a:lnTo>
                    <a:pt x="12" y="41"/>
                  </a:lnTo>
                  <a:lnTo>
                    <a:pt x="6" y="53"/>
                  </a:lnTo>
                  <a:lnTo>
                    <a:pt x="2" y="66"/>
                  </a:lnTo>
                  <a:lnTo>
                    <a:pt x="0" y="79"/>
                  </a:lnTo>
                  <a:lnTo>
                    <a:pt x="0" y="91"/>
                  </a:lnTo>
                  <a:lnTo>
                    <a:pt x="1" y="106"/>
                  </a:lnTo>
                  <a:lnTo>
                    <a:pt x="5" y="118"/>
                  </a:lnTo>
                  <a:lnTo>
                    <a:pt x="9" y="131"/>
                  </a:lnTo>
                  <a:lnTo>
                    <a:pt x="14" y="143"/>
                  </a:lnTo>
                  <a:lnTo>
                    <a:pt x="21" y="155"/>
                  </a:lnTo>
                  <a:lnTo>
                    <a:pt x="29" y="166"/>
                  </a:lnTo>
                  <a:lnTo>
                    <a:pt x="39" y="177"/>
                  </a:lnTo>
                  <a:lnTo>
                    <a:pt x="52" y="189"/>
                  </a:lnTo>
                  <a:lnTo>
                    <a:pt x="66" y="199"/>
                  </a:lnTo>
                  <a:lnTo>
                    <a:pt x="81" y="210"/>
                  </a:lnTo>
                  <a:lnTo>
                    <a:pt x="97" y="217"/>
                  </a:lnTo>
                  <a:lnTo>
                    <a:pt x="113" y="220"/>
                  </a:lnTo>
                  <a:lnTo>
                    <a:pt x="131" y="220"/>
                  </a:lnTo>
                  <a:lnTo>
                    <a:pt x="147" y="214"/>
                  </a:lnTo>
                  <a:lnTo>
                    <a:pt x="164" y="204"/>
                  </a:lnTo>
                  <a:lnTo>
                    <a:pt x="174" y="196"/>
                  </a:lnTo>
                  <a:lnTo>
                    <a:pt x="185" y="186"/>
                  </a:lnTo>
                  <a:lnTo>
                    <a:pt x="194" y="176"/>
                  </a:lnTo>
                  <a:lnTo>
                    <a:pt x="202" y="165"/>
                  </a:lnTo>
                  <a:lnTo>
                    <a:pt x="209" y="153"/>
                  </a:lnTo>
                  <a:lnTo>
                    <a:pt x="215" y="142"/>
                  </a:lnTo>
                  <a:lnTo>
                    <a:pt x="220" y="129"/>
                  </a:lnTo>
                  <a:lnTo>
                    <a:pt x="222" y="115"/>
                  </a:lnTo>
                  <a:lnTo>
                    <a:pt x="222" y="109"/>
                  </a:lnTo>
                  <a:lnTo>
                    <a:pt x="221" y="103"/>
                  </a:lnTo>
                  <a:lnTo>
                    <a:pt x="218" y="99"/>
                  </a:lnTo>
                  <a:lnTo>
                    <a:pt x="212" y="95"/>
                  </a:lnTo>
                  <a:lnTo>
                    <a:pt x="206" y="95"/>
                  </a:lnTo>
                  <a:lnTo>
                    <a:pt x="200" y="96"/>
                  </a:lnTo>
                  <a:lnTo>
                    <a:pt x="195" y="100"/>
                  </a:lnTo>
                  <a:lnTo>
                    <a:pt x="192" y="106"/>
                  </a:lnTo>
                  <a:lnTo>
                    <a:pt x="192" y="108"/>
                  </a:lnTo>
                  <a:lnTo>
                    <a:pt x="189" y="114"/>
                  </a:lnTo>
                  <a:lnTo>
                    <a:pt x="187" y="123"/>
                  </a:lnTo>
                  <a:lnTo>
                    <a:pt x="182" y="134"/>
                  </a:lnTo>
                  <a:lnTo>
                    <a:pt x="175" y="144"/>
                  </a:lnTo>
                  <a:lnTo>
                    <a:pt x="167" y="156"/>
                  </a:lnTo>
                  <a:lnTo>
                    <a:pt x="158" y="164"/>
                  </a:lnTo>
                  <a:lnTo>
                    <a:pt x="145" y="171"/>
                  </a:lnTo>
                  <a:lnTo>
                    <a:pt x="123" y="172"/>
                  </a:lnTo>
                  <a:lnTo>
                    <a:pt x="101" y="169"/>
                  </a:lnTo>
                  <a:lnTo>
                    <a:pt x="80" y="161"/>
                  </a:lnTo>
                  <a:lnTo>
                    <a:pt x="62" y="148"/>
                  </a:lnTo>
                  <a:lnTo>
                    <a:pt x="47" y="132"/>
                  </a:lnTo>
                  <a:lnTo>
                    <a:pt x="36" y="114"/>
                  </a:lnTo>
                  <a:lnTo>
                    <a:pt x="32" y="93"/>
                  </a:lnTo>
                  <a:lnTo>
                    <a:pt x="32" y="70"/>
                  </a:lnTo>
                  <a:lnTo>
                    <a:pt x="35" y="60"/>
                  </a:lnTo>
                  <a:lnTo>
                    <a:pt x="40" y="51"/>
                  </a:lnTo>
                  <a:lnTo>
                    <a:pt x="48" y="41"/>
                  </a:lnTo>
                  <a:lnTo>
                    <a:pt x="56" y="32"/>
                  </a:lnTo>
                  <a:lnTo>
                    <a:pt x="64" y="25"/>
                  </a:lnTo>
                  <a:lnTo>
                    <a:pt x="74" y="18"/>
                  </a:lnTo>
                  <a:lnTo>
                    <a:pt x="82" y="13"/>
                  </a:lnTo>
                  <a:lnTo>
                    <a:pt x="89" y="10"/>
                  </a:lnTo>
                  <a:lnTo>
                    <a:pt x="87" y="4"/>
                  </a:lnTo>
                  <a:lnTo>
                    <a:pt x="80" y="0"/>
                  </a:lnTo>
                  <a:lnTo>
                    <a:pt x="70" y="0"/>
                  </a:lnTo>
                  <a:lnTo>
                    <a:pt x="60" y="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813" name="Freeform 69"/>
            <p:cNvSpPr>
              <a:spLocks/>
            </p:cNvSpPr>
            <p:nvPr/>
          </p:nvSpPr>
          <p:spPr bwMode="auto">
            <a:xfrm>
              <a:off x="4176" y="3683"/>
              <a:ext cx="14" cy="15"/>
            </a:xfrm>
            <a:custGeom>
              <a:avLst/>
              <a:gdLst/>
              <a:ahLst/>
              <a:cxnLst>
                <a:cxn ang="0">
                  <a:pos x="5" y="52"/>
                </a:cxn>
                <a:cxn ang="0">
                  <a:pos x="11" y="58"/>
                </a:cxn>
                <a:cxn ang="0">
                  <a:pos x="19" y="61"/>
                </a:cxn>
                <a:cxn ang="0">
                  <a:pos x="25" y="61"/>
                </a:cxn>
                <a:cxn ang="0">
                  <a:pos x="29" y="59"/>
                </a:cxn>
                <a:cxn ang="0">
                  <a:pos x="31" y="58"/>
                </a:cxn>
                <a:cxn ang="0">
                  <a:pos x="37" y="57"/>
                </a:cxn>
                <a:cxn ang="0">
                  <a:pos x="44" y="54"/>
                </a:cxn>
                <a:cxn ang="0">
                  <a:pos x="51" y="49"/>
                </a:cxn>
                <a:cxn ang="0">
                  <a:pos x="55" y="45"/>
                </a:cxn>
                <a:cxn ang="0">
                  <a:pos x="57" y="42"/>
                </a:cxn>
                <a:cxn ang="0">
                  <a:pos x="57" y="40"/>
                </a:cxn>
                <a:cxn ang="0">
                  <a:pos x="56" y="36"/>
                </a:cxn>
                <a:cxn ang="0">
                  <a:pos x="53" y="33"/>
                </a:cxn>
                <a:cxn ang="0">
                  <a:pos x="50" y="31"/>
                </a:cxn>
                <a:cxn ang="0">
                  <a:pos x="46" y="30"/>
                </a:cxn>
                <a:cxn ang="0">
                  <a:pos x="43" y="31"/>
                </a:cxn>
                <a:cxn ang="0">
                  <a:pos x="38" y="34"/>
                </a:cxn>
                <a:cxn ang="0">
                  <a:pos x="31" y="37"/>
                </a:cxn>
                <a:cxn ang="0">
                  <a:pos x="25" y="41"/>
                </a:cxn>
                <a:cxn ang="0">
                  <a:pos x="23" y="42"/>
                </a:cxn>
                <a:cxn ang="0">
                  <a:pos x="21" y="35"/>
                </a:cxn>
                <a:cxn ang="0">
                  <a:pos x="16" y="20"/>
                </a:cxn>
                <a:cxn ang="0">
                  <a:pos x="9" y="6"/>
                </a:cxn>
                <a:cxn ang="0">
                  <a:pos x="1" y="0"/>
                </a:cxn>
                <a:cxn ang="0">
                  <a:pos x="0" y="14"/>
                </a:cxn>
                <a:cxn ang="0">
                  <a:pos x="2" y="31"/>
                </a:cxn>
                <a:cxn ang="0">
                  <a:pos x="4" y="47"/>
                </a:cxn>
                <a:cxn ang="0">
                  <a:pos x="5" y="52"/>
                </a:cxn>
              </a:cxnLst>
              <a:rect l="0" t="0" r="r" b="b"/>
              <a:pathLst>
                <a:path w="57" h="61">
                  <a:moveTo>
                    <a:pt x="5" y="52"/>
                  </a:moveTo>
                  <a:lnTo>
                    <a:pt x="11" y="58"/>
                  </a:lnTo>
                  <a:lnTo>
                    <a:pt x="19" y="61"/>
                  </a:lnTo>
                  <a:lnTo>
                    <a:pt x="25" y="61"/>
                  </a:lnTo>
                  <a:lnTo>
                    <a:pt x="29" y="59"/>
                  </a:lnTo>
                  <a:lnTo>
                    <a:pt x="31" y="58"/>
                  </a:lnTo>
                  <a:lnTo>
                    <a:pt x="37" y="57"/>
                  </a:lnTo>
                  <a:lnTo>
                    <a:pt x="44" y="54"/>
                  </a:lnTo>
                  <a:lnTo>
                    <a:pt x="51" y="49"/>
                  </a:lnTo>
                  <a:lnTo>
                    <a:pt x="55" y="45"/>
                  </a:lnTo>
                  <a:lnTo>
                    <a:pt x="57" y="42"/>
                  </a:lnTo>
                  <a:lnTo>
                    <a:pt x="57" y="40"/>
                  </a:lnTo>
                  <a:lnTo>
                    <a:pt x="56" y="36"/>
                  </a:lnTo>
                  <a:lnTo>
                    <a:pt x="53" y="33"/>
                  </a:lnTo>
                  <a:lnTo>
                    <a:pt x="50" y="31"/>
                  </a:lnTo>
                  <a:lnTo>
                    <a:pt x="46" y="30"/>
                  </a:lnTo>
                  <a:lnTo>
                    <a:pt x="43" y="31"/>
                  </a:lnTo>
                  <a:lnTo>
                    <a:pt x="38" y="34"/>
                  </a:lnTo>
                  <a:lnTo>
                    <a:pt x="31" y="37"/>
                  </a:lnTo>
                  <a:lnTo>
                    <a:pt x="25" y="41"/>
                  </a:lnTo>
                  <a:lnTo>
                    <a:pt x="23" y="42"/>
                  </a:lnTo>
                  <a:lnTo>
                    <a:pt x="21" y="35"/>
                  </a:lnTo>
                  <a:lnTo>
                    <a:pt x="16" y="20"/>
                  </a:lnTo>
                  <a:lnTo>
                    <a:pt x="9" y="6"/>
                  </a:lnTo>
                  <a:lnTo>
                    <a:pt x="1" y="0"/>
                  </a:lnTo>
                  <a:lnTo>
                    <a:pt x="0" y="14"/>
                  </a:lnTo>
                  <a:lnTo>
                    <a:pt x="2" y="31"/>
                  </a:lnTo>
                  <a:lnTo>
                    <a:pt x="4" y="47"/>
                  </a:lnTo>
                  <a:lnTo>
                    <a:pt x="5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814" name="Freeform 70"/>
            <p:cNvSpPr>
              <a:spLocks/>
            </p:cNvSpPr>
            <p:nvPr/>
          </p:nvSpPr>
          <p:spPr bwMode="auto">
            <a:xfrm>
              <a:off x="4189" y="3680"/>
              <a:ext cx="14" cy="12"/>
            </a:xfrm>
            <a:custGeom>
              <a:avLst/>
              <a:gdLst/>
              <a:ahLst/>
              <a:cxnLst>
                <a:cxn ang="0">
                  <a:pos x="11" y="43"/>
                </a:cxn>
                <a:cxn ang="0">
                  <a:pos x="12" y="44"/>
                </a:cxn>
                <a:cxn ang="0">
                  <a:pos x="16" y="47"/>
                </a:cxn>
                <a:cxn ang="0">
                  <a:pos x="19" y="48"/>
                </a:cxn>
                <a:cxn ang="0">
                  <a:pos x="21" y="48"/>
                </a:cxn>
                <a:cxn ang="0">
                  <a:pos x="28" y="48"/>
                </a:cxn>
                <a:cxn ang="0">
                  <a:pos x="36" y="45"/>
                </a:cxn>
                <a:cxn ang="0">
                  <a:pos x="43" y="44"/>
                </a:cxn>
                <a:cxn ang="0">
                  <a:pos x="50" y="41"/>
                </a:cxn>
                <a:cxn ang="0">
                  <a:pos x="52" y="38"/>
                </a:cxn>
                <a:cxn ang="0">
                  <a:pos x="54" y="36"/>
                </a:cxn>
                <a:cxn ang="0">
                  <a:pos x="56" y="32"/>
                </a:cxn>
                <a:cxn ang="0">
                  <a:pos x="54" y="30"/>
                </a:cxn>
                <a:cxn ang="0">
                  <a:pos x="44" y="25"/>
                </a:cxn>
                <a:cxn ang="0">
                  <a:pos x="33" y="27"/>
                </a:cxn>
                <a:cxn ang="0">
                  <a:pos x="25" y="30"/>
                </a:cxn>
                <a:cxn ang="0">
                  <a:pos x="22" y="32"/>
                </a:cxn>
                <a:cxn ang="0">
                  <a:pos x="16" y="24"/>
                </a:cxn>
                <a:cxn ang="0">
                  <a:pos x="12" y="11"/>
                </a:cxn>
                <a:cxn ang="0">
                  <a:pos x="8" y="2"/>
                </a:cxn>
                <a:cxn ang="0">
                  <a:pos x="2" y="0"/>
                </a:cxn>
                <a:cxn ang="0">
                  <a:pos x="0" y="15"/>
                </a:cxn>
                <a:cxn ang="0">
                  <a:pos x="3" y="29"/>
                </a:cxn>
                <a:cxn ang="0">
                  <a:pos x="9" y="40"/>
                </a:cxn>
                <a:cxn ang="0">
                  <a:pos x="11" y="43"/>
                </a:cxn>
              </a:cxnLst>
              <a:rect l="0" t="0" r="r" b="b"/>
              <a:pathLst>
                <a:path w="56" h="48">
                  <a:moveTo>
                    <a:pt x="11" y="43"/>
                  </a:moveTo>
                  <a:lnTo>
                    <a:pt x="12" y="44"/>
                  </a:lnTo>
                  <a:lnTo>
                    <a:pt x="16" y="47"/>
                  </a:lnTo>
                  <a:lnTo>
                    <a:pt x="19" y="48"/>
                  </a:lnTo>
                  <a:lnTo>
                    <a:pt x="21" y="48"/>
                  </a:lnTo>
                  <a:lnTo>
                    <a:pt x="28" y="48"/>
                  </a:lnTo>
                  <a:lnTo>
                    <a:pt x="36" y="45"/>
                  </a:lnTo>
                  <a:lnTo>
                    <a:pt x="43" y="44"/>
                  </a:lnTo>
                  <a:lnTo>
                    <a:pt x="50" y="41"/>
                  </a:lnTo>
                  <a:lnTo>
                    <a:pt x="52" y="38"/>
                  </a:lnTo>
                  <a:lnTo>
                    <a:pt x="54" y="36"/>
                  </a:lnTo>
                  <a:lnTo>
                    <a:pt x="56" y="32"/>
                  </a:lnTo>
                  <a:lnTo>
                    <a:pt x="54" y="30"/>
                  </a:lnTo>
                  <a:lnTo>
                    <a:pt x="44" y="25"/>
                  </a:lnTo>
                  <a:lnTo>
                    <a:pt x="33" y="27"/>
                  </a:lnTo>
                  <a:lnTo>
                    <a:pt x="25" y="30"/>
                  </a:lnTo>
                  <a:lnTo>
                    <a:pt x="22" y="32"/>
                  </a:lnTo>
                  <a:lnTo>
                    <a:pt x="16" y="24"/>
                  </a:lnTo>
                  <a:lnTo>
                    <a:pt x="12" y="11"/>
                  </a:lnTo>
                  <a:lnTo>
                    <a:pt x="8" y="2"/>
                  </a:lnTo>
                  <a:lnTo>
                    <a:pt x="2" y="0"/>
                  </a:lnTo>
                  <a:lnTo>
                    <a:pt x="0" y="15"/>
                  </a:lnTo>
                  <a:lnTo>
                    <a:pt x="3" y="29"/>
                  </a:lnTo>
                  <a:lnTo>
                    <a:pt x="9" y="40"/>
                  </a:lnTo>
                  <a:lnTo>
                    <a:pt x="11" y="4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815" name="Freeform 71"/>
            <p:cNvSpPr>
              <a:spLocks/>
            </p:cNvSpPr>
            <p:nvPr/>
          </p:nvSpPr>
          <p:spPr bwMode="auto">
            <a:xfrm>
              <a:off x="4201" y="3674"/>
              <a:ext cx="13" cy="12"/>
            </a:xfrm>
            <a:custGeom>
              <a:avLst/>
              <a:gdLst/>
              <a:ahLst/>
              <a:cxnLst>
                <a:cxn ang="0">
                  <a:pos x="4" y="37"/>
                </a:cxn>
                <a:cxn ang="0">
                  <a:pos x="7" y="45"/>
                </a:cxn>
                <a:cxn ang="0">
                  <a:pos x="17" y="49"/>
                </a:cxn>
                <a:cxn ang="0">
                  <a:pos x="25" y="49"/>
                </a:cxn>
                <a:cxn ang="0">
                  <a:pos x="29" y="49"/>
                </a:cxn>
                <a:cxn ang="0">
                  <a:pos x="36" y="46"/>
                </a:cxn>
                <a:cxn ang="0">
                  <a:pos x="44" y="42"/>
                </a:cxn>
                <a:cxn ang="0">
                  <a:pos x="50" y="37"/>
                </a:cxn>
                <a:cxn ang="0">
                  <a:pos x="52" y="32"/>
                </a:cxn>
                <a:cxn ang="0">
                  <a:pos x="51" y="29"/>
                </a:cxn>
                <a:cxn ang="0">
                  <a:pos x="48" y="28"/>
                </a:cxn>
                <a:cxn ang="0">
                  <a:pos x="45" y="26"/>
                </a:cxn>
                <a:cxn ang="0">
                  <a:pos x="41" y="26"/>
                </a:cxn>
                <a:cxn ang="0">
                  <a:pos x="22" y="30"/>
                </a:cxn>
                <a:cxn ang="0">
                  <a:pos x="19" y="24"/>
                </a:cxn>
                <a:cxn ang="0">
                  <a:pos x="14" y="12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11"/>
                </a:cxn>
                <a:cxn ang="0">
                  <a:pos x="2" y="24"/>
                </a:cxn>
                <a:cxn ang="0">
                  <a:pos x="3" y="33"/>
                </a:cxn>
                <a:cxn ang="0">
                  <a:pos x="4" y="37"/>
                </a:cxn>
              </a:cxnLst>
              <a:rect l="0" t="0" r="r" b="b"/>
              <a:pathLst>
                <a:path w="52" h="49">
                  <a:moveTo>
                    <a:pt x="4" y="37"/>
                  </a:moveTo>
                  <a:lnTo>
                    <a:pt x="7" y="45"/>
                  </a:lnTo>
                  <a:lnTo>
                    <a:pt x="17" y="49"/>
                  </a:lnTo>
                  <a:lnTo>
                    <a:pt x="25" y="49"/>
                  </a:lnTo>
                  <a:lnTo>
                    <a:pt x="29" y="49"/>
                  </a:lnTo>
                  <a:lnTo>
                    <a:pt x="36" y="46"/>
                  </a:lnTo>
                  <a:lnTo>
                    <a:pt x="44" y="42"/>
                  </a:lnTo>
                  <a:lnTo>
                    <a:pt x="50" y="37"/>
                  </a:lnTo>
                  <a:lnTo>
                    <a:pt x="52" y="32"/>
                  </a:lnTo>
                  <a:lnTo>
                    <a:pt x="51" y="29"/>
                  </a:lnTo>
                  <a:lnTo>
                    <a:pt x="48" y="28"/>
                  </a:lnTo>
                  <a:lnTo>
                    <a:pt x="45" y="26"/>
                  </a:lnTo>
                  <a:lnTo>
                    <a:pt x="41" y="26"/>
                  </a:lnTo>
                  <a:lnTo>
                    <a:pt x="22" y="30"/>
                  </a:lnTo>
                  <a:lnTo>
                    <a:pt x="19" y="24"/>
                  </a:lnTo>
                  <a:lnTo>
                    <a:pt x="14" y="12"/>
                  </a:lnTo>
                  <a:lnTo>
                    <a:pt x="7" y="2"/>
                  </a:lnTo>
                  <a:lnTo>
                    <a:pt x="0" y="0"/>
                  </a:lnTo>
                  <a:lnTo>
                    <a:pt x="0" y="11"/>
                  </a:lnTo>
                  <a:lnTo>
                    <a:pt x="2" y="24"/>
                  </a:lnTo>
                  <a:lnTo>
                    <a:pt x="3" y="33"/>
                  </a:lnTo>
                  <a:lnTo>
                    <a:pt x="4" y="3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816" name="Freeform 72"/>
            <p:cNvSpPr>
              <a:spLocks/>
            </p:cNvSpPr>
            <p:nvPr/>
          </p:nvSpPr>
          <p:spPr bwMode="auto">
            <a:xfrm>
              <a:off x="4184" y="3707"/>
              <a:ext cx="14" cy="10"/>
            </a:xfrm>
            <a:custGeom>
              <a:avLst/>
              <a:gdLst/>
              <a:ahLst/>
              <a:cxnLst>
                <a:cxn ang="0">
                  <a:pos x="7" y="37"/>
                </a:cxn>
                <a:cxn ang="0">
                  <a:pos x="9" y="38"/>
                </a:cxn>
                <a:cxn ang="0">
                  <a:pos x="13" y="38"/>
                </a:cxn>
                <a:cxn ang="0">
                  <a:pos x="17" y="38"/>
                </a:cxn>
                <a:cxn ang="0">
                  <a:pos x="18" y="38"/>
                </a:cxn>
                <a:cxn ang="0">
                  <a:pos x="24" y="37"/>
                </a:cxn>
                <a:cxn ang="0">
                  <a:pos x="31" y="36"/>
                </a:cxn>
                <a:cxn ang="0">
                  <a:pos x="38" y="34"/>
                </a:cxn>
                <a:cxn ang="0">
                  <a:pos x="44" y="30"/>
                </a:cxn>
                <a:cxn ang="0">
                  <a:pos x="50" y="28"/>
                </a:cxn>
                <a:cxn ang="0">
                  <a:pos x="53" y="24"/>
                </a:cxn>
                <a:cxn ang="0">
                  <a:pos x="55" y="21"/>
                </a:cxn>
                <a:cxn ang="0">
                  <a:pos x="52" y="16"/>
                </a:cxn>
                <a:cxn ang="0">
                  <a:pos x="49" y="14"/>
                </a:cxn>
                <a:cxn ang="0">
                  <a:pos x="44" y="14"/>
                </a:cxn>
                <a:cxn ang="0">
                  <a:pos x="38" y="14"/>
                </a:cxn>
                <a:cxn ang="0">
                  <a:pos x="31" y="15"/>
                </a:cxn>
                <a:cxn ang="0">
                  <a:pos x="25" y="17"/>
                </a:cxn>
                <a:cxn ang="0">
                  <a:pos x="21" y="18"/>
                </a:cxn>
                <a:cxn ang="0">
                  <a:pos x="17" y="21"/>
                </a:cxn>
                <a:cxn ang="0">
                  <a:pos x="16" y="21"/>
                </a:cxn>
                <a:cxn ang="0">
                  <a:pos x="15" y="17"/>
                </a:cxn>
                <a:cxn ang="0">
                  <a:pos x="13" y="11"/>
                </a:cxn>
                <a:cxn ang="0">
                  <a:pos x="9" y="6"/>
                </a:cxn>
                <a:cxn ang="0">
                  <a:pos x="8" y="3"/>
                </a:cxn>
                <a:cxn ang="0">
                  <a:pos x="5" y="1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9"/>
                </a:cxn>
                <a:cxn ang="0">
                  <a:pos x="2" y="21"/>
                </a:cxn>
                <a:cxn ang="0">
                  <a:pos x="5" y="32"/>
                </a:cxn>
                <a:cxn ang="0">
                  <a:pos x="7" y="37"/>
                </a:cxn>
              </a:cxnLst>
              <a:rect l="0" t="0" r="r" b="b"/>
              <a:pathLst>
                <a:path w="55" h="38">
                  <a:moveTo>
                    <a:pt x="7" y="37"/>
                  </a:moveTo>
                  <a:lnTo>
                    <a:pt x="9" y="38"/>
                  </a:lnTo>
                  <a:lnTo>
                    <a:pt x="13" y="38"/>
                  </a:lnTo>
                  <a:lnTo>
                    <a:pt x="17" y="38"/>
                  </a:lnTo>
                  <a:lnTo>
                    <a:pt x="18" y="38"/>
                  </a:lnTo>
                  <a:lnTo>
                    <a:pt x="24" y="37"/>
                  </a:lnTo>
                  <a:lnTo>
                    <a:pt x="31" y="36"/>
                  </a:lnTo>
                  <a:lnTo>
                    <a:pt x="38" y="34"/>
                  </a:lnTo>
                  <a:lnTo>
                    <a:pt x="44" y="30"/>
                  </a:lnTo>
                  <a:lnTo>
                    <a:pt x="50" y="28"/>
                  </a:lnTo>
                  <a:lnTo>
                    <a:pt x="53" y="24"/>
                  </a:lnTo>
                  <a:lnTo>
                    <a:pt x="55" y="21"/>
                  </a:lnTo>
                  <a:lnTo>
                    <a:pt x="52" y="16"/>
                  </a:lnTo>
                  <a:lnTo>
                    <a:pt x="49" y="14"/>
                  </a:lnTo>
                  <a:lnTo>
                    <a:pt x="44" y="14"/>
                  </a:lnTo>
                  <a:lnTo>
                    <a:pt x="38" y="14"/>
                  </a:lnTo>
                  <a:lnTo>
                    <a:pt x="31" y="15"/>
                  </a:lnTo>
                  <a:lnTo>
                    <a:pt x="25" y="17"/>
                  </a:lnTo>
                  <a:lnTo>
                    <a:pt x="21" y="18"/>
                  </a:lnTo>
                  <a:lnTo>
                    <a:pt x="17" y="21"/>
                  </a:lnTo>
                  <a:lnTo>
                    <a:pt x="16" y="21"/>
                  </a:lnTo>
                  <a:lnTo>
                    <a:pt x="15" y="17"/>
                  </a:lnTo>
                  <a:lnTo>
                    <a:pt x="13" y="11"/>
                  </a:lnTo>
                  <a:lnTo>
                    <a:pt x="9" y="6"/>
                  </a:lnTo>
                  <a:lnTo>
                    <a:pt x="8" y="3"/>
                  </a:lnTo>
                  <a:lnTo>
                    <a:pt x="5" y="1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9"/>
                  </a:lnTo>
                  <a:lnTo>
                    <a:pt x="2" y="21"/>
                  </a:lnTo>
                  <a:lnTo>
                    <a:pt x="5" y="32"/>
                  </a:lnTo>
                  <a:lnTo>
                    <a:pt x="7" y="3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817" name="Freeform 73"/>
            <p:cNvSpPr>
              <a:spLocks/>
            </p:cNvSpPr>
            <p:nvPr/>
          </p:nvSpPr>
          <p:spPr bwMode="auto">
            <a:xfrm>
              <a:off x="4201" y="3700"/>
              <a:ext cx="12" cy="12"/>
            </a:xfrm>
            <a:custGeom>
              <a:avLst/>
              <a:gdLst/>
              <a:ahLst/>
              <a:cxnLst>
                <a:cxn ang="0">
                  <a:pos x="11" y="43"/>
                </a:cxn>
                <a:cxn ang="0">
                  <a:pos x="17" y="45"/>
                </a:cxn>
                <a:cxn ang="0">
                  <a:pos x="26" y="47"/>
                </a:cxn>
                <a:cxn ang="0">
                  <a:pos x="37" y="46"/>
                </a:cxn>
                <a:cxn ang="0">
                  <a:pos x="45" y="41"/>
                </a:cxn>
                <a:cxn ang="0">
                  <a:pos x="47" y="40"/>
                </a:cxn>
                <a:cxn ang="0">
                  <a:pos x="48" y="38"/>
                </a:cxn>
                <a:cxn ang="0">
                  <a:pos x="48" y="34"/>
                </a:cxn>
                <a:cxn ang="0">
                  <a:pos x="48" y="32"/>
                </a:cxn>
                <a:cxn ang="0">
                  <a:pos x="47" y="30"/>
                </a:cxn>
                <a:cxn ang="0">
                  <a:pos x="44" y="27"/>
                </a:cxn>
                <a:cxn ang="0">
                  <a:pos x="40" y="26"/>
                </a:cxn>
                <a:cxn ang="0">
                  <a:pos x="37" y="26"/>
                </a:cxn>
                <a:cxn ang="0">
                  <a:pos x="30" y="29"/>
                </a:cxn>
                <a:cxn ang="0">
                  <a:pos x="23" y="30"/>
                </a:cxn>
                <a:cxn ang="0">
                  <a:pos x="17" y="29"/>
                </a:cxn>
                <a:cxn ang="0">
                  <a:pos x="14" y="29"/>
                </a:cxn>
                <a:cxn ang="0">
                  <a:pos x="14" y="24"/>
                </a:cxn>
                <a:cxn ang="0">
                  <a:pos x="14" y="13"/>
                </a:cxn>
                <a:cxn ang="0">
                  <a:pos x="12" y="3"/>
                </a:cxn>
                <a:cxn ang="0">
                  <a:pos x="5" y="0"/>
                </a:cxn>
                <a:cxn ang="0">
                  <a:pos x="1" y="10"/>
                </a:cxn>
                <a:cxn ang="0">
                  <a:pos x="0" y="21"/>
                </a:cxn>
                <a:cxn ang="0">
                  <a:pos x="3" y="33"/>
                </a:cxn>
                <a:cxn ang="0">
                  <a:pos x="11" y="43"/>
                </a:cxn>
              </a:cxnLst>
              <a:rect l="0" t="0" r="r" b="b"/>
              <a:pathLst>
                <a:path w="48" h="47">
                  <a:moveTo>
                    <a:pt x="11" y="43"/>
                  </a:moveTo>
                  <a:lnTo>
                    <a:pt x="17" y="45"/>
                  </a:lnTo>
                  <a:lnTo>
                    <a:pt x="26" y="47"/>
                  </a:lnTo>
                  <a:lnTo>
                    <a:pt x="37" y="46"/>
                  </a:lnTo>
                  <a:lnTo>
                    <a:pt x="45" y="41"/>
                  </a:lnTo>
                  <a:lnTo>
                    <a:pt x="47" y="40"/>
                  </a:lnTo>
                  <a:lnTo>
                    <a:pt x="48" y="38"/>
                  </a:lnTo>
                  <a:lnTo>
                    <a:pt x="48" y="34"/>
                  </a:lnTo>
                  <a:lnTo>
                    <a:pt x="48" y="32"/>
                  </a:lnTo>
                  <a:lnTo>
                    <a:pt x="47" y="30"/>
                  </a:lnTo>
                  <a:lnTo>
                    <a:pt x="44" y="27"/>
                  </a:lnTo>
                  <a:lnTo>
                    <a:pt x="40" y="26"/>
                  </a:lnTo>
                  <a:lnTo>
                    <a:pt x="37" y="26"/>
                  </a:lnTo>
                  <a:lnTo>
                    <a:pt x="30" y="29"/>
                  </a:lnTo>
                  <a:lnTo>
                    <a:pt x="23" y="30"/>
                  </a:lnTo>
                  <a:lnTo>
                    <a:pt x="17" y="29"/>
                  </a:lnTo>
                  <a:lnTo>
                    <a:pt x="14" y="29"/>
                  </a:lnTo>
                  <a:lnTo>
                    <a:pt x="14" y="24"/>
                  </a:lnTo>
                  <a:lnTo>
                    <a:pt x="14" y="13"/>
                  </a:lnTo>
                  <a:lnTo>
                    <a:pt x="12" y="3"/>
                  </a:lnTo>
                  <a:lnTo>
                    <a:pt x="5" y="0"/>
                  </a:lnTo>
                  <a:lnTo>
                    <a:pt x="1" y="10"/>
                  </a:lnTo>
                  <a:lnTo>
                    <a:pt x="0" y="21"/>
                  </a:lnTo>
                  <a:lnTo>
                    <a:pt x="3" y="33"/>
                  </a:lnTo>
                  <a:lnTo>
                    <a:pt x="11" y="4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818" name="Freeform 74"/>
            <p:cNvSpPr>
              <a:spLocks/>
            </p:cNvSpPr>
            <p:nvPr/>
          </p:nvSpPr>
          <p:spPr bwMode="auto">
            <a:xfrm>
              <a:off x="4214" y="3695"/>
              <a:ext cx="12" cy="12"/>
            </a:xfrm>
            <a:custGeom>
              <a:avLst/>
              <a:gdLst/>
              <a:ahLst/>
              <a:cxnLst>
                <a:cxn ang="0">
                  <a:pos x="15" y="42"/>
                </a:cxn>
                <a:cxn ang="0">
                  <a:pos x="24" y="44"/>
                </a:cxn>
                <a:cxn ang="0">
                  <a:pos x="34" y="43"/>
                </a:cxn>
                <a:cxn ang="0">
                  <a:pos x="42" y="37"/>
                </a:cxn>
                <a:cxn ang="0">
                  <a:pos x="46" y="28"/>
                </a:cxn>
                <a:cxn ang="0">
                  <a:pos x="45" y="24"/>
                </a:cxn>
                <a:cxn ang="0">
                  <a:pos x="43" y="23"/>
                </a:cxn>
                <a:cxn ang="0">
                  <a:pos x="38" y="22"/>
                </a:cxn>
                <a:cxn ang="0">
                  <a:pos x="35" y="23"/>
                </a:cxn>
                <a:cxn ang="0">
                  <a:pos x="32" y="26"/>
                </a:cxn>
                <a:cxn ang="0">
                  <a:pos x="30" y="28"/>
                </a:cxn>
                <a:cxn ang="0">
                  <a:pos x="27" y="29"/>
                </a:cxn>
                <a:cxn ang="0">
                  <a:pos x="24" y="31"/>
                </a:cxn>
                <a:cxn ang="0">
                  <a:pos x="22" y="26"/>
                </a:cxn>
                <a:cxn ang="0">
                  <a:pos x="16" y="14"/>
                </a:cxn>
                <a:cxn ang="0">
                  <a:pos x="8" y="3"/>
                </a:cxn>
                <a:cxn ang="0">
                  <a:pos x="0" y="0"/>
                </a:cxn>
                <a:cxn ang="0">
                  <a:pos x="1" y="14"/>
                </a:cxn>
                <a:cxn ang="0">
                  <a:pos x="7" y="28"/>
                </a:cxn>
                <a:cxn ang="0">
                  <a:pos x="13" y="37"/>
                </a:cxn>
                <a:cxn ang="0">
                  <a:pos x="15" y="42"/>
                </a:cxn>
              </a:cxnLst>
              <a:rect l="0" t="0" r="r" b="b"/>
              <a:pathLst>
                <a:path w="46" h="44">
                  <a:moveTo>
                    <a:pt x="15" y="42"/>
                  </a:moveTo>
                  <a:lnTo>
                    <a:pt x="24" y="44"/>
                  </a:lnTo>
                  <a:lnTo>
                    <a:pt x="34" y="43"/>
                  </a:lnTo>
                  <a:lnTo>
                    <a:pt x="42" y="37"/>
                  </a:lnTo>
                  <a:lnTo>
                    <a:pt x="46" y="28"/>
                  </a:lnTo>
                  <a:lnTo>
                    <a:pt x="45" y="24"/>
                  </a:lnTo>
                  <a:lnTo>
                    <a:pt x="43" y="23"/>
                  </a:lnTo>
                  <a:lnTo>
                    <a:pt x="38" y="22"/>
                  </a:lnTo>
                  <a:lnTo>
                    <a:pt x="35" y="23"/>
                  </a:lnTo>
                  <a:lnTo>
                    <a:pt x="32" y="26"/>
                  </a:lnTo>
                  <a:lnTo>
                    <a:pt x="30" y="28"/>
                  </a:lnTo>
                  <a:lnTo>
                    <a:pt x="27" y="29"/>
                  </a:lnTo>
                  <a:lnTo>
                    <a:pt x="24" y="31"/>
                  </a:lnTo>
                  <a:lnTo>
                    <a:pt x="22" y="26"/>
                  </a:lnTo>
                  <a:lnTo>
                    <a:pt x="16" y="14"/>
                  </a:lnTo>
                  <a:lnTo>
                    <a:pt x="8" y="3"/>
                  </a:lnTo>
                  <a:lnTo>
                    <a:pt x="0" y="0"/>
                  </a:lnTo>
                  <a:lnTo>
                    <a:pt x="1" y="14"/>
                  </a:lnTo>
                  <a:lnTo>
                    <a:pt x="7" y="28"/>
                  </a:lnTo>
                  <a:lnTo>
                    <a:pt x="13" y="37"/>
                  </a:lnTo>
                  <a:lnTo>
                    <a:pt x="15" y="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819" name="Freeform 75"/>
            <p:cNvSpPr>
              <a:spLocks/>
            </p:cNvSpPr>
            <p:nvPr/>
          </p:nvSpPr>
          <p:spPr bwMode="auto">
            <a:xfrm>
              <a:off x="4192" y="3726"/>
              <a:ext cx="16" cy="16"/>
            </a:xfrm>
            <a:custGeom>
              <a:avLst/>
              <a:gdLst/>
              <a:ahLst/>
              <a:cxnLst>
                <a:cxn ang="0">
                  <a:pos x="26" y="61"/>
                </a:cxn>
                <a:cxn ang="0">
                  <a:pos x="30" y="62"/>
                </a:cxn>
                <a:cxn ang="0">
                  <a:pos x="35" y="62"/>
                </a:cxn>
                <a:cxn ang="0">
                  <a:pos x="40" y="62"/>
                </a:cxn>
                <a:cxn ang="0">
                  <a:pos x="45" y="61"/>
                </a:cxn>
                <a:cxn ang="0">
                  <a:pos x="49" y="58"/>
                </a:cxn>
                <a:cxn ang="0">
                  <a:pos x="54" y="55"/>
                </a:cxn>
                <a:cxn ang="0">
                  <a:pos x="57" y="53"/>
                </a:cxn>
                <a:cxn ang="0">
                  <a:pos x="61" y="48"/>
                </a:cxn>
                <a:cxn ang="0">
                  <a:pos x="64" y="45"/>
                </a:cxn>
                <a:cxn ang="0">
                  <a:pos x="65" y="42"/>
                </a:cxn>
                <a:cxn ang="0">
                  <a:pos x="65" y="38"/>
                </a:cxn>
                <a:cxn ang="0">
                  <a:pos x="63" y="35"/>
                </a:cxn>
                <a:cxn ang="0">
                  <a:pos x="56" y="31"/>
                </a:cxn>
                <a:cxn ang="0">
                  <a:pos x="50" y="30"/>
                </a:cxn>
                <a:cxn ang="0">
                  <a:pos x="43" y="31"/>
                </a:cxn>
                <a:cxn ang="0">
                  <a:pos x="37" y="34"/>
                </a:cxn>
                <a:cxn ang="0">
                  <a:pos x="31" y="36"/>
                </a:cxn>
                <a:cxn ang="0">
                  <a:pos x="28" y="40"/>
                </a:cxn>
                <a:cxn ang="0">
                  <a:pos x="26" y="41"/>
                </a:cxn>
                <a:cxn ang="0">
                  <a:pos x="24" y="42"/>
                </a:cxn>
                <a:cxn ang="0">
                  <a:pos x="23" y="35"/>
                </a:cxn>
                <a:cxn ang="0">
                  <a:pos x="19" y="19"/>
                </a:cxn>
                <a:cxn ang="0">
                  <a:pos x="12" y="5"/>
                </a:cxn>
                <a:cxn ang="0">
                  <a:pos x="3" y="0"/>
                </a:cxn>
                <a:cxn ang="0">
                  <a:pos x="0" y="14"/>
                </a:cxn>
                <a:cxn ang="0">
                  <a:pos x="0" y="26"/>
                </a:cxn>
                <a:cxn ang="0">
                  <a:pos x="3" y="36"/>
                </a:cxn>
                <a:cxn ang="0">
                  <a:pos x="9" y="44"/>
                </a:cxn>
                <a:cxn ang="0">
                  <a:pos x="15" y="51"/>
                </a:cxn>
                <a:cxn ang="0">
                  <a:pos x="20" y="57"/>
                </a:cxn>
                <a:cxn ang="0">
                  <a:pos x="24" y="60"/>
                </a:cxn>
                <a:cxn ang="0">
                  <a:pos x="26" y="61"/>
                </a:cxn>
              </a:cxnLst>
              <a:rect l="0" t="0" r="r" b="b"/>
              <a:pathLst>
                <a:path w="65" h="62">
                  <a:moveTo>
                    <a:pt x="26" y="61"/>
                  </a:moveTo>
                  <a:lnTo>
                    <a:pt x="30" y="62"/>
                  </a:lnTo>
                  <a:lnTo>
                    <a:pt x="35" y="62"/>
                  </a:lnTo>
                  <a:lnTo>
                    <a:pt x="40" y="62"/>
                  </a:lnTo>
                  <a:lnTo>
                    <a:pt x="45" y="61"/>
                  </a:lnTo>
                  <a:lnTo>
                    <a:pt x="49" y="58"/>
                  </a:lnTo>
                  <a:lnTo>
                    <a:pt x="54" y="55"/>
                  </a:lnTo>
                  <a:lnTo>
                    <a:pt x="57" y="53"/>
                  </a:lnTo>
                  <a:lnTo>
                    <a:pt x="61" y="48"/>
                  </a:lnTo>
                  <a:lnTo>
                    <a:pt x="64" y="45"/>
                  </a:lnTo>
                  <a:lnTo>
                    <a:pt x="65" y="42"/>
                  </a:lnTo>
                  <a:lnTo>
                    <a:pt x="65" y="38"/>
                  </a:lnTo>
                  <a:lnTo>
                    <a:pt x="63" y="35"/>
                  </a:lnTo>
                  <a:lnTo>
                    <a:pt x="56" y="31"/>
                  </a:lnTo>
                  <a:lnTo>
                    <a:pt x="50" y="30"/>
                  </a:lnTo>
                  <a:lnTo>
                    <a:pt x="43" y="31"/>
                  </a:lnTo>
                  <a:lnTo>
                    <a:pt x="37" y="34"/>
                  </a:lnTo>
                  <a:lnTo>
                    <a:pt x="31" y="36"/>
                  </a:lnTo>
                  <a:lnTo>
                    <a:pt x="28" y="40"/>
                  </a:lnTo>
                  <a:lnTo>
                    <a:pt x="26" y="41"/>
                  </a:lnTo>
                  <a:lnTo>
                    <a:pt x="24" y="42"/>
                  </a:lnTo>
                  <a:lnTo>
                    <a:pt x="23" y="35"/>
                  </a:lnTo>
                  <a:lnTo>
                    <a:pt x="19" y="19"/>
                  </a:lnTo>
                  <a:lnTo>
                    <a:pt x="12" y="5"/>
                  </a:lnTo>
                  <a:lnTo>
                    <a:pt x="3" y="0"/>
                  </a:lnTo>
                  <a:lnTo>
                    <a:pt x="0" y="14"/>
                  </a:lnTo>
                  <a:lnTo>
                    <a:pt x="0" y="26"/>
                  </a:lnTo>
                  <a:lnTo>
                    <a:pt x="3" y="36"/>
                  </a:lnTo>
                  <a:lnTo>
                    <a:pt x="9" y="44"/>
                  </a:lnTo>
                  <a:lnTo>
                    <a:pt x="15" y="51"/>
                  </a:lnTo>
                  <a:lnTo>
                    <a:pt x="20" y="57"/>
                  </a:lnTo>
                  <a:lnTo>
                    <a:pt x="24" y="60"/>
                  </a:lnTo>
                  <a:lnTo>
                    <a:pt x="26" y="6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820" name="Freeform 76"/>
            <p:cNvSpPr>
              <a:spLocks/>
            </p:cNvSpPr>
            <p:nvPr/>
          </p:nvSpPr>
          <p:spPr bwMode="auto">
            <a:xfrm>
              <a:off x="4210" y="3721"/>
              <a:ext cx="14" cy="13"/>
            </a:xfrm>
            <a:custGeom>
              <a:avLst/>
              <a:gdLst/>
              <a:ahLst/>
              <a:cxnLst>
                <a:cxn ang="0">
                  <a:pos x="10" y="44"/>
                </a:cxn>
                <a:cxn ang="0">
                  <a:pos x="12" y="46"/>
                </a:cxn>
                <a:cxn ang="0">
                  <a:pos x="15" y="50"/>
                </a:cxn>
                <a:cxn ang="0">
                  <a:pos x="20" y="51"/>
                </a:cxn>
                <a:cxn ang="0">
                  <a:pos x="21" y="52"/>
                </a:cxn>
                <a:cxn ang="0">
                  <a:pos x="26" y="53"/>
                </a:cxn>
                <a:cxn ang="0">
                  <a:pos x="32" y="53"/>
                </a:cxn>
                <a:cxn ang="0">
                  <a:pos x="39" y="54"/>
                </a:cxn>
                <a:cxn ang="0">
                  <a:pos x="46" y="53"/>
                </a:cxn>
                <a:cxn ang="0">
                  <a:pos x="52" y="52"/>
                </a:cxn>
                <a:cxn ang="0">
                  <a:pos x="56" y="50"/>
                </a:cxn>
                <a:cxn ang="0">
                  <a:pos x="60" y="45"/>
                </a:cxn>
                <a:cxn ang="0">
                  <a:pos x="60" y="38"/>
                </a:cxn>
                <a:cxn ang="0">
                  <a:pos x="57" y="32"/>
                </a:cxn>
                <a:cxn ang="0">
                  <a:pos x="53" y="29"/>
                </a:cxn>
                <a:cxn ang="0">
                  <a:pos x="47" y="27"/>
                </a:cxn>
                <a:cxn ang="0">
                  <a:pos x="40" y="27"/>
                </a:cxn>
                <a:cxn ang="0">
                  <a:pos x="33" y="29"/>
                </a:cxn>
                <a:cxn ang="0">
                  <a:pos x="27" y="30"/>
                </a:cxn>
                <a:cxn ang="0">
                  <a:pos x="22" y="32"/>
                </a:cxn>
                <a:cxn ang="0">
                  <a:pos x="21" y="32"/>
                </a:cxn>
                <a:cxn ang="0">
                  <a:pos x="20" y="26"/>
                </a:cxn>
                <a:cxn ang="0">
                  <a:pos x="15" y="13"/>
                </a:cxn>
                <a:cxn ang="0">
                  <a:pos x="8" y="3"/>
                </a:cxn>
                <a:cxn ang="0">
                  <a:pos x="0" y="0"/>
                </a:cxn>
                <a:cxn ang="0">
                  <a:pos x="0" y="18"/>
                </a:cxn>
                <a:cxn ang="0">
                  <a:pos x="4" y="32"/>
                </a:cxn>
                <a:cxn ang="0">
                  <a:pos x="7" y="40"/>
                </a:cxn>
                <a:cxn ang="0">
                  <a:pos x="10" y="44"/>
                </a:cxn>
              </a:cxnLst>
              <a:rect l="0" t="0" r="r" b="b"/>
              <a:pathLst>
                <a:path w="60" h="54">
                  <a:moveTo>
                    <a:pt x="10" y="44"/>
                  </a:moveTo>
                  <a:lnTo>
                    <a:pt x="12" y="46"/>
                  </a:lnTo>
                  <a:lnTo>
                    <a:pt x="15" y="50"/>
                  </a:lnTo>
                  <a:lnTo>
                    <a:pt x="20" y="51"/>
                  </a:lnTo>
                  <a:lnTo>
                    <a:pt x="21" y="52"/>
                  </a:lnTo>
                  <a:lnTo>
                    <a:pt x="26" y="53"/>
                  </a:lnTo>
                  <a:lnTo>
                    <a:pt x="32" y="53"/>
                  </a:lnTo>
                  <a:lnTo>
                    <a:pt x="39" y="54"/>
                  </a:lnTo>
                  <a:lnTo>
                    <a:pt x="46" y="53"/>
                  </a:lnTo>
                  <a:lnTo>
                    <a:pt x="52" y="52"/>
                  </a:lnTo>
                  <a:lnTo>
                    <a:pt x="56" y="50"/>
                  </a:lnTo>
                  <a:lnTo>
                    <a:pt x="60" y="45"/>
                  </a:lnTo>
                  <a:lnTo>
                    <a:pt x="60" y="38"/>
                  </a:lnTo>
                  <a:lnTo>
                    <a:pt x="57" y="32"/>
                  </a:lnTo>
                  <a:lnTo>
                    <a:pt x="53" y="29"/>
                  </a:lnTo>
                  <a:lnTo>
                    <a:pt x="47" y="27"/>
                  </a:lnTo>
                  <a:lnTo>
                    <a:pt x="40" y="27"/>
                  </a:lnTo>
                  <a:lnTo>
                    <a:pt x="33" y="29"/>
                  </a:lnTo>
                  <a:lnTo>
                    <a:pt x="27" y="30"/>
                  </a:lnTo>
                  <a:lnTo>
                    <a:pt x="22" y="32"/>
                  </a:lnTo>
                  <a:lnTo>
                    <a:pt x="21" y="32"/>
                  </a:lnTo>
                  <a:lnTo>
                    <a:pt x="20" y="26"/>
                  </a:lnTo>
                  <a:lnTo>
                    <a:pt x="15" y="13"/>
                  </a:lnTo>
                  <a:lnTo>
                    <a:pt x="8" y="3"/>
                  </a:lnTo>
                  <a:lnTo>
                    <a:pt x="0" y="0"/>
                  </a:lnTo>
                  <a:lnTo>
                    <a:pt x="0" y="18"/>
                  </a:lnTo>
                  <a:lnTo>
                    <a:pt x="4" y="32"/>
                  </a:lnTo>
                  <a:lnTo>
                    <a:pt x="7" y="40"/>
                  </a:lnTo>
                  <a:lnTo>
                    <a:pt x="1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821" name="Freeform 77"/>
            <p:cNvSpPr>
              <a:spLocks/>
            </p:cNvSpPr>
            <p:nvPr/>
          </p:nvSpPr>
          <p:spPr bwMode="auto">
            <a:xfrm>
              <a:off x="4227" y="3718"/>
              <a:ext cx="15" cy="13"/>
            </a:xfrm>
            <a:custGeom>
              <a:avLst/>
              <a:gdLst/>
              <a:ahLst/>
              <a:cxnLst>
                <a:cxn ang="0">
                  <a:pos x="2" y="34"/>
                </a:cxn>
                <a:cxn ang="0">
                  <a:pos x="3" y="38"/>
                </a:cxn>
                <a:cxn ang="0">
                  <a:pos x="8" y="41"/>
                </a:cxn>
                <a:cxn ang="0">
                  <a:pos x="11" y="46"/>
                </a:cxn>
                <a:cxn ang="0">
                  <a:pos x="12" y="47"/>
                </a:cxn>
                <a:cxn ang="0">
                  <a:pos x="18" y="49"/>
                </a:cxn>
                <a:cxn ang="0">
                  <a:pos x="25" y="52"/>
                </a:cxn>
                <a:cxn ang="0">
                  <a:pos x="33" y="52"/>
                </a:cxn>
                <a:cxn ang="0">
                  <a:pos x="43" y="50"/>
                </a:cxn>
                <a:cxn ang="0">
                  <a:pos x="51" y="48"/>
                </a:cxn>
                <a:cxn ang="0">
                  <a:pos x="57" y="45"/>
                </a:cxn>
                <a:cxn ang="0">
                  <a:pos x="59" y="39"/>
                </a:cxn>
                <a:cxn ang="0">
                  <a:pos x="58" y="33"/>
                </a:cxn>
                <a:cxn ang="0">
                  <a:pos x="53" y="28"/>
                </a:cxn>
                <a:cxn ang="0">
                  <a:pos x="47" y="25"/>
                </a:cxn>
                <a:cxn ang="0">
                  <a:pos x="42" y="24"/>
                </a:cxn>
                <a:cxn ang="0">
                  <a:pos x="36" y="25"/>
                </a:cxn>
                <a:cxn ang="0">
                  <a:pos x="29" y="26"/>
                </a:cxn>
                <a:cxn ang="0">
                  <a:pos x="24" y="27"/>
                </a:cxn>
                <a:cxn ang="0">
                  <a:pos x="21" y="29"/>
                </a:cxn>
                <a:cxn ang="0">
                  <a:pos x="19" y="29"/>
                </a:cxn>
                <a:cxn ang="0">
                  <a:pos x="18" y="25"/>
                </a:cxn>
                <a:cxn ang="0">
                  <a:pos x="14" y="13"/>
                </a:cxn>
                <a:cxn ang="0">
                  <a:pos x="8" y="2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1" y="24"/>
                </a:cxn>
                <a:cxn ang="0">
                  <a:pos x="2" y="32"/>
                </a:cxn>
                <a:cxn ang="0">
                  <a:pos x="2" y="34"/>
                </a:cxn>
              </a:cxnLst>
              <a:rect l="0" t="0" r="r" b="b"/>
              <a:pathLst>
                <a:path w="59" h="52">
                  <a:moveTo>
                    <a:pt x="2" y="34"/>
                  </a:moveTo>
                  <a:lnTo>
                    <a:pt x="3" y="38"/>
                  </a:lnTo>
                  <a:lnTo>
                    <a:pt x="8" y="41"/>
                  </a:lnTo>
                  <a:lnTo>
                    <a:pt x="11" y="46"/>
                  </a:lnTo>
                  <a:lnTo>
                    <a:pt x="12" y="47"/>
                  </a:lnTo>
                  <a:lnTo>
                    <a:pt x="18" y="49"/>
                  </a:lnTo>
                  <a:lnTo>
                    <a:pt x="25" y="52"/>
                  </a:lnTo>
                  <a:lnTo>
                    <a:pt x="33" y="52"/>
                  </a:lnTo>
                  <a:lnTo>
                    <a:pt x="43" y="50"/>
                  </a:lnTo>
                  <a:lnTo>
                    <a:pt x="51" y="48"/>
                  </a:lnTo>
                  <a:lnTo>
                    <a:pt x="57" y="45"/>
                  </a:lnTo>
                  <a:lnTo>
                    <a:pt x="59" y="39"/>
                  </a:lnTo>
                  <a:lnTo>
                    <a:pt x="58" y="33"/>
                  </a:lnTo>
                  <a:lnTo>
                    <a:pt x="53" y="28"/>
                  </a:lnTo>
                  <a:lnTo>
                    <a:pt x="47" y="25"/>
                  </a:lnTo>
                  <a:lnTo>
                    <a:pt x="42" y="24"/>
                  </a:lnTo>
                  <a:lnTo>
                    <a:pt x="36" y="25"/>
                  </a:lnTo>
                  <a:lnTo>
                    <a:pt x="29" y="26"/>
                  </a:lnTo>
                  <a:lnTo>
                    <a:pt x="24" y="27"/>
                  </a:lnTo>
                  <a:lnTo>
                    <a:pt x="21" y="29"/>
                  </a:lnTo>
                  <a:lnTo>
                    <a:pt x="19" y="29"/>
                  </a:lnTo>
                  <a:lnTo>
                    <a:pt x="18" y="25"/>
                  </a:lnTo>
                  <a:lnTo>
                    <a:pt x="14" y="13"/>
                  </a:lnTo>
                  <a:lnTo>
                    <a:pt x="8" y="2"/>
                  </a:lnTo>
                  <a:lnTo>
                    <a:pt x="0" y="0"/>
                  </a:lnTo>
                  <a:lnTo>
                    <a:pt x="0" y="13"/>
                  </a:lnTo>
                  <a:lnTo>
                    <a:pt x="1" y="24"/>
                  </a:lnTo>
                  <a:lnTo>
                    <a:pt x="2" y="32"/>
                  </a:lnTo>
                  <a:lnTo>
                    <a:pt x="2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822" name="Freeform 78"/>
            <p:cNvSpPr>
              <a:spLocks/>
            </p:cNvSpPr>
            <p:nvPr/>
          </p:nvSpPr>
          <p:spPr bwMode="auto">
            <a:xfrm>
              <a:off x="4044" y="3498"/>
              <a:ext cx="49" cy="59"/>
            </a:xfrm>
            <a:custGeom>
              <a:avLst/>
              <a:gdLst/>
              <a:ahLst/>
              <a:cxnLst>
                <a:cxn ang="0">
                  <a:pos x="70" y="31"/>
                </a:cxn>
                <a:cxn ang="0">
                  <a:pos x="55" y="40"/>
                </a:cxn>
                <a:cxn ang="0">
                  <a:pos x="42" y="52"/>
                </a:cxn>
                <a:cxn ang="0">
                  <a:pos x="31" y="65"/>
                </a:cxn>
                <a:cxn ang="0">
                  <a:pos x="20" y="79"/>
                </a:cxn>
                <a:cxn ang="0">
                  <a:pos x="12" y="94"/>
                </a:cxn>
                <a:cxn ang="0">
                  <a:pos x="6" y="110"/>
                </a:cxn>
                <a:cxn ang="0">
                  <a:pos x="2" y="128"/>
                </a:cxn>
                <a:cxn ang="0">
                  <a:pos x="0" y="145"/>
                </a:cxn>
                <a:cxn ang="0">
                  <a:pos x="2" y="170"/>
                </a:cxn>
                <a:cxn ang="0">
                  <a:pos x="12" y="190"/>
                </a:cxn>
                <a:cxn ang="0">
                  <a:pos x="26" y="207"/>
                </a:cxn>
                <a:cxn ang="0">
                  <a:pos x="45" y="220"/>
                </a:cxn>
                <a:cxn ang="0">
                  <a:pos x="66" y="231"/>
                </a:cxn>
                <a:cxn ang="0">
                  <a:pos x="88" y="235"/>
                </a:cxn>
                <a:cxn ang="0">
                  <a:pos x="111" y="236"/>
                </a:cxn>
                <a:cxn ang="0">
                  <a:pos x="133" y="233"/>
                </a:cxn>
                <a:cxn ang="0">
                  <a:pos x="138" y="233"/>
                </a:cxn>
                <a:cxn ang="0">
                  <a:pos x="143" y="231"/>
                </a:cxn>
                <a:cxn ang="0">
                  <a:pos x="146" y="227"/>
                </a:cxn>
                <a:cxn ang="0">
                  <a:pos x="147" y="222"/>
                </a:cxn>
                <a:cxn ang="0">
                  <a:pos x="145" y="217"/>
                </a:cxn>
                <a:cxn ang="0">
                  <a:pos x="140" y="212"/>
                </a:cxn>
                <a:cxn ang="0">
                  <a:pos x="135" y="207"/>
                </a:cxn>
                <a:cxn ang="0">
                  <a:pos x="129" y="205"/>
                </a:cxn>
                <a:cxn ang="0">
                  <a:pos x="117" y="201"/>
                </a:cxn>
                <a:cxn ang="0">
                  <a:pos x="105" y="199"/>
                </a:cxn>
                <a:cxn ang="0">
                  <a:pos x="94" y="197"/>
                </a:cxn>
                <a:cxn ang="0">
                  <a:pos x="83" y="194"/>
                </a:cxn>
                <a:cxn ang="0">
                  <a:pos x="73" y="191"/>
                </a:cxn>
                <a:cxn ang="0">
                  <a:pos x="62" y="186"/>
                </a:cxn>
                <a:cxn ang="0">
                  <a:pos x="53" y="180"/>
                </a:cxn>
                <a:cxn ang="0">
                  <a:pos x="43" y="171"/>
                </a:cxn>
                <a:cxn ang="0">
                  <a:pos x="40" y="131"/>
                </a:cxn>
                <a:cxn ang="0">
                  <a:pos x="49" y="98"/>
                </a:cxn>
                <a:cxn ang="0">
                  <a:pos x="68" y="73"/>
                </a:cxn>
                <a:cxn ang="0">
                  <a:pos x="94" y="52"/>
                </a:cxn>
                <a:cxn ang="0">
                  <a:pos x="122" y="35"/>
                </a:cxn>
                <a:cxn ang="0">
                  <a:pos x="151" y="22"/>
                </a:cxn>
                <a:cxn ang="0">
                  <a:pos x="178" y="13"/>
                </a:cxn>
                <a:cxn ang="0">
                  <a:pos x="199" y="5"/>
                </a:cxn>
                <a:cxn ang="0">
                  <a:pos x="186" y="1"/>
                </a:cxn>
                <a:cxn ang="0">
                  <a:pos x="172" y="0"/>
                </a:cxn>
                <a:cxn ang="0">
                  <a:pos x="156" y="3"/>
                </a:cxn>
                <a:cxn ang="0">
                  <a:pos x="138" y="5"/>
                </a:cxn>
                <a:cxn ang="0">
                  <a:pos x="121" y="11"/>
                </a:cxn>
                <a:cxn ang="0">
                  <a:pos x="103" y="17"/>
                </a:cxn>
                <a:cxn ang="0">
                  <a:pos x="85" y="24"/>
                </a:cxn>
                <a:cxn ang="0">
                  <a:pos x="70" y="31"/>
                </a:cxn>
              </a:cxnLst>
              <a:rect l="0" t="0" r="r" b="b"/>
              <a:pathLst>
                <a:path w="199" h="236">
                  <a:moveTo>
                    <a:pt x="70" y="31"/>
                  </a:moveTo>
                  <a:lnTo>
                    <a:pt x="55" y="40"/>
                  </a:lnTo>
                  <a:lnTo>
                    <a:pt x="42" y="52"/>
                  </a:lnTo>
                  <a:lnTo>
                    <a:pt x="31" y="65"/>
                  </a:lnTo>
                  <a:lnTo>
                    <a:pt x="20" y="79"/>
                  </a:lnTo>
                  <a:lnTo>
                    <a:pt x="12" y="94"/>
                  </a:lnTo>
                  <a:lnTo>
                    <a:pt x="6" y="110"/>
                  </a:lnTo>
                  <a:lnTo>
                    <a:pt x="2" y="128"/>
                  </a:lnTo>
                  <a:lnTo>
                    <a:pt x="0" y="145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5" y="220"/>
                  </a:lnTo>
                  <a:lnTo>
                    <a:pt x="66" y="231"/>
                  </a:lnTo>
                  <a:lnTo>
                    <a:pt x="88" y="235"/>
                  </a:lnTo>
                  <a:lnTo>
                    <a:pt x="111" y="236"/>
                  </a:lnTo>
                  <a:lnTo>
                    <a:pt x="133" y="233"/>
                  </a:lnTo>
                  <a:lnTo>
                    <a:pt x="138" y="233"/>
                  </a:lnTo>
                  <a:lnTo>
                    <a:pt x="143" y="231"/>
                  </a:lnTo>
                  <a:lnTo>
                    <a:pt x="146" y="227"/>
                  </a:lnTo>
                  <a:lnTo>
                    <a:pt x="147" y="222"/>
                  </a:lnTo>
                  <a:lnTo>
                    <a:pt x="145" y="217"/>
                  </a:lnTo>
                  <a:lnTo>
                    <a:pt x="140" y="212"/>
                  </a:lnTo>
                  <a:lnTo>
                    <a:pt x="135" y="207"/>
                  </a:lnTo>
                  <a:lnTo>
                    <a:pt x="129" y="205"/>
                  </a:lnTo>
                  <a:lnTo>
                    <a:pt x="117" y="201"/>
                  </a:lnTo>
                  <a:lnTo>
                    <a:pt x="105" y="199"/>
                  </a:lnTo>
                  <a:lnTo>
                    <a:pt x="94" y="197"/>
                  </a:lnTo>
                  <a:lnTo>
                    <a:pt x="83" y="194"/>
                  </a:lnTo>
                  <a:lnTo>
                    <a:pt x="73" y="191"/>
                  </a:lnTo>
                  <a:lnTo>
                    <a:pt x="62" y="186"/>
                  </a:lnTo>
                  <a:lnTo>
                    <a:pt x="53" y="180"/>
                  </a:lnTo>
                  <a:lnTo>
                    <a:pt x="43" y="171"/>
                  </a:lnTo>
                  <a:lnTo>
                    <a:pt x="40" y="131"/>
                  </a:lnTo>
                  <a:lnTo>
                    <a:pt x="49" y="98"/>
                  </a:lnTo>
                  <a:lnTo>
                    <a:pt x="68" y="73"/>
                  </a:lnTo>
                  <a:lnTo>
                    <a:pt x="94" y="52"/>
                  </a:lnTo>
                  <a:lnTo>
                    <a:pt x="122" y="35"/>
                  </a:lnTo>
                  <a:lnTo>
                    <a:pt x="151" y="22"/>
                  </a:lnTo>
                  <a:lnTo>
                    <a:pt x="178" y="13"/>
                  </a:lnTo>
                  <a:lnTo>
                    <a:pt x="199" y="5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3"/>
                  </a:lnTo>
                  <a:lnTo>
                    <a:pt x="138" y="5"/>
                  </a:lnTo>
                  <a:lnTo>
                    <a:pt x="121" y="11"/>
                  </a:lnTo>
                  <a:lnTo>
                    <a:pt x="103" y="17"/>
                  </a:lnTo>
                  <a:lnTo>
                    <a:pt x="85" y="24"/>
                  </a:lnTo>
                  <a:lnTo>
                    <a:pt x="70" y="31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823" name="Freeform 79"/>
            <p:cNvSpPr>
              <a:spLocks/>
            </p:cNvSpPr>
            <p:nvPr/>
          </p:nvSpPr>
          <p:spPr bwMode="auto">
            <a:xfrm>
              <a:off x="4128" y="3497"/>
              <a:ext cx="32" cy="46"/>
            </a:xfrm>
            <a:custGeom>
              <a:avLst/>
              <a:gdLst/>
              <a:ahLst/>
              <a:cxnLst>
                <a:cxn ang="0">
                  <a:pos x="108" y="59"/>
                </a:cxn>
                <a:cxn ang="0">
                  <a:pos x="112" y="78"/>
                </a:cxn>
                <a:cxn ang="0">
                  <a:pos x="111" y="96"/>
                </a:cxn>
                <a:cxn ang="0">
                  <a:pos x="103" y="110"/>
                </a:cxn>
                <a:cxn ang="0">
                  <a:pos x="91" y="123"/>
                </a:cxn>
                <a:cxn ang="0">
                  <a:pos x="77" y="134"/>
                </a:cxn>
                <a:cxn ang="0">
                  <a:pos x="61" y="146"/>
                </a:cxn>
                <a:cxn ang="0">
                  <a:pos x="45" y="156"/>
                </a:cxn>
                <a:cxn ang="0">
                  <a:pos x="31" y="167"/>
                </a:cxn>
                <a:cxn ang="0">
                  <a:pos x="28" y="170"/>
                </a:cxn>
                <a:cxn ang="0">
                  <a:pos x="27" y="173"/>
                </a:cxn>
                <a:cxn ang="0">
                  <a:pos x="27" y="176"/>
                </a:cxn>
                <a:cxn ang="0">
                  <a:pos x="28" y="180"/>
                </a:cxn>
                <a:cxn ang="0">
                  <a:pos x="32" y="182"/>
                </a:cxn>
                <a:cxn ang="0">
                  <a:pos x="35" y="183"/>
                </a:cxn>
                <a:cxn ang="0">
                  <a:pos x="38" y="183"/>
                </a:cxn>
                <a:cxn ang="0">
                  <a:pos x="41" y="182"/>
                </a:cxn>
                <a:cxn ang="0">
                  <a:pos x="60" y="172"/>
                </a:cxn>
                <a:cxn ang="0">
                  <a:pos x="77" y="160"/>
                </a:cxn>
                <a:cxn ang="0">
                  <a:pos x="94" y="147"/>
                </a:cxn>
                <a:cxn ang="0">
                  <a:pos x="109" y="132"/>
                </a:cxn>
                <a:cxn ang="0">
                  <a:pos x="119" y="116"/>
                </a:cxn>
                <a:cxn ang="0">
                  <a:pos x="126" y="97"/>
                </a:cxn>
                <a:cxn ang="0">
                  <a:pos x="128" y="77"/>
                </a:cxn>
                <a:cxn ang="0">
                  <a:pos x="123" y="56"/>
                </a:cxn>
                <a:cxn ang="0">
                  <a:pos x="112" y="39"/>
                </a:cxn>
                <a:cxn ang="0">
                  <a:pos x="97" y="25"/>
                </a:cxn>
                <a:cxn ang="0">
                  <a:pos x="79" y="15"/>
                </a:cxn>
                <a:cxn ang="0">
                  <a:pos x="57" y="7"/>
                </a:cxn>
                <a:cxn ang="0">
                  <a:pos x="36" y="2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3"/>
                </a:cxn>
                <a:cxn ang="0">
                  <a:pos x="14" y="9"/>
                </a:cxn>
                <a:cxn ang="0">
                  <a:pos x="29" y="14"/>
                </a:cxn>
                <a:cxn ang="0">
                  <a:pos x="46" y="18"/>
                </a:cxn>
                <a:cxn ang="0">
                  <a:pos x="61" y="23"/>
                </a:cxn>
                <a:cxn ang="0">
                  <a:pos x="76" y="29"/>
                </a:cxn>
                <a:cxn ang="0">
                  <a:pos x="89" y="37"/>
                </a:cxn>
                <a:cxn ang="0">
                  <a:pos x="100" y="47"/>
                </a:cxn>
                <a:cxn ang="0">
                  <a:pos x="108" y="59"/>
                </a:cxn>
              </a:cxnLst>
              <a:rect l="0" t="0" r="r" b="b"/>
              <a:pathLst>
                <a:path w="128" h="183">
                  <a:moveTo>
                    <a:pt x="108" y="59"/>
                  </a:moveTo>
                  <a:lnTo>
                    <a:pt x="112" y="78"/>
                  </a:lnTo>
                  <a:lnTo>
                    <a:pt x="111" y="96"/>
                  </a:lnTo>
                  <a:lnTo>
                    <a:pt x="103" y="110"/>
                  </a:lnTo>
                  <a:lnTo>
                    <a:pt x="91" y="123"/>
                  </a:lnTo>
                  <a:lnTo>
                    <a:pt x="77" y="134"/>
                  </a:lnTo>
                  <a:lnTo>
                    <a:pt x="61" y="146"/>
                  </a:lnTo>
                  <a:lnTo>
                    <a:pt x="45" y="156"/>
                  </a:lnTo>
                  <a:lnTo>
                    <a:pt x="31" y="167"/>
                  </a:lnTo>
                  <a:lnTo>
                    <a:pt x="28" y="170"/>
                  </a:lnTo>
                  <a:lnTo>
                    <a:pt x="27" y="173"/>
                  </a:lnTo>
                  <a:lnTo>
                    <a:pt x="27" y="176"/>
                  </a:lnTo>
                  <a:lnTo>
                    <a:pt x="28" y="180"/>
                  </a:lnTo>
                  <a:lnTo>
                    <a:pt x="32" y="182"/>
                  </a:lnTo>
                  <a:lnTo>
                    <a:pt x="35" y="183"/>
                  </a:lnTo>
                  <a:lnTo>
                    <a:pt x="38" y="183"/>
                  </a:lnTo>
                  <a:lnTo>
                    <a:pt x="41" y="182"/>
                  </a:lnTo>
                  <a:lnTo>
                    <a:pt x="60" y="172"/>
                  </a:lnTo>
                  <a:lnTo>
                    <a:pt x="77" y="160"/>
                  </a:lnTo>
                  <a:lnTo>
                    <a:pt x="94" y="147"/>
                  </a:lnTo>
                  <a:lnTo>
                    <a:pt x="109" y="132"/>
                  </a:lnTo>
                  <a:lnTo>
                    <a:pt x="119" y="116"/>
                  </a:lnTo>
                  <a:lnTo>
                    <a:pt x="126" y="97"/>
                  </a:lnTo>
                  <a:lnTo>
                    <a:pt x="128" y="77"/>
                  </a:lnTo>
                  <a:lnTo>
                    <a:pt x="123" y="56"/>
                  </a:lnTo>
                  <a:lnTo>
                    <a:pt x="112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3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8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7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824" name="Freeform 80"/>
            <p:cNvSpPr>
              <a:spLocks/>
            </p:cNvSpPr>
            <p:nvPr/>
          </p:nvSpPr>
          <p:spPr bwMode="auto">
            <a:xfrm>
              <a:off x="4012" y="3486"/>
              <a:ext cx="81" cy="96"/>
            </a:xfrm>
            <a:custGeom>
              <a:avLst/>
              <a:gdLst/>
              <a:ahLst/>
              <a:cxnLst>
                <a:cxn ang="0">
                  <a:pos x="101" y="72"/>
                </a:cxn>
                <a:cxn ang="0">
                  <a:pos x="54" y="117"/>
                </a:cxn>
                <a:cxn ang="0">
                  <a:pos x="18" y="170"/>
                </a:cxn>
                <a:cxn ang="0">
                  <a:pos x="0" y="231"/>
                </a:cxn>
                <a:cxn ang="0">
                  <a:pos x="4" y="272"/>
                </a:cxn>
                <a:cxn ang="0">
                  <a:pos x="9" y="288"/>
                </a:cxn>
                <a:cxn ang="0">
                  <a:pos x="20" y="303"/>
                </a:cxn>
                <a:cxn ang="0">
                  <a:pos x="33" y="316"/>
                </a:cxn>
                <a:cxn ang="0">
                  <a:pos x="56" y="330"/>
                </a:cxn>
                <a:cxn ang="0">
                  <a:pos x="87" y="345"/>
                </a:cxn>
                <a:cxn ang="0">
                  <a:pos x="119" y="357"/>
                </a:cxn>
                <a:cxn ang="0">
                  <a:pos x="152" y="367"/>
                </a:cxn>
                <a:cxn ang="0">
                  <a:pos x="186" y="374"/>
                </a:cxn>
                <a:cxn ang="0">
                  <a:pos x="220" y="378"/>
                </a:cxn>
                <a:cxn ang="0">
                  <a:pos x="254" y="382"/>
                </a:cxn>
                <a:cxn ang="0">
                  <a:pos x="289" y="384"/>
                </a:cxn>
                <a:cxn ang="0">
                  <a:pos x="311" y="385"/>
                </a:cxn>
                <a:cxn ang="0">
                  <a:pos x="319" y="378"/>
                </a:cxn>
                <a:cxn ang="0">
                  <a:pos x="322" y="368"/>
                </a:cxn>
                <a:cxn ang="0">
                  <a:pos x="315" y="360"/>
                </a:cxn>
                <a:cxn ang="0">
                  <a:pos x="293" y="354"/>
                </a:cxn>
                <a:cxn ang="0">
                  <a:pos x="263" y="348"/>
                </a:cxn>
                <a:cxn ang="0">
                  <a:pos x="232" y="343"/>
                </a:cxn>
                <a:cxn ang="0">
                  <a:pos x="200" y="338"/>
                </a:cxn>
                <a:cxn ang="0">
                  <a:pos x="170" y="333"/>
                </a:cxn>
                <a:cxn ang="0">
                  <a:pos x="139" y="324"/>
                </a:cxn>
                <a:cxn ang="0">
                  <a:pos x="110" y="315"/>
                </a:cxn>
                <a:cxn ang="0">
                  <a:pos x="81" y="303"/>
                </a:cxn>
                <a:cxn ang="0">
                  <a:pos x="55" y="287"/>
                </a:cxn>
                <a:cxn ang="0">
                  <a:pos x="39" y="265"/>
                </a:cxn>
                <a:cxn ang="0">
                  <a:pos x="34" y="237"/>
                </a:cxn>
                <a:cxn ang="0">
                  <a:pos x="39" y="204"/>
                </a:cxn>
                <a:cxn ang="0">
                  <a:pos x="51" y="174"/>
                </a:cxn>
                <a:cxn ang="0">
                  <a:pos x="71" y="141"/>
                </a:cxn>
                <a:cxn ang="0">
                  <a:pos x="95" y="113"/>
                </a:cxn>
                <a:cxn ang="0">
                  <a:pos x="123" y="85"/>
                </a:cxn>
                <a:cxn ang="0">
                  <a:pos x="153" y="59"/>
                </a:cxn>
                <a:cxn ang="0">
                  <a:pos x="195" y="39"/>
                </a:cxn>
                <a:cxn ang="0">
                  <a:pos x="237" y="21"/>
                </a:cxn>
                <a:cxn ang="0">
                  <a:pos x="264" y="7"/>
                </a:cxn>
                <a:cxn ang="0">
                  <a:pos x="256" y="0"/>
                </a:cxn>
                <a:cxn ang="0">
                  <a:pos x="221" y="5"/>
                </a:cxn>
                <a:cxn ang="0">
                  <a:pos x="180" y="19"/>
                </a:cxn>
                <a:cxn ang="0">
                  <a:pos x="141" y="39"/>
                </a:cxn>
              </a:cxnLst>
              <a:rect l="0" t="0" r="r" b="b"/>
              <a:pathLst>
                <a:path w="322" h="385">
                  <a:moveTo>
                    <a:pt x="125" y="51"/>
                  </a:moveTo>
                  <a:lnTo>
                    <a:pt x="101" y="72"/>
                  </a:lnTo>
                  <a:lnTo>
                    <a:pt x="76" y="93"/>
                  </a:lnTo>
                  <a:lnTo>
                    <a:pt x="54" y="117"/>
                  </a:lnTo>
                  <a:lnTo>
                    <a:pt x="34" y="143"/>
                  </a:lnTo>
                  <a:lnTo>
                    <a:pt x="18" y="170"/>
                  </a:lnTo>
                  <a:lnTo>
                    <a:pt x="6" y="199"/>
                  </a:lnTo>
                  <a:lnTo>
                    <a:pt x="0" y="231"/>
                  </a:lnTo>
                  <a:lnTo>
                    <a:pt x="1" y="264"/>
                  </a:lnTo>
                  <a:lnTo>
                    <a:pt x="4" y="272"/>
                  </a:lnTo>
                  <a:lnTo>
                    <a:pt x="6" y="281"/>
                  </a:lnTo>
                  <a:lnTo>
                    <a:pt x="9" y="288"/>
                  </a:lnTo>
                  <a:lnTo>
                    <a:pt x="14" y="296"/>
                  </a:lnTo>
                  <a:lnTo>
                    <a:pt x="20" y="303"/>
                  </a:lnTo>
                  <a:lnTo>
                    <a:pt x="27" y="310"/>
                  </a:lnTo>
                  <a:lnTo>
                    <a:pt x="33" y="316"/>
                  </a:lnTo>
                  <a:lnTo>
                    <a:pt x="41" y="321"/>
                  </a:lnTo>
                  <a:lnTo>
                    <a:pt x="56" y="330"/>
                  </a:lnTo>
                  <a:lnTo>
                    <a:pt x="71" y="338"/>
                  </a:lnTo>
                  <a:lnTo>
                    <a:pt x="87" y="345"/>
                  </a:lnTo>
                  <a:lnTo>
                    <a:pt x="103" y="351"/>
                  </a:lnTo>
                  <a:lnTo>
                    <a:pt x="119" y="357"/>
                  </a:lnTo>
                  <a:lnTo>
                    <a:pt x="136" y="362"/>
                  </a:lnTo>
                  <a:lnTo>
                    <a:pt x="152" y="367"/>
                  </a:lnTo>
                  <a:lnTo>
                    <a:pt x="168" y="370"/>
                  </a:lnTo>
                  <a:lnTo>
                    <a:pt x="186" y="374"/>
                  </a:lnTo>
                  <a:lnTo>
                    <a:pt x="202" y="376"/>
                  </a:lnTo>
                  <a:lnTo>
                    <a:pt x="220" y="378"/>
                  </a:lnTo>
                  <a:lnTo>
                    <a:pt x="237" y="381"/>
                  </a:lnTo>
                  <a:lnTo>
                    <a:pt x="254" y="382"/>
                  </a:lnTo>
                  <a:lnTo>
                    <a:pt x="271" y="383"/>
                  </a:lnTo>
                  <a:lnTo>
                    <a:pt x="289" y="384"/>
                  </a:lnTo>
                  <a:lnTo>
                    <a:pt x="305" y="385"/>
                  </a:lnTo>
                  <a:lnTo>
                    <a:pt x="311" y="385"/>
                  </a:lnTo>
                  <a:lnTo>
                    <a:pt x="316" y="383"/>
                  </a:lnTo>
                  <a:lnTo>
                    <a:pt x="319" y="378"/>
                  </a:lnTo>
                  <a:lnTo>
                    <a:pt x="322" y="374"/>
                  </a:lnTo>
                  <a:lnTo>
                    <a:pt x="322" y="368"/>
                  </a:lnTo>
                  <a:lnTo>
                    <a:pt x="319" y="363"/>
                  </a:lnTo>
                  <a:lnTo>
                    <a:pt x="315" y="360"/>
                  </a:lnTo>
                  <a:lnTo>
                    <a:pt x="309" y="357"/>
                  </a:lnTo>
                  <a:lnTo>
                    <a:pt x="293" y="354"/>
                  </a:lnTo>
                  <a:lnTo>
                    <a:pt x="278" y="351"/>
                  </a:lnTo>
                  <a:lnTo>
                    <a:pt x="263" y="348"/>
                  </a:lnTo>
                  <a:lnTo>
                    <a:pt x="247" y="345"/>
                  </a:lnTo>
                  <a:lnTo>
                    <a:pt x="232" y="343"/>
                  </a:lnTo>
                  <a:lnTo>
                    <a:pt x="216" y="341"/>
                  </a:lnTo>
                  <a:lnTo>
                    <a:pt x="200" y="338"/>
                  </a:lnTo>
                  <a:lnTo>
                    <a:pt x="185" y="335"/>
                  </a:lnTo>
                  <a:lnTo>
                    <a:pt x="170" y="333"/>
                  </a:lnTo>
                  <a:lnTo>
                    <a:pt x="154" y="329"/>
                  </a:lnTo>
                  <a:lnTo>
                    <a:pt x="139" y="324"/>
                  </a:lnTo>
                  <a:lnTo>
                    <a:pt x="124" y="321"/>
                  </a:lnTo>
                  <a:lnTo>
                    <a:pt x="110" y="315"/>
                  </a:lnTo>
                  <a:lnTo>
                    <a:pt x="95" y="309"/>
                  </a:lnTo>
                  <a:lnTo>
                    <a:pt x="81" y="303"/>
                  </a:lnTo>
                  <a:lnTo>
                    <a:pt x="67" y="295"/>
                  </a:lnTo>
                  <a:lnTo>
                    <a:pt x="55" y="287"/>
                  </a:lnTo>
                  <a:lnTo>
                    <a:pt x="46" y="276"/>
                  </a:lnTo>
                  <a:lnTo>
                    <a:pt x="39" y="265"/>
                  </a:lnTo>
                  <a:lnTo>
                    <a:pt x="35" y="251"/>
                  </a:lnTo>
                  <a:lnTo>
                    <a:pt x="34" y="237"/>
                  </a:lnTo>
                  <a:lnTo>
                    <a:pt x="35" y="220"/>
                  </a:lnTo>
                  <a:lnTo>
                    <a:pt x="39" y="204"/>
                  </a:lnTo>
                  <a:lnTo>
                    <a:pt x="43" y="191"/>
                  </a:lnTo>
                  <a:lnTo>
                    <a:pt x="51" y="174"/>
                  </a:lnTo>
                  <a:lnTo>
                    <a:pt x="61" y="156"/>
                  </a:lnTo>
                  <a:lnTo>
                    <a:pt x="71" y="141"/>
                  </a:lnTo>
                  <a:lnTo>
                    <a:pt x="83" y="127"/>
                  </a:lnTo>
                  <a:lnTo>
                    <a:pt x="95" y="113"/>
                  </a:lnTo>
                  <a:lnTo>
                    <a:pt x="108" y="99"/>
                  </a:lnTo>
                  <a:lnTo>
                    <a:pt x="123" y="85"/>
                  </a:lnTo>
                  <a:lnTo>
                    <a:pt x="138" y="71"/>
                  </a:lnTo>
                  <a:lnTo>
                    <a:pt x="153" y="59"/>
                  </a:lnTo>
                  <a:lnTo>
                    <a:pt x="173" y="48"/>
                  </a:lnTo>
                  <a:lnTo>
                    <a:pt x="195" y="39"/>
                  </a:lnTo>
                  <a:lnTo>
                    <a:pt x="217" y="30"/>
                  </a:lnTo>
                  <a:lnTo>
                    <a:pt x="237" y="21"/>
                  </a:lnTo>
                  <a:lnTo>
                    <a:pt x="254" y="14"/>
                  </a:lnTo>
                  <a:lnTo>
                    <a:pt x="264" y="7"/>
                  </a:lnTo>
                  <a:lnTo>
                    <a:pt x="268" y="3"/>
                  </a:lnTo>
                  <a:lnTo>
                    <a:pt x="256" y="0"/>
                  </a:lnTo>
                  <a:lnTo>
                    <a:pt x="240" y="2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0" y="19"/>
                  </a:lnTo>
                  <a:lnTo>
                    <a:pt x="160" y="29"/>
                  </a:lnTo>
                  <a:lnTo>
                    <a:pt x="141" y="39"/>
                  </a:lnTo>
                  <a:lnTo>
                    <a:pt x="125" y="51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825" name="Freeform 81"/>
            <p:cNvSpPr>
              <a:spLocks/>
            </p:cNvSpPr>
            <p:nvPr/>
          </p:nvSpPr>
          <p:spPr bwMode="auto">
            <a:xfrm>
              <a:off x="4125" y="3483"/>
              <a:ext cx="71" cy="64"/>
            </a:xfrm>
            <a:custGeom>
              <a:avLst/>
              <a:gdLst/>
              <a:ahLst/>
              <a:cxnLst>
                <a:cxn ang="0">
                  <a:pos x="234" y="78"/>
                </a:cxn>
                <a:cxn ang="0">
                  <a:pos x="247" y="92"/>
                </a:cxn>
                <a:cxn ang="0">
                  <a:pos x="255" y="108"/>
                </a:cxn>
                <a:cxn ang="0">
                  <a:pos x="259" y="126"/>
                </a:cxn>
                <a:cxn ang="0">
                  <a:pos x="259" y="145"/>
                </a:cxn>
                <a:cxn ang="0">
                  <a:pos x="257" y="160"/>
                </a:cxn>
                <a:cxn ang="0">
                  <a:pos x="252" y="173"/>
                </a:cxn>
                <a:cxn ang="0">
                  <a:pos x="244" y="186"/>
                </a:cxn>
                <a:cxn ang="0">
                  <a:pos x="235" y="196"/>
                </a:cxn>
                <a:cxn ang="0">
                  <a:pos x="225" y="208"/>
                </a:cxn>
                <a:cxn ang="0">
                  <a:pos x="214" y="217"/>
                </a:cxn>
                <a:cxn ang="0">
                  <a:pos x="204" y="228"/>
                </a:cxn>
                <a:cxn ang="0">
                  <a:pos x="193" y="238"/>
                </a:cxn>
                <a:cxn ang="0">
                  <a:pos x="191" y="242"/>
                </a:cxn>
                <a:cxn ang="0">
                  <a:pos x="191" y="245"/>
                </a:cxn>
                <a:cxn ang="0">
                  <a:pos x="191" y="249"/>
                </a:cxn>
                <a:cxn ang="0">
                  <a:pos x="193" y="252"/>
                </a:cxn>
                <a:cxn ang="0">
                  <a:pos x="197" y="255"/>
                </a:cxn>
                <a:cxn ang="0">
                  <a:pos x="202" y="256"/>
                </a:cxn>
                <a:cxn ang="0">
                  <a:pos x="205" y="255"/>
                </a:cxn>
                <a:cxn ang="0">
                  <a:pos x="209" y="252"/>
                </a:cxn>
                <a:cxn ang="0">
                  <a:pos x="232" y="237"/>
                </a:cxn>
                <a:cxn ang="0">
                  <a:pos x="252" y="217"/>
                </a:cxn>
                <a:cxn ang="0">
                  <a:pos x="267" y="195"/>
                </a:cxn>
                <a:cxn ang="0">
                  <a:pos x="278" y="169"/>
                </a:cxn>
                <a:cxn ang="0">
                  <a:pos x="282" y="143"/>
                </a:cxn>
                <a:cxn ang="0">
                  <a:pos x="280" y="117"/>
                </a:cxn>
                <a:cxn ang="0">
                  <a:pos x="271" y="92"/>
                </a:cxn>
                <a:cxn ang="0">
                  <a:pos x="252" y="70"/>
                </a:cxn>
                <a:cxn ang="0">
                  <a:pos x="238" y="58"/>
                </a:cxn>
                <a:cxn ang="0">
                  <a:pos x="221" y="49"/>
                </a:cxn>
                <a:cxn ang="0">
                  <a:pos x="204" y="39"/>
                </a:cxn>
                <a:cxn ang="0">
                  <a:pos x="184" y="31"/>
                </a:cxn>
                <a:cxn ang="0">
                  <a:pos x="164" y="23"/>
                </a:cxn>
                <a:cxn ang="0">
                  <a:pos x="144" y="17"/>
                </a:cxn>
                <a:cxn ang="0">
                  <a:pos x="123" y="12"/>
                </a:cxn>
                <a:cxn ang="0">
                  <a:pos x="103" y="8"/>
                </a:cxn>
                <a:cxn ang="0">
                  <a:pos x="83" y="4"/>
                </a:cxn>
                <a:cxn ang="0">
                  <a:pos x="66" y="2"/>
                </a:cxn>
                <a:cxn ang="0">
                  <a:pos x="48" y="0"/>
                </a:cxn>
                <a:cxn ang="0">
                  <a:pos x="34" y="0"/>
                </a:cxn>
                <a:cxn ang="0">
                  <a:pos x="22" y="0"/>
                </a:cxn>
                <a:cxn ang="0">
                  <a:pos x="11" y="0"/>
                </a:cxn>
                <a:cxn ang="0">
                  <a:pos x="4" y="2"/>
                </a:cxn>
                <a:cxn ang="0">
                  <a:pos x="0" y="4"/>
                </a:cxn>
                <a:cxn ang="0">
                  <a:pos x="12" y="7"/>
                </a:cxn>
                <a:cxn ang="0">
                  <a:pos x="24" y="8"/>
                </a:cxn>
                <a:cxn ang="0">
                  <a:pos x="38" y="10"/>
                </a:cxn>
                <a:cxn ang="0">
                  <a:pos x="52" y="12"/>
                </a:cxn>
                <a:cxn ang="0">
                  <a:pos x="66" y="16"/>
                </a:cxn>
                <a:cxn ang="0">
                  <a:pos x="82" y="18"/>
                </a:cxn>
                <a:cxn ang="0">
                  <a:pos x="98" y="22"/>
                </a:cxn>
                <a:cxn ang="0">
                  <a:pos x="114" y="25"/>
                </a:cxn>
                <a:cxn ang="0">
                  <a:pos x="129" y="30"/>
                </a:cxn>
                <a:cxn ang="0">
                  <a:pos x="145" y="35"/>
                </a:cxn>
                <a:cxn ang="0">
                  <a:pos x="162" y="39"/>
                </a:cxn>
                <a:cxn ang="0">
                  <a:pos x="177" y="45"/>
                </a:cxn>
                <a:cxn ang="0">
                  <a:pos x="192" y="52"/>
                </a:cxn>
                <a:cxn ang="0">
                  <a:pos x="207" y="60"/>
                </a:cxn>
                <a:cxn ang="0">
                  <a:pos x="221" y="69"/>
                </a:cxn>
                <a:cxn ang="0">
                  <a:pos x="234" y="78"/>
                </a:cxn>
              </a:cxnLst>
              <a:rect l="0" t="0" r="r" b="b"/>
              <a:pathLst>
                <a:path w="282" h="256">
                  <a:moveTo>
                    <a:pt x="234" y="78"/>
                  </a:moveTo>
                  <a:lnTo>
                    <a:pt x="247" y="92"/>
                  </a:lnTo>
                  <a:lnTo>
                    <a:pt x="255" y="108"/>
                  </a:lnTo>
                  <a:lnTo>
                    <a:pt x="259" y="126"/>
                  </a:lnTo>
                  <a:lnTo>
                    <a:pt x="259" y="145"/>
                  </a:lnTo>
                  <a:lnTo>
                    <a:pt x="257" y="160"/>
                  </a:lnTo>
                  <a:lnTo>
                    <a:pt x="252" y="173"/>
                  </a:lnTo>
                  <a:lnTo>
                    <a:pt x="244" y="186"/>
                  </a:lnTo>
                  <a:lnTo>
                    <a:pt x="235" y="196"/>
                  </a:lnTo>
                  <a:lnTo>
                    <a:pt x="225" y="208"/>
                  </a:lnTo>
                  <a:lnTo>
                    <a:pt x="214" y="217"/>
                  </a:lnTo>
                  <a:lnTo>
                    <a:pt x="204" y="228"/>
                  </a:lnTo>
                  <a:lnTo>
                    <a:pt x="193" y="238"/>
                  </a:lnTo>
                  <a:lnTo>
                    <a:pt x="191" y="242"/>
                  </a:lnTo>
                  <a:lnTo>
                    <a:pt x="191" y="245"/>
                  </a:lnTo>
                  <a:lnTo>
                    <a:pt x="191" y="249"/>
                  </a:lnTo>
                  <a:lnTo>
                    <a:pt x="193" y="252"/>
                  </a:lnTo>
                  <a:lnTo>
                    <a:pt x="197" y="255"/>
                  </a:lnTo>
                  <a:lnTo>
                    <a:pt x="202" y="256"/>
                  </a:lnTo>
                  <a:lnTo>
                    <a:pt x="205" y="255"/>
                  </a:lnTo>
                  <a:lnTo>
                    <a:pt x="209" y="252"/>
                  </a:lnTo>
                  <a:lnTo>
                    <a:pt x="232" y="237"/>
                  </a:lnTo>
                  <a:lnTo>
                    <a:pt x="252" y="217"/>
                  </a:lnTo>
                  <a:lnTo>
                    <a:pt x="267" y="195"/>
                  </a:lnTo>
                  <a:lnTo>
                    <a:pt x="278" y="169"/>
                  </a:lnTo>
                  <a:lnTo>
                    <a:pt x="282" y="143"/>
                  </a:lnTo>
                  <a:lnTo>
                    <a:pt x="280" y="117"/>
                  </a:lnTo>
                  <a:lnTo>
                    <a:pt x="271" y="92"/>
                  </a:lnTo>
                  <a:lnTo>
                    <a:pt x="252" y="70"/>
                  </a:lnTo>
                  <a:lnTo>
                    <a:pt x="238" y="58"/>
                  </a:lnTo>
                  <a:lnTo>
                    <a:pt x="221" y="49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2"/>
                  </a:lnTo>
                  <a:lnTo>
                    <a:pt x="103" y="8"/>
                  </a:lnTo>
                  <a:lnTo>
                    <a:pt x="83" y="4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2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4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2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5" y="35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2" y="52"/>
                  </a:lnTo>
                  <a:lnTo>
                    <a:pt x="207" y="60"/>
                  </a:lnTo>
                  <a:lnTo>
                    <a:pt x="221" y="69"/>
                  </a:lnTo>
                  <a:lnTo>
                    <a:pt x="234" y="78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826" name="Freeform 82"/>
            <p:cNvSpPr>
              <a:spLocks/>
            </p:cNvSpPr>
            <p:nvPr/>
          </p:nvSpPr>
          <p:spPr bwMode="auto">
            <a:xfrm>
              <a:off x="3982" y="3512"/>
              <a:ext cx="29" cy="61"/>
            </a:xfrm>
            <a:custGeom>
              <a:avLst/>
              <a:gdLst/>
              <a:ahLst/>
              <a:cxnLst>
                <a:cxn ang="0">
                  <a:pos x="0" y="132"/>
                </a:cxn>
                <a:cxn ang="0">
                  <a:pos x="0" y="152"/>
                </a:cxn>
                <a:cxn ang="0">
                  <a:pos x="5" y="170"/>
                </a:cxn>
                <a:cxn ang="0">
                  <a:pos x="13" y="188"/>
                </a:cxn>
                <a:cxn ang="0">
                  <a:pos x="25" y="203"/>
                </a:cxn>
                <a:cxn ang="0">
                  <a:pos x="39" y="216"/>
                </a:cxn>
                <a:cxn ang="0">
                  <a:pos x="55" y="228"/>
                </a:cxn>
                <a:cxn ang="0">
                  <a:pos x="74" y="236"/>
                </a:cxn>
                <a:cxn ang="0">
                  <a:pos x="93" y="241"/>
                </a:cxn>
                <a:cxn ang="0">
                  <a:pos x="99" y="242"/>
                </a:cxn>
                <a:cxn ang="0">
                  <a:pos x="104" y="239"/>
                </a:cxn>
                <a:cxn ang="0">
                  <a:pos x="109" y="236"/>
                </a:cxn>
                <a:cxn ang="0">
                  <a:pos x="112" y="231"/>
                </a:cxn>
                <a:cxn ang="0">
                  <a:pos x="112" y="225"/>
                </a:cxn>
                <a:cxn ang="0">
                  <a:pos x="110" y="220"/>
                </a:cxn>
                <a:cxn ang="0">
                  <a:pos x="107" y="215"/>
                </a:cxn>
                <a:cxn ang="0">
                  <a:pos x="101" y="213"/>
                </a:cxn>
                <a:cxn ang="0">
                  <a:pos x="82" y="206"/>
                </a:cxn>
                <a:cxn ang="0">
                  <a:pos x="65" y="196"/>
                </a:cxn>
                <a:cxn ang="0">
                  <a:pos x="51" y="183"/>
                </a:cxn>
                <a:cxn ang="0">
                  <a:pos x="40" y="169"/>
                </a:cxn>
                <a:cxn ang="0">
                  <a:pos x="33" y="152"/>
                </a:cxn>
                <a:cxn ang="0">
                  <a:pos x="30" y="133"/>
                </a:cxn>
                <a:cxn ang="0">
                  <a:pos x="30" y="113"/>
                </a:cxn>
                <a:cxn ang="0">
                  <a:pos x="36" y="92"/>
                </a:cxn>
                <a:cxn ang="0">
                  <a:pos x="43" y="77"/>
                </a:cxn>
                <a:cxn ang="0">
                  <a:pos x="52" y="63"/>
                </a:cxn>
                <a:cxn ang="0">
                  <a:pos x="62" y="50"/>
                </a:cxn>
                <a:cxn ang="0">
                  <a:pos x="74" y="38"/>
                </a:cxn>
                <a:cxn ang="0">
                  <a:pos x="85" y="28"/>
                </a:cxn>
                <a:cxn ang="0">
                  <a:pos x="96" y="18"/>
                </a:cxn>
                <a:cxn ang="0">
                  <a:pos x="107" y="9"/>
                </a:cxn>
                <a:cxn ang="0">
                  <a:pos x="115" y="1"/>
                </a:cxn>
                <a:cxn ang="0">
                  <a:pos x="107" y="0"/>
                </a:cxn>
                <a:cxn ang="0">
                  <a:pos x="94" y="6"/>
                </a:cxn>
                <a:cxn ang="0">
                  <a:pos x="76" y="18"/>
                </a:cxn>
                <a:cxn ang="0">
                  <a:pos x="57" y="36"/>
                </a:cxn>
                <a:cxn ang="0">
                  <a:pos x="38" y="58"/>
                </a:cxn>
                <a:cxn ang="0">
                  <a:pos x="20" y="82"/>
                </a:cxn>
                <a:cxn ang="0">
                  <a:pos x="7" y="107"/>
                </a:cxn>
                <a:cxn ang="0">
                  <a:pos x="0" y="132"/>
                </a:cxn>
              </a:cxnLst>
              <a:rect l="0" t="0" r="r" b="b"/>
              <a:pathLst>
                <a:path w="115" h="242">
                  <a:moveTo>
                    <a:pt x="0" y="132"/>
                  </a:moveTo>
                  <a:lnTo>
                    <a:pt x="0" y="152"/>
                  </a:lnTo>
                  <a:lnTo>
                    <a:pt x="5" y="170"/>
                  </a:lnTo>
                  <a:lnTo>
                    <a:pt x="13" y="188"/>
                  </a:lnTo>
                  <a:lnTo>
                    <a:pt x="25" y="203"/>
                  </a:lnTo>
                  <a:lnTo>
                    <a:pt x="39" y="216"/>
                  </a:lnTo>
                  <a:lnTo>
                    <a:pt x="55" y="228"/>
                  </a:lnTo>
                  <a:lnTo>
                    <a:pt x="74" y="236"/>
                  </a:lnTo>
                  <a:lnTo>
                    <a:pt x="93" y="241"/>
                  </a:lnTo>
                  <a:lnTo>
                    <a:pt x="99" y="242"/>
                  </a:lnTo>
                  <a:lnTo>
                    <a:pt x="104" y="239"/>
                  </a:lnTo>
                  <a:lnTo>
                    <a:pt x="109" y="236"/>
                  </a:lnTo>
                  <a:lnTo>
                    <a:pt x="112" y="231"/>
                  </a:lnTo>
                  <a:lnTo>
                    <a:pt x="112" y="225"/>
                  </a:lnTo>
                  <a:lnTo>
                    <a:pt x="110" y="220"/>
                  </a:lnTo>
                  <a:lnTo>
                    <a:pt x="107" y="215"/>
                  </a:lnTo>
                  <a:lnTo>
                    <a:pt x="101" y="213"/>
                  </a:lnTo>
                  <a:lnTo>
                    <a:pt x="82" y="206"/>
                  </a:lnTo>
                  <a:lnTo>
                    <a:pt x="65" y="196"/>
                  </a:lnTo>
                  <a:lnTo>
                    <a:pt x="51" y="183"/>
                  </a:lnTo>
                  <a:lnTo>
                    <a:pt x="40" y="169"/>
                  </a:lnTo>
                  <a:lnTo>
                    <a:pt x="33" y="152"/>
                  </a:lnTo>
                  <a:lnTo>
                    <a:pt x="30" y="133"/>
                  </a:lnTo>
                  <a:lnTo>
                    <a:pt x="30" y="113"/>
                  </a:lnTo>
                  <a:lnTo>
                    <a:pt x="36" y="92"/>
                  </a:lnTo>
                  <a:lnTo>
                    <a:pt x="43" y="77"/>
                  </a:lnTo>
                  <a:lnTo>
                    <a:pt x="52" y="63"/>
                  </a:lnTo>
                  <a:lnTo>
                    <a:pt x="62" y="50"/>
                  </a:lnTo>
                  <a:lnTo>
                    <a:pt x="74" y="38"/>
                  </a:lnTo>
                  <a:lnTo>
                    <a:pt x="85" y="28"/>
                  </a:lnTo>
                  <a:lnTo>
                    <a:pt x="96" y="18"/>
                  </a:lnTo>
                  <a:lnTo>
                    <a:pt x="107" y="9"/>
                  </a:lnTo>
                  <a:lnTo>
                    <a:pt x="115" y="1"/>
                  </a:lnTo>
                  <a:lnTo>
                    <a:pt x="107" y="0"/>
                  </a:lnTo>
                  <a:lnTo>
                    <a:pt x="94" y="6"/>
                  </a:lnTo>
                  <a:lnTo>
                    <a:pt x="76" y="18"/>
                  </a:lnTo>
                  <a:lnTo>
                    <a:pt x="57" y="36"/>
                  </a:lnTo>
                  <a:lnTo>
                    <a:pt x="38" y="58"/>
                  </a:lnTo>
                  <a:lnTo>
                    <a:pt x="20" y="82"/>
                  </a:lnTo>
                  <a:lnTo>
                    <a:pt x="7" y="107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827" name="Freeform 83"/>
            <p:cNvSpPr>
              <a:spLocks/>
            </p:cNvSpPr>
            <p:nvPr/>
          </p:nvSpPr>
          <p:spPr bwMode="auto">
            <a:xfrm>
              <a:off x="4184" y="3479"/>
              <a:ext cx="61" cy="78"/>
            </a:xfrm>
            <a:custGeom>
              <a:avLst/>
              <a:gdLst/>
              <a:ahLst/>
              <a:cxnLst>
                <a:cxn ang="0">
                  <a:pos x="207" y="126"/>
                </a:cxn>
                <a:cxn ang="0">
                  <a:pos x="219" y="146"/>
                </a:cxn>
                <a:cxn ang="0">
                  <a:pos x="225" y="167"/>
                </a:cxn>
                <a:cxn ang="0">
                  <a:pos x="221" y="191"/>
                </a:cxn>
                <a:cxn ang="0">
                  <a:pos x="208" y="213"/>
                </a:cxn>
                <a:cxn ang="0">
                  <a:pos x="188" y="233"/>
                </a:cxn>
                <a:cxn ang="0">
                  <a:pos x="166" y="250"/>
                </a:cxn>
                <a:cxn ang="0">
                  <a:pos x="143" y="269"/>
                </a:cxn>
                <a:cxn ang="0">
                  <a:pos x="129" y="283"/>
                </a:cxn>
                <a:cxn ang="0">
                  <a:pos x="124" y="292"/>
                </a:cxn>
                <a:cxn ang="0">
                  <a:pos x="121" y="302"/>
                </a:cxn>
                <a:cxn ang="0">
                  <a:pos x="122" y="311"/>
                </a:cxn>
                <a:cxn ang="0">
                  <a:pos x="130" y="316"/>
                </a:cxn>
                <a:cxn ang="0">
                  <a:pos x="139" y="315"/>
                </a:cxn>
                <a:cxn ang="0">
                  <a:pos x="154" y="298"/>
                </a:cxn>
                <a:cxn ang="0">
                  <a:pos x="180" y="274"/>
                </a:cxn>
                <a:cxn ang="0">
                  <a:pos x="207" y="250"/>
                </a:cxn>
                <a:cxn ang="0">
                  <a:pos x="230" y="223"/>
                </a:cxn>
                <a:cxn ang="0">
                  <a:pos x="244" y="191"/>
                </a:cxn>
                <a:cxn ang="0">
                  <a:pos x="242" y="156"/>
                </a:cxn>
                <a:cxn ang="0">
                  <a:pos x="227" y="123"/>
                </a:cxn>
                <a:cxn ang="0">
                  <a:pos x="201" y="96"/>
                </a:cxn>
                <a:cxn ang="0">
                  <a:pos x="177" y="76"/>
                </a:cxn>
                <a:cxn ang="0">
                  <a:pos x="152" y="61"/>
                </a:cxn>
                <a:cxn ang="0">
                  <a:pos x="126" y="44"/>
                </a:cxn>
                <a:cxn ang="0">
                  <a:pos x="98" y="29"/>
                </a:cxn>
                <a:cxn ang="0">
                  <a:pos x="73" y="16"/>
                </a:cxn>
                <a:cxn ang="0">
                  <a:pos x="47" y="7"/>
                </a:cxn>
                <a:cxn ang="0">
                  <a:pos x="25" y="1"/>
                </a:cxn>
                <a:cxn ang="0">
                  <a:pos x="7" y="1"/>
                </a:cxn>
                <a:cxn ang="0">
                  <a:pos x="8" y="6"/>
                </a:cxn>
                <a:cxn ang="0">
                  <a:pos x="28" y="14"/>
                </a:cxn>
                <a:cxn ang="0">
                  <a:pos x="52" y="25"/>
                </a:cxn>
                <a:cxn ang="0">
                  <a:pos x="78" y="37"/>
                </a:cxn>
                <a:cxn ang="0">
                  <a:pos x="107" y="53"/>
                </a:cxn>
                <a:cxn ang="0">
                  <a:pos x="135" y="70"/>
                </a:cxn>
                <a:cxn ang="0">
                  <a:pos x="163" y="89"/>
                </a:cxn>
                <a:cxn ang="0">
                  <a:pos x="187" y="108"/>
                </a:cxn>
              </a:cxnLst>
              <a:rect l="0" t="0" r="r" b="b"/>
              <a:pathLst>
                <a:path w="246" h="316">
                  <a:moveTo>
                    <a:pt x="199" y="118"/>
                  </a:moveTo>
                  <a:lnTo>
                    <a:pt x="207" y="126"/>
                  </a:lnTo>
                  <a:lnTo>
                    <a:pt x="214" y="136"/>
                  </a:lnTo>
                  <a:lnTo>
                    <a:pt x="219" y="146"/>
                  </a:lnTo>
                  <a:lnTo>
                    <a:pt x="223" y="157"/>
                  </a:lnTo>
                  <a:lnTo>
                    <a:pt x="225" y="167"/>
                  </a:lnTo>
                  <a:lnTo>
                    <a:pt x="225" y="179"/>
                  </a:lnTo>
                  <a:lnTo>
                    <a:pt x="221" y="191"/>
                  </a:lnTo>
                  <a:lnTo>
                    <a:pt x="216" y="201"/>
                  </a:lnTo>
                  <a:lnTo>
                    <a:pt x="208" y="213"/>
                  </a:lnTo>
                  <a:lnTo>
                    <a:pt x="199" y="223"/>
                  </a:lnTo>
                  <a:lnTo>
                    <a:pt x="188" y="233"/>
                  </a:lnTo>
                  <a:lnTo>
                    <a:pt x="177" y="242"/>
                  </a:lnTo>
                  <a:lnTo>
                    <a:pt x="166" y="250"/>
                  </a:lnTo>
                  <a:lnTo>
                    <a:pt x="154" y="260"/>
                  </a:lnTo>
                  <a:lnTo>
                    <a:pt x="143" y="269"/>
                  </a:lnTo>
                  <a:lnTo>
                    <a:pt x="132" y="280"/>
                  </a:lnTo>
                  <a:lnTo>
                    <a:pt x="129" y="283"/>
                  </a:lnTo>
                  <a:lnTo>
                    <a:pt x="126" y="288"/>
                  </a:lnTo>
                  <a:lnTo>
                    <a:pt x="124" y="292"/>
                  </a:lnTo>
                  <a:lnTo>
                    <a:pt x="122" y="297"/>
                  </a:lnTo>
                  <a:lnTo>
                    <a:pt x="121" y="302"/>
                  </a:lnTo>
                  <a:lnTo>
                    <a:pt x="121" y="306"/>
                  </a:lnTo>
                  <a:lnTo>
                    <a:pt x="122" y="311"/>
                  </a:lnTo>
                  <a:lnTo>
                    <a:pt x="125" y="315"/>
                  </a:lnTo>
                  <a:lnTo>
                    <a:pt x="130" y="316"/>
                  </a:lnTo>
                  <a:lnTo>
                    <a:pt x="135" y="316"/>
                  </a:lnTo>
                  <a:lnTo>
                    <a:pt x="139" y="315"/>
                  </a:lnTo>
                  <a:lnTo>
                    <a:pt x="143" y="311"/>
                  </a:lnTo>
                  <a:lnTo>
                    <a:pt x="154" y="298"/>
                  </a:lnTo>
                  <a:lnTo>
                    <a:pt x="167" y="285"/>
                  </a:lnTo>
                  <a:lnTo>
                    <a:pt x="180" y="274"/>
                  </a:lnTo>
                  <a:lnTo>
                    <a:pt x="194" y="262"/>
                  </a:lnTo>
                  <a:lnTo>
                    <a:pt x="207" y="250"/>
                  </a:lnTo>
                  <a:lnTo>
                    <a:pt x="219" y="237"/>
                  </a:lnTo>
                  <a:lnTo>
                    <a:pt x="230" y="223"/>
                  </a:lnTo>
                  <a:lnTo>
                    <a:pt x="239" y="208"/>
                  </a:lnTo>
                  <a:lnTo>
                    <a:pt x="244" y="191"/>
                  </a:lnTo>
                  <a:lnTo>
                    <a:pt x="246" y="173"/>
                  </a:lnTo>
                  <a:lnTo>
                    <a:pt x="242" y="156"/>
                  </a:lnTo>
                  <a:lnTo>
                    <a:pt x="236" y="139"/>
                  </a:lnTo>
                  <a:lnTo>
                    <a:pt x="227" y="123"/>
                  </a:lnTo>
                  <a:lnTo>
                    <a:pt x="215" y="109"/>
                  </a:lnTo>
                  <a:lnTo>
                    <a:pt x="201" y="96"/>
                  </a:lnTo>
                  <a:lnTo>
                    <a:pt x="187" y="84"/>
                  </a:lnTo>
                  <a:lnTo>
                    <a:pt x="177" y="76"/>
                  </a:lnTo>
                  <a:lnTo>
                    <a:pt x="165" y="69"/>
                  </a:lnTo>
                  <a:lnTo>
                    <a:pt x="152" y="61"/>
                  </a:lnTo>
                  <a:lnTo>
                    <a:pt x="139" y="53"/>
                  </a:lnTo>
                  <a:lnTo>
                    <a:pt x="126" y="44"/>
                  </a:lnTo>
                  <a:lnTo>
                    <a:pt x="112" y="36"/>
                  </a:lnTo>
                  <a:lnTo>
                    <a:pt x="98" y="29"/>
                  </a:lnTo>
                  <a:lnTo>
                    <a:pt x="85" y="22"/>
                  </a:lnTo>
                  <a:lnTo>
                    <a:pt x="73" y="16"/>
                  </a:lnTo>
                  <a:lnTo>
                    <a:pt x="60" y="11"/>
                  </a:lnTo>
                  <a:lnTo>
                    <a:pt x="47" y="7"/>
                  </a:lnTo>
                  <a:lnTo>
                    <a:pt x="35" y="4"/>
                  </a:lnTo>
                  <a:lnTo>
                    <a:pt x="25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4"/>
                  </a:lnTo>
                  <a:lnTo>
                    <a:pt x="8" y="6"/>
                  </a:lnTo>
                  <a:lnTo>
                    <a:pt x="18" y="9"/>
                  </a:lnTo>
                  <a:lnTo>
                    <a:pt x="28" y="14"/>
                  </a:lnTo>
                  <a:lnTo>
                    <a:pt x="39" y="19"/>
                  </a:lnTo>
                  <a:lnTo>
                    <a:pt x="52" y="25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3" y="44"/>
                  </a:lnTo>
                  <a:lnTo>
                    <a:pt x="107" y="53"/>
                  </a:lnTo>
                  <a:lnTo>
                    <a:pt x="121" y="61"/>
                  </a:lnTo>
                  <a:lnTo>
                    <a:pt x="135" y="70"/>
                  </a:lnTo>
                  <a:lnTo>
                    <a:pt x="149" y="80"/>
                  </a:lnTo>
                  <a:lnTo>
                    <a:pt x="163" y="89"/>
                  </a:lnTo>
                  <a:lnTo>
                    <a:pt x="176" y="98"/>
                  </a:lnTo>
                  <a:lnTo>
                    <a:pt x="187" y="108"/>
                  </a:lnTo>
                  <a:lnTo>
                    <a:pt x="199" y="118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828" name="Freeform 84"/>
            <p:cNvSpPr>
              <a:spLocks/>
            </p:cNvSpPr>
            <p:nvPr/>
          </p:nvSpPr>
          <p:spPr bwMode="auto">
            <a:xfrm>
              <a:off x="4135" y="3599"/>
              <a:ext cx="81" cy="59"/>
            </a:xfrm>
            <a:custGeom>
              <a:avLst/>
              <a:gdLst/>
              <a:ahLst/>
              <a:cxnLst>
                <a:cxn ang="0">
                  <a:pos x="264" y="52"/>
                </a:cxn>
                <a:cxn ang="0">
                  <a:pos x="279" y="100"/>
                </a:cxn>
                <a:cxn ang="0">
                  <a:pos x="297" y="147"/>
                </a:cxn>
                <a:cxn ang="0">
                  <a:pos x="315" y="193"/>
                </a:cxn>
                <a:cxn ang="0">
                  <a:pos x="324" y="222"/>
                </a:cxn>
                <a:cxn ang="0">
                  <a:pos x="322" y="231"/>
                </a:cxn>
                <a:cxn ang="0">
                  <a:pos x="313" y="237"/>
                </a:cxn>
                <a:cxn ang="0">
                  <a:pos x="304" y="235"/>
                </a:cxn>
                <a:cxn ang="0">
                  <a:pos x="290" y="204"/>
                </a:cxn>
                <a:cxn ang="0">
                  <a:pos x="270" y="139"/>
                </a:cxn>
                <a:cxn ang="0">
                  <a:pos x="254" y="76"/>
                </a:cxn>
                <a:cxn ang="0">
                  <a:pos x="244" y="34"/>
                </a:cxn>
                <a:cxn ang="0">
                  <a:pos x="226" y="28"/>
                </a:cxn>
                <a:cxn ang="0">
                  <a:pos x="191" y="31"/>
                </a:cxn>
                <a:cxn ang="0">
                  <a:pos x="153" y="41"/>
                </a:cxn>
                <a:cxn ang="0">
                  <a:pos x="118" y="52"/>
                </a:cxn>
                <a:cxn ang="0">
                  <a:pos x="84" y="68"/>
                </a:cxn>
                <a:cxn ang="0">
                  <a:pos x="54" y="84"/>
                </a:cxn>
                <a:cxn ang="0">
                  <a:pos x="27" y="99"/>
                </a:cxn>
                <a:cxn ang="0">
                  <a:pos x="7" y="114"/>
                </a:cxn>
                <a:cxn ang="0">
                  <a:pos x="0" y="109"/>
                </a:cxn>
                <a:cxn ang="0">
                  <a:pos x="15" y="83"/>
                </a:cxn>
                <a:cxn ang="0">
                  <a:pos x="42" y="57"/>
                </a:cxn>
                <a:cxn ang="0">
                  <a:pos x="74" y="35"/>
                </a:cxn>
                <a:cxn ang="0">
                  <a:pos x="111" y="18"/>
                </a:cxn>
                <a:cxn ang="0">
                  <a:pos x="167" y="7"/>
                </a:cxn>
                <a:cxn ang="0">
                  <a:pos x="221" y="1"/>
                </a:cxn>
                <a:cxn ang="0">
                  <a:pos x="256" y="0"/>
                </a:cxn>
                <a:cxn ang="0">
                  <a:pos x="268" y="1"/>
                </a:cxn>
                <a:cxn ang="0">
                  <a:pos x="275" y="9"/>
                </a:cxn>
                <a:cxn ang="0">
                  <a:pos x="275" y="21"/>
                </a:cxn>
                <a:cxn ang="0">
                  <a:pos x="267" y="28"/>
                </a:cxn>
              </a:cxnLst>
              <a:rect l="0" t="0" r="r" b="b"/>
              <a:pathLst>
                <a:path w="324" h="237">
                  <a:moveTo>
                    <a:pt x="260" y="29"/>
                  </a:moveTo>
                  <a:lnTo>
                    <a:pt x="264" y="52"/>
                  </a:lnTo>
                  <a:lnTo>
                    <a:pt x="271" y="76"/>
                  </a:lnTo>
                  <a:lnTo>
                    <a:pt x="279" y="100"/>
                  </a:lnTo>
                  <a:lnTo>
                    <a:pt x="288" y="124"/>
                  </a:lnTo>
                  <a:lnTo>
                    <a:pt x="297" y="147"/>
                  </a:lnTo>
                  <a:lnTo>
                    <a:pt x="306" y="171"/>
                  </a:lnTo>
                  <a:lnTo>
                    <a:pt x="315" y="193"/>
                  </a:lnTo>
                  <a:lnTo>
                    <a:pt x="323" y="216"/>
                  </a:lnTo>
                  <a:lnTo>
                    <a:pt x="324" y="222"/>
                  </a:lnTo>
                  <a:lnTo>
                    <a:pt x="324" y="227"/>
                  </a:lnTo>
                  <a:lnTo>
                    <a:pt x="322" y="231"/>
                  </a:lnTo>
                  <a:lnTo>
                    <a:pt x="318" y="235"/>
                  </a:lnTo>
                  <a:lnTo>
                    <a:pt x="313" y="237"/>
                  </a:lnTo>
                  <a:lnTo>
                    <a:pt x="309" y="237"/>
                  </a:lnTo>
                  <a:lnTo>
                    <a:pt x="304" y="235"/>
                  </a:lnTo>
                  <a:lnTo>
                    <a:pt x="301" y="230"/>
                  </a:lnTo>
                  <a:lnTo>
                    <a:pt x="290" y="204"/>
                  </a:lnTo>
                  <a:lnTo>
                    <a:pt x="281" y="173"/>
                  </a:lnTo>
                  <a:lnTo>
                    <a:pt x="270" y="139"/>
                  </a:lnTo>
                  <a:lnTo>
                    <a:pt x="262" y="106"/>
                  </a:lnTo>
                  <a:lnTo>
                    <a:pt x="254" y="76"/>
                  </a:lnTo>
                  <a:lnTo>
                    <a:pt x="248" y="51"/>
                  </a:lnTo>
                  <a:lnTo>
                    <a:pt x="244" y="34"/>
                  </a:lnTo>
                  <a:lnTo>
                    <a:pt x="243" y="28"/>
                  </a:lnTo>
                  <a:lnTo>
                    <a:pt x="226" y="28"/>
                  </a:lnTo>
                  <a:lnTo>
                    <a:pt x="208" y="29"/>
                  </a:lnTo>
                  <a:lnTo>
                    <a:pt x="191" y="31"/>
                  </a:lnTo>
                  <a:lnTo>
                    <a:pt x="172" y="35"/>
                  </a:lnTo>
                  <a:lnTo>
                    <a:pt x="153" y="41"/>
                  </a:lnTo>
                  <a:lnTo>
                    <a:pt x="136" y="47"/>
                  </a:lnTo>
                  <a:lnTo>
                    <a:pt x="118" y="52"/>
                  </a:lnTo>
                  <a:lnTo>
                    <a:pt x="101" y="59"/>
                  </a:lnTo>
                  <a:lnTo>
                    <a:pt x="84" y="68"/>
                  </a:lnTo>
                  <a:lnTo>
                    <a:pt x="68" y="76"/>
                  </a:lnTo>
                  <a:lnTo>
                    <a:pt x="54" y="84"/>
                  </a:lnTo>
                  <a:lnTo>
                    <a:pt x="40" y="92"/>
                  </a:lnTo>
                  <a:lnTo>
                    <a:pt x="27" y="99"/>
                  </a:lnTo>
                  <a:lnTo>
                    <a:pt x="16" y="107"/>
                  </a:lnTo>
                  <a:lnTo>
                    <a:pt x="7" y="114"/>
                  </a:lnTo>
                  <a:lnTo>
                    <a:pt x="0" y="120"/>
                  </a:lnTo>
                  <a:lnTo>
                    <a:pt x="0" y="109"/>
                  </a:lnTo>
                  <a:lnTo>
                    <a:pt x="6" y="96"/>
                  </a:lnTo>
                  <a:lnTo>
                    <a:pt x="15" y="83"/>
                  </a:lnTo>
                  <a:lnTo>
                    <a:pt x="28" y="70"/>
                  </a:lnTo>
                  <a:lnTo>
                    <a:pt x="42" y="57"/>
                  </a:lnTo>
                  <a:lnTo>
                    <a:pt x="59" y="44"/>
                  </a:lnTo>
                  <a:lnTo>
                    <a:pt x="74" y="35"/>
                  </a:lnTo>
                  <a:lnTo>
                    <a:pt x="89" y="27"/>
                  </a:lnTo>
                  <a:lnTo>
                    <a:pt x="111" y="18"/>
                  </a:lnTo>
                  <a:lnTo>
                    <a:pt x="138" y="11"/>
                  </a:lnTo>
                  <a:lnTo>
                    <a:pt x="167" y="7"/>
                  </a:lnTo>
                  <a:lnTo>
                    <a:pt x="195" y="3"/>
                  </a:lnTo>
                  <a:lnTo>
                    <a:pt x="221" y="1"/>
                  </a:lnTo>
                  <a:lnTo>
                    <a:pt x="242" y="0"/>
                  </a:lnTo>
                  <a:lnTo>
                    <a:pt x="256" y="0"/>
                  </a:lnTo>
                  <a:lnTo>
                    <a:pt x="262" y="0"/>
                  </a:lnTo>
                  <a:lnTo>
                    <a:pt x="268" y="1"/>
                  </a:lnTo>
                  <a:lnTo>
                    <a:pt x="272" y="4"/>
                  </a:lnTo>
                  <a:lnTo>
                    <a:pt x="275" y="9"/>
                  </a:lnTo>
                  <a:lnTo>
                    <a:pt x="276" y="15"/>
                  </a:lnTo>
                  <a:lnTo>
                    <a:pt x="275" y="21"/>
                  </a:lnTo>
                  <a:lnTo>
                    <a:pt x="271" y="25"/>
                  </a:lnTo>
                  <a:lnTo>
                    <a:pt x="267" y="28"/>
                  </a:lnTo>
                  <a:lnTo>
                    <a:pt x="260" y="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829" name="Freeform 85"/>
            <p:cNvSpPr>
              <a:spLocks/>
            </p:cNvSpPr>
            <p:nvPr/>
          </p:nvSpPr>
          <p:spPr bwMode="auto">
            <a:xfrm>
              <a:off x="4131" y="3629"/>
              <a:ext cx="87" cy="195"/>
            </a:xfrm>
            <a:custGeom>
              <a:avLst/>
              <a:gdLst/>
              <a:ahLst/>
              <a:cxnLst>
                <a:cxn ang="0">
                  <a:pos x="65" y="235"/>
                </a:cxn>
                <a:cxn ang="0">
                  <a:pos x="69" y="258"/>
                </a:cxn>
                <a:cxn ang="0">
                  <a:pos x="85" y="307"/>
                </a:cxn>
                <a:cxn ang="0">
                  <a:pos x="112" y="371"/>
                </a:cxn>
                <a:cxn ang="0">
                  <a:pos x="139" y="434"/>
                </a:cxn>
                <a:cxn ang="0">
                  <a:pos x="167" y="497"/>
                </a:cxn>
                <a:cxn ang="0">
                  <a:pos x="197" y="559"/>
                </a:cxn>
                <a:cxn ang="0">
                  <a:pos x="228" y="621"/>
                </a:cxn>
                <a:cxn ang="0">
                  <a:pos x="259" y="683"/>
                </a:cxn>
                <a:cxn ang="0">
                  <a:pos x="292" y="745"/>
                </a:cxn>
                <a:cxn ang="0">
                  <a:pos x="311" y="779"/>
                </a:cxn>
                <a:cxn ang="0">
                  <a:pos x="321" y="782"/>
                </a:cxn>
                <a:cxn ang="0">
                  <a:pos x="334" y="782"/>
                </a:cxn>
                <a:cxn ang="0">
                  <a:pos x="345" y="779"/>
                </a:cxn>
                <a:cxn ang="0">
                  <a:pos x="349" y="772"/>
                </a:cxn>
                <a:cxn ang="0">
                  <a:pos x="347" y="763"/>
                </a:cxn>
                <a:cxn ang="0">
                  <a:pos x="329" y="735"/>
                </a:cxn>
                <a:cxn ang="0">
                  <a:pos x="303" y="687"/>
                </a:cxn>
                <a:cxn ang="0">
                  <a:pos x="277" y="639"/>
                </a:cxn>
                <a:cxn ang="0">
                  <a:pos x="250" y="590"/>
                </a:cxn>
                <a:cxn ang="0">
                  <a:pos x="214" y="520"/>
                </a:cxn>
                <a:cxn ang="0">
                  <a:pos x="172" y="433"/>
                </a:cxn>
                <a:cxn ang="0">
                  <a:pos x="134" y="345"/>
                </a:cxn>
                <a:cxn ang="0">
                  <a:pos x="101" y="254"/>
                </a:cxn>
                <a:cxn ang="0">
                  <a:pos x="72" y="179"/>
                </a:cxn>
                <a:cxn ang="0">
                  <a:pos x="48" y="114"/>
                </a:cxn>
                <a:cxn ang="0">
                  <a:pos x="28" y="51"/>
                </a:cxn>
                <a:cxn ang="0">
                  <a:pos x="11" y="8"/>
                </a:cxn>
                <a:cxn ang="0">
                  <a:pos x="3" y="1"/>
                </a:cxn>
                <a:cxn ang="0">
                  <a:pos x="0" y="8"/>
                </a:cxn>
                <a:cxn ang="0">
                  <a:pos x="4" y="39"/>
                </a:cxn>
                <a:cxn ang="0">
                  <a:pos x="13" y="94"/>
                </a:cxn>
                <a:cxn ang="0">
                  <a:pos x="25" y="146"/>
                </a:cxn>
                <a:cxn ang="0">
                  <a:pos x="44" y="197"/>
                </a:cxn>
              </a:cxnLst>
              <a:rect l="0" t="0" r="r" b="b"/>
              <a:pathLst>
                <a:path w="349" h="782">
                  <a:moveTo>
                    <a:pt x="57" y="220"/>
                  </a:moveTo>
                  <a:lnTo>
                    <a:pt x="65" y="235"/>
                  </a:lnTo>
                  <a:lnTo>
                    <a:pt x="68" y="246"/>
                  </a:lnTo>
                  <a:lnTo>
                    <a:pt x="69" y="258"/>
                  </a:lnTo>
                  <a:lnTo>
                    <a:pt x="73" y="274"/>
                  </a:lnTo>
                  <a:lnTo>
                    <a:pt x="85" y="307"/>
                  </a:lnTo>
                  <a:lnTo>
                    <a:pt x="98" y="339"/>
                  </a:lnTo>
                  <a:lnTo>
                    <a:pt x="112" y="371"/>
                  </a:lnTo>
                  <a:lnTo>
                    <a:pt x="125" y="403"/>
                  </a:lnTo>
                  <a:lnTo>
                    <a:pt x="139" y="434"/>
                  </a:lnTo>
                  <a:lnTo>
                    <a:pt x="153" y="466"/>
                  </a:lnTo>
                  <a:lnTo>
                    <a:pt x="167" y="497"/>
                  </a:lnTo>
                  <a:lnTo>
                    <a:pt x="182" y="529"/>
                  </a:lnTo>
                  <a:lnTo>
                    <a:pt x="197" y="559"/>
                  </a:lnTo>
                  <a:lnTo>
                    <a:pt x="212" y="591"/>
                  </a:lnTo>
                  <a:lnTo>
                    <a:pt x="228" y="621"/>
                  </a:lnTo>
                  <a:lnTo>
                    <a:pt x="244" y="653"/>
                  </a:lnTo>
                  <a:lnTo>
                    <a:pt x="259" y="683"/>
                  </a:lnTo>
                  <a:lnTo>
                    <a:pt x="276" y="715"/>
                  </a:lnTo>
                  <a:lnTo>
                    <a:pt x="292" y="745"/>
                  </a:lnTo>
                  <a:lnTo>
                    <a:pt x="308" y="777"/>
                  </a:lnTo>
                  <a:lnTo>
                    <a:pt x="311" y="779"/>
                  </a:lnTo>
                  <a:lnTo>
                    <a:pt x="315" y="780"/>
                  </a:lnTo>
                  <a:lnTo>
                    <a:pt x="321" y="782"/>
                  </a:lnTo>
                  <a:lnTo>
                    <a:pt x="328" y="782"/>
                  </a:lnTo>
                  <a:lnTo>
                    <a:pt x="334" y="782"/>
                  </a:lnTo>
                  <a:lnTo>
                    <a:pt x="340" y="780"/>
                  </a:lnTo>
                  <a:lnTo>
                    <a:pt x="345" y="779"/>
                  </a:lnTo>
                  <a:lnTo>
                    <a:pt x="347" y="777"/>
                  </a:lnTo>
                  <a:lnTo>
                    <a:pt x="349" y="772"/>
                  </a:lnTo>
                  <a:lnTo>
                    <a:pt x="349" y="768"/>
                  </a:lnTo>
                  <a:lnTo>
                    <a:pt x="347" y="763"/>
                  </a:lnTo>
                  <a:lnTo>
                    <a:pt x="343" y="759"/>
                  </a:lnTo>
                  <a:lnTo>
                    <a:pt x="329" y="735"/>
                  </a:lnTo>
                  <a:lnTo>
                    <a:pt x="317" y="711"/>
                  </a:lnTo>
                  <a:lnTo>
                    <a:pt x="303" y="687"/>
                  </a:lnTo>
                  <a:lnTo>
                    <a:pt x="290" y="662"/>
                  </a:lnTo>
                  <a:lnTo>
                    <a:pt x="277" y="639"/>
                  </a:lnTo>
                  <a:lnTo>
                    <a:pt x="264" y="614"/>
                  </a:lnTo>
                  <a:lnTo>
                    <a:pt x="250" y="590"/>
                  </a:lnTo>
                  <a:lnTo>
                    <a:pt x="237" y="565"/>
                  </a:lnTo>
                  <a:lnTo>
                    <a:pt x="214" y="520"/>
                  </a:lnTo>
                  <a:lnTo>
                    <a:pt x="193" y="476"/>
                  </a:lnTo>
                  <a:lnTo>
                    <a:pt x="172" y="433"/>
                  </a:lnTo>
                  <a:lnTo>
                    <a:pt x="153" y="389"/>
                  </a:lnTo>
                  <a:lnTo>
                    <a:pt x="134" y="345"/>
                  </a:lnTo>
                  <a:lnTo>
                    <a:pt x="118" y="301"/>
                  </a:lnTo>
                  <a:lnTo>
                    <a:pt x="101" y="254"/>
                  </a:lnTo>
                  <a:lnTo>
                    <a:pt x="85" y="206"/>
                  </a:lnTo>
                  <a:lnTo>
                    <a:pt x="72" y="179"/>
                  </a:lnTo>
                  <a:lnTo>
                    <a:pt x="59" y="148"/>
                  </a:lnTo>
                  <a:lnTo>
                    <a:pt x="48" y="114"/>
                  </a:lnTo>
                  <a:lnTo>
                    <a:pt x="37" y="81"/>
                  </a:lnTo>
                  <a:lnTo>
                    <a:pt x="28" y="51"/>
                  </a:lnTo>
                  <a:lnTo>
                    <a:pt x="20" y="26"/>
                  </a:lnTo>
                  <a:lnTo>
                    <a:pt x="11" y="8"/>
                  </a:lnTo>
                  <a:lnTo>
                    <a:pt x="6" y="0"/>
                  </a:lnTo>
                  <a:lnTo>
                    <a:pt x="3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4" y="39"/>
                  </a:lnTo>
                  <a:lnTo>
                    <a:pt x="8" y="67"/>
                  </a:lnTo>
                  <a:lnTo>
                    <a:pt x="13" y="94"/>
                  </a:lnTo>
                  <a:lnTo>
                    <a:pt x="18" y="120"/>
                  </a:lnTo>
                  <a:lnTo>
                    <a:pt x="25" y="146"/>
                  </a:lnTo>
                  <a:lnTo>
                    <a:pt x="34" y="172"/>
                  </a:lnTo>
                  <a:lnTo>
                    <a:pt x="44" y="197"/>
                  </a:lnTo>
                  <a:lnTo>
                    <a:pt x="57" y="2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830" name="Freeform 86"/>
            <p:cNvSpPr>
              <a:spLocks/>
            </p:cNvSpPr>
            <p:nvPr/>
          </p:nvSpPr>
          <p:spPr bwMode="auto">
            <a:xfrm>
              <a:off x="4217" y="3797"/>
              <a:ext cx="76" cy="40"/>
            </a:xfrm>
            <a:custGeom>
              <a:avLst/>
              <a:gdLst/>
              <a:ahLst/>
              <a:cxnLst>
                <a:cxn ang="0">
                  <a:pos x="1" y="148"/>
                </a:cxn>
                <a:cxn ang="0">
                  <a:pos x="0" y="152"/>
                </a:cxn>
                <a:cxn ang="0">
                  <a:pos x="0" y="155"/>
                </a:cxn>
                <a:cxn ang="0">
                  <a:pos x="1" y="159"/>
                </a:cxn>
                <a:cxn ang="0">
                  <a:pos x="4" y="161"/>
                </a:cxn>
                <a:cxn ang="0">
                  <a:pos x="23" y="152"/>
                </a:cxn>
                <a:cxn ang="0">
                  <a:pos x="41" y="143"/>
                </a:cxn>
                <a:cxn ang="0">
                  <a:pos x="59" y="135"/>
                </a:cxn>
                <a:cxn ang="0">
                  <a:pos x="78" y="127"/>
                </a:cxn>
                <a:cxn ang="0">
                  <a:pos x="98" y="119"/>
                </a:cxn>
                <a:cxn ang="0">
                  <a:pos x="117" y="112"/>
                </a:cxn>
                <a:cxn ang="0">
                  <a:pos x="135" y="104"/>
                </a:cxn>
                <a:cxn ang="0">
                  <a:pos x="154" y="97"/>
                </a:cxn>
                <a:cxn ang="0">
                  <a:pos x="173" y="88"/>
                </a:cxn>
                <a:cxn ang="0">
                  <a:pos x="191" y="80"/>
                </a:cxn>
                <a:cxn ang="0">
                  <a:pos x="210" y="72"/>
                </a:cxn>
                <a:cxn ang="0">
                  <a:pos x="228" y="63"/>
                </a:cxn>
                <a:cxn ang="0">
                  <a:pos x="246" y="53"/>
                </a:cxn>
                <a:cxn ang="0">
                  <a:pos x="264" y="44"/>
                </a:cxn>
                <a:cxn ang="0">
                  <a:pos x="281" y="34"/>
                </a:cxn>
                <a:cxn ang="0">
                  <a:pos x="299" y="22"/>
                </a:cxn>
                <a:cxn ang="0">
                  <a:pos x="302" y="18"/>
                </a:cxn>
                <a:cxn ang="0">
                  <a:pos x="304" y="14"/>
                </a:cxn>
                <a:cxn ang="0">
                  <a:pos x="304" y="9"/>
                </a:cxn>
                <a:cxn ang="0">
                  <a:pos x="301" y="5"/>
                </a:cxn>
                <a:cxn ang="0">
                  <a:pos x="298" y="2"/>
                </a:cxn>
                <a:cxn ang="0">
                  <a:pos x="293" y="0"/>
                </a:cxn>
                <a:cxn ang="0">
                  <a:pos x="288" y="0"/>
                </a:cxn>
                <a:cxn ang="0">
                  <a:pos x="285" y="2"/>
                </a:cxn>
                <a:cxn ang="0">
                  <a:pos x="266" y="12"/>
                </a:cxn>
                <a:cxn ang="0">
                  <a:pos x="245" y="23"/>
                </a:cxn>
                <a:cxn ang="0">
                  <a:pos x="223" y="34"/>
                </a:cxn>
                <a:cxn ang="0">
                  <a:pos x="201" y="45"/>
                </a:cxn>
                <a:cxn ang="0">
                  <a:pos x="177" y="57"/>
                </a:cxn>
                <a:cxn ang="0">
                  <a:pos x="153" y="69"/>
                </a:cxn>
                <a:cxn ang="0">
                  <a:pos x="129" y="79"/>
                </a:cxn>
                <a:cxn ang="0">
                  <a:pos x="107" y="91"/>
                </a:cxn>
                <a:cxn ang="0">
                  <a:pos x="85" y="101"/>
                </a:cxn>
                <a:cxn ang="0">
                  <a:pos x="65" y="111"/>
                </a:cxn>
                <a:cxn ang="0">
                  <a:pos x="48" y="120"/>
                </a:cxn>
                <a:cxn ang="0">
                  <a:pos x="31" y="128"/>
                </a:cxn>
                <a:cxn ang="0">
                  <a:pos x="18" y="135"/>
                </a:cxn>
                <a:cxn ang="0">
                  <a:pos x="9" y="141"/>
                </a:cxn>
                <a:cxn ang="0">
                  <a:pos x="3" y="146"/>
                </a:cxn>
                <a:cxn ang="0">
                  <a:pos x="1" y="148"/>
                </a:cxn>
                <a:cxn ang="0">
                  <a:pos x="1" y="148"/>
                </a:cxn>
              </a:cxnLst>
              <a:rect l="0" t="0" r="r" b="b"/>
              <a:pathLst>
                <a:path w="304" h="161">
                  <a:moveTo>
                    <a:pt x="1" y="148"/>
                  </a:moveTo>
                  <a:lnTo>
                    <a:pt x="0" y="152"/>
                  </a:lnTo>
                  <a:lnTo>
                    <a:pt x="0" y="155"/>
                  </a:lnTo>
                  <a:lnTo>
                    <a:pt x="1" y="159"/>
                  </a:lnTo>
                  <a:lnTo>
                    <a:pt x="4" y="161"/>
                  </a:lnTo>
                  <a:lnTo>
                    <a:pt x="23" y="152"/>
                  </a:lnTo>
                  <a:lnTo>
                    <a:pt x="41" y="143"/>
                  </a:lnTo>
                  <a:lnTo>
                    <a:pt x="59" y="135"/>
                  </a:lnTo>
                  <a:lnTo>
                    <a:pt x="78" y="127"/>
                  </a:lnTo>
                  <a:lnTo>
                    <a:pt x="98" y="119"/>
                  </a:lnTo>
                  <a:lnTo>
                    <a:pt x="117" y="112"/>
                  </a:lnTo>
                  <a:lnTo>
                    <a:pt x="135" y="104"/>
                  </a:lnTo>
                  <a:lnTo>
                    <a:pt x="154" y="97"/>
                  </a:lnTo>
                  <a:lnTo>
                    <a:pt x="173" y="88"/>
                  </a:lnTo>
                  <a:lnTo>
                    <a:pt x="191" y="80"/>
                  </a:lnTo>
                  <a:lnTo>
                    <a:pt x="210" y="72"/>
                  </a:lnTo>
                  <a:lnTo>
                    <a:pt x="228" y="63"/>
                  </a:lnTo>
                  <a:lnTo>
                    <a:pt x="246" y="53"/>
                  </a:lnTo>
                  <a:lnTo>
                    <a:pt x="264" y="44"/>
                  </a:lnTo>
                  <a:lnTo>
                    <a:pt x="281" y="34"/>
                  </a:lnTo>
                  <a:lnTo>
                    <a:pt x="299" y="22"/>
                  </a:lnTo>
                  <a:lnTo>
                    <a:pt x="302" y="18"/>
                  </a:lnTo>
                  <a:lnTo>
                    <a:pt x="304" y="14"/>
                  </a:lnTo>
                  <a:lnTo>
                    <a:pt x="304" y="9"/>
                  </a:lnTo>
                  <a:lnTo>
                    <a:pt x="301" y="5"/>
                  </a:lnTo>
                  <a:lnTo>
                    <a:pt x="298" y="2"/>
                  </a:lnTo>
                  <a:lnTo>
                    <a:pt x="293" y="0"/>
                  </a:lnTo>
                  <a:lnTo>
                    <a:pt x="288" y="0"/>
                  </a:lnTo>
                  <a:lnTo>
                    <a:pt x="285" y="2"/>
                  </a:lnTo>
                  <a:lnTo>
                    <a:pt x="266" y="12"/>
                  </a:lnTo>
                  <a:lnTo>
                    <a:pt x="245" y="23"/>
                  </a:lnTo>
                  <a:lnTo>
                    <a:pt x="223" y="34"/>
                  </a:lnTo>
                  <a:lnTo>
                    <a:pt x="201" y="45"/>
                  </a:lnTo>
                  <a:lnTo>
                    <a:pt x="177" y="57"/>
                  </a:lnTo>
                  <a:lnTo>
                    <a:pt x="153" y="69"/>
                  </a:lnTo>
                  <a:lnTo>
                    <a:pt x="129" y="79"/>
                  </a:lnTo>
                  <a:lnTo>
                    <a:pt x="107" y="91"/>
                  </a:lnTo>
                  <a:lnTo>
                    <a:pt x="85" y="101"/>
                  </a:lnTo>
                  <a:lnTo>
                    <a:pt x="65" y="111"/>
                  </a:lnTo>
                  <a:lnTo>
                    <a:pt x="48" y="120"/>
                  </a:lnTo>
                  <a:lnTo>
                    <a:pt x="31" y="128"/>
                  </a:lnTo>
                  <a:lnTo>
                    <a:pt x="18" y="135"/>
                  </a:lnTo>
                  <a:lnTo>
                    <a:pt x="9" y="141"/>
                  </a:lnTo>
                  <a:lnTo>
                    <a:pt x="3" y="146"/>
                  </a:lnTo>
                  <a:lnTo>
                    <a:pt x="1" y="148"/>
                  </a:lnTo>
                  <a:lnTo>
                    <a:pt x="1" y="1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831" name="Freeform 87"/>
            <p:cNvSpPr>
              <a:spLocks/>
            </p:cNvSpPr>
            <p:nvPr/>
          </p:nvSpPr>
          <p:spPr bwMode="auto">
            <a:xfrm>
              <a:off x="4116" y="3571"/>
              <a:ext cx="20" cy="48"/>
            </a:xfrm>
            <a:custGeom>
              <a:avLst/>
              <a:gdLst/>
              <a:ahLst/>
              <a:cxnLst>
                <a:cxn ang="0">
                  <a:pos x="31" y="14"/>
                </a:cxn>
                <a:cxn ang="0">
                  <a:pos x="29" y="8"/>
                </a:cxn>
                <a:cxn ang="0">
                  <a:pos x="26" y="3"/>
                </a:cxn>
                <a:cxn ang="0">
                  <a:pos x="20" y="1"/>
                </a:cxn>
                <a:cxn ang="0">
                  <a:pos x="14" y="0"/>
                </a:cxn>
                <a:cxn ang="0">
                  <a:pos x="8" y="2"/>
                </a:cxn>
                <a:cxn ang="0">
                  <a:pos x="3" y="5"/>
                </a:cxn>
                <a:cxn ang="0">
                  <a:pos x="0" y="11"/>
                </a:cxn>
                <a:cxn ang="0">
                  <a:pos x="0" y="17"/>
                </a:cxn>
                <a:cxn ang="0">
                  <a:pos x="6" y="43"/>
                </a:cxn>
                <a:cxn ang="0">
                  <a:pos x="15" y="72"/>
                </a:cxn>
                <a:cxn ang="0">
                  <a:pos x="27" y="101"/>
                </a:cxn>
                <a:cxn ang="0">
                  <a:pos x="41" y="129"/>
                </a:cxn>
                <a:cxn ang="0">
                  <a:pos x="55" y="154"/>
                </a:cxn>
                <a:cxn ang="0">
                  <a:pos x="68" y="174"/>
                </a:cxn>
                <a:cxn ang="0">
                  <a:pos x="77" y="187"/>
                </a:cxn>
                <a:cxn ang="0">
                  <a:pos x="83" y="190"/>
                </a:cxn>
                <a:cxn ang="0">
                  <a:pos x="81" y="177"/>
                </a:cxn>
                <a:cxn ang="0">
                  <a:pos x="75" y="161"/>
                </a:cxn>
                <a:cxn ang="0">
                  <a:pos x="68" y="140"/>
                </a:cxn>
                <a:cxn ang="0">
                  <a:pos x="60" y="115"/>
                </a:cxn>
                <a:cxn ang="0">
                  <a:pos x="51" y="90"/>
                </a:cxn>
                <a:cxn ang="0">
                  <a:pos x="43" y="64"/>
                </a:cxn>
                <a:cxn ang="0">
                  <a:pos x="36" y="38"/>
                </a:cxn>
                <a:cxn ang="0">
                  <a:pos x="31" y="14"/>
                </a:cxn>
              </a:cxnLst>
              <a:rect l="0" t="0" r="r" b="b"/>
              <a:pathLst>
                <a:path w="83" h="190">
                  <a:moveTo>
                    <a:pt x="31" y="14"/>
                  </a:moveTo>
                  <a:lnTo>
                    <a:pt x="29" y="8"/>
                  </a:lnTo>
                  <a:lnTo>
                    <a:pt x="26" y="3"/>
                  </a:lnTo>
                  <a:lnTo>
                    <a:pt x="20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6" y="43"/>
                  </a:lnTo>
                  <a:lnTo>
                    <a:pt x="15" y="72"/>
                  </a:lnTo>
                  <a:lnTo>
                    <a:pt x="27" y="101"/>
                  </a:lnTo>
                  <a:lnTo>
                    <a:pt x="41" y="129"/>
                  </a:lnTo>
                  <a:lnTo>
                    <a:pt x="55" y="154"/>
                  </a:lnTo>
                  <a:lnTo>
                    <a:pt x="68" y="174"/>
                  </a:lnTo>
                  <a:lnTo>
                    <a:pt x="77" y="187"/>
                  </a:lnTo>
                  <a:lnTo>
                    <a:pt x="83" y="190"/>
                  </a:lnTo>
                  <a:lnTo>
                    <a:pt x="81" y="177"/>
                  </a:lnTo>
                  <a:lnTo>
                    <a:pt x="75" y="161"/>
                  </a:lnTo>
                  <a:lnTo>
                    <a:pt x="68" y="140"/>
                  </a:lnTo>
                  <a:lnTo>
                    <a:pt x="60" y="115"/>
                  </a:lnTo>
                  <a:lnTo>
                    <a:pt x="51" y="90"/>
                  </a:lnTo>
                  <a:lnTo>
                    <a:pt x="43" y="64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832" name="Freeform 88"/>
            <p:cNvSpPr>
              <a:spLocks/>
            </p:cNvSpPr>
            <p:nvPr/>
          </p:nvSpPr>
          <p:spPr bwMode="auto">
            <a:xfrm>
              <a:off x="4107" y="3545"/>
              <a:ext cx="10" cy="24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21" y="6"/>
                </a:cxn>
                <a:cxn ang="0">
                  <a:pos x="17" y="2"/>
                </a:cxn>
                <a:cxn ang="0">
                  <a:pos x="14" y="0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2" y="3"/>
                </a:cxn>
                <a:cxn ang="0">
                  <a:pos x="0" y="7"/>
                </a:cxn>
                <a:cxn ang="0">
                  <a:pos x="0" y="12"/>
                </a:cxn>
                <a:cxn ang="0">
                  <a:pos x="0" y="24"/>
                </a:cxn>
                <a:cxn ang="0">
                  <a:pos x="3" y="38"/>
                </a:cxn>
                <a:cxn ang="0">
                  <a:pos x="8" y="53"/>
                </a:cxn>
                <a:cxn ang="0">
                  <a:pos x="14" y="67"/>
                </a:cxn>
                <a:cxn ang="0">
                  <a:pos x="21" y="79"/>
                </a:cxn>
                <a:cxn ang="0">
                  <a:pos x="28" y="89"/>
                </a:cxn>
                <a:cxn ang="0">
                  <a:pos x="36" y="95"/>
                </a:cxn>
                <a:cxn ang="0">
                  <a:pos x="42" y="96"/>
                </a:cxn>
                <a:cxn ang="0">
                  <a:pos x="43" y="77"/>
                </a:cxn>
                <a:cxn ang="0">
                  <a:pos x="37" y="55"/>
                </a:cxn>
                <a:cxn ang="0">
                  <a:pos x="30" y="33"/>
                </a:cxn>
                <a:cxn ang="0">
                  <a:pos x="22" y="10"/>
                </a:cxn>
              </a:cxnLst>
              <a:rect l="0" t="0" r="r" b="b"/>
              <a:pathLst>
                <a:path w="43" h="96">
                  <a:moveTo>
                    <a:pt x="22" y="10"/>
                  </a:moveTo>
                  <a:lnTo>
                    <a:pt x="21" y="6"/>
                  </a:lnTo>
                  <a:lnTo>
                    <a:pt x="17" y="2"/>
                  </a:lnTo>
                  <a:lnTo>
                    <a:pt x="14" y="0"/>
                  </a:lnTo>
                  <a:lnTo>
                    <a:pt x="9" y="0"/>
                  </a:lnTo>
                  <a:lnTo>
                    <a:pt x="6" y="1"/>
                  </a:lnTo>
                  <a:lnTo>
                    <a:pt x="2" y="3"/>
                  </a:lnTo>
                  <a:lnTo>
                    <a:pt x="0" y="7"/>
                  </a:lnTo>
                  <a:lnTo>
                    <a:pt x="0" y="12"/>
                  </a:lnTo>
                  <a:lnTo>
                    <a:pt x="0" y="24"/>
                  </a:lnTo>
                  <a:lnTo>
                    <a:pt x="3" y="38"/>
                  </a:lnTo>
                  <a:lnTo>
                    <a:pt x="8" y="53"/>
                  </a:lnTo>
                  <a:lnTo>
                    <a:pt x="14" y="67"/>
                  </a:lnTo>
                  <a:lnTo>
                    <a:pt x="21" y="79"/>
                  </a:lnTo>
                  <a:lnTo>
                    <a:pt x="28" y="89"/>
                  </a:lnTo>
                  <a:lnTo>
                    <a:pt x="36" y="95"/>
                  </a:lnTo>
                  <a:lnTo>
                    <a:pt x="42" y="96"/>
                  </a:lnTo>
                  <a:lnTo>
                    <a:pt x="43" y="77"/>
                  </a:lnTo>
                  <a:lnTo>
                    <a:pt x="37" y="55"/>
                  </a:lnTo>
                  <a:lnTo>
                    <a:pt x="30" y="33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833" name="Freeform 89"/>
            <p:cNvSpPr>
              <a:spLocks/>
            </p:cNvSpPr>
            <p:nvPr/>
          </p:nvSpPr>
          <p:spPr bwMode="auto">
            <a:xfrm>
              <a:off x="4098" y="3528"/>
              <a:ext cx="9" cy="14"/>
            </a:xfrm>
            <a:custGeom>
              <a:avLst/>
              <a:gdLst/>
              <a:ahLst/>
              <a:cxnLst>
                <a:cxn ang="0">
                  <a:pos x="19" y="7"/>
                </a:cxn>
                <a:cxn ang="0">
                  <a:pos x="19" y="8"/>
                </a:cxn>
                <a:cxn ang="0">
                  <a:pos x="19" y="8"/>
                </a:cxn>
                <a:cxn ang="0">
                  <a:pos x="19" y="8"/>
                </a:cxn>
                <a:cxn ang="0">
                  <a:pos x="19" y="8"/>
                </a:cxn>
                <a:cxn ang="0">
                  <a:pos x="18" y="4"/>
                </a:cxn>
                <a:cxn ang="0">
                  <a:pos x="15" y="1"/>
                </a:cxn>
                <a:cxn ang="0">
                  <a:pos x="11" y="0"/>
                </a:cxn>
                <a:cxn ang="0">
                  <a:pos x="7" y="0"/>
                </a:cxn>
                <a:cxn ang="0">
                  <a:pos x="3" y="1"/>
                </a:cxn>
                <a:cxn ang="0">
                  <a:pos x="1" y="4"/>
                </a:cxn>
                <a:cxn ang="0">
                  <a:pos x="0" y="8"/>
                </a:cxn>
                <a:cxn ang="0">
                  <a:pos x="0" y="11"/>
                </a:cxn>
                <a:cxn ang="0">
                  <a:pos x="1" y="17"/>
                </a:cxn>
                <a:cxn ang="0">
                  <a:pos x="3" y="24"/>
                </a:cxn>
                <a:cxn ang="0">
                  <a:pos x="8" y="32"/>
                </a:cxn>
                <a:cxn ang="0">
                  <a:pos x="14" y="39"/>
                </a:cxn>
                <a:cxn ang="0">
                  <a:pos x="19" y="46"/>
                </a:cxn>
                <a:cxn ang="0">
                  <a:pos x="26" y="51"/>
                </a:cxn>
                <a:cxn ang="0">
                  <a:pos x="32" y="55"/>
                </a:cxn>
                <a:cxn ang="0">
                  <a:pos x="37" y="55"/>
                </a:cxn>
                <a:cxn ang="0">
                  <a:pos x="36" y="43"/>
                </a:cxn>
                <a:cxn ang="0">
                  <a:pos x="31" y="29"/>
                </a:cxn>
                <a:cxn ang="0">
                  <a:pos x="24" y="16"/>
                </a:cxn>
                <a:cxn ang="0">
                  <a:pos x="19" y="7"/>
                </a:cxn>
              </a:cxnLst>
              <a:rect l="0" t="0" r="r" b="b"/>
              <a:pathLst>
                <a:path w="37" h="55">
                  <a:moveTo>
                    <a:pt x="19" y="7"/>
                  </a:moveTo>
                  <a:lnTo>
                    <a:pt x="19" y="8"/>
                  </a:lnTo>
                  <a:lnTo>
                    <a:pt x="19" y="8"/>
                  </a:lnTo>
                  <a:lnTo>
                    <a:pt x="19" y="8"/>
                  </a:lnTo>
                  <a:lnTo>
                    <a:pt x="19" y="8"/>
                  </a:lnTo>
                  <a:lnTo>
                    <a:pt x="18" y="4"/>
                  </a:lnTo>
                  <a:lnTo>
                    <a:pt x="15" y="1"/>
                  </a:lnTo>
                  <a:lnTo>
                    <a:pt x="11" y="0"/>
                  </a:lnTo>
                  <a:lnTo>
                    <a:pt x="7" y="0"/>
                  </a:lnTo>
                  <a:lnTo>
                    <a:pt x="3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3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19" y="46"/>
                  </a:lnTo>
                  <a:lnTo>
                    <a:pt x="26" y="51"/>
                  </a:lnTo>
                  <a:lnTo>
                    <a:pt x="32" y="55"/>
                  </a:lnTo>
                  <a:lnTo>
                    <a:pt x="37" y="55"/>
                  </a:lnTo>
                  <a:lnTo>
                    <a:pt x="36" y="43"/>
                  </a:lnTo>
                  <a:lnTo>
                    <a:pt x="31" y="29"/>
                  </a:lnTo>
                  <a:lnTo>
                    <a:pt x="24" y="16"/>
                  </a:lnTo>
                  <a:lnTo>
                    <a:pt x="19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834" name="Freeform 90"/>
            <p:cNvSpPr>
              <a:spLocks/>
            </p:cNvSpPr>
            <p:nvPr/>
          </p:nvSpPr>
          <p:spPr bwMode="auto">
            <a:xfrm>
              <a:off x="4090" y="3517"/>
              <a:ext cx="13" cy="9"/>
            </a:xfrm>
            <a:custGeom>
              <a:avLst/>
              <a:gdLst/>
              <a:ahLst/>
              <a:cxnLst>
                <a:cxn ang="0">
                  <a:pos x="41" y="27"/>
                </a:cxn>
                <a:cxn ang="0">
                  <a:pos x="46" y="25"/>
                </a:cxn>
                <a:cxn ang="0">
                  <a:pos x="50" y="21"/>
                </a:cxn>
                <a:cxn ang="0">
                  <a:pos x="51" y="16"/>
                </a:cxn>
                <a:cxn ang="0">
                  <a:pos x="51" y="12"/>
                </a:cxn>
                <a:cxn ang="0">
                  <a:pos x="49" y="6"/>
                </a:cxn>
                <a:cxn ang="0">
                  <a:pos x="46" y="2"/>
                </a:cxn>
                <a:cxn ang="0">
                  <a:pos x="41" y="0"/>
                </a:cxn>
                <a:cxn ang="0">
                  <a:pos x="35" y="0"/>
                </a:cxn>
                <a:cxn ang="0">
                  <a:pos x="33" y="0"/>
                </a:cxn>
                <a:cxn ang="0">
                  <a:pos x="28" y="1"/>
                </a:cxn>
                <a:cxn ang="0">
                  <a:pos x="21" y="4"/>
                </a:cxn>
                <a:cxn ang="0">
                  <a:pos x="13" y="8"/>
                </a:cxn>
                <a:cxn ang="0">
                  <a:pos x="6" y="15"/>
                </a:cxn>
                <a:cxn ang="0">
                  <a:pos x="2" y="22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4" y="34"/>
                </a:cxn>
                <a:cxn ang="0">
                  <a:pos x="8" y="36"/>
                </a:cxn>
                <a:cxn ang="0">
                  <a:pos x="13" y="36"/>
                </a:cxn>
                <a:cxn ang="0">
                  <a:pos x="18" y="36"/>
                </a:cxn>
                <a:cxn ang="0">
                  <a:pos x="23" y="34"/>
                </a:cxn>
                <a:cxn ang="0">
                  <a:pos x="29" y="33"/>
                </a:cxn>
                <a:cxn ang="0">
                  <a:pos x="35" y="30"/>
                </a:cxn>
                <a:cxn ang="0">
                  <a:pos x="41" y="27"/>
                </a:cxn>
              </a:cxnLst>
              <a:rect l="0" t="0" r="r" b="b"/>
              <a:pathLst>
                <a:path w="51" h="36">
                  <a:moveTo>
                    <a:pt x="41" y="27"/>
                  </a:moveTo>
                  <a:lnTo>
                    <a:pt x="46" y="25"/>
                  </a:lnTo>
                  <a:lnTo>
                    <a:pt x="50" y="21"/>
                  </a:lnTo>
                  <a:lnTo>
                    <a:pt x="51" y="16"/>
                  </a:lnTo>
                  <a:lnTo>
                    <a:pt x="51" y="12"/>
                  </a:lnTo>
                  <a:lnTo>
                    <a:pt x="49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5" y="0"/>
                  </a:lnTo>
                  <a:lnTo>
                    <a:pt x="33" y="0"/>
                  </a:lnTo>
                  <a:lnTo>
                    <a:pt x="28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2" y="22"/>
                  </a:lnTo>
                  <a:lnTo>
                    <a:pt x="0" y="29"/>
                  </a:lnTo>
                  <a:lnTo>
                    <a:pt x="0" y="32"/>
                  </a:lnTo>
                  <a:lnTo>
                    <a:pt x="4" y="34"/>
                  </a:lnTo>
                  <a:lnTo>
                    <a:pt x="8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3" y="34"/>
                  </a:lnTo>
                  <a:lnTo>
                    <a:pt x="29" y="33"/>
                  </a:lnTo>
                  <a:lnTo>
                    <a:pt x="35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835" name="Freeform 91"/>
            <p:cNvSpPr>
              <a:spLocks/>
            </p:cNvSpPr>
            <p:nvPr/>
          </p:nvSpPr>
          <p:spPr bwMode="auto">
            <a:xfrm>
              <a:off x="4150" y="3626"/>
              <a:ext cx="46" cy="49"/>
            </a:xfrm>
            <a:custGeom>
              <a:avLst/>
              <a:gdLst/>
              <a:ahLst/>
              <a:cxnLst>
                <a:cxn ang="0">
                  <a:pos x="94" y="2"/>
                </a:cxn>
                <a:cxn ang="0">
                  <a:pos x="84" y="1"/>
                </a:cxn>
                <a:cxn ang="0">
                  <a:pos x="75" y="0"/>
                </a:cxn>
                <a:cxn ang="0">
                  <a:pos x="59" y="1"/>
                </a:cxn>
                <a:cxn ang="0">
                  <a:pos x="45" y="3"/>
                </a:cxn>
                <a:cxn ang="0">
                  <a:pos x="32" y="10"/>
                </a:cxn>
                <a:cxn ang="0">
                  <a:pos x="14" y="28"/>
                </a:cxn>
                <a:cxn ang="0">
                  <a:pos x="1" y="62"/>
                </a:cxn>
                <a:cxn ang="0">
                  <a:pos x="2" y="98"/>
                </a:cxn>
                <a:cxn ang="0">
                  <a:pos x="13" y="135"/>
                </a:cxn>
                <a:cxn ang="0">
                  <a:pos x="28" y="162"/>
                </a:cxn>
                <a:cxn ang="0">
                  <a:pos x="45" y="181"/>
                </a:cxn>
                <a:cxn ang="0">
                  <a:pos x="68" y="192"/>
                </a:cxn>
                <a:cxn ang="0">
                  <a:pos x="92" y="195"/>
                </a:cxn>
                <a:cxn ang="0">
                  <a:pos x="122" y="186"/>
                </a:cxn>
                <a:cxn ang="0">
                  <a:pos x="153" y="166"/>
                </a:cxn>
                <a:cxn ang="0">
                  <a:pos x="174" y="139"/>
                </a:cxn>
                <a:cxn ang="0">
                  <a:pos x="182" y="106"/>
                </a:cxn>
                <a:cxn ang="0">
                  <a:pos x="179" y="84"/>
                </a:cxn>
                <a:cxn ang="0">
                  <a:pos x="172" y="77"/>
                </a:cxn>
                <a:cxn ang="0">
                  <a:pos x="162" y="77"/>
                </a:cxn>
                <a:cxn ang="0">
                  <a:pos x="155" y="85"/>
                </a:cxn>
                <a:cxn ang="0">
                  <a:pos x="154" y="103"/>
                </a:cxn>
                <a:cxn ang="0">
                  <a:pos x="146" y="128"/>
                </a:cxn>
                <a:cxn ang="0">
                  <a:pos x="131" y="147"/>
                </a:cxn>
                <a:cxn ang="0">
                  <a:pos x="106" y="159"/>
                </a:cxn>
                <a:cxn ang="0">
                  <a:pos x="73" y="160"/>
                </a:cxn>
                <a:cxn ang="0">
                  <a:pos x="50" y="144"/>
                </a:cxn>
                <a:cxn ang="0">
                  <a:pos x="37" y="115"/>
                </a:cxn>
                <a:cxn ang="0">
                  <a:pos x="29" y="84"/>
                </a:cxn>
                <a:cxn ang="0">
                  <a:pos x="28" y="59"/>
                </a:cxn>
                <a:cxn ang="0">
                  <a:pos x="32" y="41"/>
                </a:cxn>
                <a:cxn ang="0">
                  <a:pos x="44" y="27"/>
                </a:cxn>
                <a:cxn ang="0">
                  <a:pos x="62" y="17"/>
                </a:cxn>
                <a:cxn ang="0">
                  <a:pos x="77" y="15"/>
                </a:cxn>
                <a:cxn ang="0">
                  <a:pos x="96" y="15"/>
                </a:cxn>
                <a:cxn ang="0">
                  <a:pos x="111" y="16"/>
                </a:cxn>
                <a:cxn ang="0">
                  <a:pos x="106" y="7"/>
                </a:cxn>
              </a:cxnLst>
              <a:rect l="0" t="0" r="r" b="b"/>
              <a:pathLst>
                <a:path w="182" h="195">
                  <a:moveTo>
                    <a:pt x="100" y="3"/>
                  </a:moveTo>
                  <a:lnTo>
                    <a:pt x="94" y="2"/>
                  </a:lnTo>
                  <a:lnTo>
                    <a:pt x="89" y="2"/>
                  </a:lnTo>
                  <a:lnTo>
                    <a:pt x="84" y="1"/>
                  </a:lnTo>
                  <a:lnTo>
                    <a:pt x="82" y="1"/>
                  </a:lnTo>
                  <a:lnTo>
                    <a:pt x="75" y="0"/>
                  </a:lnTo>
                  <a:lnTo>
                    <a:pt x="66" y="0"/>
                  </a:lnTo>
                  <a:lnTo>
                    <a:pt x="59" y="1"/>
                  </a:lnTo>
                  <a:lnTo>
                    <a:pt x="52" y="2"/>
                  </a:lnTo>
                  <a:lnTo>
                    <a:pt x="45" y="3"/>
                  </a:lnTo>
                  <a:lnTo>
                    <a:pt x="38" y="7"/>
                  </a:lnTo>
                  <a:lnTo>
                    <a:pt x="32" y="10"/>
                  </a:lnTo>
                  <a:lnTo>
                    <a:pt x="27" y="14"/>
                  </a:lnTo>
                  <a:lnTo>
                    <a:pt x="14" y="28"/>
                  </a:lnTo>
                  <a:lnTo>
                    <a:pt x="4" y="44"/>
                  </a:lnTo>
                  <a:lnTo>
                    <a:pt x="1" y="62"/>
                  </a:lnTo>
                  <a:lnTo>
                    <a:pt x="0" y="79"/>
                  </a:lnTo>
                  <a:lnTo>
                    <a:pt x="2" y="98"/>
                  </a:lnTo>
                  <a:lnTo>
                    <a:pt x="7" y="117"/>
                  </a:lnTo>
                  <a:lnTo>
                    <a:pt x="13" y="135"/>
                  </a:lnTo>
                  <a:lnTo>
                    <a:pt x="21" y="152"/>
                  </a:lnTo>
                  <a:lnTo>
                    <a:pt x="28" y="162"/>
                  </a:lnTo>
                  <a:lnTo>
                    <a:pt x="36" y="173"/>
                  </a:lnTo>
                  <a:lnTo>
                    <a:pt x="45" y="181"/>
                  </a:lnTo>
                  <a:lnTo>
                    <a:pt x="56" y="187"/>
                  </a:lnTo>
                  <a:lnTo>
                    <a:pt x="68" y="192"/>
                  </a:lnTo>
                  <a:lnTo>
                    <a:pt x="80" y="195"/>
                  </a:lnTo>
                  <a:lnTo>
                    <a:pt x="92" y="195"/>
                  </a:lnTo>
                  <a:lnTo>
                    <a:pt x="105" y="193"/>
                  </a:lnTo>
                  <a:lnTo>
                    <a:pt x="122" y="186"/>
                  </a:lnTo>
                  <a:lnTo>
                    <a:pt x="139" y="177"/>
                  </a:lnTo>
                  <a:lnTo>
                    <a:pt x="153" y="166"/>
                  </a:lnTo>
                  <a:lnTo>
                    <a:pt x="166" y="153"/>
                  </a:lnTo>
                  <a:lnTo>
                    <a:pt x="174" y="139"/>
                  </a:lnTo>
                  <a:lnTo>
                    <a:pt x="180" y="123"/>
                  </a:lnTo>
                  <a:lnTo>
                    <a:pt x="182" y="106"/>
                  </a:lnTo>
                  <a:lnTo>
                    <a:pt x="180" y="89"/>
                  </a:lnTo>
                  <a:lnTo>
                    <a:pt x="179" y="84"/>
                  </a:lnTo>
                  <a:lnTo>
                    <a:pt x="176" y="79"/>
                  </a:lnTo>
                  <a:lnTo>
                    <a:pt x="172" y="77"/>
                  </a:lnTo>
                  <a:lnTo>
                    <a:pt x="167" y="76"/>
                  </a:lnTo>
                  <a:lnTo>
                    <a:pt x="162" y="77"/>
                  </a:lnTo>
                  <a:lnTo>
                    <a:pt x="158" y="80"/>
                  </a:lnTo>
                  <a:lnTo>
                    <a:pt x="155" y="85"/>
                  </a:lnTo>
                  <a:lnTo>
                    <a:pt x="155" y="90"/>
                  </a:lnTo>
                  <a:lnTo>
                    <a:pt x="154" y="103"/>
                  </a:lnTo>
                  <a:lnTo>
                    <a:pt x="151" y="115"/>
                  </a:lnTo>
                  <a:lnTo>
                    <a:pt x="146" y="128"/>
                  </a:lnTo>
                  <a:lnTo>
                    <a:pt x="139" y="139"/>
                  </a:lnTo>
                  <a:lnTo>
                    <a:pt x="131" y="147"/>
                  </a:lnTo>
                  <a:lnTo>
                    <a:pt x="119" y="154"/>
                  </a:lnTo>
                  <a:lnTo>
                    <a:pt x="106" y="159"/>
                  </a:lnTo>
                  <a:lnTo>
                    <a:pt x="90" y="161"/>
                  </a:lnTo>
                  <a:lnTo>
                    <a:pt x="73" y="160"/>
                  </a:lnTo>
                  <a:lnTo>
                    <a:pt x="60" y="153"/>
                  </a:lnTo>
                  <a:lnTo>
                    <a:pt x="50" y="144"/>
                  </a:lnTo>
                  <a:lnTo>
                    <a:pt x="43" y="131"/>
                  </a:lnTo>
                  <a:lnTo>
                    <a:pt x="37" y="115"/>
                  </a:lnTo>
                  <a:lnTo>
                    <a:pt x="32" y="100"/>
                  </a:lnTo>
                  <a:lnTo>
                    <a:pt x="29" y="84"/>
                  </a:lnTo>
                  <a:lnTo>
                    <a:pt x="28" y="69"/>
                  </a:lnTo>
                  <a:lnTo>
                    <a:pt x="28" y="59"/>
                  </a:lnTo>
                  <a:lnTo>
                    <a:pt x="29" y="50"/>
                  </a:lnTo>
                  <a:lnTo>
                    <a:pt x="32" y="41"/>
                  </a:lnTo>
                  <a:lnTo>
                    <a:pt x="38" y="32"/>
                  </a:lnTo>
                  <a:lnTo>
                    <a:pt x="44" y="27"/>
                  </a:lnTo>
                  <a:lnTo>
                    <a:pt x="52" y="21"/>
                  </a:lnTo>
                  <a:lnTo>
                    <a:pt x="62" y="17"/>
                  </a:lnTo>
                  <a:lnTo>
                    <a:pt x="73" y="15"/>
                  </a:lnTo>
                  <a:lnTo>
                    <a:pt x="77" y="15"/>
                  </a:lnTo>
                  <a:lnTo>
                    <a:pt x="84" y="15"/>
                  </a:lnTo>
                  <a:lnTo>
                    <a:pt x="96" y="15"/>
                  </a:lnTo>
                  <a:lnTo>
                    <a:pt x="107" y="17"/>
                  </a:lnTo>
                  <a:lnTo>
                    <a:pt x="111" y="16"/>
                  </a:lnTo>
                  <a:lnTo>
                    <a:pt x="111" y="11"/>
                  </a:lnTo>
                  <a:lnTo>
                    <a:pt x="106" y="7"/>
                  </a:lnTo>
                  <a:lnTo>
                    <a:pt x="10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836" name="Freeform 92"/>
            <p:cNvSpPr>
              <a:spLocks/>
            </p:cNvSpPr>
            <p:nvPr/>
          </p:nvSpPr>
          <p:spPr bwMode="auto">
            <a:xfrm>
              <a:off x="4208" y="3750"/>
              <a:ext cx="56" cy="55"/>
            </a:xfrm>
            <a:custGeom>
              <a:avLst/>
              <a:gdLst/>
              <a:ahLst/>
              <a:cxnLst>
                <a:cxn ang="0">
                  <a:pos x="48" y="8"/>
                </a:cxn>
                <a:cxn ang="0">
                  <a:pos x="27" y="23"/>
                </a:cxn>
                <a:cxn ang="0">
                  <a:pos x="12" y="42"/>
                </a:cxn>
                <a:cxn ang="0">
                  <a:pos x="3" y="66"/>
                </a:cxn>
                <a:cxn ang="0">
                  <a:pos x="0" y="93"/>
                </a:cxn>
                <a:cxn ang="0">
                  <a:pos x="5" y="118"/>
                </a:cxn>
                <a:cxn ang="0">
                  <a:pos x="14" y="143"/>
                </a:cxn>
                <a:cxn ang="0">
                  <a:pos x="29" y="166"/>
                </a:cxn>
                <a:cxn ang="0">
                  <a:pos x="52" y="189"/>
                </a:cxn>
                <a:cxn ang="0">
                  <a:pos x="81" y="210"/>
                </a:cxn>
                <a:cxn ang="0">
                  <a:pos x="114" y="220"/>
                </a:cxn>
                <a:cxn ang="0">
                  <a:pos x="147" y="215"/>
                </a:cxn>
                <a:cxn ang="0">
                  <a:pos x="174" y="196"/>
                </a:cxn>
                <a:cxn ang="0">
                  <a:pos x="194" y="176"/>
                </a:cxn>
                <a:cxn ang="0">
                  <a:pos x="209" y="154"/>
                </a:cxn>
                <a:cxn ang="0">
                  <a:pos x="220" y="129"/>
                </a:cxn>
                <a:cxn ang="0">
                  <a:pos x="223" y="109"/>
                </a:cxn>
                <a:cxn ang="0">
                  <a:pos x="219" y="99"/>
                </a:cxn>
                <a:cxn ang="0">
                  <a:pos x="206" y="95"/>
                </a:cxn>
                <a:cxn ang="0">
                  <a:pos x="195" y="100"/>
                </a:cxn>
                <a:cxn ang="0">
                  <a:pos x="193" y="108"/>
                </a:cxn>
                <a:cxn ang="0">
                  <a:pos x="187" y="123"/>
                </a:cxn>
                <a:cxn ang="0">
                  <a:pos x="177" y="145"/>
                </a:cxn>
                <a:cxn ang="0">
                  <a:pos x="158" y="165"/>
                </a:cxn>
                <a:cxn ang="0">
                  <a:pos x="123" y="172"/>
                </a:cxn>
                <a:cxn ang="0">
                  <a:pos x="80" y="161"/>
                </a:cxn>
                <a:cxn ang="0">
                  <a:pos x="47" y="132"/>
                </a:cxn>
                <a:cxn ang="0">
                  <a:pos x="32" y="93"/>
                </a:cxn>
                <a:cxn ang="0">
                  <a:pos x="35" y="60"/>
                </a:cxn>
                <a:cxn ang="0">
                  <a:pos x="47" y="41"/>
                </a:cxn>
                <a:cxn ang="0">
                  <a:pos x="63" y="25"/>
                </a:cxn>
                <a:cxn ang="0">
                  <a:pos x="81" y="15"/>
                </a:cxn>
                <a:cxn ang="0">
                  <a:pos x="88" y="4"/>
                </a:cxn>
                <a:cxn ang="0">
                  <a:pos x="70" y="1"/>
                </a:cxn>
              </a:cxnLst>
              <a:rect l="0" t="0" r="r" b="b"/>
              <a:pathLst>
                <a:path w="223" h="220">
                  <a:moveTo>
                    <a:pt x="60" y="4"/>
                  </a:moveTo>
                  <a:lnTo>
                    <a:pt x="48" y="8"/>
                  </a:lnTo>
                  <a:lnTo>
                    <a:pt x="38" y="15"/>
                  </a:lnTo>
                  <a:lnTo>
                    <a:pt x="27" y="23"/>
                  </a:lnTo>
                  <a:lnTo>
                    <a:pt x="19" y="32"/>
                  </a:lnTo>
                  <a:lnTo>
                    <a:pt x="12" y="42"/>
                  </a:lnTo>
                  <a:lnTo>
                    <a:pt x="6" y="53"/>
                  </a:lnTo>
                  <a:lnTo>
                    <a:pt x="3" y="66"/>
                  </a:lnTo>
                  <a:lnTo>
                    <a:pt x="0" y="79"/>
                  </a:lnTo>
                  <a:lnTo>
                    <a:pt x="0" y="93"/>
                  </a:lnTo>
                  <a:lnTo>
                    <a:pt x="1" y="106"/>
                  </a:lnTo>
                  <a:lnTo>
                    <a:pt x="5" y="118"/>
                  </a:lnTo>
                  <a:lnTo>
                    <a:pt x="10" y="131"/>
                  </a:lnTo>
                  <a:lnTo>
                    <a:pt x="14" y="143"/>
                  </a:lnTo>
                  <a:lnTo>
                    <a:pt x="21" y="156"/>
                  </a:lnTo>
                  <a:lnTo>
                    <a:pt x="29" y="166"/>
                  </a:lnTo>
                  <a:lnTo>
                    <a:pt x="39" y="177"/>
                  </a:lnTo>
                  <a:lnTo>
                    <a:pt x="52" y="189"/>
                  </a:lnTo>
                  <a:lnTo>
                    <a:pt x="66" y="199"/>
                  </a:lnTo>
                  <a:lnTo>
                    <a:pt x="81" y="210"/>
                  </a:lnTo>
                  <a:lnTo>
                    <a:pt x="97" y="217"/>
                  </a:lnTo>
                  <a:lnTo>
                    <a:pt x="114" y="220"/>
                  </a:lnTo>
                  <a:lnTo>
                    <a:pt x="131" y="220"/>
                  </a:lnTo>
                  <a:lnTo>
                    <a:pt x="147" y="215"/>
                  </a:lnTo>
                  <a:lnTo>
                    <a:pt x="164" y="205"/>
                  </a:lnTo>
                  <a:lnTo>
                    <a:pt x="174" y="196"/>
                  </a:lnTo>
                  <a:lnTo>
                    <a:pt x="185" y="186"/>
                  </a:lnTo>
                  <a:lnTo>
                    <a:pt x="194" y="176"/>
                  </a:lnTo>
                  <a:lnTo>
                    <a:pt x="202" y="165"/>
                  </a:lnTo>
                  <a:lnTo>
                    <a:pt x="209" y="154"/>
                  </a:lnTo>
                  <a:lnTo>
                    <a:pt x="215" y="142"/>
                  </a:lnTo>
                  <a:lnTo>
                    <a:pt x="220" y="129"/>
                  </a:lnTo>
                  <a:lnTo>
                    <a:pt x="222" y="115"/>
                  </a:lnTo>
                  <a:lnTo>
                    <a:pt x="223" y="109"/>
                  </a:lnTo>
                  <a:lnTo>
                    <a:pt x="222" y="103"/>
                  </a:lnTo>
                  <a:lnTo>
                    <a:pt x="219" y="99"/>
                  </a:lnTo>
                  <a:lnTo>
                    <a:pt x="213" y="95"/>
                  </a:lnTo>
                  <a:lnTo>
                    <a:pt x="206" y="95"/>
                  </a:lnTo>
                  <a:lnTo>
                    <a:pt x="200" y="96"/>
                  </a:lnTo>
                  <a:lnTo>
                    <a:pt x="195" y="100"/>
                  </a:lnTo>
                  <a:lnTo>
                    <a:pt x="193" y="106"/>
                  </a:lnTo>
                  <a:lnTo>
                    <a:pt x="193" y="108"/>
                  </a:lnTo>
                  <a:lnTo>
                    <a:pt x="191" y="114"/>
                  </a:lnTo>
                  <a:lnTo>
                    <a:pt x="187" y="123"/>
                  </a:lnTo>
                  <a:lnTo>
                    <a:pt x="183" y="134"/>
                  </a:lnTo>
                  <a:lnTo>
                    <a:pt x="177" y="145"/>
                  </a:lnTo>
                  <a:lnTo>
                    <a:pt x="167" y="156"/>
                  </a:lnTo>
                  <a:lnTo>
                    <a:pt x="158" y="165"/>
                  </a:lnTo>
                  <a:lnTo>
                    <a:pt x="145" y="171"/>
                  </a:lnTo>
                  <a:lnTo>
                    <a:pt x="123" y="172"/>
                  </a:lnTo>
                  <a:lnTo>
                    <a:pt x="101" y="169"/>
                  </a:lnTo>
                  <a:lnTo>
                    <a:pt x="80" y="161"/>
                  </a:lnTo>
                  <a:lnTo>
                    <a:pt x="62" y="148"/>
                  </a:lnTo>
                  <a:lnTo>
                    <a:pt x="47" y="132"/>
                  </a:lnTo>
                  <a:lnTo>
                    <a:pt x="36" y="114"/>
                  </a:lnTo>
                  <a:lnTo>
                    <a:pt x="32" y="93"/>
                  </a:lnTo>
                  <a:lnTo>
                    <a:pt x="32" y="70"/>
                  </a:lnTo>
                  <a:lnTo>
                    <a:pt x="35" y="60"/>
                  </a:lnTo>
                  <a:lnTo>
                    <a:pt x="40" y="51"/>
                  </a:lnTo>
                  <a:lnTo>
                    <a:pt x="47" y="41"/>
                  </a:lnTo>
                  <a:lnTo>
                    <a:pt x="55" y="33"/>
                  </a:lnTo>
                  <a:lnTo>
                    <a:pt x="63" y="25"/>
                  </a:lnTo>
                  <a:lnTo>
                    <a:pt x="73" y="19"/>
                  </a:lnTo>
                  <a:lnTo>
                    <a:pt x="81" y="15"/>
                  </a:lnTo>
                  <a:lnTo>
                    <a:pt x="89" y="13"/>
                  </a:lnTo>
                  <a:lnTo>
                    <a:pt x="88" y="4"/>
                  </a:lnTo>
                  <a:lnTo>
                    <a:pt x="81" y="0"/>
                  </a:lnTo>
                  <a:lnTo>
                    <a:pt x="70" y="1"/>
                  </a:lnTo>
                  <a:lnTo>
                    <a:pt x="6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837" name="Freeform 93"/>
            <p:cNvSpPr>
              <a:spLocks/>
            </p:cNvSpPr>
            <p:nvPr/>
          </p:nvSpPr>
          <p:spPr bwMode="auto">
            <a:xfrm>
              <a:off x="4226" y="3765"/>
              <a:ext cx="3" cy="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" y="7"/>
                </a:cxn>
                <a:cxn ang="0">
                  <a:pos x="2" y="10"/>
                </a:cxn>
                <a:cxn ang="0">
                  <a:pos x="3" y="11"/>
                </a:cxn>
                <a:cxn ang="0">
                  <a:pos x="6" y="11"/>
                </a:cxn>
                <a:cxn ang="0">
                  <a:pos x="8" y="11"/>
                </a:cxn>
                <a:cxn ang="0">
                  <a:pos x="10" y="10"/>
                </a:cxn>
                <a:cxn ang="0">
                  <a:pos x="11" y="7"/>
                </a:cxn>
                <a:cxn ang="0">
                  <a:pos x="11" y="5"/>
                </a:cxn>
                <a:cxn ang="0">
                  <a:pos x="11" y="4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1" h="11">
                  <a:moveTo>
                    <a:pt x="0" y="5"/>
                  </a:moveTo>
                  <a:lnTo>
                    <a:pt x="1" y="7"/>
                  </a:lnTo>
                  <a:lnTo>
                    <a:pt x="2" y="10"/>
                  </a:lnTo>
                  <a:lnTo>
                    <a:pt x="3" y="11"/>
                  </a:lnTo>
                  <a:lnTo>
                    <a:pt x="6" y="11"/>
                  </a:lnTo>
                  <a:lnTo>
                    <a:pt x="8" y="11"/>
                  </a:lnTo>
                  <a:lnTo>
                    <a:pt x="10" y="10"/>
                  </a:lnTo>
                  <a:lnTo>
                    <a:pt x="11" y="7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0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1" y="4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838" name="Freeform 94"/>
            <p:cNvSpPr>
              <a:spLocks/>
            </p:cNvSpPr>
            <p:nvPr/>
          </p:nvSpPr>
          <p:spPr bwMode="auto">
            <a:xfrm>
              <a:off x="4236" y="3760"/>
              <a:ext cx="3" cy="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" y="11"/>
                </a:cxn>
                <a:cxn ang="0">
                  <a:pos x="3" y="12"/>
                </a:cxn>
                <a:cxn ang="0">
                  <a:pos x="5" y="14"/>
                </a:cxn>
                <a:cxn ang="0">
                  <a:pos x="7" y="14"/>
                </a:cxn>
                <a:cxn ang="0">
                  <a:pos x="11" y="14"/>
                </a:cxn>
                <a:cxn ang="0">
                  <a:pos x="13" y="12"/>
                </a:cxn>
                <a:cxn ang="0">
                  <a:pos x="14" y="11"/>
                </a:cxn>
                <a:cxn ang="0">
                  <a:pos x="14" y="7"/>
                </a:cxn>
                <a:cxn ang="0">
                  <a:pos x="14" y="5"/>
                </a:cxn>
                <a:cxn ang="0">
                  <a:pos x="13" y="2"/>
                </a:cxn>
                <a:cxn ang="0">
                  <a:pos x="11" y="1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3" y="2"/>
                </a:cxn>
                <a:cxn ang="0">
                  <a:pos x="1" y="5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14" h="14">
                  <a:moveTo>
                    <a:pt x="0" y="7"/>
                  </a:moveTo>
                  <a:lnTo>
                    <a:pt x="1" y="11"/>
                  </a:lnTo>
                  <a:lnTo>
                    <a:pt x="3" y="12"/>
                  </a:lnTo>
                  <a:lnTo>
                    <a:pt x="5" y="14"/>
                  </a:lnTo>
                  <a:lnTo>
                    <a:pt x="7" y="14"/>
                  </a:lnTo>
                  <a:lnTo>
                    <a:pt x="11" y="14"/>
                  </a:lnTo>
                  <a:lnTo>
                    <a:pt x="13" y="12"/>
                  </a:lnTo>
                  <a:lnTo>
                    <a:pt x="14" y="11"/>
                  </a:lnTo>
                  <a:lnTo>
                    <a:pt x="14" y="7"/>
                  </a:lnTo>
                  <a:lnTo>
                    <a:pt x="14" y="5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1" y="5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839" name="Freeform 95"/>
            <p:cNvSpPr>
              <a:spLocks/>
            </p:cNvSpPr>
            <p:nvPr/>
          </p:nvSpPr>
          <p:spPr bwMode="auto">
            <a:xfrm>
              <a:off x="4248" y="3755"/>
              <a:ext cx="2" cy="2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4"/>
                </a:cxn>
                <a:cxn ang="0">
                  <a:pos x="1" y="6"/>
                </a:cxn>
                <a:cxn ang="0">
                  <a:pos x="2" y="7"/>
                </a:cxn>
                <a:cxn ang="0">
                  <a:pos x="3" y="7"/>
                </a:cxn>
                <a:cxn ang="0">
                  <a:pos x="4" y="7"/>
                </a:cxn>
                <a:cxn ang="0">
                  <a:pos x="5" y="6"/>
                </a:cxn>
                <a:cxn ang="0">
                  <a:pos x="7" y="4"/>
                </a:cxn>
                <a:cxn ang="0">
                  <a:pos x="7" y="3"/>
                </a:cxn>
                <a:cxn ang="0">
                  <a:pos x="7" y="2"/>
                </a:cxn>
                <a:cxn ang="0">
                  <a:pos x="5" y="1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7" h="7">
                  <a:moveTo>
                    <a:pt x="0" y="3"/>
                  </a:moveTo>
                  <a:lnTo>
                    <a:pt x="0" y="4"/>
                  </a:lnTo>
                  <a:lnTo>
                    <a:pt x="1" y="6"/>
                  </a:lnTo>
                  <a:lnTo>
                    <a:pt x="2" y="7"/>
                  </a:lnTo>
                  <a:lnTo>
                    <a:pt x="3" y="7"/>
                  </a:lnTo>
                  <a:lnTo>
                    <a:pt x="4" y="7"/>
                  </a:lnTo>
                  <a:lnTo>
                    <a:pt x="5" y="6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2"/>
                  </a:lnTo>
                  <a:lnTo>
                    <a:pt x="5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840" name="Freeform 96"/>
            <p:cNvSpPr>
              <a:spLocks/>
            </p:cNvSpPr>
            <p:nvPr/>
          </p:nvSpPr>
          <p:spPr bwMode="auto">
            <a:xfrm>
              <a:off x="4243" y="3769"/>
              <a:ext cx="1" cy="2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4"/>
                </a:cxn>
                <a:cxn ang="0">
                  <a:pos x="1" y="5"/>
                </a:cxn>
                <a:cxn ang="0">
                  <a:pos x="3" y="7"/>
                </a:cxn>
                <a:cxn ang="0">
                  <a:pos x="4" y="7"/>
                </a:cxn>
                <a:cxn ang="0">
                  <a:pos x="5" y="7"/>
                </a:cxn>
                <a:cxn ang="0">
                  <a:pos x="5" y="5"/>
                </a:cxn>
                <a:cxn ang="0">
                  <a:pos x="6" y="4"/>
                </a:cxn>
                <a:cxn ang="0">
                  <a:pos x="6" y="3"/>
                </a:cxn>
                <a:cxn ang="0">
                  <a:pos x="6" y="2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6" h="7">
                  <a:moveTo>
                    <a:pt x="0" y="3"/>
                  </a:moveTo>
                  <a:lnTo>
                    <a:pt x="0" y="4"/>
                  </a:lnTo>
                  <a:lnTo>
                    <a:pt x="1" y="5"/>
                  </a:lnTo>
                  <a:lnTo>
                    <a:pt x="3" y="7"/>
                  </a:lnTo>
                  <a:lnTo>
                    <a:pt x="4" y="7"/>
                  </a:lnTo>
                  <a:lnTo>
                    <a:pt x="5" y="7"/>
                  </a:lnTo>
                  <a:lnTo>
                    <a:pt x="5" y="5"/>
                  </a:lnTo>
                  <a:lnTo>
                    <a:pt x="6" y="4"/>
                  </a:lnTo>
                  <a:lnTo>
                    <a:pt x="6" y="3"/>
                  </a:lnTo>
                  <a:lnTo>
                    <a:pt x="6" y="2"/>
                  </a:lnTo>
                  <a:lnTo>
                    <a:pt x="5" y="1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841" name="Freeform 97"/>
            <p:cNvSpPr>
              <a:spLocks/>
            </p:cNvSpPr>
            <p:nvPr/>
          </p:nvSpPr>
          <p:spPr bwMode="auto">
            <a:xfrm>
              <a:off x="4233" y="3775"/>
              <a:ext cx="1" cy="1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2" y="7"/>
                </a:cxn>
                <a:cxn ang="0">
                  <a:pos x="3" y="7"/>
                </a:cxn>
                <a:cxn ang="0">
                  <a:pos x="4" y="7"/>
                </a:cxn>
                <a:cxn ang="0">
                  <a:pos x="4" y="6"/>
                </a:cxn>
                <a:cxn ang="0">
                  <a:pos x="6" y="5"/>
                </a:cxn>
                <a:cxn ang="0">
                  <a:pos x="6" y="3"/>
                </a:cxn>
                <a:cxn ang="0">
                  <a:pos x="6" y="2"/>
                </a:cxn>
                <a:cxn ang="0">
                  <a:pos x="4" y="1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6" h="7">
                  <a:moveTo>
                    <a:pt x="0" y="3"/>
                  </a:move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lnTo>
                    <a:pt x="3" y="7"/>
                  </a:lnTo>
                  <a:lnTo>
                    <a:pt x="4" y="7"/>
                  </a:lnTo>
                  <a:lnTo>
                    <a:pt x="4" y="6"/>
                  </a:lnTo>
                  <a:lnTo>
                    <a:pt x="6" y="5"/>
                  </a:lnTo>
                  <a:lnTo>
                    <a:pt x="6" y="3"/>
                  </a:lnTo>
                  <a:lnTo>
                    <a:pt x="6" y="2"/>
                  </a:lnTo>
                  <a:lnTo>
                    <a:pt x="4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842" name="Freeform 98"/>
            <p:cNvSpPr>
              <a:spLocks/>
            </p:cNvSpPr>
            <p:nvPr/>
          </p:nvSpPr>
          <p:spPr bwMode="auto">
            <a:xfrm>
              <a:off x="4252" y="3764"/>
              <a:ext cx="4" cy="4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11"/>
                </a:cxn>
                <a:cxn ang="0">
                  <a:pos x="2" y="14"/>
                </a:cxn>
                <a:cxn ang="0">
                  <a:pos x="4" y="16"/>
                </a:cxn>
                <a:cxn ang="0">
                  <a:pos x="8" y="16"/>
                </a:cxn>
                <a:cxn ang="0">
                  <a:pos x="11" y="16"/>
                </a:cxn>
                <a:cxn ang="0">
                  <a:pos x="14" y="14"/>
                </a:cxn>
                <a:cxn ang="0">
                  <a:pos x="16" y="11"/>
                </a:cxn>
                <a:cxn ang="0">
                  <a:pos x="16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1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6" h="16">
                  <a:moveTo>
                    <a:pt x="0" y="8"/>
                  </a:moveTo>
                  <a:lnTo>
                    <a:pt x="0" y="11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8" y="16"/>
                  </a:lnTo>
                  <a:lnTo>
                    <a:pt x="11" y="16"/>
                  </a:lnTo>
                  <a:lnTo>
                    <a:pt x="14" y="14"/>
                  </a:lnTo>
                  <a:lnTo>
                    <a:pt x="16" y="11"/>
                  </a:lnTo>
                  <a:lnTo>
                    <a:pt x="16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1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843" name="Freeform 99"/>
            <p:cNvSpPr>
              <a:spLocks/>
            </p:cNvSpPr>
            <p:nvPr/>
          </p:nvSpPr>
          <p:spPr bwMode="auto">
            <a:xfrm>
              <a:off x="4167" y="3638"/>
              <a:ext cx="2" cy="3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7"/>
                </a:cxn>
                <a:cxn ang="0">
                  <a:pos x="2" y="9"/>
                </a:cxn>
                <a:cxn ang="0">
                  <a:pos x="3" y="10"/>
                </a:cxn>
                <a:cxn ang="0">
                  <a:pos x="5" y="10"/>
                </a:cxn>
                <a:cxn ang="0">
                  <a:pos x="7" y="10"/>
                </a:cxn>
                <a:cxn ang="0">
                  <a:pos x="9" y="9"/>
                </a:cxn>
                <a:cxn ang="0">
                  <a:pos x="10" y="7"/>
                </a:cxn>
                <a:cxn ang="0">
                  <a:pos x="10" y="6"/>
                </a:cxn>
                <a:cxn ang="0">
                  <a:pos x="10" y="3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0" h="10">
                  <a:moveTo>
                    <a:pt x="0" y="6"/>
                  </a:moveTo>
                  <a:lnTo>
                    <a:pt x="0" y="7"/>
                  </a:lnTo>
                  <a:lnTo>
                    <a:pt x="2" y="9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7" y="10"/>
                  </a:lnTo>
                  <a:lnTo>
                    <a:pt x="9" y="9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0" y="3"/>
                  </a:lnTo>
                  <a:lnTo>
                    <a:pt x="9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844" name="Freeform 100"/>
            <p:cNvSpPr>
              <a:spLocks/>
            </p:cNvSpPr>
            <p:nvPr/>
          </p:nvSpPr>
          <p:spPr bwMode="auto">
            <a:xfrm>
              <a:off x="4177" y="3636"/>
              <a:ext cx="3" cy="2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10"/>
                </a:cxn>
                <a:cxn ang="0">
                  <a:pos x="6" y="10"/>
                </a:cxn>
                <a:cxn ang="0">
                  <a:pos x="7" y="10"/>
                </a:cxn>
                <a:cxn ang="0">
                  <a:pos x="10" y="8"/>
                </a:cxn>
                <a:cxn ang="0">
                  <a:pos x="11" y="6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1" h="10">
                  <a:moveTo>
                    <a:pt x="0" y="5"/>
                  </a:moveTo>
                  <a:lnTo>
                    <a:pt x="0" y="6"/>
                  </a:lnTo>
                  <a:lnTo>
                    <a:pt x="2" y="8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7" y="10"/>
                  </a:lnTo>
                  <a:lnTo>
                    <a:pt x="10" y="8"/>
                  </a:lnTo>
                  <a:lnTo>
                    <a:pt x="11" y="6"/>
                  </a:lnTo>
                  <a:lnTo>
                    <a:pt x="11" y="5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845" name="Freeform 101"/>
            <p:cNvSpPr>
              <a:spLocks/>
            </p:cNvSpPr>
            <p:nvPr/>
          </p:nvSpPr>
          <p:spPr bwMode="auto">
            <a:xfrm>
              <a:off x="4187" y="3633"/>
              <a:ext cx="2" cy="1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3"/>
                </a:cxn>
                <a:cxn ang="0">
                  <a:pos x="1" y="4"/>
                </a:cxn>
                <a:cxn ang="0">
                  <a:pos x="2" y="5"/>
                </a:cxn>
                <a:cxn ang="0">
                  <a:pos x="4" y="5"/>
                </a:cxn>
                <a:cxn ang="0">
                  <a:pos x="5" y="5"/>
                </a:cxn>
                <a:cxn ang="0">
                  <a:pos x="6" y="4"/>
                </a:cxn>
                <a:cxn ang="0">
                  <a:pos x="7" y="3"/>
                </a:cxn>
                <a:cxn ang="0">
                  <a:pos x="7" y="2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7" h="5">
                  <a:moveTo>
                    <a:pt x="0" y="2"/>
                  </a:moveTo>
                  <a:lnTo>
                    <a:pt x="0" y="3"/>
                  </a:lnTo>
                  <a:lnTo>
                    <a:pt x="1" y="4"/>
                  </a:lnTo>
                  <a:lnTo>
                    <a:pt x="2" y="5"/>
                  </a:lnTo>
                  <a:lnTo>
                    <a:pt x="4" y="5"/>
                  </a:lnTo>
                  <a:lnTo>
                    <a:pt x="5" y="5"/>
                  </a:lnTo>
                  <a:lnTo>
                    <a:pt x="6" y="4"/>
                  </a:lnTo>
                  <a:lnTo>
                    <a:pt x="7" y="3"/>
                  </a:lnTo>
                  <a:lnTo>
                    <a:pt x="7" y="2"/>
                  </a:lnTo>
                  <a:lnTo>
                    <a:pt x="7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846" name="Freeform 102"/>
            <p:cNvSpPr>
              <a:spLocks/>
            </p:cNvSpPr>
            <p:nvPr/>
          </p:nvSpPr>
          <p:spPr bwMode="auto">
            <a:xfrm>
              <a:off x="4170" y="3649"/>
              <a:ext cx="2" cy="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4" y="6"/>
                </a:cxn>
                <a:cxn ang="0">
                  <a:pos x="5" y="6"/>
                </a:cxn>
                <a:cxn ang="0">
                  <a:pos x="5" y="5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1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6" h="6">
                  <a:moveTo>
                    <a:pt x="0" y="2"/>
                  </a:moveTo>
                  <a:lnTo>
                    <a:pt x="0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4" y="6"/>
                  </a:lnTo>
                  <a:lnTo>
                    <a:pt x="5" y="6"/>
                  </a:lnTo>
                  <a:lnTo>
                    <a:pt x="5" y="5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1"/>
                  </a:lnTo>
                  <a:lnTo>
                    <a:pt x="5" y="1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847" name="Freeform 103"/>
            <p:cNvSpPr>
              <a:spLocks/>
            </p:cNvSpPr>
            <p:nvPr/>
          </p:nvSpPr>
          <p:spPr bwMode="auto">
            <a:xfrm>
              <a:off x="4190" y="3639"/>
              <a:ext cx="3" cy="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9"/>
                </a:cxn>
                <a:cxn ang="0">
                  <a:pos x="2" y="12"/>
                </a:cxn>
                <a:cxn ang="0">
                  <a:pos x="3" y="13"/>
                </a:cxn>
                <a:cxn ang="0">
                  <a:pos x="7" y="14"/>
                </a:cxn>
                <a:cxn ang="0">
                  <a:pos x="9" y="13"/>
                </a:cxn>
                <a:cxn ang="0">
                  <a:pos x="11" y="12"/>
                </a:cxn>
                <a:cxn ang="0">
                  <a:pos x="13" y="9"/>
                </a:cxn>
                <a:cxn ang="0">
                  <a:pos x="13" y="7"/>
                </a:cxn>
                <a:cxn ang="0">
                  <a:pos x="13" y="5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13" h="14">
                  <a:moveTo>
                    <a:pt x="0" y="7"/>
                  </a:moveTo>
                  <a:lnTo>
                    <a:pt x="0" y="9"/>
                  </a:lnTo>
                  <a:lnTo>
                    <a:pt x="2" y="12"/>
                  </a:lnTo>
                  <a:lnTo>
                    <a:pt x="3" y="13"/>
                  </a:lnTo>
                  <a:lnTo>
                    <a:pt x="7" y="14"/>
                  </a:lnTo>
                  <a:lnTo>
                    <a:pt x="9" y="13"/>
                  </a:lnTo>
                  <a:lnTo>
                    <a:pt x="11" y="12"/>
                  </a:lnTo>
                  <a:lnTo>
                    <a:pt x="13" y="9"/>
                  </a:lnTo>
                  <a:lnTo>
                    <a:pt x="13" y="7"/>
                  </a:lnTo>
                  <a:lnTo>
                    <a:pt x="13" y="5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848" name="Freeform 104"/>
            <p:cNvSpPr>
              <a:spLocks/>
            </p:cNvSpPr>
            <p:nvPr/>
          </p:nvSpPr>
          <p:spPr bwMode="auto">
            <a:xfrm>
              <a:off x="4179" y="3644"/>
              <a:ext cx="3" cy="2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6"/>
                </a:cxn>
                <a:cxn ang="0">
                  <a:pos x="1" y="8"/>
                </a:cxn>
                <a:cxn ang="0">
                  <a:pos x="3" y="9"/>
                </a:cxn>
                <a:cxn ang="0">
                  <a:pos x="4" y="9"/>
                </a:cxn>
                <a:cxn ang="0">
                  <a:pos x="6" y="9"/>
                </a:cxn>
                <a:cxn ang="0">
                  <a:pos x="8" y="8"/>
                </a:cxn>
                <a:cxn ang="0">
                  <a:pos x="9" y="6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9">
                  <a:moveTo>
                    <a:pt x="0" y="5"/>
                  </a:moveTo>
                  <a:lnTo>
                    <a:pt x="0" y="6"/>
                  </a:lnTo>
                  <a:lnTo>
                    <a:pt x="1" y="8"/>
                  </a:lnTo>
                  <a:lnTo>
                    <a:pt x="3" y="9"/>
                  </a:lnTo>
                  <a:lnTo>
                    <a:pt x="4" y="9"/>
                  </a:lnTo>
                  <a:lnTo>
                    <a:pt x="6" y="9"/>
                  </a:lnTo>
                  <a:lnTo>
                    <a:pt x="8" y="8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849" name="Freeform 105"/>
            <p:cNvSpPr>
              <a:spLocks/>
            </p:cNvSpPr>
            <p:nvPr/>
          </p:nvSpPr>
          <p:spPr bwMode="auto">
            <a:xfrm>
              <a:off x="4173" y="3688"/>
              <a:ext cx="15" cy="15"/>
            </a:xfrm>
            <a:custGeom>
              <a:avLst/>
              <a:gdLst/>
              <a:ahLst/>
              <a:cxnLst>
                <a:cxn ang="0">
                  <a:pos x="6" y="53"/>
                </a:cxn>
                <a:cxn ang="0">
                  <a:pos x="12" y="59"/>
                </a:cxn>
                <a:cxn ang="0">
                  <a:pos x="20" y="61"/>
                </a:cxn>
                <a:cxn ang="0">
                  <a:pos x="26" y="61"/>
                </a:cxn>
                <a:cxn ang="0">
                  <a:pos x="29" y="60"/>
                </a:cxn>
                <a:cxn ang="0">
                  <a:pos x="31" y="60"/>
                </a:cxn>
                <a:cxn ang="0">
                  <a:pos x="35" y="58"/>
                </a:cxn>
                <a:cxn ang="0">
                  <a:pos x="40" y="57"/>
                </a:cxn>
                <a:cxn ang="0">
                  <a:pos x="47" y="53"/>
                </a:cxn>
                <a:cxn ang="0">
                  <a:pos x="52" y="50"/>
                </a:cxn>
                <a:cxn ang="0">
                  <a:pos x="56" y="46"/>
                </a:cxn>
                <a:cxn ang="0">
                  <a:pos x="59" y="41"/>
                </a:cxn>
                <a:cxn ang="0">
                  <a:pos x="58" y="37"/>
                </a:cxn>
                <a:cxn ang="0">
                  <a:pos x="47" y="29"/>
                </a:cxn>
                <a:cxn ang="0">
                  <a:pos x="36" y="32"/>
                </a:cxn>
                <a:cxn ang="0">
                  <a:pos x="28" y="39"/>
                </a:cxn>
                <a:cxn ang="0">
                  <a:pos x="25" y="43"/>
                </a:cxn>
                <a:cxn ang="0">
                  <a:pos x="24" y="36"/>
                </a:cxn>
                <a:cxn ang="0">
                  <a:pos x="19" y="22"/>
                </a:cxn>
                <a:cxn ang="0">
                  <a:pos x="11" y="6"/>
                </a:cxn>
                <a:cxn ang="0">
                  <a:pos x="1" y="0"/>
                </a:cxn>
                <a:cxn ang="0">
                  <a:pos x="0" y="16"/>
                </a:cxn>
                <a:cxn ang="0">
                  <a:pos x="3" y="33"/>
                </a:cxn>
                <a:cxn ang="0">
                  <a:pos x="5" y="47"/>
                </a:cxn>
                <a:cxn ang="0">
                  <a:pos x="6" y="53"/>
                </a:cxn>
              </a:cxnLst>
              <a:rect l="0" t="0" r="r" b="b"/>
              <a:pathLst>
                <a:path w="59" h="61">
                  <a:moveTo>
                    <a:pt x="6" y="53"/>
                  </a:moveTo>
                  <a:lnTo>
                    <a:pt x="12" y="59"/>
                  </a:lnTo>
                  <a:lnTo>
                    <a:pt x="20" y="61"/>
                  </a:lnTo>
                  <a:lnTo>
                    <a:pt x="26" y="61"/>
                  </a:lnTo>
                  <a:lnTo>
                    <a:pt x="29" y="60"/>
                  </a:lnTo>
                  <a:lnTo>
                    <a:pt x="31" y="60"/>
                  </a:lnTo>
                  <a:lnTo>
                    <a:pt x="35" y="58"/>
                  </a:lnTo>
                  <a:lnTo>
                    <a:pt x="40" y="57"/>
                  </a:lnTo>
                  <a:lnTo>
                    <a:pt x="47" y="53"/>
                  </a:lnTo>
                  <a:lnTo>
                    <a:pt x="52" y="50"/>
                  </a:lnTo>
                  <a:lnTo>
                    <a:pt x="56" y="46"/>
                  </a:lnTo>
                  <a:lnTo>
                    <a:pt x="59" y="41"/>
                  </a:lnTo>
                  <a:lnTo>
                    <a:pt x="58" y="37"/>
                  </a:lnTo>
                  <a:lnTo>
                    <a:pt x="47" y="29"/>
                  </a:lnTo>
                  <a:lnTo>
                    <a:pt x="36" y="32"/>
                  </a:lnTo>
                  <a:lnTo>
                    <a:pt x="28" y="39"/>
                  </a:lnTo>
                  <a:lnTo>
                    <a:pt x="25" y="43"/>
                  </a:lnTo>
                  <a:lnTo>
                    <a:pt x="24" y="36"/>
                  </a:lnTo>
                  <a:lnTo>
                    <a:pt x="19" y="22"/>
                  </a:lnTo>
                  <a:lnTo>
                    <a:pt x="11" y="6"/>
                  </a:lnTo>
                  <a:lnTo>
                    <a:pt x="1" y="0"/>
                  </a:lnTo>
                  <a:lnTo>
                    <a:pt x="0" y="16"/>
                  </a:lnTo>
                  <a:lnTo>
                    <a:pt x="3" y="33"/>
                  </a:lnTo>
                  <a:lnTo>
                    <a:pt x="5" y="47"/>
                  </a:lnTo>
                  <a:lnTo>
                    <a:pt x="6" y="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850" name="Freeform 106"/>
            <p:cNvSpPr>
              <a:spLocks/>
            </p:cNvSpPr>
            <p:nvPr/>
          </p:nvSpPr>
          <p:spPr bwMode="auto">
            <a:xfrm>
              <a:off x="4188" y="3684"/>
              <a:ext cx="13" cy="12"/>
            </a:xfrm>
            <a:custGeom>
              <a:avLst/>
              <a:gdLst/>
              <a:ahLst/>
              <a:cxnLst>
                <a:cxn ang="0">
                  <a:pos x="18" y="48"/>
                </a:cxn>
                <a:cxn ang="0">
                  <a:pos x="23" y="48"/>
                </a:cxn>
                <a:cxn ang="0">
                  <a:pos x="30" y="47"/>
                </a:cxn>
                <a:cxn ang="0">
                  <a:pos x="37" y="46"/>
                </a:cxn>
                <a:cxn ang="0">
                  <a:pos x="44" y="45"/>
                </a:cxn>
                <a:cxn ang="0">
                  <a:pos x="50" y="43"/>
                </a:cxn>
                <a:cxn ang="0">
                  <a:pos x="53" y="39"/>
                </a:cxn>
                <a:cxn ang="0">
                  <a:pos x="54" y="36"/>
                </a:cxn>
                <a:cxn ang="0">
                  <a:pos x="52" y="31"/>
                </a:cxn>
                <a:cxn ang="0">
                  <a:pos x="43" y="26"/>
                </a:cxn>
                <a:cxn ang="0">
                  <a:pos x="32" y="27"/>
                </a:cxn>
                <a:cxn ang="0">
                  <a:pos x="23" y="31"/>
                </a:cxn>
                <a:cxn ang="0">
                  <a:pos x="19" y="33"/>
                </a:cxn>
                <a:cxn ang="0">
                  <a:pos x="16" y="24"/>
                </a:cxn>
                <a:cxn ang="0">
                  <a:pos x="15" y="11"/>
                </a:cxn>
                <a:cxn ang="0">
                  <a:pos x="11" y="2"/>
                </a:cxn>
                <a:cxn ang="0">
                  <a:pos x="0" y="0"/>
                </a:cxn>
                <a:cxn ang="0">
                  <a:pos x="0" y="23"/>
                </a:cxn>
                <a:cxn ang="0">
                  <a:pos x="7" y="37"/>
                </a:cxn>
                <a:cxn ang="0">
                  <a:pos x="15" y="46"/>
                </a:cxn>
                <a:cxn ang="0">
                  <a:pos x="18" y="48"/>
                </a:cxn>
              </a:cxnLst>
              <a:rect l="0" t="0" r="r" b="b"/>
              <a:pathLst>
                <a:path w="54" h="48">
                  <a:moveTo>
                    <a:pt x="18" y="48"/>
                  </a:moveTo>
                  <a:lnTo>
                    <a:pt x="23" y="48"/>
                  </a:lnTo>
                  <a:lnTo>
                    <a:pt x="30" y="47"/>
                  </a:lnTo>
                  <a:lnTo>
                    <a:pt x="37" y="46"/>
                  </a:lnTo>
                  <a:lnTo>
                    <a:pt x="44" y="45"/>
                  </a:lnTo>
                  <a:lnTo>
                    <a:pt x="50" y="43"/>
                  </a:lnTo>
                  <a:lnTo>
                    <a:pt x="53" y="39"/>
                  </a:lnTo>
                  <a:lnTo>
                    <a:pt x="54" y="36"/>
                  </a:lnTo>
                  <a:lnTo>
                    <a:pt x="52" y="31"/>
                  </a:lnTo>
                  <a:lnTo>
                    <a:pt x="43" y="26"/>
                  </a:lnTo>
                  <a:lnTo>
                    <a:pt x="32" y="27"/>
                  </a:lnTo>
                  <a:lnTo>
                    <a:pt x="23" y="31"/>
                  </a:lnTo>
                  <a:lnTo>
                    <a:pt x="19" y="33"/>
                  </a:lnTo>
                  <a:lnTo>
                    <a:pt x="16" y="24"/>
                  </a:lnTo>
                  <a:lnTo>
                    <a:pt x="15" y="11"/>
                  </a:lnTo>
                  <a:lnTo>
                    <a:pt x="11" y="2"/>
                  </a:lnTo>
                  <a:lnTo>
                    <a:pt x="0" y="0"/>
                  </a:lnTo>
                  <a:lnTo>
                    <a:pt x="0" y="23"/>
                  </a:lnTo>
                  <a:lnTo>
                    <a:pt x="7" y="37"/>
                  </a:lnTo>
                  <a:lnTo>
                    <a:pt x="15" y="46"/>
                  </a:lnTo>
                  <a:lnTo>
                    <a:pt x="18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851" name="Freeform 107"/>
            <p:cNvSpPr>
              <a:spLocks/>
            </p:cNvSpPr>
            <p:nvPr/>
          </p:nvSpPr>
          <p:spPr bwMode="auto">
            <a:xfrm>
              <a:off x="4199" y="3679"/>
              <a:ext cx="13" cy="12"/>
            </a:xfrm>
            <a:custGeom>
              <a:avLst/>
              <a:gdLst/>
              <a:ahLst/>
              <a:cxnLst>
                <a:cxn ang="0">
                  <a:pos x="5" y="38"/>
                </a:cxn>
                <a:cxn ang="0">
                  <a:pos x="12" y="45"/>
                </a:cxn>
                <a:cxn ang="0">
                  <a:pos x="17" y="48"/>
                </a:cxn>
                <a:cxn ang="0">
                  <a:pos x="24" y="49"/>
                </a:cxn>
                <a:cxn ang="0">
                  <a:pos x="30" y="49"/>
                </a:cxn>
                <a:cxn ang="0">
                  <a:pos x="36" y="48"/>
                </a:cxn>
                <a:cxn ang="0">
                  <a:pos x="41" y="46"/>
                </a:cxn>
                <a:cxn ang="0">
                  <a:pos x="46" y="44"/>
                </a:cxn>
                <a:cxn ang="0">
                  <a:pos x="48" y="42"/>
                </a:cxn>
                <a:cxn ang="0">
                  <a:pos x="51" y="41"/>
                </a:cxn>
                <a:cxn ang="0">
                  <a:pos x="54" y="39"/>
                </a:cxn>
                <a:cxn ang="0">
                  <a:pos x="55" y="35"/>
                </a:cxn>
                <a:cxn ang="0">
                  <a:pos x="54" y="33"/>
                </a:cxn>
                <a:cxn ang="0">
                  <a:pos x="43" y="26"/>
                </a:cxn>
                <a:cxn ang="0">
                  <a:pos x="33" y="26"/>
                </a:cxn>
                <a:cxn ang="0">
                  <a:pos x="26" y="28"/>
                </a:cxn>
                <a:cxn ang="0">
                  <a:pos x="22" y="31"/>
                </a:cxn>
                <a:cxn ang="0">
                  <a:pos x="21" y="25"/>
                </a:cxn>
                <a:cxn ang="0">
                  <a:pos x="16" y="13"/>
                </a:cxn>
                <a:cxn ang="0">
                  <a:pos x="9" y="3"/>
                </a:cxn>
                <a:cxn ang="0">
                  <a:pos x="1" y="0"/>
                </a:cxn>
                <a:cxn ang="0">
                  <a:pos x="0" y="12"/>
                </a:cxn>
                <a:cxn ang="0">
                  <a:pos x="1" y="25"/>
                </a:cxn>
                <a:cxn ang="0">
                  <a:pos x="3" y="34"/>
                </a:cxn>
                <a:cxn ang="0">
                  <a:pos x="5" y="38"/>
                </a:cxn>
              </a:cxnLst>
              <a:rect l="0" t="0" r="r" b="b"/>
              <a:pathLst>
                <a:path w="55" h="49">
                  <a:moveTo>
                    <a:pt x="5" y="38"/>
                  </a:moveTo>
                  <a:lnTo>
                    <a:pt x="12" y="45"/>
                  </a:lnTo>
                  <a:lnTo>
                    <a:pt x="17" y="48"/>
                  </a:lnTo>
                  <a:lnTo>
                    <a:pt x="24" y="49"/>
                  </a:lnTo>
                  <a:lnTo>
                    <a:pt x="30" y="49"/>
                  </a:lnTo>
                  <a:lnTo>
                    <a:pt x="36" y="48"/>
                  </a:lnTo>
                  <a:lnTo>
                    <a:pt x="41" y="46"/>
                  </a:lnTo>
                  <a:lnTo>
                    <a:pt x="46" y="44"/>
                  </a:lnTo>
                  <a:lnTo>
                    <a:pt x="48" y="42"/>
                  </a:lnTo>
                  <a:lnTo>
                    <a:pt x="51" y="41"/>
                  </a:lnTo>
                  <a:lnTo>
                    <a:pt x="54" y="39"/>
                  </a:lnTo>
                  <a:lnTo>
                    <a:pt x="55" y="35"/>
                  </a:lnTo>
                  <a:lnTo>
                    <a:pt x="54" y="33"/>
                  </a:lnTo>
                  <a:lnTo>
                    <a:pt x="43" y="26"/>
                  </a:lnTo>
                  <a:lnTo>
                    <a:pt x="33" y="26"/>
                  </a:lnTo>
                  <a:lnTo>
                    <a:pt x="26" y="28"/>
                  </a:lnTo>
                  <a:lnTo>
                    <a:pt x="22" y="31"/>
                  </a:lnTo>
                  <a:lnTo>
                    <a:pt x="21" y="25"/>
                  </a:lnTo>
                  <a:lnTo>
                    <a:pt x="16" y="13"/>
                  </a:lnTo>
                  <a:lnTo>
                    <a:pt x="9" y="3"/>
                  </a:lnTo>
                  <a:lnTo>
                    <a:pt x="1" y="0"/>
                  </a:lnTo>
                  <a:lnTo>
                    <a:pt x="0" y="12"/>
                  </a:lnTo>
                  <a:lnTo>
                    <a:pt x="1" y="25"/>
                  </a:lnTo>
                  <a:lnTo>
                    <a:pt x="3" y="34"/>
                  </a:lnTo>
                  <a:lnTo>
                    <a:pt x="5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852" name="Freeform 108"/>
            <p:cNvSpPr>
              <a:spLocks/>
            </p:cNvSpPr>
            <p:nvPr/>
          </p:nvSpPr>
          <p:spPr bwMode="auto">
            <a:xfrm>
              <a:off x="4181" y="3712"/>
              <a:ext cx="15" cy="10"/>
            </a:xfrm>
            <a:custGeom>
              <a:avLst/>
              <a:gdLst/>
              <a:ahLst/>
              <a:cxnLst>
                <a:cxn ang="0">
                  <a:pos x="9" y="35"/>
                </a:cxn>
                <a:cxn ang="0">
                  <a:pos x="15" y="37"/>
                </a:cxn>
                <a:cxn ang="0">
                  <a:pos x="25" y="38"/>
                </a:cxn>
                <a:cxn ang="0">
                  <a:pos x="34" y="38"/>
                </a:cxn>
                <a:cxn ang="0">
                  <a:pos x="44" y="37"/>
                </a:cxn>
                <a:cxn ang="0">
                  <a:pos x="53" y="33"/>
                </a:cxn>
                <a:cxn ang="0">
                  <a:pos x="58" y="29"/>
                </a:cxn>
                <a:cxn ang="0">
                  <a:pos x="60" y="23"/>
                </a:cxn>
                <a:cxn ang="0">
                  <a:pos x="56" y="15"/>
                </a:cxn>
                <a:cxn ang="0">
                  <a:pos x="53" y="12"/>
                </a:cxn>
                <a:cxn ang="0">
                  <a:pos x="47" y="11"/>
                </a:cxn>
                <a:cxn ang="0">
                  <a:pos x="41" y="11"/>
                </a:cxn>
                <a:cxn ang="0">
                  <a:pos x="34" y="14"/>
                </a:cxn>
                <a:cxn ang="0">
                  <a:pos x="28" y="15"/>
                </a:cxn>
                <a:cxn ang="0">
                  <a:pos x="23" y="17"/>
                </a:cxn>
                <a:cxn ang="0">
                  <a:pos x="20" y="18"/>
                </a:cxn>
                <a:cxn ang="0">
                  <a:pos x="19" y="19"/>
                </a:cxn>
                <a:cxn ang="0">
                  <a:pos x="17" y="16"/>
                </a:cxn>
                <a:cxn ang="0">
                  <a:pos x="15" y="10"/>
                </a:cxn>
                <a:cxn ang="0">
                  <a:pos x="13" y="3"/>
                </a:cxn>
                <a:cxn ang="0">
                  <a:pos x="12" y="1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10"/>
                </a:cxn>
                <a:cxn ang="0">
                  <a:pos x="3" y="21"/>
                </a:cxn>
                <a:cxn ang="0">
                  <a:pos x="7" y="30"/>
                </a:cxn>
                <a:cxn ang="0">
                  <a:pos x="9" y="35"/>
                </a:cxn>
              </a:cxnLst>
              <a:rect l="0" t="0" r="r" b="b"/>
              <a:pathLst>
                <a:path w="60" h="38">
                  <a:moveTo>
                    <a:pt x="9" y="35"/>
                  </a:moveTo>
                  <a:lnTo>
                    <a:pt x="15" y="37"/>
                  </a:lnTo>
                  <a:lnTo>
                    <a:pt x="25" y="38"/>
                  </a:lnTo>
                  <a:lnTo>
                    <a:pt x="34" y="38"/>
                  </a:lnTo>
                  <a:lnTo>
                    <a:pt x="44" y="37"/>
                  </a:lnTo>
                  <a:lnTo>
                    <a:pt x="53" y="33"/>
                  </a:lnTo>
                  <a:lnTo>
                    <a:pt x="58" y="29"/>
                  </a:lnTo>
                  <a:lnTo>
                    <a:pt x="60" y="23"/>
                  </a:lnTo>
                  <a:lnTo>
                    <a:pt x="56" y="15"/>
                  </a:lnTo>
                  <a:lnTo>
                    <a:pt x="53" y="12"/>
                  </a:lnTo>
                  <a:lnTo>
                    <a:pt x="47" y="11"/>
                  </a:lnTo>
                  <a:lnTo>
                    <a:pt x="41" y="11"/>
                  </a:lnTo>
                  <a:lnTo>
                    <a:pt x="34" y="14"/>
                  </a:lnTo>
                  <a:lnTo>
                    <a:pt x="28" y="15"/>
                  </a:lnTo>
                  <a:lnTo>
                    <a:pt x="23" y="17"/>
                  </a:lnTo>
                  <a:lnTo>
                    <a:pt x="20" y="18"/>
                  </a:lnTo>
                  <a:lnTo>
                    <a:pt x="19" y="19"/>
                  </a:lnTo>
                  <a:lnTo>
                    <a:pt x="17" y="16"/>
                  </a:lnTo>
                  <a:lnTo>
                    <a:pt x="15" y="10"/>
                  </a:lnTo>
                  <a:lnTo>
                    <a:pt x="13" y="3"/>
                  </a:lnTo>
                  <a:lnTo>
                    <a:pt x="12" y="1"/>
                  </a:lnTo>
                  <a:lnTo>
                    <a:pt x="9" y="0"/>
                  </a:lnTo>
                  <a:lnTo>
                    <a:pt x="6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10"/>
                  </a:lnTo>
                  <a:lnTo>
                    <a:pt x="3" y="21"/>
                  </a:lnTo>
                  <a:lnTo>
                    <a:pt x="7" y="30"/>
                  </a:lnTo>
                  <a:lnTo>
                    <a:pt x="9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853" name="Freeform 109"/>
            <p:cNvSpPr>
              <a:spLocks/>
            </p:cNvSpPr>
            <p:nvPr/>
          </p:nvSpPr>
          <p:spPr bwMode="auto">
            <a:xfrm>
              <a:off x="4198" y="3704"/>
              <a:ext cx="13" cy="12"/>
            </a:xfrm>
            <a:custGeom>
              <a:avLst/>
              <a:gdLst/>
              <a:ahLst/>
              <a:cxnLst>
                <a:cxn ang="0">
                  <a:pos x="11" y="43"/>
                </a:cxn>
                <a:cxn ang="0">
                  <a:pos x="17" y="44"/>
                </a:cxn>
                <a:cxn ang="0">
                  <a:pos x="27" y="47"/>
                </a:cxn>
                <a:cxn ang="0">
                  <a:pos x="37" y="46"/>
                </a:cxn>
                <a:cxn ang="0">
                  <a:pos x="45" y="41"/>
                </a:cxn>
                <a:cxn ang="0">
                  <a:pos x="48" y="40"/>
                </a:cxn>
                <a:cxn ang="0">
                  <a:pos x="49" y="37"/>
                </a:cxn>
                <a:cxn ang="0">
                  <a:pos x="50" y="35"/>
                </a:cxn>
                <a:cxn ang="0">
                  <a:pos x="49" y="33"/>
                </a:cxn>
                <a:cxn ang="0">
                  <a:pos x="48" y="29"/>
                </a:cxn>
                <a:cxn ang="0">
                  <a:pos x="45" y="27"/>
                </a:cxn>
                <a:cxn ang="0">
                  <a:pos x="42" y="26"/>
                </a:cxn>
                <a:cxn ang="0">
                  <a:pos x="37" y="27"/>
                </a:cxn>
                <a:cxn ang="0">
                  <a:pos x="30" y="29"/>
                </a:cxn>
                <a:cxn ang="0">
                  <a:pos x="23" y="29"/>
                </a:cxn>
                <a:cxn ang="0">
                  <a:pos x="18" y="29"/>
                </a:cxn>
                <a:cxn ang="0">
                  <a:pos x="16" y="29"/>
                </a:cxn>
                <a:cxn ang="0">
                  <a:pos x="16" y="25"/>
                </a:cxn>
                <a:cxn ang="0">
                  <a:pos x="16" y="14"/>
                </a:cxn>
                <a:cxn ang="0">
                  <a:pos x="13" y="3"/>
                </a:cxn>
                <a:cxn ang="0">
                  <a:pos x="6" y="0"/>
                </a:cxn>
                <a:cxn ang="0">
                  <a:pos x="0" y="15"/>
                </a:cxn>
                <a:cxn ang="0">
                  <a:pos x="0" y="28"/>
                </a:cxn>
                <a:cxn ang="0">
                  <a:pos x="4" y="37"/>
                </a:cxn>
                <a:cxn ang="0">
                  <a:pos x="11" y="43"/>
                </a:cxn>
              </a:cxnLst>
              <a:rect l="0" t="0" r="r" b="b"/>
              <a:pathLst>
                <a:path w="50" h="47">
                  <a:moveTo>
                    <a:pt x="11" y="43"/>
                  </a:moveTo>
                  <a:lnTo>
                    <a:pt x="17" y="44"/>
                  </a:lnTo>
                  <a:lnTo>
                    <a:pt x="27" y="47"/>
                  </a:lnTo>
                  <a:lnTo>
                    <a:pt x="37" y="46"/>
                  </a:lnTo>
                  <a:lnTo>
                    <a:pt x="45" y="41"/>
                  </a:lnTo>
                  <a:lnTo>
                    <a:pt x="48" y="40"/>
                  </a:lnTo>
                  <a:lnTo>
                    <a:pt x="49" y="37"/>
                  </a:lnTo>
                  <a:lnTo>
                    <a:pt x="50" y="35"/>
                  </a:lnTo>
                  <a:lnTo>
                    <a:pt x="49" y="33"/>
                  </a:lnTo>
                  <a:lnTo>
                    <a:pt x="48" y="29"/>
                  </a:lnTo>
                  <a:lnTo>
                    <a:pt x="45" y="27"/>
                  </a:lnTo>
                  <a:lnTo>
                    <a:pt x="42" y="26"/>
                  </a:lnTo>
                  <a:lnTo>
                    <a:pt x="37" y="27"/>
                  </a:lnTo>
                  <a:lnTo>
                    <a:pt x="30" y="29"/>
                  </a:lnTo>
                  <a:lnTo>
                    <a:pt x="23" y="29"/>
                  </a:lnTo>
                  <a:lnTo>
                    <a:pt x="18" y="29"/>
                  </a:lnTo>
                  <a:lnTo>
                    <a:pt x="16" y="29"/>
                  </a:lnTo>
                  <a:lnTo>
                    <a:pt x="16" y="25"/>
                  </a:lnTo>
                  <a:lnTo>
                    <a:pt x="16" y="14"/>
                  </a:lnTo>
                  <a:lnTo>
                    <a:pt x="13" y="3"/>
                  </a:lnTo>
                  <a:lnTo>
                    <a:pt x="6" y="0"/>
                  </a:lnTo>
                  <a:lnTo>
                    <a:pt x="0" y="15"/>
                  </a:lnTo>
                  <a:lnTo>
                    <a:pt x="0" y="28"/>
                  </a:lnTo>
                  <a:lnTo>
                    <a:pt x="4" y="37"/>
                  </a:lnTo>
                  <a:lnTo>
                    <a:pt x="1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854" name="Freeform 110"/>
            <p:cNvSpPr>
              <a:spLocks/>
            </p:cNvSpPr>
            <p:nvPr/>
          </p:nvSpPr>
          <p:spPr bwMode="auto">
            <a:xfrm>
              <a:off x="4211" y="3700"/>
              <a:ext cx="13" cy="12"/>
            </a:xfrm>
            <a:custGeom>
              <a:avLst/>
              <a:gdLst/>
              <a:ahLst/>
              <a:cxnLst>
                <a:cxn ang="0">
                  <a:pos x="19" y="42"/>
                </a:cxn>
                <a:cxn ang="0">
                  <a:pos x="26" y="45"/>
                </a:cxn>
                <a:cxn ang="0">
                  <a:pos x="33" y="44"/>
                </a:cxn>
                <a:cxn ang="0">
                  <a:pos x="40" y="42"/>
                </a:cxn>
                <a:cxn ang="0">
                  <a:pos x="47" y="38"/>
                </a:cxn>
                <a:cxn ang="0">
                  <a:pos x="50" y="36"/>
                </a:cxn>
                <a:cxn ang="0">
                  <a:pos x="51" y="34"/>
                </a:cxn>
                <a:cxn ang="0">
                  <a:pos x="51" y="30"/>
                </a:cxn>
                <a:cxn ang="0">
                  <a:pos x="50" y="27"/>
                </a:cxn>
                <a:cxn ang="0">
                  <a:pos x="42" y="22"/>
                </a:cxn>
                <a:cxn ang="0">
                  <a:pos x="36" y="23"/>
                </a:cxn>
                <a:cxn ang="0">
                  <a:pos x="31" y="28"/>
                </a:cxn>
                <a:cxn ang="0">
                  <a:pos x="28" y="31"/>
                </a:cxn>
                <a:cxn ang="0">
                  <a:pos x="26" y="25"/>
                </a:cxn>
                <a:cxn ang="0">
                  <a:pos x="20" y="14"/>
                </a:cxn>
                <a:cxn ang="0">
                  <a:pos x="13" y="3"/>
                </a:cxn>
                <a:cxn ang="0">
                  <a:pos x="5" y="0"/>
                </a:cxn>
                <a:cxn ang="0">
                  <a:pos x="0" y="16"/>
                </a:cxn>
                <a:cxn ang="0">
                  <a:pos x="6" y="29"/>
                </a:cxn>
                <a:cxn ang="0">
                  <a:pos x="14" y="38"/>
                </a:cxn>
                <a:cxn ang="0">
                  <a:pos x="19" y="42"/>
                </a:cxn>
              </a:cxnLst>
              <a:rect l="0" t="0" r="r" b="b"/>
              <a:pathLst>
                <a:path w="51" h="45">
                  <a:moveTo>
                    <a:pt x="19" y="42"/>
                  </a:moveTo>
                  <a:lnTo>
                    <a:pt x="26" y="45"/>
                  </a:lnTo>
                  <a:lnTo>
                    <a:pt x="33" y="44"/>
                  </a:lnTo>
                  <a:lnTo>
                    <a:pt x="40" y="42"/>
                  </a:lnTo>
                  <a:lnTo>
                    <a:pt x="47" y="38"/>
                  </a:lnTo>
                  <a:lnTo>
                    <a:pt x="50" y="36"/>
                  </a:lnTo>
                  <a:lnTo>
                    <a:pt x="51" y="34"/>
                  </a:lnTo>
                  <a:lnTo>
                    <a:pt x="51" y="30"/>
                  </a:lnTo>
                  <a:lnTo>
                    <a:pt x="50" y="27"/>
                  </a:lnTo>
                  <a:lnTo>
                    <a:pt x="42" y="22"/>
                  </a:lnTo>
                  <a:lnTo>
                    <a:pt x="36" y="23"/>
                  </a:lnTo>
                  <a:lnTo>
                    <a:pt x="31" y="28"/>
                  </a:lnTo>
                  <a:lnTo>
                    <a:pt x="28" y="31"/>
                  </a:lnTo>
                  <a:lnTo>
                    <a:pt x="26" y="25"/>
                  </a:lnTo>
                  <a:lnTo>
                    <a:pt x="20" y="14"/>
                  </a:lnTo>
                  <a:lnTo>
                    <a:pt x="13" y="3"/>
                  </a:lnTo>
                  <a:lnTo>
                    <a:pt x="5" y="0"/>
                  </a:lnTo>
                  <a:lnTo>
                    <a:pt x="0" y="16"/>
                  </a:lnTo>
                  <a:lnTo>
                    <a:pt x="6" y="29"/>
                  </a:lnTo>
                  <a:lnTo>
                    <a:pt x="14" y="38"/>
                  </a:lnTo>
                  <a:lnTo>
                    <a:pt x="19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855" name="Freeform 111"/>
            <p:cNvSpPr>
              <a:spLocks/>
            </p:cNvSpPr>
            <p:nvPr/>
          </p:nvSpPr>
          <p:spPr bwMode="auto">
            <a:xfrm>
              <a:off x="4190" y="3731"/>
              <a:ext cx="16" cy="17"/>
            </a:xfrm>
            <a:custGeom>
              <a:avLst/>
              <a:gdLst/>
              <a:ahLst/>
              <a:cxnLst>
                <a:cxn ang="0">
                  <a:pos x="13" y="55"/>
                </a:cxn>
                <a:cxn ang="0">
                  <a:pos x="15" y="57"/>
                </a:cxn>
                <a:cxn ang="0">
                  <a:pos x="19" y="59"/>
                </a:cxn>
                <a:cxn ang="0">
                  <a:pos x="24" y="63"/>
                </a:cxn>
                <a:cxn ang="0">
                  <a:pos x="30" y="64"/>
                </a:cxn>
                <a:cxn ang="0">
                  <a:pos x="37" y="65"/>
                </a:cxn>
                <a:cxn ang="0">
                  <a:pos x="45" y="63"/>
                </a:cxn>
                <a:cxn ang="0">
                  <a:pos x="52" y="57"/>
                </a:cxn>
                <a:cxn ang="0">
                  <a:pos x="58" y="48"/>
                </a:cxn>
                <a:cxn ang="0">
                  <a:pos x="61" y="44"/>
                </a:cxn>
                <a:cxn ang="0">
                  <a:pos x="62" y="41"/>
                </a:cxn>
                <a:cxn ang="0">
                  <a:pos x="63" y="37"/>
                </a:cxn>
                <a:cxn ang="0">
                  <a:pos x="62" y="35"/>
                </a:cxn>
                <a:cxn ang="0">
                  <a:pos x="56" y="31"/>
                </a:cxn>
                <a:cxn ang="0">
                  <a:pos x="49" y="30"/>
                </a:cxn>
                <a:cxn ang="0">
                  <a:pos x="42" y="31"/>
                </a:cxn>
                <a:cxn ang="0">
                  <a:pos x="36" y="32"/>
                </a:cxn>
                <a:cxn ang="0">
                  <a:pos x="31" y="36"/>
                </a:cxn>
                <a:cxn ang="0">
                  <a:pos x="27" y="38"/>
                </a:cxn>
                <a:cxn ang="0">
                  <a:pos x="24" y="41"/>
                </a:cxn>
                <a:cxn ang="0">
                  <a:pos x="23" y="42"/>
                </a:cxn>
                <a:cxn ang="0">
                  <a:pos x="22" y="35"/>
                </a:cxn>
                <a:cxn ang="0">
                  <a:pos x="17" y="19"/>
                </a:cxn>
                <a:cxn ang="0">
                  <a:pos x="10" y="4"/>
                </a:cxn>
                <a:cxn ang="0">
                  <a:pos x="1" y="0"/>
                </a:cxn>
                <a:cxn ang="0">
                  <a:pos x="0" y="19"/>
                </a:cxn>
                <a:cxn ang="0">
                  <a:pos x="5" y="37"/>
                </a:cxn>
                <a:cxn ang="0">
                  <a:pos x="10" y="50"/>
                </a:cxn>
                <a:cxn ang="0">
                  <a:pos x="13" y="55"/>
                </a:cxn>
              </a:cxnLst>
              <a:rect l="0" t="0" r="r" b="b"/>
              <a:pathLst>
                <a:path w="63" h="65">
                  <a:moveTo>
                    <a:pt x="13" y="55"/>
                  </a:moveTo>
                  <a:lnTo>
                    <a:pt x="15" y="57"/>
                  </a:lnTo>
                  <a:lnTo>
                    <a:pt x="19" y="59"/>
                  </a:lnTo>
                  <a:lnTo>
                    <a:pt x="24" y="63"/>
                  </a:lnTo>
                  <a:lnTo>
                    <a:pt x="30" y="64"/>
                  </a:lnTo>
                  <a:lnTo>
                    <a:pt x="37" y="65"/>
                  </a:lnTo>
                  <a:lnTo>
                    <a:pt x="45" y="63"/>
                  </a:lnTo>
                  <a:lnTo>
                    <a:pt x="52" y="57"/>
                  </a:lnTo>
                  <a:lnTo>
                    <a:pt x="58" y="48"/>
                  </a:lnTo>
                  <a:lnTo>
                    <a:pt x="61" y="44"/>
                  </a:lnTo>
                  <a:lnTo>
                    <a:pt x="62" y="41"/>
                  </a:lnTo>
                  <a:lnTo>
                    <a:pt x="63" y="37"/>
                  </a:lnTo>
                  <a:lnTo>
                    <a:pt x="62" y="35"/>
                  </a:lnTo>
                  <a:lnTo>
                    <a:pt x="56" y="31"/>
                  </a:lnTo>
                  <a:lnTo>
                    <a:pt x="49" y="30"/>
                  </a:lnTo>
                  <a:lnTo>
                    <a:pt x="42" y="31"/>
                  </a:lnTo>
                  <a:lnTo>
                    <a:pt x="36" y="32"/>
                  </a:lnTo>
                  <a:lnTo>
                    <a:pt x="31" y="36"/>
                  </a:lnTo>
                  <a:lnTo>
                    <a:pt x="27" y="38"/>
                  </a:lnTo>
                  <a:lnTo>
                    <a:pt x="24" y="41"/>
                  </a:lnTo>
                  <a:lnTo>
                    <a:pt x="23" y="42"/>
                  </a:lnTo>
                  <a:lnTo>
                    <a:pt x="22" y="35"/>
                  </a:lnTo>
                  <a:lnTo>
                    <a:pt x="17" y="19"/>
                  </a:lnTo>
                  <a:lnTo>
                    <a:pt x="10" y="4"/>
                  </a:lnTo>
                  <a:lnTo>
                    <a:pt x="1" y="0"/>
                  </a:lnTo>
                  <a:lnTo>
                    <a:pt x="0" y="19"/>
                  </a:lnTo>
                  <a:lnTo>
                    <a:pt x="5" y="37"/>
                  </a:lnTo>
                  <a:lnTo>
                    <a:pt x="10" y="50"/>
                  </a:lnTo>
                  <a:lnTo>
                    <a:pt x="13" y="5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856" name="Freeform 112"/>
            <p:cNvSpPr>
              <a:spLocks/>
            </p:cNvSpPr>
            <p:nvPr/>
          </p:nvSpPr>
          <p:spPr bwMode="auto">
            <a:xfrm>
              <a:off x="4207" y="3725"/>
              <a:ext cx="16" cy="14"/>
            </a:xfrm>
            <a:custGeom>
              <a:avLst/>
              <a:gdLst/>
              <a:ahLst/>
              <a:cxnLst>
                <a:cxn ang="0">
                  <a:pos x="10" y="44"/>
                </a:cxn>
                <a:cxn ang="0">
                  <a:pos x="13" y="46"/>
                </a:cxn>
                <a:cxn ang="0">
                  <a:pos x="16" y="48"/>
                </a:cxn>
                <a:cxn ang="0">
                  <a:pos x="21" y="50"/>
                </a:cxn>
                <a:cxn ang="0">
                  <a:pos x="27" y="53"/>
                </a:cxn>
                <a:cxn ang="0">
                  <a:pos x="32" y="55"/>
                </a:cxn>
                <a:cxn ang="0">
                  <a:pos x="39" y="55"/>
                </a:cxn>
                <a:cxn ang="0">
                  <a:pos x="46" y="55"/>
                </a:cxn>
                <a:cxn ang="0">
                  <a:pos x="52" y="53"/>
                </a:cxn>
                <a:cxn ang="0">
                  <a:pos x="57" y="50"/>
                </a:cxn>
                <a:cxn ang="0">
                  <a:pos x="60" y="47"/>
                </a:cxn>
                <a:cxn ang="0">
                  <a:pos x="63" y="43"/>
                </a:cxn>
                <a:cxn ang="0">
                  <a:pos x="62" y="39"/>
                </a:cxn>
                <a:cxn ang="0">
                  <a:pos x="57" y="34"/>
                </a:cxn>
                <a:cxn ang="0">
                  <a:pos x="51" y="30"/>
                </a:cxn>
                <a:cxn ang="0">
                  <a:pos x="44" y="29"/>
                </a:cxn>
                <a:cxn ang="0">
                  <a:pos x="38" y="29"/>
                </a:cxn>
                <a:cxn ang="0">
                  <a:pos x="31" y="30"/>
                </a:cxn>
                <a:cxn ang="0">
                  <a:pos x="27" y="32"/>
                </a:cxn>
                <a:cxn ang="0">
                  <a:pos x="23" y="33"/>
                </a:cxn>
                <a:cxn ang="0">
                  <a:pos x="22" y="33"/>
                </a:cxn>
                <a:cxn ang="0">
                  <a:pos x="21" y="27"/>
                </a:cxn>
                <a:cxn ang="0">
                  <a:pos x="17" y="14"/>
                </a:cxn>
                <a:cxn ang="0">
                  <a:pos x="11" y="4"/>
                </a:cxn>
                <a:cxn ang="0">
                  <a:pos x="2" y="0"/>
                </a:cxn>
                <a:cxn ang="0">
                  <a:pos x="0" y="18"/>
                </a:cxn>
                <a:cxn ang="0">
                  <a:pos x="3" y="32"/>
                </a:cxn>
                <a:cxn ang="0">
                  <a:pos x="8" y="41"/>
                </a:cxn>
                <a:cxn ang="0">
                  <a:pos x="10" y="44"/>
                </a:cxn>
              </a:cxnLst>
              <a:rect l="0" t="0" r="r" b="b"/>
              <a:pathLst>
                <a:path w="63" h="55">
                  <a:moveTo>
                    <a:pt x="10" y="44"/>
                  </a:moveTo>
                  <a:lnTo>
                    <a:pt x="13" y="46"/>
                  </a:lnTo>
                  <a:lnTo>
                    <a:pt x="16" y="48"/>
                  </a:lnTo>
                  <a:lnTo>
                    <a:pt x="21" y="50"/>
                  </a:lnTo>
                  <a:lnTo>
                    <a:pt x="27" y="53"/>
                  </a:lnTo>
                  <a:lnTo>
                    <a:pt x="32" y="55"/>
                  </a:lnTo>
                  <a:lnTo>
                    <a:pt x="39" y="55"/>
                  </a:lnTo>
                  <a:lnTo>
                    <a:pt x="46" y="55"/>
                  </a:lnTo>
                  <a:lnTo>
                    <a:pt x="52" y="53"/>
                  </a:lnTo>
                  <a:lnTo>
                    <a:pt x="57" y="50"/>
                  </a:lnTo>
                  <a:lnTo>
                    <a:pt x="60" y="47"/>
                  </a:lnTo>
                  <a:lnTo>
                    <a:pt x="63" y="43"/>
                  </a:lnTo>
                  <a:lnTo>
                    <a:pt x="62" y="39"/>
                  </a:lnTo>
                  <a:lnTo>
                    <a:pt x="57" y="34"/>
                  </a:lnTo>
                  <a:lnTo>
                    <a:pt x="51" y="30"/>
                  </a:lnTo>
                  <a:lnTo>
                    <a:pt x="44" y="29"/>
                  </a:lnTo>
                  <a:lnTo>
                    <a:pt x="38" y="29"/>
                  </a:lnTo>
                  <a:lnTo>
                    <a:pt x="31" y="30"/>
                  </a:lnTo>
                  <a:lnTo>
                    <a:pt x="27" y="32"/>
                  </a:lnTo>
                  <a:lnTo>
                    <a:pt x="23" y="33"/>
                  </a:lnTo>
                  <a:lnTo>
                    <a:pt x="22" y="33"/>
                  </a:lnTo>
                  <a:lnTo>
                    <a:pt x="21" y="27"/>
                  </a:lnTo>
                  <a:lnTo>
                    <a:pt x="17" y="14"/>
                  </a:lnTo>
                  <a:lnTo>
                    <a:pt x="11" y="4"/>
                  </a:lnTo>
                  <a:lnTo>
                    <a:pt x="2" y="0"/>
                  </a:lnTo>
                  <a:lnTo>
                    <a:pt x="0" y="18"/>
                  </a:lnTo>
                  <a:lnTo>
                    <a:pt x="3" y="32"/>
                  </a:lnTo>
                  <a:lnTo>
                    <a:pt x="8" y="41"/>
                  </a:lnTo>
                  <a:lnTo>
                    <a:pt x="10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857" name="Freeform 113"/>
            <p:cNvSpPr>
              <a:spLocks/>
            </p:cNvSpPr>
            <p:nvPr/>
          </p:nvSpPr>
          <p:spPr bwMode="auto">
            <a:xfrm>
              <a:off x="4225" y="3723"/>
              <a:ext cx="15" cy="12"/>
            </a:xfrm>
            <a:custGeom>
              <a:avLst/>
              <a:gdLst/>
              <a:ahLst/>
              <a:cxnLst>
                <a:cxn ang="0">
                  <a:pos x="7" y="46"/>
                </a:cxn>
                <a:cxn ang="0">
                  <a:pos x="13" y="49"/>
                </a:cxn>
                <a:cxn ang="0">
                  <a:pos x="21" y="50"/>
                </a:cxn>
                <a:cxn ang="0">
                  <a:pos x="32" y="50"/>
                </a:cxn>
                <a:cxn ang="0">
                  <a:pos x="42" y="49"/>
                </a:cxn>
                <a:cxn ang="0">
                  <a:pos x="51" y="46"/>
                </a:cxn>
                <a:cxn ang="0">
                  <a:pos x="57" y="44"/>
                </a:cxn>
                <a:cxn ang="0">
                  <a:pos x="61" y="39"/>
                </a:cxn>
                <a:cxn ang="0">
                  <a:pos x="60" y="34"/>
                </a:cxn>
                <a:cxn ang="0">
                  <a:pos x="55" y="29"/>
                </a:cxn>
                <a:cxn ang="0">
                  <a:pos x="49" y="27"/>
                </a:cxn>
                <a:cxn ang="0">
                  <a:pos x="42" y="25"/>
                </a:cxn>
                <a:cxn ang="0">
                  <a:pos x="36" y="25"/>
                </a:cxn>
                <a:cxn ang="0">
                  <a:pos x="30" y="27"/>
                </a:cxn>
                <a:cxn ang="0">
                  <a:pos x="26" y="28"/>
                </a:cxn>
                <a:cxn ang="0">
                  <a:pos x="22" y="30"/>
                </a:cxn>
                <a:cxn ang="0">
                  <a:pos x="21" y="30"/>
                </a:cxn>
                <a:cxn ang="0">
                  <a:pos x="20" y="24"/>
                </a:cxn>
                <a:cxn ang="0">
                  <a:pos x="16" y="13"/>
                </a:cxn>
                <a:cxn ang="0">
                  <a:pos x="11" y="2"/>
                </a:cxn>
                <a:cxn ang="0">
                  <a:pos x="1" y="0"/>
                </a:cxn>
                <a:cxn ang="0">
                  <a:pos x="0" y="14"/>
                </a:cxn>
                <a:cxn ang="0">
                  <a:pos x="2" y="29"/>
                </a:cxn>
                <a:cxn ang="0">
                  <a:pos x="6" y="42"/>
                </a:cxn>
                <a:cxn ang="0">
                  <a:pos x="7" y="46"/>
                </a:cxn>
              </a:cxnLst>
              <a:rect l="0" t="0" r="r" b="b"/>
              <a:pathLst>
                <a:path w="61" h="50">
                  <a:moveTo>
                    <a:pt x="7" y="46"/>
                  </a:moveTo>
                  <a:lnTo>
                    <a:pt x="13" y="49"/>
                  </a:lnTo>
                  <a:lnTo>
                    <a:pt x="21" y="50"/>
                  </a:lnTo>
                  <a:lnTo>
                    <a:pt x="32" y="50"/>
                  </a:lnTo>
                  <a:lnTo>
                    <a:pt x="42" y="49"/>
                  </a:lnTo>
                  <a:lnTo>
                    <a:pt x="51" y="46"/>
                  </a:lnTo>
                  <a:lnTo>
                    <a:pt x="57" y="44"/>
                  </a:lnTo>
                  <a:lnTo>
                    <a:pt x="61" y="39"/>
                  </a:lnTo>
                  <a:lnTo>
                    <a:pt x="60" y="34"/>
                  </a:lnTo>
                  <a:lnTo>
                    <a:pt x="55" y="29"/>
                  </a:lnTo>
                  <a:lnTo>
                    <a:pt x="49" y="27"/>
                  </a:lnTo>
                  <a:lnTo>
                    <a:pt x="42" y="25"/>
                  </a:lnTo>
                  <a:lnTo>
                    <a:pt x="36" y="25"/>
                  </a:lnTo>
                  <a:lnTo>
                    <a:pt x="30" y="27"/>
                  </a:lnTo>
                  <a:lnTo>
                    <a:pt x="26" y="28"/>
                  </a:lnTo>
                  <a:lnTo>
                    <a:pt x="22" y="30"/>
                  </a:lnTo>
                  <a:lnTo>
                    <a:pt x="21" y="30"/>
                  </a:lnTo>
                  <a:lnTo>
                    <a:pt x="20" y="24"/>
                  </a:lnTo>
                  <a:lnTo>
                    <a:pt x="16" y="13"/>
                  </a:lnTo>
                  <a:lnTo>
                    <a:pt x="11" y="2"/>
                  </a:lnTo>
                  <a:lnTo>
                    <a:pt x="1" y="0"/>
                  </a:lnTo>
                  <a:lnTo>
                    <a:pt x="0" y="14"/>
                  </a:lnTo>
                  <a:lnTo>
                    <a:pt x="2" y="29"/>
                  </a:lnTo>
                  <a:lnTo>
                    <a:pt x="6" y="42"/>
                  </a:lnTo>
                  <a:lnTo>
                    <a:pt x="7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858" name="Freeform 114"/>
            <p:cNvSpPr>
              <a:spLocks/>
            </p:cNvSpPr>
            <p:nvPr/>
          </p:nvSpPr>
          <p:spPr bwMode="auto">
            <a:xfrm>
              <a:off x="4123" y="3649"/>
              <a:ext cx="73" cy="172"/>
            </a:xfrm>
            <a:custGeom>
              <a:avLst/>
              <a:gdLst/>
              <a:ahLst/>
              <a:cxnLst>
                <a:cxn ang="0">
                  <a:pos x="9" y="123"/>
                </a:cxn>
                <a:cxn ang="0">
                  <a:pos x="13" y="196"/>
                </a:cxn>
                <a:cxn ang="0">
                  <a:pos x="36" y="282"/>
                </a:cxn>
                <a:cxn ang="0">
                  <a:pos x="67" y="379"/>
                </a:cxn>
                <a:cxn ang="0">
                  <a:pos x="97" y="475"/>
                </a:cxn>
                <a:cxn ang="0">
                  <a:pos x="130" y="569"/>
                </a:cxn>
                <a:cxn ang="0">
                  <a:pos x="155" y="634"/>
                </a:cxn>
                <a:cxn ang="0">
                  <a:pos x="181" y="659"/>
                </a:cxn>
                <a:cxn ang="0">
                  <a:pos x="214" y="676"/>
                </a:cxn>
                <a:cxn ang="0">
                  <a:pos x="251" y="685"/>
                </a:cxn>
                <a:cxn ang="0">
                  <a:pos x="277" y="686"/>
                </a:cxn>
                <a:cxn ang="0">
                  <a:pos x="288" y="678"/>
                </a:cxn>
                <a:cxn ang="0">
                  <a:pos x="291" y="664"/>
                </a:cxn>
                <a:cxn ang="0">
                  <a:pos x="282" y="654"/>
                </a:cxn>
                <a:cxn ang="0">
                  <a:pos x="262" y="648"/>
                </a:cxn>
                <a:cxn ang="0">
                  <a:pos x="235" y="642"/>
                </a:cxn>
                <a:cxn ang="0">
                  <a:pos x="210" y="634"/>
                </a:cxn>
                <a:cxn ang="0">
                  <a:pos x="191" y="616"/>
                </a:cxn>
                <a:cxn ang="0">
                  <a:pos x="173" y="576"/>
                </a:cxn>
                <a:cxn ang="0">
                  <a:pos x="154" y="524"/>
                </a:cxn>
                <a:cxn ang="0">
                  <a:pos x="137" y="470"/>
                </a:cxn>
                <a:cxn ang="0">
                  <a:pos x="120" y="416"/>
                </a:cxn>
                <a:cxn ang="0">
                  <a:pos x="101" y="354"/>
                </a:cxn>
                <a:cxn ang="0">
                  <a:pos x="75" y="284"/>
                </a:cxn>
                <a:cxn ang="0">
                  <a:pos x="51" y="214"/>
                </a:cxn>
                <a:cxn ang="0">
                  <a:pos x="39" y="142"/>
                </a:cxn>
                <a:cxn ang="0">
                  <a:pos x="36" y="90"/>
                </a:cxn>
                <a:cxn ang="0">
                  <a:pos x="28" y="55"/>
                </a:cxn>
                <a:cxn ang="0">
                  <a:pos x="16" y="22"/>
                </a:cxn>
                <a:cxn ang="0">
                  <a:pos x="5" y="1"/>
                </a:cxn>
                <a:cxn ang="0">
                  <a:pos x="3" y="14"/>
                </a:cxn>
                <a:cxn ang="0">
                  <a:pos x="10" y="62"/>
                </a:cxn>
              </a:cxnLst>
              <a:rect l="0" t="0" r="r" b="b"/>
              <a:pathLst>
                <a:path w="291" h="688">
                  <a:moveTo>
                    <a:pt x="12" y="85"/>
                  </a:moveTo>
                  <a:lnTo>
                    <a:pt x="9" y="123"/>
                  </a:lnTo>
                  <a:lnTo>
                    <a:pt x="9" y="160"/>
                  </a:lnTo>
                  <a:lnTo>
                    <a:pt x="13" y="196"/>
                  </a:lnTo>
                  <a:lnTo>
                    <a:pt x="21" y="233"/>
                  </a:lnTo>
                  <a:lnTo>
                    <a:pt x="36" y="282"/>
                  </a:lnTo>
                  <a:lnTo>
                    <a:pt x="51" y="331"/>
                  </a:lnTo>
                  <a:lnTo>
                    <a:pt x="67" y="379"/>
                  </a:lnTo>
                  <a:lnTo>
                    <a:pt x="82" y="427"/>
                  </a:lnTo>
                  <a:lnTo>
                    <a:pt x="97" y="475"/>
                  </a:lnTo>
                  <a:lnTo>
                    <a:pt x="113" y="521"/>
                  </a:lnTo>
                  <a:lnTo>
                    <a:pt x="130" y="569"/>
                  </a:lnTo>
                  <a:lnTo>
                    <a:pt x="147" y="617"/>
                  </a:lnTo>
                  <a:lnTo>
                    <a:pt x="155" y="634"/>
                  </a:lnTo>
                  <a:lnTo>
                    <a:pt x="167" y="648"/>
                  </a:lnTo>
                  <a:lnTo>
                    <a:pt x="181" y="659"/>
                  </a:lnTo>
                  <a:lnTo>
                    <a:pt x="196" y="669"/>
                  </a:lnTo>
                  <a:lnTo>
                    <a:pt x="214" y="676"/>
                  </a:lnTo>
                  <a:lnTo>
                    <a:pt x="233" y="682"/>
                  </a:lnTo>
                  <a:lnTo>
                    <a:pt x="251" y="685"/>
                  </a:lnTo>
                  <a:lnTo>
                    <a:pt x="270" y="688"/>
                  </a:lnTo>
                  <a:lnTo>
                    <a:pt x="277" y="686"/>
                  </a:lnTo>
                  <a:lnTo>
                    <a:pt x="283" y="684"/>
                  </a:lnTo>
                  <a:lnTo>
                    <a:pt x="288" y="678"/>
                  </a:lnTo>
                  <a:lnTo>
                    <a:pt x="291" y="671"/>
                  </a:lnTo>
                  <a:lnTo>
                    <a:pt x="291" y="664"/>
                  </a:lnTo>
                  <a:lnTo>
                    <a:pt x="288" y="658"/>
                  </a:lnTo>
                  <a:lnTo>
                    <a:pt x="282" y="654"/>
                  </a:lnTo>
                  <a:lnTo>
                    <a:pt x="275" y="651"/>
                  </a:lnTo>
                  <a:lnTo>
                    <a:pt x="262" y="648"/>
                  </a:lnTo>
                  <a:lnTo>
                    <a:pt x="249" y="645"/>
                  </a:lnTo>
                  <a:lnTo>
                    <a:pt x="235" y="642"/>
                  </a:lnTo>
                  <a:lnTo>
                    <a:pt x="222" y="638"/>
                  </a:lnTo>
                  <a:lnTo>
                    <a:pt x="210" y="634"/>
                  </a:lnTo>
                  <a:lnTo>
                    <a:pt x="200" y="626"/>
                  </a:lnTo>
                  <a:lnTo>
                    <a:pt x="191" y="616"/>
                  </a:lnTo>
                  <a:lnTo>
                    <a:pt x="184" y="603"/>
                  </a:lnTo>
                  <a:lnTo>
                    <a:pt x="173" y="576"/>
                  </a:lnTo>
                  <a:lnTo>
                    <a:pt x="164" y="551"/>
                  </a:lnTo>
                  <a:lnTo>
                    <a:pt x="154" y="524"/>
                  </a:lnTo>
                  <a:lnTo>
                    <a:pt x="146" y="497"/>
                  </a:lnTo>
                  <a:lnTo>
                    <a:pt x="137" y="470"/>
                  </a:lnTo>
                  <a:lnTo>
                    <a:pt x="129" y="443"/>
                  </a:lnTo>
                  <a:lnTo>
                    <a:pt x="120" y="416"/>
                  </a:lnTo>
                  <a:lnTo>
                    <a:pt x="112" y="389"/>
                  </a:lnTo>
                  <a:lnTo>
                    <a:pt x="101" y="354"/>
                  </a:lnTo>
                  <a:lnTo>
                    <a:pt x="88" y="319"/>
                  </a:lnTo>
                  <a:lnTo>
                    <a:pt x="75" y="284"/>
                  </a:lnTo>
                  <a:lnTo>
                    <a:pt x="63" y="249"/>
                  </a:lnTo>
                  <a:lnTo>
                    <a:pt x="51" y="214"/>
                  </a:lnTo>
                  <a:lnTo>
                    <a:pt x="43" y="179"/>
                  </a:lnTo>
                  <a:lnTo>
                    <a:pt x="39" y="142"/>
                  </a:lnTo>
                  <a:lnTo>
                    <a:pt x="37" y="105"/>
                  </a:lnTo>
                  <a:lnTo>
                    <a:pt x="36" y="90"/>
                  </a:lnTo>
                  <a:lnTo>
                    <a:pt x="33" y="72"/>
                  </a:lnTo>
                  <a:lnTo>
                    <a:pt x="28" y="55"/>
                  </a:lnTo>
                  <a:lnTo>
                    <a:pt x="22" y="37"/>
                  </a:lnTo>
                  <a:lnTo>
                    <a:pt x="16" y="22"/>
                  </a:lnTo>
                  <a:lnTo>
                    <a:pt x="10" y="9"/>
                  </a:lnTo>
                  <a:lnTo>
                    <a:pt x="5" y="1"/>
                  </a:lnTo>
                  <a:lnTo>
                    <a:pt x="0" y="0"/>
                  </a:lnTo>
                  <a:lnTo>
                    <a:pt x="3" y="14"/>
                  </a:lnTo>
                  <a:lnTo>
                    <a:pt x="8" y="36"/>
                  </a:lnTo>
                  <a:lnTo>
                    <a:pt x="10" y="62"/>
                  </a:lnTo>
                  <a:lnTo>
                    <a:pt x="12" y="8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859" name="Freeform 115"/>
            <p:cNvSpPr>
              <a:spLocks/>
            </p:cNvSpPr>
            <p:nvPr/>
          </p:nvSpPr>
          <p:spPr bwMode="auto">
            <a:xfrm>
              <a:off x="4277" y="3722"/>
              <a:ext cx="18" cy="18"/>
            </a:xfrm>
            <a:custGeom>
              <a:avLst/>
              <a:gdLst/>
              <a:ahLst/>
              <a:cxnLst>
                <a:cxn ang="0">
                  <a:pos x="67" y="18"/>
                </a:cxn>
                <a:cxn ang="0">
                  <a:pos x="70" y="15"/>
                </a:cxn>
                <a:cxn ang="0">
                  <a:pos x="69" y="10"/>
                </a:cxn>
                <a:cxn ang="0">
                  <a:pos x="67" y="5"/>
                </a:cxn>
                <a:cxn ang="0">
                  <a:pos x="61" y="2"/>
                </a:cxn>
                <a:cxn ang="0">
                  <a:pos x="56" y="0"/>
                </a:cxn>
                <a:cxn ang="0">
                  <a:pos x="49" y="0"/>
                </a:cxn>
                <a:cxn ang="0">
                  <a:pos x="44" y="1"/>
                </a:cxn>
                <a:cxn ang="0">
                  <a:pos x="38" y="4"/>
                </a:cxn>
                <a:cxn ang="0">
                  <a:pos x="33" y="9"/>
                </a:cxn>
                <a:cxn ang="0">
                  <a:pos x="27" y="16"/>
                </a:cxn>
                <a:cxn ang="0">
                  <a:pos x="20" y="25"/>
                </a:cxn>
                <a:cxn ang="0">
                  <a:pos x="13" y="35"/>
                </a:cxn>
                <a:cxn ang="0">
                  <a:pos x="7" y="45"/>
                </a:cxn>
                <a:cxn ang="0">
                  <a:pos x="3" y="56"/>
                </a:cxn>
                <a:cxn ang="0">
                  <a:pos x="0" y="64"/>
                </a:cxn>
                <a:cxn ang="0">
                  <a:pos x="3" y="71"/>
                </a:cxn>
                <a:cxn ang="0">
                  <a:pos x="12" y="65"/>
                </a:cxn>
                <a:cxn ang="0">
                  <a:pos x="21" y="57"/>
                </a:cxn>
                <a:cxn ang="0">
                  <a:pos x="32" y="49"/>
                </a:cxn>
                <a:cxn ang="0">
                  <a:pos x="41" y="40"/>
                </a:cxn>
                <a:cxn ang="0">
                  <a:pos x="51" y="33"/>
                </a:cxn>
                <a:cxn ang="0">
                  <a:pos x="58" y="26"/>
                </a:cxn>
                <a:cxn ang="0">
                  <a:pos x="63" y="22"/>
                </a:cxn>
                <a:cxn ang="0">
                  <a:pos x="67" y="18"/>
                </a:cxn>
              </a:cxnLst>
              <a:rect l="0" t="0" r="r" b="b"/>
              <a:pathLst>
                <a:path w="70" h="71">
                  <a:moveTo>
                    <a:pt x="67" y="18"/>
                  </a:moveTo>
                  <a:lnTo>
                    <a:pt x="70" y="15"/>
                  </a:lnTo>
                  <a:lnTo>
                    <a:pt x="69" y="10"/>
                  </a:lnTo>
                  <a:lnTo>
                    <a:pt x="67" y="5"/>
                  </a:lnTo>
                  <a:lnTo>
                    <a:pt x="61" y="2"/>
                  </a:lnTo>
                  <a:lnTo>
                    <a:pt x="56" y="0"/>
                  </a:lnTo>
                  <a:lnTo>
                    <a:pt x="49" y="0"/>
                  </a:lnTo>
                  <a:lnTo>
                    <a:pt x="44" y="1"/>
                  </a:lnTo>
                  <a:lnTo>
                    <a:pt x="38" y="4"/>
                  </a:lnTo>
                  <a:lnTo>
                    <a:pt x="33" y="9"/>
                  </a:lnTo>
                  <a:lnTo>
                    <a:pt x="27" y="16"/>
                  </a:lnTo>
                  <a:lnTo>
                    <a:pt x="20" y="25"/>
                  </a:lnTo>
                  <a:lnTo>
                    <a:pt x="13" y="35"/>
                  </a:lnTo>
                  <a:lnTo>
                    <a:pt x="7" y="45"/>
                  </a:lnTo>
                  <a:lnTo>
                    <a:pt x="3" y="56"/>
                  </a:lnTo>
                  <a:lnTo>
                    <a:pt x="0" y="64"/>
                  </a:lnTo>
                  <a:lnTo>
                    <a:pt x="3" y="71"/>
                  </a:lnTo>
                  <a:lnTo>
                    <a:pt x="12" y="65"/>
                  </a:lnTo>
                  <a:lnTo>
                    <a:pt x="21" y="57"/>
                  </a:lnTo>
                  <a:lnTo>
                    <a:pt x="32" y="49"/>
                  </a:lnTo>
                  <a:lnTo>
                    <a:pt x="41" y="40"/>
                  </a:lnTo>
                  <a:lnTo>
                    <a:pt x="51" y="33"/>
                  </a:lnTo>
                  <a:lnTo>
                    <a:pt x="58" y="26"/>
                  </a:lnTo>
                  <a:lnTo>
                    <a:pt x="63" y="22"/>
                  </a:lnTo>
                  <a:lnTo>
                    <a:pt x="67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860" name="Freeform 116"/>
            <p:cNvSpPr>
              <a:spLocks/>
            </p:cNvSpPr>
            <p:nvPr/>
          </p:nvSpPr>
          <p:spPr bwMode="auto">
            <a:xfrm>
              <a:off x="4288" y="3746"/>
              <a:ext cx="21" cy="6"/>
            </a:xfrm>
            <a:custGeom>
              <a:avLst/>
              <a:gdLst/>
              <a:ahLst/>
              <a:cxnLst>
                <a:cxn ang="0">
                  <a:pos x="74" y="19"/>
                </a:cxn>
                <a:cxn ang="0">
                  <a:pos x="77" y="18"/>
                </a:cxn>
                <a:cxn ang="0">
                  <a:pos x="79" y="16"/>
                </a:cxn>
                <a:cxn ang="0">
                  <a:pos x="81" y="12"/>
                </a:cxn>
                <a:cxn ang="0">
                  <a:pos x="82" y="9"/>
                </a:cxn>
                <a:cxn ang="0">
                  <a:pos x="81" y="5"/>
                </a:cxn>
                <a:cxn ang="0">
                  <a:pos x="78" y="2"/>
                </a:cxn>
                <a:cxn ang="0">
                  <a:pos x="75" y="0"/>
                </a:cxn>
                <a:cxn ang="0">
                  <a:pos x="70" y="0"/>
                </a:cxn>
                <a:cxn ang="0">
                  <a:pos x="61" y="3"/>
                </a:cxn>
                <a:cxn ang="0">
                  <a:pos x="49" y="6"/>
                </a:cxn>
                <a:cxn ang="0">
                  <a:pos x="37" y="9"/>
                </a:cxn>
                <a:cxn ang="0">
                  <a:pos x="27" y="10"/>
                </a:cxn>
                <a:cxn ang="0">
                  <a:pos x="16" y="13"/>
                </a:cxn>
                <a:cxn ang="0">
                  <a:pos x="8" y="16"/>
                </a:cxn>
                <a:cxn ang="0">
                  <a:pos x="2" y="19"/>
                </a:cxn>
                <a:cxn ang="0">
                  <a:pos x="0" y="24"/>
                </a:cxn>
                <a:cxn ang="0">
                  <a:pos x="8" y="24"/>
                </a:cxn>
                <a:cxn ang="0">
                  <a:pos x="16" y="24"/>
                </a:cxn>
                <a:cxn ang="0">
                  <a:pos x="26" y="23"/>
                </a:cxn>
                <a:cxn ang="0">
                  <a:pos x="35" y="23"/>
                </a:cxn>
                <a:cxn ang="0">
                  <a:pos x="44" y="21"/>
                </a:cxn>
                <a:cxn ang="0">
                  <a:pos x="54" y="20"/>
                </a:cxn>
                <a:cxn ang="0">
                  <a:pos x="64" y="20"/>
                </a:cxn>
                <a:cxn ang="0">
                  <a:pos x="74" y="19"/>
                </a:cxn>
              </a:cxnLst>
              <a:rect l="0" t="0" r="r" b="b"/>
              <a:pathLst>
                <a:path w="82" h="24">
                  <a:moveTo>
                    <a:pt x="74" y="19"/>
                  </a:moveTo>
                  <a:lnTo>
                    <a:pt x="77" y="18"/>
                  </a:lnTo>
                  <a:lnTo>
                    <a:pt x="79" y="16"/>
                  </a:lnTo>
                  <a:lnTo>
                    <a:pt x="81" y="12"/>
                  </a:lnTo>
                  <a:lnTo>
                    <a:pt x="82" y="9"/>
                  </a:lnTo>
                  <a:lnTo>
                    <a:pt x="81" y="5"/>
                  </a:lnTo>
                  <a:lnTo>
                    <a:pt x="78" y="2"/>
                  </a:lnTo>
                  <a:lnTo>
                    <a:pt x="75" y="0"/>
                  </a:lnTo>
                  <a:lnTo>
                    <a:pt x="70" y="0"/>
                  </a:lnTo>
                  <a:lnTo>
                    <a:pt x="61" y="3"/>
                  </a:lnTo>
                  <a:lnTo>
                    <a:pt x="49" y="6"/>
                  </a:lnTo>
                  <a:lnTo>
                    <a:pt x="37" y="9"/>
                  </a:lnTo>
                  <a:lnTo>
                    <a:pt x="27" y="10"/>
                  </a:lnTo>
                  <a:lnTo>
                    <a:pt x="16" y="13"/>
                  </a:lnTo>
                  <a:lnTo>
                    <a:pt x="8" y="16"/>
                  </a:lnTo>
                  <a:lnTo>
                    <a:pt x="2" y="19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24"/>
                  </a:lnTo>
                  <a:lnTo>
                    <a:pt x="26" y="23"/>
                  </a:lnTo>
                  <a:lnTo>
                    <a:pt x="35" y="23"/>
                  </a:lnTo>
                  <a:lnTo>
                    <a:pt x="44" y="21"/>
                  </a:lnTo>
                  <a:lnTo>
                    <a:pt x="54" y="20"/>
                  </a:lnTo>
                  <a:lnTo>
                    <a:pt x="64" y="20"/>
                  </a:lnTo>
                  <a:lnTo>
                    <a:pt x="74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861" name="Freeform 117"/>
            <p:cNvSpPr>
              <a:spLocks/>
            </p:cNvSpPr>
            <p:nvPr/>
          </p:nvSpPr>
          <p:spPr bwMode="auto">
            <a:xfrm>
              <a:off x="4297" y="3766"/>
              <a:ext cx="28" cy="7"/>
            </a:xfrm>
            <a:custGeom>
              <a:avLst/>
              <a:gdLst/>
              <a:ahLst/>
              <a:cxnLst>
                <a:cxn ang="0">
                  <a:pos x="98" y="29"/>
                </a:cxn>
                <a:cxn ang="0">
                  <a:pos x="102" y="29"/>
                </a:cxn>
                <a:cxn ang="0">
                  <a:pos x="107" y="25"/>
                </a:cxn>
                <a:cxn ang="0">
                  <a:pos x="111" y="22"/>
                </a:cxn>
                <a:cxn ang="0">
                  <a:pos x="113" y="16"/>
                </a:cxn>
                <a:cxn ang="0">
                  <a:pos x="112" y="11"/>
                </a:cxn>
                <a:cxn ang="0">
                  <a:pos x="109" y="7"/>
                </a:cxn>
                <a:cxn ang="0">
                  <a:pos x="106" y="3"/>
                </a:cxn>
                <a:cxn ang="0">
                  <a:pos x="100" y="2"/>
                </a:cxn>
                <a:cxn ang="0">
                  <a:pos x="86" y="2"/>
                </a:cxn>
                <a:cxn ang="0">
                  <a:pos x="70" y="2"/>
                </a:cxn>
                <a:cxn ang="0">
                  <a:pos x="53" y="1"/>
                </a:cxn>
                <a:cxn ang="0">
                  <a:pos x="37" y="1"/>
                </a:cxn>
                <a:cxn ang="0">
                  <a:pos x="23" y="0"/>
                </a:cxn>
                <a:cxn ang="0">
                  <a:pos x="10" y="1"/>
                </a:cxn>
                <a:cxn ang="0">
                  <a:pos x="3" y="3"/>
                </a:cxn>
                <a:cxn ang="0">
                  <a:pos x="0" y="7"/>
                </a:cxn>
                <a:cxn ang="0">
                  <a:pos x="8" y="9"/>
                </a:cxn>
                <a:cxn ang="0">
                  <a:pos x="17" y="12"/>
                </a:cxn>
                <a:cxn ang="0">
                  <a:pos x="30" y="15"/>
                </a:cxn>
                <a:cxn ang="0">
                  <a:pos x="43" y="17"/>
                </a:cxn>
                <a:cxn ang="0">
                  <a:pos x="57" y="19"/>
                </a:cxn>
                <a:cxn ang="0">
                  <a:pos x="71" y="23"/>
                </a:cxn>
                <a:cxn ang="0">
                  <a:pos x="85" y="25"/>
                </a:cxn>
                <a:cxn ang="0">
                  <a:pos x="98" y="29"/>
                </a:cxn>
              </a:cxnLst>
              <a:rect l="0" t="0" r="r" b="b"/>
              <a:pathLst>
                <a:path w="113" h="29">
                  <a:moveTo>
                    <a:pt x="98" y="29"/>
                  </a:moveTo>
                  <a:lnTo>
                    <a:pt x="102" y="29"/>
                  </a:lnTo>
                  <a:lnTo>
                    <a:pt x="107" y="25"/>
                  </a:lnTo>
                  <a:lnTo>
                    <a:pt x="111" y="22"/>
                  </a:lnTo>
                  <a:lnTo>
                    <a:pt x="113" y="16"/>
                  </a:lnTo>
                  <a:lnTo>
                    <a:pt x="112" y="11"/>
                  </a:lnTo>
                  <a:lnTo>
                    <a:pt x="109" y="7"/>
                  </a:lnTo>
                  <a:lnTo>
                    <a:pt x="106" y="3"/>
                  </a:lnTo>
                  <a:lnTo>
                    <a:pt x="100" y="2"/>
                  </a:lnTo>
                  <a:lnTo>
                    <a:pt x="86" y="2"/>
                  </a:lnTo>
                  <a:lnTo>
                    <a:pt x="70" y="2"/>
                  </a:lnTo>
                  <a:lnTo>
                    <a:pt x="53" y="1"/>
                  </a:lnTo>
                  <a:lnTo>
                    <a:pt x="37" y="1"/>
                  </a:lnTo>
                  <a:lnTo>
                    <a:pt x="23" y="0"/>
                  </a:lnTo>
                  <a:lnTo>
                    <a:pt x="10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8" y="9"/>
                  </a:lnTo>
                  <a:lnTo>
                    <a:pt x="17" y="12"/>
                  </a:lnTo>
                  <a:lnTo>
                    <a:pt x="30" y="15"/>
                  </a:lnTo>
                  <a:lnTo>
                    <a:pt x="43" y="17"/>
                  </a:lnTo>
                  <a:lnTo>
                    <a:pt x="57" y="19"/>
                  </a:lnTo>
                  <a:lnTo>
                    <a:pt x="71" y="23"/>
                  </a:lnTo>
                  <a:lnTo>
                    <a:pt x="85" y="25"/>
                  </a:lnTo>
                  <a:lnTo>
                    <a:pt x="98" y="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862" name="Freeform 118"/>
            <p:cNvSpPr>
              <a:spLocks/>
            </p:cNvSpPr>
            <p:nvPr/>
          </p:nvSpPr>
          <p:spPr bwMode="auto">
            <a:xfrm>
              <a:off x="4217" y="3662"/>
              <a:ext cx="70" cy="122"/>
            </a:xfrm>
            <a:custGeom>
              <a:avLst/>
              <a:gdLst/>
              <a:ahLst/>
              <a:cxnLst>
                <a:cxn ang="0">
                  <a:pos x="87" y="243"/>
                </a:cxn>
                <a:cxn ang="0">
                  <a:pos x="106" y="275"/>
                </a:cxn>
                <a:cxn ang="0">
                  <a:pos x="126" y="307"/>
                </a:cxn>
                <a:cxn ang="0">
                  <a:pos x="145" y="337"/>
                </a:cxn>
                <a:cxn ang="0">
                  <a:pos x="166" y="368"/>
                </a:cxn>
                <a:cxn ang="0">
                  <a:pos x="187" y="397"/>
                </a:cxn>
                <a:cxn ang="0">
                  <a:pos x="210" y="426"/>
                </a:cxn>
                <a:cxn ang="0">
                  <a:pos x="233" y="455"/>
                </a:cxn>
                <a:cxn ang="0">
                  <a:pos x="256" y="483"/>
                </a:cxn>
                <a:cxn ang="0">
                  <a:pos x="260" y="487"/>
                </a:cxn>
                <a:cxn ang="0">
                  <a:pos x="265" y="489"/>
                </a:cxn>
                <a:cxn ang="0">
                  <a:pos x="269" y="489"/>
                </a:cxn>
                <a:cxn ang="0">
                  <a:pos x="274" y="487"/>
                </a:cxn>
                <a:cxn ang="0">
                  <a:pos x="279" y="483"/>
                </a:cxn>
                <a:cxn ang="0">
                  <a:pos x="280" y="479"/>
                </a:cxn>
                <a:cxn ang="0">
                  <a:pos x="280" y="474"/>
                </a:cxn>
                <a:cxn ang="0">
                  <a:pos x="279" y="469"/>
                </a:cxn>
                <a:cxn ang="0">
                  <a:pos x="261" y="438"/>
                </a:cxn>
                <a:cxn ang="0">
                  <a:pos x="242" y="406"/>
                </a:cxn>
                <a:cxn ang="0">
                  <a:pos x="223" y="377"/>
                </a:cxn>
                <a:cxn ang="0">
                  <a:pos x="202" y="348"/>
                </a:cxn>
                <a:cxn ang="0">
                  <a:pos x="179" y="319"/>
                </a:cxn>
                <a:cxn ang="0">
                  <a:pos x="158" y="289"/>
                </a:cxn>
                <a:cxn ang="0">
                  <a:pos x="137" y="260"/>
                </a:cxn>
                <a:cxn ang="0">
                  <a:pos x="117" y="228"/>
                </a:cxn>
                <a:cxn ang="0">
                  <a:pos x="100" y="197"/>
                </a:cxn>
                <a:cxn ang="0">
                  <a:pos x="81" y="161"/>
                </a:cxn>
                <a:cxn ang="0">
                  <a:pos x="64" y="122"/>
                </a:cxn>
                <a:cxn ang="0">
                  <a:pos x="47" y="85"/>
                </a:cxn>
                <a:cxn ang="0">
                  <a:pos x="31" y="51"/>
                </a:cxn>
                <a:cxn ang="0">
                  <a:pos x="18" y="24"/>
                </a:cxn>
                <a:cxn ang="0">
                  <a:pos x="7" y="6"/>
                </a:cxn>
                <a:cxn ang="0">
                  <a:pos x="0" y="0"/>
                </a:cxn>
                <a:cxn ang="0">
                  <a:pos x="4" y="14"/>
                </a:cxn>
                <a:cxn ang="0">
                  <a:pos x="11" y="37"/>
                </a:cxn>
                <a:cxn ang="0">
                  <a:pos x="19" y="67"/>
                </a:cxn>
                <a:cxn ang="0">
                  <a:pos x="31" y="101"/>
                </a:cxn>
                <a:cxn ang="0">
                  <a:pos x="44" y="138"/>
                </a:cxn>
                <a:cxn ang="0">
                  <a:pos x="57" y="176"/>
                </a:cxn>
                <a:cxn ang="0">
                  <a:pos x="72" y="211"/>
                </a:cxn>
                <a:cxn ang="0">
                  <a:pos x="87" y="243"/>
                </a:cxn>
              </a:cxnLst>
              <a:rect l="0" t="0" r="r" b="b"/>
              <a:pathLst>
                <a:path w="280" h="489">
                  <a:moveTo>
                    <a:pt x="87" y="243"/>
                  </a:moveTo>
                  <a:lnTo>
                    <a:pt x="106" y="275"/>
                  </a:lnTo>
                  <a:lnTo>
                    <a:pt x="126" y="307"/>
                  </a:lnTo>
                  <a:lnTo>
                    <a:pt x="145" y="337"/>
                  </a:lnTo>
                  <a:lnTo>
                    <a:pt x="166" y="368"/>
                  </a:lnTo>
                  <a:lnTo>
                    <a:pt x="187" y="397"/>
                  </a:lnTo>
                  <a:lnTo>
                    <a:pt x="210" y="426"/>
                  </a:lnTo>
                  <a:lnTo>
                    <a:pt x="233" y="455"/>
                  </a:lnTo>
                  <a:lnTo>
                    <a:pt x="256" y="483"/>
                  </a:lnTo>
                  <a:lnTo>
                    <a:pt x="260" y="487"/>
                  </a:lnTo>
                  <a:lnTo>
                    <a:pt x="265" y="489"/>
                  </a:lnTo>
                  <a:lnTo>
                    <a:pt x="269" y="489"/>
                  </a:lnTo>
                  <a:lnTo>
                    <a:pt x="274" y="487"/>
                  </a:lnTo>
                  <a:lnTo>
                    <a:pt x="279" y="483"/>
                  </a:lnTo>
                  <a:lnTo>
                    <a:pt x="280" y="479"/>
                  </a:lnTo>
                  <a:lnTo>
                    <a:pt x="280" y="474"/>
                  </a:lnTo>
                  <a:lnTo>
                    <a:pt x="279" y="469"/>
                  </a:lnTo>
                  <a:lnTo>
                    <a:pt x="261" y="438"/>
                  </a:lnTo>
                  <a:lnTo>
                    <a:pt x="242" y="406"/>
                  </a:lnTo>
                  <a:lnTo>
                    <a:pt x="223" y="377"/>
                  </a:lnTo>
                  <a:lnTo>
                    <a:pt x="202" y="348"/>
                  </a:lnTo>
                  <a:lnTo>
                    <a:pt x="179" y="319"/>
                  </a:lnTo>
                  <a:lnTo>
                    <a:pt x="158" y="289"/>
                  </a:lnTo>
                  <a:lnTo>
                    <a:pt x="137" y="260"/>
                  </a:lnTo>
                  <a:lnTo>
                    <a:pt x="117" y="228"/>
                  </a:lnTo>
                  <a:lnTo>
                    <a:pt x="100" y="197"/>
                  </a:lnTo>
                  <a:lnTo>
                    <a:pt x="81" y="161"/>
                  </a:lnTo>
                  <a:lnTo>
                    <a:pt x="64" y="122"/>
                  </a:lnTo>
                  <a:lnTo>
                    <a:pt x="47" y="85"/>
                  </a:lnTo>
                  <a:lnTo>
                    <a:pt x="31" y="51"/>
                  </a:lnTo>
                  <a:lnTo>
                    <a:pt x="18" y="24"/>
                  </a:lnTo>
                  <a:lnTo>
                    <a:pt x="7" y="6"/>
                  </a:lnTo>
                  <a:lnTo>
                    <a:pt x="0" y="0"/>
                  </a:lnTo>
                  <a:lnTo>
                    <a:pt x="4" y="14"/>
                  </a:lnTo>
                  <a:lnTo>
                    <a:pt x="11" y="37"/>
                  </a:lnTo>
                  <a:lnTo>
                    <a:pt x="19" y="67"/>
                  </a:lnTo>
                  <a:lnTo>
                    <a:pt x="31" y="101"/>
                  </a:lnTo>
                  <a:lnTo>
                    <a:pt x="44" y="138"/>
                  </a:lnTo>
                  <a:lnTo>
                    <a:pt x="57" y="176"/>
                  </a:lnTo>
                  <a:lnTo>
                    <a:pt x="72" y="211"/>
                  </a:lnTo>
                  <a:lnTo>
                    <a:pt x="87" y="2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863" name="Freeform 119"/>
            <p:cNvSpPr>
              <a:spLocks/>
            </p:cNvSpPr>
            <p:nvPr/>
          </p:nvSpPr>
          <p:spPr bwMode="auto">
            <a:xfrm>
              <a:off x="4030" y="3501"/>
              <a:ext cx="49" cy="60"/>
            </a:xfrm>
            <a:custGeom>
              <a:avLst/>
              <a:gdLst/>
              <a:ahLst/>
              <a:cxnLst>
                <a:cxn ang="0">
                  <a:pos x="73" y="37"/>
                </a:cxn>
                <a:cxn ang="0">
                  <a:pos x="59" y="47"/>
                </a:cxn>
                <a:cxn ang="0">
                  <a:pos x="46" y="59"/>
                </a:cxn>
                <a:cxn ang="0">
                  <a:pos x="33" y="73"/>
                </a:cxn>
                <a:cxn ang="0">
                  <a:pos x="22" y="87"/>
                </a:cxn>
                <a:cxn ang="0">
                  <a:pos x="14" y="102"/>
                </a:cxn>
                <a:cxn ang="0">
                  <a:pos x="7" y="117"/>
                </a:cxn>
                <a:cxn ang="0">
                  <a:pos x="3" y="132"/>
                </a:cxn>
                <a:cxn ang="0">
                  <a:pos x="0" y="149"/>
                </a:cxn>
                <a:cxn ang="0">
                  <a:pos x="3" y="173"/>
                </a:cxn>
                <a:cxn ang="0">
                  <a:pos x="12" y="193"/>
                </a:cxn>
                <a:cxn ang="0">
                  <a:pos x="26" y="211"/>
                </a:cxn>
                <a:cxn ang="0">
                  <a:pos x="43" y="224"/>
                </a:cxn>
                <a:cxn ang="0">
                  <a:pos x="64" y="233"/>
                </a:cxn>
                <a:cxn ang="0">
                  <a:pos x="88" y="239"/>
                </a:cxn>
                <a:cxn ang="0">
                  <a:pos x="110" y="240"/>
                </a:cxn>
                <a:cxn ang="0">
                  <a:pos x="132" y="237"/>
                </a:cxn>
                <a:cxn ang="0">
                  <a:pos x="137" y="237"/>
                </a:cxn>
                <a:cxn ang="0">
                  <a:pos x="142" y="234"/>
                </a:cxn>
                <a:cxn ang="0">
                  <a:pos x="145" y="230"/>
                </a:cxn>
                <a:cxn ang="0">
                  <a:pos x="146" y="225"/>
                </a:cxn>
                <a:cxn ang="0">
                  <a:pos x="145" y="222"/>
                </a:cxn>
                <a:cxn ang="0">
                  <a:pos x="142" y="222"/>
                </a:cxn>
                <a:cxn ang="0">
                  <a:pos x="137" y="221"/>
                </a:cxn>
                <a:cxn ang="0">
                  <a:pos x="131" y="221"/>
                </a:cxn>
                <a:cxn ang="0">
                  <a:pos x="124" y="221"/>
                </a:cxn>
                <a:cxn ang="0">
                  <a:pos x="118" y="221"/>
                </a:cxn>
                <a:cxn ang="0">
                  <a:pos x="112" y="221"/>
                </a:cxn>
                <a:cxn ang="0">
                  <a:pos x="109" y="221"/>
                </a:cxn>
                <a:cxn ang="0">
                  <a:pos x="97" y="220"/>
                </a:cxn>
                <a:cxn ang="0">
                  <a:pos x="87" y="219"/>
                </a:cxn>
                <a:cxn ang="0">
                  <a:pos x="75" y="218"/>
                </a:cxn>
                <a:cxn ang="0">
                  <a:pos x="63" y="214"/>
                </a:cxn>
                <a:cxn ang="0">
                  <a:pos x="52" y="211"/>
                </a:cxn>
                <a:cxn ang="0">
                  <a:pos x="40" y="203"/>
                </a:cxn>
                <a:cxn ang="0">
                  <a:pos x="29" y="192"/>
                </a:cxn>
                <a:cxn ang="0">
                  <a:pos x="18" y="177"/>
                </a:cxn>
                <a:cxn ang="0">
                  <a:pos x="15" y="159"/>
                </a:cxn>
                <a:cxn ang="0">
                  <a:pos x="17" y="143"/>
                </a:cxn>
                <a:cxn ang="0">
                  <a:pos x="21" y="127"/>
                </a:cxn>
                <a:cxn ang="0">
                  <a:pos x="28" y="111"/>
                </a:cxn>
                <a:cxn ang="0">
                  <a:pos x="39" y="97"/>
                </a:cxn>
                <a:cxn ang="0">
                  <a:pos x="50" y="83"/>
                </a:cxn>
                <a:cxn ang="0">
                  <a:pos x="63" y="72"/>
                </a:cxn>
                <a:cxn ang="0">
                  <a:pos x="79" y="60"/>
                </a:cxn>
                <a:cxn ang="0">
                  <a:pos x="94" y="49"/>
                </a:cxn>
                <a:cxn ang="0">
                  <a:pos x="110" y="40"/>
                </a:cxn>
                <a:cxn ang="0">
                  <a:pos x="126" y="32"/>
                </a:cxn>
                <a:cxn ang="0">
                  <a:pos x="142" y="25"/>
                </a:cxn>
                <a:cxn ang="0">
                  <a:pos x="158" y="19"/>
                </a:cxn>
                <a:cxn ang="0">
                  <a:pos x="172" y="13"/>
                </a:cxn>
                <a:cxn ang="0">
                  <a:pos x="186" y="10"/>
                </a:cxn>
                <a:cxn ang="0">
                  <a:pos x="198" y="7"/>
                </a:cxn>
                <a:cxn ang="0">
                  <a:pos x="190" y="3"/>
                </a:cxn>
                <a:cxn ang="0">
                  <a:pos x="177" y="0"/>
                </a:cxn>
                <a:cxn ang="0">
                  <a:pos x="162" y="3"/>
                </a:cxn>
                <a:cxn ang="0">
                  <a:pos x="144" y="6"/>
                </a:cxn>
                <a:cxn ang="0">
                  <a:pos x="124" y="12"/>
                </a:cxn>
                <a:cxn ang="0">
                  <a:pos x="105" y="19"/>
                </a:cxn>
                <a:cxn ang="0">
                  <a:pos x="88" y="28"/>
                </a:cxn>
                <a:cxn ang="0">
                  <a:pos x="73" y="37"/>
                </a:cxn>
              </a:cxnLst>
              <a:rect l="0" t="0" r="r" b="b"/>
              <a:pathLst>
                <a:path w="198" h="240">
                  <a:moveTo>
                    <a:pt x="73" y="37"/>
                  </a:moveTo>
                  <a:lnTo>
                    <a:pt x="59" y="47"/>
                  </a:lnTo>
                  <a:lnTo>
                    <a:pt x="46" y="59"/>
                  </a:lnTo>
                  <a:lnTo>
                    <a:pt x="33" y="73"/>
                  </a:lnTo>
                  <a:lnTo>
                    <a:pt x="22" y="87"/>
                  </a:lnTo>
                  <a:lnTo>
                    <a:pt x="14" y="102"/>
                  </a:lnTo>
                  <a:lnTo>
                    <a:pt x="7" y="117"/>
                  </a:lnTo>
                  <a:lnTo>
                    <a:pt x="3" y="132"/>
                  </a:lnTo>
                  <a:lnTo>
                    <a:pt x="0" y="149"/>
                  </a:lnTo>
                  <a:lnTo>
                    <a:pt x="3" y="173"/>
                  </a:lnTo>
                  <a:lnTo>
                    <a:pt x="12" y="193"/>
                  </a:lnTo>
                  <a:lnTo>
                    <a:pt x="26" y="211"/>
                  </a:lnTo>
                  <a:lnTo>
                    <a:pt x="43" y="224"/>
                  </a:lnTo>
                  <a:lnTo>
                    <a:pt x="64" y="233"/>
                  </a:lnTo>
                  <a:lnTo>
                    <a:pt x="88" y="239"/>
                  </a:lnTo>
                  <a:lnTo>
                    <a:pt x="110" y="240"/>
                  </a:lnTo>
                  <a:lnTo>
                    <a:pt x="132" y="237"/>
                  </a:lnTo>
                  <a:lnTo>
                    <a:pt x="137" y="237"/>
                  </a:lnTo>
                  <a:lnTo>
                    <a:pt x="142" y="234"/>
                  </a:lnTo>
                  <a:lnTo>
                    <a:pt x="145" y="230"/>
                  </a:lnTo>
                  <a:lnTo>
                    <a:pt x="146" y="225"/>
                  </a:lnTo>
                  <a:lnTo>
                    <a:pt x="145" y="222"/>
                  </a:lnTo>
                  <a:lnTo>
                    <a:pt x="142" y="222"/>
                  </a:lnTo>
                  <a:lnTo>
                    <a:pt x="137" y="221"/>
                  </a:lnTo>
                  <a:lnTo>
                    <a:pt x="131" y="221"/>
                  </a:lnTo>
                  <a:lnTo>
                    <a:pt x="124" y="221"/>
                  </a:lnTo>
                  <a:lnTo>
                    <a:pt x="118" y="221"/>
                  </a:lnTo>
                  <a:lnTo>
                    <a:pt x="112" y="221"/>
                  </a:lnTo>
                  <a:lnTo>
                    <a:pt x="109" y="221"/>
                  </a:lnTo>
                  <a:lnTo>
                    <a:pt x="97" y="220"/>
                  </a:lnTo>
                  <a:lnTo>
                    <a:pt x="87" y="219"/>
                  </a:lnTo>
                  <a:lnTo>
                    <a:pt x="75" y="218"/>
                  </a:lnTo>
                  <a:lnTo>
                    <a:pt x="63" y="214"/>
                  </a:lnTo>
                  <a:lnTo>
                    <a:pt x="52" y="211"/>
                  </a:lnTo>
                  <a:lnTo>
                    <a:pt x="40" y="203"/>
                  </a:lnTo>
                  <a:lnTo>
                    <a:pt x="29" y="192"/>
                  </a:lnTo>
                  <a:lnTo>
                    <a:pt x="18" y="177"/>
                  </a:lnTo>
                  <a:lnTo>
                    <a:pt x="15" y="159"/>
                  </a:lnTo>
                  <a:lnTo>
                    <a:pt x="17" y="143"/>
                  </a:lnTo>
                  <a:lnTo>
                    <a:pt x="21" y="127"/>
                  </a:lnTo>
                  <a:lnTo>
                    <a:pt x="28" y="111"/>
                  </a:lnTo>
                  <a:lnTo>
                    <a:pt x="39" y="97"/>
                  </a:lnTo>
                  <a:lnTo>
                    <a:pt x="50" y="83"/>
                  </a:lnTo>
                  <a:lnTo>
                    <a:pt x="63" y="72"/>
                  </a:lnTo>
                  <a:lnTo>
                    <a:pt x="79" y="60"/>
                  </a:lnTo>
                  <a:lnTo>
                    <a:pt x="94" y="49"/>
                  </a:lnTo>
                  <a:lnTo>
                    <a:pt x="110" y="40"/>
                  </a:lnTo>
                  <a:lnTo>
                    <a:pt x="126" y="32"/>
                  </a:lnTo>
                  <a:lnTo>
                    <a:pt x="142" y="25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864" name="Freeform 120"/>
            <p:cNvSpPr>
              <a:spLocks/>
            </p:cNvSpPr>
            <p:nvPr/>
          </p:nvSpPr>
          <p:spPr bwMode="auto">
            <a:xfrm>
              <a:off x="4115" y="3501"/>
              <a:ext cx="31" cy="46"/>
            </a:xfrm>
            <a:custGeom>
              <a:avLst/>
              <a:gdLst/>
              <a:ahLst/>
              <a:cxnLst>
                <a:cxn ang="0">
                  <a:pos x="108" y="62"/>
                </a:cxn>
                <a:cxn ang="0">
                  <a:pos x="111" y="82"/>
                </a:cxn>
                <a:cxn ang="0">
                  <a:pos x="109" y="98"/>
                </a:cxn>
                <a:cxn ang="0">
                  <a:pos x="101" y="112"/>
                </a:cxn>
                <a:cxn ang="0">
                  <a:pos x="89" y="125"/>
                </a:cxn>
                <a:cxn ang="0">
                  <a:pos x="75" y="137"/>
                </a:cxn>
                <a:cxn ang="0">
                  <a:pos x="60" y="147"/>
                </a:cxn>
                <a:cxn ang="0">
                  <a:pos x="43" y="159"/>
                </a:cxn>
                <a:cxn ang="0">
                  <a:pos x="29" y="170"/>
                </a:cxn>
                <a:cxn ang="0">
                  <a:pos x="27" y="173"/>
                </a:cxn>
                <a:cxn ang="0">
                  <a:pos x="26" y="175"/>
                </a:cxn>
                <a:cxn ang="0">
                  <a:pos x="26" y="179"/>
                </a:cxn>
                <a:cxn ang="0">
                  <a:pos x="28" y="182"/>
                </a:cxn>
                <a:cxn ang="0">
                  <a:pos x="31" y="185"/>
                </a:cxn>
                <a:cxn ang="0">
                  <a:pos x="34" y="186"/>
                </a:cxn>
                <a:cxn ang="0">
                  <a:pos x="38" y="186"/>
                </a:cxn>
                <a:cxn ang="0">
                  <a:pos x="41" y="185"/>
                </a:cxn>
                <a:cxn ang="0">
                  <a:pos x="59" y="174"/>
                </a:cxn>
                <a:cxn ang="0">
                  <a:pos x="76" y="163"/>
                </a:cxn>
                <a:cxn ang="0">
                  <a:pos x="93" y="150"/>
                </a:cxn>
                <a:cxn ang="0">
                  <a:pos x="108" y="134"/>
                </a:cxn>
                <a:cxn ang="0">
                  <a:pos x="118" y="118"/>
                </a:cxn>
                <a:cxn ang="0">
                  <a:pos x="125" y="99"/>
                </a:cxn>
                <a:cxn ang="0">
                  <a:pos x="128" y="79"/>
                </a:cxn>
                <a:cxn ang="0">
                  <a:pos x="123" y="58"/>
                </a:cxn>
                <a:cxn ang="0">
                  <a:pos x="112" y="42"/>
                </a:cxn>
                <a:cxn ang="0">
                  <a:pos x="98" y="28"/>
                </a:cxn>
                <a:cxn ang="0">
                  <a:pos x="80" y="16"/>
                </a:cxn>
                <a:cxn ang="0">
                  <a:pos x="61" y="8"/>
                </a:cxn>
                <a:cxn ang="0">
                  <a:pos x="41" y="2"/>
                </a:cxn>
                <a:cxn ang="0">
                  <a:pos x="24" y="0"/>
                </a:cxn>
                <a:cxn ang="0">
                  <a:pos x="10" y="1"/>
                </a:cxn>
                <a:cxn ang="0">
                  <a:pos x="0" y="6"/>
                </a:cxn>
                <a:cxn ang="0">
                  <a:pos x="17" y="10"/>
                </a:cxn>
                <a:cxn ang="0">
                  <a:pos x="33" y="14"/>
                </a:cxn>
                <a:cxn ang="0">
                  <a:pos x="48" y="17"/>
                </a:cxn>
                <a:cxn ang="0">
                  <a:pos x="63" y="22"/>
                </a:cxn>
                <a:cxn ang="0">
                  <a:pos x="77" y="28"/>
                </a:cxn>
                <a:cxn ang="0">
                  <a:pos x="90" y="36"/>
                </a:cxn>
                <a:cxn ang="0">
                  <a:pos x="101" y="47"/>
                </a:cxn>
                <a:cxn ang="0">
                  <a:pos x="108" y="62"/>
                </a:cxn>
              </a:cxnLst>
              <a:rect l="0" t="0" r="r" b="b"/>
              <a:pathLst>
                <a:path w="128" h="186">
                  <a:moveTo>
                    <a:pt x="108" y="62"/>
                  </a:moveTo>
                  <a:lnTo>
                    <a:pt x="111" y="82"/>
                  </a:lnTo>
                  <a:lnTo>
                    <a:pt x="109" y="98"/>
                  </a:lnTo>
                  <a:lnTo>
                    <a:pt x="101" y="112"/>
                  </a:lnTo>
                  <a:lnTo>
                    <a:pt x="89" y="125"/>
                  </a:lnTo>
                  <a:lnTo>
                    <a:pt x="75" y="137"/>
                  </a:lnTo>
                  <a:lnTo>
                    <a:pt x="60" y="147"/>
                  </a:lnTo>
                  <a:lnTo>
                    <a:pt x="43" y="159"/>
                  </a:lnTo>
                  <a:lnTo>
                    <a:pt x="29" y="170"/>
                  </a:lnTo>
                  <a:lnTo>
                    <a:pt x="27" y="173"/>
                  </a:lnTo>
                  <a:lnTo>
                    <a:pt x="26" y="175"/>
                  </a:lnTo>
                  <a:lnTo>
                    <a:pt x="26" y="179"/>
                  </a:lnTo>
                  <a:lnTo>
                    <a:pt x="28" y="182"/>
                  </a:lnTo>
                  <a:lnTo>
                    <a:pt x="31" y="185"/>
                  </a:lnTo>
                  <a:lnTo>
                    <a:pt x="34" y="186"/>
                  </a:lnTo>
                  <a:lnTo>
                    <a:pt x="38" y="186"/>
                  </a:lnTo>
                  <a:lnTo>
                    <a:pt x="41" y="185"/>
                  </a:lnTo>
                  <a:lnTo>
                    <a:pt x="59" y="174"/>
                  </a:lnTo>
                  <a:lnTo>
                    <a:pt x="76" y="163"/>
                  </a:lnTo>
                  <a:lnTo>
                    <a:pt x="93" y="150"/>
                  </a:lnTo>
                  <a:lnTo>
                    <a:pt x="108" y="134"/>
                  </a:lnTo>
                  <a:lnTo>
                    <a:pt x="118" y="118"/>
                  </a:lnTo>
                  <a:lnTo>
                    <a:pt x="125" y="99"/>
                  </a:lnTo>
                  <a:lnTo>
                    <a:pt x="128" y="79"/>
                  </a:lnTo>
                  <a:lnTo>
                    <a:pt x="123" y="58"/>
                  </a:lnTo>
                  <a:lnTo>
                    <a:pt x="112" y="42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4" y="0"/>
                  </a:lnTo>
                  <a:lnTo>
                    <a:pt x="10" y="1"/>
                  </a:lnTo>
                  <a:lnTo>
                    <a:pt x="0" y="6"/>
                  </a:lnTo>
                  <a:lnTo>
                    <a:pt x="17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7"/>
                  </a:lnTo>
                  <a:lnTo>
                    <a:pt x="108" y="6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865" name="Freeform 121"/>
            <p:cNvSpPr>
              <a:spLocks/>
            </p:cNvSpPr>
            <p:nvPr/>
          </p:nvSpPr>
          <p:spPr bwMode="auto">
            <a:xfrm>
              <a:off x="3998" y="3490"/>
              <a:ext cx="81" cy="97"/>
            </a:xfrm>
            <a:custGeom>
              <a:avLst/>
              <a:gdLst/>
              <a:ahLst/>
              <a:cxnLst>
                <a:cxn ang="0">
                  <a:pos x="100" y="71"/>
                </a:cxn>
                <a:cxn ang="0">
                  <a:pos x="54" y="117"/>
                </a:cxn>
                <a:cxn ang="0">
                  <a:pos x="17" y="171"/>
                </a:cxn>
                <a:cxn ang="0">
                  <a:pos x="0" y="231"/>
                </a:cxn>
                <a:cxn ang="0">
                  <a:pos x="3" y="272"/>
                </a:cxn>
                <a:cxn ang="0">
                  <a:pos x="10" y="289"/>
                </a:cxn>
                <a:cxn ang="0">
                  <a:pos x="21" y="304"/>
                </a:cxn>
                <a:cxn ang="0">
                  <a:pos x="34" y="317"/>
                </a:cxn>
                <a:cxn ang="0">
                  <a:pos x="56" y="331"/>
                </a:cxn>
                <a:cxn ang="0">
                  <a:pos x="86" y="346"/>
                </a:cxn>
                <a:cxn ang="0">
                  <a:pos x="119" y="358"/>
                </a:cxn>
                <a:cxn ang="0">
                  <a:pos x="152" y="367"/>
                </a:cxn>
                <a:cxn ang="0">
                  <a:pos x="186" y="374"/>
                </a:cxn>
                <a:cxn ang="0">
                  <a:pos x="220" y="379"/>
                </a:cxn>
                <a:cxn ang="0">
                  <a:pos x="255" y="382"/>
                </a:cxn>
                <a:cxn ang="0">
                  <a:pos x="289" y="385"/>
                </a:cxn>
                <a:cxn ang="0">
                  <a:pos x="311" y="386"/>
                </a:cxn>
                <a:cxn ang="0">
                  <a:pos x="319" y="379"/>
                </a:cxn>
                <a:cxn ang="0">
                  <a:pos x="321" y="367"/>
                </a:cxn>
                <a:cxn ang="0">
                  <a:pos x="314" y="359"/>
                </a:cxn>
                <a:cxn ang="0">
                  <a:pos x="293" y="358"/>
                </a:cxn>
                <a:cxn ang="0">
                  <a:pos x="262" y="357"/>
                </a:cxn>
                <a:cxn ang="0">
                  <a:pos x="230" y="354"/>
                </a:cxn>
                <a:cxn ang="0">
                  <a:pos x="199" y="350"/>
                </a:cxn>
                <a:cxn ang="0">
                  <a:pos x="167" y="344"/>
                </a:cxn>
                <a:cxn ang="0">
                  <a:pos x="136" y="336"/>
                </a:cxn>
                <a:cxn ang="0">
                  <a:pos x="105" y="326"/>
                </a:cxn>
                <a:cxn ang="0">
                  <a:pos x="76" y="312"/>
                </a:cxn>
                <a:cxn ang="0">
                  <a:pos x="50" y="297"/>
                </a:cxn>
                <a:cxn ang="0">
                  <a:pos x="35" y="274"/>
                </a:cxn>
                <a:cxn ang="0">
                  <a:pos x="30" y="243"/>
                </a:cxn>
                <a:cxn ang="0">
                  <a:pos x="37" y="201"/>
                </a:cxn>
                <a:cxn ang="0">
                  <a:pos x="50" y="168"/>
                </a:cxn>
                <a:cxn ang="0">
                  <a:pos x="68" y="139"/>
                </a:cxn>
                <a:cxn ang="0">
                  <a:pos x="89" y="113"/>
                </a:cxn>
                <a:cxn ang="0">
                  <a:pos x="113" y="90"/>
                </a:cxn>
                <a:cxn ang="0">
                  <a:pos x="144" y="65"/>
                </a:cxn>
                <a:cxn ang="0">
                  <a:pos x="180" y="42"/>
                </a:cxn>
                <a:cxn ang="0">
                  <a:pos x="219" y="22"/>
                </a:cxn>
                <a:cxn ang="0">
                  <a:pos x="252" y="7"/>
                </a:cxn>
                <a:cxn ang="0">
                  <a:pos x="254" y="0"/>
                </a:cxn>
                <a:cxn ang="0">
                  <a:pos x="220" y="6"/>
                </a:cxn>
                <a:cxn ang="0">
                  <a:pos x="180" y="20"/>
                </a:cxn>
                <a:cxn ang="0">
                  <a:pos x="141" y="40"/>
                </a:cxn>
              </a:cxnLst>
              <a:rect l="0" t="0" r="r" b="b"/>
              <a:pathLst>
                <a:path w="321" h="386">
                  <a:moveTo>
                    <a:pt x="125" y="51"/>
                  </a:moveTo>
                  <a:lnTo>
                    <a:pt x="100" y="71"/>
                  </a:lnTo>
                  <a:lnTo>
                    <a:pt x="76" y="93"/>
                  </a:lnTo>
                  <a:lnTo>
                    <a:pt x="54" y="117"/>
                  </a:lnTo>
                  <a:lnTo>
                    <a:pt x="34" y="143"/>
                  </a:lnTo>
                  <a:lnTo>
                    <a:pt x="17" y="171"/>
                  </a:lnTo>
                  <a:lnTo>
                    <a:pt x="6" y="200"/>
                  </a:lnTo>
                  <a:lnTo>
                    <a:pt x="0" y="231"/>
                  </a:lnTo>
                  <a:lnTo>
                    <a:pt x="1" y="264"/>
                  </a:lnTo>
                  <a:lnTo>
                    <a:pt x="3" y="272"/>
                  </a:lnTo>
                  <a:lnTo>
                    <a:pt x="7" y="282"/>
                  </a:lnTo>
                  <a:lnTo>
                    <a:pt x="10" y="289"/>
                  </a:lnTo>
                  <a:lnTo>
                    <a:pt x="15" y="297"/>
                  </a:lnTo>
                  <a:lnTo>
                    <a:pt x="21" y="304"/>
                  </a:lnTo>
                  <a:lnTo>
                    <a:pt x="27" y="311"/>
                  </a:lnTo>
                  <a:lnTo>
                    <a:pt x="34" y="317"/>
                  </a:lnTo>
                  <a:lnTo>
                    <a:pt x="41" y="321"/>
                  </a:lnTo>
                  <a:lnTo>
                    <a:pt x="56" y="331"/>
                  </a:lnTo>
                  <a:lnTo>
                    <a:pt x="71" y="339"/>
                  </a:lnTo>
                  <a:lnTo>
                    <a:pt x="86" y="346"/>
                  </a:lnTo>
                  <a:lnTo>
                    <a:pt x="103" y="352"/>
                  </a:lnTo>
                  <a:lnTo>
                    <a:pt x="119" y="358"/>
                  </a:lnTo>
                  <a:lnTo>
                    <a:pt x="136" y="362"/>
                  </a:lnTo>
                  <a:lnTo>
                    <a:pt x="152" y="367"/>
                  </a:lnTo>
                  <a:lnTo>
                    <a:pt x="168" y="371"/>
                  </a:lnTo>
                  <a:lnTo>
                    <a:pt x="186" y="374"/>
                  </a:lnTo>
                  <a:lnTo>
                    <a:pt x="203" y="376"/>
                  </a:lnTo>
                  <a:lnTo>
                    <a:pt x="220" y="379"/>
                  </a:lnTo>
                  <a:lnTo>
                    <a:pt x="237" y="381"/>
                  </a:lnTo>
                  <a:lnTo>
                    <a:pt x="255" y="382"/>
                  </a:lnTo>
                  <a:lnTo>
                    <a:pt x="272" y="383"/>
                  </a:lnTo>
                  <a:lnTo>
                    <a:pt x="289" y="385"/>
                  </a:lnTo>
                  <a:lnTo>
                    <a:pt x="306" y="386"/>
                  </a:lnTo>
                  <a:lnTo>
                    <a:pt x="311" y="386"/>
                  </a:lnTo>
                  <a:lnTo>
                    <a:pt x="316" y="382"/>
                  </a:lnTo>
                  <a:lnTo>
                    <a:pt x="319" y="379"/>
                  </a:lnTo>
                  <a:lnTo>
                    <a:pt x="321" y="373"/>
                  </a:lnTo>
                  <a:lnTo>
                    <a:pt x="321" y="367"/>
                  </a:lnTo>
                  <a:lnTo>
                    <a:pt x="319" y="362"/>
                  </a:lnTo>
                  <a:lnTo>
                    <a:pt x="314" y="359"/>
                  </a:lnTo>
                  <a:lnTo>
                    <a:pt x="310" y="358"/>
                  </a:lnTo>
                  <a:lnTo>
                    <a:pt x="293" y="358"/>
                  </a:lnTo>
                  <a:lnTo>
                    <a:pt x="278" y="358"/>
                  </a:lnTo>
                  <a:lnTo>
                    <a:pt x="262" y="357"/>
                  </a:lnTo>
                  <a:lnTo>
                    <a:pt x="247" y="355"/>
                  </a:lnTo>
                  <a:lnTo>
                    <a:pt x="230" y="354"/>
                  </a:lnTo>
                  <a:lnTo>
                    <a:pt x="214" y="352"/>
                  </a:lnTo>
                  <a:lnTo>
                    <a:pt x="199" y="350"/>
                  </a:lnTo>
                  <a:lnTo>
                    <a:pt x="182" y="347"/>
                  </a:lnTo>
                  <a:lnTo>
                    <a:pt x="167" y="344"/>
                  </a:lnTo>
                  <a:lnTo>
                    <a:pt x="151" y="340"/>
                  </a:lnTo>
                  <a:lnTo>
                    <a:pt x="136" y="336"/>
                  </a:lnTo>
                  <a:lnTo>
                    <a:pt x="120" y="331"/>
                  </a:lnTo>
                  <a:lnTo>
                    <a:pt x="105" y="326"/>
                  </a:lnTo>
                  <a:lnTo>
                    <a:pt x="91" y="319"/>
                  </a:lnTo>
                  <a:lnTo>
                    <a:pt x="76" y="312"/>
                  </a:lnTo>
                  <a:lnTo>
                    <a:pt x="62" y="305"/>
                  </a:lnTo>
                  <a:lnTo>
                    <a:pt x="50" y="297"/>
                  </a:lnTo>
                  <a:lnTo>
                    <a:pt x="41" y="285"/>
                  </a:lnTo>
                  <a:lnTo>
                    <a:pt x="35" y="274"/>
                  </a:lnTo>
                  <a:lnTo>
                    <a:pt x="30" y="259"/>
                  </a:lnTo>
                  <a:lnTo>
                    <a:pt x="30" y="243"/>
                  </a:lnTo>
                  <a:lnTo>
                    <a:pt x="33" y="222"/>
                  </a:lnTo>
                  <a:lnTo>
                    <a:pt x="37" y="201"/>
                  </a:lnTo>
                  <a:lnTo>
                    <a:pt x="42" y="186"/>
                  </a:lnTo>
                  <a:lnTo>
                    <a:pt x="50" y="168"/>
                  </a:lnTo>
                  <a:lnTo>
                    <a:pt x="60" y="153"/>
                  </a:lnTo>
                  <a:lnTo>
                    <a:pt x="68" y="139"/>
                  </a:lnTo>
                  <a:lnTo>
                    <a:pt x="78" y="126"/>
                  </a:lnTo>
                  <a:lnTo>
                    <a:pt x="89" y="113"/>
                  </a:lnTo>
                  <a:lnTo>
                    <a:pt x="100" y="102"/>
                  </a:lnTo>
                  <a:lnTo>
                    <a:pt x="113" y="90"/>
                  </a:lnTo>
                  <a:lnTo>
                    <a:pt x="129" y="77"/>
                  </a:lnTo>
                  <a:lnTo>
                    <a:pt x="144" y="65"/>
                  </a:lnTo>
                  <a:lnTo>
                    <a:pt x="161" y="54"/>
                  </a:lnTo>
                  <a:lnTo>
                    <a:pt x="180" y="42"/>
                  </a:lnTo>
                  <a:lnTo>
                    <a:pt x="200" y="31"/>
                  </a:lnTo>
                  <a:lnTo>
                    <a:pt x="219" y="22"/>
                  </a:lnTo>
                  <a:lnTo>
                    <a:pt x="236" y="14"/>
                  </a:lnTo>
                  <a:lnTo>
                    <a:pt x="252" y="7"/>
                  </a:lnTo>
                  <a:lnTo>
                    <a:pt x="266" y="1"/>
                  </a:lnTo>
                  <a:lnTo>
                    <a:pt x="254" y="0"/>
                  </a:lnTo>
                  <a:lnTo>
                    <a:pt x="237" y="1"/>
                  </a:lnTo>
                  <a:lnTo>
                    <a:pt x="220" y="6"/>
                  </a:lnTo>
                  <a:lnTo>
                    <a:pt x="200" y="12"/>
                  </a:lnTo>
                  <a:lnTo>
                    <a:pt x="180" y="20"/>
                  </a:lnTo>
                  <a:lnTo>
                    <a:pt x="160" y="29"/>
                  </a:lnTo>
                  <a:lnTo>
                    <a:pt x="141" y="40"/>
                  </a:lnTo>
                  <a:lnTo>
                    <a:pt x="125" y="5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866" name="Freeform 122"/>
            <p:cNvSpPr>
              <a:spLocks/>
            </p:cNvSpPr>
            <p:nvPr/>
          </p:nvSpPr>
          <p:spPr bwMode="auto">
            <a:xfrm>
              <a:off x="4112" y="3487"/>
              <a:ext cx="70" cy="64"/>
            </a:xfrm>
            <a:custGeom>
              <a:avLst/>
              <a:gdLst/>
              <a:ahLst/>
              <a:cxnLst>
                <a:cxn ang="0">
                  <a:pos x="233" y="79"/>
                </a:cxn>
                <a:cxn ang="0">
                  <a:pos x="246" y="94"/>
                </a:cxn>
                <a:cxn ang="0">
                  <a:pos x="253" y="110"/>
                </a:cxn>
                <a:cxn ang="0">
                  <a:pos x="258" y="127"/>
                </a:cxn>
                <a:cxn ang="0">
                  <a:pos x="258" y="146"/>
                </a:cxn>
                <a:cxn ang="0">
                  <a:pos x="256" y="161"/>
                </a:cxn>
                <a:cxn ang="0">
                  <a:pos x="251" y="174"/>
                </a:cxn>
                <a:cxn ang="0">
                  <a:pos x="243" y="187"/>
                </a:cxn>
                <a:cxn ang="0">
                  <a:pos x="235" y="198"/>
                </a:cxn>
                <a:cxn ang="0">
                  <a:pos x="224" y="209"/>
                </a:cxn>
                <a:cxn ang="0">
                  <a:pos x="213" y="219"/>
                </a:cxn>
                <a:cxn ang="0">
                  <a:pos x="203" y="229"/>
                </a:cxn>
                <a:cxn ang="0">
                  <a:pos x="192" y="240"/>
                </a:cxn>
                <a:cxn ang="0">
                  <a:pos x="190" y="243"/>
                </a:cxn>
                <a:cxn ang="0">
                  <a:pos x="189" y="247"/>
                </a:cxn>
                <a:cxn ang="0">
                  <a:pos x="190" y="250"/>
                </a:cxn>
                <a:cxn ang="0">
                  <a:pos x="192" y="254"/>
                </a:cxn>
                <a:cxn ang="0">
                  <a:pos x="196" y="256"/>
                </a:cxn>
                <a:cxn ang="0">
                  <a:pos x="199" y="257"/>
                </a:cxn>
                <a:cxn ang="0">
                  <a:pos x="204" y="256"/>
                </a:cxn>
                <a:cxn ang="0">
                  <a:pos x="208" y="254"/>
                </a:cxn>
                <a:cxn ang="0">
                  <a:pos x="231" y="239"/>
                </a:cxn>
                <a:cxn ang="0">
                  <a:pos x="250" y="219"/>
                </a:cxn>
                <a:cxn ang="0">
                  <a:pos x="266" y="195"/>
                </a:cxn>
                <a:cxn ang="0">
                  <a:pos x="277" y="171"/>
                </a:cxn>
                <a:cxn ang="0">
                  <a:pos x="280" y="144"/>
                </a:cxn>
                <a:cxn ang="0">
                  <a:pos x="278" y="118"/>
                </a:cxn>
                <a:cxn ang="0">
                  <a:pos x="268" y="94"/>
                </a:cxn>
                <a:cxn ang="0">
                  <a:pos x="250" y="71"/>
                </a:cxn>
                <a:cxn ang="0">
                  <a:pos x="236" y="60"/>
                </a:cxn>
                <a:cxn ang="0">
                  <a:pos x="219" y="49"/>
                </a:cxn>
                <a:cxn ang="0">
                  <a:pos x="201" y="40"/>
                </a:cxn>
                <a:cxn ang="0">
                  <a:pos x="182" y="32"/>
                </a:cxn>
                <a:cxn ang="0">
                  <a:pos x="162" y="25"/>
                </a:cxn>
                <a:cxn ang="0">
                  <a:pos x="141" y="19"/>
                </a:cxn>
                <a:cxn ang="0">
                  <a:pos x="121" y="13"/>
                </a:cxn>
                <a:cxn ang="0">
                  <a:pos x="100" y="8"/>
                </a:cxn>
                <a:cxn ang="0">
                  <a:pos x="81" y="5"/>
                </a:cxn>
                <a:cxn ang="0">
                  <a:pos x="63" y="2"/>
                </a:cxn>
                <a:cxn ang="0">
                  <a:pos x="46" y="0"/>
                </a:cxn>
                <a:cxn ang="0">
                  <a:pos x="31" y="0"/>
                </a:cxn>
                <a:cxn ang="0">
                  <a:pos x="18" y="0"/>
                </a:cxn>
                <a:cxn ang="0">
                  <a:pos x="9" y="1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11" y="8"/>
                </a:cxn>
                <a:cxn ang="0">
                  <a:pos x="24" y="9"/>
                </a:cxn>
                <a:cxn ang="0">
                  <a:pos x="37" y="12"/>
                </a:cxn>
                <a:cxn ang="0">
                  <a:pos x="51" y="14"/>
                </a:cxn>
                <a:cxn ang="0">
                  <a:pos x="66" y="16"/>
                </a:cxn>
                <a:cxn ang="0">
                  <a:pos x="81" y="19"/>
                </a:cxn>
                <a:cxn ang="0">
                  <a:pos x="97" y="22"/>
                </a:cxn>
                <a:cxn ang="0">
                  <a:pos x="113" y="26"/>
                </a:cxn>
                <a:cxn ang="0">
                  <a:pos x="128" y="30"/>
                </a:cxn>
                <a:cxn ang="0">
                  <a:pos x="145" y="35"/>
                </a:cxn>
                <a:cxn ang="0">
                  <a:pos x="161" y="41"/>
                </a:cxn>
                <a:cxn ang="0">
                  <a:pos x="176" y="47"/>
                </a:cxn>
                <a:cxn ang="0">
                  <a:pos x="191" y="54"/>
                </a:cxn>
                <a:cxn ang="0">
                  <a:pos x="206" y="61"/>
                </a:cxn>
                <a:cxn ang="0">
                  <a:pos x="221" y="70"/>
                </a:cxn>
                <a:cxn ang="0">
                  <a:pos x="233" y="79"/>
                </a:cxn>
              </a:cxnLst>
              <a:rect l="0" t="0" r="r" b="b"/>
              <a:pathLst>
                <a:path w="280" h="257">
                  <a:moveTo>
                    <a:pt x="233" y="79"/>
                  </a:moveTo>
                  <a:lnTo>
                    <a:pt x="246" y="94"/>
                  </a:lnTo>
                  <a:lnTo>
                    <a:pt x="253" y="110"/>
                  </a:lnTo>
                  <a:lnTo>
                    <a:pt x="258" y="127"/>
                  </a:lnTo>
                  <a:lnTo>
                    <a:pt x="258" y="146"/>
                  </a:lnTo>
                  <a:lnTo>
                    <a:pt x="256" y="161"/>
                  </a:lnTo>
                  <a:lnTo>
                    <a:pt x="251" y="174"/>
                  </a:lnTo>
                  <a:lnTo>
                    <a:pt x="243" y="187"/>
                  </a:lnTo>
                  <a:lnTo>
                    <a:pt x="235" y="198"/>
                  </a:lnTo>
                  <a:lnTo>
                    <a:pt x="224" y="209"/>
                  </a:lnTo>
                  <a:lnTo>
                    <a:pt x="213" y="219"/>
                  </a:lnTo>
                  <a:lnTo>
                    <a:pt x="203" y="229"/>
                  </a:lnTo>
                  <a:lnTo>
                    <a:pt x="192" y="240"/>
                  </a:lnTo>
                  <a:lnTo>
                    <a:pt x="190" y="243"/>
                  </a:lnTo>
                  <a:lnTo>
                    <a:pt x="189" y="247"/>
                  </a:lnTo>
                  <a:lnTo>
                    <a:pt x="190" y="250"/>
                  </a:lnTo>
                  <a:lnTo>
                    <a:pt x="192" y="254"/>
                  </a:lnTo>
                  <a:lnTo>
                    <a:pt x="196" y="256"/>
                  </a:lnTo>
                  <a:lnTo>
                    <a:pt x="199" y="257"/>
                  </a:lnTo>
                  <a:lnTo>
                    <a:pt x="204" y="256"/>
                  </a:lnTo>
                  <a:lnTo>
                    <a:pt x="208" y="254"/>
                  </a:lnTo>
                  <a:lnTo>
                    <a:pt x="231" y="239"/>
                  </a:lnTo>
                  <a:lnTo>
                    <a:pt x="250" y="219"/>
                  </a:lnTo>
                  <a:lnTo>
                    <a:pt x="266" y="195"/>
                  </a:lnTo>
                  <a:lnTo>
                    <a:pt x="277" y="171"/>
                  </a:lnTo>
                  <a:lnTo>
                    <a:pt x="280" y="144"/>
                  </a:lnTo>
                  <a:lnTo>
                    <a:pt x="278" y="118"/>
                  </a:lnTo>
                  <a:lnTo>
                    <a:pt x="268" y="94"/>
                  </a:lnTo>
                  <a:lnTo>
                    <a:pt x="250" y="71"/>
                  </a:lnTo>
                  <a:lnTo>
                    <a:pt x="236" y="60"/>
                  </a:lnTo>
                  <a:lnTo>
                    <a:pt x="219" y="49"/>
                  </a:lnTo>
                  <a:lnTo>
                    <a:pt x="201" y="40"/>
                  </a:lnTo>
                  <a:lnTo>
                    <a:pt x="182" y="32"/>
                  </a:lnTo>
                  <a:lnTo>
                    <a:pt x="162" y="25"/>
                  </a:lnTo>
                  <a:lnTo>
                    <a:pt x="141" y="19"/>
                  </a:lnTo>
                  <a:lnTo>
                    <a:pt x="121" y="13"/>
                  </a:lnTo>
                  <a:lnTo>
                    <a:pt x="100" y="8"/>
                  </a:lnTo>
                  <a:lnTo>
                    <a:pt x="81" y="5"/>
                  </a:lnTo>
                  <a:lnTo>
                    <a:pt x="63" y="2"/>
                  </a:lnTo>
                  <a:lnTo>
                    <a:pt x="46" y="0"/>
                  </a:lnTo>
                  <a:lnTo>
                    <a:pt x="31" y="0"/>
                  </a:lnTo>
                  <a:lnTo>
                    <a:pt x="18" y="0"/>
                  </a:lnTo>
                  <a:lnTo>
                    <a:pt x="9" y="1"/>
                  </a:lnTo>
                  <a:lnTo>
                    <a:pt x="3" y="3"/>
                  </a:lnTo>
                  <a:lnTo>
                    <a:pt x="0" y="6"/>
                  </a:lnTo>
                  <a:lnTo>
                    <a:pt x="11" y="8"/>
                  </a:lnTo>
                  <a:lnTo>
                    <a:pt x="24" y="9"/>
                  </a:lnTo>
                  <a:lnTo>
                    <a:pt x="37" y="12"/>
                  </a:lnTo>
                  <a:lnTo>
                    <a:pt x="51" y="14"/>
                  </a:lnTo>
                  <a:lnTo>
                    <a:pt x="66" y="16"/>
                  </a:lnTo>
                  <a:lnTo>
                    <a:pt x="81" y="19"/>
                  </a:lnTo>
                  <a:lnTo>
                    <a:pt x="97" y="22"/>
                  </a:lnTo>
                  <a:lnTo>
                    <a:pt x="113" y="26"/>
                  </a:lnTo>
                  <a:lnTo>
                    <a:pt x="128" y="30"/>
                  </a:lnTo>
                  <a:lnTo>
                    <a:pt x="145" y="35"/>
                  </a:lnTo>
                  <a:lnTo>
                    <a:pt x="161" y="41"/>
                  </a:lnTo>
                  <a:lnTo>
                    <a:pt x="176" y="47"/>
                  </a:lnTo>
                  <a:lnTo>
                    <a:pt x="191" y="54"/>
                  </a:lnTo>
                  <a:lnTo>
                    <a:pt x="206" y="61"/>
                  </a:lnTo>
                  <a:lnTo>
                    <a:pt x="221" y="70"/>
                  </a:lnTo>
                  <a:lnTo>
                    <a:pt x="233" y="7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867" name="Freeform 123"/>
            <p:cNvSpPr>
              <a:spLocks/>
            </p:cNvSpPr>
            <p:nvPr/>
          </p:nvSpPr>
          <p:spPr bwMode="auto">
            <a:xfrm>
              <a:off x="3970" y="3522"/>
              <a:ext cx="29" cy="60"/>
            </a:xfrm>
            <a:custGeom>
              <a:avLst/>
              <a:gdLst/>
              <a:ahLst/>
              <a:cxnLst>
                <a:cxn ang="0">
                  <a:pos x="0" y="131"/>
                </a:cxn>
                <a:cxn ang="0">
                  <a:pos x="0" y="151"/>
                </a:cxn>
                <a:cxn ang="0">
                  <a:pos x="5" y="170"/>
                </a:cxn>
                <a:cxn ang="0">
                  <a:pos x="13" y="187"/>
                </a:cxn>
                <a:cxn ang="0">
                  <a:pos x="24" y="202"/>
                </a:cxn>
                <a:cxn ang="0">
                  <a:pos x="38" y="215"/>
                </a:cxn>
                <a:cxn ang="0">
                  <a:pos x="55" y="227"/>
                </a:cxn>
                <a:cxn ang="0">
                  <a:pos x="74" y="235"/>
                </a:cxn>
                <a:cxn ang="0">
                  <a:pos x="92" y="240"/>
                </a:cxn>
                <a:cxn ang="0">
                  <a:pos x="98" y="241"/>
                </a:cxn>
                <a:cxn ang="0">
                  <a:pos x="104" y="239"/>
                </a:cxn>
                <a:cxn ang="0">
                  <a:pos x="109" y="235"/>
                </a:cxn>
                <a:cxn ang="0">
                  <a:pos x="111" y="231"/>
                </a:cxn>
                <a:cxn ang="0">
                  <a:pos x="111" y="225"/>
                </a:cxn>
                <a:cxn ang="0">
                  <a:pos x="110" y="219"/>
                </a:cxn>
                <a:cxn ang="0">
                  <a:pos x="106" y="214"/>
                </a:cxn>
                <a:cxn ang="0">
                  <a:pos x="100" y="212"/>
                </a:cxn>
                <a:cxn ang="0">
                  <a:pos x="82" y="205"/>
                </a:cxn>
                <a:cxn ang="0">
                  <a:pos x="64" y="195"/>
                </a:cxn>
                <a:cxn ang="0">
                  <a:pos x="50" y="183"/>
                </a:cxn>
                <a:cxn ang="0">
                  <a:pos x="40" y="169"/>
                </a:cxn>
                <a:cxn ang="0">
                  <a:pos x="33" y="151"/>
                </a:cxn>
                <a:cxn ang="0">
                  <a:pos x="29" y="132"/>
                </a:cxn>
                <a:cxn ang="0">
                  <a:pos x="29" y="112"/>
                </a:cxn>
                <a:cxn ang="0">
                  <a:pos x="35" y="91"/>
                </a:cxn>
                <a:cxn ang="0">
                  <a:pos x="43" y="76"/>
                </a:cxn>
                <a:cxn ang="0">
                  <a:pos x="56" y="61"/>
                </a:cxn>
                <a:cxn ang="0">
                  <a:pos x="70" y="47"/>
                </a:cxn>
                <a:cxn ang="0">
                  <a:pos x="85" y="34"/>
                </a:cxn>
                <a:cxn ang="0">
                  <a:pos x="98" y="24"/>
                </a:cxn>
                <a:cxn ang="0">
                  <a:pos x="109" y="13"/>
                </a:cxn>
                <a:cxn ang="0">
                  <a:pos x="114" y="6"/>
                </a:cxn>
                <a:cxn ang="0">
                  <a:pos x="114" y="0"/>
                </a:cxn>
                <a:cxn ang="0">
                  <a:pos x="102" y="5"/>
                </a:cxn>
                <a:cxn ang="0">
                  <a:pos x="85" y="13"/>
                </a:cxn>
                <a:cxn ang="0">
                  <a:pos x="68" y="27"/>
                </a:cxn>
                <a:cxn ang="0">
                  <a:pos x="49" y="43"/>
                </a:cxn>
                <a:cxn ang="0">
                  <a:pos x="31" y="62"/>
                </a:cxn>
                <a:cxn ang="0">
                  <a:pos x="17" y="84"/>
                </a:cxn>
                <a:cxn ang="0">
                  <a:pos x="6" y="108"/>
                </a:cxn>
                <a:cxn ang="0">
                  <a:pos x="0" y="131"/>
                </a:cxn>
              </a:cxnLst>
              <a:rect l="0" t="0" r="r" b="b"/>
              <a:pathLst>
                <a:path w="114" h="241">
                  <a:moveTo>
                    <a:pt x="0" y="131"/>
                  </a:moveTo>
                  <a:lnTo>
                    <a:pt x="0" y="151"/>
                  </a:lnTo>
                  <a:lnTo>
                    <a:pt x="5" y="170"/>
                  </a:lnTo>
                  <a:lnTo>
                    <a:pt x="13" y="187"/>
                  </a:lnTo>
                  <a:lnTo>
                    <a:pt x="24" y="202"/>
                  </a:lnTo>
                  <a:lnTo>
                    <a:pt x="38" y="215"/>
                  </a:lnTo>
                  <a:lnTo>
                    <a:pt x="55" y="227"/>
                  </a:lnTo>
                  <a:lnTo>
                    <a:pt x="74" y="235"/>
                  </a:lnTo>
                  <a:lnTo>
                    <a:pt x="92" y="240"/>
                  </a:lnTo>
                  <a:lnTo>
                    <a:pt x="98" y="241"/>
                  </a:lnTo>
                  <a:lnTo>
                    <a:pt x="104" y="239"/>
                  </a:lnTo>
                  <a:lnTo>
                    <a:pt x="109" y="235"/>
                  </a:lnTo>
                  <a:lnTo>
                    <a:pt x="111" y="231"/>
                  </a:lnTo>
                  <a:lnTo>
                    <a:pt x="111" y="225"/>
                  </a:lnTo>
                  <a:lnTo>
                    <a:pt x="110" y="219"/>
                  </a:lnTo>
                  <a:lnTo>
                    <a:pt x="106" y="214"/>
                  </a:lnTo>
                  <a:lnTo>
                    <a:pt x="100" y="212"/>
                  </a:lnTo>
                  <a:lnTo>
                    <a:pt x="82" y="205"/>
                  </a:lnTo>
                  <a:lnTo>
                    <a:pt x="64" y="195"/>
                  </a:lnTo>
                  <a:lnTo>
                    <a:pt x="50" y="183"/>
                  </a:lnTo>
                  <a:lnTo>
                    <a:pt x="40" y="169"/>
                  </a:lnTo>
                  <a:lnTo>
                    <a:pt x="33" y="151"/>
                  </a:lnTo>
                  <a:lnTo>
                    <a:pt x="29" y="132"/>
                  </a:lnTo>
                  <a:lnTo>
                    <a:pt x="29" y="112"/>
                  </a:lnTo>
                  <a:lnTo>
                    <a:pt x="35" y="91"/>
                  </a:lnTo>
                  <a:lnTo>
                    <a:pt x="43" y="76"/>
                  </a:lnTo>
                  <a:lnTo>
                    <a:pt x="56" y="61"/>
                  </a:lnTo>
                  <a:lnTo>
                    <a:pt x="70" y="47"/>
                  </a:lnTo>
                  <a:lnTo>
                    <a:pt x="85" y="34"/>
                  </a:lnTo>
                  <a:lnTo>
                    <a:pt x="98" y="24"/>
                  </a:lnTo>
                  <a:lnTo>
                    <a:pt x="109" y="13"/>
                  </a:lnTo>
                  <a:lnTo>
                    <a:pt x="114" y="6"/>
                  </a:lnTo>
                  <a:lnTo>
                    <a:pt x="114" y="0"/>
                  </a:lnTo>
                  <a:lnTo>
                    <a:pt x="102" y="5"/>
                  </a:lnTo>
                  <a:lnTo>
                    <a:pt x="85" y="13"/>
                  </a:lnTo>
                  <a:lnTo>
                    <a:pt x="68" y="27"/>
                  </a:lnTo>
                  <a:lnTo>
                    <a:pt x="49" y="43"/>
                  </a:lnTo>
                  <a:lnTo>
                    <a:pt x="31" y="62"/>
                  </a:lnTo>
                  <a:lnTo>
                    <a:pt x="17" y="84"/>
                  </a:lnTo>
                  <a:lnTo>
                    <a:pt x="6" y="108"/>
                  </a:lnTo>
                  <a:lnTo>
                    <a:pt x="0" y="1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868" name="Freeform 124"/>
            <p:cNvSpPr>
              <a:spLocks/>
            </p:cNvSpPr>
            <p:nvPr/>
          </p:nvSpPr>
          <p:spPr bwMode="auto">
            <a:xfrm>
              <a:off x="4170" y="3483"/>
              <a:ext cx="61" cy="79"/>
            </a:xfrm>
            <a:custGeom>
              <a:avLst/>
              <a:gdLst/>
              <a:ahLst/>
              <a:cxnLst>
                <a:cxn ang="0">
                  <a:pos x="207" y="126"/>
                </a:cxn>
                <a:cxn ang="0">
                  <a:pos x="219" y="146"/>
                </a:cxn>
                <a:cxn ang="0">
                  <a:pos x="225" y="167"/>
                </a:cxn>
                <a:cxn ang="0">
                  <a:pos x="221" y="190"/>
                </a:cxn>
                <a:cxn ang="0">
                  <a:pos x="207" y="212"/>
                </a:cxn>
                <a:cxn ang="0">
                  <a:pos x="187" y="232"/>
                </a:cxn>
                <a:cxn ang="0">
                  <a:pos x="165" y="250"/>
                </a:cxn>
                <a:cxn ang="0">
                  <a:pos x="142" y="269"/>
                </a:cxn>
                <a:cxn ang="0">
                  <a:pos x="128" y="283"/>
                </a:cxn>
                <a:cxn ang="0">
                  <a:pos x="123" y="292"/>
                </a:cxn>
                <a:cxn ang="0">
                  <a:pos x="119" y="301"/>
                </a:cxn>
                <a:cxn ang="0">
                  <a:pos x="122" y="311"/>
                </a:cxn>
                <a:cxn ang="0">
                  <a:pos x="130" y="315"/>
                </a:cxn>
                <a:cxn ang="0">
                  <a:pos x="138" y="314"/>
                </a:cxn>
                <a:cxn ang="0">
                  <a:pos x="153" y="297"/>
                </a:cxn>
                <a:cxn ang="0">
                  <a:pos x="179" y="273"/>
                </a:cxn>
                <a:cxn ang="0">
                  <a:pos x="206" y="250"/>
                </a:cxn>
                <a:cxn ang="0">
                  <a:pos x="229" y="223"/>
                </a:cxn>
                <a:cxn ang="0">
                  <a:pos x="243" y="189"/>
                </a:cxn>
                <a:cxn ang="0">
                  <a:pos x="242" y="154"/>
                </a:cxn>
                <a:cxn ang="0">
                  <a:pos x="227" y="121"/>
                </a:cxn>
                <a:cxn ang="0">
                  <a:pos x="202" y="94"/>
                </a:cxn>
                <a:cxn ang="0">
                  <a:pos x="176" y="77"/>
                </a:cxn>
                <a:cxn ang="0">
                  <a:pos x="150" y="62"/>
                </a:cxn>
                <a:cxn ang="0">
                  <a:pos x="122" y="46"/>
                </a:cxn>
                <a:cxn ang="0">
                  <a:pos x="93" y="31"/>
                </a:cxn>
                <a:cxn ang="0">
                  <a:pos x="66" y="18"/>
                </a:cxn>
                <a:cxn ang="0">
                  <a:pos x="40" y="8"/>
                </a:cxn>
                <a:cxn ang="0">
                  <a:pos x="20" y="1"/>
                </a:cxn>
                <a:cxn ang="0">
                  <a:pos x="5" y="0"/>
                </a:cxn>
                <a:cxn ang="0">
                  <a:pos x="11" y="8"/>
                </a:cxn>
                <a:cxn ang="0">
                  <a:pos x="35" y="19"/>
                </a:cxn>
                <a:cxn ang="0">
                  <a:pos x="60" y="31"/>
                </a:cxn>
                <a:cxn ang="0">
                  <a:pos x="86" y="44"/>
                </a:cxn>
                <a:cxn ang="0">
                  <a:pos x="112" y="58"/>
                </a:cxn>
                <a:cxn ang="0">
                  <a:pos x="138" y="72"/>
                </a:cxn>
                <a:cxn ang="0">
                  <a:pos x="164" y="90"/>
                </a:cxn>
                <a:cxn ang="0">
                  <a:pos x="187" y="107"/>
                </a:cxn>
              </a:cxnLst>
              <a:rect l="0" t="0" r="r" b="b"/>
              <a:pathLst>
                <a:path w="245" h="315">
                  <a:moveTo>
                    <a:pt x="199" y="118"/>
                  </a:moveTo>
                  <a:lnTo>
                    <a:pt x="207" y="126"/>
                  </a:lnTo>
                  <a:lnTo>
                    <a:pt x="213" y="135"/>
                  </a:lnTo>
                  <a:lnTo>
                    <a:pt x="219" y="146"/>
                  </a:lnTo>
                  <a:lnTo>
                    <a:pt x="222" y="156"/>
                  </a:lnTo>
                  <a:lnTo>
                    <a:pt x="225" y="167"/>
                  </a:lnTo>
                  <a:lnTo>
                    <a:pt x="223" y="179"/>
                  </a:lnTo>
                  <a:lnTo>
                    <a:pt x="221" y="190"/>
                  </a:lnTo>
                  <a:lnTo>
                    <a:pt x="215" y="201"/>
                  </a:lnTo>
                  <a:lnTo>
                    <a:pt x="207" y="212"/>
                  </a:lnTo>
                  <a:lnTo>
                    <a:pt x="198" y="223"/>
                  </a:lnTo>
                  <a:lnTo>
                    <a:pt x="187" y="232"/>
                  </a:lnTo>
                  <a:lnTo>
                    <a:pt x="177" y="242"/>
                  </a:lnTo>
                  <a:lnTo>
                    <a:pt x="165" y="250"/>
                  </a:lnTo>
                  <a:lnTo>
                    <a:pt x="153" y="259"/>
                  </a:lnTo>
                  <a:lnTo>
                    <a:pt x="142" y="269"/>
                  </a:lnTo>
                  <a:lnTo>
                    <a:pt x="131" y="279"/>
                  </a:lnTo>
                  <a:lnTo>
                    <a:pt x="128" y="283"/>
                  </a:lnTo>
                  <a:lnTo>
                    <a:pt x="125" y="287"/>
                  </a:lnTo>
                  <a:lnTo>
                    <a:pt x="123" y="292"/>
                  </a:lnTo>
                  <a:lnTo>
                    <a:pt x="121" y="297"/>
                  </a:lnTo>
                  <a:lnTo>
                    <a:pt x="119" y="301"/>
                  </a:lnTo>
                  <a:lnTo>
                    <a:pt x="119" y="306"/>
                  </a:lnTo>
                  <a:lnTo>
                    <a:pt x="122" y="311"/>
                  </a:lnTo>
                  <a:lnTo>
                    <a:pt x="125" y="314"/>
                  </a:lnTo>
                  <a:lnTo>
                    <a:pt x="130" y="315"/>
                  </a:lnTo>
                  <a:lnTo>
                    <a:pt x="135" y="315"/>
                  </a:lnTo>
                  <a:lnTo>
                    <a:pt x="138" y="314"/>
                  </a:lnTo>
                  <a:lnTo>
                    <a:pt x="142" y="311"/>
                  </a:lnTo>
                  <a:lnTo>
                    <a:pt x="153" y="297"/>
                  </a:lnTo>
                  <a:lnTo>
                    <a:pt x="166" y="285"/>
                  </a:lnTo>
                  <a:lnTo>
                    <a:pt x="179" y="273"/>
                  </a:lnTo>
                  <a:lnTo>
                    <a:pt x="193" y="262"/>
                  </a:lnTo>
                  <a:lnTo>
                    <a:pt x="206" y="250"/>
                  </a:lnTo>
                  <a:lnTo>
                    <a:pt x="219" y="237"/>
                  </a:lnTo>
                  <a:lnTo>
                    <a:pt x="229" y="223"/>
                  </a:lnTo>
                  <a:lnTo>
                    <a:pt x="238" y="208"/>
                  </a:lnTo>
                  <a:lnTo>
                    <a:pt x="243" y="189"/>
                  </a:lnTo>
                  <a:lnTo>
                    <a:pt x="245" y="172"/>
                  </a:lnTo>
                  <a:lnTo>
                    <a:pt x="242" y="154"/>
                  </a:lnTo>
                  <a:lnTo>
                    <a:pt x="236" y="136"/>
                  </a:lnTo>
                  <a:lnTo>
                    <a:pt x="227" y="121"/>
                  </a:lnTo>
                  <a:lnTo>
                    <a:pt x="216" y="106"/>
                  </a:lnTo>
                  <a:lnTo>
                    <a:pt x="202" y="94"/>
                  </a:lnTo>
                  <a:lnTo>
                    <a:pt x="187" y="84"/>
                  </a:lnTo>
                  <a:lnTo>
                    <a:pt x="176" y="77"/>
                  </a:lnTo>
                  <a:lnTo>
                    <a:pt x="163" y="70"/>
                  </a:lnTo>
                  <a:lnTo>
                    <a:pt x="150" y="62"/>
                  </a:lnTo>
                  <a:lnTo>
                    <a:pt x="136" y="55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2"/>
                  </a:lnTo>
                  <a:lnTo>
                    <a:pt x="40" y="8"/>
                  </a:lnTo>
                  <a:lnTo>
                    <a:pt x="29" y="4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2" y="14"/>
                  </a:lnTo>
                  <a:lnTo>
                    <a:pt x="35" y="19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8" y="51"/>
                  </a:lnTo>
                  <a:lnTo>
                    <a:pt x="112" y="58"/>
                  </a:lnTo>
                  <a:lnTo>
                    <a:pt x="125" y="65"/>
                  </a:lnTo>
                  <a:lnTo>
                    <a:pt x="138" y="72"/>
                  </a:lnTo>
                  <a:lnTo>
                    <a:pt x="151" y="80"/>
                  </a:lnTo>
                  <a:lnTo>
                    <a:pt x="164" y="90"/>
                  </a:lnTo>
                  <a:lnTo>
                    <a:pt x="176" y="98"/>
                  </a:lnTo>
                  <a:lnTo>
                    <a:pt x="187" y="107"/>
                  </a:lnTo>
                  <a:lnTo>
                    <a:pt x="199" y="1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Bluetooth version   Max speed            Max range</a:t>
            </a:r>
          </a:p>
          <a:p>
            <a:r>
              <a:rPr lang="en-US" dirty="0" smtClean="0"/>
              <a:t>3.0                      25 </a:t>
            </a:r>
            <a:r>
              <a:rPr lang="en-US" dirty="0" err="1" smtClean="0"/>
              <a:t>Mbit</a:t>
            </a:r>
            <a:r>
              <a:rPr lang="en-US" dirty="0" smtClean="0"/>
              <a:t>/s</a:t>
            </a:r>
            <a:r>
              <a:rPr lang="en-US" baseline="30000" dirty="0" smtClean="0">
                <a:hlinkClick r:id="rId2"/>
              </a:rPr>
              <a:t>[18]</a:t>
            </a:r>
            <a:r>
              <a:rPr lang="en-US" dirty="0" smtClean="0"/>
              <a:t>            10 meters (33 ft)</a:t>
            </a:r>
          </a:p>
          <a:p>
            <a:r>
              <a:rPr lang="en-US" dirty="0" smtClean="0"/>
              <a:t> 4.0                     25 </a:t>
            </a:r>
            <a:r>
              <a:rPr lang="en-US" dirty="0" err="1" smtClean="0"/>
              <a:t>Mbit</a:t>
            </a:r>
            <a:r>
              <a:rPr lang="en-US" dirty="0" smtClean="0"/>
              <a:t>/s</a:t>
            </a:r>
            <a:r>
              <a:rPr lang="en-US" baseline="30000" dirty="0" smtClean="0">
                <a:hlinkClick r:id="rId2"/>
              </a:rPr>
              <a:t>[19]</a:t>
            </a:r>
            <a:r>
              <a:rPr lang="en-US" dirty="0" smtClean="0"/>
              <a:t>          60 meters (200 ft)</a:t>
            </a:r>
          </a:p>
          <a:p>
            <a:r>
              <a:rPr lang="en-US" dirty="0" smtClean="0"/>
              <a:t>  5                       50 </a:t>
            </a:r>
            <a:r>
              <a:rPr lang="en-US" dirty="0" err="1" smtClean="0"/>
              <a:t>Mbit</a:t>
            </a:r>
            <a:r>
              <a:rPr lang="en-US" dirty="0" smtClean="0"/>
              <a:t>/s             240 meters (800 ft)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Prof. Dr.-Ing. Jochen H. Schiller    www.jochenschiller.de    MC - 2012</a:t>
            </a:r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Prof. Dr.-Ing. Jochen H. Schiller    www.jochenschiller.de    MC - 2012</a:t>
            </a: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Characteristics of wireless LANs</a:t>
            </a:r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Advantages</a:t>
            </a:r>
          </a:p>
          <a:p>
            <a:pPr lvl="1"/>
            <a:r>
              <a:rPr lang="en-US"/>
              <a:t>very flexible within the reception area </a:t>
            </a:r>
          </a:p>
          <a:p>
            <a:pPr lvl="1"/>
            <a:r>
              <a:rPr lang="en-US"/>
              <a:t>Ad-hoc networks without previous planning possible</a:t>
            </a:r>
          </a:p>
          <a:p>
            <a:pPr lvl="1"/>
            <a:r>
              <a:rPr lang="en-US"/>
              <a:t>(almost) no wiring difficulties (e.g. historic buildings, firewalls)</a:t>
            </a:r>
          </a:p>
          <a:p>
            <a:pPr lvl="1"/>
            <a:r>
              <a:rPr lang="en-US"/>
              <a:t>more robust against disasters like, e.g., earthquakes, fire - or users pulling a plug... </a:t>
            </a:r>
          </a:p>
          <a:p>
            <a:r>
              <a:rPr lang="en-US"/>
              <a:t>Disadvantages</a:t>
            </a:r>
          </a:p>
          <a:p>
            <a:pPr lvl="1"/>
            <a:r>
              <a:rPr lang="en-US"/>
              <a:t>typically very low bandwidth compared to wired networks </a:t>
            </a:r>
            <a:br>
              <a:rPr lang="en-US"/>
            </a:br>
            <a:r>
              <a:rPr lang="en-US"/>
              <a:t>(1-10 Mbit/s) due to shared medium</a:t>
            </a:r>
          </a:p>
          <a:p>
            <a:pPr lvl="1"/>
            <a:r>
              <a:rPr lang="en-US"/>
              <a:t>many proprietary solutions, especially for higher bit-rates, standards take their time (e.g. IEEE 802.11n)</a:t>
            </a:r>
          </a:p>
          <a:p>
            <a:pPr lvl="1"/>
            <a:r>
              <a:rPr lang="en-US"/>
              <a:t>products have to follow many national restrictions if working wireless, it takes a vary long time to establish global solutions like, e.g., IMT-2000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Prof. Dr.-Ing. Jochen H. Schiller    www.jochenschiller.de    MC - 2012</a:t>
            </a:r>
            <a:endParaRPr lang="en-US"/>
          </a:p>
        </p:txBody>
      </p:sp>
      <p:sp>
        <p:nvSpPr>
          <p:cNvPr id="107568" name="Rectangle 4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Bluetooth</a:t>
            </a:r>
          </a:p>
        </p:txBody>
      </p:sp>
      <p:sp>
        <p:nvSpPr>
          <p:cNvPr id="107569" name="Rectangle 4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History</a:t>
            </a:r>
          </a:p>
          <a:p>
            <a:pPr lvl="1"/>
            <a:r>
              <a:rPr lang="en-US" sz="1800"/>
              <a:t>1994: Ericsson (Mattison/Haartsen), “MC-link” project</a:t>
            </a:r>
          </a:p>
          <a:p>
            <a:pPr lvl="1"/>
            <a:r>
              <a:rPr lang="en-US" sz="1800"/>
              <a:t>Renaming of the project: Bluetooth according to Harald “Bl</a:t>
            </a:r>
            <a:r>
              <a:rPr lang="en-US" sz="1800">
                <a:cs typeface="Arial" charset="0"/>
              </a:rPr>
              <a:t>åtand” </a:t>
            </a:r>
            <a:r>
              <a:rPr lang="en-US" sz="1800"/>
              <a:t>Gormsen [son of Gorm], King of Denmark in the 10</a:t>
            </a:r>
            <a:r>
              <a:rPr lang="en-US" sz="1800" baseline="30000"/>
              <a:t>th</a:t>
            </a:r>
            <a:r>
              <a:rPr lang="en-US" sz="1800"/>
              <a:t> century</a:t>
            </a:r>
          </a:p>
          <a:p>
            <a:pPr lvl="1"/>
            <a:r>
              <a:rPr lang="en-US" sz="1800"/>
              <a:t>1998: foundation of Bluetooth SIG, </a:t>
            </a:r>
            <a:r>
              <a:rPr lang="en-US" sz="1800">
                <a:hlinkClick r:id="rId3"/>
              </a:rPr>
              <a:t>www.bluetooth.org</a:t>
            </a:r>
            <a:endParaRPr lang="en-US" sz="1800"/>
          </a:p>
          <a:p>
            <a:pPr lvl="1"/>
            <a:r>
              <a:rPr lang="en-US" sz="1800"/>
              <a:t>1999: erection of a rune stone at Ercisson/Lund ;-)</a:t>
            </a:r>
          </a:p>
          <a:p>
            <a:pPr lvl="1"/>
            <a:r>
              <a:rPr lang="en-US" sz="1800"/>
              <a:t>2001: first consumer products for mass market, spec. version 1.1 released</a:t>
            </a:r>
          </a:p>
          <a:p>
            <a:pPr lvl="1"/>
            <a:r>
              <a:rPr lang="en-US" sz="1800"/>
              <a:t>2005: 5 million chips/week</a:t>
            </a:r>
          </a:p>
          <a:p>
            <a:endParaRPr lang="en-US" sz="2000"/>
          </a:p>
          <a:p>
            <a:r>
              <a:rPr lang="en-US" sz="2000"/>
              <a:t>Special Interest Group</a:t>
            </a:r>
          </a:p>
          <a:p>
            <a:pPr lvl="1"/>
            <a:r>
              <a:rPr lang="en-US" sz="1800"/>
              <a:t>Original founding members: Ericsson, Intel, IBM, Nokia, Toshiba</a:t>
            </a:r>
          </a:p>
          <a:p>
            <a:pPr lvl="1"/>
            <a:r>
              <a:rPr lang="en-US" sz="1800"/>
              <a:t>Added promoters: 3Com, Agere (was: Lucent), Microsoft, Motorola</a:t>
            </a:r>
          </a:p>
          <a:p>
            <a:pPr lvl="1"/>
            <a:r>
              <a:rPr lang="en-US" sz="1800"/>
              <a:t>&gt; 10000 members</a:t>
            </a:r>
          </a:p>
          <a:p>
            <a:pPr lvl="1"/>
            <a:r>
              <a:rPr lang="en-US" sz="1800"/>
              <a:t>Common specification and certification of products</a:t>
            </a:r>
          </a:p>
        </p:txBody>
      </p:sp>
      <p:pic>
        <p:nvPicPr>
          <p:cNvPr id="107570" name="Picture 50" descr="Bluetooth_mit_tex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4163" y="3668713"/>
            <a:ext cx="2362200" cy="552450"/>
          </a:xfrm>
          <a:prstGeom prst="rect">
            <a:avLst/>
          </a:prstGeom>
          <a:noFill/>
        </p:spPr>
      </p:pic>
      <p:grpSp>
        <p:nvGrpSpPr>
          <p:cNvPr id="107585" name="Group 65"/>
          <p:cNvGrpSpPr>
            <a:grpSpLocks/>
          </p:cNvGrpSpPr>
          <p:nvPr/>
        </p:nvGrpSpPr>
        <p:grpSpPr bwMode="auto">
          <a:xfrm>
            <a:off x="7056438" y="908050"/>
            <a:ext cx="2052637" cy="336550"/>
            <a:chOff x="4377" y="1404"/>
            <a:chExt cx="1293" cy="212"/>
          </a:xfrm>
        </p:grpSpPr>
        <p:grpSp>
          <p:nvGrpSpPr>
            <p:cNvPr id="107571" name="Group 51"/>
            <p:cNvGrpSpPr>
              <a:grpSpLocks/>
            </p:cNvGrpSpPr>
            <p:nvPr/>
          </p:nvGrpSpPr>
          <p:grpSpPr bwMode="auto">
            <a:xfrm>
              <a:off x="4785" y="1434"/>
              <a:ext cx="736" cy="164"/>
              <a:chOff x="2451" y="2784"/>
              <a:chExt cx="765" cy="164"/>
            </a:xfrm>
          </p:grpSpPr>
          <p:sp>
            <p:nvSpPr>
              <p:cNvPr id="107572" name="Freeform 52"/>
              <p:cNvSpPr>
                <a:spLocks noEditPoints="1"/>
              </p:cNvSpPr>
              <p:nvPr/>
            </p:nvSpPr>
            <p:spPr bwMode="invGray">
              <a:xfrm>
                <a:off x="2451" y="2784"/>
                <a:ext cx="140" cy="164"/>
              </a:xfrm>
              <a:custGeom>
                <a:avLst/>
                <a:gdLst/>
                <a:ahLst/>
                <a:cxnLst>
                  <a:cxn ang="0">
                    <a:pos x="2353" y="618"/>
                  </a:cxn>
                  <a:cxn ang="0">
                    <a:pos x="2199" y="27"/>
                  </a:cxn>
                  <a:cxn ang="0">
                    <a:pos x="1571" y="4"/>
                  </a:cxn>
                  <a:cxn ang="0">
                    <a:pos x="865" y="105"/>
                  </a:cxn>
                  <a:cxn ang="0">
                    <a:pos x="333" y="322"/>
                  </a:cxn>
                  <a:cxn ang="0">
                    <a:pos x="49" y="622"/>
                  </a:cxn>
                  <a:cxn ang="0">
                    <a:pos x="0" y="963"/>
                  </a:cxn>
                  <a:cxn ang="0">
                    <a:pos x="54" y="1377"/>
                  </a:cxn>
                  <a:cxn ang="0">
                    <a:pos x="208" y="1848"/>
                  </a:cxn>
                  <a:cxn ang="0">
                    <a:pos x="464" y="2351"/>
                  </a:cxn>
                  <a:cxn ang="0">
                    <a:pos x="832" y="2858"/>
                  </a:cxn>
                  <a:cxn ang="0">
                    <a:pos x="1222" y="3224"/>
                  </a:cxn>
                  <a:cxn ang="0">
                    <a:pos x="1595" y="3420"/>
                  </a:cxn>
                  <a:cxn ang="0">
                    <a:pos x="1877" y="3420"/>
                  </a:cxn>
                  <a:cxn ang="0">
                    <a:pos x="2210" y="3262"/>
                  </a:cxn>
                  <a:cxn ang="0">
                    <a:pos x="2562" y="2962"/>
                  </a:cxn>
                  <a:cxn ang="0">
                    <a:pos x="2904" y="2541"/>
                  </a:cxn>
                  <a:cxn ang="0">
                    <a:pos x="2575" y="1454"/>
                  </a:cxn>
                  <a:cxn ang="0">
                    <a:pos x="745" y="2067"/>
                  </a:cxn>
                  <a:cxn ang="0">
                    <a:pos x="568" y="1653"/>
                  </a:cxn>
                  <a:cxn ang="0">
                    <a:pos x="408" y="1086"/>
                  </a:cxn>
                  <a:cxn ang="0">
                    <a:pos x="378" y="815"/>
                  </a:cxn>
                  <a:cxn ang="0">
                    <a:pos x="418" y="807"/>
                  </a:cxn>
                  <a:cxn ang="0">
                    <a:pos x="540" y="1035"/>
                  </a:cxn>
                  <a:cxn ang="0">
                    <a:pos x="727" y="1589"/>
                  </a:cxn>
                  <a:cxn ang="0">
                    <a:pos x="817" y="2038"/>
                  </a:cxn>
                  <a:cxn ang="0">
                    <a:pos x="797" y="2118"/>
                  </a:cxn>
                  <a:cxn ang="0">
                    <a:pos x="1212" y="2215"/>
                  </a:cxn>
                  <a:cxn ang="0">
                    <a:pos x="990" y="1699"/>
                  </a:cxn>
                  <a:cxn ang="0">
                    <a:pos x="790" y="990"/>
                  </a:cxn>
                  <a:cxn ang="0">
                    <a:pos x="750" y="675"/>
                  </a:cxn>
                  <a:cxn ang="0">
                    <a:pos x="788" y="629"/>
                  </a:cxn>
                  <a:cxn ang="0">
                    <a:pos x="906" y="814"/>
                  </a:cxn>
                  <a:cxn ang="0">
                    <a:pos x="1141" y="1453"/>
                  </a:cxn>
                  <a:cxn ang="0">
                    <a:pos x="1293" y="2092"/>
                  </a:cxn>
                  <a:cxn ang="0">
                    <a:pos x="1295" y="2264"/>
                  </a:cxn>
                  <a:cxn ang="0">
                    <a:pos x="1810" y="2467"/>
                  </a:cxn>
                  <a:cxn ang="0">
                    <a:pos x="1682" y="2252"/>
                  </a:cxn>
                  <a:cxn ang="0">
                    <a:pos x="1387" y="1454"/>
                  </a:cxn>
                  <a:cxn ang="0">
                    <a:pos x="1198" y="655"/>
                  </a:cxn>
                  <a:cxn ang="0">
                    <a:pos x="1195" y="440"/>
                  </a:cxn>
                  <a:cxn ang="0">
                    <a:pos x="1263" y="451"/>
                  </a:cxn>
                  <a:cxn ang="0">
                    <a:pos x="1411" y="721"/>
                  </a:cxn>
                  <a:cxn ang="0">
                    <a:pos x="1707" y="1559"/>
                  </a:cxn>
                  <a:cxn ang="0">
                    <a:pos x="1872" y="2312"/>
                  </a:cxn>
                  <a:cxn ang="0">
                    <a:pos x="1863" y="2477"/>
                  </a:cxn>
                  <a:cxn ang="0">
                    <a:pos x="2452" y="2707"/>
                  </a:cxn>
                  <a:cxn ang="0">
                    <a:pos x="2306" y="2451"/>
                  </a:cxn>
                  <a:cxn ang="0">
                    <a:pos x="1978" y="1585"/>
                  </a:cxn>
                  <a:cxn ang="0">
                    <a:pos x="1712" y="539"/>
                  </a:cxn>
                  <a:cxn ang="0">
                    <a:pos x="1687" y="238"/>
                  </a:cxn>
                  <a:cxn ang="0">
                    <a:pos x="1745" y="167"/>
                  </a:cxn>
                  <a:cxn ang="0">
                    <a:pos x="1874" y="347"/>
                  </a:cxn>
                  <a:cxn ang="0">
                    <a:pos x="2129" y="949"/>
                  </a:cxn>
                  <a:cxn ang="0">
                    <a:pos x="2462" y="2070"/>
                  </a:cxn>
                  <a:cxn ang="0">
                    <a:pos x="2548" y="2591"/>
                  </a:cxn>
                  <a:cxn ang="0">
                    <a:pos x="2518" y="2746"/>
                  </a:cxn>
                </a:cxnLst>
                <a:rect l="0" t="0" r="r" b="b"/>
                <a:pathLst>
                  <a:path w="2940" h="3444">
                    <a:moveTo>
                      <a:pt x="2575" y="1454"/>
                    </a:moveTo>
                    <a:lnTo>
                      <a:pt x="2541" y="1340"/>
                    </a:lnTo>
                    <a:lnTo>
                      <a:pt x="2508" y="1229"/>
                    </a:lnTo>
                    <a:lnTo>
                      <a:pt x="2478" y="1119"/>
                    </a:lnTo>
                    <a:lnTo>
                      <a:pt x="2449" y="1013"/>
                    </a:lnTo>
                    <a:lnTo>
                      <a:pt x="2422" y="909"/>
                    </a:lnTo>
                    <a:lnTo>
                      <a:pt x="2397" y="809"/>
                    </a:lnTo>
                    <a:lnTo>
                      <a:pt x="2374" y="711"/>
                    </a:lnTo>
                    <a:lnTo>
                      <a:pt x="2353" y="618"/>
                    </a:lnTo>
                    <a:lnTo>
                      <a:pt x="2334" y="528"/>
                    </a:lnTo>
                    <a:lnTo>
                      <a:pt x="2317" y="443"/>
                    </a:lnTo>
                    <a:lnTo>
                      <a:pt x="2303" y="363"/>
                    </a:lnTo>
                    <a:lnTo>
                      <a:pt x="2290" y="286"/>
                    </a:lnTo>
                    <a:lnTo>
                      <a:pt x="2279" y="215"/>
                    </a:lnTo>
                    <a:lnTo>
                      <a:pt x="2270" y="150"/>
                    </a:lnTo>
                    <a:lnTo>
                      <a:pt x="2264" y="89"/>
                    </a:lnTo>
                    <a:lnTo>
                      <a:pt x="2261" y="34"/>
                    </a:lnTo>
                    <a:lnTo>
                      <a:pt x="2199" y="27"/>
                    </a:lnTo>
                    <a:lnTo>
                      <a:pt x="2136" y="20"/>
                    </a:lnTo>
                    <a:lnTo>
                      <a:pt x="2073" y="14"/>
                    </a:lnTo>
                    <a:lnTo>
                      <a:pt x="2009" y="9"/>
                    </a:lnTo>
                    <a:lnTo>
                      <a:pt x="1944" y="5"/>
                    </a:lnTo>
                    <a:lnTo>
                      <a:pt x="1878" y="2"/>
                    </a:lnTo>
                    <a:lnTo>
                      <a:pt x="1812" y="1"/>
                    </a:lnTo>
                    <a:lnTo>
                      <a:pt x="1744" y="0"/>
                    </a:lnTo>
                    <a:lnTo>
                      <a:pt x="1658" y="1"/>
                    </a:lnTo>
                    <a:lnTo>
                      <a:pt x="1571" y="4"/>
                    </a:lnTo>
                    <a:lnTo>
                      <a:pt x="1486" y="8"/>
                    </a:lnTo>
                    <a:lnTo>
                      <a:pt x="1404" y="15"/>
                    </a:lnTo>
                    <a:lnTo>
                      <a:pt x="1321" y="23"/>
                    </a:lnTo>
                    <a:lnTo>
                      <a:pt x="1240" y="33"/>
                    </a:lnTo>
                    <a:lnTo>
                      <a:pt x="1162" y="44"/>
                    </a:lnTo>
                    <a:lnTo>
                      <a:pt x="1085" y="57"/>
                    </a:lnTo>
                    <a:lnTo>
                      <a:pt x="1009" y="72"/>
                    </a:lnTo>
                    <a:lnTo>
                      <a:pt x="936" y="88"/>
                    </a:lnTo>
                    <a:lnTo>
                      <a:pt x="865" y="105"/>
                    </a:lnTo>
                    <a:lnTo>
                      <a:pt x="796" y="125"/>
                    </a:lnTo>
                    <a:lnTo>
                      <a:pt x="729" y="146"/>
                    </a:lnTo>
                    <a:lnTo>
                      <a:pt x="665" y="167"/>
                    </a:lnTo>
                    <a:lnTo>
                      <a:pt x="602" y="190"/>
                    </a:lnTo>
                    <a:lnTo>
                      <a:pt x="543" y="214"/>
                    </a:lnTo>
                    <a:lnTo>
                      <a:pt x="486" y="240"/>
                    </a:lnTo>
                    <a:lnTo>
                      <a:pt x="432" y="266"/>
                    </a:lnTo>
                    <a:lnTo>
                      <a:pt x="381" y="294"/>
                    </a:lnTo>
                    <a:lnTo>
                      <a:pt x="333" y="322"/>
                    </a:lnTo>
                    <a:lnTo>
                      <a:pt x="288" y="353"/>
                    </a:lnTo>
                    <a:lnTo>
                      <a:pt x="245" y="384"/>
                    </a:lnTo>
                    <a:lnTo>
                      <a:pt x="207" y="415"/>
                    </a:lnTo>
                    <a:lnTo>
                      <a:pt x="172" y="448"/>
                    </a:lnTo>
                    <a:lnTo>
                      <a:pt x="140" y="481"/>
                    </a:lnTo>
                    <a:lnTo>
                      <a:pt x="111" y="515"/>
                    </a:lnTo>
                    <a:lnTo>
                      <a:pt x="87" y="551"/>
                    </a:lnTo>
                    <a:lnTo>
                      <a:pt x="66" y="586"/>
                    </a:lnTo>
                    <a:lnTo>
                      <a:pt x="49" y="622"/>
                    </a:lnTo>
                    <a:lnTo>
                      <a:pt x="36" y="659"/>
                    </a:lnTo>
                    <a:lnTo>
                      <a:pt x="28" y="696"/>
                    </a:lnTo>
                    <a:lnTo>
                      <a:pt x="23" y="734"/>
                    </a:lnTo>
                    <a:lnTo>
                      <a:pt x="16" y="770"/>
                    </a:lnTo>
                    <a:lnTo>
                      <a:pt x="11" y="806"/>
                    </a:lnTo>
                    <a:lnTo>
                      <a:pt x="6" y="844"/>
                    </a:lnTo>
                    <a:lnTo>
                      <a:pt x="2" y="882"/>
                    </a:lnTo>
                    <a:lnTo>
                      <a:pt x="1" y="922"/>
                    </a:lnTo>
                    <a:lnTo>
                      <a:pt x="0" y="963"/>
                    </a:lnTo>
                    <a:lnTo>
                      <a:pt x="1" y="1006"/>
                    </a:lnTo>
                    <a:lnTo>
                      <a:pt x="3" y="1049"/>
                    </a:lnTo>
                    <a:lnTo>
                      <a:pt x="8" y="1093"/>
                    </a:lnTo>
                    <a:lnTo>
                      <a:pt x="12" y="1138"/>
                    </a:lnTo>
                    <a:lnTo>
                      <a:pt x="18" y="1185"/>
                    </a:lnTo>
                    <a:lnTo>
                      <a:pt x="25" y="1232"/>
                    </a:lnTo>
                    <a:lnTo>
                      <a:pt x="34" y="1280"/>
                    </a:lnTo>
                    <a:lnTo>
                      <a:pt x="43" y="1328"/>
                    </a:lnTo>
                    <a:lnTo>
                      <a:pt x="54" y="1377"/>
                    </a:lnTo>
                    <a:lnTo>
                      <a:pt x="66" y="1428"/>
                    </a:lnTo>
                    <a:lnTo>
                      <a:pt x="79" y="1478"/>
                    </a:lnTo>
                    <a:lnTo>
                      <a:pt x="94" y="1529"/>
                    </a:lnTo>
                    <a:lnTo>
                      <a:pt x="110" y="1581"/>
                    </a:lnTo>
                    <a:lnTo>
                      <a:pt x="127" y="1634"/>
                    </a:lnTo>
                    <a:lnTo>
                      <a:pt x="146" y="1687"/>
                    </a:lnTo>
                    <a:lnTo>
                      <a:pt x="165" y="1740"/>
                    </a:lnTo>
                    <a:lnTo>
                      <a:pt x="186" y="1793"/>
                    </a:lnTo>
                    <a:lnTo>
                      <a:pt x="208" y="1848"/>
                    </a:lnTo>
                    <a:lnTo>
                      <a:pt x="231" y="1902"/>
                    </a:lnTo>
                    <a:lnTo>
                      <a:pt x="255" y="1957"/>
                    </a:lnTo>
                    <a:lnTo>
                      <a:pt x="281" y="2011"/>
                    </a:lnTo>
                    <a:lnTo>
                      <a:pt x="308" y="2067"/>
                    </a:lnTo>
                    <a:lnTo>
                      <a:pt x="335" y="2122"/>
                    </a:lnTo>
                    <a:lnTo>
                      <a:pt x="364" y="2177"/>
                    </a:lnTo>
                    <a:lnTo>
                      <a:pt x="395" y="2232"/>
                    </a:lnTo>
                    <a:lnTo>
                      <a:pt x="426" y="2288"/>
                    </a:lnTo>
                    <a:lnTo>
                      <a:pt x="464" y="2351"/>
                    </a:lnTo>
                    <a:lnTo>
                      <a:pt x="502" y="2413"/>
                    </a:lnTo>
                    <a:lnTo>
                      <a:pt x="542" y="2474"/>
                    </a:lnTo>
                    <a:lnTo>
                      <a:pt x="582" y="2534"/>
                    </a:lnTo>
                    <a:lnTo>
                      <a:pt x="622" y="2592"/>
                    </a:lnTo>
                    <a:lnTo>
                      <a:pt x="664" y="2648"/>
                    </a:lnTo>
                    <a:lnTo>
                      <a:pt x="705" y="2704"/>
                    </a:lnTo>
                    <a:lnTo>
                      <a:pt x="746" y="2757"/>
                    </a:lnTo>
                    <a:lnTo>
                      <a:pt x="790" y="2808"/>
                    </a:lnTo>
                    <a:lnTo>
                      <a:pt x="832" y="2858"/>
                    </a:lnTo>
                    <a:lnTo>
                      <a:pt x="875" y="2907"/>
                    </a:lnTo>
                    <a:lnTo>
                      <a:pt x="919" y="2953"/>
                    </a:lnTo>
                    <a:lnTo>
                      <a:pt x="962" y="2998"/>
                    </a:lnTo>
                    <a:lnTo>
                      <a:pt x="1005" y="3040"/>
                    </a:lnTo>
                    <a:lnTo>
                      <a:pt x="1049" y="3081"/>
                    </a:lnTo>
                    <a:lnTo>
                      <a:pt x="1092" y="3119"/>
                    </a:lnTo>
                    <a:lnTo>
                      <a:pt x="1135" y="3157"/>
                    </a:lnTo>
                    <a:lnTo>
                      <a:pt x="1180" y="3192"/>
                    </a:lnTo>
                    <a:lnTo>
                      <a:pt x="1222" y="3224"/>
                    </a:lnTo>
                    <a:lnTo>
                      <a:pt x="1266" y="3255"/>
                    </a:lnTo>
                    <a:lnTo>
                      <a:pt x="1309" y="3283"/>
                    </a:lnTo>
                    <a:lnTo>
                      <a:pt x="1351" y="3310"/>
                    </a:lnTo>
                    <a:lnTo>
                      <a:pt x="1393" y="3334"/>
                    </a:lnTo>
                    <a:lnTo>
                      <a:pt x="1435" y="3356"/>
                    </a:lnTo>
                    <a:lnTo>
                      <a:pt x="1475" y="3376"/>
                    </a:lnTo>
                    <a:lnTo>
                      <a:pt x="1515" y="3393"/>
                    </a:lnTo>
                    <a:lnTo>
                      <a:pt x="1556" y="3408"/>
                    </a:lnTo>
                    <a:lnTo>
                      <a:pt x="1595" y="3420"/>
                    </a:lnTo>
                    <a:lnTo>
                      <a:pt x="1633" y="3430"/>
                    </a:lnTo>
                    <a:lnTo>
                      <a:pt x="1672" y="3437"/>
                    </a:lnTo>
                    <a:lnTo>
                      <a:pt x="1708" y="3442"/>
                    </a:lnTo>
                    <a:lnTo>
                      <a:pt x="1744" y="3444"/>
                    </a:lnTo>
                    <a:lnTo>
                      <a:pt x="1744" y="3439"/>
                    </a:lnTo>
                    <a:lnTo>
                      <a:pt x="1777" y="3437"/>
                    </a:lnTo>
                    <a:lnTo>
                      <a:pt x="1810" y="3434"/>
                    </a:lnTo>
                    <a:lnTo>
                      <a:pt x="1843" y="3428"/>
                    </a:lnTo>
                    <a:lnTo>
                      <a:pt x="1877" y="3420"/>
                    </a:lnTo>
                    <a:lnTo>
                      <a:pt x="1913" y="3411"/>
                    </a:lnTo>
                    <a:lnTo>
                      <a:pt x="1948" y="3399"/>
                    </a:lnTo>
                    <a:lnTo>
                      <a:pt x="1984" y="3385"/>
                    </a:lnTo>
                    <a:lnTo>
                      <a:pt x="2020" y="3369"/>
                    </a:lnTo>
                    <a:lnTo>
                      <a:pt x="2058" y="3352"/>
                    </a:lnTo>
                    <a:lnTo>
                      <a:pt x="2095" y="3331"/>
                    </a:lnTo>
                    <a:lnTo>
                      <a:pt x="2133" y="3310"/>
                    </a:lnTo>
                    <a:lnTo>
                      <a:pt x="2172" y="3287"/>
                    </a:lnTo>
                    <a:lnTo>
                      <a:pt x="2210" y="3262"/>
                    </a:lnTo>
                    <a:lnTo>
                      <a:pt x="2248" y="3236"/>
                    </a:lnTo>
                    <a:lnTo>
                      <a:pt x="2288" y="3207"/>
                    </a:lnTo>
                    <a:lnTo>
                      <a:pt x="2326" y="3177"/>
                    </a:lnTo>
                    <a:lnTo>
                      <a:pt x="2365" y="3146"/>
                    </a:lnTo>
                    <a:lnTo>
                      <a:pt x="2405" y="3111"/>
                    </a:lnTo>
                    <a:lnTo>
                      <a:pt x="2444" y="3076"/>
                    </a:lnTo>
                    <a:lnTo>
                      <a:pt x="2483" y="3040"/>
                    </a:lnTo>
                    <a:lnTo>
                      <a:pt x="2522" y="3002"/>
                    </a:lnTo>
                    <a:lnTo>
                      <a:pt x="2562" y="2962"/>
                    </a:lnTo>
                    <a:lnTo>
                      <a:pt x="2601" y="2921"/>
                    </a:lnTo>
                    <a:lnTo>
                      <a:pt x="2639" y="2878"/>
                    </a:lnTo>
                    <a:lnTo>
                      <a:pt x="2679" y="2834"/>
                    </a:lnTo>
                    <a:lnTo>
                      <a:pt x="2717" y="2789"/>
                    </a:lnTo>
                    <a:lnTo>
                      <a:pt x="2754" y="2742"/>
                    </a:lnTo>
                    <a:lnTo>
                      <a:pt x="2793" y="2694"/>
                    </a:lnTo>
                    <a:lnTo>
                      <a:pt x="2830" y="2644"/>
                    </a:lnTo>
                    <a:lnTo>
                      <a:pt x="2867" y="2593"/>
                    </a:lnTo>
                    <a:lnTo>
                      <a:pt x="2904" y="2541"/>
                    </a:lnTo>
                    <a:lnTo>
                      <a:pt x="2940" y="2488"/>
                    </a:lnTo>
                    <a:lnTo>
                      <a:pt x="2895" y="2379"/>
                    </a:lnTo>
                    <a:lnTo>
                      <a:pt x="2850" y="2264"/>
                    </a:lnTo>
                    <a:lnTo>
                      <a:pt x="2804" y="2141"/>
                    </a:lnTo>
                    <a:lnTo>
                      <a:pt x="2757" y="2013"/>
                    </a:lnTo>
                    <a:lnTo>
                      <a:pt x="2711" y="1880"/>
                    </a:lnTo>
                    <a:lnTo>
                      <a:pt x="2666" y="1742"/>
                    </a:lnTo>
                    <a:lnTo>
                      <a:pt x="2619" y="1599"/>
                    </a:lnTo>
                    <a:lnTo>
                      <a:pt x="2575" y="1454"/>
                    </a:lnTo>
                    <a:close/>
                    <a:moveTo>
                      <a:pt x="797" y="2118"/>
                    </a:moveTo>
                    <a:lnTo>
                      <a:pt x="792" y="2118"/>
                    </a:lnTo>
                    <a:lnTo>
                      <a:pt x="787" y="2115"/>
                    </a:lnTo>
                    <a:lnTo>
                      <a:pt x="781" y="2111"/>
                    </a:lnTo>
                    <a:lnTo>
                      <a:pt x="775" y="2105"/>
                    </a:lnTo>
                    <a:lnTo>
                      <a:pt x="768" y="2098"/>
                    </a:lnTo>
                    <a:lnTo>
                      <a:pt x="760" y="2089"/>
                    </a:lnTo>
                    <a:lnTo>
                      <a:pt x="753" y="2078"/>
                    </a:lnTo>
                    <a:lnTo>
                      <a:pt x="745" y="2067"/>
                    </a:lnTo>
                    <a:lnTo>
                      <a:pt x="729" y="2038"/>
                    </a:lnTo>
                    <a:lnTo>
                      <a:pt x="711" y="2005"/>
                    </a:lnTo>
                    <a:lnTo>
                      <a:pt x="693" y="1967"/>
                    </a:lnTo>
                    <a:lnTo>
                      <a:pt x="674" y="1924"/>
                    </a:lnTo>
                    <a:lnTo>
                      <a:pt x="653" y="1877"/>
                    </a:lnTo>
                    <a:lnTo>
                      <a:pt x="632" y="1826"/>
                    </a:lnTo>
                    <a:lnTo>
                      <a:pt x="611" y="1771"/>
                    </a:lnTo>
                    <a:lnTo>
                      <a:pt x="590" y="1714"/>
                    </a:lnTo>
                    <a:lnTo>
                      <a:pt x="568" y="1653"/>
                    </a:lnTo>
                    <a:lnTo>
                      <a:pt x="547" y="1589"/>
                    </a:lnTo>
                    <a:lnTo>
                      <a:pt x="526" y="1524"/>
                    </a:lnTo>
                    <a:lnTo>
                      <a:pt x="504" y="1456"/>
                    </a:lnTo>
                    <a:lnTo>
                      <a:pt x="484" y="1388"/>
                    </a:lnTo>
                    <a:lnTo>
                      <a:pt x="466" y="1322"/>
                    </a:lnTo>
                    <a:lnTo>
                      <a:pt x="449" y="1259"/>
                    </a:lnTo>
                    <a:lnTo>
                      <a:pt x="433" y="1199"/>
                    </a:lnTo>
                    <a:lnTo>
                      <a:pt x="420" y="1140"/>
                    </a:lnTo>
                    <a:lnTo>
                      <a:pt x="408" y="1086"/>
                    </a:lnTo>
                    <a:lnTo>
                      <a:pt x="398" y="1035"/>
                    </a:lnTo>
                    <a:lnTo>
                      <a:pt x="390" y="988"/>
                    </a:lnTo>
                    <a:lnTo>
                      <a:pt x="382" y="944"/>
                    </a:lnTo>
                    <a:lnTo>
                      <a:pt x="378" y="906"/>
                    </a:lnTo>
                    <a:lnTo>
                      <a:pt x="375" y="873"/>
                    </a:lnTo>
                    <a:lnTo>
                      <a:pt x="375" y="846"/>
                    </a:lnTo>
                    <a:lnTo>
                      <a:pt x="376" y="834"/>
                    </a:lnTo>
                    <a:lnTo>
                      <a:pt x="377" y="823"/>
                    </a:lnTo>
                    <a:lnTo>
                      <a:pt x="378" y="815"/>
                    </a:lnTo>
                    <a:lnTo>
                      <a:pt x="381" y="807"/>
                    </a:lnTo>
                    <a:lnTo>
                      <a:pt x="384" y="801"/>
                    </a:lnTo>
                    <a:lnTo>
                      <a:pt x="388" y="797"/>
                    </a:lnTo>
                    <a:lnTo>
                      <a:pt x="391" y="795"/>
                    </a:lnTo>
                    <a:lnTo>
                      <a:pt x="396" y="794"/>
                    </a:lnTo>
                    <a:lnTo>
                      <a:pt x="401" y="795"/>
                    </a:lnTo>
                    <a:lnTo>
                      <a:pt x="406" y="797"/>
                    </a:lnTo>
                    <a:lnTo>
                      <a:pt x="412" y="801"/>
                    </a:lnTo>
                    <a:lnTo>
                      <a:pt x="418" y="807"/>
                    </a:lnTo>
                    <a:lnTo>
                      <a:pt x="425" y="815"/>
                    </a:lnTo>
                    <a:lnTo>
                      <a:pt x="432" y="823"/>
                    </a:lnTo>
                    <a:lnTo>
                      <a:pt x="439" y="834"/>
                    </a:lnTo>
                    <a:lnTo>
                      <a:pt x="447" y="846"/>
                    </a:lnTo>
                    <a:lnTo>
                      <a:pt x="463" y="873"/>
                    </a:lnTo>
                    <a:lnTo>
                      <a:pt x="481" y="906"/>
                    </a:lnTo>
                    <a:lnTo>
                      <a:pt x="499" y="944"/>
                    </a:lnTo>
                    <a:lnTo>
                      <a:pt x="520" y="988"/>
                    </a:lnTo>
                    <a:lnTo>
                      <a:pt x="540" y="1035"/>
                    </a:lnTo>
                    <a:lnTo>
                      <a:pt x="560" y="1086"/>
                    </a:lnTo>
                    <a:lnTo>
                      <a:pt x="581" y="1140"/>
                    </a:lnTo>
                    <a:lnTo>
                      <a:pt x="603" y="1199"/>
                    </a:lnTo>
                    <a:lnTo>
                      <a:pt x="624" y="1259"/>
                    </a:lnTo>
                    <a:lnTo>
                      <a:pt x="646" y="1322"/>
                    </a:lnTo>
                    <a:lnTo>
                      <a:pt x="668" y="1388"/>
                    </a:lnTo>
                    <a:lnTo>
                      <a:pt x="688" y="1456"/>
                    </a:lnTo>
                    <a:lnTo>
                      <a:pt x="708" y="1524"/>
                    </a:lnTo>
                    <a:lnTo>
                      <a:pt x="727" y="1589"/>
                    </a:lnTo>
                    <a:lnTo>
                      <a:pt x="744" y="1653"/>
                    </a:lnTo>
                    <a:lnTo>
                      <a:pt x="759" y="1714"/>
                    </a:lnTo>
                    <a:lnTo>
                      <a:pt x="773" y="1771"/>
                    </a:lnTo>
                    <a:lnTo>
                      <a:pt x="785" y="1826"/>
                    </a:lnTo>
                    <a:lnTo>
                      <a:pt x="795" y="1877"/>
                    </a:lnTo>
                    <a:lnTo>
                      <a:pt x="804" y="1924"/>
                    </a:lnTo>
                    <a:lnTo>
                      <a:pt x="810" y="1967"/>
                    </a:lnTo>
                    <a:lnTo>
                      <a:pt x="814" y="2005"/>
                    </a:lnTo>
                    <a:lnTo>
                      <a:pt x="817" y="2038"/>
                    </a:lnTo>
                    <a:lnTo>
                      <a:pt x="817" y="2067"/>
                    </a:lnTo>
                    <a:lnTo>
                      <a:pt x="817" y="2078"/>
                    </a:lnTo>
                    <a:lnTo>
                      <a:pt x="816" y="2089"/>
                    </a:lnTo>
                    <a:lnTo>
                      <a:pt x="814" y="2098"/>
                    </a:lnTo>
                    <a:lnTo>
                      <a:pt x="812" y="2105"/>
                    </a:lnTo>
                    <a:lnTo>
                      <a:pt x="809" y="2111"/>
                    </a:lnTo>
                    <a:lnTo>
                      <a:pt x="806" y="2115"/>
                    </a:lnTo>
                    <a:lnTo>
                      <a:pt x="802" y="2118"/>
                    </a:lnTo>
                    <a:lnTo>
                      <a:pt x="797" y="2118"/>
                    </a:lnTo>
                    <a:close/>
                    <a:moveTo>
                      <a:pt x="1277" y="2281"/>
                    </a:moveTo>
                    <a:lnTo>
                      <a:pt x="1271" y="2280"/>
                    </a:lnTo>
                    <a:lnTo>
                      <a:pt x="1263" y="2276"/>
                    </a:lnTo>
                    <a:lnTo>
                      <a:pt x="1256" y="2271"/>
                    </a:lnTo>
                    <a:lnTo>
                      <a:pt x="1248" y="2264"/>
                    </a:lnTo>
                    <a:lnTo>
                      <a:pt x="1240" y="2254"/>
                    </a:lnTo>
                    <a:lnTo>
                      <a:pt x="1231" y="2243"/>
                    </a:lnTo>
                    <a:lnTo>
                      <a:pt x="1222" y="2230"/>
                    </a:lnTo>
                    <a:lnTo>
                      <a:pt x="1212" y="2215"/>
                    </a:lnTo>
                    <a:lnTo>
                      <a:pt x="1192" y="2180"/>
                    </a:lnTo>
                    <a:lnTo>
                      <a:pt x="1170" y="2139"/>
                    </a:lnTo>
                    <a:lnTo>
                      <a:pt x="1147" y="2092"/>
                    </a:lnTo>
                    <a:lnTo>
                      <a:pt x="1122" y="2037"/>
                    </a:lnTo>
                    <a:lnTo>
                      <a:pt x="1097" y="1979"/>
                    </a:lnTo>
                    <a:lnTo>
                      <a:pt x="1071" y="1915"/>
                    </a:lnTo>
                    <a:lnTo>
                      <a:pt x="1045" y="1847"/>
                    </a:lnTo>
                    <a:lnTo>
                      <a:pt x="1018" y="1774"/>
                    </a:lnTo>
                    <a:lnTo>
                      <a:pt x="990" y="1699"/>
                    </a:lnTo>
                    <a:lnTo>
                      <a:pt x="964" y="1620"/>
                    </a:lnTo>
                    <a:lnTo>
                      <a:pt x="937" y="1537"/>
                    </a:lnTo>
                    <a:lnTo>
                      <a:pt x="911" y="1453"/>
                    </a:lnTo>
                    <a:lnTo>
                      <a:pt x="885" y="1367"/>
                    </a:lnTo>
                    <a:lnTo>
                      <a:pt x="862" y="1286"/>
                    </a:lnTo>
                    <a:lnTo>
                      <a:pt x="841" y="1207"/>
                    </a:lnTo>
                    <a:lnTo>
                      <a:pt x="822" y="1130"/>
                    </a:lnTo>
                    <a:lnTo>
                      <a:pt x="805" y="1058"/>
                    </a:lnTo>
                    <a:lnTo>
                      <a:pt x="790" y="990"/>
                    </a:lnTo>
                    <a:lnTo>
                      <a:pt x="778" y="925"/>
                    </a:lnTo>
                    <a:lnTo>
                      <a:pt x="767" y="867"/>
                    </a:lnTo>
                    <a:lnTo>
                      <a:pt x="758" y="814"/>
                    </a:lnTo>
                    <a:lnTo>
                      <a:pt x="753" y="766"/>
                    </a:lnTo>
                    <a:lnTo>
                      <a:pt x="751" y="744"/>
                    </a:lnTo>
                    <a:lnTo>
                      <a:pt x="750" y="724"/>
                    </a:lnTo>
                    <a:lnTo>
                      <a:pt x="749" y="706"/>
                    </a:lnTo>
                    <a:lnTo>
                      <a:pt x="749" y="689"/>
                    </a:lnTo>
                    <a:lnTo>
                      <a:pt x="750" y="675"/>
                    </a:lnTo>
                    <a:lnTo>
                      <a:pt x="751" y="662"/>
                    </a:lnTo>
                    <a:lnTo>
                      <a:pt x="753" y="650"/>
                    </a:lnTo>
                    <a:lnTo>
                      <a:pt x="756" y="641"/>
                    </a:lnTo>
                    <a:lnTo>
                      <a:pt x="760" y="634"/>
                    </a:lnTo>
                    <a:lnTo>
                      <a:pt x="765" y="629"/>
                    </a:lnTo>
                    <a:lnTo>
                      <a:pt x="770" y="626"/>
                    </a:lnTo>
                    <a:lnTo>
                      <a:pt x="775" y="625"/>
                    </a:lnTo>
                    <a:lnTo>
                      <a:pt x="781" y="626"/>
                    </a:lnTo>
                    <a:lnTo>
                      <a:pt x="788" y="629"/>
                    </a:lnTo>
                    <a:lnTo>
                      <a:pt x="795" y="634"/>
                    </a:lnTo>
                    <a:lnTo>
                      <a:pt x="803" y="641"/>
                    </a:lnTo>
                    <a:lnTo>
                      <a:pt x="812" y="650"/>
                    </a:lnTo>
                    <a:lnTo>
                      <a:pt x="820" y="662"/>
                    </a:lnTo>
                    <a:lnTo>
                      <a:pt x="830" y="675"/>
                    </a:lnTo>
                    <a:lnTo>
                      <a:pt x="839" y="689"/>
                    </a:lnTo>
                    <a:lnTo>
                      <a:pt x="860" y="724"/>
                    </a:lnTo>
                    <a:lnTo>
                      <a:pt x="882" y="766"/>
                    </a:lnTo>
                    <a:lnTo>
                      <a:pt x="906" y="814"/>
                    </a:lnTo>
                    <a:lnTo>
                      <a:pt x="930" y="867"/>
                    </a:lnTo>
                    <a:lnTo>
                      <a:pt x="955" y="925"/>
                    </a:lnTo>
                    <a:lnTo>
                      <a:pt x="981" y="990"/>
                    </a:lnTo>
                    <a:lnTo>
                      <a:pt x="1007" y="1058"/>
                    </a:lnTo>
                    <a:lnTo>
                      <a:pt x="1034" y="1130"/>
                    </a:lnTo>
                    <a:lnTo>
                      <a:pt x="1061" y="1207"/>
                    </a:lnTo>
                    <a:lnTo>
                      <a:pt x="1088" y="1286"/>
                    </a:lnTo>
                    <a:lnTo>
                      <a:pt x="1114" y="1367"/>
                    </a:lnTo>
                    <a:lnTo>
                      <a:pt x="1141" y="1453"/>
                    </a:lnTo>
                    <a:lnTo>
                      <a:pt x="1166" y="1537"/>
                    </a:lnTo>
                    <a:lnTo>
                      <a:pt x="1189" y="1620"/>
                    </a:lnTo>
                    <a:lnTo>
                      <a:pt x="1210" y="1699"/>
                    </a:lnTo>
                    <a:lnTo>
                      <a:pt x="1229" y="1774"/>
                    </a:lnTo>
                    <a:lnTo>
                      <a:pt x="1246" y="1847"/>
                    </a:lnTo>
                    <a:lnTo>
                      <a:pt x="1261" y="1915"/>
                    </a:lnTo>
                    <a:lnTo>
                      <a:pt x="1275" y="1979"/>
                    </a:lnTo>
                    <a:lnTo>
                      <a:pt x="1285" y="2037"/>
                    </a:lnTo>
                    <a:lnTo>
                      <a:pt x="1293" y="2092"/>
                    </a:lnTo>
                    <a:lnTo>
                      <a:pt x="1299" y="2139"/>
                    </a:lnTo>
                    <a:lnTo>
                      <a:pt x="1301" y="2160"/>
                    </a:lnTo>
                    <a:lnTo>
                      <a:pt x="1302" y="2180"/>
                    </a:lnTo>
                    <a:lnTo>
                      <a:pt x="1302" y="2198"/>
                    </a:lnTo>
                    <a:lnTo>
                      <a:pt x="1302" y="2215"/>
                    </a:lnTo>
                    <a:lnTo>
                      <a:pt x="1302" y="2230"/>
                    </a:lnTo>
                    <a:lnTo>
                      <a:pt x="1300" y="2243"/>
                    </a:lnTo>
                    <a:lnTo>
                      <a:pt x="1298" y="2254"/>
                    </a:lnTo>
                    <a:lnTo>
                      <a:pt x="1295" y="2264"/>
                    </a:lnTo>
                    <a:lnTo>
                      <a:pt x="1292" y="2271"/>
                    </a:lnTo>
                    <a:lnTo>
                      <a:pt x="1288" y="2276"/>
                    </a:lnTo>
                    <a:lnTo>
                      <a:pt x="1283" y="2280"/>
                    </a:lnTo>
                    <a:lnTo>
                      <a:pt x="1277" y="2281"/>
                    </a:lnTo>
                    <a:close/>
                    <a:moveTo>
                      <a:pt x="1845" y="2489"/>
                    </a:moveTo>
                    <a:lnTo>
                      <a:pt x="1837" y="2488"/>
                    </a:lnTo>
                    <a:lnTo>
                      <a:pt x="1829" y="2484"/>
                    </a:lnTo>
                    <a:lnTo>
                      <a:pt x="1820" y="2477"/>
                    </a:lnTo>
                    <a:lnTo>
                      <a:pt x="1810" y="2467"/>
                    </a:lnTo>
                    <a:lnTo>
                      <a:pt x="1800" y="2456"/>
                    </a:lnTo>
                    <a:lnTo>
                      <a:pt x="1789" y="2442"/>
                    </a:lnTo>
                    <a:lnTo>
                      <a:pt x="1777" y="2426"/>
                    </a:lnTo>
                    <a:lnTo>
                      <a:pt x="1764" y="2407"/>
                    </a:lnTo>
                    <a:lnTo>
                      <a:pt x="1752" y="2386"/>
                    </a:lnTo>
                    <a:lnTo>
                      <a:pt x="1739" y="2364"/>
                    </a:lnTo>
                    <a:lnTo>
                      <a:pt x="1725" y="2339"/>
                    </a:lnTo>
                    <a:lnTo>
                      <a:pt x="1711" y="2312"/>
                    </a:lnTo>
                    <a:lnTo>
                      <a:pt x="1682" y="2252"/>
                    </a:lnTo>
                    <a:lnTo>
                      <a:pt x="1652" y="2185"/>
                    </a:lnTo>
                    <a:lnTo>
                      <a:pt x="1620" y="2112"/>
                    </a:lnTo>
                    <a:lnTo>
                      <a:pt x="1588" y="2032"/>
                    </a:lnTo>
                    <a:lnTo>
                      <a:pt x="1555" y="1947"/>
                    </a:lnTo>
                    <a:lnTo>
                      <a:pt x="1522" y="1857"/>
                    </a:lnTo>
                    <a:lnTo>
                      <a:pt x="1487" y="1761"/>
                    </a:lnTo>
                    <a:lnTo>
                      <a:pt x="1454" y="1662"/>
                    </a:lnTo>
                    <a:lnTo>
                      <a:pt x="1421" y="1559"/>
                    </a:lnTo>
                    <a:lnTo>
                      <a:pt x="1387" y="1454"/>
                    </a:lnTo>
                    <a:lnTo>
                      <a:pt x="1356" y="1348"/>
                    </a:lnTo>
                    <a:lnTo>
                      <a:pt x="1327" y="1245"/>
                    </a:lnTo>
                    <a:lnTo>
                      <a:pt x="1301" y="1146"/>
                    </a:lnTo>
                    <a:lnTo>
                      <a:pt x="1277" y="1051"/>
                    </a:lnTo>
                    <a:lnTo>
                      <a:pt x="1255" y="960"/>
                    </a:lnTo>
                    <a:lnTo>
                      <a:pt x="1236" y="875"/>
                    </a:lnTo>
                    <a:lnTo>
                      <a:pt x="1221" y="796"/>
                    </a:lnTo>
                    <a:lnTo>
                      <a:pt x="1208" y="721"/>
                    </a:lnTo>
                    <a:lnTo>
                      <a:pt x="1198" y="655"/>
                    </a:lnTo>
                    <a:lnTo>
                      <a:pt x="1191" y="596"/>
                    </a:lnTo>
                    <a:lnTo>
                      <a:pt x="1188" y="569"/>
                    </a:lnTo>
                    <a:lnTo>
                      <a:pt x="1187" y="544"/>
                    </a:lnTo>
                    <a:lnTo>
                      <a:pt x="1186" y="520"/>
                    </a:lnTo>
                    <a:lnTo>
                      <a:pt x="1186" y="500"/>
                    </a:lnTo>
                    <a:lnTo>
                      <a:pt x="1187" y="481"/>
                    </a:lnTo>
                    <a:lnTo>
                      <a:pt x="1189" y="465"/>
                    </a:lnTo>
                    <a:lnTo>
                      <a:pt x="1192" y="451"/>
                    </a:lnTo>
                    <a:lnTo>
                      <a:pt x="1195" y="440"/>
                    </a:lnTo>
                    <a:lnTo>
                      <a:pt x="1199" y="431"/>
                    </a:lnTo>
                    <a:lnTo>
                      <a:pt x="1204" y="424"/>
                    </a:lnTo>
                    <a:lnTo>
                      <a:pt x="1210" y="420"/>
                    </a:lnTo>
                    <a:lnTo>
                      <a:pt x="1217" y="419"/>
                    </a:lnTo>
                    <a:lnTo>
                      <a:pt x="1225" y="420"/>
                    </a:lnTo>
                    <a:lnTo>
                      <a:pt x="1234" y="424"/>
                    </a:lnTo>
                    <a:lnTo>
                      <a:pt x="1243" y="431"/>
                    </a:lnTo>
                    <a:lnTo>
                      <a:pt x="1252" y="440"/>
                    </a:lnTo>
                    <a:lnTo>
                      <a:pt x="1263" y="451"/>
                    </a:lnTo>
                    <a:lnTo>
                      <a:pt x="1275" y="465"/>
                    </a:lnTo>
                    <a:lnTo>
                      <a:pt x="1286" y="481"/>
                    </a:lnTo>
                    <a:lnTo>
                      <a:pt x="1298" y="500"/>
                    </a:lnTo>
                    <a:lnTo>
                      <a:pt x="1311" y="520"/>
                    </a:lnTo>
                    <a:lnTo>
                      <a:pt x="1324" y="544"/>
                    </a:lnTo>
                    <a:lnTo>
                      <a:pt x="1337" y="569"/>
                    </a:lnTo>
                    <a:lnTo>
                      <a:pt x="1351" y="596"/>
                    </a:lnTo>
                    <a:lnTo>
                      <a:pt x="1380" y="655"/>
                    </a:lnTo>
                    <a:lnTo>
                      <a:pt x="1411" y="721"/>
                    </a:lnTo>
                    <a:lnTo>
                      <a:pt x="1443" y="796"/>
                    </a:lnTo>
                    <a:lnTo>
                      <a:pt x="1475" y="875"/>
                    </a:lnTo>
                    <a:lnTo>
                      <a:pt x="1508" y="960"/>
                    </a:lnTo>
                    <a:lnTo>
                      <a:pt x="1542" y="1051"/>
                    </a:lnTo>
                    <a:lnTo>
                      <a:pt x="1575" y="1146"/>
                    </a:lnTo>
                    <a:lnTo>
                      <a:pt x="1609" y="1245"/>
                    </a:lnTo>
                    <a:lnTo>
                      <a:pt x="1642" y="1348"/>
                    </a:lnTo>
                    <a:lnTo>
                      <a:pt x="1675" y="1454"/>
                    </a:lnTo>
                    <a:lnTo>
                      <a:pt x="1707" y="1559"/>
                    </a:lnTo>
                    <a:lnTo>
                      <a:pt x="1735" y="1662"/>
                    </a:lnTo>
                    <a:lnTo>
                      <a:pt x="1762" y="1761"/>
                    </a:lnTo>
                    <a:lnTo>
                      <a:pt x="1786" y="1857"/>
                    </a:lnTo>
                    <a:lnTo>
                      <a:pt x="1808" y="1947"/>
                    </a:lnTo>
                    <a:lnTo>
                      <a:pt x="1826" y="2032"/>
                    </a:lnTo>
                    <a:lnTo>
                      <a:pt x="1842" y="2112"/>
                    </a:lnTo>
                    <a:lnTo>
                      <a:pt x="1855" y="2185"/>
                    </a:lnTo>
                    <a:lnTo>
                      <a:pt x="1865" y="2252"/>
                    </a:lnTo>
                    <a:lnTo>
                      <a:pt x="1872" y="2312"/>
                    </a:lnTo>
                    <a:lnTo>
                      <a:pt x="1874" y="2339"/>
                    </a:lnTo>
                    <a:lnTo>
                      <a:pt x="1876" y="2364"/>
                    </a:lnTo>
                    <a:lnTo>
                      <a:pt x="1876" y="2386"/>
                    </a:lnTo>
                    <a:lnTo>
                      <a:pt x="1876" y="2407"/>
                    </a:lnTo>
                    <a:lnTo>
                      <a:pt x="1875" y="2426"/>
                    </a:lnTo>
                    <a:lnTo>
                      <a:pt x="1874" y="2442"/>
                    </a:lnTo>
                    <a:lnTo>
                      <a:pt x="1871" y="2456"/>
                    </a:lnTo>
                    <a:lnTo>
                      <a:pt x="1868" y="2467"/>
                    </a:lnTo>
                    <a:lnTo>
                      <a:pt x="1863" y="2477"/>
                    </a:lnTo>
                    <a:lnTo>
                      <a:pt x="1858" y="2484"/>
                    </a:lnTo>
                    <a:lnTo>
                      <a:pt x="1852" y="2488"/>
                    </a:lnTo>
                    <a:lnTo>
                      <a:pt x="1845" y="2489"/>
                    </a:lnTo>
                    <a:close/>
                    <a:moveTo>
                      <a:pt x="2509" y="2747"/>
                    </a:moveTo>
                    <a:lnTo>
                      <a:pt x="2499" y="2746"/>
                    </a:lnTo>
                    <a:lnTo>
                      <a:pt x="2489" y="2741"/>
                    </a:lnTo>
                    <a:lnTo>
                      <a:pt x="2477" y="2732"/>
                    </a:lnTo>
                    <a:lnTo>
                      <a:pt x="2465" y="2721"/>
                    </a:lnTo>
                    <a:lnTo>
                      <a:pt x="2452" y="2707"/>
                    </a:lnTo>
                    <a:lnTo>
                      <a:pt x="2438" y="2688"/>
                    </a:lnTo>
                    <a:lnTo>
                      <a:pt x="2424" y="2668"/>
                    </a:lnTo>
                    <a:lnTo>
                      <a:pt x="2409" y="2645"/>
                    </a:lnTo>
                    <a:lnTo>
                      <a:pt x="2392" y="2619"/>
                    </a:lnTo>
                    <a:lnTo>
                      <a:pt x="2376" y="2591"/>
                    </a:lnTo>
                    <a:lnTo>
                      <a:pt x="2359" y="2560"/>
                    </a:lnTo>
                    <a:lnTo>
                      <a:pt x="2342" y="2526"/>
                    </a:lnTo>
                    <a:lnTo>
                      <a:pt x="2324" y="2490"/>
                    </a:lnTo>
                    <a:lnTo>
                      <a:pt x="2306" y="2451"/>
                    </a:lnTo>
                    <a:lnTo>
                      <a:pt x="2287" y="2411"/>
                    </a:lnTo>
                    <a:lnTo>
                      <a:pt x="2267" y="2368"/>
                    </a:lnTo>
                    <a:lnTo>
                      <a:pt x="2228" y="2277"/>
                    </a:lnTo>
                    <a:lnTo>
                      <a:pt x="2187" y="2177"/>
                    </a:lnTo>
                    <a:lnTo>
                      <a:pt x="2145" y="2070"/>
                    </a:lnTo>
                    <a:lnTo>
                      <a:pt x="2104" y="1957"/>
                    </a:lnTo>
                    <a:lnTo>
                      <a:pt x="2062" y="1839"/>
                    </a:lnTo>
                    <a:lnTo>
                      <a:pt x="2019" y="1714"/>
                    </a:lnTo>
                    <a:lnTo>
                      <a:pt x="1978" y="1585"/>
                    </a:lnTo>
                    <a:lnTo>
                      <a:pt x="1937" y="1454"/>
                    </a:lnTo>
                    <a:lnTo>
                      <a:pt x="1899" y="1321"/>
                    </a:lnTo>
                    <a:lnTo>
                      <a:pt x="1862" y="1193"/>
                    </a:lnTo>
                    <a:lnTo>
                      <a:pt x="1829" y="1069"/>
                    </a:lnTo>
                    <a:lnTo>
                      <a:pt x="1799" y="949"/>
                    </a:lnTo>
                    <a:lnTo>
                      <a:pt x="1772" y="837"/>
                    </a:lnTo>
                    <a:lnTo>
                      <a:pt x="1748" y="730"/>
                    </a:lnTo>
                    <a:lnTo>
                      <a:pt x="1729" y="631"/>
                    </a:lnTo>
                    <a:lnTo>
                      <a:pt x="1712" y="539"/>
                    </a:lnTo>
                    <a:lnTo>
                      <a:pt x="1706" y="495"/>
                    </a:lnTo>
                    <a:lnTo>
                      <a:pt x="1700" y="455"/>
                    </a:lnTo>
                    <a:lnTo>
                      <a:pt x="1695" y="417"/>
                    </a:lnTo>
                    <a:lnTo>
                      <a:pt x="1691" y="381"/>
                    </a:lnTo>
                    <a:lnTo>
                      <a:pt x="1688" y="347"/>
                    </a:lnTo>
                    <a:lnTo>
                      <a:pt x="1686" y="315"/>
                    </a:lnTo>
                    <a:lnTo>
                      <a:pt x="1686" y="287"/>
                    </a:lnTo>
                    <a:lnTo>
                      <a:pt x="1686" y="261"/>
                    </a:lnTo>
                    <a:lnTo>
                      <a:pt x="1687" y="238"/>
                    </a:lnTo>
                    <a:lnTo>
                      <a:pt x="1689" y="218"/>
                    </a:lnTo>
                    <a:lnTo>
                      <a:pt x="1692" y="201"/>
                    </a:lnTo>
                    <a:lnTo>
                      <a:pt x="1696" y="186"/>
                    </a:lnTo>
                    <a:lnTo>
                      <a:pt x="1702" y="175"/>
                    </a:lnTo>
                    <a:lnTo>
                      <a:pt x="1708" y="167"/>
                    </a:lnTo>
                    <a:lnTo>
                      <a:pt x="1716" y="162"/>
                    </a:lnTo>
                    <a:lnTo>
                      <a:pt x="1724" y="160"/>
                    </a:lnTo>
                    <a:lnTo>
                      <a:pt x="1734" y="162"/>
                    </a:lnTo>
                    <a:lnTo>
                      <a:pt x="1745" y="167"/>
                    </a:lnTo>
                    <a:lnTo>
                      <a:pt x="1756" y="175"/>
                    </a:lnTo>
                    <a:lnTo>
                      <a:pt x="1768" y="186"/>
                    </a:lnTo>
                    <a:lnTo>
                      <a:pt x="1782" y="201"/>
                    </a:lnTo>
                    <a:lnTo>
                      <a:pt x="1796" y="218"/>
                    </a:lnTo>
                    <a:lnTo>
                      <a:pt x="1810" y="238"/>
                    </a:lnTo>
                    <a:lnTo>
                      <a:pt x="1825" y="261"/>
                    </a:lnTo>
                    <a:lnTo>
                      <a:pt x="1841" y="287"/>
                    </a:lnTo>
                    <a:lnTo>
                      <a:pt x="1857" y="315"/>
                    </a:lnTo>
                    <a:lnTo>
                      <a:pt x="1874" y="347"/>
                    </a:lnTo>
                    <a:lnTo>
                      <a:pt x="1892" y="381"/>
                    </a:lnTo>
                    <a:lnTo>
                      <a:pt x="1910" y="417"/>
                    </a:lnTo>
                    <a:lnTo>
                      <a:pt x="1929" y="455"/>
                    </a:lnTo>
                    <a:lnTo>
                      <a:pt x="1947" y="495"/>
                    </a:lnTo>
                    <a:lnTo>
                      <a:pt x="1967" y="539"/>
                    </a:lnTo>
                    <a:lnTo>
                      <a:pt x="2006" y="631"/>
                    </a:lnTo>
                    <a:lnTo>
                      <a:pt x="2047" y="730"/>
                    </a:lnTo>
                    <a:lnTo>
                      <a:pt x="2088" y="837"/>
                    </a:lnTo>
                    <a:lnTo>
                      <a:pt x="2129" y="949"/>
                    </a:lnTo>
                    <a:lnTo>
                      <a:pt x="2172" y="1069"/>
                    </a:lnTo>
                    <a:lnTo>
                      <a:pt x="2214" y="1193"/>
                    </a:lnTo>
                    <a:lnTo>
                      <a:pt x="2255" y="1321"/>
                    </a:lnTo>
                    <a:lnTo>
                      <a:pt x="2297" y="1454"/>
                    </a:lnTo>
                    <a:lnTo>
                      <a:pt x="2336" y="1585"/>
                    </a:lnTo>
                    <a:lnTo>
                      <a:pt x="2372" y="1714"/>
                    </a:lnTo>
                    <a:lnTo>
                      <a:pt x="2406" y="1839"/>
                    </a:lnTo>
                    <a:lnTo>
                      <a:pt x="2436" y="1957"/>
                    </a:lnTo>
                    <a:lnTo>
                      <a:pt x="2462" y="2070"/>
                    </a:lnTo>
                    <a:lnTo>
                      <a:pt x="2485" y="2177"/>
                    </a:lnTo>
                    <a:lnTo>
                      <a:pt x="2505" y="2277"/>
                    </a:lnTo>
                    <a:lnTo>
                      <a:pt x="2521" y="2368"/>
                    </a:lnTo>
                    <a:lnTo>
                      <a:pt x="2529" y="2411"/>
                    </a:lnTo>
                    <a:lnTo>
                      <a:pt x="2534" y="2451"/>
                    </a:lnTo>
                    <a:lnTo>
                      <a:pt x="2539" y="2490"/>
                    </a:lnTo>
                    <a:lnTo>
                      <a:pt x="2543" y="2526"/>
                    </a:lnTo>
                    <a:lnTo>
                      <a:pt x="2546" y="2560"/>
                    </a:lnTo>
                    <a:lnTo>
                      <a:pt x="2548" y="2591"/>
                    </a:lnTo>
                    <a:lnTo>
                      <a:pt x="2549" y="2619"/>
                    </a:lnTo>
                    <a:lnTo>
                      <a:pt x="2549" y="2645"/>
                    </a:lnTo>
                    <a:lnTo>
                      <a:pt x="2548" y="2668"/>
                    </a:lnTo>
                    <a:lnTo>
                      <a:pt x="2545" y="2688"/>
                    </a:lnTo>
                    <a:lnTo>
                      <a:pt x="2542" y="2707"/>
                    </a:lnTo>
                    <a:lnTo>
                      <a:pt x="2538" y="2721"/>
                    </a:lnTo>
                    <a:lnTo>
                      <a:pt x="2533" y="2732"/>
                    </a:lnTo>
                    <a:lnTo>
                      <a:pt x="2526" y="2741"/>
                    </a:lnTo>
                    <a:lnTo>
                      <a:pt x="2518" y="2746"/>
                    </a:lnTo>
                    <a:lnTo>
                      <a:pt x="2509" y="2747"/>
                    </a:lnTo>
                    <a:close/>
                  </a:path>
                </a:pathLst>
              </a:custGeom>
              <a:solidFill>
                <a:srgbClr val="0056E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573" name="Freeform 53"/>
              <p:cNvSpPr>
                <a:spLocks/>
              </p:cNvSpPr>
              <p:nvPr/>
            </p:nvSpPr>
            <p:spPr bwMode="invGray">
              <a:xfrm>
                <a:off x="2570" y="2788"/>
                <a:ext cx="47" cy="94"/>
              </a:xfrm>
              <a:custGeom>
                <a:avLst/>
                <a:gdLst/>
                <a:ahLst/>
                <a:cxnLst>
                  <a:cxn ang="0">
                    <a:pos x="29" y="57"/>
                  </a:cxn>
                  <a:cxn ang="0">
                    <a:pos x="89" y="183"/>
                  </a:cxn>
                  <a:cxn ang="0">
                    <a:pos x="153" y="329"/>
                  </a:cxn>
                  <a:cxn ang="0">
                    <a:pos x="219" y="491"/>
                  </a:cxn>
                  <a:cxn ang="0">
                    <a:pos x="287" y="667"/>
                  </a:cxn>
                  <a:cxn ang="0">
                    <a:pos x="355" y="857"/>
                  </a:cxn>
                  <a:cxn ang="0">
                    <a:pos x="424" y="1059"/>
                  </a:cxn>
                  <a:cxn ang="0">
                    <a:pos x="491" y="1269"/>
                  </a:cxn>
                  <a:cxn ang="0">
                    <a:pos x="549" y="1457"/>
                  </a:cxn>
                  <a:cxn ang="0">
                    <a:pos x="593" y="1612"/>
                  </a:cxn>
                  <a:cxn ang="0">
                    <a:pos x="635" y="1763"/>
                  </a:cxn>
                  <a:cxn ang="0">
                    <a:pos x="673" y="1908"/>
                  </a:cxn>
                  <a:cxn ang="0">
                    <a:pos x="715" y="1928"/>
                  </a:cxn>
                  <a:cxn ang="0">
                    <a:pos x="761" y="1828"/>
                  </a:cxn>
                  <a:cxn ang="0">
                    <a:pos x="803" y="1728"/>
                  </a:cxn>
                  <a:cxn ang="0">
                    <a:pos x="841" y="1630"/>
                  </a:cxn>
                  <a:cxn ang="0">
                    <a:pos x="874" y="1533"/>
                  </a:cxn>
                  <a:cxn ang="0">
                    <a:pos x="903" y="1438"/>
                  </a:cxn>
                  <a:cxn ang="0">
                    <a:pos x="930" y="1345"/>
                  </a:cxn>
                  <a:cxn ang="0">
                    <a:pos x="951" y="1253"/>
                  </a:cxn>
                  <a:cxn ang="0">
                    <a:pos x="968" y="1165"/>
                  </a:cxn>
                  <a:cxn ang="0">
                    <a:pos x="981" y="1078"/>
                  </a:cxn>
                  <a:cxn ang="0">
                    <a:pos x="990" y="996"/>
                  </a:cxn>
                  <a:cxn ang="0">
                    <a:pos x="994" y="916"/>
                  </a:cxn>
                  <a:cxn ang="0">
                    <a:pos x="994" y="840"/>
                  </a:cxn>
                  <a:cxn ang="0">
                    <a:pos x="990" y="768"/>
                  </a:cxn>
                  <a:cxn ang="0">
                    <a:pos x="982" y="700"/>
                  </a:cxn>
                  <a:cxn ang="0">
                    <a:pos x="969" y="635"/>
                  </a:cxn>
                  <a:cxn ang="0">
                    <a:pos x="962" y="618"/>
                  </a:cxn>
                  <a:cxn ang="0">
                    <a:pos x="949" y="568"/>
                  </a:cxn>
                  <a:cxn ang="0">
                    <a:pos x="929" y="519"/>
                  </a:cxn>
                  <a:cxn ang="0">
                    <a:pos x="900" y="471"/>
                  </a:cxn>
                  <a:cxn ang="0">
                    <a:pos x="865" y="423"/>
                  </a:cxn>
                  <a:cxn ang="0">
                    <a:pos x="824" y="377"/>
                  </a:cxn>
                  <a:cxn ang="0">
                    <a:pos x="776" y="334"/>
                  </a:cxn>
                  <a:cxn ang="0">
                    <a:pos x="722" y="291"/>
                  </a:cxn>
                  <a:cxn ang="0">
                    <a:pos x="663" y="251"/>
                  </a:cxn>
                  <a:cxn ang="0">
                    <a:pos x="596" y="211"/>
                  </a:cxn>
                  <a:cxn ang="0">
                    <a:pos x="525" y="174"/>
                  </a:cxn>
                  <a:cxn ang="0">
                    <a:pos x="449" y="140"/>
                  </a:cxn>
                  <a:cxn ang="0">
                    <a:pos x="368" y="107"/>
                  </a:cxn>
                  <a:cxn ang="0">
                    <a:pos x="283" y="77"/>
                  </a:cxn>
                  <a:cxn ang="0">
                    <a:pos x="192" y="49"/>
                  </a:cxn>
                  <a:cxn ang="0">
                    <a:pos x="98" y="23"/>
                  </a:cxn>
                  <a:cxn ang="0">
                    <a:pos x="0" y="0"/>
                  </a:cxn>
                </a:cxnLst>
                <a:rect l="0" t="0" r="r" b="b"/>
                <a:pathLst>
                  <a:path w="995" h="1979">
                    <a:moveTo>
                      <a:pt x="0" y="0"/>
                    </a:moveTo>
                    <a:lnTo>
                      <a:pt x="29" y="57"/>
                    </a:lnTo>
                    <a:lnTo>
                      <a:pt x="59" y="117"/>
                    </a:lnTo>
                    <a:lnTo>
                      <a:pt x="89" y="183"/>
                    </a:lnTo>
                    <a:lnTo>
                      <a:pt x="120" y="254"/>
                    </a:lnTo>
                    <a:lnTo>
                      <a:pt x="153" y="329"/>
                    </a:lnTo>
                    <a:lnTo>
                      <a:pt x="186" y="407"/>
                    </a:lnTo>
                    <a:lnTo>
                      <a:pt x="219" y="491"/>
                    </a:lnTo>
                    <a:lnTo>
                      <a:pt x="252" y="577"/>
                    </a:lnTo>
                    <a:lnTo>
                      <a:pt x="287" y="667"/>
                    </a:lnTo>
                    <a:lnTo>
                      <a:pt x="321" y="761"/>
                    </a:lnTo>
                    <a:lnTo>
                      <a:pt x="355" y="857"/>
                    </a:lnTo>
                    <a:lnTo>
                      <a:pt x="389" y="957"/>
                    </a:lnTo>
                    <a:lnTo>
                      <a:pt x="424" y="1059"/>
                    </a:lnTo>
                    <a:lnTo>
                      <a:pt x="458" y="1163"/>
                    </a:lnTo>
                    <a:lnTo>
                      <a:pt x="491" y="1269"/>
                    </a:lnTo>
                    <a:lnTo>
                      <a:pt x="524" y="1378"/>
                    </a:lnTo>
                    <a:lnTo>
                      <a:pt x="549" y="1457"/>
                    </a:lnTo>
                    <a:lnTo>
                      <a:pt x="572" y="1535"/>
                    </a:lnTo>
                    <a:lnTo>
                      <a:pt x="593" y="1612"/>
                    </a:lnTo>
                    <a:lnTo>
                      <a:pt x="615" y="1688"/>
                    </a:lnTo>
                    <a:lnTo>
                      <a:pt x="635" y="1763"/>
                    </a:lnTo>
                    <a:lnTo>
                      <a:pt x="654" y="1836"/>
                    </a:lnTo>
                    <a:lnTo>
                      <a:pt x="673" y="1908"/>
                    </a:lnTo>
                    <a:lnTo>
                      <a:pt x="691" y="1979"/>
                    </a:lnTo>
                    <a:lnTo>
                      <a:pt x="715" y="1928"/>
                    </a:lnTo>
                    <a:lnTo>
                      <a:pt x="738" y="1878"/>
                    </a:lnTo>
                    <a:lnTo>
                      <a:pt x="761" y="1828"/>
                    </a:lnTo>
                    <a:lnTo>
                      <a:pt x="783" y="1778"/>
                    </a:lnTo>
                    <a:lnTo>
                      <a:pt x="803" y="1728"/>
                    </a:lnTo>
                    <a:lnTo>
                      <a:pt x="822" y="1679"/>
                    </a:lnTo>
                    <a:lnTo>
                      <a:pt x="841" y="1630"/>
                    </a:lnTo>
                    <a:lnTo>
                      <a:pt x="858" y="1582"/>
                    </a:lnTo>
                    <a:lnTo>
                      <a:pt x="874" y="1533"/>
                    </a:lnTo>
                    <a:lnTo>
                      <a:pt x="889" y="1485"/>
                    </a:lnTo>
                    <a:lnTo>
                      <a:pt x="903" y="1438"/>
                    </a:lnTo>
                    <a:lnTo>
                      <a:pt x="918" y="1391"/>
                    </a:lnTo>
                    <a:lnTo>
                      <a:pt x="930" y="1345"/>
                    </a:lnTo>
                    <a:lnTo>
                      <a:pt x="941" y="1298"/>
                    </a:lnTo>
                    <a:lnTo>
                      <a:pt x="951" y="1253"/>
                    </a:lnTo>
                    <a:lnTo>
                      <a:pt x="960" y="1209"/>
                    </a:lnTo>
                    <a:lnTo>
                      <a:pt x="968" y="1165"/>
                    </a:lnTo>
                    <a:lnTo>
                      <a:pt x="975" y="1122"/>
                    </a:lnTo>
                    <a:lnTo>
                      <a:pt x="981" y="1078"/>
                    </a:lnTo>
                    <a:lnTo>
                      <a:pt x="986" y="1037"/>
                    </a:lnTo>
                    <a:lnTo>
                      <a:pt x="990" y="996"/>
                    </a:lnTo>
                    <a:lnTo>
                      <a:pt x="992" y="956"/>
                    </a:lnTo>
                    <a:lnTo>
                      <a:pt x="994" y="916"/>
                    </a:lnTo>
                    <a:lnTo>
                      <a:pt x="995" y="877"/>
                    </a:lnTo>
                    <a:lnTo>
                      <a:pt x="994" y="840"/>
                    </a:lnTo>
                    <a:lnTo>
                      <a:pt x="993" y="803"/>
                    </a:lnTo>
                    <a:lnTo>
                      <a:pt x="990" y="768"/>
                    </a:lnTo>
                    <a:lnTo>
                      <a:pt x="986" y="733"/>
                    </a:lnTo>
                    <a:lnTo>
                      <a:pt x="982" y="700"/>
                    </a:lnTo>
                    <a:lnTo>
                      <a:pt x="976" y="666"/>
                    </a:lnTo>
                    <a:lnTo>
                      <a:pt x="969" y="635"/>
                    </a:lnTo>
                    <a:lnTo>
                      <a:pt x="961" y="605"/>
                    </a:lnTo>
                    <a:lnTo>
                      <a:pt x="962" y="618"/>
                    </a:lnTo>
                    <a:lnTo>
                      <a:pt x="957" y="593"/>
                    </a:lnTo>
                    <a:lnTo>
                      <a:pt x="949" y="568"/>
                    </a:lnTo>
                    <a:lnTo>
                      <a:pt x="940" y="543"/>
                    </a:lnTo>
                    <a:lnTo>
                      <a:pt x="929" y="519"/>
                    </a:lnTo>
                    <a:lnTo>
                      <a:pt x="916" y="495"/>
                    </a:lnTo>
                    <a:lnTo>
                      <a:pt x="900" y="471"/>
                    </a:lnTo>
                    <a:lnTo>
                      <a:pt x="883" y="446"/>
                    </a:lnTo>
                    <a:lnTo>
                      <a:pt x="865" y="423"/>
                    </a:lnTo>
                    <a:lnTo>
                      <a:pt x="846" y="400"/>
                    </a:lnTo>
                    <a:lnTo>
                      <a:pt x="824" y="377"/>
                    </a:lnTo>
                    <a:lnTo>
                      <a:pt x="801" y="355"/>
                    </a:lnTo>
                    <a:lnTo>
                      <a:pt x="776" y="334"/>
                    </a:lnTo>
                    <a:lnTo>
                      <a:pt x="750" y="312"/>
                    </a:lnTo>
                    <a:lnTo>
                      <a:pt x="722" y="291"/>
                    </a:lnTo>
                    <a:lnTo>
                      <a:pt x="693" y="271"/>
                    </a:lnTo>
                    <a:lnTo>
                      <a:pt x="663" y="251"/>
                    </a:lnTo>
                    <a:lnTo>
                      <a:pt x="630" y="230"/>
                    </a:lnTo>
                    <a:lnTo>
                      <a:pt x="596" y="211"/>
                    </a:lnTo>
                    <a:lnTo>
                      <a:pt x="562" y="192"/>
                    </a:lnTo>
                    <a:lnTo>
                      <a:pt x="525" y="174"/>
                    </a:lnTo>
                    <a:lnTo>
                      <a:pt x="488" y="157"/>
                    </a:lnTo>
                    <a:lnTo>
                      <a:pt x="449" y="140"/>
                    </a:lnTo>
                    <a:lnTo>
                      <a:pt x="410" y="123"/>
                    </a:lnTo>
                    <a:lnTo>
                      <a:pt x="368" y="107"/>
                    </a:lnTo>
                    <a:lnTo>
                      <a:pt x="326" y="92"/>
                    </a:lnTo>
                    <a:lnTo>
                      <a:pt x="283" y="77"/>
                    </a:lnTo>
                    <a:lnTo>
                      <a:pt x="238" y="63"/>
                    </a:lnTo>
                    <a:lnTo>
                      <a:pt x="192" y="49"/>
                    </a:lnTo>
                    <a:lnTo>
                      <a:pt x="145" y="36"/>
                    </a:lnTo>
                    <a:lnTo>
                      <a:pt x="98" y="23"/>
                    </a:lnTo>
                    <a:lnTo>
                      <a:pt x="50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6E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574" name="Freeform 54"/>
              <p:cNvSpPr>
                <a:spLocks noEditPoints="1"/>
              </p:cNvSpPr>
              <p:nvPr/>
            </p:nvSpPr>
            <p:spPr bwMode="invGray">
              <a:xfrm>
                <a:off x="2649" y="2808"/>
                <a:ext cx="66" cy="121"/>
              </a:xfrm>
              <a:custGeom>
                <a:avLst/>
                <a:gdLst/>
                <a:ahLst/>
                <a:cxnLst>
                  <a:cxn ang="0">
                    <a:pos x="778" y="6"/>
                  </a:cxn>
                  <a:cxn ang="0">
                    <a:pos x="957" y="45"/>
                  </a:cxn>
                  <a:cxn ang="0">
                    <a:pos x="1100" y="116"/>
                  </a:cxn>
                  <a:cxn ang="0">
                    <a:pos x="1208" y="220"/>
                  </a:cxn>
                  <a:cxn ang="0">
                    <a:pos x="1282" y="356"/>
                  </a:cxn>
                  <a:cxn ang="0">
                    <a:pos x="1323" y="522"/>
                  </a:cxn>
                  <a:cxn ang="0">
                    <a:pos x="1332" y="696"/>
                  </a:cxn>
                  <a:cxn ang="0">
                    <a:pos x="1323" y="798"/>
                  </a:cxn>
                  <a:cxn ang="0">
                    <a:pos x="1299" y="898"/>
                  </a:cxn>
                  <a:cxn ang="0">
                    <a:pos x="1260" y="992"/>
                  </a:cxn>
                  <a:cxn ang="0">
                    <a:pos x="1205" y="1076"/>
                  </a:cxn>
                  <a:cxn ang="0">
                    <a:pos x="1135" y="1147"/>
                  </a:cxn>
                  <a:cxn ang="0">
                    <a:pos x="1048" y="1200"/>
                  </a:cxn>
                  <a:cxn ang="0">
                    <a:pos x="1107" y="1249"/>
                  </a:cxn>
                  <a:cxn ang="0">
                    <a:pos x="1193" y="1312"/>
                  </a:cxn>
                  <a:cxn ang="0">
                    <a:pos x="1265" y="1390"/>
                  </a:cxn>
                  <a:cxn ang="0">
                    <a:pos x="1320" y="1482"/>
                  </a:cxn>
                  <a:cxn ang="0">
                    <a:pos x="1358" y="1594"/>
                  </a:cxn>
                  <a:cxn ang="0">
                    <a:pos x="1378" y="1724"/>
                  </a:cxn>
                  <a:cxn ang="0">
                    <a:pos x="1380" y="1890"/>
                  </a:cxn>
                  <a:cxn ang="0">
                    <a:pos x="1354" y="2072"/>
                  </a:cxn>
                  <a:cxn ang="0">
                    <a:pos x="1297" y="2232"/>
                  </a:cxn>
                  <a:cxn ang="0">
                    <a:pos x="1204" y="2364"/>
                  </a:cxn>
                  <a:cxn ang="0">
                    <a:pos x="1075" y="2465"/>
                  </a:cxn>
                  <a:cxn ang="0">
                    <a:pos x="907" y="2529"/>
                  </a:cxn>
                  <a:cxn ang="0">
                    <a:pos x="695" y="2551"/>
                  </a:cxn>
                  <a:cxn ang="0">
                    <a:pos x="645" y="2190"/>
                  </a:cxn>
                  <a:cxn ang="0">
                    <a:pos x="740" y="2176"/>
                  </a:cxn>
                  <a:cxn ang="0">
                    <a:pos x="815" y="2143"/>
                  </a:cxn>
                  <a:cxn ang="0">
                    <a:pos x="870" y="2091"/>
                  </a:cxn>
                  <a:cxn ang="0">
                    <a:pos x="910" y="2021"/>
                  </a:cxn>
                  <a:cxn ang="0">
                    <a:pos x="933" y="1930"/>
                  </a:cxn>
                  <a:cxn ang="0">
                    <a:pos x="942" y="1823"/>
                  </a:cxn>
                  <a:cxn ang="0">
                    <a:pos x="938" y="1707"/>
                  </a:cxn>
                  <a:cxn ang="0">
                    <a:pos x="918" y="1609"/>
                  </a:cxn>
                  <a:cxn ang="0">
                    <a:pos x="881" y="1530"/>
                  </a:cxn>
                  <a:cxn ang="0">
                    <a:pos x="824" y="1471"/>
                  </a:cxn>
                  <a:cxn ang="0">
                    <a:pos x="748" y="1431"/>
                  </a:cxn>
                  <a:cxn ang="0">
                    <a:pos x="651" y="1410"/>
                  </a:cxn>
                  <a:cxn ang="0">
                    <a:pos x="439" y="2190"/>
                  </a:cxn>
                  <a:cxn ang="0">
                    <a:pos x="645" y="1043"/>
                  </a:cxn>
                  <a:cxn ang="0">
                    <a:pos x="715" y="1025"/>
                  </a:cxn>
                  <a:cxn ang="0">
                    <a:pos x="777" y="991"/>
                  </a:cxn>
                  <a:cxn ang="0">
                    <a:pos x="827" y="942"/>
                  </a:cxn>
                  <a:cxn ang="0">
                    <a:pos x="864" y="876"/>
                  </a:cxn>
                  <a:cxn ang="0">
                    <a:pos x="888" y="796"/>
                  </a:cxn>
                  <a:cxn ang="0">
                    <a:pos x="893" y="700"/>
                  </a:cxn>
                  <a:cxn ang="0">
                    <a:pos x="884" y="600"/>
                  </a:cxn>
                  <a:cxn ang="0">
                    <a:pos x="860" y="518"/>
                  </a:cxn>
                  <a:cxn ang="0">
                    <a:pos x="823" y="452"/>
                  </a:cxn>
                  <a:cxn ang="0">
                    <a:pos x="771" y="404"/>
                  </a:cxn>
                  <a:cxn ang="0">
                    <a:pos x="705" y="374"/>
                  </a:cxn>
                  <a:cxn ang="0">
                    <a:pos x="623" y="361"/>
                  </a:cxn>
                </a:cxnLst>
                <a:rect l="0" t="0" r="r" b="b"/>
                <a:pathLst>
                  <a:path w="1382" h="2551">
                    <a:moveTo>
                      <a:pt x="0" y="0"/>
                    </a:moveTo>
                    <a:lnTo>
                      <a:pt x="652" y="0"/>
                    </a:lnTo>
                    <a:lnTo>
                      <a:pt x="695" y="1"/>
                    </a:lnTo>
                    <a:lnTo>
                      <a:pt x="737" y="3"/>
                    </a:lnTo>
                    <a:lnTo>
                      <a:pt x="778" y="6"/>
                    </a:lnTo>
                    <a:lnTo>
                      <a:pt x="817" y="11"/>
                    </a:lnTo>
                    <a:lnTo>
                      <a:pt x="854" y="17"/>
                    </a:lnTo>
                    <a:lnTo>
                      <a:pt x="890" y="25"/>
                    </a:lnTo>
                    <a:lnTo>
                      <a:pt x="924" y="34"/>
                    </a:lnTo>
                    <a:lnTo>
                      <a:pt x="957" y="45"/>
                    </a:lnTo>
                    <a:lnTo>
                      <a:pt x="988" y="57"/>
                    </a:lnTo>
                    <a:lnTo>
                      <a:pt x="1019" y="70"/>
                    </a:lnTo>
                    <a:lnTo>
                      <a:pt x="1048" y="84"/>
                    </a:lnTo>
                    <a:lnTo>
                      <a:pt x="1074" y="99"/>
                    </a:lnTo>
                    <a:lnTo>
                      <a:pt x="1100" y="116"/>
                    </a:lnTo>
                    <a:lnTo>
                      <a:pt x="1124" y="134"/>
                    </a:lnTo>
                    <a:lnTo>
                      <a:pt x="1148" y="154"/>
                    </a:lnTo>
                    <a:lnTo>
                      <a:pt x="1169" y="175"/>
                    </a:lnTo>
                    <a:lnTo>
                      <a:pt x="1189" y="197"/>
                    </a:lnTo>
                    <a:lnTo>
                      <a:pt x="1208" y="220"/>
                    </a:lnTo>
                    <a:lnTo>
                      <a:pt x="1225" y="244"/>
                    </a:lnTo>
                    <a:lnTo>
                      <a:pt x="1241" y="271"/>
                    </a:lnTo>
                    <a:lnTo>
                      <a:pt x="1256" y="298"/>
                    </a:lnTo>
                    <a:lnTo>
                      <a:pt x="1270" y="326"/>
                    </a:lnTo>
                    <a:lnTo>
                      <a:pt x="1282" y="356"/>
                    </a:lnTo>
                    <a:lnTo>
                      <a:pt x="1293" y="386"/>
                    </a:lnTo>
                    <a:lnTo>
                      <a:pt x="1302" y="418"/>
                    </a:lnTo>
                    <a:lnTo>
                      <a:pt x="1310" y="451"/>
                    </a:lnTo>
                    <a:lnTo>
                      <a:pt x="1317" y="486"/>
                    </a:lnTo>
                    <a:lnTo>
                      <a:pt x="1323" y="522"/>
                    </a:lnTo>
                    <a:lnTo>
                      <a:pt x="1327" y="558"/>
                    </a:lnTo>
                    <a:lnTo>
                      <a:pt x="1330" y="596"/>
                    </a:lnTo>
                    <a:lnTo>
                      <a:pt x="1332" y="635"/>
                    </a:lnTo>
                    <a:lnTo>
                      <a:pt x="1333" y="675"/>
                    </a:lnTo>
                    <a:lnTo>
                      <a:pt x="1332" y="696"/>
                    </a:lnTo>
                    <a:lnTo>
                      <a:pt x="1331" y="717"/>
                    </a:lnTo>
                    <a:lnTo>
                      <a:pt x="1330" y="737"/>
                    </a:lnTo>
                    <a:lnTo>
                      <a:pt x="1328" y="758"/>
                    </a:lnTo>
                    <a:lnTo>
                      <a:pt x="1326" y="778"/>
                    </a:lnTo>
                    <a:lnTo>
                      <a:pt x="1323" y="798"/>
                    </a:lnTo>
                    <a:lnTo>
                      <a:pt x="1319" y="819"/>
                    </a:lnTo>
                    <a:lnTo>
                      <a:pt x="1315" y="839"/>
                    </a:lnTo>
                    <a:lnTo>
                      <a:pt x="1310" y="859"/>
                    </a:lnTo>
                    <a:lnTo>
                      <a:pt x="1305" y="878"/>
                    </a:lnTo>
                    <a:lnTo>
                      <a:pt x="1299" y="898"/>
                    </a:lnTo>
                    <a:lnTo>
                      <a:pt x="1292" y="918"/>
                    </a:lnTo>
                    <a:lnTo>
                      <a:pt x="1285" y="937"/>
                    </a:lnTo>
                    <a:lnTo>
                      <a:pt x="1278" y="956"/>
                    </a:lnTo>
                    <a:lnTo>
                      <a:pt x="1269" y="974"/>
                    </a:lnTo>
                    <a:lnTo>
                      <a:pt x="1260" y="992"/>
                    </a:lnTo>
                    <a:lnTo>
                      <a:pt x="1250" y="1010"/>
                    </a:lnTo>
                    <a:lnTo>
                      <a:pt x="1240" y="1027"/>
                    </a:lnTo>
                    <a:lnTo>
                      <a:pt x="1229" y="1044"/>
                    </a:lnTo>
                    <a:lnTo>
                      <a:pt x="1217" y="1060"/>
                    </a:lnTo>
                    <a:lnTo>
                      <a:pt x="1205" y="1076"/>
                    </a:lnTo>
                    <a:lnTo>
                      <a:pt x="1193" y="1091"/>
                    </a:lnTo>
                    <a:lnTo>
                      <a:pt x="1179" y="1106"/>
                    </a:lnTo>
                    <a:lnTo>
                      <a:pt x="1165" y="1121"/>
                    </a:lnTo>
                    <a:lnTo>
                      <a:pt x="1151" y="1134"/>
                    </a:lnTo>
                    <a:lnTo>
                      <a:pt x="1135" y="1147"/>
                    </a:lnTo>
                    <a:lnTo>
                      <a:pt x="1118" y="1159"/>
                    </a:lnTo>
                    <a:lnTo>
                      <a:pt x="1102" y="1171"/>
                    </a:lnTo>
                    <a:lnTo>
                      <a:pt x="1084" y="1181"/>
                    </a:lnTo>
                    <a:lnTo>
                      <a:pt x="1066" y="1191"/>
                    </a:lnTo>
                    <a:lnTo>
                      <a:pt x="1048" y="1200"/>
                    </a:lnTo>
                    <a:lnTo>
                      <a:pt x="1028" y="1209"/>
                    </a:lnTo>
                    <a:lnTo>
                      <a:pt x="1049" y="1218"/>
                    </a:lnTo>
                    <a:lnTo>
                      <a:pt x="1069" y="1228"/>
                    </a:lnTo>
                    <a:lnTo>
                      <a:pt x="1088" y="1239"/>
                    </a:lnTo>
                    <a:lnTo>
                      <a:pt x="1107" y="1249"/>
                    </a:lnTo>
                    <a:lnTo>
                      <a:pt x="1125" y="1261"/>
                    </a:lnTo>
                    <a:lnTo>
                      <a:pt x="1144" y="1273"/>
                    </a:lnTo>
                    <a:lnTo>
                      <a:pt x="1161" y="1285"/>
                    </a:lnTo>
                    <a:lnTo>
                      <a:pt x="1178" y="1298"/>
                    </a:lnTo>
                    <a:lnTo>
                      <a:pt x="1193" y="1312"/>
                    </a:lnTo>
                    <a:lnTo>
                      <a:pt x="1209" y="1326"/>
                    </a:lnTo>
                    <a:lnTo>
                      <a:pt x="1224" y="1342"/>
                    </a:lnTo>
                    <a:lnTo>
                      <a:pt x="1238" y="1357"/>
                    </a:lnTo>
                    <a:lnTo>
                      <a:pt x="1251" y="1373"/>
                    </a:lnTo>
                    <a:lnTo>
                      <a:pt x="1265" y="1390"/>
                    </a:lnTo>
                    <a:lnTo>
                      <a:pt x="1277" y="1407"/>
                    </a:lnTo>
                    <a:lnTo>
                      <a:pt x="1289" y="1425"/>
                    </a:lnTo>
                    <a:lnTo>
                      <a:pt x="1300" y="1443"/>
                    </a:lnTo>
                    <a:lnTo>
                      <a:pt x="1310" y="1462"/>
                    </a:lnTo>
                    <a:lnTo>
                      <a:pt x="1320" y="1482"/>
                    </a:lnTo>
                    <a:lnTo>
                      <a:pt x="1329" y="1503"/>
                    </a:lnTo>
                    <a:lnTo>
                      <a:pt x="1337" y="1524"/>
                    </a:lnTo>
                    <a:lnTo>
                      <a:pt x="1345" y="1547"/>
                    </a:lnTo>
                    <a:lnTo>
                      <a:pt x="1352" y="1570"/>
                    </a:lnTo>
                    <a:lnTo>
                      <a:pt x="1358" y="1594"/>
                    </a:lnTo>
                    <a:lnTo>
                      <a:pt x="1363" y="1618"/>
                    </a:lnTo>
                    <a:lnTo>
                      <a:pt x="1368" y="1644"/>
                    </a:lnTo>
                    <a:lnTo>
                      <a:pt x="1372" y="1670"/>
                    </a:lnTo>
                    <a:lnTo>
                      <a:pt x="1376" y="1696"/>
                    </a:lnTo>
                    <a:lnTo>
                      <a:pt x="1378" y="1724"/>
                    </a:lnTo>
                    <a:lnTo>
                      <a:pt x="1380" y="1753"/>
                    </a:lnTo>
                    <a:lnTo>
                      <a:pt x="1381" y="1783"/>
                    </a:lnTo>
                    <a:lnTo>
                      <a:pt x="1382" y="1813"/>
                    </a:lnTo>
                    <a:lnTo>
                      <a:pt x="1381" y="1852"/>
                    </a:lnTo>
                    <a:lnTo>
                      <a:pt x="1380" y="1890"/>
                    </a:lnTo>
                    <a:lnTo>
                      <a:pt x="1377" y="1928"/>
                    </a:lnTo>
                    <a:lnTo>
                      <a:pt x="1373" y="1965"/>
                    </a:lnTo>
                    <a:lnTo>
                      <a:pt x="1368" y="2002"/>
                    </a:lnTo>
                    <a:lnTo>
                      <a:pt x="1361" y="2037"/>
                    </a:lnTo>
                    <a:lnTo>
                      <a:pt x="1354" y="2072"/>
                    </a:lnTo>
                    <a:lnTo>
                      <a:pt x="1345" y="2106"/>
                    </a:lnTo>
                    <a:lnTo>
                      <a:pt x="1335" y="2138"/>
                    </a:lnTo>
                    <a:lnTo>
                      <a:pt x="1323" y="2170"/>
                    </a:lnTo>
                    <a:lnTo>
                      <a:pt x="1311" y="2202"/>
                    </a:lnTo>
                    <a:lnTo>
                      <a:pt x="1297" y="2232"/>
                    </a:lnTo>
                    <a:lnTo>
                      <a:pt x="1281" y="2260"/>
                    </a:lnTo>
                    <a:lnTo>
                      <a:pt x="1264" y="2288"/>
                    </a:lnTo>
                    <a:lnTo>
                      <a:pt x="1245" y="2314"/>
                    </a:lnTo>
                    <a:lnTo>
                      <a:pt x="1226" y="2340"/>
                    </a:lnTo>
                    <a:lnTo>
                      <a:pt x="1204" y="2364"/>
                    </a:lnTo>
                    <a:lnTo>
                      <a:pt x="1182" y="2386"/>
                    </a:lnTo>
                    <a:lnTo>
                      <a:pt x="1158" y="2408"/>
                    </a:lnTo>
                    <a:lnTo>
                      <a:pt x="1132" y="2429"/>
                    </a:lnTo>
                    <a:lnTo>
                      <a:pt x="1104" y="2448"/>
                    </a:lnTo>
                    <a:lnTo>
                      <a:pt x="1075" y="2465"/>
                    </a:lnTo>
                    <a:lnTo>
                      <a:pt x="1045" y="2481"/>
                    </a:lnTo>
                    <a:lnTo>
                      <a:pt x="1013" y="2495"/>
                    </a:lnTo>
                    <a:lnTo>
                      <a:pt x="979" y="2508"/>
                    </a:lnTo>
                    <a:lnTo>
                      <a:pt x="944" y="2519"/>
                    </a:lnTo>
                    <a:lnTo>
                      <a:pt x="907" y="2529"/>
                    </a:lnTo>
                    <a:lnTo>
                      <a:pt x="867" y="2537"/>
                    </a:lnTo>
                    <a:lnTo>
                      <a:pt x="827" y="2543"/>
                    </a:lnTo>
                    <a:lnTo>
                      <a:pt x="785" y="2547"/>
                    </a:lnTo>
                    <a:lnTo>
                      <a:pt x="740" y="2550"/>
                    </a:lnTo>
                    <a:lnTo>
                      <a:pt x="695" y="2551"/>
                    </a:lnTo>
                    <a:lnTo>
                      <a:pt x="0" y="2551"/>
                    </a:lnTo>
                    <a:lnTo>
                      <a:pt x="0" y="0"/>
                    </a:lnTo>
                    <a:close/>
                    <a:moveTo>
                      <a:pt x="439" y="2190"/>
                    </a:moveTo>
                    <a:lnTo>
                      <a:pt x="623" y="2190"/>
                    </a:lnTo>
                    <a:lnTo>
                      <a:pt x="645" y="2190"/>
                    </a:lnTo>
                    <a:lnTo>
                      <a:pt x="666" y="2189"/>
                    </a:lnTo>
                    <a:lnTo>
                      <a:pt x="686" y="2187"/>
                    </a:lnTo>
                    <a:lnTo>
                      <a:pt x="704" y="2184"/>
                    </a:lnTo>
                    <a:lnTo>
                      <a:pt x="722" y="2181"/>
                    </a:lnTo>
                    <a:lnTo>
                      <a:pt x="740" y="2176"/>
                    </a:lnTo>
                    <a:lnTo>
                      <a:pt x="757" y="2171"/>
                    </a:lnTo>
                    <a:lnTo>
                      <a:pt x="773" y="2166"/>
                    </a:lnTo>
                    <a:lnTo>
                      <a:pt x="787" y="2159"/>
                    </a:lnTo>
                    <a:lnTo>
                      <a:pt x="801" y="2152"/>
                    </a:lnTo>
                    <a:lnTo>
                      <a:pt x="815" y="2143"/>
                    </a:lnTo>
                    <a:lnTo>
                      <a:pt x="827" y="2135"/>
                    </a:lnTo>
                    <a:lnTo>
                      <a:pt x="839" y="2125"/>
                    </a:lnTo>
                    <a:lnTo>
                      <a:pt x="850" y="2115"/>
                    </a:lnTo>
                    <a:lnTo>
                      <a:pt x="861" y="2103"/>
                    </a:lnTo>
                    <a:lnTo>
                      <a:pt x="870" y="2091"/>
                    </a:lnTo>
                    <a:lnTo>
                      <a:pt x="880" y="2079"/>
                    </a:lnTo>
                    <a:lnTo>
                      <a:pt x="889" y="2065"/>
                    </a:lnTo>
                    <a:lnTo>
                      <a:pt x="897" y="2051"/>
                    </a:lnTo>
                    <a:lnTo>
                      <a:pt x="904" y="2036"/>
                    </a:lnTo>
                    <a:lnTo>
                      <a:pt x="910" y="2021"/>
                    </a:lnTo>
                    <a:lnTo>
                      <a:pt x="916" y="2004"/>
                    </a:lnTo>
                    <a:lnTo>
                      <a:pt x="921" y="1987"/>
                    </a:lnTo>
                    <a:lnTo>
                      <a:pt x="926" y="1968"/>
                    </a:lnTo>
                    <a:lnTo>
                      <a:pt x="930" y="1950"/>
                    </a:lnTo>
                    <a:lnTo>
                      <a:pt x="933" y="1930"/>
                    </a:lnTo>
                    <a:lnTo>
                      <a:pt x="936" y="1910"/>
                    </a:lnTo>
                    <a:lnTo>
                      <a:pt x="939" y="1890"/>
                    </a:lnTo>
                    <a:lnTo>
                      <a:pt x="940" y="1868"/>
                    </a:lnTo>
                    <a:lnTo>
                      <a:pt x="942" y="1846"/>
                    </a:lnTo>
                    <a:lnTo>
                      <a:pt x="942" y="1823"/>
                    </a:lnTo>
                    <a:lnTo>
                      <a:pt x="943" y="1799"/>
                    </a:lnTo>
                    <a:lnTo>
                      <a:pt x="942" y="1775"/>
                    </a:lnTo>
                    <a:lnTo>
                      <a:pt x="942" y="1751"/>
                    </a:lnTo>
                    <a:lnTo>
                      <a:pt x="940" y="1728"/>
                    </a:lnTo>
                    <a:lnTo>
                      <a:pt x="938" y="1707"/>
                    </a:lnTo>
                    <a:lnTo>
                      <a:pt x="935" y="1686"/>
                    </a:lnTo>
                    <a:lnTo>
                      <a:pt x="932" y="1665"/>
                    </a:lnTo>
                    <a:lnTo>
                      <a:pt x="928" y="1646"/>
                    </a:lnTo>
                    <a:lnTo>
                      <a:pt x="923" y="1627"/>
                    </a:lnTo>
                    <a:lnTo>
                      <a:pt x="918" y="1609"/>
                    </a:lnTo>
                    <a:lnTo>
                      <a:pt x="912" y="1592"/>
                    </a:lnTo>
                    <a:lnTo>
                      <a:pt x="905" y="1576"/>
                    </a:lnTo>
                    <a:lnTo>
                      <a:pt x="898" y="1560"/>
                    </a:lnTo>
                    <a:lnTo>
                      <a:pt x="890" y="1544"/>
                    </a:lnTo>
                    <a:lnTo>
                      <a:pt x="881" y="1530"/>
                    </a:lnTo>
                    <a:lnTo>
                      <a:pt x="870" y="1517"/>
                    </a:lnTo>
                    <a:lnTo>
                      <a:pt x="860" y="1504"/>
                    </a:lnTo>
                    <a:lnTo>
                      <a:pt x="849" y="1492"/>
                    </a:lnTo>
                    <a:lnTo>
                      <a:pt x="837" y="1481"/>
                    </a:lnTo>
                    <a:lnTo>
                      <a:pt x="824" y="1471"/>
                    </a:lnTo>
                    <a:lnTo>
                      <a:pt x="811" y="1462"/>
                    </a:lnTo>
                    <a:lnTo>
                      <a:pt x="797" y="1453"/>
                    </a:lnTo>
                    <a:lnTo>
                      <a:pt x="781" y="1445"/>
                    </a:lnTo>
                    <a:lnTo>
                      <a:pt x="766" y="1438"/>
                    </a:lnTo>
                    <a:lnTo>
                      <a:pt x="748" y="1431"/>
                    </a:lnTo>
                    <a:lnTo>
                      <a:pt x="730" y="1425"/>
                    </a:lnTo>
                    <a:lnTo>
                      <a:pt x="712" y="1420"/>
                    </a:lnTo>
                    <a:lnTo>
                      <a:pt x="692" y="1416"/>
                    </a:lnTo>
                    <a:lnTo>
                      <a:pt x="672" y="1413"/>
                    </a:lnTo>
                    <a:lnTo>
                      <a:pt x="651" y="1410"/>
                    </a:lnTo>
                    <a:lnTo>
                      <a:pt x="629" y="1408"/>
                    </a:lnTo>
                    <a:lnTo>
                      <a:pt x="605" y="1407"/>
                    </a:lnTo>
                    <a:lnTo>
                      <a:pt x="581" y="1407"/>
                    </a:lnTo>
                    <a:lnTo>
                      <a:pt x="439" y="1407"/>
                    </a:lnTo>
                    <a:lnTo>
                      <a:pt x="439" y="2190"/>
                    </a:lnTo>
                    <a:close/>
                    <a:moveTo>
                      <a:pt x="439" y="1046"/>
                    </a:moveTo>
                    <a:lnTo>
                      <a:pt x="599" y="1046"/>
                    </a:lnTo>
                    <a:lnTo>
                      <a:pt x="614" y="1046"/>
                    </a:lnTo>
                    <a:lnTo>
                      <a:pt x="630" y="1045"/>
                    </a:lnTo>
                    <a:lnTo>
                      <a:pt x="645" y="1043"/>
                    </a:lnTo>
                    <a:lnTo>
                      <a:pt x="660" y="1041"/>
                    </a:lnTo>
                    <a:lnTo>
                      <a:pt x="674" y="1038"/>
                    </a:lnTo>
                    <a:lnTo>
                      <a:pt x="688" y="1034"/>
                    </a:lnTo>
                    <a:lnTo>
                      <a:pt x="702" y="1030"/>
                    </a:lnTo>
                    <a:lnTo>
                      <a:pt x="715" y="1025"/>
                    </a:lnTo>
                    <a:lnTo>
                      <a:pt x="728" y="1020"/>
                    </a:lnTo>
                    <a:lnTo>
                      <a:pt x="740" y="1013"/>
                    </a:lnTo>
                    <a:lnTo>
                      <a:pt x="754" y="1007"/>
                    </a:lnTo>
                    <a:lnTo>
                      <a:pt x="766" y="999"/>
                    </a:lnTo>
                    <a:lnTo>
                      <a:pt x="777" y="991"/>
                    </a:lnTo>
                    <a:lnTo>
                      <a:pt x="788" y="982"/>
                    </a:lnTo>
                    <a:lnTo>
                      <a:pt x="798" y="973"/>
                    </a:lnTo>
                    <a:lnTo>
                      <a:pt x="808" y="963"/>
                    </a:lnTo>
                    <a:lnTo>
                      <a:pt x="818" y="953"/>
                    </a:lnTo>
                    <a:lnTo>
                      <a:pt x="827" y="942"/>
                    </a:lnTo>
                    <a:lnTo>
                      <a:pt x="836" y="930"/>
                    </a:lnTo>
                    <a:lnTo>
                      <a:pt x="844" y="917"/>
                    </a:lnTo>
                    <a:lnTo>
                      <a:pt x="851" y="903"/>
                    </a:lnTo>
                    <a:lnTo>
                      <a:pt x="858" y="890"/>
                    </a:lnTo>
                    <a:lnTo>
                      <a:pt x="864" y="876"/>
                    </a:lnTo>
                    <a:lnTo>
                      <a:pt x="870" y="861"/>
                    </a:lnTo>
                    <a:lnTo>
                      <a:pt x="875" y="846"/>
                    </a:lnTo>
                    <a:lnTo>
                      <a:pt x="881" y="830"/>
                    </a:lnTo>
                    <a:lnTo>
                      <a:pt x="884" y="813"/>
                    </a:lnTo>
                    <a:lnTo>
                      <a:pt x="888" y="796"/>
                    </a:lnTo>
                    <a:lnTo>
                      <a:pt x="890" y="778"/>
                    </a:lnTo>
                    <a:lnTo>
                      <a:pt x="892" y="760"/>
                    </a:lnTo>
                    <a:lnTo>
                      <a:pt x="893" y="741"/>
                    </a:lnTo>
                    <a:lnTo>
                      <a:pt x="893" y="721"/>
                    </a:lnTo>
                    <a:lnTo>
                      <a:pt x="893" y="700"/>
                    </a:lnTo>
                    <a:lnTo>
                      <a:pt x="892" y="677"/>
                    </a:lnTo>
                    <a:lnTo>
                      <a:pt x="891" y="657"/>
                    </a:lnTo>
                    <a:lnTo>
                      <a:pt x="889" y="637"/>
                    </a:lnTo>
                    <a:lnTo>
                      <a:pt x="887" y="618"/>
                    </a:lnTo>
                    <a:lnTo>
                      <a:pt x="884" y="600"/>
                    </a:lnTo>
                    <a:lnTo>
                      <a:pt x="880" y="582"/>
                    </a:lnTo>
                    <a:lnTo>
                      <a:pt x="875" y="565"/>
                    </a:lnTo>
                    <a:lnTo>
                      <a:pt x="870" y="548"/>
                    </a:lnTo>
                    <a:lnTo>
                      <a:pt x="865" y="533"/>
                    </a:lnTo>
                    <a:lnTo>
                      <a:pt x="860" y="518"/>
                    </a:lnTo>
                    <a:lnTo>
                      <a:pt x="853" y="503"/>
                    </a:lnTo>
                    <a:lnTo>
                      <a:pt x="846" y="490"/>
                    </a:lnTo>
                    <a:lnTo>
                      <a:pt x="839" y="477"/>
                    </a:lnTo>
                    <a:lnTo>
                      <a:pt x="831" y="463"/>
                    </a:lnTo>
                    <a:lnTo>
                      <a:pt x="823" y="452"/>
                    </a:lnTo>
                    <a:lnTo>
                      <a:pt x="813" y="441"/>
                    </a:lnTo>
                    <a:lnTo>
                      <a:pt x="804" y="430"/>
                    </a:lnTo>
                    <a:lnTo>
                      <a:pt x="794" y="421"/>
                    </a:lnTo>
                    <a:lnTo>
                      <a:pt x="783" y="412"/>
                    </a:lnTo>
                    <a:lnTo>
                      <a:pt x="771" y="404"/>
                    </a:lnTo>
                    <a:lnTo>
                      <a:pt x="759" y="396"/>
                    </a:lnTo>
                    <a:lnTo>
                      <a:pt x="746" y="390"/>
                    </a:lnTo>
                    <a:lnTo>
                      <a:pt x="733" y="384"/>
                    </a:lnTo>
                    <a:lnTo>
                      <a:pt x="719" y="378"/>
                    </a:lnTo>
                    <a:lnTo>
                      <a:pt x="705" y="374"/>
                    </a:lnTo>
                    <a:lnTo>
                      <a:pt x="690" y="370"/>
                    </a:lnTo>
                    <a:lnTo>
                      <a:pt x="674" y="366"/>
                    </a:lnTo>
                    <a:lnTo>
                      <a:pt x="658" y="364"/>
                    </a:lnTo>
                    <a:lnTo>
                      <a:pt x="642" y="362"/>
                    </a:lnTo>
                    <a:lnTo>
                      <a:pt x="623" y="361"/>
                    </a:lnTo>
                    <a:lnTo>
                      <a:pt x="606" y="361"/>
                    </a:lnTo>
                    <a:lnTo>
                      <a:pt x="439" y="361"/>
                    </a:lnTo>
                    <a:lnTo>
                      <a:pt x="439" y="104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575" name="Rectangle 55"/>
              <p:cNvSpPr>
                <a:spLocks noChangeArrowheads="1"/>
              </p:cNvSpPr>
              <p:nvPr/>
            </p:nvSpPr>
            <p:spPr bwMode="invGray">
              <a:xfrm>
                <a:off x="2724" y="2808"/>
                <a:ext cx="19" cy="121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576" name="Freeform 56"/>
              <p:cNvSpPr>
                <a:spLocks/>
              </p:cNvSpPr>
              <p:nvPr/>
            </p:nvSpPr>
            <p:spPr bwMode="invGray">
              <a:xfrm>
                <a:off x="2755" y="2839"/>
                <a:ext cx="57" cy="92"/>
              </a:xfrm>
              <a:custGeom>
                <a:avLst/>
                <a:gdLst/>
                <a:ahLst/>
                <a:cxnLst>
                  <a:cxn ang="0">
                    <a:pos x="1192" y="1901"/>
                  </a:cxn>
                  <a:cxn ang="0">
                    <a:pos x="816" y="1710"/>
                  </a:cxn>
                  <a:cxn ang="0">
                    <a:pos x="703" y="1806"/>
                  </a:cxn>
                  <a:cxn ang="0">
                    <a:pos x="650" y="1844"/>
                  </a:cxn>
                  <a:cxn ang="0">
                    <a:pos x="599" y="1877"/>
                  </a:cxn>
                  <a:cxn ang="0">
                    <a:pos x="544" y="1902"/>
                  </a:cxn>
                  <a:cxn ang="0">
                    <a:pos x="514" y="1912"/>
                  </a:cxn>
                  <a:cxn ang="0">
                    <a:pos x="483" y="1921"/>
                  </a:cxn>
                  <a:cxn ang="0">
                    <a:pos x="450" y="1928"/>
                  </a:cxn>
                  <a:cxn ang="0">
                    <a:pos x="413" y="1932"/>
                  </a:cxn>
                  <a:cxn ang="0">
                    <a:pos x="375" y="1935"/>
                  </a:cxn>
                  <a:cxn ang="0">
                    <a:pos x="334" y="1936"/>
                  </a:cxn>
                  <a:cxn ang="0">
                    <a:pos x="296" y="1935"/>
                  </a:cxn>
                  <a:cxn ang="0">
                    <a:pos x="259" y="1929"/>
                  </a:cxn>
                  <a:cxn ang="0">
                    <a:pos x="225" y="1921"/>
                  </a:cxn>
                  <a:cxn ang="0">
                    <a:pos x="194" y="1909"/>
                  </a:cxn>
                  <a:cxn ang="0">
                    <a:pos x="163" y="1894"/>
                  </a:cxn>
                  <a:cxn ang="0">
                    <a:pos x="136" y="1875"/>
                  </a:cxn>
                  <a:cxn ang="0">
                    <a:pos x="111" y="1854"/>
                  </a:cxn>
                  <a:cxn ang="0">
                    <a:pos x="89" y="1830"/>
                  </a:cxn>
                  <a:cxn ang="0">
                    <a:pos x="69" y="1803"/>
                  </a:cxn>
                  <a:cxn ang="0">
                    <a:pos x="51" y="1773"/>
                  </a:cxn>
                  <a:cxn ang="0">
                    <a:pos x="35" y="1739"/>
                  </a:cxn>
                  <a:cxn ang="0">
                    <a:pos x="23" y="1704"/>
                  </a:cxn>
                  <a:cxn ang="0">
                    <a:pos x="13" y="1666"/>
                  </a:cxn>
                  <a:cxn ang="0">
                    <a:pos x="6" y="1626"/>
                  </a:cxn>
                  <a:cxn ang="0">
                    <a:pos x="2" y="1583"/>
                  </a:cxn>
                  <a:cxn ang="0">
                    <a:pos x="0" y="1537"/>
                  </a:cxn>
                  <a:cxn ang="0">
                    <a:pos x="397" y="0"/>
                  </a:cxn>
                  <a:cxn ang="0">
                    <a:pos x="398" y="1491"/>
                  </a:cxn>
                  <a:cxn ang="0">
                    <a:pos x="403" y="1522"/>
                  </a:cxn>
                  <a:cxn ang="0">
                    <a:pos x="413" y="1548"/>
                  </a:cxn>
                  <a:cxn ang="0">
                    <a:pos x="428" y="1570"/>
                  </a:cxn>
                  <a:cxn ang="0">
                    <a:pos x="447" y="1587"/>
                  </a:cxn>
                  <a:cxn ang="0">
                    <a:pos x="469" y="1599"/>
                  </a:cxn>
                  <a:cxn ang="0">
                    <a:pos x="494" y="1607"/>
                  </a:cxn>
                  <a:cxn ang="0">
                    <a:pos x="523" y="1611"/>
                  </a:cxn>
                  <a:cxn ang="0">
                    <a:pos x="556" y="1611"/>
                  </a:cxn>
                  <a:cxn ang="0">
                    <a:pos x="587" y="1606"/>
                  </a:cxn>
                  <a:cxn ang="0">
                    <a:pos x="618" y="1597"/>
                  </a:cxn>
                  <a:cxn ang="0">
                    <a:pos x="648" y="1585"/>
                  </a:cxn>
                  <a:cxn ang="0">
                    <a:pos x="696" y="1559"/>
                  </a:cxn>
                  <a:cxn ang="0">
                    <a:pos x="760" y="1515"/>
                  </a:cxn>
                  <a:cxn ang="0">
                    <a:pos x="795" y="0"/>
                  </a:cxn>
                </a:cxnLst>
                <a:rect l="0" t="0" r="r" b="b"/>
                <a:pathLst>
                  <a:path w="1192" h="1936">
                    <a:moveTo>
                      <a:pt x="1192" y="0"/>
                    </a:moveTo>
                    <a:lnTo>
                      <a:pt x="1192" y="1901"/>
                    </a:lnTo>
                    <a:lnTo>
                      <a:pt x="816" y="1901"/>
                    </a:lnTo>
                    <a:lnTo>
                      <a:pt x="816" y="1710"/>
                    </a:lnTo>
                    <a:lnTo>
                      <a:pt x="756" y="1760"/>
                    </a:lnTo>
                    <a:lnTo>
                      <a:pt x="703" y="1806"/>
                    </a:lnTo>
                    <a:lnTo>
                      <a:pt x="677" y="1826"/>
                    </a:lnTo>
                    <a:lnTo>
                      <a:pt x="650" y="1844"/>
                    </a:lnTo>
                    <a:lnTo>
                      <a:pt x="625" y="1861"/>
                    </a:lnTo>
                    <a:lnTo>
                      <a:pt x="599" y="1877"/>
                    </a:lnTo>
                    <a:lnTo>
                      <a:pt x="572" y="1890"/>
                    </a:lnTo>
                    <a:lnTo>
                      <a:pt x="544" y="1902"/>
                    </a:lnTo>
                    <a:lnTo>
                      <a:pt x="529" y="1908"/>
                    </a:lnTo>
                    <a:lnTo>
                      <a:pt x="514" y="1912"/>
                    </a:lnTo>
                    <a:lnTo>
                      <a:pt x="498" y="1917"/>
                    </a:lnTo>
                    <a:lnTo>
                      <a:pt x="483" y="1921"/>
                    </a:lnTo>
                    <a:lnTo>
                      <a:pt x="466" y="1925"/>
                    </a:lnTo>
                    <a:lnTo>
                      <a:pt x="450" y="1928"/>
                    </a:lnTo>
                    <a:lnTo>
                      <a:pt x="432" y="1930"/>
                    </a:lnTo>
                    <a:lnTo>
                      <a:pt x="413" y="1932"/>
                    </a:lnTo>
                    <a:lnTo>
                      <a:pt x="394" y="1934"/>
                    </a:lnTo>
                    <a:lnTo>
                      <a:pt x="375" y="1935"/>
                    </a:lnTo>
                    <a:lnTo>
                      <a:pt x="355" y="1936"/>
                    </a:lnTo>
                    <a:lnTo>
                      <a:pt x="334" y="1936"/>
                    </a:lnTo>
                    <a:lnTo>
                      <a:pt x="315" y="1936"/>
                    </a:lnTo>
                    <a:lnTo>
                      <a:pt x="296" y="1935"/>
                    </a:lnTo>
                    <a:lnTo>
                      <a:pt x="277" y="1932"/>
                    </a:lnTo>
                    <a:lnTo>
                      <a:pt x="259" y="1929"/>
                    </a:lnTo>
                    <a:lnTo>
                      <a:pt x="242" y="1925"/>
                    </a:lnTo>
                    <a:lnTo>
                      <a:pt x="225" y="1921"/>
                    </a:lnTo>
                    <a:lnTo>
                      <a:pt x="209" y="1915"/>
                    </a:lnTo>
                    <a:lnTo>
                      <a:pt x="194" y="1909"/>
                    </a:lnTo>
                    <a:lnTo>
                      <a:pt x="179" y="1902"/>
                    </a:lnTo>
                    <a:lnTo>
                      <a:pt x="163" y="1894"/>
                    </a:lnTo>
                    <a:lnTo>
                      <a:pt x="149" y="1885"/>
                    </a:lnTo>
                    <a:lnTo>
                      <a:pt x="136" y="1875"/>
                    </a:lnTo>
                    <a:lnTo>
                      <a:pt x="123" y="1865"/>
                    </a:lnTo>
                    <a:lnTo>
                      <a:pt x="111" y="1854"/>
                    </a:lnTo>
                    <a:lnTo>
                      <a:pt x="100" y="1842"/>
                    </a:lnTo>
                    <a:lnTo>
                      <a:pt x="89" y="1830"/>
                    </a:lnTo>
                    <a:lnTo>
                      <a:pt x="78" y="1817"/>
                    </a:lnTo>
                    <a:lnTo>
                      <a:pt x="69" y="1803"/>
                    </a:lnTo>
                    <a:lnTo>
                      <a:pt x="60" y="1788"/>
                    </a:lnTo>
                    <a:lnTo>
                      <a:pt x="51" y="1773"/>
                    </a:lnTo>
                    <a:lnTo>
                      <a:pt x="43" y="1756"/>
                    </a:lnTo>
                    <a:lnTo>
                      <a:pt x="35" y="1739"/>
                    </a:lnTo>
                    <a:lnTo>
                      <a:pt x="29" y="1722"/>
                    </a:lnTo>
                    <a:lnTo>
                      <a:pt x="23" y="1704"/>
                    </a:lnTo>
                    <a:lnTo>
                      <a:pt x="17" y="1685"/>
                    </a:lnTo>
                    <a:lnTo>
                      <a:pt x="13" y="1666"/>
                    </a:lnTo>
                    <a:lnTo>
                      <a:pt x="9" y="1646"/>
                    </a:lnTo>
                    <a:lnTo>
                      <a:pt x="6" y="1626"/>
                    </a:lnTo>
                    <a:lnTo>
                      <a:pt x="3" y="1605"/>
                    </a:lnTo>
                    <a:lnTo>
                      <a:pt x="2" y="1583"/>
                    </a:lnTo>
                    <a:lnTo>
                      <a:pt x="1" y="1561"/>
                    </a:lnTo>
                    <a:lnTo>
                      <a:pt x="0" y="1537"/>
                    </a:lnTo>
                    <a:lnTo>
                      <a:pt x="0" y="0"/>
                    </a:lnTo>
                    <a:lnTo>
                      <a:pt x="397" y="0"/>
                    </a:lnTo>
                    <a:lnTo>
                      <a:pt x="397" y="1474"/>
                    </a:lnTo>
                    <a:lnTo>
                      <a:pt x="398" y="1491"/>
                    </a:lnTo>
                    <a:lnTo>
                      <a:pt x="400" y="1507"/>
                    </a:lnTo>
                    <a:lnTo>
                      <a:pt x="403" y="1522"/>
                    </a:lnTo>
                    <a:lnTo>
                      <a:pt x="407" y="1535"/>
                    </a:lnTo>
                    <a:lnTo>
                      <a:pt x="413" y="1548"/>
                    </a:lnTo>
                    <a:lnTo>
                      <a:pt x="420" y="1560"/>
                    </a:lnTo>
                    <a:lnTo>
                      <a:pt x="428" y="1570"/>
                    </a:lnTo>
                    <a:lnTo>
                      <a:pt x="437" y="1579"/>
                    </a:lnTo>
                    <a:lnTo>
                      <a:pt x="447" y="1587"/>
                    </a:lnTo>
                    <a:lnTo>
                      <a:pt x="457" y="1593"/>
                    </a:lnTo>
                    <a:lnTo>
                      <a:pt x="469" y="1599"/>
                    </a:lnTo>
                    <a:lnTo>
                      <a:pt x="481" y="1604"/>
                    </a:lnTo>
                    <a:lnTo>
                      <a:pt x="494" y="1607"/>
                    </a:lnTo>
                    <a:lnTo>
                      <a:pt x="509" y="1610"/>
                    </a:lnTo>
                    <a:lnTo>
                      <a:pt x="523" y="1611"/>
                    </a:lnTo>
                    <a:lnTo>
                      <a:pt x="539" y="1612"/>
                    </a:lnTo>
                    <a:lnTo>
                      <a:pt x="556" y="1611"/>
                    </a:lnTo>
                    <a:lnTo>
                      <a:pt x="571" y="1609"/>
                    </a:lnTo>
                    <a:lnTo>
                      <a:pt x="587" y="1606"/>
                    </a:lnTo>
                    <a:lnTo>
                      <a:pt x="602" y="1602"/>
                    </a:lnTo>
                    <a:lnTo>
                      <a:pt x="618" y="1597"/>
                    </a:lnTo>
                    <a:lnTo>
                      <a:pt x="633" y="1592"/>
                    </a:lnTo>
                    <a:lnTo>
                      <a:pt x="648" y="1585"/>
                    </a:lnTo>
                    <a:lnTo>
                      <a:pt x="664" y="1577"/>
                    </a:lnTo>
                    <a:lnTo>
                      <a:pt x="696" y="1559"/>
                    </a:lnTo>
                    <a:lnTo>
                      <a:pt x="728" y="1538"/>
                    </a:lnTo>
                    <a:lnTo>
                      <a:pt x="760" y="1515"/>
                    </a:lnTo>
                    <a:lnTo>
                      <a:pt x="795" y="1491"/>
                    </a:lnTo>
                    <a:lnTo>
                      <a:pt x="795" y="0"/>
                    </a:lnTo>
                    <a:lnTo>
                      <a:pt x="119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577" name="Freeform 57"/>
              <p:cNvSpPr>
                <a:spLocks noEditPoints="1"/>
              </p:cNvSpPr>
              <p:nvPr/>
            </p:nvSpPr>
            <p:spPr bwMode="invGray">
              <a:xfrm>
                <a:off x="2823" y="2837"/>
                <a:ext cx="59" cy="94"/>
              </a:xfrm>
              <a:custGeom>
                <a:avLst/>
                <a:gdLst/>
                <a:ahLst/>
                <a:cxnLst>
                  <a:cxn ang="0">
                    <a:pos x="401" y="1412"/>
                  </a:cxn>
                  <a:cxn ang="0">
                    <a:pos x="415" y="1491"/>
                  </a:cxn>
                  <a:cxn ang="0">
                    <a:pos x="440" y="1553"/>
                  </a:cxn>
                  <a:cxn ang="0">
                    <a:pos x="476" y="1599"/>
                  </a:cxn>
                  <a:cxn ang="0">
                    <a:pos x="523" y="1629"/>
                  </a:cxn>
                  <a:cxn ang="0">
                    <a:pos x="578" y="1644"/>
                  </a:cxn>
                  <a:cxn ang="0">
                    <a:pos x="643" y="1646"/>
                  </a:cxn>
                  <a:cxn ang="0">
                    <a:pos x="700" y="1633"/>
                  </a:cxn>
                  <a:cxn ang="0">
                    <a:pos x="748" y="1606"/>
                  </a:cxn>
                  <a:cxn ang="0">
                    <a:pos x="787" y="1563"/>
                  </a:cxn>
                  <a:cxn ang="0">
                    <a:pos x="814" y="1505"/>
                  </a:cxn>
                  <a:cxn ang="0">
                    <a:pos x="831" y="1429"/>
                  </a:cxn>
                  <a:cxn ang="0">
                    <a:pos x="1233" y="1293"/>
                  </a:cxn>
                  <a:cxn ang="0">
                    <a:pos x="1218" y="1472"/>
                  </a:cxn>
                  <a:cxn ang="0">
                    <a:pos x="1177" y="1629"/>
                  </a:cxn>
                  <a:cxn ang="0">
                    <a:pos x="1106" y="1760"/>
                  </a:cxn>
                  <a:cxn ang="0">
                    <a:pos x="1004" y="1863"/>
                  </a:cxn>
                  <a:cxn ang="0">
                    <a:pos x="868" y="1934"/>
                  </a:cxn>
                  <a:cxn ang="0">
                    <a:pos x="696" y="1968"/>
                  </a:cxn>
                  <a:cxn ang="0">
                    <a:pos x="496" y="1964"/>
                  </a:cxn>
                  <a:cxn ang="0">
                    <a:pos x="329" y="1920"/>
                  </a:cxn>
                  <a:cxn ang="0">
                    <a:pos x="199" y="1839"/>
                  </a:cxn>
                  <a:cxn ang="0">
                    <a:pos x="104" y="1725"/>
                  </a:cxn>
                  <a:cxn ang="0">
                    <a:pos x="41" y="1583"/>
                  </a:cxn>
                  <a:cxn ang="0">
                    <a:pos x="8" y="1415"/>
                  </a:cxn>
                  <a:cxn ang="0">
                    <a:pos x="0" y="706"/>
                  </a:cxn>
                  <a:cxn ang="0">
                    <a:pos x="12" y="522"/>
                  </a:cxn>
                  <a:cxn ang="0">
                    <a:pos x="51" y="358"/>
                  </a:cxn>
                  <a:cxn ang="0">
                    <a:pos x="120" y="221"/>
                  </a:cxn>
                  <a:cxn ang="0">
                    <a:pos x="222" y="114"/>
                  </a:cxn>
                  <a:cxn ang="0">
                    <a:pos x="359" y="40"/>
                  </a:cxn>
                  <a:cxn ang="0">
                    <a:pos x="535" y="3"/>
                  </a:cxn>
                  <a:cxn ang="0">
                    <a:pos x="736" y="7"/>
                  </a:cxn>
                  <a:cxn ang="0">
                    <a:pos x="905" y="51"/>
                  </a:cxn>
                  <a:cxn ang="0">
                    <a:pos x="1034" y="133"/>
                  </a:cxn>
                  <a:cxn ang="0">
                    <a:pos x="1129" y="246"/>
                  </a:cxn>
                  <a:cxn ang="0">
                    <a:pos x="1192" y="389"/>
                  </a:cxn>
                  <a:cxn ang="0">
                    <a:pos x="1225" y="557"/>
                  </a:cxn>
                  <a:cxn ang="0">
                    <a:pos x="1233" y="1060"/>
                  </a:cxn>
                  <a:cxn ang="0">
                    <a:pos x="831" y="543"/>
                  </a:cxn>
                  <a:cxn ang="0">
                    <a:pos x="814" y="467"/>
                  </a:cxn>
                  <a:cxn ang="0">
                    <a:pos x="787" y="408"/>
                  </a:cxn>
                  <a:cxn ang="0">
                    <a:pos x="748" y="366"/>
                  </a:cxn>
                  <a:cxn ang="0">
                    <a:pos x="700" y="339"/>
                  </a:cxn>
                  <a:cxn ang="0">
                    <a:pos x="643" y="326"/>
                  </a:cxn>
                  <a:cxn ang="0">
                    <a:pos x="578" y="328"/>
                  </a:cxn>
                  <a:cxn ang="0">
                    <a:pos x="523" y="343"/>
                  </a:cxn>
                  <a:cxn ang="0">
                    <a:pos x="476" y="373"/>
                  </a:cxn>
                  <a:cxn ang="0">
                    <a:pos x="440" y="418"/>
                  </a:cxn>
                  <a:cxn ang="0">
                    <a:pos x="415" y="480"/>
                  </a:cxn>
                  <a:cxn ang="0">
                    <a:pos x="401" y="560"/>
                  </a:cxn>
                </a:cxnLst>
                <a:rect l="0" t="0" r="r" b="b"/>
                <a:pathLst>
                  <a:path w="1233" h="1971">
                    <a:moveTo>
                      <a:pt x="1233" y="1060"/>
                    </a:moveTo>
                    <a:lnTo>
                      <a:pt x="397" y="1060"/>
                    </a:lnTo>
                    <a:lnTo>
                      <a:pt x="397" y="1335"/>
                    </a:lnTo>
                    <a:lnTo>
                      <a:pt x="398" y="1376"/>
                    </a:lnTo>
                    <a:lnTo>
                      <a:pt x="401" y="1412"/>
                    </a:lnTo>
                    <a:lnTo>
                      <a:pt x="403" y="1429"/>
                    </a:lnTo>
                    <a:lnTo>
                      <a:pt x="405" y="1446"/>
                    </a:lnTo>
                    <a:lnTo>
                      <a:pt x="408" y="1462"/>
                    </a:lnTo>
                    <a:lnTo>
                      <a:pt x="411" y="1477"/>
                    </a:lnTo>
                    <a:lnTo>
                      <a:pt x="415" y="1491"/>
                    </a:lnTo>
                    <a:lnTo>
                      <a:pt x="419" y="1505"/>
                    </a:lnTo>
                    <a:lnTo>
                      <a:pt x="424" y="1518"/>
                    </a:lnTo>
                    <a:lnTo>
                      <a:pt x="429" y="1530"/>
                    </a:lnTo>
                    <a:lnTo>
                      <a:pt x="434" y="1542"/>
                    </a:lnTo>
                    <a:lnTo>
                      <a:pt x="440" y="1553"/>
                    </a:lnTo>
                    <a:lnTo>
                      <a:pt x="447" y="1563"/>
                    </a:lnTo>
                    <a:lnTo>
                      <a:pt x="453" y="1573"/>
                    </a:lnTo>
                    <a:lnTo>
                      <a:pt x="460" y="1583"/>
                    </a:lnTo>
                    <a:lnTo>
                      <a:pt x="468" y="1591"/>
                    </a:lnTo>
                    <a:lnTo>
                      <a:pt x="476" y="1599"/>
                    </a:lnTo>
                    <a:lnTo>
                      <a:pt x="484" y="1606"/>
                    </a:lnTo>
                    <a:lnTo>
                      <a:pt x="493" y="1613"/>
                    </a:lnTo>
                    <a:lnTo>
                      <a:pt x="503" y="1619"/>
                    </a:lnTo>
                    <a:lnTo>
                      <a:pt x="513" y="1624"/>
                    </a:lnTo>
                    <a:lnTo>
                      <a:pt x="523" y="1629"/>
                    </a:lnTo>
                    <a:lnTo>
                      <a:pt x="533" y="1633"/>
                    </a:lnTo>
                    <a:lnTo>
                      <a:pt x="544" y="1637"/>
                    </a:lnTo>
                    <a:lnTo>
                      <a:pt x="555" y="1640"/>
                    </a:lnTo>
                    <a:lnTo>
                      <a:pt x="566" y="1642"/>
                    </a:lnTo>
                    <a:lnTo>
                      <a:pt x="578" y="1644"/>
                    </a:lnTo>
                    <a:lnTo>
                      <a:pt x="590" y="1646"/>
                    </a:lnTo>
                    <a:lnTo>
                      <a:pt x="603" y="1646"/>
                    </a:lnTo>
                    <a:lnTo>
                      <a:pt x="616" y="1647"/>
                    </a:lnTo>
                    <a:lnTo>
                      <a:pt x="630" y="1646"/>
                    </a:lnTo>
                    <a:lnTo>
                      <a:pt x="643" y="1646"/>
                    </a:lnTo>
                    <a:lnTo>
                      <a:pt x="655" y="1644"/>
                    </a:lnTo>
                    <a:lnTo>
                      <a:pt x="667" y="1642"/>
                    </a:lnTo>
                    <a:lnTo>
                      <a:pt x="678" y="1640"/>
                    </a:lnTo>
                    <a:lnTo>
                      <a:pt x="689" y="1637"/>
                    </a:lnTo>
                    <a:lnTo>
                      <a:pt x="700" y="1633"/>
                    </a:lnTo>
                    <a:lnTo>
                      <a:pt x="711" y="1629"/>
                    </a:lnTo>
                    <a:lnTo>
                      <a:pt x="720" y="1624"/>
                    </a:lnTo>
                    <a:lnTo>
                      <a:pt x="730" y="1619"/>
                    </a:lnTo>
                    <a:lnTo>
                      <a:pt x="739" y="1613"/>
                    </a:lnTo>
                    <a:lnTo>
                      <a:pt x="748" y="1606"/>
                    </a:lnTo>
                    <a:lnTo>
                      <a:pt x="757" y="1599"/>
                    </a:lnTo>
                    <a:lnTo>
                      <a:pt x="765" y="1591"/>
                    </a:lnTo>
                    <a:lnTo>
                      <a:pt x="773" y="1583"/>
                    </a:lnTo>
                    <a:lnTo>
                      <a:pt x="780" y="1573"/>
                    </a:lnTo>
                    <a:lnTo>
                      <a:pt x="787" y="1563"/>
                    </a:lnTo>
                    <a:lnTo>
                      <a:pt x="793" y="1553"/>
                    </a:lnTo>
                    <a:lnTo>
                      <a:pt x="799" y="1542"/>
                    </a:lnTo>
                    <a:lnTo>
                      <a:pt x="804" y="1530"/>
                    </a:lnTo>
                    <a:lnTo>
                      <a:pt x="809" y="1518"/>
                    </a:lnTo>
                    <a:lnTo>
                      <a:pt x="814" y="1505"/>
                    </a:lnTo>
                    <a:lnTo>
                      <a:pt x="818" y="1491"/>
                    </a:lnTo>
                    <a:lnTo>
                      <a:pt x="822" y="1477"/>
                    </a:lnTo>
                    <a:lnTo>
                      <a:pt x="825" y="1462"/>
                    </a:lnTo>
                    <a:lnTo>
                      <a:pt x="828" y="1446"/>
                    </a:lnTo>
                    <a:lnTo>
                      <a:pt x="831" y="1429"/>
                    </a:lnTo>
                    <a:lnTo>
                      <a:pt x="833" y="1412"/>
                    </a:lnTo>
                    <a:lnTo>
                      <a:pt x="835" y="1376"/>
                    </a:lnTo>
                    <a:lnTo>
                      <a:pt x="836" y="1335"/>
                    </a:lnTo>
                    <a:lnTo>
                      <a:pt x="836" y="1293"/>
                    </a:lnTo>
                    <a:lnTo>
                      <a:pt x="1233" y="1293"/>
                    </a:lnTo>
                    <a:lnTo>
                      <a:pt x="1232" y="1330"/>
                    </a:lnTo>
                    <a:lnTo>
                      <a:pt x="1230" y="1368"/>
                    </a:lnTo>
                    <a:lnTo>
                      <a:pt x="1227" y="1403"/>
                    </a:lnTo>
                    <a:lnTo>
                      <a:pt x="1223" y="1438"/>
                    </a:lnTo>
                    <a:lnTo>
                      <a:pt x="1218" y="1472"/>
                    </a:lnTo>
                    <a:lnTo>
                      <a:pt x="1212" y="1505"/>
                    </a:lnTo>
                    <a:lnTo>
                      <a:pt x="1204" y="1537"/>
                    </a:lnTo>
                    <a:lnTo>
                      <a:pt x="1196" y="1569"/>
                    </a:lnTo>
                    <a:lnTo>
                      <a:pt x="1187" y="1600"/>
                    </a:lnTo>
                    <a:lnTo>
                      <a:pt x="1177" y="1629"/>
                    </a:lnTo>
                    <a:lnTo>
                      <a:pt x="1165" y="1658"/>
                    </a:lnTo>
                    <a:lnTo>
                      <a:pt x="1152" y="1685"/>
                    </a:lnTo>
                    <a:lnTo>
                      <a:pt x="1138" y="1711"/>
                    </a:lnTo>
                    <a:lnTo>
                      <a:pt x="1122" y="1736"/>
                    </a:lnTo>
                    <a:lnTo>
                      <a:pt x="1106" y="1760"/>
                    </a:lnTo>
                    <a:lnTo>
                      <a:pt x="1088" y="1783"/>
                    </a:lnTo>
                    <a:lnTo>
                      <a:pt x="1069" y="1806"/>
                    </a:lnTo>
                    <a:lnTo>
                      <a:pt x="1049" y="1826"/>
                    </a:lnTo>
                    <a:lnTo>
                      <a:pt x="1028" y="1845"/>
                    </a:lnTo>
                    <a:lnTo>
                      <a:pt x="1004" y="1863"/>
                    </a:lnTo>
                    <a:lnTo>
                      <a:pt x="980" y="1880"/>
                    </a:lnTo>
                    <a:lnTo>
                      <a:pt x="954" y="1895"/>
                    </a:lnTo>
                    <a:lnTo>
                      <a:pt x="927" y="1910"/>
                    </a:lnTo>
                    <a:lnTo>
                      <a:pt x="899" y="1922"/>
                    </a:lnTo>
                    <a:lnTo>
                      <a:pt x="868" y="1934"/>
                    </a:lnTo>
                    <a:lnTo>
                      <a:pt x="837" y="1943"/>
                    </a:lnTo>
                    <a:lnTo>
                      <a:pt x="805" y="1952"/>
                    </a:lnTo>
                    <a:lnTo>
                      <a:pt x="770" y="1959"/>
                    </a:lnTo>
                    <a:lnTo>
                      <a:pt x="734" y="1964"/>
                    </a:lnTo>
                    <a:lnTo>
                      <a:pt x="696" y="1968"/>
                    </a:lnTo>
                    <a:lnTo>
                      <a:pt x="658" y="1971"/>
                    </a:lnTo>
                    <a:lnTo>
                      <a:pt x="616" y="1971"/>
                    </a:lnTo>
                    <a:lnTo>
                      <a:pt x="575" y="1970"/>
                    </a:lnTo>
                    <a:lnTo>
                      <a:pt x="535" y="1968"/>
                    </a:lnTo>
                    <a:lnTo>
                      <a:pt x="496" y="1964"/>
                    </a:lnTo>
                    <a:lnTo>
                      <a:pt x="460" y="1958"/>
                    </a:lnTo>
                    <a:lnTo>
                      <a:pt x="425" y="1951"/>
                    </a:lnTo>
                    <a:lnTo>
                      <a:pt x="391" y="1942"/>
                    </a:lnTo>
                    <a:lnTo>
                      <a:pt x="359" y="1932"/>
                    </a:lnTo>
                    <a:lnTo>
                      <a:pt x="329" y="1920"/>
                    </a:lnTo>
                    <a:lnTo>
                      <a:pt x="300" y="1906"/>
                    </a:lnTo>
                    <a:lnTo>
                      <a:pt x="273" y="1892"/>
                    </a:lnTo>
                    <a:lnTo>
                      <a:pt x="246" y="1876"/>
                    </a:lnTo>
                    <a:lnTo>
                      <a:pt x="222" y="1858"/>
                    </a:lnTo>
                    <a:lnTo>
                      <a:pt x="199" y="1839"/>
                    </a:lnTo>
                    <a:lnTo>
                      <a:pt x="177" y="1819"/>
                    </a:lnTo>
                    <a:lnTo>
                      <a:pt x="157" y="1798"/>
                    </a:lnTo>
                    <a:lnTo>
                      <a:pt x="138" y="1774"/>
                    </a:lnTo>
                    <a:lnTo>
                      <a:pt x="120" y="1750"/>
                    </a:lnTo>
                    <a:lnTo>
                      <a:pt x="104" y="1725"/>
                    </a:lnTo>
                    <a:lnTo>
                      <a:pt x="89" y="1699"/>
                    </a:lnTo>
                    <a:lnTo>
                      <a:pt x="75" y="1672"/>
                    </a:lnTo>
                    <a:lnTo>
                      <a:pt x="63" y="1643"/>
                    </a:lnTo>
                    <a:lnTo>
                      <a:pt x="51" y="1614"/>
                    </a:lnTo>
                    <a:lnTo>
                      <a:pt x="41" y="1583"/>
                    </a:lnTo>
                    <a:lnTo>
                      <a:pt x="32" y="1551"/>
                    </a:lnTo>
                    <a:lnTo>
                      <a:pt x="25" y="1518"/>
                    </a:lnTo>
                    <a:lnTo>
                      <a:pt x="18" y="1485"/>
                    </a:lnTo>
                    <a:lnTo>
                      <a:pt x="12" y="1451"/>
                    </a:lnTo>
                    <a:lnTo>
                      <a:pt x="8" y="1415"/>
                    </a:lnTo>
                    <a:lnTo>
                      <a:pt x="5" y="1379"/>
                    </a:lnTo>
                    <a:lnTo>
                      <a:pt x="2" y="1341"/>
                    </a:lnTo>
                    <a:lnTo>
                      <a:pt x="1" y="1303"/>
                    </a:lnTo>
                    <a:lnTo>
                      <a:pt x="0" y="1265"/>
                    </a:lnTo>
                    <a:lnTo>
                      <a:pt x="0" y="706"/>
                    </a:lnTo>
                    <a:lnTo>
                      <a:pt x="1" y="668"/>
                    </a:lnTo>
                    <a:lnTo>
                      <a:pt x="2" y="630"/>
                    </a:lnTo>
                    <a:lnTo>
                      <a:pt x="5" y="593"/>
                    </a:lnTo>
                    <a:lnTo>
                      <a:pt x="8" y="557"/>
                    </a:lnTo>
                    <a:lnTo>
                      <a:pt x="12" y="522"/>
                    </a:lnTo>
                    <a:lnTo>
                      <a:pt x="18" y="486"/>
                    </a:lnTo>
                    <a:lnTo>
                      <a:pt x="25" y="453"/>
                    </a:lnTo>
                    <a:lnTo>
                      <a:pt x="32" y="420"/>
                    </a:lnTo>
                    <a:lnTo>
                      <a:pt x="41" y="389"/>
                    </a:lnTo>
                    <a:lnTo>
                      <a:pt x="51" y="358"/>
                    </a:lnTo>
                    <a:lnTo>
                      <a:pt x="63" y="329"/>
                    </a:lnTo>
                    <a:lnTo>
                      <a:pt x="75" y="300"/>
                    </a:lnTo>
                    <a:lnTo>
                      <a:pt x="89" y="272"/>
                    </a:lnTo>
                    <a:lnTo>
                      <a:pt x="104" y="246"/>
                    </a:lnTo>
                    <a:lnTo>
                      <a:pt x="120" y="221"/>
                    </a:lnTo>
                    <a:lnTo>
                      <a:pt x="138" y="197"/>
                    </a:lnTo>
                    <a:lnTo>
                      <a:pt x="157" y="174"/>
                    </a:lnTo>
                    <a:lnTo>
                      <a:pt x="177" y="153"/>
                    </a:lnTo>
                    <a:lnTo>
                      <a:pt x="199" y="133"/>
                    </a:lnTo>
                    <a:lnTo>
                      <a:pt x="222" y="114"/>
                    </a:lnTo>
                    <a:lnTo>
                      <a:pt x="246" y="97"/>
                    </a:lnTo>
                    <a:lnTo>
                      <a:pt x="273" y="80"/>
                    </a:lnTo>
                    <a:lnTo>
                      <a:pt x="300" y="65"/>
                    </a:lnTo>
                    <a:lnTo>
                      <a:pt x="329" y="51"/>
                    </a:lnTo>
                    <a:lnTo>
                      <a:pt x="359" y="40"/>
                    </a:lnTo>
                    <a:lnTo>
                      <a:pt x="391" y="29"/>
                    </a:lnTo>
                    <a:lnTo>
                      <a:pt x="425" y="20"/>
                    </a:lnTo>
                    <a:lnTo>
                      <a:pt x="460" y="13"/>
                    </a:lnTo>
                    <a:lnTo>
                      <a:pt x="496" y="7"/>
                    </a:lnTo>
                    <a:lnTo>
                      <a:pt x="535" y="3"/>
                    </a:lnTo>
                    <a:lnTo>
                      <a:pt x="575" y="1"/>
                    </a:lnTo>
                    <a:lnTo>
                      <a:pt x="616" y="0"/>
                    </a:lnTo>
                    <a:lnTo>
                      <a:pt x="658" y="1"/>
                    </a:lnTo>
                    <a:lnTo>
                      <a:pt x="698" y="3"/>
                    </a:lnTo>
                    <a:lnTo>
                      <a:pt x="736" y="7"/>
                    </a:lnTo>
                    <a:lnTo>
                      <a:pt x="774" y="13"/>
                    </a:lnTo>
                    <a:lnTo>
                      <a:pt x="808" y="20"/>
                    </a:lnTo>
                    <a:lnTo>
                      <a:pt x="842" y="29"/>
                    </a:lnTo>
                    <a:lnTo>
                      <a:pt x="873" y="40"/>
                    </a:lnTo>
                    <a:lnTo>
                      <a:pt x="905" y="51"/>
                    </a:lnTo>
                    <a:lnTo>
                      <a:pt x="933" y="65"/>
                    </a:lnTo>
                    <a:lnTo>
                      <a:pt x="960" y="80"/>
                    </a:lnTo>
                    <a:lnTo>
                      <a:pt x="986" y="97"/>
                    </a:lnTo>
                    <a:lnTo>
                      <a:pt x="1012" y="114"/>
                    </a:lnTo>
                    <a:lnTo>
                      <a:pt x="1034" y="133"/>
                    </a:lnTo>
                    <a:lnTo>
                      <a:pt x="1056" y="153"/>
                    </a:lnTo>
                    <a:lnTo>
                      <a:pt x="1076" y="174"/>
                    </a:lnTo>
                    <a:lnTo>
                      <a:pt x="1095" y="197"/>
                    </a:lnTo>
                    <a:lnTo>
                      <a:pt x="1112" y="221"/>
                    </a:lnTo>
                    <a:lnTo>
                      <a:pt x="1129" y="246"/>
                    </a:lnTo>
                    <a:lnTo>
                      <a:pt x="1144" y="272"/>
                    </a:lnTo>
                    <a:lnTo>
                      <a:pt x="1158" y="300"/>
                    </a:lnTo>
                    <a:lnTo>
                      <a:pt x="1171" y="329"/>
                    </a:lnTo>
                    <a:lnTo>
                      <a:pt x="1182" y="358"/>
                    </a:lnTo>
                    <a:lnTo>
                      <a:pt x="1192" y="389"/>
                    </a:lnTo>
                    <a:lnTo>
                      <a:pt x="1201" y="420"/>
                    </a:lnTo>
                    <a:lnTo>
                      <a:pt x="1208" y="453"/>
                    </a:lnTo>
                    <a:lnTo>
                      <a:pt x="1215" y="486"/>
                    </a:lnTo>
                    <a:lnTo>
                      <a:pt x="1221" y="522"/>
                    </a:lnTo>
                    <a:lnTo>
                      <a:pt x="1225" y="557"/>
                    </a:lnTo>
                    <a:lnTo>
                      <a:pt x="1229" y="593"/>
                    </a:lnTo>
                    <a:lnTo>
                      <a:pt x="1231" y="630"/>
                    </a:lnTo>
                    <a:lnTo>
                      <a:pt x="1233" y="668"/>
                    </a:lnTo>
                    <a:lnTo>
                      <a:pt x="1233" y="706"/>
                    </a:lnTo>
                    <a:lnTo>
                      <a:pt x="1233" y="1060"/>
                    </a:lnTo>
                    <a:close/>
                    <a:moveTo>
                      <a:pt x="836" y="735"/>
                    </a:moveTo>
                    <a:lnTo>
                      <a:pt x="836" y="636"/>
                    </a:lnTo>
                    <a:lnTo>
                      <a:pt x="835" y="596"/>
                    </a:lnTo>
                    <a:lnTo>
                      <a:pt x="833" y="560"/>
                    </a:lnTo>
                    <a:lnTo>
                      <a:pt x="831" y="543"/>
                    </a:lnTo>
                    <a:lnTo>
                      <a:pt x="828" y="526"/>
                    </a:lnTo>
                    <a:lnTo>
                      <a:pt x="825" y="511"/>
                    </a:lnTo>
                    <a:lnTo>
                      <a:pt x="822" y="495"/>
                    </a:lnTo>
                    <a:lnTo>
                      <a:pt x="818" y="480"/>
                    </a:lnTo>
                    <a:lnTo>
                      <a:pt x="814" y="467"/>
                    </a:lnTo>
                    <a:lnTo>
                      <a:pt x="809" y="454"/>
                    </a:lnTo>
                    <a:lnTo>
                      <a:pt x="804" y="441"/>
                    </a:lnTo>
                    <a:lnTo>
                      <a:pt x="799" y="429"/>
                    </a:lnTo>
                    <a:lnTo>
                      <a:pt x="793" y="418"/>
                    </a:lnTo>
                    <a:lnTo>
                      <a:pt x="787" y="408"/>
                    </a:lnTo>
                    <a:lnTo>
                      <a:pt x="780" y="398"/>
                    </a:lnTo>
                    <a:lnTo>
                      <a:pt x="773" y="389"/>
                    </a:lnTo>
                    <a:lnTo>
                      <a:pt x="765" y="381"/>
                    </a:lnTo>
                    <a:lnTo>
                      <a:pt x="757" y="373"/>
                    </a:lnTo>
                    <a:lnTo>
                      <a:pt x="748" y="366"/>
                    </a:lnTo>
                    <a:lnTo>
                      <a:pt x="739" y="359"/>
                    </a:lnTo>
                    <a:lnTo>
                      <a:pt x="730" y="353"/>
                    </a:lnTo>
                    <a:lnTo>
                      <a:pt x="720" y="348"/>
                    </a:lnTo>
                    <a:lnTo>
                      <a:pt x="711" y="343"/>
                    </a:lnTo>
                    <a:lnTo>
                      <a:pt x="700" y="339"/>
                    </a:lnTo>
                    <a:lnTo>
                      <a:pt x="689" y="335"/>
                    </a:lnTo>
                    <a:lnTo>
                      <a:pt x="678" y="332"/>
                    </a:lnTo>
                    <a:lnTo>
                      <a:pt x="667" y="330"/>
                    </a:lnTo>
                    <a:lnTo>
                      <a:pt x="655" y="328"/>
                    </a:lnTo>
                    <a:lnTo>
                      <a:pt x="643" y="326"/>
                    </a:lnTo>
                    <a:lnTo>
                      <a:pt x="630" y="326"/>
                    </a:lnTo>
                    <a:lnTo>
                      <a:pt x="616" y="325"/>
                    </a:lnTo>
                    <a:lnTo>
                      <a:pt x="603" y="326"/>
                    </a:lnTo>
                    <a:lnTo>
                      <a:pt x="590" y="326"/>
                    </a:lnTo>
                    <a:lnTo>
                      <a:pt x="578" y="328"/>
                    </a:lnTo>
                    <a:lnTo>
                      <a:pt x="566" y="330"/>
                    </a:lnTo>
                    <a:lnTo>
                      <a:pt x="555" y="332"/>
                    </a:lnTo>
                    <a:lnTo>
                      <a:pt x="544" y="335"/>
                    </a:lnTo>
                    <a:lnTo>
                      <a:pt x="533" y="339"/>
                    </a:lnTo>
                    <a:lnTo>
                      <a:pt x="523" y="343"/>
                    </a:lnTo>
                    <a:lnTo>
                      <a:pt x="513" y="348"/>
                    </a:lnTo>
                    <a:lnTo>
                      <a:pt x="503" y="353"/>
                    </a:lnTo>
                    <a:lnTo>
                      <a:pt x="493" y="359"/>
                    </a:lnTo>
                    <a:lnTo>
                      <a:pt x="484" y="366"/>
                    </a:lnTo>
                    <a:lnTo>
                      <a:pt x="476" y="373"/>
                    </a:lnTo>
                    <a:lnTo>
                      <a:pt x="468" y="381"/>
                    </a:lnTo>
                    <a:lnTo>
                      <a:pt x="460" y="389"/>
                    </a:lnTo>
                    <a:lnTo>
                      <a:pt x="453" y="398"/>
                    </a:lnTo>
                    <a:lnTo>
                      <a:pt x="447" y="408"/>
                    </a:lnTo>
                    <a:lnTo>
                      <a:pt x="440" y="418"/>
                    </a:lnTo>
                    <a:lnTo>
                      <a:pt x="434" y="429"/>
                    </a:lnTo>
                    <a:lnTo>
                      <a:pt x="429" y="441"/>
                    </a:lnTo>
                    <a:lnTo>
                      <a:pt x="424" y="454"/>
                    </a:lnTo>
                    <a:lnTo>
                      <a:pt x="419" y="467"/>
                    </a:lnTo>
                    <a:lnTo>
                      <a:pt x="415" y="480"/>
                    </a:lnTo>
                    <a:lnTo>
                      <a:pt x="411" y="495"/>
                    </a:lnTo>
                    <a:lnTo>
                      <a:pt x="408" y="511"/>
                    </a:lnTo>
                    <a:lnTo>
                      <a:pt x="405" y="526"/>
                    </a:lnTo>
                    <a:lnTo>
                      <a:pt x="403" y="543"/>
                    </a:lnTo>
                    <a:lnTo>
                      <a:pt x="401" y="560"/>
                    </a:lnTo>
                    <a:lnTo>
                      <a:pt x="398" y="596"/>
                    </a:lnTo>
                    <a:lnTo>
                      <a:pt x="397" y="636"/>
                    </a:lnTo>
                    <a:lnTo>
                      <a:pt x="397" y="735"/>
                    </a:lnTo>
                    <a:lnTo>
                      <a:pt x="836" y="735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578" name="Freeform 58"/>
              <p:cNvSpPr>
                <a:spLocks/>
              </p:cNvSpPr>
              <p:nvPr/>
            </p:nvSpPr>
            <p:spPr bwMode="invGray">
              <a:xfrm>
                <a:off x="2888" y="2814"/>
                <a:ext cx="42" cy="117"/>
              </a:xfrm>
              <a:custGeom>
                <a:avLst/>
                <a:gdLst/>
                <a:ahLst/>
                <a:cxnLst>
                  <a:cxn ang="0">
                    <a:pos x="0" y="512"/>
                  </a:cxn>
                  <a:cxn ang="0">
                    <a:pos x="220" y="0"/>
                  </a:cxn>
                  <a:cxn ang="0">
                    <a:pos x="617" y="512"/>
                  </a:cxn>
                  <a:cxn ang="0">
                    <a:pos x="883" y="838"/>
                  </a:cxn>
                  <a:cxn ang="0">
                    <a:pos x="617" y="1933"/>
                  </a:cxn>
                  <a:cxn ang="0">
                    <a:pos x="619" y="1968"/>
                  </a:cxn>
                  <a:cxn ang="0">
                    <a:pos x="625" y="1999"/>
                  </a:cxn>
                  <a:cxn ang="0">
                    <a:pos x="635" y="2025"/>
                  </a:cxn>
                  <a:cxn ang="0">
                    <a:pos x="651" y="2047"/>
                  </a:cxn>
                  <a:cxn ang="0">
                    <a:pos x="669" y="2066"/>
                  </a:cxn>
                  <a:cxn ang="0">
                    <a:pos x="693" y="2078"/>
                  </a:cxn>
                  <a:cxn ang="0">
                    <a:pos x="720" y="2086"/>
                  </a:cxn>
                  <a:cxn ang="0">
                    <a:pos x="752" y="2089"/>
                  </a:cxn>
                  <a:cxn ang="0">
                    <a:pos x="883" y="2427"/>
                  </a:cxn>
                  <a:cxn ang="0">
                    <a:pos x="844" y="2436"/>
                  </a:cxn>
                  <a:cxn ang="0">
                    <a:pos x="802" y="2443"/>
                  </a:cxn>
                  <a:cxn ang="0">
                    <a:pos x="750" y="2447"/>
                  </a:cxn>
                  <a:cxn ang="0">
                    <a:pos x="685" y="2448"/>
                  </a:cxn>
                  <a:cxn ang="0">
                    <a:pos x="630" y="2447"/>
                  </a:cxn>
                  <a:cxn ang="0">
                    <a:pos x="580" y="2442"/>
                  </a:cxn>
                  <a:cxn ang="0">
                    <a:pos x="532" y="2434"/>
                  </a:cxn>
                  <a:cxn ang="0">
                    <a:pos x="487" y="2422"/>
                  </a:cxn>
                  <a:cxn ang="0">
                    <a:pos x="445" y="2408"/>
                  </a:cxn>
                  <a:cxn ang="0">
                    <a:pos x="408" y="2390"/>
                  </a:cxn>
                  <a:cxn ang="0">
                    <a:pos x="372" y="2368"/>
                  </a:cxn>
                  <a:cxn ang="0">
                    <a:pos x="341" y="2344"/>
                  </a:cxn>
                  <a:cxn ang="0">
                    <a:pos x="313" y="2316"/>
                  </a:cxn>
                  <a:cxn ang="0">
                    <a:pos x="289" y="2284"/>
                  </a:cxn>
                  <a:cxn ang="0">
                    <a:pos x="268" y="2248"/>
                  </a:cxn>
                  <a:cxn ang="0">
                    <a:pos x="251" y="2210"/>
                  </a:cxn>
                  <a:cxn ang="0">
                    <a:pos x="238" y="2168"/>
                  </a:cxn>
                  <a:cxn ang="0">
                    <a:pos x="228" y="2123"/>
                  </a:cxn>
                  <a:cxn ang="0">
                    <a:pos x="222" y="2074"/>
                  </a:cxn>
                  <a:cxn ang="0">
                    <a:pos x="220" y="2021"/>
                  </a:cxn>
                  <a:cxn ang="0">
                    <a:pos x="0" y="838"/>
                  </a:cxn>
                </a:cxnLst>
                <a:rect l="0" t="0" r="r" b="b"/>
                <a:pathLst>
                  <a:path w="883" h="2448">
                    <a:moveTo>
                      <a:pt x="0" y="838"/>
                    </a:moveTo>
                    <a:lnTo>
                      <a:pt x="0" y="512"/>
                    </a:lnTo>
                    <a:lnTo>
                      <a:pt x="220" y="512"/>
                    </a:lnTo>
                    <a:lnTo>
                      <a:pt x="220" y="0"/>
                    </a:lnTo>
                    <a:lnTo>
                      <a:pt x="617" y="0"/>
                    </a:lnTo>
                    <a:lnTo>
                      <a:pt x="617" y="512"/>
                    </a:lnTo>
                    <a:lnTo>
                      <a:pt x="883" y="512"/>
                    </a:lnTo>
                    <a:lnTo>
                      <a:pt x="883" y="838"/>
                    </a:lnTo>
                    <a:lnTo>
                      <a:pt x="617" y="838"/>
                    </a:lnTo>
                    <a:lnTo>
                      <a:pt x="617" y="1933"/>
                    </a:lnTo>
                    <a:lnTo>
                      <a:pt x="618" y="1951"/>
                    </a:lnTo>
                    <a:lnTo>
                      <a:pt x="619" y="1968"/>
                    </a:lnTo>
                    <a:lnTo>
                      <a:pt x="622" y="1984"/>
                    </a:lnTo>
                    <a:lnTo>
                      <a:pt x="625" y="1999"/>
                    </a:lnTo>
                    <a:lnTo>
                      <a:pt x="630" y="2012"/>
                    </a:lnTo>
                    <a:lnTo>
                      <a:pt x="635" y="2025"/>
                    </a:lnTo>
                    <a:lnTo>
                      <a:pt x="642" y="2037"/>
                    </a:lnTo>
                    <a:lnTo>
                      <a:pt x="651" y="2047"/>
                    </a:lnTo>
                    <a:lnTo>
                      <a:pt x="660" y="2056"/>
                    </a:lnTo>
                    <a:lnTo>
                      <a:pt x="669" y="2066"/>
                    </a:lnTo>
                    <a:lnTo>
                      <a:pt x="680" y="2073"/>
                    </a:lnTo>
                    <a:lnTo>
                      <a:pt x="693" y="2078"/>
                    </a:lnTo>
                    <a:lnTo>
                      <a:pt x="706" y="2083"/>
                    </a:lnTo>
                    <a:lnTo>
                      <a:pt x="720" y="2086"/>
                    </a:lnTo>
                    <a:lnTo>
                      <a:pt x="735" y="2088"/>
                    </a:lnTo>
                    <a:lnTo>
                      <a:pt x="752" y="2089"/>
                    </a:lnTo>
                    <a:lnTo>
                      <a:pt x="883" y="2089"/>
                    </a:lnTo>
                    <a:lnTo>
                      <a:pt x="883" y="2427"/>
                    </a:lnTo>
                    <a:lnTo>
                      <a:pt x="864" y="2432"/>
                    </a:lnTo>
                    <a:lnTo>
                      <a:pt x="844" y="2436"/>
                    </a:lnTo>
                    <a:lnTo>
                      <a:pt x="824" y="2440"/>
                    </a:lnTo>
                    <a:lnTo>
                      <a:pt x="802" y="2443"/>
                    </a:lnTo>
                    <a:lnTo>
                      <a:pt x="778" y="2445"/>
                    </a:lnTo>
                    <a:lnTo>
                      <a:pt x="750" y="2447"/>
                    </a:lnTo>
                    <a:lnTo>
                      <a:pt x="720" y="2448"/>
                    </a:lnTo>
                    <a:lnTo>
                      <a:pt x="685" y="2448"/>
                    </a:lnTo>
                    <a:lnTo>
                      <a:pt x="658" y="2448"/>
                    </a:lnTo>
                    <a:lnTo>
                      <a:pt x="630" y="2447"/>
                    </a:lnTo>
                    <a:lnTo>
                      <a:pt x="605" y="2445"/>
                    </a:lnTo>
                    <a:lnTo>
                      <a:pt x="580" y="2442"/>
                    </a:lnTo>
                    <a:lnTo>
                      <a:pt x="555" y="2438"/>
                    </a:lnTo>
                    <a:lnTo>
                      <a:pt x="532" y="2434"/>
                    </a:lnTo>
                    <a:lnTo>
                      <a:pt x="508" y="2428"/>
                    </a:lnTo>
                    <a:lnTo>
                      <a:pt x="487" y="2422"/>
                    </a:lnTo>
                    <a:lnTo>
                      <a:pt x="466" y="2415"/>
                    </a:lnTo>
                    <a:lnTo>
                      <a:pt x="445" y="2408"/>
                    </a:lnTo>
                    <a:lnTo>
                      <a:pt x="426" y="2399"/>
                    </a:lnTo>
                    <a:lnTo>
                      <a:pt x="408" y="2390"/>
                    </a:lnTo>
                    <a:lnTo>
                      <a:pt x="389" y="2379"/>
                    </a:lnTo>
                    <a:lnTo>
                      <a:pt x="372" y="2368"/>
                    </a:lnTo>
                    <a:lnTo>
                      <a:pt x="356" y="2356"/>
                    </a:lnTo>
                    <a:lnTo>
                      <a:pt x="341" y="2344"/>
                    </a:lnTo>
                    <a:lnTo>
                      <a:pt x="327" y="2330"/>
                    </a:lnTo>
                    <a:lnTo>
                      <a:pt x="313" y="2316"/>
                    </a:lnTo>
                    <a:lnTo>
                      <a:pt x="301" y="2300"/>
                    </a:lnTo>
                    <a:lnTo>
                      <a:pt x="289" y="2284"/>
                    </a:lnTo>
                    <a:lnTo>
                      <a:pt x="279" y="2266"/>
                    </a:lnTo>
                    <a:lnTo>
                      <a:pt x="268" y="2248"/>
                    </a:lnTo>
                    <a:lnTo>
                      <a:pt x="259" y="2230"/>
                    </a:lnTo>
                    <a:lnTo>
                      <a:pt x="251" y="2210"/>
                    </a:lnTo>
                    <a:lnTo>
                      <a:pt x="244" y="2189"/>
                    </a:lnTo>
                    <a:lnTo>
                      <a:pt x="238" y="2168"/>
                    </a:lnTo>
                    <a:lnTo>
                      <a:pt x="232" y="2146"/>
                    </a:lnTo>
                    <a:lnTo>
                      <a:pt x="228" y="2123"/>
                    </a:lnTo>
                    <a:lnTo>
                      <a:pt x="225" y="2099"/>
                    </a:lnTo>
                    <a:lnTo>
                      <a:pt x="222" y="2074"/>
                    </a:lnTo>
                    <a:lnTo>
                      <a:pt x="221" y="2047"/>
                    </a:lnTo>
                    <a:lnTo>
                      <a:pt x="220" y="2021"/>
                    </a:lnTo>
                    <a:lnTo>
                      <a:pt x="220" y="838"/>
                    </a:lnTo>
                    <a:lnTo>
                      <a:pt x="0" y="83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579" name="Freeform 59"/>
              <p:cNvSpPr>
                <a:spLocks noEditPoints="1"/>
              </p:cNvSpPr>
              <p:nvPr/>
            </p:nvSpPr>
            <p:spPr bwMode="invGray">
              <a:xfrm>
                <a:off x="2938" y="2837"/>
                <a:ext cx="59" cy="94"/>
              </a:xfrm>
              <a:custGeom>
                <a:avLst/>
                <a:gdLst/>
                <a:ahLst/>
                <a:cxnLst>
                  <a:cxn ang="0">
                    <a:pos x="4" y="593"/>
                  </a:cxn>
                  <a:cxn ang="0">
                    <a:pos x="24" y="453"/>
                  </a:cxn>
                  <a:cxn ang="0">
                    <a:pos x="62" y="329"/>
                  </a:cxn>
                  <a:cxn ang="0">
                    <a:pos x="121" y="221"/>
                  </a:cxn>
                  <a:cxn ang="0">
                    <a:pos x="199" y="133"/>
                  </a:cxn>
                  <a:cxn ang="0">
                    <a:pos x="300" y="65"/>
                  </a:cxn>
                  <a:cxn ang="0">
                    <a:pos x="425" y="20"/>
                  </a:cxn>
                  <a:cxn ang="0">
                    <a:pos x="575" y="1"/>
                  </a:cxn>
                  <a:cxn ang="0">
                    <a:pos x="737" y="7"/>
                  </a:cxn>
                  <a:cxn ang="0">
                    <a:pos x="874" y="40"/>
                  </a:cxn>
                  <a:cxn ang="0">
                    <a:pos x="987" y="97"/>
                  </a:cxn>
                  <a:cxn ang="0">
                    <a:pos x="1076" y="174"/>
                  </a:cxn>
                  <a:cxn ang="0">
                    <a:pos x="1144" y="272"/>
                  </a:cxn>
                  <a:cxn ang="0">
                    <a:pos x="1192" y="389"/>
                  </a:cxn>
                  <a:cxn ang="0">
                    <a:pos x="1220" y="522"/>
                  </a:cxn>
                  <a:cxn ang="0">
                    <a:pos x="1232" y="668"/>
                  </a:cxn>
                  <a:cxn ang="0">
                    <a:pos x="1231" y="1341"/>
                  </a:cxn>
                  <a:cxn ang="0">
                    <a:pos x="1215" y="1485"/>
                  </a:cxn>
                  <a:cxn ang="0">
                    <a:pos x="1182" y="1614"/>
                  </a:cxn>
                  <a:cxn ang="0">
                    <a:pos x="1129" y="1725"/>
                  </a:cxn>
                  <a:cxn ang="0">
                    <a:pos x="1056" y="1819"/>
                  </a:cxn>
                  <a:cxn ang="0">
                    <a:pos x="960" y="1892"/>
                  </a:cxn>
                  <a:cxn ang="0">
                    <a:pos x="842" y="1942"/>
                  </a:cxn>
                  <a:cxn ang="0">
                    <a:pos x="698" y="1968"/>
                  </a:cxn>
                  <a:cxn ang="0">
                    <a:pos x="535" y="1968"/>
                  </a:cxn>
                  <a:cxn ang="0">
                    <a:pos x="391" y="1942"/>
                  </a:cxn>
                  <a:cxn ang="0">
                    <a:pos x="272" y="1892"/>
                  </a:cxn>
                  <a:cxn ang="0">
                    <a:pos x="177" y="1819"/>
                  </a:cxn>
                  <a:cxn ang="0">
                    <a:pos x="104" y="1725"/>
                  </a:cxn>
                  <a:cxn ang="0">
                    <a:pos x="51" y="1614"/>
                  </a:cxn>
                  <a:cxn ang="0">
                    <a:pos x="18" y="1485"/>
                  </a:cxn>
                  <a:cxn ang="0">
                    <a:pos x="2" y="1341"/>
                  </a:cxn>
                  <a:cxn ang="0">
                    <a:pos x="836" y="636"/>
                  </a:cxn>
                  <a:cxn ang="0">
                    <a:pos x="828" y="526"/>
                  </a:cxn>
                  <a:cxn ang="0">
                    <a:pos x="814" y="467"/>
                  </a:cxn>
                  <a:cxn ang="0">
                    <a:pos x="793" y="418"/>
                  </a:cxn>
                  <a:cxn ang="0">
                    <a:pos x="765" y="381"/>
                  </a:cxn>
                  <a:cxn ang="0">
                    <a:pos x="730" y="353"/>
                  </a:cxn>
                  <a:cxn ang="0">
                    <a:pos x="689" y="335"/>
                  </a:cxn>
                  <a:cxn ang="0">
                    <a:pos x="643" y="326"/>
                  </a:cxn>
                  <a:cxn ang="0">
                    <a:pos x="590" y="326"/>
                  </a:cxn>
                  <a:cxn ang="0">
                    <a:pos x="544" y="335"/>
                  </a:cxn>
                  <a:cxn ang="0">
                    <a:pos x="503" y="353"/>
                  </a:cxn>
                  <a:cxn ang="0">
                    <a:pos x="468" y="381"/>
                  </a:cxn>
                  <a:cxn ang="0">
                    <a:pos x="440" y="418"/>
                  </a:cxn>
                  <a:cxn ang="0">
                    <a:pos x="419" y="467"/>
                  </a:cxn>
                  <a:cxn ang="0">
                    <a:pos x="405" y="526"/>
                  </a:cxn>
                  <a:cxn ang="0">
                    <a:pos x="397" y="636"/>
                  </a:cxn>
                  <a:cxn ang="0">
                    <a:pos x="402" y="1429"/>
                  </a:cxn>
                  <a:cxn ang="0">
                    <a:pos x="415" y="1491"/>
                  </a:cxn>
                  <a:cxn ang="0">
                    <a:pos x="434" y="1542"/>
                  </a:cxn>
                  <a:cxn ang="0">
                    <a:pos x="460" y="1583"/>
                  </a:cxn>
                  <a:cxn ang="0">
                    <a:pos x="494" y="1613"/>
                  </a:cxn>
                  <a:cxn ang="0">
                    <a:pos x="533" y="1633"/>
                  </a:cxn>
                  <a:cxn ang="0">
                    <a:pos x="578" y="1644"/>
                  </a:cxn>
                  <a:cxn ang="0">
                    <a:pos x="630" y="1646"/>
                  </a:cxn>
                  <a:cxn ang="0">
                    <a:pos x="678" y="1640"/>
                  </a:cxn>
                  <a:cxn ang="0">
                    <a:pos x="720" y="1624"/>
                  </a:cxn>
                  <a:cxn ang="0">
                    <a:pos x="757" y="1599"/>
                  </a:cxn>
                  <a:cxn ang="0">
                    <a:pos x="786" y="1563"/>
                  </a:cxn>
                  <a:cxn ang="0">
                    <a:pos x="809" y="1518"/>
                  </a:cxn>
                  <a:cxn ang="0">
                    <a:pos x="825" y="1462"/>
                  </a:cxn>
                  <a:cxn ang="0">
                    <a:pos x="835" y="1376"/>
                  </a:cxn>
                </a:cxnLst>
                <a:rect l="0" t="0" r="r" b="b"/>
                <a:pathLst>
                  <a:path w="1233" h="1971">
                    <a:moveTo>
                      <a:pt x="0" y="706"/>
                    </a:moveTo>
                    <a:lnTo>
                      <a:pt x="0" y="668"/>
                    </a:lnTo>
                    <a:lnTo>
                      <a:pt x="2" y="630"/>
                    </a:lnTo>
                    <a:lnTo>
                      <a:pt x="4" y="593"/>
                    </a:lnTo>
                    <a:lnTo>
                      <a:pt x="8" y="557"/>
                    </a:lnTo>
                    <a:lnTo>
                      <a:pt x="12" y="522"/>
                    </a:lnTo>
                    <a:lnTo>
                      <a:pt x="18" y="486"/>
                    </a:lnTo>
                    <a:lnTo>
                      <a:pt x="24" y="453"/>
                    </a:lnTo>
                    <a:lnTo>
                      <a:pt x="32" y="420"/>
                    </a:lnTo>
                    <a:lnTo>
                      <a:pt x="41" y="389"/>
                    </a:lnTo>
                    <a:lnTo>
                      <a:pt x="51" y="358"/>
                    </a:lnTo>
                    <a:lnTo>
                      <a:pt x="62" y="329"/>
                    </a:lnTo>
                    <a:lnTo>
                      <a:pt x="75" y="300"/>
                    </a:lnTo>
                    <a:lnTo>
                      <a:pt x="89" y="272"/>
                    </a:lnTo>
                    <a:lnTo>
                      <a:pt x="104" y="246"/>
                    </a:lnTo>
                    <a:lnTo>
                      <a:pt x="121" y="221"/>
                    </a:lnTo>
                    <a:lnTo>
                      <a:pt x="138" y="197"/>
                    </a:lnTo>
                    <a:lnTo>
                      <a:pt x="157" y="174"/>
                    </a:lnTo>
                    <a:lnTo>
                      <a:pt x="177" y="153"/>
                    </a:lnTo>
                    <a:lnTo>
                      <a:pt x="199" y="133"/>
                    </a:lnTo>
                    <a:lnTo>
                      <a:pt x="221" y="114"/>
                    </a:lnTo>
                    <a:lnTo>
                      <a:pt x="247" y="97"/>
                    </a:lnTo>
                    <a:lnTo>
                      <a:pt x="272" y="80"/>
                    </a:lnTo>
                    <a:lnTo>
                      <a:pt x="300" y="65"/>
                    </a:lnTo>
                    <a:lnTo>
                      <a:pt x="328" y="51"/>
                    </a:lnTo>
                    <a:lnTo>
                      <a:pt x="360" y="40"/>
                    </a:lnTo>
                    <a:lnTo>
                      <a:pt x="391" y="29"/>
                    </a:lnTo>
                    <a:lnTo>
                      <a:pt x="425" y="20"/>
                    </a:lnTo>
                    <a:lnTo>
                      <a:pt x="459" y="13"/>
                    </a:lnTo>
                    <a:lnTo>
                      <a:pt x="497" y="7"/>
                    </a:lnTo>
                    <a:lnTo>
                      <a:pt x="535" y="3"/>
                    </a:lnTo>
                    <a:lnTo>
                      <a:pt x="575" y="1"/>
                    </a:lnTo>
                    <a:lnTo>
                      <a:pt x="617" y="0"/>
                    </a:lnTo>
                    <a:lnTo>
                      <a:pt x="658" y="1"/>
                    </a:lnTo>
                    <a:lnTo>
                      <a:pt x="698" y="3"/>
                    </a:lnTo>
                    <a:lnTo>
                      <a:pt x="737" y="7"/>
                    </a:lnTo>
                    <a:lnTo>
                      <a:pt x="773" y="13"/>
                    </a:lnTo>
                    <a:lnTo>
                      <a:pt x="808" y="20"/>
                    </a:lnTo>
                    <a:lnTo>
                      <a:pt x="842" y="29"/>
                    </a:lnTo>
                    <a:lnTo>
                      <a:pt x="874" y="40"/>
                    </a:lnTo>
                    <a:lnTo>
                      <a:pt x="904" y="51"/>
                    </a:lnTo>
                    <a:lnTo>
                      <a:pt x="933" y="65"/>
                    </a:lnTo>
                    <a:lnTo>
                      <a:pt x="960" y="80"/>
                    </a:lnTo>
                    <a:lnTo>
                      <a:pt x="987" y="97"/>
                    </a:lnTo>
                    <a:lnTo>
                      <a:pt x="1011" y="114"/>
                    </a:lnTo>
                    <a:lnTo>
                      <a:pt x="1034" y="133"/>
                    </a:lnTo>
                    <a:lnTo>
                      <a:pt x="1056" y="153"/>
                    </a:lnTo>
                    <a:lnTo>
                      <a:pt x="1076" y="174"/>
                    </a:lnTo>
                    <a:lnTo>
                      <a:pt x="1095" y="197"/>
                    </a:lnTo>
                    <a:lnTo>
                      <a:pt x="1113" y="221"/>
                    </a:lnTo>
                    <a:lnTo>
                      <a:pt x="1129" y="246"/>
                    </a:lnTo>
                    <a:lnTo>
                      <a:pt x="1144" y="272"/>
                    </a:lnTo>
                    <a:lnTo>
                      <a:pt x="1158" y="300"/>
                    </a:lnTo>
                    <a:lnTo>
                      <a:pt x="1170" y="329"/>
                    </a:lnTo>
                    <a:lnTo>
                      <a:pt x="1182" y="358"/>
                    </a:lnTo>
                    <a:lnTo>
                      <a:pt x="1192" y="389"/>
                    </a:lnTo>
                    <a:lnTo>
                      <a:pt x="1201" y="420"/>
                    </a:lnTo>
                    <a:lnTo>
                      <a:pt x="1208" y="453"/>
                    </a:lnTo>
                    <a:lnTo>
                      <a:pt x="1215" y="486"/>
                    </a:lnTo>
                    <a:lnTo>
                      <a:pt x="1220" y="522"/>
                    </a:lnTo>
                    <a:lnTo>
                      <a:pt x="1225" y="557"/>
                    </a:lnTo>
                    <a:lnTo>
                      <a:pt x="1228" y="593"/>
                    </a:lnTo>
                    <a:lnTo>
                      <a:pt x="1231" y="630"/>
                    </a:lnTo>
                    <a:lnTo>
                      <a:pt x="1232" y="668"/>
                    </a:lnTo>
                    <a:lnTo>
                      <a:pt x="1233" y="706"/>
                    </a:lnTo>
                    <a:lnTo>
                      <a:pt x="1233" y="1265"/>
                    </a:lnTo>
                    <a:lnTo>
                      <a:pt x="1232" y="1303"/>
                    </a:lnTo>
                    <a:lnTo>
                      <a:pt x="1231" y="1341"/>
                    </a:lnTo>
                    <a:lnTo>
                      <a:pt x="1228" y="1379"/>
                    </a:lnTo>
                    <a:lnTo>
                      <a:pt x="1225" y="1415"/>
                    </a:lnTo>
                    <a:lnTo>
                      <a:pt x="1220" y="1451"/>
                    </a:lnTo>
                    <a:lnTo>
                      <a:pt x="1215" y="1485"/>
                    </a:lnTo>
                    <a:lnTo>
                      <a:pt x="1208" y="1518"/>
                    </a:lnTo>
                    <a:lnTo>
                      <a:pt x="1201" y="1551"/>
                    </a:lnTo>
                    <a:lnTo>
                      <a:pt x="1192" y="1583"/>
                    </a:lnTo>
                    <a:lnTo>
                      <a:pt x="1182" y="1614"/>
                    </a:lnTo>
                    <a:lnTo>
                      <a:pt x="1170" y="1643"/>
                    </a:lnTo>
                    <a:lnTo>
                      <a:pt x="1158" y="1672"/>
                    </a:lnTo>
                    <a:lnTo>
                      <a:pt x="1144" y="1699"/>
                    </a:lnTo>
                    <a:lnTo>
                      <a:pt x="1129" y="1725"/>
                    </a:lnTo>
                    <a:lnTo>
                      <a:pt x="1113" y="1750"/>
                    </a:lnTo>
                    <a:lnTo>
                      <a:pt x="1095" y="1774"/>
                    </a:lnTo>
                    <a:lnTo>
                      <a:pt x="1076" y="1798"/>
                    </a:lnTo>
                    <a:lnTo>
                      <a:pt x="1056" y="1819"/>
                    </a:lnTo>
                    <a:lnTo>
                      <a:pt x="1034" y="1839"/>
                    </a:lnTo>
                    <a:lnTo>
                      <a:pt x="1011" y="1858"/>
                    </a:lnTo>
                    <a:lnTo>
                      <a:pt x="987" y="1876"/>
                    </a:lnTo>
                    <a:lnTo>
                      <a:pt x="960" y="1892"/>
                    </a:lnTo>
                    <a:lnTo>
                      <a:pt x="933" y="1906"/>
                    </a:lnTo>
                    <a:lnTo>
                      <a:pt x="904" y="1920"/>
                    </a:lnTo>
                    <a:lnTo>
                      <a:pt x="874" y="1932"/>
                    </a:lnTo>
                    <a:lnTo>
                      <a:pt x="842" y="1942"/>
                    </a:lnTo>
                    <a:lnTo>
                      <a:pt x="808" y="1951"/>
                    </a:lnTo>
                    <a:lnTo>
                      <a:pt x="773" y="1958"/>
                    </a:lnTo>
                    <a:lnTo>
                      <a:pt x="737" y="1964"/>
                    </a:lnTo>
                    <a:lnTo>
                      <a:pt x="698" y="1968"/>
                    </a:lnTo>
                    <a:lnTo>
                      <a:pt x="658" y="1970"/>
                    </a:lnTo>
                    <a:lnTo>
                      <a:pt x="617" y="1971"/>
                    </a:lnTo>
                    <a:lnTo>
                      <a:pt x="575" y="1970"/>
                    </a:lnTo>
                    <a:lnTo>
                      <a:pt x="535" y="1968"/>
                    </a:lnTo>
                    <a:lnTo>
                      <a:pt x="497" y="1964"/>
                    </a:lnTo>
                    <a:lnTo>
                      <a:pt x="459" y="1958"/>
                    </a:lnTo>
                    <a:lnTo>
                      <a:pt x="425" y="1951"/>
                    </a:lnTo>
                    <a:lnTo>
                      <a:pt x="391" y="1942"/>
                    </a:lnTo>
                    <a:lnTo>
                      <a:pt x="360" y="1932"/>
                    </a:lnTo>
                    <a:lnTo>
                      <a:pt x="328" y="1920"/>
                    </a:lnTo>
                    <a:lnTo>
                      <a:pt x="300" y="1906"/>
                    </a:lnTo>
                    <a:lnTo>
                      <a:pt x="272" y="1892"/>
                    </a:lnTo>
                    <a:lnTo>
                      <a:pt x="247" y="1876"/>
                    </a:lnTo>
                    <a:lnTo>
                      <a:pt x="221" y="1858"/>
                    </a:lnTo>
                    <a:lnTo>
                      <a:pt x="199" y="1839"/>
                    </a:lnTo>
                    <a:lnTo>
                      <a:pt x="177" y="1819"/>
                    </a:lnTo>
                    <a:lnTo>
                      <a:pt x="157" y="1798"/>
                    </a:lnTo>
                    <a:lnTo>
                      <a:pt x="138" y="1774"/>
                    </a:lnTo>
                    <a:lnTo>
                      <a:pt x="121" y="1750"/>
                    </a:lnTo>
                    <a:lnTo>
                      <a:pt x="104" y="1725"/>
                    </a:lnTo>
                    <a:lnTo>
                      <a:pt x="89" y="1699"/>
                    </a:lnTo>
                    <a:lnTo>
                      <a:pt x="75" y="1672"/>
                    </a:lnTo>
                    <a:lnTo>
                      <a:pt x="62" y="1643"/>
                    </a:lnTo>
                    <a:lnTo>
                      <a:pt x="51" y="1614"/>
                    </a:lnTo>
                    <a:lnTo>
                      <a:pt x="41" y="1583"/>
                    </a:lnTo>
                    <a:lnTo>
                      <a:pt x="32" y="1551"/>
                    </a:lnTo>
                    <a:lnTo>
                      <a:pt x="24" y="1518"/>
                    </a:lnTo>
                    <a:lnTo>
                      <a:pt x="18" y="1485"/>
                    </a:lnTo>
                    <a:lnTo>
                      <a:pt x="12" y="1451"/>
                    </a:lnTo>
                    <a:lnTo>
                      <a:pt x="8" y="1415"/>
                    </a:lnTo>
                    <a:lnTo>
                      <a:pt x="4" y="1379"/>
                    </a:lnTo>
                    <a:lnTo>
                      <a:pt x="2" y="1341"/>
                    </a:lnTo>
                    <a:lnTo>
                      <a:pt x="0" y="1303"/>
                    </a:lnTo>
                    <a:lnTo>
                      <a:pt x="0" y="1265"/>
                    </a:lnTo>
                    <a:lnTo>
                      <a:pt x="0" y="706"/>
                    </a:lnTo>
                    <a:close/>
                    <a:moveTo>
                      <a:pt x="836" y="636"/>
                    </a:moveTo>
                    <a:lnTo>
                      <a:pt x="835" y="596"/>
                    </a:lnTo>
                    <a:lnTo>
                      <a:pt x="832" y="560"/>
                    </a:lnTo>
                    <a:lnTo>
                      <a:pt x="830" y="543"/>
                    </a:lnTo>
                    <a:lnTo>
                      <a:pt x="828" y="526"/>
                    </a:lnTo>
                    <a:lnTo>
                      <a:pt x="825" y="511"/>
                    </a:lnTo>
                    <a:lnTo>
                      <a:pt x="822" y="495"/>
                    </a:lnTo>
                    <a:lnTo>
                      <a:pt x="818" y="480"/>
                    </a:lnTo>
                    <a:lnTo>
                      <a:pt x="814" y="467"/>
                    </a:lnTo>
                    <a:lnTo>
                      <a:pt x="809" y="454"/>
                    </a:lnTo>
                    <a:lnTo>
                      <a:pt x="804" y="441"/>
                    </a:lnTo>
                    <a:lnTo>
                      <a:pt x="799" y="429"/>
                    </a:lnTo>
                    <a:lnTo>
                      <a:pt x="793" y="418"/>
                    </a:lnTo>
                    <a:lnTo>
                      <a:pt x="786" y="408"/>
                    </a:lnTo>
                    <a:lnTo>
                      <a:pt x="780" y="398"/>
                    </a:lnTo>
                    <a:lnTo>
                      <a:pt x="773" y="389"/>
                    </a:lnTo>
                    <a:lnTo>
                      <a:pt x="765" y="381"/>
                    </a:lnTo>
                    <a:lnTo>
                      <a:pt x="757" y="373"/>
                    </a:lnTo>
                    <a:lnTo>
                      <a:pt x="749" y="366"/>
                    </a:lnTo>
                    <a:lnTo>
                      <a:pt x="740" y="359"/>
                    </a:lnTo>
                    <a:lnTo>
                      <a:pt x="730" y="353"/>
                    </a:lnTo>
                    <a:lnTo>
                      <a:pt x="720" y="348"/>
                    </a:lnTo>
                    <a:lnTo>
                      <a:pt x="710" y="343"/>
                    </a:lnTo>
                    <a:lnTo>
                      <a:pt x="700" y="339"/>
                    </a:lnTo>
                    <a:lnTo>
                      <a:pt x="689" y="335"/>
                    </a:lnTo>
                    <a:lnTo>
                      <a:pt x="678" y="332"/>
                    </a:lnTo>
                    <a:lnTo>
                      <a:pt x="667" y="330"/>
                    </a:lnTo>
                    <a:lnTo>
                      <a:pt x="655" y="328"/>
                    </a:lnTo>
                    <a:lnTo>
                      <a:pt x="643" y="326"/>
                    </a:lnTo>
                    <a:lnTo>
                      <a:pt x="630" y="326"/>
                    </a:lnTo>
                    <a:lnTo>
                      <a:pt x="617" y="325"/>
                    </a:lnTo>
                    <a:lnTo>
                      <a:pt x="603" y="326"/>
                    </a:lnTo>
                    <a:lnTo>
                      <a:pt x="590" y="326"/>
                    </a:lnTo>
                    <a:lnTo>
                      <a:pt x="578" y="328"/>
                    </a:lnTo>
                    <a:lnTo>
                      <a:pt x="566" y="330"/>
                    </a:lnTo>
                    <a:lnTo>
                      <a:pt x="555" y="332"/>
                    </a:lnTo>
                    <a:lnTo>
                      <a:pt x="544" y="335"/>
                    </a:lnTo>
                    <a:lnTo>
                      <a:pt x="533" y="339"/>
                    </a:lnTo>
                    <a:lnTo>
                      <a:pt x="522" y="343"/>
                    </a:lnTo>
                    <a:lnTo>
                      <a:pt x="513" y="348"/>
                    </a:lnTo>
                    <a:lnTo>
                      <a:pt x="503" y="353"/>
                    </a:lnTo>
                    <a:lnTo>
                      <a:pt x="494" y="359"/>
                    </a:lnTo>
                    <a:lnTo>
                      <a:pt x="485" y="366"/>
                    </a:lnTo>
                    <a:lnTo>
                      <a:pt x="476" y="373"/>
                    </a:lnTo>
                    <a:lnTo>
                      <a:pt x="468" y="381"/>
                    </a:lnTo>
                    <a:lnTo>
                      <a:pt x="460" y="389"/>
                    </a:lnTo>
                    <a:lnTo>
                      <a:pt x="453" y="398"/>
                    </a:lnTo>
                    <a:lnTo>
                      <a:pt x="446" y="408"/>
                    </a:lnTo>
                    <a:lnTo>
                      <a:pt x="440" y="418"/>
                    </a:lnTo>
                    <a:lnTo>
                      <a:pt x="434" y="429"/>
                    </a:lnTo>
                    <a:lnTo>
                      <a:pt x="429" y="441"/>
                    </a:lnTo>
                    <a:lnTo>
                      <a:pt x="424" y="454"/>
                    </a:lnTo>
                    <a:lnTo>
                      <a:pt x="419" y="467"/>
                    </a:lnTo>
                    <a:lnTo>
                      <a:pt x="415" y="480"/>
                    </a:lnTo>
                    <a:lnTo>
                      <a:pt x="411" y="495"/>
                    </a:lnTo>
                    <a:lnTo>
                      <a:pt x="408" y="511"/>
                    </a:lnTo>
                    <a:lnTo>
                      <a:pt x="405" y="526"/>
                    </a:lnTo>
                    <a:lnTo>
                      <a:pt x="402" y="543"/>
                    </a:lnTo>
                    <a:lnTo>
                      <a:pt x="400" y="560"/>
                    </a:lnTo>
                    <a:lnTo>
                      <a:pt x="398" y="596"/>
                    </a:lnTo>
                    <a:lnTo>
                      <a:pt x="397" y="636"/>
                    </a:lnTo>
                    <a:lnTo>
                      <a:pt x="397" y="1335"/>
                    </a:lnTo>
                    <a:lnTo>
                      <a:pt x="398" y="1376"/>
                    </a:lnTo>
                    <a:lnTo>
                      <a:pt x="400" y="1412"/>
                    </a:lnTo>
                    <a:lnTo>
                      <a:pt x="402" y="1429"/>
                    </a:lnTo>
                    <a:lnTo>
                      <a:pt x="405" y="1446"/>
                    </a:lnTo>
                    <a:lnTo>
                      <a:pt x="408" y="1462"/>
                    </a:lnTo>
                    <a:lnTo>
                      <a:pt x="411" y="1477"/>
                    </a:lnTo>
                    <a:lnTo>
                      <a:pt x="415" y="1491"/>
                    </a:lnTo>
                    <a:lnTo>
                      <a:pt x="419" y="1505"/>
                    </a:lnTo>
                    <a:lnTo>
                      <a:pt x="424" y="1518"/>
                    </a:lnTo>
                    <a:lnTo>
                      <a:pt x="429" y="1530"/>
                    </a:lnTo>
                    <a:lnTo>
                      <a:pt x="434" y="1542"/>
                    </a:lnTo>
                    <a:lnTo>
                      <a:pt x="440" y="1553"/>
                    </a:lnTo>
                    <a:lnTo>
                      <a:pt x="446" y="1563"/>
                    </a:lnTo>
                    <a:lnTo>
                      <a:pt x="453" y="1573"/>
                    </a:lnTo>
                    <a:lnTo>
                      <a:pt x="460" y="1583"/>
                    </a:lnTo>
                    <a:lnTo>
                      <a:pt x="468" y="1591"/>
                    </a:lnTo>
                    <a:lnTo>
                      <a:pt x="476" y="1599"/>
                    </a:lnTo>
                    <a:lnTo>
                      <a:pt x="485" y="1606"/>
                    </a:lnTo>
                    <a:lnTo>
                      <a:pt x="494" y="1613"/>
                    </a:lnTo>
                    <a:lnTo>
                      <a:pt x="503" y="1619"/>
                    </a:lnTo>
                    <a:lnTo>
                      <a:pt x="513" y="1624"/>
                    </a:lnTo>
                    <a:lnTo>
                      <a:pt x="522" y="1629"/>
                    </a:lnTo>
                    <a:lnTo>
                      <a:pt x="533" y="1633"/>
                    </a:lnTo>
                    <a:lnTo>
                      <a:pt x="544" y="1637"/>
                    </a:lnTo>
                    <a:lnTo>
                      <a:pt x="555" y="1640"/>
                    </a:lnTo>
                    <a:lnTo>
                      <a:pt x="566" y="1642"/>
                    </a:lnTo>
                    <a:lnTo>
                      <a:pt x="578" y="1644"/>
                    </a:lnTo>
                    <a:lnTo>
                      <a:pt x="590" y="1646"/>
                    </a:lnTo>
                    <a:lnTo>
                      <a:pt x="603" y="1646"/>
                    </a:lnTo>
                    <a:lnTo>
                      <a:pt x="617" y="1647"/>
                    </a:lnTo>
                    <a:lnTo>
                      <a:pt x="630" y="1646"/>
                    </a:lnTo>
                    <a:lnTo>
                      <a:pt x="643" y="1646"/>
                    </a:lnTo>
                    <a:lnTo>
                      <a:pt x="655" y="1644"/>
                    </a:lnTo>
                    <a:lnTo>
                      <a:pt x="667" y="1642"/>
                    </a:lnTo>
                    <a:lnTo>
                      <a:pt x="678" y="1640"/>
                    </a:lnTo>
                    <a:lnTo>
                      <a:pt x="689" y="1637"/>
                    </a:lnTo>
                    <a:lnTo>
                      <a:pt x="700" y="1633"/>
                    </a:lnTo>
                    <a:lnTo>
                      <a:pt x="710" y="1629"/>
                    </a:lnTo>
                    <a:lnTo>
                      <a:pt x="720" y="1624"/>
                    </a:lnTo>
                    <a:lnTo>
                      <a:pt x="730" y="1619"/>
                    </a:lnTo>
                    <a:lnTo>
                      <a:pt x="740" y="1613"/>
                    </a:lnTo>
                    <a:lnTo>
                      <a:pt x="749" y="1606"/>
                    </a:lnTo>
                    <a:lnTo>
                      <a:pt x="757" y="1599"/>
                    </a:lnTo>
                    <a:lnTo>
                      <a:pt x="765" y="1591"/>
                    </a:lnTo>
                    <a:lnTo>
                      <a:pt x="773" y="1583"/>
                    </a:lnTo>
                    <a:lnTo>
                      <a:pt x="780" y="1573"/>
                    </a:lnTo>
                    <a:lnTo>
                      <a:pt x="786" y="1563"/>
                    </a:lnTo>
                    <a:lnTo>
                      <a:pt x="793" y="1553"/>
                    </a:lnTo>
                    <a:lnTo>
                      <a:pt x="799" y="1542"/>
                    </a:lnTo>
                    <a:lnTo>
                      <a:pt x="804" y="1530"/>
                    </a:lnTo>
                    <a:lnTo>
                      <a:pt x="809" y="1518"/>
                    </a:lnTo>
                    <a:lnTo>
                      <a:pt x="814" y="1505"/>
                    </a:lnTo>
                    <a:lnTo>
                      <a:pt x="818" y="1491"/>
                    </a:lnTo>
                    <a:lnTo>
                      <a:pt x="822" y="1477"/>
                    </a:lnTo>
                    <a:lnTo>
                      <a:pt x="825" y="1462"/>
                    </a:lnTo>
                    <a:lnTo>
                      <a:pt x="828" y="1446"/>
                    </a:lnTo>
                    <a:lnTo>
                      <a:pt x="830" y="1429"/>
                    </a:lnTo>
                    <a:lnTo>
                      <a:pt x="832" y="1412"/>
                    </a:lnTo>
                    <a:lnTo>
                      <a:pt x="835" y="1376"/>
                    </a:lnTo>
                    <a:lnTo>
                      <a:pt x="836" y="1335"/>
                    </a:lnTo>
                    <a:lnTo>
                      <a:pt x="836" y="63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580" name="Freeform 60"/>
              <p:cNvSpPr>
                <a:spLocks noEditPoints="1"/>
              </p:cNvSpPr>
              <p:nvPr/>
            </p:nvSpPr>
            <p:spPr bwMode="invGray">
              <a:xfrm>
                <a:off x="3007" y="2837"/>
                <a:ext cx="59" cy="94"/>
              </a:xfrm>
              <a:custGeom>
                <a:avLst/>
                <a:gdLst/>
                <a:ahLst/>
                <a:cxnLst>
                  <a:cxn ang="0">
                    <a:pos x="4" y="593"/>
                  </a:cxn>
                  <a:cxn ang="0">
                    <a:pos x="25" y="453"/>
                  </a:cxn>
                  <a:cxn ang="0">
                    <a:pos x="63" y="329"/>
                  </a:cxn>
                  <a:cxn ang="0">
                    <a:pos x="121" y="221"/>
                  </a:cxn>
                  <a:cxn ang="0">
                    <a:pos x="200" y="133"/>
                  </a:cxn>
                  <a:cxn ang="0">
                    <a:pos x="301" y="65"/>
                  </a:cxn>
                  <a:cxn ang="0">
                    <a:pos x="426" y="20"/>
                  </a:cxn>
                  <a:cxn ang="0">
                    <a:pos x="576" y="1"/>
                  </a:cxn>
                  <a:cxn ang="0">
                    <a:pos x="737" y="7"/>
                  </a:cxn>
                  <a:cxn ang="0">
                    <a:pos x="874" y="40"/>
                  </a:cxn>
                  <a:cxn ang="0">
                    <a:pos x="987" y="97"/>
                  </a:cxn>
                  <a:cxn ang="0">
                    <a:pos x="1077" y="174"/>
                  </a:cxn>
                  <a:cxn ang="0">
                    <a:pos x="1144" y="272"/>
                  </a:cxn>
                  <a:cxn ang="0">
                    <a:pos x="1193" y="389"/>
                  </a:cxn>
                  <a:cxn ang="0">
                    <a:pos x="1222" y="522"/>
                  </a:cxn>
                  <a:cxn ang="0">
                    <a:pos x="1233" y="668"/>
                  </a:cxn>
                  <a:cxn ang="0">
                    <a:pos x="1232" y="1341"/>
                  </a:cxn>
                  <a:cxn ang="0">
                    <a:pos x="1216" y="1485"/>
                  </a:cxn>
                  <a:cxn ang="0">
                    <a:pos x="1183" y="1614"/>
                  </a:cxn>
                  <a:cxn ang="0">
                    <a:pos x="1129" y="1725"/>
                  </a:cxn>
                  <a:cxn ang="0">
                    <a:pos x="1057" y="1819"/>
                  </a:cxn>
                  <a:cxn ang="0">
                    <a:pos x="961" y="1892"/>
                  </a:cxn>
                  <a:cxn ang="0">
                    <a:pos x="843" y="1942"/>
                  </a:cxn>
                  <a:cxn ang="0">
                    <a:pos x="699" y="1968"/>
                  </a:cxn>
                  <a:cxn ang="0">
                    <a:pos x="535" y="1968"/>
                  </a:cxn>
                  <a:cxn ang="0">
                    <a:pos x="391" y="1942"/>
                  </a:cxn>
                  <a:cxn ang="0">
                    <a:pos x="273" y="1892"/>
                  </a:cxn>
                  <a:cxn ang="0">
                    <a:pos x="178" y="1819"/>
                  </a:cxn>
                  <a:cxn ang="0">
                    <a:pos x="104" y="1725"/>
                  </a:cxn>
                  <a:cxn ang="0">
                    <a:pos x="52" y="1614"/>
                  </a:cxn>
                  <a:cxn ang="0">
                    <a:pos x="18" y="1485"/>
                  </a:cxn>
                  <a:cxn ang="0">
                    <a:pos x="2" y="1341"/>
                  </a:cxn>
                  <a:cxn ang="0">
                    <a:pos x="837" y="636"/>
                  </a:cxn>
                  <a:cxn ang="0">
                    <a:pos x="829" y="526"/>
                  </a:cxn>
                  <a:cxn ang="0">
                    <a:pos x="815" y="467"/>
                  </a:cxn>
                  <a:cxn ang="0">
                    <a:pos x="793" y="418"/>
                  </a:cxn>
                  <a:cxn ang="0">
                    <a:pos x="765" y="381"/>
                  </a:cxn>
                  <a:cxn ang="0">
                    <a:pos x="731" y="353"/>
                  </a:cxn>
                  <a:cxn ang="0">
                    <a:pos x="690" y="335"/>
                  </a:cxn>
                  <a:cxn ang="0">
                    <a:pos x="643" y="326"/>
                  </a:cxn>
                  <a:cxn ang="0">
                    <a:pos x="591" y="326"/>
                  </a:cxn>
                  <a:cxn ang="0">
                    <a:pos x="544" y="335"/>
                  </a:cxn>
                  <a:cxn ang="0">
                    <a:pos x="503" y="353"/>
                  </a:cxn>
                  <a:cxn ang="0">
                    <a:pos x="469" y="381"/>
                  </a:cxn>
                  <a:cxn ang="0">
                    <a:pos x="441" y="418"/>
                  </a:cxn>
                  <a:cxn ang="0">
                    <a:pos x="420" y="467"/>
                  </a:cxn>
                  <a:cxn ang="0">
                    <a:pos x="405" y="526"/>
                  </a:cxn>
                  <a:cxn ang="0">
                    <a:pos x="397" y="636"/>
                  </a:cxn>
                  <a:cxn ang="0">
                    <a:pos x="402" y="1429"/>
                  </a:cxn>
                  <a:cxn ang="0">
                    <a:pos x="415" y="1491"/>
                  </a:cxn>
                  <a:cxn ang="0">
                    <a:pos x="435" y="1542"/>
                  </a:cxn>
                  <a:cxn ang="0">
                    <a:pos x="461" y="1583"/>
                  </a:cxn>
                  <a:cxn ang="0">
                    <a:pos x="494" y="1613"/>
                  </a:cxn>
                  <a:cxn ang="0">
                    <a:pos x="533" y="1633"/>
                  </a:cxn>
                  <a:cxn ang="0">
                    <a:pos x="579" y="1644"/>
                  </a:cxn>
                  <a:cxn ang="0">
                    <a:pos x="630" y="1646"/>
                  </a:cxn>
                  <a:cxn ang="0">
                    <a:pos x="679" y="1640"/>
                  </a:cxn>
                  <a:cxn ang="0">
                    <a:pos x="721" y="1624"/>
                  </a:cxn>
                  <a:cxn ang="0">
                    <a:pos x="757" y="1599"/>
                  </a:cxn>
                  <a:cxn ang="0">
                    <a:pos x="786" y="1563"/>
                  </a:cxn>
                  <a:cxn ang="0">
                    <a:pos x="810" y="1518"/>
                  </a:cxn>
                  <a:cxn ang="0">
                    <a:pos x="826" y="1462"/>
                  </a:cxn>
                  <a:cxn ang="0">
                    <a:pos x="836" y="1376"/>
                  </a:cxn>
                </a:cxnLst>
                <a:rect l="0" t="0" r="r" b="b"/>
                <a:pathLst>
                  <a:path w="1234" h="1971">
                    <a:moveTo>
                      <a:pt x="0" y="706"/>
                    </a:moveTo>
                    <a:lnTo>
                      <a:pt x="0" y="668"/>
                    </a:lnTo>
                    <a:lnTo>
                      <a:pt x="2" y="630"/>
                    </a:lnTo>
                    <a:lnTo>
                      <a:pt x="4" y="593"/>
                    </a:lnTo>
                    <a:lnTo>
                      <a:pt x="8" y="557"/>
                    </a:lnTo>
                    <a:lnTo>
                      <a:pt x="12" y="522"/>
                    </a:lnTo>
                    <a:lnTo>
                      <a:pt x="18" y="486"/>
                    </a:lnTo>
                    <a:lnTo>
                      <a:pt x="25" y="453"/>
                    </a:lnTo>
                    <a:lnTo>
                      <a:pt x="32" y="420"/>
                    </a:lnTo>
                    <a:lnTo>
                      <a:pt x="42" y="389"/>
                    </a:lnTo>
                    <a:lnTo>
                      <a:pt x="52" y="358"/>
                    </a:lnTo>
                    <a:lnTo>
                      <a:pt x="63" y="329"/>
                    </a:lnTo>
                    <a:lnTo>
                      <a:pt x="76" y="300"/>
                    </a:lnTo>
                    <a:lnTo>
                      <a:pt x="90" y="272"/>
                    </a:lnTo>
                    <a:lnTo>
                      <a:pt x="104" y="246"/>
                    </a:lnTo>
                    <a:lnTo>
                      <a:pt x="121" y="221"/>
                    </a:lnTo>
                    <a:lnTo>
                      <a:pt x="138" y="197"/>
                    </a:lnTo>
                    <a:lnTo>
                      <a:pt x="157" y="174"/>
                    </a:lnTo>
                    <a:lnTo>
                      <a:pt x="178" y="153"/>
                    </a:lnTo>
                    <a:lnTo>
                      <a:pt x="200" y="133"/>
                    </a:lnTo>
                    <a:lnTo>
                      <a:pt x="222" y="114"/>
                    </a:lnTo>
                    <a:lnTo>
                      <a:pt x="247" y="97"/>
                    </a:lnTo>
                    <a:lnTo>
                      <a:pt x="273" y="80"/>
                    </a:lnTo>
                    <a:lnTo>
                      <a:pt x="301" y="65"/>
                    </a:lnTo>
                    <a:lnTo>
                      <a:pt x="329" y="51"/>
                    </a:lnTo>
                    <a:lnTo>
                      <a:pt x="360" y="40"/>
                    </a:lnTo>
                    <a:lnTo>
                      <a:pt x="391" y="29"/>
                    </a:lnTo>
                    <a:lnTo>
                      <a:pt x="426" y="20"/>
                    </a:lnTo>
                    <a:lnTo>
                      <a:pt x="460" y="13"/>
                    </a:lnTo>
                    <a:lnTo>
                      <a:pt x="497" y="7"/>
                    </a:lnTo>
                    <a:lnTo>
                      <a:pt x="535" y="3"/>
                    </a:lnTo>
                    <a:lnTo>
                      <a:pt x="576" y="1"/>
                    </a:lnTo>
                    <a:lnTo>
                      <a:pt x="617" y="0"/>
                    </a:lnTo>
                    <a:lnTo>
                      <a:pt x="658" y="1"/>
                    </a:lnTo>
                    <a:lnTo>
                      <a:pt x="699" y="3"/>
                    </a:lnTo>
                    <a:lnTo>
                      <a:pt x="737" y="7"/>
                    </a:lnTo>
                    <a:lnTo>
                      <a:pt x="773" y="13"/>
                    </a:lnTo>
                    <a:lnTo>
                      <a:pt x="809" y="20"/>
                    </a:lnTo>
                    <a:lnTo>
                      <a:pt x="843" y="29"/>
                    </a:lnTo>
                    <a:lnTo>
                      <a:pt x="874" y="40"/>
                    </a:lnTo>
                    <a:lnTo>
                      <a:pt x="904" y="51"/>
                    </a:lnTo>
                    <a:lnTo>
                      <a:pt x="934" y="65"/>
                    </a:lnTo>
                    <a:lnTo>
                      <a:pt x="961" y="80"/>
                    </a:lnTo>
                    <a:lnTo>
                      <a:pt x="987" y="97"/>
                    </a:lnTo>
                    <a:lnTo>
                      <a:pt x="1011" y="114"/>
                    </a:lnTo>
                    <a:lnTo>
                      <a:pt x="1034" y="133"/>
                    </a:lnTo>
                    <a:lnTo>
                      <a:pt x="1057" y="153"/>
                    </a:lnTo>
                    <a:lnTo>
                      <a:pt x="1077" y="174"/>
                    </a:lnTo>
                    <a:lnTo>
                      <a:pt x="1096" y="197"/>
                    </a:lnTo>
                    <a:lnTo>
                      <a:pt x="1113" y="221"/>
                    </a:lnTo>
                    <a:lnTo>
                      <a:pt x="1129" y="246"/>
                    </a:lnTo>
                    <a:lnTo>
                      <a:pt x="1144" y="272"/>
                    </a:lnTo>
                    <a:lnTo>
                      <a:pt x="1158" y="300"/>
                    </a:lnTo>
                    <a:lnTo>
                      <a:pt x="1170" y="329"/>
                    </a:lnTo>
                    <a:lnTo>
                      <a:pt x="1183" y="358"/>
                    </a:lnTo>
                    <a:lnTo>
                      <a:pt x="1193" y="389"/>
                    </a:lnTo>
                    <a:lnTo>
                      <a:pt x="1202" y="420"/>
                    </a:lnTo>
                    <a:lnTo>
                      <a:pt x="1209" y="453"/>
                    </a:lnTo>
                    <a:lnTo>
                      <a:pt x="1216" y="486"/>
                    </a:lnTo>
                    <a:lnTo>
                      <a:pt x="1222" y="522"/>
                    </a:lnTo>
                    <a:lnTo>
                      <a:pt x="1226" y="557"/>
                    </a:lnTo>
                    <a:lnTo>
                      <a:pt x="1230" y="593"/>
                    </a:lnTo>
                    <a:lnTo>
                      <a:pt x="1232" y="630"/>
                    </a:lnTo>
                    <a:lnTo>
                      <a:pt x="1233" y="668"/>
                    </a:lnTo>
                    <a:lnTo>
                      <a:pt x="1234" y="706"/>
                    </a:lnTo>
                    <a:lnTo>
                      <a:pt x="1234" y="1265"/>
                    </a:lnTo>
                    <a:lnTo>
                      <a:pt x="1233" y="1303"/>
                    </a:lnTo>
                    <a:lnTo>
                      <a:pt x="1232" y="1341"/>
                    </a:lnTo>
                    <a:lnTo>
                      <a:pt x="1230" y="1379"/>
                    </a:lnTo>
                    <a:lnTo>
                      <a:pt x="1226" y="1415"/>
                    </a:lnTo>
                    <a:lnTo>
                      <a:pt x="1222" y="1451"/>
                    </a:lnTo>
                    <a:lnTo>
                      <a:pt x="1216" y="1485"/>
                    </a:lnTo>
                    <a:lnTo>
                      <a:pt x="1209" y="1518"/>
                    </a:lnTo>
                    <a:lnTo>
                      <a:pt x="1202" y="1551"/>
                    </a:lnTo>
                    <a:lnTo>
                      <a:pt x="1193" y="1583"/>
                    </a:lnTo>
                    <a:lnTo>
                      <a:pt x="1183" y="1614"/>
                    </a:lnTo>
                    <a:lnTo>
                      <a:pt x="1170" y="1643"/>
                    </a:lnTo>
                    <a:lnTo>
                      <a:pt x="1158" y="1672"/>
                    </a:lnTo>
                    <a:lnTo>
                      <a:pt x="1144" y="1699"/>
                    </a:lnTo>
                    <a:lnTo>
                      <a:pt x="1129" y="1725"/>
                    </a:lnTo>
                    <a:lnTo>
                      <a:pt x="1113" y="1750"/>
                    </a:lnTo>
                    <a:lnTo>
                      <a:pt x="1096" y="1774"/>
                    </a:lnTo>
                    <a:lnTo>
                      <a:pt x="1077" y="1798"/>
                    </a:lnTo>
                    <a:lnTo>
                      <a:pt x="1057" y="1819"/>
                    </a:lnTo>
                    <a:lnTo>
                      <a:pt x="1034" y="1839"/>
                    </a:lnTo>
                    <a:lnTo>
                      <a:pt x="1011" y="1858"/>
                    </a:lnTo>
                    <a:lnTo>
                      <a:pt x="987" y="1876"/>
                    </a:lnTo>
                    <a:lnTo>
                      <a:pt x="961" y="1892"/>
                    </a:lnTo>
                    <a:lnTo>
                      <a:pt x="934" y="1906"/>
                    </a:lnTo>
                    <a:lnTo>
                      <a:pt x="904" y="1920"/>
                    </a:lnTo>
                    <a:lnTo>
                      <a:pt x="874" y="1932"/>
                    </a:lnTo>
                    <a:lnTo>
                      <a:pt x="843" y="1942"/>
                    </a:lnTo>
                    <a:lnTo>
                      <a:pt x="809" y="1951"/>
                    </a:lnTo>
                    <a:lnTo>
                      <a:pt x="773" y="1958"/>
                    </a:lnTo>
                    <a:lnTo>
                      <a:pt x="737" y="1964"/>
                    </a:lnTo>
                    <a:lnTo>
                      <a:pt x="699" y="1968"/>
                    </a:lnTo>
                    <a:lnTo>
                      <a:pt x="658" y="1970"/>
                    </a:lnTo>
                    <a:lnTo>
                      <a:pt x="617" y="1971"/>
                    </a:lnTo>
                    <a:lnTo>
                      <a:pt x="576" y="1970"/>
                    </a:lnTo>
                    <a:lnTo>
                      <a:pt x="535" y="1968"/>
                    </a:lnTo>
                    <a:lnTo>
                      <a:pt x="497" y="1964"/>
                    </a:lnTo>
                    <a:lnTo>
                      <a:pt x="460" y="1958"/>
                    </a:lnTo>
                    <a:lnTo>
                      <a:pt x="426" y="1951"/>
                    </a:lnTo>
                    <a:lnTo>
                      <a:pt x="391" y="1942"/>
                    </a:lnTo>
                    <a:lnTo>
                      <a:pt x="360" y="1932"/>
                    </a:lnTo>
                    <a:lnTo>
                      <a:pt x="329" y="1920"/>
                    </a:lnTo>
                    <a:lnTo>
                      <a:pt x="301" y="1906"/>
                    </a:lnTo>
                    <a:lnTo>
                      <a:pt x="273" y="1892"/>
                    </a:lnTo>
                    <a:lnTo>
                      <a:pt x="247" y="1876"/>
                    </a:lnTo>
                    <a:lnTo>
                      <a:pt x="222" y="1858"/>
                    </a:lnTo>
                    <a:lnTo>
                      <a:pt x="200" y="1839"/>
                    </a:lnTo>
                    <a:lnTo>
                      <a:pt x="178" y="1819"/>
                    </a:lnTo>
                    <a:lnTo>
                      <a:pt x="157" y="1798"/>
                    </a:lnTo>
                    <a:lnTo>
                      <a:pt x="138" y="1774"/>
                    </a:lnTo>
                    <a:lnTo>
                      <a:pt x="121" y="1750"/>
                    </a:lnTo>
                    <a:lnTo>
                      <a:pt x="104" y="1725"/>
                    </a:lnTo>
                    <a:lnTo>
                      <a:pt x="90" y="1699"/>
                    </a:lnTo>
                    <a:lnTo>
                      <a:pt x="76" y="1672"/>
                    </a:lnTo>
                    <a:lnTo>
                      <a:pt x="63" y="1643"/>
                    </a:lnTo>
                    <a:lnTo>
                      <a:pt x="52" y="1614"/>
                    </a:lnTo>
                    <a:lnTo>
                      <a:pt x="42" y="1583"/>
                    </a:lnTo>
                    <a:lnTo>
                      <a:pt x="32" y="1551"/>
                    </a:lnTo>
                    <a:lnTo>
                      <a:pt x="25" y="1518"/>
                    </a:lnTo>
                    <a:lnTo>
                      <a:pt x="18" y="1485"/>
                    </a:lnTo>
                    <a:lnTo>
                      <a:pt x="12" y="1451"/>
                    </a:lnTo>
                    <a:lnTo>
                      <a:pt x="8" y="1415"/>
                    </a:lnTo>
                    <a:lnTo>
                      <a:pt x="4" y="1379"/>
                    </a:lnTo>
                    <a:lnTo>
                      <a:pt x="2" y="1341"/>
                    </a:lnTo>
                    <a:lnTo>
                      <a:pt x="0" y="1303"/>
                    </a:lnTo>
                    <a:lnTo>
                      <a:pt x="0" y="1265"/>
                    </a:lnTo>
                    <a:lnTo>
                      <a:pt x="0" y="706"/>
                    </a:lnTo>
                    <a:close/>
                    <a:moveTo>
                      <a:pt x="837" y="636"/>
                    </a:moveTo>
                    <a:lnTo>
                      <a:pt x="836" y="596"/>
                    </a:lnTo>
                    <a:lnTo>
                      <a:pt x="833" y="560"/>
                    </a:lnTo>
                    <a:lnTo>
                      <a:pt x="831" y="543"/>
                    </a:lnTo>
                    <a:lnTo>
                      <a:pt x="829" y="526"/>
                    </a:lnTo>
                    <a:lnTo>
                      <a:pt x="826" y="511"/>
                    </a:lnTo>
                    <a:lnTo>
                      <a:pt x="823" y="495"/>
                    </a:lnTo>
                    <a:lnTo>
                      <a:pt x="819" y="480"/>
                    </a:lnTo>
                    <a:lnTo>
                      <a:pt x="815" y="467"/>
                    </a:lnTo>
                    <a:lnTo>
                      <a:pt x="810" y="454"/>
                    </a:lnTo>
                    <a:lnTo>
                      <a:pt x="805" y="441"/>
                    </a:lnTo>
                    <a:lnTo>
                      <a:pt x="800" y="429"/>
                    </a:lnTo>
                    <a:lnTo>
                      <a:pt x="793" y="418"/>
                    </a:lnTo>
                    <a:lnTo>
                      <a:pt x="786" y="408"/>
                    </a:lnTo>
                    <a:lnTo>
                      <a:pt x="780" y="398"/>
                    </a:lnTo>
                    <a:lnTo>
                      <a:pt x="773" y="389"/>
                    </a:lnTo>
                    <a:lnTo>
                      <a:pt x="765" y="381"/>
                    </a:lnTo>
                    <a:lnTo>
                      <a:pt x="757" y="373"/>
                    </a:lnTo>
                    <a:lnTo>
                      <a:pt x="749" y="366"/>
                    </a:lnTo>
                    <a:lnTo>
                      <a:pt x="740" y="359"/>
                    </a:lnTo>
                    <a:lnTo>
                      <a:pt x="731" y="353"/>
                    </a:lnTo>
                    <a:lnTo>
                      <a:pt x="721" y="348"/>
                    </a:lnTo>
                    <a:lnTo>
                      <a:pt x="711" y="343"/>
                    </a:lnTo>
                    <a:lnTo>
                      <a:pt x="701" y="339"/>
                    </a:lnTo>
                    <a:lnTo>
                      <a:pt x="690" y="335"/>
                    </a:lnTo>
                    <a:lnTo>
                      <a:pt x="679" y="332"/>
                    </a:lnTo>
                    <a:lnTo>
                      <a:pt x="667" y="330"/>
                    </a:lnTo>
                    <a:lnTo>
                      <a:pt x="655" y="328"/>
                    </a:lnTo>
                    <a:lnTo>
                      <a:pt x="643" y="326"/>
                    </a:lnTo>
                    <a:lnTo>
                      <a:pt x="630" y="326"/>
                    </a:lnTo>
                    <a:lnTo>
                      <a:pt x="617" y="325"/>
                    </a:lnTo>
                    <a:lnTo>
                      <a:pt x="604" y="326"/>
                    </a:lnTo>
                    <a:lnTo>
                      <a:pt x="591" y="326"/>
                    </a:lnTo>
                    <a:lnTo>
                      <a:pt x="579" y="328"/>
                    </a:lnTo>
                    <a:lnTo>
                      <a:pt x="567" y="330"/>
                    </a:lnTo>
                    <a:lnTo>
                      <a:pt x="556" y="332"/>
                    </a:lnTo>
                    <a:lnTo>
                      <a:pt x="544" y="335"/>
                    </a:lnTo>
                    <a:lnTo>
                      <a:pt x="533" y="339"/>
                    </a:lnTo>
                    <a:lnTo>
                      <a:pt x="523" y="343"/>
                    </a:lnTo>
                    <a:lnTo>
                      <a:pt x="513" y="348"/>
                    </a:lnTo>
                    <a:lnTo>
                      <a:pt x="503" y="353"/>
                    </a:lnTo>
                    <a:lnTo>
                      <a:pt x="494" y="359"/>
                    </a:lnTo>
                    <a:lnTo>
                      <a:pt x="485" y="366"/>
                    </a:lnTo>
                    <a:lnTo>
                      <a:pt x="477" y="373"/>
                    </a:lnTo>
                    <a:lnTo>
                      <a:pt x="469" y="381"/>
                    </a:lnTo>
                    <a:lnTo>
                      <a:pt x="461" y="389"/>
                    </a:lnTo>
                    <a:lnTo>
                      <a:pt x="454" y="398"/>
                    </a:lnTo>
                    <a:lnTo>
                      <a:pt x="447" y="408"/>
                    </a:lnTo>
                    <a:lnTo>
                      <a:pt x="441" y="418"/>
                    </a:lnTo>
                    <a:lnTo>
                      <a:pt x="435" y="429"/>
                    </a:lnTo>
                    <a:lnTo>
                      <a:pt x="430" y="441"/>
                    </a:lnTo>
                    <a:lnTo>
                      <a:pt x="425" y="454"/>
                    </a:lnTo>
                    <a:lnTo>
                      <a:pt x="420" y="467"/>
                    </a:lnTo>
                    <a:lnTo>
                      <a:pt x="415" y="480"/>
                    </a:lnTo>
                    <a:lnTo>
                      <a:pt x="411" y="495"/>
                    </a:lnTo>
                    <a:lnTo>
                      <a:pt x="408" y="511"/>
                    </a:lnTo>
                    <a:lnTo>
                      <a:pt x="405" y="526"/>
                    </a:lnTo>
                    <a:lnTo>
                      <a:pt x="402" y="543"/>
                    </a:lnTo>
                    <a:lnTo>
                      <a:pt x="400" y="560"/>
                    </a:lnTo>
                    <a:lnTo>
                      <a:pt x="398" y="596"/>
                    </a:lnTo>
                    <a:lnTo>
                      <a:pt x="397" y="636"/>
                    </a:lnTo>
                    <a:lnTo>
                      <a:pt x="397" y="1335"/>
                    </a:lnTo>
                    <a:lnTo>
                      <a:pt x="398" y="1376"/>
                    </a:lnTo>
                    <a:lnTo>
                      <a:pt x="400" y="1412"/>
                    </a:lnTo>
                    <a:lnTo>
                      <a:pt x="402" y="1429"/>
                    </a:lnTo>
                    <a:lnTo>
                      <a:pt x="405" y="1446"/>
                    </a:lnTo>
                    <a:lnTo>
                      <a:pt x="408" y="1462"/>
                    </a:lnTo>
                    <a:lnTo>
                      <a:pt x="411" y="1477"/>
                    </a:lnTo>
                    <a:lnTo>
                      <a:pt x="415" y="1491"/>
                    </a:lnTo>
                    <a:lnTo>
                      <a:pt x="420" y="1505"/>
                    </a:lnTo>
                    <a:lnTo>
                      <a:pt x="425" y="1518"/>
                    </a:lnTo>
                    <a:lnTo>
                      <a:pt x="430" y="1530"/>
                    </a:lnTo>
                    <a:lnTo>
                      <a:pt x="435" y="1542"/>
                    </a:lnTo>
                    <a:lnTo>
                      <a:pt x="441" y="1553"/>
                    </a:lnTo>
                    <a:lnTo>
                      <a:pt x="447" y="1563"/>
                    </a:lnTo>
                    <a:lnTo>
                      <a:pt x="454" y="1573"/>
                    </a:lnTo>
                    <a:lnTo>
                      <a:pt x="461" y="1583"/>
                    </a:lnTo>
                    <a:lnTo>
                      <a:pt x="469" y="1591"/>
                    </a:lnTo>
                    <a:lnTo>
                      <a:pt x="477" y="1599"/>
                    </a:lnTo>
                    <a:lnTo>
                      <a:pt x="485" y="1606"/>
                    </a:lnTo>
                    <a:lnTo>
                      <a:pt x="494" y="1613"/>
                    </a:lnTo>
                    <a:lnTo>
                      <a:pt x="503" y="1619"/>
                    </a:lnTo>
                    <a:lnTo>
                      <a:pt x="513" y="1624"/>
                    </a:lnTo>
                    <a:lnTo>
                      <a:pt x="523" y="1629"/>
                    </a:lnTo>
                    <a:lnTo>
                      <a:pt x="533" y="1633"/>
                    </a:lnTo>
                    <a:lnTo>
                      <a:pt x="544" y="1637"/>
                    </a:lnTo>
                    <a:lnTo>
                      <a:pt x="556" y="1640"/>
                    </a:lnTo>
                    <a:lnTo>
                      <a:pt x="567" y="1642"/>
                    </a:lnTo>
                    <a:lnTo>
                      <a:pt x="579" y="1644"/>
                    </a:lnTo>
                    <a:lnTo>
                      <a:pt x="591" y="1646"/>
                    </a:lnTo>
                    <a:lnTo>
                      <a:pt x="604" y="1646"/>
                    </a:lnTo>
                    <a:lnTo>
                      <a:pt x="617" y="1647"/>
                    </a:lnTo>
                    <a:lnTo>
                      <a:pt x="630" y="1646"/>
                    </a:lnTo>
                    <a:lnTo>
                      <a:pt x="643" y="1646"/>
                    </a:lnTo>
                    <a:lnTo>
                      <a:pt x="655" y="1644"/>
                    </a:lnTo>
                    <a:lnTo>
                      <a:pt x="667" y="1642"/>
                    </a:lnTo>
                    <a:lnTo>
                      <a:pt x="679" y="1640"/>
                    </a:lnTo>
                    <a:lnTo>
                      <a:pt x="690" y="1637"/>
                    </a:lnTo>
                    <a:lnTo>
                      <a:pt x="701" y="1633"/>
                    </a:lnTo>
                    <a:lnTo>
                      <a:pt x="711" y="1629"/>
                    </a:lnTo>
                    <a:lnTo>
                      <a:pt x="721" y="1624"/>
                    </a:lnTo>
                    <a:lnTo>
                      <a:pt x="731" y="1619"/>
                    </a:lnTo>
                    <a:lnTo>
                      <a:pt x="740" y="1613"/>
                    </a:lnTo>
                    <a:lnTo>
                      <a:pt x="749" y="1606"/>
                    </a:lnTo>
                    <a:lnTo>
                      <a:pt x="757" y="1599"/>
                    </a:lnTo>
                    <a:lnTo>
                      <a:pt x="765" y="1591"/>
                    </a:lnTo>
                    <a:lnTo>
                      <a:pt x="773" y="1583"/>
                    </a:lnTo>
                    <a:lnTo>
                      <a:pt x="780" y="1573"/>
                    </a:lnTo>
                    <a:lnTo>
                      <a:pt x="786" y="1563"/>
                    </a:lnTo>
                    <a:lnTo>
                      <a:pt x="793" y="1553"/>
                    </a:lnTo>
                    <a:lnTo>
                      <a:pt x="800" y="1542"/>
                    </a:lnTo>
                    <a:lnTo>
                      <a:pt x="805" y="1530"/>
                    </a:lnTo>
                    <a:lnTo>
                      <a:pt x="810" y="1518"/>
                    </a:lnTo>
                    <a:lnTo>
                      <a:pt x="815" y="1505"/>
                    </a:lnTo>
                    <a:lnTo>
                      <a:pt x="819" y="1491"/>
                    </a:lnTo>
                    <a:lnTo>
                      <a:pt x="823" y="1477"/>
                    </a:lnTo>
                    <a:lnTo>
                      <a:pt x="826" y="1462"/>
                    </a:lnTo>
                    <a:lnTo>
                      <a:pt x="829" y="1446"/>
                    </a:lnTo>
                    <a:lnTo>
                      <a:pt x="831" y="1429"/>
                    </a:lnTo>
                    <a:lnTo>
                      <a:pt x="833" y="1412"/>
                    </a:lnTo>
                    <a:lnTo>
                      <a:pt x="836" y="1376"/>
                    </a:lnTo>
                    <a:lnTo>
                      <a:pt x="837" y="1335"/>
                    </a:lnTo>
                    <a:lnTo>
                      <a:pt x="837" y="63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581" name="Freeform 61"/>
              <p:cNvSpPr>
                <a:spLocks/>
              </p:cNvSpPr>
              <p:nvPr/>
            </p:nvSpPr>
            <p:spPr bwMode="invGray">
              <a:xfrm>
                <a:off x="3072" y="2814"/>
                <a:ext cx="42" cy="117"/>
              </a:xfrm>
              <a:custGeom>
                <a:avLst/>
                <a:gdLst/>
                <a:ahLst/>
                <a:cxnLst>
                  <a:cxn ang="0">
                    <a:pos x="0" y="512"/>
                  </a:cxn>
                  <a:cxn ang="0">
                    <a:pos x="220" y="0"/>
                  </a:cxn>
                  <a:cxn ang="0">
                    <a:pos x="617" y="512"/>
                  </a:cxn>
                  <a:cxn ang="0">
                    <a:pos x="883" y="838"/>
                  </a:cxn>
                  <a:cxn ang="0">
                    <a:pos x="617" y="1933"/>
                  </a:cxn>
                  <a:cxn ang="0">
                    <a:pos x="619" y="1968"/>
                  </a:cxn>
                  <a:cxn ang="0">
                    <a:pos x="625" y="1999"/>
                  </a:cxn>
                  <a:cxn ang="0">
                    <a:pos x="635" y="2025"/>
                  </a:cxn>
                  <a:cxn ang="0">
                    <a:pos x="650" y="2047"/>
                  </a:cxn>
                  <a:cxn ang="0">
                    <a:pos x="668" y="2066"/>
                  </a:cxn>
                  <a:cxn ang="0">
                    <a:pos x="692" y="2078"/>
                  </a:cxn>
                  <a:cxn ang="0">
                    <a:pos x="720" y="2086"/>
                  </a:cxn>
                  <a:cxn ang="0">
                    <a:pos x="752" y="2089"/>
                  </a:cxn>
                  <a:cxn ang="0">
                    <a:pos x="883" y="2427"/>
                  </a:cxn>
                  <a:cxn ang="0">
                    <a:pos x="844" y="2436"/>
                  </a:cxn>
                  <a:cxn ang="0">
                    <a:pos x="801" y="2443"/>
                  </a:cxn>
                  <a:cxn ang="0">
                    <a:pos x="750" y="2447"/>
                  </a:cxn>
                  <a:cxn ang="0">
                    <a:pos x="684" y="2448"/>
                  </a:cxn>
                  <a:cxn ang="0">
                    <a:pos x="630" y="2447"/>
                  </a:cxn>
                  <a:cxn ang="0">
                    <a:pos x="579" y="2442"/>
                  </a:cxn>
                  <a:cxn ang="0">
                    <a:pos x="531" y="2434"/>
                  </a:cxn>
                  <a:cxn ang="0">
                    <a:pos x="486" y="2422"/>
                  </a:cxn>
                  <a:cxn ang="0">
                    <a:pos x="445" y="2408"/>
                  </a:cxn>
                  <a:cxn ang="0">
                    <a:pos x="406" y="2390"/>
                  </a:cxn>
                  <a:cxn ang="0">
                    <a:pos x="372" y="2368"/>
                  </a:cxn>
                  <a:cxn ang="0">
                    <a:pos x="341" y="2344"/>
                  </a:cxn>
                  <a:cxn ang="0">
                    <a:pos x="313" y="2316"/>
                  </a:cxn>
                  <a:cxn ang="0">
                    <a:pos x="288" y="2284"/>
                  </a:cxn>
                  <a:cxn ang="0">
                    <a:pos x="268" y="2248"/>
                  </a:cxn>
                  <a:cxn ang="0">
                    <a:pos x="251" y="2210"/>
                  </a:cxn>
                  <a:cxn ang="0">
                    <a:pos x="237" y="2168"/>
                  </a:cxn>
                  <a:cxn ang="0">
                    <a:pos x="228" y="2123"/>
                  </a:cxn>
                  <a:cxn ang="0">
                    <a:pos x="222" y="2074"/>
                  </a:cxn>
                  <a:cxn ang="0">
                    <a:pos x="220" y="2021"/>
                  </a:cxn>
                  <a:cxn ang="0">
                    <a:pos x="0" y="838"/>
                  </a:cxn>
                </a:cxnLst>
                <a:rect l="0" t="0" r="r" b="b"/>
                <a:pathLst>
                  <a:path w="883" h="2448">
                    <a:moveTo>
                      <a:pt x="0" y="838"/>
                    </a:moveTo>
                    <a:lnTo>
                      <a:pt x="0" y="512"/>
                    </a:lnTo>
                    <a:lnTo>
                      <a:pt x="220" y="512"/>
                    </a:lnTo>
                    <a:lnTo>
                      <a:pt x="220" y="0"/>
                    </a:lnTo>
                    <a:lnTo>
                      <a:pt x="617" y="0"/>
                    </a:lnTo>
                    <a:lnTo>
                      <a:pt x="617" y="512"/>
                    </a:lnTo>
                    <a:lnTo>
                      <a:pt x="883" y="512"/>
                    </a:lnTo>
                    <a:lnTo>
                      <a:pt x="883" y="838"/>
                    </a:lnTo>
                    <a:lnTo>
                      <a:pt x="617" y="838"/>
                    </a:lnTo>
                    <a:lnTo>
                      <a:pt x="617" y="1933"/>
                    </a:lnTo>
                    <a:lnTo>
                      <a:pt x="618" y="1951"/>
                    </a:lnTo>
                    <a:lnTo>
                      <a:pt x="619" y="1968"/>
                    </a:lnTo>
                    <a:lnTo>
                      <a:pt x="622" y="1984"/>
                    </a:lnTo>
                    <a:lnTo>
                      <a:pt x="625" y="1999"/>
                    </a:lnTo>
                    <a:lnTo>
                      <a:pt x="630" y="2012"/>
                    </a:lnTo>
                    <a:lnTo>
                      <a:pt x="635" y="2025"/>
                    </a:lnTo>
                    <a:lnTo>
                      <a:pt x="642" y="2037"/>
                    </a:lnTo>
                    <a:lnTo>
                      <a:pt x="650" y="2047"/>
                    </a:lnTo>
                    <a:lnTo>
                      <a:pt x="658" y="2056"/>
                    </a:lnTo>
                    <a:lnTo>
                      <a:pt x="668" y="2066"/>
                    </a:lnTo>
                    <a:lnTo>
                      <a:pt x="679" y="2073"/>
                    </a:lnTo>
                    <a:lnTo>
                      <a:pt x="692" y="2078"/>
                    </a:lnTo>
                    <a:lnTo>
                      <a:pt x="706" y="2083"/>
                    </a:lnTo>
                    <a:lnTo>
                      <a:pt x="720" y="2086"/>
                    </a:lnTo>
                    <a:lnTo>
                      <a:pt x="735" y="2088"/>
                    </a:lnTo>
                    <a:lnTo>
                      <a:pt x="752" y="2089"/>
                    </a:lnTo>
                    <a:lnTo>
                      <a:pt x="883" y="2089"/>
                    </a:lnTo>
                    <a:lnTo>
                      <a:pt x="883" y="2427"/>
                    </a:lnTo>
                    <a:lnTo>
                      <a:pt x="863" y="2432"/>
                    </a:lnTo>
                    <a:lnTo>
                      <a:pt x="844" y="2436"/>
                    </a:lnTo>
                    <a:lnTo>
                      <a:pt x="823" y="2440"/>
                    </a:lnTo>
                    <a:lnTo>
                      <a:pt x="801" y="2443"/>
                    </a:lnTo>
                    <a:lnTo>
                      <a:pt x="777" y="2445"/>
                    </a:lnTo>
                    <a:lnTo>
                      <a:pt x="750" y="2447"/>
                    </a:lnTo>
                    <a:lnTo>
                      <a:pt x="720" y="2448"/>
                    </a:lnTo>
                    <a:lnTo>
                      <a:pt x="684" y="2448"/>
                    </a:lnTo>
                    <a:lnTo>
                      <a:pt x="657" y="2448"/>
                    </a:lnTo>
                    <a:lnTo>
                      <a:pt x="630" y="2447"/>
                    </a:lnTo>
                    <a:lnTo>
                      <a:pt x="604" y="2445"/>
                    </a:lnTo>
                    <a:lnTo>
                      <a:pt x="579" y="2442"/>
                    </a:lnTo>
                    <a:lnTo>
                      <a:pt x="554" y="2438"/>
                    </a:lnTo>
                    <a:lnTo>
                      <a:pt x="531" y="2434"/>
                    </a:lnTo>
                    <a:lnTo>
                      <a:pt x="508" y="2428"/>
                    </a:lnTo>
                    <a:lnTo>
                      <a:pt x="486" y="2422"/>
                    </a:lnTo>
                    <a:lnTo>
                      <a:pt x="465" y="2415"/>
                    </a:lnTo>
                    <a:lnTo>
                      <a:pt x="445" y="2408"/>
                    </a:lnTo>
                    <a:lnTo>
                      <a:pt x="425" y="2399"/>
                    </a:lnTo>
                    <a:lnTo>
                      <a:pt x="406" y="2390"/>
                    </a:lnTo>
                    <a:lnTo>
                      <a:pt x="389" y="2379"/>
                    </a:lnTo>
                    <a:lnTo>
                      <a:pt x="372" y="2368"/>
                    </a:lnTo>
                    <a:lnTo>
                      <a:pt x="356" y="2356"/>
                    </a:lnTo>
                    <a:lnTo>
                      <a:pt x="341" y="2344"/>
                    </a:lnTo>
                    <a:lnTo>
                      <a:pt x="327" y="2330"/>
                    </a:lnTo>
                    <a:lnTo>
                      <a:pt x="313" y="2316"/>
                    </a:lnTo>
                    <a:lnTo>
                      <a:pt x="300" y="2300"/>
                    </a:lnTo>
                    <a:lnTo>
                      <a:pt x="288" y="2284"/>
                    </a:lnTo>
                    <a:lnTo>
                      <a:pt x="277" y="2266"/>
                    </a:lnTo>
                    <a:lnTo>
                      <a:pt x="268" y="2248"/>
                    </a:lnTo>
                    <a:lnTo>
                      <a:pt x="259" y="2230"/>
                    </a:lnTo>
                    <a:lnTo>
                      <a:pt x="251" y="2210"/>
                    </a:lnTo>
                    <a:lnTo>
                      <a:pt x="244" y="2189"/>
                    </a:lnTo>
                    <a:lnTo>
                      <a:pt x="237" y="2168"/>
                    </a:lnTo>
                    <a:lnTo>
                      <a:pt x="232" y="2146"/>
                    </a:lnTo>
                    <a:lnTo>
                      <a:pt x="228" y="2123"/>
                    </a:lnTo>
                    <a:lnTo>
                      <a:pt x="225" y="2099"/>
                    </a:lnTo>
                    <a:lnTo>
                      <a:pt x="222" y="2074"/>
                    </a:lnTo>
                    <a:lnTo>
                      <a:pt x="221" y="2047"/>
                    </a:lnTo>
                    <a:lnTo>
                      <a:pt x="220" y="2021"/>
                    </a:lnTo>
                    <a:lnTo>
                      <a:pt x="220" y="838"/>
                    </a:lnTo>
                    <a:lnTo>
                      <a:pt x="0" y="83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582" name="Freeform 62"/>
              <p:cNvSpPr>
                <a:spLocks/>
              </p:cNvSpPr>
              <p:nvPr/>
            </p:nvSpPr>
            <p:spPr bwMode="invGray">
              <a:xfrm>
                <a:off x="3126" y="2808"/>
                <a:ext cx="57" cy="1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97" y="827"/>
                  </a:cxn>
                  <a:cxn ang="0">
                    <a:pos x="498" y="740"/>
                  </a:cxn>
                  <a:cxn ang="0">
                    <a:pos x="545" y="704"/>
                  </a:cxn>
                  <a:cxn ang="0">
                    <a:pos x="596" y="673"/>
                  </a:cxn>
                  <a:cxn ang="0">
                    <a:pos x="649" y="648"/>
                  </a:cxn>
                  <a:cxn ang="0">
                    <a:pos x="709" y="630"/>
                  </a:cxn>
                  <a:cxn ang="0">
                    <a:pos x="742" y="623"/>
                  </a:cxn>
                  <a:cxn ang="0">
                    <a:pos x="777" y="619"/>
                  </a:cxn>
                  <a:cxn ang="0">
                    <a:pos x="858" y="615"/>
                  </a:cxn>
                  <a:cxn ang="0">
                    <a:pos x="896" y="617"/>
                  </a:cxn>
                  <a:cxn ang="0">
                    <a:pos x="932" y="622"/>
                  </a:cxn>
                  <a:cxn ang="0">
                    <a:pos x="966" y="630"/>
                  </a:cxn>
                  <a:cxn ang="0">
                    <a:pos x="998" y="642"/>
                  </a:cxn>
                  <a:cxn ang="0">
                    <a:pos x="1027" y="657"/>
                  </a:cxn>
                  <a:cxn ang="0">
                    <a:pos x="1055" y="676"/>
                  </a:cxn>
                  <a:cxn ang="0">
                    <a:pos x="1080" y="698"/>
                  </a:cxn>
                  <a:cxn ang="0">
                    <a:pos x="1103" y="722"/>
                  </a:cxn>
                  <a:cxn ang="0">
                    <a:pos x="1123" y="749"/>
                  </a:cxn>
                  <a:cxn ang="0">
                    <a:pos x="1140" y="779"/>
                  </a:cxn>
                  <a:cxn ang="0">
                    <a:pos x="1156" y="812"/>
                  </a:cxn>
                  <a:cxn ang="0">
                    <a:pos x="1168" y="847"/>
                  </a:cxn>
                  <a:cxn ang="0">
                    <a:pos x="1178" y="885"/>
                  </a:cxn>
                  <a:cxn ang="0">
                    <a:pos x="1185" y="927"/>
                  </a:cxn>
                  <a:cxn ang="0">
                    <a:pos x="1189" y="969"/>
                  </a:cxn>
                  <a:cxn ang="0">
                    <a:pos x="1190" y="1014"/>
                  </a:cxn>
                  <a:cxn ang="0">
                    <a:pos x="794" y="2551"/>
                  </a:cxn>
                  <a:cxn ang="0">
                    <a:pos x="793" y="1060"/>
                  </a:cxn>
                  <a:cxn ang="0">
                    <a:pos x="788" y="1030"/>
                  </a:cxn>
                  <a:cxn ang="0">
                    <a:pos x="778" y="1004"/>
                  </a:cxn>
                  <a:cxn ang="0">
                    <a:pos x="764" y="982"/>
                  </a:cxn>
                  <a:cxn ang="0">
                    <a:pos x="745" y="966"/>
                  </a:cxn>
                  <a:cxn ang="0">
                    <a:pos x="723" y="953"/>
                  </a:cxn>
                  <a:cxn ang="0">
                    <a:pos x="697" y="945"/>
                  </a:cxn>
                  <a:cxn ang="0">
                    <a:pos x="667" y="941"/>
                  </a:cxn>
                  <a:cxn ang="0">
                    <a:pos x="636" y="941"/>
                  </a:cxn>
                  <a:cxn ang="0">
                    <a:pos x="605" y="946"/>
                  </a:cxn>
                  <a:cxn ang="0">
                    <a:pos x="574" y="955"/>
                  </a:cxn>
                  <a:cxn ang="0">
                    <a:pos x="542" y="967"/>
                  </a:cxn>
                  <a:cxn ang="0">
                    <a:pos x="496" y="993"/>
                  </a:cxn>
                  <a:cxn ang="0">
                    <a:pos x="430" y="1036"/>
                  </a:cxn>
                  <a:cxn ang="0">
                    <a:pos x="397" y="2551"/>
                  </a:cxn>
                </a:cxnLst>
                <a:rect l="0" t="0" r="r" b="b"/>
                <a:pathLst>
                  <a:path w="1190" h="2551">
                    <a:moveTo>
                      <a:pt x="0" y="2551"/>
                    </a:moveTo>
                    <a:lnTo>
                      <a:pt x="0" y="0"/>
                    </a:lnTo>
                    <a:lnTo>
                      <a:pt x="397" y="0"/>
                    </a:lnTo>
                    <a:lnTo>
                      <a:pt x="397" y="827"/>
                    </a:lnTo>
                    <a:lnTo>
                      <a:pt x="449" y="781"/>
                    </a:lnTo>
                    <a:lnTo>
                      <a:pt x="498" y="740"/>
                    </a:lnTo>
                    <a:lnTo>
                      <a:pt x="521" y="722"/>
                    </a:lnTo>
                    <a:lnTo>
                      <a:pt x="545" y="704"/>
                    </a:lnTo>
                    <a:lnTo>
                      <a:pt x="571" y="687"/>
                    </a:lnTo>
                    <a:lnTo>
                      <a:pt x="596" y="673"/>
                    </a:lnTo>
                    <a:lnTo>
                      <a:pt x="621" y="660"/>
                    </a:lnTo>
                    <a:lnTo>
                      <a:pt x="649" y="648"/>
                    </a:lnTo>
                    <a:lnTo>
                      <a:pt x="677" y="638"/>
                    </a:lnTo>
                    <a:lnTo>
                      <a:pt x="709" y="630"/>
                    </a:lnTo>
                    <a:lnTo>
                      <a:pt x="725" y="627"/>
                    </a:lnTo>
                    <a:lnTo>
                      <a:pt x="742" y="623"/>
                    </a:lnTo>
                    <a:lnTo>
                      <a:pt x="759" y="621"/>
                    </a:lnTo>
                    <a:lnTo>
                      <a:pt x="777" y="619"/>
                    </a:lnTo>
                    <a:lnTo>
                      <a:pt x="816" y="616"/>
                    </a:lnTo>
                    <a:lnTo>
                      <a:pt x="858" y="615"/>
                    </a:lnTo>
                    <a:lnTo>
                      <a:pt x="877" y="615"/>
                    </a:lnTo>
                    <a:lnTo>
                      <a:pt x="896" y="617"/>
                    </a:lnTo>
                    <a:lnTo>
                      <a:pt x="914" y="619"/>
                    </a:lnTo>
                    <a:lnTo>
                      <a:pt x="932" y="622"/>
                    </a:lnTo>
                    <a:lnTo>
                      <a:pt x="950" y="626"/>
                    </a:lnTo>
                    <a:lnTo>
                      <a:pt x="966" y="630"/>
                    </a:lnTo>
                    <a:lnTo>
                      <a:pt x="982" y="636"/>
                    </a:lnTo>
                    <a:lnTo>
                      <a:pt x="998" y="642"/>
                    </a:lnTo>
                    <a:lnTo>
                      <a:pt x="1013" y="649"/>
                    </a:lnTo>
                    <a:lnTo>
                      <a:pt x="1027" y="657"/>
                    </a:lnTo>
                    <a:lnTo>
                      <a:pt x="1041" y="666"/>
                    </a:lnTo>
                    <a:lnTo>
                      <a:pt x="1055" y="676"/>
                    </a:lnTo>
                    <a:lnTo>
                      <a:pt x="1067" y="686"/>
                    </a:lnTo>
                    <a:lnTo>
                      <a:pt x="1080" y="698"/>
                    </a:lnTo>
                    <a:lnTo>
                      <a:pt x="1092" y="710"/>
                    </a:lnTo>
                    <a:lnTo>
                      <a:pt x="1103" y="722"/>
                    </a:lnTo>
                    <a:lnTo>
                      <a:pt x="1113" y="735"/>
                    </a:lnTo>
                    <a:lnTo>
                      <a:pt x="1123" y="749"/>
                    </a:lnTo>
                    <a:lnTo>
                      <a:pt x="1132" y="764"/>
                    </a:lnTo>
                    <a:lnTo>
                      <a:pt x="1140" y="779"/>
                    </a:lnTo>
                    <a:lnTo>
                      <a:pt x="1148" y="795"/>
                    </a:lnTo>
                    <a:lnTo>
                      <a:pt x="1156" y="812"/>
                    </a:lnTo>
                    <a:lnTo>
                      <a:pt x="1162" y="829"/>
                    </a:lnTo>
                    <a:lnTo>
                      <a:pt x="1168" y="847"/>
                    </a:lnTo>
                    <a:lnTo>
                      <a:pt x="1173" y="866"/>
                    </a:lnTo>
                    <a:lnTo>
                      <a:pt x="1178" y="885"/>
                    </a:lnTo>
                    <a:lnTo>
                      <a:pt x="1182" y="906"/>
                    </a:lnTo>
                    <a:lnTo>
                      <a:pt x="1185" y="927"/>
                    </a:lnTo>
                    <a:lnTo>
                      <a:pt x="1187" y="948"/>
                    </a:lnTo>
                    <a:lnTo>
                      <a:pt x="1189" y="969"/>
                    </a:lnTo>
                    <a:lnTo>
                      <a:pt x="1190" y="991"/>
                    </a:lnTo>
                    <a:lnTo>
                      <a:pt x="1190" y="1014"/>
                    </a:lnTo>
                    <a:lnTo>
                      <a:pt x="1190" y="2551"/>
                    </a:lnTo>
                    <a:lnTo>
                      <a:pt x="794" y="2551"/>
                    </a:lnTo>
                    <a:lnTo>
                      <a:pt x="794" y="1078"/>
                    </a:lnTo>
                    <a:lnTo>
                      <a:pt x="793" y="1060"/>
                    </a:lnTo>
                    <a:lnTo>
                      <a:pt x="791" y="1044"/>
                    </a:lnTo>
                    <a:lnTo>
                      <a:pt x="788" y="1030"/>
                    </a:lnTo>
                    <a:lnTo>
                      <a:pt x="783" y="1016"/>
                    </a:lnTo>
                    <a:lnTo>
                      <a:pt x="778" y="1004"/>
                    </a:lnTo>
                    <a:lnTo>
                      <a:pt x="771" y="992"/>
                    </a:lnTo>
                    <a:lnTo>
                      <a:pt x="764" y="982"/>
                    </a:lnTo>
                    <a:lnTo>
                      <a:pt x="755" y="973"/>
                    </a:lnTo>
                    <a:lnTo>
                      <a:pt x="745" y="966"/>
                    </a:lnTo>
                    <a:lnTo>
                      <a:pt x="734" y="959"/>
                    </a:lnTo>
                    <a:lnTo>
                      <a:pt x="723" y="953"/>
                    </a:lnTo>
                    <a:lnTo>
                      <a:pt x="710" y="948"/>
                    </a:lnTo>
                    <a:lnTo>
                      <a:pt x="697" y="945"/>
                    </a:lnTo>
                    <a:lnTo>
                      <a:pt x="682" y="942"/>
                    </a:lnTo>
                    <a:lnTo>
                      <a:pt x="667" y="941"/>
                    </a:lnTo>
                    <a:lnTo>
                      <a:pt x="652" y="940"/>
                    </a:lnTo>
                    <a:lnTo>
                      <a:pt x="636" y="941"/>
                    </a:lnTo>
                    <a:lnTo>
                      <a:pt x="620" y="943"/>
                    </a:lnTo>
                    <a:lnTo>
                      <a:pt x="605" y="946"/>
                    </a:lnTo>
                    <a:lnTo>
                      <a:pt x="590" y="950"/>
                    </a:lnTo>
                    <a:lnTo>
                      <a:pt x="574" y="955"/>
                    </a:lnTo>
                    <a:lnTo>
                      <a:pt x="558" y="961"/>
                    </a:lnTo>
                    <a:lnTo>
                      <a:pt x="542" y="967"/>
                    </a:lnTo>
                    <a:lnTo>
                      <a:pt x="527" y="975"/>
                    </a:lnTo>
                    <a:lnTo>
                      <a:pt x="496" y="993"/>
                    </a:lnTo>
                    <a:lnTo>
                      <a:pt x="464" y="1013"/>
                    </a:lnTo>
                    <a:lnTo>
                      <a:pt x="430" y="1036"/>
                    </a:lnTo>
                    <a:lnTo>
                      <a:pt x="397" y="1060"/>
                    </a:lnTo>
                    <a:lnTo>
                      <a:pt x="397" y="2551"/>
                    </a:lnTo>
                    <a:lnTo>
                      <a:pt x="0" y="2551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583" name="Freeform 63"/>
              <p:cNvSpPr>
                <a:spLocks noEditPoints="1"/>
              </p:cNvSpPr>
              <p:nvPr/>
            </p:nvSpPr>
            <p:spPr bwMode="invGray">
              <a:xfrm>
                <a:off x="3193" y="2915"/>
                <a:ext cx="23" cy="14"/>
              </a:xfrm>
              <a:custGeom>
                <a:avLst/>
                <a:gdLst/>
                <a:ahLst/>
                <a:cxnLst>
                  <a:cxn ang="0">
                    <a:pos x="349" y="174"/>
                  </a:cxn>
                  <a:cxn ang="0">
                    <a:pos x="398" y="0"/>
                  </a:cxn>
                  <a:cxn ang="0">
                    <a:pos x="478" y="0"/>
                  </a:cxn>
                  <a:cxn ang="0">
                    <a:pos x="478" y="286"/>
                  </a:cxn>
                  <a:cxn ang="0">
                    <a:pos x="423" y="286"/>
                  </a:cxn>
                  <a:cxn ang="0">
                    <a:pos x="423" y="91"/>
                  </a:cxn>
                  <a:cxn ang="0">
                    <a:pos x="422" y="91"/>
                  </a:cxn>
                  <a:cxn ang="0">
                    <a:pos x="370" y="286"/>
                  </a:cxn>
                  <a:cxn ang="0">
                    <a:pos x="328" y="286"/>
                  </a:cxn>
                  <a:cxn ang="0">
                    <a:pos x="276" y="91"/>
                  </a:cxn>
                  <a:cxn ang="0">
                    <a:pos x="275" y="91"/>
                  </a:cxn>
                  <a:cxn ang="0">
                    <a:pos x="275" y="286"/>
                  </a:cxn>
                  <a:cxn ang="0">
                    <a:pos x="220" y="286"/>
                  </a:cxn>
                  <a:cxn ang="0">
                    <a:pos x="220" y="0"/>
                  </a:cxn>
                  <a:cxn ang="0">
                    <a:pos x="300" y="0"/>
                  </a:cxn>
                  <a:cxn ang="0">
                    <a:pos x="349" y="174"/>
                  </a:cxn>
                  <a:cxn ang="0">
                    <a:pos x="179" y="59"/>
                  </a:cxn>
                  <a:cxn ang="0">
                    <a:pos x="118" y="59"/>
                  </a:cxn>
                  <a:cxn ang="0">
                    <a:pos x="118" y="286"/>
                  </a:cxn>
                  <a:cxn ang="0">
                    <a:pos x="60" y="286"/>
                  </a:cxn>
                  <a:cxn ang="0">
                    <a:pos x="60" y="59"/>
                  </a:cxn>
                  <a:cxn ang="0">
                    <a:pos x="0" y="59"/>
                  </a:cxn>
                  <a:cxn ang="0">
                    <a:pos x="0" y="0"/>
                  </a:cxn>
                  <a:cxn ang="0">
                    <a:pos x="179" y="0"/>
                  </a:cxn>
                  <a:cxn ang="0">
                    <a:pos x="179" y="59"/>
                  </a:cxn>
                </a:cxnLst>
                <a:rect l="0" t="0" r="r" b="b"/>
                <a:pathLst>
                  <a:path w="478" h="286">
                    <a:moveTo>
                      <a:pt x="349" y="174"/>
                    </a:moveTo>
                    <a:lnTo>
                      <a:pt x="398" y="0"/>
                    </a:lnTo>
                    <a:lnTo>
                      <a:pt x="478" y="0"/>
                    </a:lnTo>
                    <a:lnTo>
                      <a:pt x="478" y="286"/>
                    </a:lnTo>
                    <a:lnTo>
                      <a:pt x="423" y="286"/>
                    </a:lnTo>
                    <a:lnTo>
                      <a:pt x="423" y="91"/>
                    </a:lnTo>
                    <a:lnTo>
                      <a:pt x="422" y="91"/>
                    </a:lnTo>
                    <a:lnTo>
                      <a:pt x="370" y="286"/>
                    </a:lnTo>
                    <a:lnTo>
                      <a:pt x="328" y="286"/>
                    </a:lnTo>
                    <a:lnTo>
                      <a:pt x="276" y="91"/>
                    </a:lnTo>
                    <a:lnTo>
                      <a:pt x="275" y="91"/>
                    </a:lnTo>
                    <a:lnTo>
                      <a:pt x="275" y="286"/>
                    </a:lnTo>
                    <a:lnTo>
                      <a:pt x="220" y="286"/>
                    </a:lnTo>
                    <a:lnTo>
                      <a:pt x="220" y="0"/>
                    </a:lnTo>
                    <a:lnTo>
                      <a:pt x="300" y="0"/>
                    </a:lnTo>
                    <a:lnTo>
                      <a:pt x="349" y="174"/>
                    </a:lnTo>
                    <a:close/>
                    <a:moveTo>
                      <a:pt x="179" y="59"/>
                    </a:moveTo>
                    <a:lnTo>
                      <a:pt x="118" y="59"/>
                    </a:lnTo>
                    <a:lnTo>
                      <a:pt x="118" y="286"/>
                    </a:lnTo>
                    <a:lnTo>
                      <a:pt x="60" y="286"/>
                    </a:lnTo>
                    <a:lnTo>
                      <a:pt x="60" y="59"/>
                    </a:lnTo>
                    <a:lnTo>
                      <a:pt x="0" y="59"/>
                    </a:lnTo>
                    <a:lnTo>
                      <a:pt x="0" y="0"/>
                    </a:lnTo>
                    <a:lnTo>
                      <a:pt x="179" y="0"/>
                    </a:lnTo>
                    <a:lnTo>
                      <a:pt x="179" y="59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7584" name="Text Box 64"/>
            <p:cNvSpPr txBox="1">
              <a:spLocks noChangeArrowheads="1"/>
            </p:cNvSpPr>
            <p:nvPr/>
          </p:nvSpPr>
          <p:spPr bwMode="auto">
            <a:xfrm>
              <a:off x="4377" y="1404"/>
              <a:ext cx="129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de-DE" sz="1600">
                  <a:latin typeface="Arial" charset="0"/>
                </a:rPr>
                <a:t>(was:                       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Prof. Dr.-Ing. Jochen H. Schiller    www.jochenschiller.de    MC - 2012</a:t>
            </a:r>
            <a:endParaRPr lang="en-US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Characteristics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2.4 GHz ISM band, 79 (23) RF channels, 1 MHz carrier spacing</a:t>
            </a:r>
          </a:p>
          <a:p>
            <a:pPr lvl="1"/>
            <a:r>
              <a:rPr lang="en-US" sz="1800" dirty="0"/>
              <a:t>Channel 0: 2402 MHz … channel 78: 2480 MHz</a:t>
            </a:r>
          </a:p>
          <a:p>
            <a:pPr lvl="1"/>
            <a:r>
              <a:rPr lang="en-US" sz="1800" dirty="0"/>
              <a:t>G-FSK modulation, 1-100 </a:t>
            </a:r>
            <a:r>
              <a:rPr lang="en-US" sz="1800" dirty="0" err="1"/>
              <a:t>mW</a:t>
            </a:r>
            <a:r>
              <a:rPr lang="en-US" sz="1800" dirty="0"/>
              <a:t> transmit power</a:t>
            </a:r>
          </a:p>
          <a:p>
            <a:r>
              <a:rPr lang="en-US" sz="2000" b="1" dirty="0"/>
              <a:t>FHSS and TDD</a:t>
            </a:r>
          </a:p>
          <a:p>
            <a:pPr lvl="1"/>
            <a:r>
              <a:rPr lang="en-US" sz="1800" dirty="0"/>
              <a:t>Frequency hopping with 1600 hops/s</a:t>
            </a:r>
          </a:p>
          <a:p>
            <a:pPr lvl="1"/>
            <a:r>
              <a:rPr lang="en-US" sz="1800" dirty="0"/>
              <a:t>Hopping sequence in a pseudo random fashion, determined by a master</a:t>
            </a:r>
          </a:p>
          <a:p>
            <a:pPr lvl="1"/>
            <a:r>
              <a:rPr lang="en-US" sz="1800" dirty="0"/>
              <a:t>Time division duplex for send/receive separation</a:t>
            </a:r>
          </a:p>
          <a:p>
            <a:r>
              <a:rPr lang="en-US" sz="2000" b="1" dirty="0"/>
              <a:t>Voice link </a:t>
            </a:r>
            <a:r>
              <a:rPr lang="en-US" sz="2000" dirty="0"/>
              <a:t>– SCO (Synchronous Connection Oriented)</a:t>
            </a:r>
          </a:p>
          <a:p>
            <a:pPr lvl="1"/>
            <a:r>
              <a:rPr lang="en-US" sz="1800" dirty="0"/>
              <a:t>FEC (forward error correction), no retransmission, 64 </a:t>
            </a:r>
            <a:r>
              <a:rPr lang="en-US" sz="1800" dirty="0" err="1"/>
              <a:t>kbit</a:t>
            </a:r>
            <a:r>
              <a:rPr lang="en-US" sz="1800" dirty="0"/>
              <a:t>/s duplex, point-to-point, circuit switched</a:t>
            </a:r>
          </a:p>
          <a:p>
            <a:r>
              <a:rPr lang="en-US" sz="2000" b="1" dirty="0"/>
              <a:t>Data link</a:t>
            </a:r>
            <a:r>
              <a:rPr lang="en-US" sz="2000" dirty="0"/>
              <a:t> – ACL (Asynchronous </a:t>
            </a:r>
            <a:r>
              <a:rPr lang="en-US" sz="2000" dirty="0" err="1"/>
              <a:t>ConnectionLess</a:t>
            </a:r>
            <a:r>
              <a:rPr lang="en-US" sz="2000" dirty="0"/>
              <a:t>)</a:t>
            </a:r>
          </a:p>
          <a:p>
            <a:pPr lvl="1"/>
            <a:r>
              <a:rPr lang="en-US" sz="1800" dirty="0"/>
              <a:t>Asynchronous, fast acknowledge, point-to-multipoint, up to 433.9 </a:t>
            </a:r>
            <a:r>
              <a:rPr lang="en-US" sz="1800" dirty="0" err="1"/>
              <a:t>kbit</a:t>
            </a:r>
            <a:r>
              <a:rPr lang="en-US" sz="1800" dirty="0"/>
              <a:t>/s symmetric or 723.2/57.6 </a:t>
            </a:r>
            <a:r>
              <a:rPr lang="en-US" sz="1800" dirty="0" err="1"/>
              <a:t>kbit</a:t>
            </a:r>
            <a:r>
              <a:rPr lang="en-US" sz="1800" dirty="0"/>
              <a:t>/s asymmetric, packet switched</a:t>
            </a:r>
          </a:p>
          <a:p>
            <a:r>
              <a:rPr lang="en-US" sz="2000" b="1" dirty="0"/>
              <a:t>Topology</a:t>
            </a:r>
          </a:p>
          <a:p>
            <a:pPr lvl="1"/>
            <a:r>
              <a:rPr lang="en-US" sz="1800" dirty="0"/>
              <a:t>Overlapping </a:t>
            </a:r>
            <a:r>
              <a:rPr lang="en-US" sz="1800" dirty="0" err="1"/>
              <a:t>piconets</a:t>
            </a:r>
            <a:r>
              <a:rPr lang="en-US" sz="1800" dirty="0"/>
              <a:t> (stars) forming a </a:t>
            </a:r>
            <a:r>
              <a:rPr lang="en-US" sz="1800" dirty="0" err="1"/>
              <a:t>scatternet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Prof. Dr.-Ing. Jochen H. Schiller    www.jochenschiller.de    MC - 2012</a:t>
            </a:r>
            <a:endParaRPr lang="en-US"/>
          </a:p>
        </p:txBody>
      </p:sp>
      <p:sp>
        <p:nvSpPr>
          <p:cNvPr id="162841" name="Oval 25"/>
          <p:cNvSpPr>
            <a:spLocks noChangeArrowheads="1"/>
          </p:cNvSpPr>
          <p:nvPr/>
        </p:nvSpPr>
        <p:spPr bwMode="auto">
          <a:xfrm>
            <a:off x="5580063" y="1125538"/>
            <a:ext cx="3048000" cy="3124200"/>
          </a:xfrm>
          <a:prstGeom prst="ellipse">
            <a:avLst/>
          </a:prstGeom>
          <a:solidFill>
            <a:srgbClr val="DADAF6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Piconet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81075"/>
            <a:ext cx="5334000" cy="53482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/>
              <a:t>Collection of devices connected in an ad hoc fashion</a:t>
            </a:r>
          </a:p>
          <a:p>
            <a:pPr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</a:pPr>
            <a:r>
              <a:rPr lang="en-US" sz="1800"/>
              <a:t>One unit acts as master and the others as slaves for the lifetime of the piconet</a:t>
            </a:r>
          </a:p>
          <a:p>
            <a:pPr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</a:pPr>
            <a:r>
              <a:rPr lang="en-US" sz="1800"/>
              <a:t>Master determines hopping pattern, slaves have to synchronize</a:t>
            </a:r>
          </a:p>
          <a:p>
            <a:pPr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</a:pPr>
            <a:r>
              <a:rPr lang="en-US" sz="1800"/>
              <a:t>Each piconet has a unique hopping pattern</a:t>
            </a:r>
          </a:p>
          <a:p>
            <a:pPr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</a:pPr>
            <a:r>
              <a:rPr lang="en-US" sz="1800"/>
              <a:t>Participation in a piconet = synchronization to hopping sequence</a:t>
            </a:r>
          </a:p>
          <a:p>
            <a:pPr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</a:pPr>
            <a:r>
              <a:rPr lang="en-US" sz="1800"/>
              <a:t>Each piconet has </a:t>
            </a:r>
            <a:r>
              <a:rPr lang="en-US" sz="1800">
                <a:solidFill>
                  <a:srgbClr val="FF0000"/>
                </a:solidFill>
              </a:rPr>
              <a:t>one master</a:t>
            </a:r>
            <a:r>
              <a:rPr lang="en-US" sz="1800"/>
              <a:t> and up to 7 simultaneous slaves (&gt; 200 could be parked)</a:t>
            </a:r>
          </a:p>
          <a:p>
            <a:pPr>
              <a:lnSpc>
                <a:spcPct val="90000"/>
              </a:lnSpc>
            </a:pPr>
            <a:endParaRPr lang="en-US" sz="1800"/>
          </a:p>
        </p:txBody>
      </p:sp>
      <p:sp>
        <p:nvSpPr>
          <p:cNvPr id="162838" name="Text Box 22"/>
          <p:cNvSpPr txBox="1">
            <a:spLocks noChangeArrowheads="1"/>
          </p:cNvSpPr>
          <p:nvPr/>
        </p:nvSpPr>
        <p:spPr bwMode="auto">
          <a:xfrm>
            <a:off x="5795963" y="4613275"/>
            <a:ext cx="116522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76" tIns="49638" rIns="99276" bIns="49638">
            <a:spAutoFit/>
          </a:bodyPr>
          <a:lstStyle/>
          <a:p>
            <a:pPr algn="l" defTabSz="992188" eaLnBrk="0" hangingPunct="0"/>
            <a:r>
              <a:rPr lang="en-US" sz="1700">
                <a:latin typeface="Arial" charset="0"/>
              </a:rPr>
              <a:t>M=Master</a:t>
            </a:r>
          </a:p>
          <a:p>
            <a:pPr algn="l" defTabSz="992188" eaLnBrk="0" hangingPunct="0"/>
            <a:r>
              <a:rPr lang="en-US" sz="1700">
                <a:latin typeface="Arial" charset="0"/>
              </a:rPr>
              <a:t>S=Slave</a:t>
            </a:r>
          </a:p>
        </p:txBody>
      </p:sp>
      <p:sp>
        <p:nvSpPr>
          <p:cNvPr id="162839" name="Text Box 23"/>
          <p:cNvSpPr txBox="1">
            <a:spLocks noChangeArrowheads="1"/>
          </p:cNvSpPr>
          <p:nvPr/>
        </p:nvSpPr>
        <p:spPr bwMode="auto">
          <a:xfrm>
            <a:off x="7092950" y="4581525"/>
            <a:ext cx="1409700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76" tIns="49638" rIns="99276" bIns="49638">
            <a:spAutoFit/>
          </a:bodyPr>
          <a:lstStyle/>
          <a:p>
            <a:pPr algn="l" defTabSz="992188" eaLnBrk="0" hangingPunct="0"/>
            <a:r>
              <a:rPr lang="en-US" sz="1700">
                <a:latin typeface="Arial" charset="0"/>
              </a:rPr>
              <a:t>P=Parked</a:t>
            </a:r>
          </a:p>
          <a:p>
            <a:pPr algn="l" defTabSz="992188" eaLnBrk="0" hangingPunct="0"/>
            <a:r>
              <a:rPr lang="en-US" sz="1700">
                <a:latin typeface="Arial" charset="0"/>
              </a:rPr>
              <a:t>SB=Standby</a:t>
            </a:r>
          </a:p>
        </p:txBody>
      </p:sp>
      <p:sp>
        <p:nvSpPr>
          <p:cNvPr id="162842" name="Oval 26"/>
          <p:cNvSpPr>
            <a:spLocks noChangeArrowheads="1"/>
          </p:cNvSpPr>
          <p:nvPr/>
        </p:nvSpPr>
        <p:spPr bwMode="auto">
          <a:xfrm>
            <a:off x="6951663" y="2344738"/>
            <a:ext cx="304800" cy="304800"/>
          </a:xfrm>
          <a:prstGeom prst="ellipse">
            <a:avLst/>
          </a:prstGeom>
          <a:solidFill>
            <a:srgbClr val="FF535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600">
                <a:latin typeface="Arial" charset="0"/>
              </a:rPr>
              <a:t>M</a:t>
            </a:r>
          </a:p>
        </p:txBody>
      </p:sp>
      <p:sp>
        <p:nvSpPr>
          <p:cNvPr id="162843" name="Oval 27"/>
          <p:cNvSpPr>
            <a:spLocks noChangeArrowheads="1"/>
          </p:cNvSpPr>
          <p:nvPr/>
        </p:nvSpPr>
        <p:spPr bwMode="auto">
          <a:xfrm>
            <a:off x="5961063" y="2039938"/>
            <a:ext cx="304800" cy="304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600">
                <a:latin typeface="Arial" charset="0"/>
              </a:rPr>
              <a:t>S</a:t>
            </a:r>
          </a:p>
        </p:txBody>
      </p:sp>
      <p:sp>
        <p:nvSpPr>
          <p:cNvPr id="162844" name="Oval 28"/>
          <p:cNvSpPr>
            <a:spLocks noChangeArrowheads="1"/>
          </p:cNvSpPr>
          <p:nvPr/>
        </p:nvSpPr>
        <p:spPr bwMode="auto">
          <a:xfrm>
            <a:off x="6723063" y="3411538"/>
            <a:ext cx="304800" cy="30480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600">
                <a:latin typeface="Arial" charset="0"/>
              </a:rPr>
              <a:t>P</a:t>
            </a:r>
          </a:p>
        </p:txBody>
      </p:sp>
      <p:sp>
        <p:nvSpPr>
          <p:cNvPr id="162845" name="Oval 29"/>
          <p:cNvSpPr>
            <a:spLocks noChangeArrowheads="1"/>
          </p:cNvSpPr>
          <p:nvPr/>
        </p:nvSpPr>
        <p:spPr bwMode="auto">
          <a:xfrm>
            <a:off x="5884863" y="295433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600">
                <a:latin typeface="Arial" charset="0"/>
              </a:rPr>
              <a:t>SB</a:t>
            </a:r>
          </a:p>
        </p:txBody>
      </p:sp>
      <p:sp>
        <p:nvSpPr>
          <p:cNvPr id="162846" name="Oval 30"/>
          <p:cNvSpPr>
            <a:spLocks noChangeArrowheads="1"/>
          </p:cNvSpPr>
          <p:nvPr/>
        </p:nvSpPr>
        <p:spPr bwMode="auto">
          <a:xfrm>
            <a:off x="7637463" y="1582738"/>
            <a:ext cx="304800" cy="304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600">
                <a:latin typeface="Arial" charset="0"/>
              </a:rPr>
              <a:t>S</a:t>
            </a:r>
          </a:p>
        </p:txBody>
      </p:sp>
      <p:sp>
        <p:nvSpPr>
          <p:cNvPr id="162847" name="Oval 31"/>
          <p:cNvSpPr>
            <a:spLocks noChangeArrowheads="1"/>
          </p:cNvSpPr>
          <p:nvPr/>
        </p:nvSpPr>
        <p:spPr bwMode="auto">
          <a:xfrm>
            <a:off x="7713663" y="3030538"/>
            <a:ext cx="304800" cy="304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600">
                <a:latin typeface="Arial" charset="0"/>
              </a:rPr>
              <a:t>S</a:t>
            </a:r>
          </a:p>
        </p:txBody>
      </p:sp>
      <p:sp>
        <p:nvSpPr>
          <p:cNvPr id="162848" name="Oval 32"/>
          <p:cNvSpPr>
            <a:spLocks noChangeArrowheads="1"/>
          </p:cNvSpPr>
          <p:nvPr/>
        </p:nvSpPr>
        <p:spPr bwMode="auto">
          <a:xfrm>
            <a:off x="6875463" y="1430338"/>
            <a:ext cx="304800" cy="30480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600">
                <a:latin typeface="Arial" charset="0"/>
              </a:rPr>
              <a:t>P</a:t>
            </a:r>
          </a:p>
        </p:txBody>
      </p:sp>
      <p:sp>
        <p:nvSpPr>
          <p:cNvPr id="162849" name="Oval 33"/>
          <p:cNvSpPr>
            <a:spLocks noChangeArrowheads="1"/>
          </p:cNvSpPr>
          <p:nvPr/>
        </p:nvSpPr>
        <p:spPr bwMode="auto">
          <a:xfrm>
            <a:off x="8018463" y="2344738"/>
            <a:ext cx="304800" cy="30480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600">
                <a:latin typeface="Arial" charset="0"/>
              </a:rPr>
              <a:t>P</a:t>
            </a:r>
          </a:p>
        </p:txBody>
      </p:sp>
      <p:sp>
        <p:nvSpPr>
          <p:cNvPr id="162850" name="Oval 34"/>
          <p:cNvSpPr>
            <a:spLocks noChangeArrowheads="1"/>
          </p:cNvSpPr>
          <p:nvPr/>
        </p:nvSpPr>
        <p:spPr bwMode="auto">
          <a:xfrm>
            <a:off x="7332663" y="348773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600">
                <a:latin typeface="Arial" charset="0"/>
              </a:rPr>
              <a:t>SB</a:t>
            </a:r>
          </a:p>
        </p:txBody>
      </p:sp>
      <p:cxnSp>
        <p:nvCxnSpPr>
          <p:cNvPr id="162851" name="AutoShape 35"/>
          <p:cNvCxnSpPr>
            <a:cxnSpLocks noChangeShapeType="1"/>
            <a:stCxn id="162842" idx="2"/>
            <a:endCxn id="162843" idx="6"/>
          </p:cNvCxnSpPr>
          <p:nvPr/>
        </p:nvCxnSpPr>
        <p:spPr bwMode="auto">
          <a:xfrm flipH="1" flipV="1">
            <a:off x="6265863" y="2192338"/>
            <a:ext cx="685800" cy="304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2852" name="AutoShape 36"/>
          <p:cNvCxnSpPr>
            <a:cxnSpLocks noChangeShapeType="1"/>
            <a:stCxn id="162842" idx="7"/>
            <a:endCxn id="162846" idx="3"/>
          </p:cNvCxnSpPr>
          <p:nvPr/>
        </p:nvCxnSpPr>
        <p:spPr bwMode="auto">
          <a:xfrm flipV="1">
            <a:off x="7212013" y="1843088"/>
            <a:ext cx="469900" cy="5461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2853" name="AutoShape 37"/>
          <p:cNvCxnSpPr>
            <a:cxnSpLocks noChangeShapeType="1"/>
            <a:stCxn id="162847" idx="1"/>
            <a:endCxn id="162842" idx="5"/>
          </p:cNvCxnSpPr>
          <p:nvPr/>
        </p:nvCxnSpPr>
        <p:spPr bwMode="auto">
          <a:xfrm flipH="1" flipV="1">
            <a:off x="7212013" y="2605088"/>
            <a:ext cx="546100" cy="4699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Prof. Dr.-Ing. Jochen H. Schiller    www.jochenschiller.de    MC - 2012</a:t>
            </a:r>
            <a:endParaRPr lang="en-US"/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Forming a piconet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 devices in a piconet hop together</a:t>
            </a:r>
          </a:p>
          <a:p>
            <a:pPr lvl="1"/>
            <a:r>
              <a:rPr lang="en-US"/>
              <a:t>Master gives slaves its clock and device ID</a:t>
            </a:r>
          </a:p>
          <a:p>
            <a:pPr lvl="2"/>
            <a:r>
              <a:rPr lang="en-US"/>
              <a:t>Hopping pattern: determined by device ID (48 bit, unique worldwide)</a:t>
            </a:r>
          </a:p>
          <a:p>
            <a:pPr lvl="2"/>
            <a:r>
              <a:rPr lang="en-US"/>
              <a:t>Phase in hopping pattern determined by clock</a:t>
            </a:r>
          </a:p>
          <a:p>
            <a:r>
              <a:rPr lang="en-US"/>
              <a:t>Addressing</a:t>
            </a:r>
          </a:p>
          <a:p>
            <a:pPr lvl="1"/>
            <a:r>
              <a:rPr lang="en-US"/>
              <a:t>Active Member Address (AMA, 3 bit)</a:t>
            </a:r>
          </a:p>
          <a:p>
            <a:pPr lvl="1"/>
            <a:r>
              <a:rPr lang="en-US"/>
              <a:t>Parked Member Address (PMA, 8 bit)</a:t>
            </a:r>
          </a:p>
        </p:txBody>
      </p:sp>
      <p:sp>
        <p:nvSpPr>
          <p:cNvPr id="163845" name="Oval 5"/>
          <p:cNvSpPr>
            <a:spLocks noChangeArrowheads="1"/>
          </p:cNvSpPr>
          <p:nvPr/>
        </p:nvSpPr>
        <p:spPr bwMode="auto">
          <a:xfrm>
            <a:off x="2266950" y="486092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600">
                <a:latin typeface="Arial" charset="0"/>
              </a:rPr>
              <a:t>SB</a:t>
            </a:r>
          </a:p>
        </p:txBody>
      </p:sp>
      <p:sp>
        <p:nvSpPr>
          <p:cNvPr id="163846" name="Oval 6"/>
          <p:cNvSpPr>
            <a:spLocks noChangeArrowheads="1"/>
          </p:cNvSpPr>
          <p:nvPr/>
        </p:nvSpPr>
        <p:spPr bwMode="auto">
          <a:xfrm>
            <a:off x="1276350" y="455612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600">
                <a:latin typeface="Arial" charset="0"/>
              </a:rPr>
              <a:t>SB</a:t>
            </a:r>
          </a:p>
        </p:txBody>
      </p:sp>
      <p:sp>
        <p:nvSpPr>
          <p:cNvPr id="163847" name="Oval 7"/>
          <p:cNvSpPr>
            <a:spLocks noChangeArrowheads="1"/>
          </p:cNvSpPr>
          <p:nvPr/>
        </p:nvSpPr>
        <p:spPr bwMode="auto">
          <a:xfrm>
            <a:off x="2038350" y="592772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600">
                <a:latin typeface="Arial" charset="0"/>
              </a:rPr>
              <a:t>SB</a:t>
            </a:r>
          </a:p>
        </p:txBody>
      </p:sp>
      <p:sp>
        <p:nvSpPr>
          <p:cNvPr id="163848" name="Oval 8"/>
          <p:cNvSpPr>
            <a:spLocks noChangeArrowheads="1"/>
          </p:cNvSpPr>
          <p:nvPr/>
        </p:nvSpPr>
        <p:spPr bwMode="auto">
          <a:xfrm>
            <a:off x="1200150" y="547052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600">
                <a:latin typeface="Arial" charset="0"/>
              </a:rPr>
              <a:t>SB</a:t>
            </a:r>
          </a:p>
        </p:txBody>
      </p:sp>
      <p:sp>
        <p:nvSpPr>
          <p:cNvPr id="163849" name="Oval 9"/>
          <p:cNvSpPr>
            <a:spLocks noChangeArrowheads="1"/>
          </p:cNvSpPr>
          <p:nvPr/>
        </p:nvSpPr>
        <p:spPr bwMode="auto">
          <a:xfrm>
            <a:off x="2952750" y="409892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600">
                <a:latin typeface="Arial" charset="0"/>
              </a:rPr>
              <a:t>SB</a:t>
            </a:r>
          </a:p>
        </p:txBody>
      </p:sp>
      <p:sp>
        <p:nvSpPr>
          <p:cNvPr id="163850" name="Oval 10"/>
          <p:cNvSpPr>
            <a:spLocks noChangeArrowheads="1"/>
          </p:cNvSpPr>
          <p:nvPr/>
        </p:nvSpPr>
        <p:spPr bwMode="auto">
          <a:xfrm>
            <a:off x="3028950" y="554672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600">
                <a:latin typeface="Arial" charset="0"/>
              </a:rPr>
              <a:t>SB</a:t>
            </a:r>
          </a:p>
        </p:txBody>
      </p:sp>
      <p:sp>
        <p:nvSpPr>
          <p:cNvPr id="163851" name="Oval 11"/>
          <p:cNvSpPr>
            <a:spLocks noChangeArrowheads="1"/>
          </p:cNvSpPr>
          <p:nvPr/>
        </p:nvSpPr>
        <p:spPr bwMode="auto">
          <a:xfrm>
            <a:off x="2190750" y="394652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600">
                <a:latin typeface="Arial" charset="0"/>
              </a:rPr>
              <a:t>SB</a:t>
            </a:r>
          </a:p>
        </p:txBody>
      </p:sp>
      <p:sp>
        <p:nvSpPr>
          <p:cNvPr id="163852" name="Oval 12"/>
          <p:cNvSpPr>
            <a:spLocks noChangeArrowheads="1"/>
          </p:cNvSpPr>
          <p:nvPr/>
        </p:nvSpPr>
        <p:spPr bwMode="auto">
          <a:xfrm>
            <a:off x="3333750" y="486092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600">
                <a:latin typeface="Arial" charset="0"/>
              </a:rPr>
              <a:t>SB</a:t>
            </a:r>
          </a:p>
        </p:txBody>
      </p:sp>
      <p:sp>
        <p:nvSpPr>
          <p:cNvPr id="163853" name="Oval 13"/>
          <p:cNvSpPr>
            <a:spLocks noChangeArrowheads="1"/>
          </p:cNvSpPr>
          <p:nvPr/>
        </p:nvSpPr>
        <p:spPr bwMode="auto">
          <a:xfrm>
            <a:off x="2647950" y="600392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600">
                <a:latin typeface="Arial" charset="0"/>
              </a:rPr>
              <a:t>SB</a:t>
            </a:r>
          </a:p>
        </p:txBody>
      </p:sp>
      <p:sp>
        <p:nvSpPr>
          <p:cNvPr id="163857" name="Oval 17"/>
          <p:cNvSpPr>
            <a:spLocks noChangeArrowheads="1"/>
          </p:cNvSpPr>
          <p:nvPr/>
        </p:nvSpPr>
        <p:spPr bwMode="auto">
          <a:xfrm>
            <a:off x="5772150" y="3184525"/>
            <a:ext cx="3048000" cy="3124200"/>
          </a:xfrm>
          <a:prstGeom prst="ellipse">
            <a:avLst/>
          </a:prstGeom>
          <a:solidFill>
            <a:srgbClr val="DADAF6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58" name="Oval 18"/>
          <p:cNvSpPr>
            <a:spLocks noChangeArrowheads="1"/>
          </p:cNvSpPr>
          <p:nvPr/>
        </p:nvSpPr>
        <p:spPr bwMode="auto">
          <a:xfrm>
            <a:off x="7143750" y="4403725"/>
            <a:ext cx="304800" cy="304800"/>
          </a:xfrm>
          <a:prstGeom prst="ellipse">
            <a:avLst/>
          </a:prstGeom>
          <a:solidFill>
            <a:srgbClr val="FF535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600">
                <a:latin typeface="Arial" charset="0"/>
              </a:rPr>
              <a:t>M</a:t>
            </a:r>
          </a:p>
        </p:txBody>
      </p:sp>
      <p:sp>
        <p:nvSpPr>
          <p:cNvPr id="163859" name="Oval 19"/>
          <p:cNvSpPr>
            <a:spLocks noChangeArrowheads="1"/>
          </p:cNvSpPr>
          <p:nvPr/>
        </p:nvSpPr>
        <p:spPr bwMode="auto">
          <a:xfrm>
            <a:off x="6153150" y="4098925"/>
            <a:ext cx="304800" cy="304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600">
                <a:latin typeface="Arial" charset="0"/>
              </a:rPr>
              <a:t>S</a:t>
            </a:r>
          </a:p>
        </p:txBody>
      </p:sp>
      <p:sp>
        <p:nvSpPr>
          <p:cNvPr id="163860" name="Oval 20"/>
          <p:cNvSpPr>
            <a:spLocks noChangeArrowheads="1"/>
          </p:cNvSpPr>
          <p:nvPr/>
        </p:nvSpPr>
        <p:spPr bwMode="auto">
          <a:xfrm>
            <a:off x="6915150" y="5470525"/>
            <a:ext cx="304800" cy="30480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600">
                <a:latin typeface="Arial" charset="0"/>
              </a:rPr>
              <a:t>P</a:t>
            </a:r>
          </a:p>
        </p:txBody>
      </p:sp>
      <p:sp>
        <p:nvSpPr>
          <p:cNvPr id="163861" name="Oval 21"/>
          <p:cNvSpPr>
            <a:spLocks noChangeArrowheads="1"/>
          </p:cNvSpPr>
          <p:nvPr/>
        </p:nvSpPr>
        <p:spPr bwMode="auto">
          <a:xfrm>
            <a:off x="6076950" y="501332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600">
                <a:latin typeface="Arial" charset="0"/>
              </a:rPr>
              <a:t>SB</a:t>
            </a:r>
          </a:p>
        </p:txBody>
      </p:sp>
      <p:sp>
        <p:nvSpPr>
          <p:cNvPr id="163862" name="Oval 22"/>
          <p:cNvSpPr>
            <a:spLocks noChangeArrowheads="1"/>
          </p:cNvSpPr>
          <p:nvPr/>
        </p:nvSpPr>
        <p:spPr bwMode="auto">
          <a:xfrm>
            <a:off x="7829550" y="3641725"/>
            <a:ext cx="304800" cy="304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600">
                <a:latin typeface="Arial" charset="0"/>
              </a:rPr>
              <a:t>S</a:t>
            </a:r>
          </a:p>
        </p:txBody>
      </p:sp>
      <p:sp>
        <p:nvSpPr>
          <p:cNvPr id="163863" name="Oval 23"/>
          <p:cNvSpPr>
            <a:spLocks noChangeArrowheads="1"/>
          </p:cNvSpPr>
          <p:nvPr/>
        </p:nvSpPr>
        <p:spPr bwMode="auto">
          <a:xfrm>
            <a:off x="7905750" y="5089525"/>
            <a:ext cx="304800" cy="304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600">
                <a:latin typeface="Arial" charset="0"/>
              </a:rPr>
              <a:t>S</a:t>
            </a:r>
          </a:p>
        </p:txBody>
      </p:sp>
      <p:sp>
        <p:nvSpPr>
          <p:cNvPr id="163864" name="Oval 24"/>
          <p:cNvSpPr>
            <a:spLocks noChangeArrowheads="1"/>
          </p:cNvSpPr>
          <p:nvPr/>
        </p:nvSpPr>
        <p:spPr bwMode="auto">
          <a:xfrm>
            <a:off x="7067550" y="3489325"/>
            <a:ext cx="304800" cy="30480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600">
                <a:latin typeface="Arial" charset="0"/>
              </a:rPr>
              <a:t>P</a:t>
            </a:r>
          </a:p>
        </p:txBody>
      </p:sp>
      <p:sp>
        <p:nvSpPr>
          <p:cNvPr id="163865" name="Oval 25"/>
          <p:cNvSpPr>
            <a:spLocks noChangeArrowheads="1"/>
          </p:cNvSpPr>
          <p:nvPr/>
        </p:nvSpPr>
        <p:spPr bwMode="auto">
          <a:xfrm>
            <a:off x="8210550" y="4403725"/>
            <a:ext cx="304800" cy="30480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600">
                <a:latin typeface="Arial" charset="0"/>
              </a:rPr>
              <a:t>P</a:t>
            </a:r>
          </a:p>
        </p:txBody>
      </p:sp>
      <p:sp>
        <p:nvSpPr>
          <p:cNvPr id="163866" name="Oval 26"/>
          <p:cNvSpPr>
            <a:spLocks noChangeArrowheads="1"/>
          </p:cNvSpPr>
          <p:nvPr/>
        </p:nvSpPr>
        <p:spPr bwMode="auto">
          <a:xfrm>
            <a:off x="7524750" y="554672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600">
                <a:latin typeface="Arial" charset="0"/>
              </a:rPr>
              <a:t>SB</a:t>
            </a:r>
          </a:p>
        </p:txBody>
      </p:sp>
      <p:cxnSp>
        <p:nvCxnSpPr>
          <p:cNvPr id="163867" name="AutoShape 27"/>
          <p:cNvCxnSpPr>
            <a:cxnSpLocks noChangeShapeType="1"/>
            <a:stCxn id="163858" idx="2"/>
            <a:endCxn id="163859" idx="6"/>
          </p:cNvCxnSpPr>
          <p:nvPr/>
        </p:nvCxnSpPr>
        <p:spPr bwMode="auto">
          <a:xfrm flipH="1" flipV="1">
            <a:off x="6457950" y="4251325"/>
            <a:ext cx="685800" cy="304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3868" name="AutoShape 28"/>
          <p:cNvCxnSpPr>
            <a:cxnSpLocks noChangeShapeType="1"/>
            <a:stCxn id="163858" idx="7"/>
            <a:endCxn id="163862" idx="3"/>
          </p:cNvCxnSpPr>
          <p:nvPr/>
        </p:nvCxnSpPr>
        <p:spPr bwMode="auto">
          <a:xfrm flipV="1">
            <a:off x="7404100" y="3902075"/>
            <a:ext cx="469900" cy="5461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3869" name="AutoShape 29"/>
          <p:cNvCxnSpPr>
            <a:cxnSpLocks noChangeShapeType="1"/>
            <a:stCxn id="163863" idx="1"/>
            <a:endCxn id="163858" idx="5"/>
          </p:cNvCxnSpPr>
          <p:nvPr/>
        </p:nvCxnSpPr>
        <p:spPr bwMode="auto">
          <a:xfrm flipH="1" flipV="1">
            <a:off x="7404100" y="4664075"/>
            <a:ext cx="546100" cy="4699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63870" name="AutoShape 30"/>
          <p:cNvSpPr>
            <a:spLocks noChangeArrowheads="1"/>
          </p:cNvSpPr>
          <p:nvPr/>
        </p:nvSpPr>
        <p:spPr bwMode="auto">
          <a:xfrm>
            <a:off x="4324350" y="4632325"/>
            <a:ext cx="838200" cy="381000"/>
          </a:xfrm>
          <a:prstGeom prst="rightArrow">
            <a:avLst>
              <a:gd name="adj1" fmla="val 50000"/>
              <a:gd name="adj2" fmla="val 55000"/>
            </a:avLst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72" name="Text Box 32"/>
          <p:cNvSpPr txBox="1">
            <a:spLocks noChangeArrowheads="1"/>
          </p:cNvSpPr>
          <p:nvPr/>
        </p:nvSpPr>
        <p:spPr bwMode="auto">
          <a:xfrm>
            <a:off x="3028950" y="4556125"/>
            <a:ext cx="501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800">
                <a:latin typeface="Arial" charset="0"/>
                <a:sym typeface="Wingdings" pitchFamily="2" charset="2"/>
              </a:rPr>
              <a:t></a:t>
            </a:r>
            <a:endParaRPr lang="en-US" sz="2800">
              <a:latin typeface="Arial" charset="0"/>
            </a:endParaRPr>
          </a:p>
        </p:txBody>
      </p:sp>
      <p:sp>
        <p:nvSpPr>
          <p:cNvPr id="163873" name="Rectangle 33"/>
          <p:cNvSpPr>
            <a:spLocks noChangeArrowheads="1"/>
          </p:cNvSpPr>
          <p:nvPr/>
        </p:nvSpPr>
        <p:spPr bwMode="auto">
          <a:xfrm>
            <a:off x="2647950" y="3794125"/>
            <a:ext cx="501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800">
                <a:latin typeface="Arial" charset="0"/>
                <a:sym typeface="Wingdings" pitchFamily="2" charset="2"/>
              </a:rPr>
              <a:t></a:t>
            </a:r>
          </a:p>
        </p:txBody>
      </p:sp>
      <p:sp>
        <p:nvSpPr>
          <p:cNvPr id="163874" name="Rectangle 34"/>
          <p:cNvSpPr>
            <a:spLocks noChangeArrowheads="1"/>
          </p:cNvSpPr>
          <p:nvPr/>
        </p:nvSpPr>
        <p:spPr bwMode="auto">
          <a:xfrm>
            <a:off x="2724150" y="5241925"/>
            <a:ext cx="501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800">
                <a:latin typeface="Arial" charset="0"/>
                <a:sym typeface="Wingdings" pitchFamily="2" charset="2"/>
              </a:rPr>
              <a:t></a:t>
            </a:r>
          </a:p>
        </p:txBody>
      </p:sp>
      <p:sp>
        <p:nvSpPr>
          <p:cNvPr id="163875" name="Rectangle 35"/>
          <p:cNvSpPr>
            <a:spLocks noChangeArrowheads="1"/>
          </p:cNvSpPr>
          <p:nvPr/>
        </p:nvSpPr>
        <p:spPr bwMode="auto">
          <a:xfrm>
            <a:off x="2343150" y="5699125"/>
            <a:ext cx="501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800">
                <a:latin typeface="Arial" charset="0"/>
                <a:sym typeface="Wingdings" pitchFamily="2" charset="2"/>
              </a:rPr>
              <a:t></a:t>
            </a:r>
          </a:p>
        </p:txBody>
      </p:sp>
      <p:sp>
        <p:nvSpPr>
          <p:cNvPr id="163876" name="Rectangle 36"/>
          <p:cNvSpPr>
            <a:spLocks noChangeArrowheads="1"/>
          </p:cNvSpPr>
          <p:nvPr/>
        </p:nvSpPr>
        <p:spPr bwMode="auto">
          <a:xfrm>
            <a:off x="1733550" y="5622925"/>
            <a:ext cx="501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800">
                <a:latin typeface="Arial" charset="0"/>
                <a:sym typeface="Wingdings" pitchFamily="2" charset="2"/>
              </a:rPr>
              <a:t></a:t>
            </a:r>
          </a:p>
        </p:txBody>
      </p:sp>
      <p:sp>
        <p:nvSpPr>
          <p:cNvPr id="163877" name="Rectangle 37"/>
          <p:cNvSpPr>
            <a:spLocks noChangeArrowheads="1"/>
          </p:cNvSpPr>
          <p:nvPr/>
        </p:nvSpPr>
        <p:spPr bwMode="auto">
          <a:xfrm>
            <a:off x="1962150" y="4556125"/>
            <a:ext cx="501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800">
                <a:latin typeface="Arial" charset="0"/>
                <a:sym typeface="Wingdings" pitchFamily="2" charset="2"/>
              </a:rPr>
              <a:t></a:t>
            </a:r>
          </a:p>
        </p:txBody>
      </p:sp>
      <p:sp>
        <p:nvSpPr>
          <p:cNvPr id="163878" name="Rectangle 38"/>
          <p:cNvSpPr>
            <a:spLocks noChangeArrowheads="1"/>
          </p:cNvSpPr>
          <p:nvPr/>
        </p:nvSpPr>
        <p:spPr bwMode="auto">
          <a:xfrm>
            <a:off x="1885950" y="3641725"/>
            <a:ext cx="501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800">
                <a:latin typeface="Arial" charset="0"/>
                <a:sym typeface="Wingdings" pitchFamily="2" charset="2"/>
              </a:rPr>
              <a:t></a:t>
            </a:r>
          </a:p>
        </p:txBody>
      </p:sp>
      <p:sp>
        <p:nvSpPr>
          <p:cNvPr id="163879" name="Rectangle 39"/>
          <p:cNvSpPr>
            <a:spLocks noChangeArrowheads="1"/>
          </p:cNvSpPr>
          <p:nvPr/>
        </p:nvSpPr>
        <p:spPr bwMode="auto">
          <a:xfrm>
            <a:off x="971550" y="4251325"/>
            <a:ext cx="501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800">
                <a:latin typeface="Arial" charset="0"/>
                <a:sym typeface="Wingdings" pitchFamily="2" charset="2"/>
              </a:rPr>
              <a:t></a:t>
            </a:r>
          </a:p>
        </p:txBody>
      </p:sp>
      <p:sp>
        <p:nvSpPr>
          <p:cNvPr id="163880" name="Rectangle 40"/>
          <p:cNvSpPr>
            <a:spLocks noChangeArrowheads="1"/>
          </p:cNvSpPr>
          <p:nvPr/>
        </p:nvSpPr>
        <p:spPr bwMode="auto">
          <a:xfrm>
            <a:off x="895350" y="5165725"/>
            <a:ext cx="501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800">
                <a:latin typeface="Arial" charset="0"/>
                <a:sym typeface="Wingdings" pitchFamily="2" charset="2"/>
              </a:rPr>
              <a:t></a:t>
            </a:r>
          </a:p>
        </p:txBody>
      </p:sp>
      <p:sp>
        <p:nvSpPr>
          <p:cNvPr id="163881" name="Text Box 41"/>
          <p:cNvSpPr txBox="1">
            <a:spLocks noChangeArrowheads="1"/>
          </p:cNvSpPr>
          <p:nvPr/>
        </p:nvSpPr>
        <p:spPr bwMode="auto">
          <a:xfrm>
            <a:off x="7905750" y="4098925"/>
            <a:ext cx="501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800">
                <a:latin typeface="Arial" charset="0"/>
                <a:sym typeface="Wingdings" pitchFamily="2" charset="2"/>
              </a:rPr>
              <a:t></a:t>
            </a:r>
          </a:p>
        </p:txBody>
      </p:sp>
      <p:sp>
        <p:nvSpPr>
          <p:cNvPr id="163882" name="Rectangle 42"/>
          <p:cNvSpPr>
            <a:spLocks noChangeArrowheads="1"/>
          </p:cNvSpPr>
          <p:nvPr/>
        </p:nvSpPr>
        <p:spPr bwMode="auto">
          <a:xfrm>
            <a:off x="7524750" y="3336925"/>
            <a:ext cx="501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800">
                <a:latin typeface="Arial" charset="0"/>
                <a:sym typeface="Wingdings" pitchFamily="2" charset="2"/>
              </a:rPr>
              <a:t></a:t>
            </a:r>
          </a:p>
        </p:txBody>
      </p:sp>
      <p:sp>
        <p:nvSpPr>
          <p:cNvPr id="163883" name="Rectangle 43"/>
          <p:cNvSpPr>
            <a:spLocks noChangeArrowheads="1"/>
          </p:cNvSpPr>
          <p:nvPr/>
        </p:nvSpPr>
        <p:spPr bwMode="auto">
          <a:xfrm>
            <a:off x="7600950" y="4784725"/>
            <a:ext cx="501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800">
                <a:latin typeface="Arial" charset="0"/>
                <a:sym typeface="Wingdings" pitchFamily="2" charset="2"/>
              </a:rPr>
              <a:t></a:t>
            </a:r>
          </a:p>
        </p:txBody>
      </p:sp>
      <p:sp>
        <p:nvSpPr>
          <p:cNvPr id="163884" name="Rectangle 44"/>
          <p:cNvSpPr>
            <a:spLocks noChangeArrowheads="1"/>
          </p:cNvSpPr>
          <p:nvPr/>
        </p:nvSpPr>
        <p:spPr bwMode="auto">
          <a:xfrm>
            <a:off x="7219950" y="5241925"/>
            <a:ext cx="501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800">
                <a:latin typeface="Arial" charset="0"/>
                <a:sym typeface="Wingdings" pitchFamily="2" charset="2"/>
              </a:rPr>
              <a:t></a:t>
            </a:r>
          </a:p>
        </p:txBody>
      </p:sp>
      <p:sp>
        <p:nvSpPr>
          <p:cNvPr id="163885" name="Rectangle 45"/>
          <p:cNvSpPr>
            <a:spLocks noChangeArrowheads="1"/>
          </p:cNvSpPr>
          <p:nvPr/>
        </p:nvSpPr>
        <p:spPr bwMode="auto">
          <a:xfrm>
            <a:off x="6610350" y="5165725"/>
            <a:ext cx="501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800">
                <a:latin typeface="Arial" charset="0"/>
                <a:sym typeface="Wingdings" pitchFamily="2" charset="2"/>
              </a:rPr>
              <a:t></a:t>
            </a:r>
          </a:p>
        </p:txBody>
      </p:sp>
      <p:sp>
        <p:nvSpPr>
          <p:cNvPr id="163886" name="Rectangle 46"/>
          <p:cNvSpPr>
            <a:spLocks noChangeArrowheads="1"/>
          </p:cNvSpPr>
          <p:nvPr/>
        </p:nvSpPr>
        <p:spPr bwMode="auto">
          <a:xfrm>
            <a:off x="6838950" y="4098925"/>
            <a:ext cx="501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800">
                <a:latin typeface="Arial" charset="0"/>
                <a:sym typeface="Wingdings" pitchFamily="2" charset="2"/>
              </a:rPr>
              <a:t></a:t>
            </a:r>
          </a:p>
        </p:txBody>
      </p:sp>
      <p:sp>
        <p:nvSpPr>
          <p:cNvPr id="163887" name="Rectangle 47"/>
          <p:cNvSpPr>
            <a:spLocks noChangeArrowheads="1"/>
          </p:cNvSpPr>
          <p:nvPr/>
        </p:nvSpPr>
        <p:spPr bwMode="auto">
          <a:xfrm>
            <a:off x="6762750" y="3184525"/>
            <a:ext cx="501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800">
                <a:latin typeface="Arial" charset="0"/>
                <a:sym typeface="Wingdings" pitchFamily="2" charset="2"/>
              </a:rPr>
              <a:t></a:t>
            </a:r>
          </a:p>
        </p:txBody>
      </p:sp>
      <p:sp>
        <p:nvSpPr>
          <p:cNvPr id="163888" name="Rectangle 48"/>
          <p:cNvSpPr>
            <a:spLocks noChangeArrowheads="1"/>
          </p:cNvSpPr>
          <p:nvPr/>
        </p:nvSpPr>
        <p:spPr bwMode="auto">
          <a:xfrm>
            <a:off x="5848350" y="3794125"/>
            <a:ext cx="501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800">
                <a:latin typeface="Arial" charset="0"/>
                <a:sym typeface="Wingdings" pitchFamily="2" charset="2"/>
              </a:rPr>
              <a:t></a:t>
            </a:r>
          </a:p>
        </p:txBody>
      </p:sp>
      <p:sp>
        <p:nvSpPr>
          <p:cNvPr id="163889" name="Rectangle 49"/>
          <p:cNvSpPr>
            <a:spLocks noChangeArrowheads="1"/>
          </p:cNvSpPr>
          <p:nvPr/>
        </p:nvSpPr>
        <p:spPr bwMode="auto">
          <a:xfrm>
            <a:off x="5772150" y="4708525"/>
            <a:ext cx="501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800">
                <a:latin typeface="Arial" charset="0"/>
                <a:sym typeface="Wingdings" pitchFamily="2" charset="2"/>
              </a:rPr>
              <a:t>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Prof. Dr.-Ing. Jochen H. Schiller    www.jochenschiller.de    MC - 2012</a:t>
            </a:r>
            <a:endParaRPr lang="en-US"/>
          </a:p>
        </p:txBody>
      </p:sp>
      <p:sp>
        <p:nvSpPr>
          <p:cNvPr id="110653" name="Oval 61"/>
          <p:cNvSpPr>
            <a:spLocks noChangeArrowheads="1"/>
          </p:cNvSpPr>
          <p:nvPr/>
        </p:nvSpPr>
        <p:spPr bwMode="auto">
          <a:xfrm>
            <a:off x="1676400" y="2941638"/>
            <a:ext cx="3048000" cy="3124200"/>
          </a:xfrm>
          <a:prstGeom prst="ellipse">
            <a:avLst/>
          </a:prstGeom>
          <a:noFill/>
          <a:ln w="38100">
            <a:solidFill>
              <a:srgbClr val="CC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668" name="Oval 76"/>
          <p:cNvSpPr>
            <a:spLocks noChangeArrowheads="1"/>
          </p:cNvSpPr>
          <p:nvPr/>
        </p:nvSpPr>
        <p:spPr bwMode="auto">
          <a:xfrm>
            <a:off x="3733800" y="3170238"/>
            <a:ext cx="3048000" cy="31242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Scatternet</a:t>
            </a:r>
          </a:p>
        </p:txBody>
      </p:sp>
      <p:sp>
        <p:nvSpPr>
          <p:cNvPr id="110652" name="Rectangle 6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Linking of multiple co-located piconets through the sharing of common master or slave devices</a:t>
            </a:r>
          </a:p>
          <a:p>
            <a:pPr lvl="1"/>
            <a:r>
              <a:rPr lang="en-US"/>
              <a:t>Devices can be slave in one piconet and master of another</a:t>
            </a:r>
          </a:p>
          <a:p>
            <a:r>
              <a:rPr lang="en-US"/>
              <a:t>Communication between piconets</a:t>
            </a:r>
          </a:p>
          <a:p>
            <a:pPr lvl="1"/>
            <a:r>
              <a:rPr lang="en-US"/>
              <a:t>Devices jumping back and forth between the piconets</a:t>
            </a:r>
          </a:p>
        </p:txBody>
      </p:sp>
      <p:sp>
        <p:nvSpPr>
          <p:cNvPr id="110654" name="Text Box 62"/>
          <p:cNvSpPr txBox="1">
            <a:spLocks noChangeArrowheads="1"/>
          </p:cNvSpPr>
          <p:nvPr/>
        </p:nvSpPr>
        <p:spPr bwMode="auto">
          <a:xfrm>
            <a:off x="228600" y="5151438"/>
            <a:ext cx="140970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76" tIns="49638" rIns="99276" bIns="49638">
            <a:spAutoFit/>
          </a:bodyPr>
          <a:lstStyle/>
          <a:p>
            <a:pPr algn="l" defTabSz="992188" eaLnBrk="0" hangingPunct="0"/>
            <a:r>
              <a:rPr lang="en-US" sz="1700">
                <a:latin typeface="Arial" charset="0"/>
              </a:rPr>
              <a:t>M=Master</a:t>
            </a:r>
          </a:p>
          <a:p>
            <a:pPr algn="l" defTabSz="992188" eaLnBrk="0" hangingPunct="0"/>
            <a:r>
              <a:rPr lang="en-US" sz="1700">
                <a:latin typeface="Arial" charset="0"/>
              </a:rPr>
              <a:t>S=Slave</a:t>
            </a:r>
          </a:p>
          <a:p>
            <a:pPr algn="l" defTabSz="992188" eaLnBrk="0" hangingPunct="0"/>
            <a:r>
              <a:rPr lang="en-US" sz="1700">
                <a:latin typeface="Arial" charset="0"/>
              </a:rPr>
              <a:t>P=Parked</a:t>
            </a:r>
          </a:p>
          <a:p>
            <a:pPr algn="l" defTabSz="992188" eaLnBrk="0" hangingPunct="0"/>
            <a:r>
              <a:rPr lang="en-US" sz="1700">
                <a:latin typeface="Arial" charset="0"/>
              </a:rPr>
              <a:t>SB=Standby</a:t>
            </a:r>
          </a:p>
        </p:txBody>
      </p:sp>
      <p:sp>
        <p:nvSpPr>
          <p:cNvPr id="110656" name="Oval 64"/>
          <p:cNvSpPr>
            <a:spLocks noChangeArrowheads="1"/>
          </p:cNvSpPr>
          <p:nvPr/>
        </p:nvSpPr>
        <p:spPr bwMode="auto">
          <a:xfrm>
            <a:off x="3048000" y="4313238"/>
            <a:ext cx="304800" cy="304800"/>
          </a:xfrm>
          <a:prstGeom prst="ellipse">
            <a:avLst/>
          </a:prstGeom>
          <a:solidFill>
            <a:srgbClr val="FF535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600">
                <a:latin typeface="Arial" charset="0"/>
              </a:rPr>
              <a:t>M</a:t>
            </a:r>
          </a:p>
        </p:txBody>
      </p:sp>
      <p:sp>
        <p:nvSpPr>
          <p:cNvPr id="110657" name="Oval 65"/>
          <p:cNvSpPr>
            <a:spLocks noChangeArrowheads="1"/>
          </p:cNvSpPr>
          <p:nvPr/>
        </p:nvSpPr>
        <p:spPr bwMode="auto">
          <a:xfrm>
            <a:off x="2057400" y="3856038"/>
            <a:ext cx="304800" cy="304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600">
                <a:latin typeface="Arial" charset="0"/>
              </a:rPr>
              <a:t>S</a:t>
            </a:r>
          </a:p>
        </p:txBody>
      </p:sp>
      <p:sp>
        <p:nvSpPr>
          <p:cNvPr id="110658" name="Oval 66"/>
          <p:cNvSpPr>
            <a:spLocks noChangeArrowheads="1"/>
          </p:cNvSpPr>
          <p:nvPr/>
        </p:nvSpPr>
        <p:spPr bwMode="auto">
          <a:xfrm>
            <a:off x="2819400" y="5227638"/>
            <a:ext cx="304800" cy="30480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600">
                <a:latin typeface="Arial" charset="0"/>
              </a:rPr>
              <a:t>P</a:t>
            </a:r>
          </a:p>
        </p:txBody>
      </p:sp>
      <p:sp>
        <p:nvSpPr>
          <p:cNvPr id="110659" name="Oval 67"/>
          <p:cNvSpPr>
            <a:spLocks noChangeArrowheads="1"/>
          </p:cNvSpPr>
          <p:nvPr/>
        </p:nvSpPr>
        <p:spPr bwMode="auto">
          <a:xfrm>
            <a:off x="1981200" y="477043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600">
                <a:latin typeface="Arial" charset="0"/>
              </a:rPr>
              <a:t>SB</a:t>
            </a:r>
          </a:p>
        </p:txBody>
      </p:sp>
      <p:sp>
        <p:nvSpPr>
          <p:cNvPr id="110660" name="Oval 68"/>
          <p:cNvSpPr>
            <a:spLocks noChangeArrowheads="1"/>
          </p:cNvSpPr>
          <p:nvPr/>
        </p:nvSpPr>
        <p:spPr bwMode="auto">
          <a:xfrm>
            <a:off x="3733800" y="3398838"/>
            <a:ext cx="304800" cy="304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600">
                <a:latin typeface="Arial" charset="0"/>
              </a:rPr>
              <a:t>S</a:t>
            </a:r>
          </a:p>
        </p:txBody>
      </p:sp>
      <p:sp>
        <p:nvSpPr>
          <p:cNvPr id="110661" name="Oval 69"/>
          <p:cNvSpPr>
            <a:spLocks noChangeArrowheads="1"/>
          </p:cNvSpPr>
          <p:nvPr/>
        </p:nvSpPr>
        <p:spPr bwMode="auto">
          <a:xfrm>
            <a:off x="3962400" y="4846638"/>
            <a:ext cx="304800" cy="304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600">
                <a:latin typeface="Arial" charset="0"/>
              </a:rPr>
              <a:t>S</a:t>
            </a:r>
          </a:p>
        </p:txBody>
      </p:sp>
      <p:sp>
        <p:nvSpPr>
          <p:cNvPr id="110662" name="Oval 70"/>
          <p:cNvSpPr>
            <a:spLocks noChangeArrowheads="1"/>
          </p:cNvSpPr>
          <p:nvPr/>
        </p:nvSpPr>
        <p:spPr bwMode="auto">
          <a:xfrm>
            <a:off x="2971800" y="3246438"/>
            <a:ext cx="304800" cy="30480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600">
                <a:latin typeface="Arial" charset="0"/>
              </a:rPr>
              <a:t>P</a:t>
            </a:r>
          </a:p>
        </p:txBody>
      </p:sp>
      <p:sp>
        <p:nvSpPr>
          <p:cNvPr id="110663" name="Oval 71"/>
          <p:cNvSpPr>
            <a:spLocks noChangeArrowheads="1"/>
          </p:cNvSpPr>
          <p:nvPr/>
        </p:nvSpPr>
        <p:spPr bwMode="auto">
          <a:xfrm>
            <a:off x="4114800" y="4160838"/>
            <a:ext cx="304800" cy="30480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600">
                <a:latin typeface="Arial" charset="0"/>
              </a:rPr>
              <a:t>P</a:t>
            </a:r>
          </a:p>
        </p:txBody>
      </p:sp>
      <p:sp>
        <p:nvSpPr>
          <p:cNvPr id="110664" name="Oval 72"/>
          <p:cNvSpPr>
            <a:spLocks noChangeArrowheads="1"/>
          </p:cNvSpPr>
          <p:nvPr/>
        </p:nvSpPr>
        <p:spPr bwMode="auto">
          <a:xfrm>
            <a:off x="3429000" y="530383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600">
                <a:latin typeface="Arial" charset="0"/>
              </a:rPr>
              <a:t>SB</a:t>
            </a:r>
          </a:p>
        </p:txBody>
      </p:sp>
      <p:cxnSp>
        <p:nvCxnSpPr>
          <p:cNvPr id="110665" name="AutoShape 73"/>
          <p:cNvCxnSpPr>
            <a:cxnSpLocks noChangeShapeType="1"/>
            <a:stCxn id="110656" idx="2"/>
            <a:endCxn id="110657" idx="6"/>
          </p:cNvCxnSpPr>
          <p:nvPr/>
        </p:nvCxnSpPr>
        <p:spPr bwMode="auto">
          <a:xfrm flipH="1" flipV="1">
            <a:off x="2362200" y="4008438"/>
            <a:ext cx="685800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0666" name="AutoShape 74"/>
          <p:cNvCxnSpPr>
            <a:cxnSpLocks noChangeShapeType="1"/>
            <a:stCxn id="110656" idx="7"/>
            <a:endCxn id="110660" idx="3"/>
          </p:cNvCxnSpPr>
          <p:nvPr/>
        </p:nvCxnSpPr>
        <p:spPr bwMode="auto">
          <a:xfrm flipV="1">
            <a:off x="3308350" y="3659188"/>
            <a:ext cx="469900" cy="6985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0667" name="AutoShape 75"/>
          <p:cNvCxnSpPr>
            <a:cxnSpLocks noChangeShapeType="1"/>
            <a:stCxn id="110661" idx="1"/>
            <a:endCxn id="110656" idx="5"/>
          </p:cNvCxnSpPr>
          <p:nvPr/>
        </p:nvCxnSpPr>
        <p:spPr bwMode="auto">
          <a:xfrm flipH="1" flipV="1">
            <a:off x="3308350" y="4573588"/>
            <a:ext cx="698500" cy="3175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0669" name="Oval 77"/>
          <p:cNvSpPr>
            <a:spLocks noChangeArrowheads="1"/>
          </p:cNvSpPr>
          <p:nvPr/>
        </p:nvSpPr>
        <p:spPr bwMode="auto">
          <a:xfrm>
            <a:off x="5181600" y="4541838"/>
            <a:ext cx="304800" cy="304800"/>
          </a:xfrm>
          <a:prstGeom prst="ellipse">
            <a:avLst/>
          </a:prstGeom>
          <a:solidFill>
            <a:srgbClr val="FF535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600">
                <a:latin typeface="Arial" charset="0"/>
              </a:rPr>
              <a:t>M</a:t>
            </a:r>
          </a:p>
        </p:txBody>
      </p:sp>
      <p:sp>
        <p:nvSpPr>
          <p:cNvPr id="110670" name="Oval 78"/>
          <p:cNvSpPr>
            <a:spLocks noChangeArrowheads="1"/>
          </p:cNvSpPr>
          <p:nvPr/>
        </p:nvSpPr>
        <p:spPr bwMode="auto">
          <a:xfrm>
            <a:off x="4724400" y="3475038"/>
            <a:ext cx="304800" cy="304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600">
                <a:latin typeface="Arial" charset="0"/>
              </a:rPr>
              <a:t>S</a:t>
            </a:r>
          </a:p>
        </p:txBody>
      </p:sp>
      <p:sp>
        <p:nvSpPr>
          <p:cNvPr id="110671" name="Oval 79"/>
          <p:cNvSpPr>
            <a:spLocks noChangeArrowheads="1"/>
          </p:cNvSpPr>
          <p:nvPr/>
        </p:nvSpPr>
        <p:spPr bwMode="auto">
          <a:xfrm>
            <a:off x="5029200" y="5761038"/>
            <a:ext cx="304800" cy="304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600">
                <a:latin typeface="Arial" charset="0"/>
              </a:rPr>
              <a:t>S</a:t>
            </a:r>
          </a:p>
        </p:txBody>
      </p:sp>
      <p:sp>
        <p:nvSpPr>
          <p:cNvPr id="110672" name="Oval 80"/>
          <p:cNvSpPr>
            <a:spLocks noChangeArrowheads="1"/>
          </p:cNvSpPr>
          <p:nvPr/>
        </p:nvSpPr>
        <p:spPr bwMode="auto">
          <a:xfrm>
            <a:off x="5867400" y="4008438"/>
            <a:ext cx="304800" cy="30480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600">
                <a:latin typeface="Arial" charset="0"/>
              </a:rPr>
              <a:t>P</a:t>
            </a:r>
          </a:p>
        </p:txBody>
      </p:sp>
      <p:sp>
        <p:nvSpPr>
          <p:cNvPr id="110673" name="Oval 81"/>
          <p:cNvSpPr>
            <a:spLocks noChangeArrowheads="1"/>
          </p:cNvSpPr>
          <p:nvPr/>
        </p:nvSpPr>
        <p:spPr bwMode="auto">
          <a:xfrm>
            <a:off x="5715000" y="530383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600">
                <a:latin typeface="Arial" charset="0"/>
              </a:rPr>
              <a:t>SB</a:t>
            </a:r>
          </a:p>
        </p:txBody>
      </p:sp>
      <p:cxnSp>
        <p:nvCxnSpPr>
          <p:cNvPr id="110674" name="AutoShape 82"/>
          <p:cNvCxnSpPr>
            <a:cxnSpLocks noChangeShapeType="1"/>
            <a:stCxn id="110669" idx="0"/>
            <a:endCxn id="110670" idx="5"/>
          </p:cNvCxnSpPr>
          <p:nvPr/>
        </p:nvCxnSpPr>
        <p:spPr bwMode="auto">
          <a:xfrm flipH="1" flipV="1">
            <a:off x="4984750" y="3735388"/>
            <a:ext cx="349250" cy="8064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0675" name="AutoShape 83"/>
          <p:cNvCxnSpPr>
            <a:cxnSpLocks noChangeShapeType="1"/>
            <a:stCxn id="110669" idx="2"/>
            <a:endCxn id="110661" idx="6"/>
          </p:cNvCxnSpPr>
          <p:nvPr/>
        </p:nvCxnSpPr>
        <p:spPr bwMode="auto">
          <a:xfrm flipH="1">
            <a:off x="4267200" y="4694238"/>
            <a:ext cx="914400" cy="304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0676" name="AutoShape 84"/>
          <p:cNvCxnSpPr>
            <a:cxnSpLocks noChangeShapeType="1"/>
            <a:stCxn id="110669" idx="4"/>
            <a:endCxn id="110671" idx="0"/>
          </p:cNvCxnSpPr>
          <p:nvPr/>
        </p:nvCxnSpPr>
        <p:spPr bwMode="auto">
          <a:xfrm flipH="1">
            <a:off x="5181600" y="4846638"/>
            <a:ext cx="152400" cy="914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0677" name="Text Box 85"/>
          <p:cNvSpPr txBox="1">
            <a:spLocks noChangeArrowheads="1"/>
          </p:cNvSpPr>
          <p:nvPr/>
        </p:nvSpPr>
        <p:spPr bwMode="auto">
          <a:xfrm>
            <a:off x="7308850" y="2924175"/>
            <a:ext cx="1336675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>
                <a:latin typeface="Arial" charset="0"/>
              </a:rPr>
              <a:t>Piconets</a:t>
            </a:r>
          </a:p>
          <a:p>
            <a:pPr algn="l" eaLnBrk="0" hangingPunct="0"/>
            <a:r>
              <a:rPr lang="en-US" sz="1600">
                <a:latin typeface="Arial" charset="0"/>
              </a:rPr>
              <a:t>(each with a </a:t>
            </a:r>
          </a:p>
          <a:p>
            <a:pPr algn="l" eaLnBrk="0" hangingPunct="0"/>
            <a:r>
              <a:rPr lang="en-US" sz="1600">
                <a:latin typeface="Arial" charset="0"/>
              </a:rPr>
              <a:t>capacity of </a:t>
            </a:r>
          </a:p>
          <a:p>
            <a:pPr algn="l" eaLnBrk="0" hangingPunct="0"/>
            <a:r>
              <a:rPr lang="en-US" sz="1600">
                <a:latin typeface="Arial" charset="0"/>
              </a:rPr>
              <a:t>720 kbit/s)</a:t>
            </a:r>
          </a:p>
        </p:txBody>
      </p:sp>
      <p:sp>
        <p:nvSpPr>
          <p:cNvPr id="110678" name="Line 86"/>
          <p:cNvSpPr>
            <a:spLocks noChangeShapeType="1"/>
          </p:cNvSpPr>
          <p:nvPr/>
        </p:nvSpPr>
        <p:spPr bwMode="auto">
          <a:xfrm flipH="1" flipV="1">
            <a:off x="3635375" y="2997200"/>
            <a:ext cx="3744913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679" name="Line 87"/>
          <p:cNvSpPr>
            <a:spLocks noChangeShapeType="1"/>
          </p:cNvSpPr>
          <p:nvPr/>
        </p:nvSpPr>
        <p:spPr bwMode="auto">
          <a:xfrm flipH="1">
            <a:off x="5943600" y="3068638"/>
            <a:ext cx="1436688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Prof. Dr.-Ing. Jochen H. Schiller    www.jochenschiller.de    MC - 2012</a:t>
            </a:r>
            <a:endParaRPr lang="en-US"/>
          </a:p>
        </p:txBody>
      </p:sp>
      <p:sp>
        <p:nvSpPr>
          <p:cNvPr id="164895" name="Line 31"/>
          <p:cNvSpPr>
            <a:spLocks noChangeShapeType="1"/>
          </p:cNvSpPr>
          <p:nvPr/>
        </p:nvSpPr>
        <p:spPr bwMode="auto">
          <a:xfrm flipV="1">
            <a:off x="1870075" y="2339975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911" name="Line 47"/>
          <p:cNvSpPr>
            <a:spLocks noChangeShapeType="1"/>
          </p:cNvSpPr>
          <p:nvPr/>
        </p:nvSpPr>
        <p:spPr bwMode="auto">
          <a:xfrm flipV="1">
            <a:off x="2517775" y="2843213"/>
            <a:ext cx="0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912" name="Line 48"/>
          <p:cNvSpPr>
            <a:spLocks noChangeShapeType="1"/>
          </p:cNvSpPr>
          <p:nvPr/>
        </p:nvSpPr>
        <p:spPr bwMode="auto">
          <a:xfrm flipV="1">
            <a:off x="1870075" y="2843213"/>
            <a:ext cx="0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Bluetooth protocol stack</a:t>
            </a:r>
          </a:p>
        </p:txBody>
      </p:sp>
      <p:sp>
        <p:nvSpPr>
          <p:cNvPr id="164867" name="Rectangle 3"/>
          <p:cNvSpPr>
            <a:spLocks noChangeArrowheads="1"/>
          </p:cNvSpPr>
          <p:nvPr/>
        </p:nvSpPr>
        <p:spPr bwMode="auto">
          <a:xfrm>
            <a:off x="414338" y="4859338"/>
            <a:ext cx="7543800" cy="381000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600">
                <a:latin typeface="Arial" charset="0"/>
              </a:rPr>
              <a:t>Radio</a:t>
            </a:r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414338" y="4402138"/>
            <a:ext cx="7543800" cy="381000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600">
                <a:latin typeface="Arial" charset="0"/>
              </a:rPr>
              <a:t>Baseband</a:t>
            </a:r>
          </a:p>
        </p:txBody>
      </p:sp>
      <p:sp>
        <p:nvSpPr>
          <p:cNvPr id="164869" name="Rectangle 5"/>
          <p:cNvSpPr>
            <a:spLocks noChangeArrowheads="1"/>
          </p:cNvSpPr>
          <p:nvPr/>
        </p:nvSpPr>
        <p:spPr bwMode="auto">
          <a:xfrm>
            <a:off x="5672138" y="3944938"/>
            <a:ext cx="2286000" cy="381000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600">
                <a:latin typeface="Arial" charset="0"/>
              </a:rPr>
              <a:t>Link Manager</a:t>
            </a:r>
          </a:p>
        </p:txBody>
      </p:sp>
      <p:sp>
        <p:nvSpPr>
          <p:cNvPr id="164870" name="Rectangle 6"/>
          <p:cNvSpPr>
            <a:spLocks noChangeArrowheads="1"/>
          </p:cNvSpPr>
          <p:nvPr/>
        </p:nvSpPr>
        <p:spPr bwMode="auto">
          <a:xfrm>
            <a:off x="7196138" y="1582738"/>
            <a:ext cx="762000" cy="22098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600">
                <a:latin typeface="Arial" charset="0"/>
              </a:rPr>
              <a:t>Control</a:t>
            </a:r>
          </a:p>
        </p:txBody>
      </p:sp>
      <p:sp>
        <p:nvSpPr>
          <p:cNvPr id="164872" name="Line 8"/>
          <p:cNvSpPr>
            <a:spLocks noChangeShapeType="1"/>
          </p:cNvSpPr>
          <p:nvPr/>
        </p:nvSpPr>
        <p:spPr bwMode="auto">
          <a:xfrm>
            <a:off x="1023938" y="3868738"/>
            <a:ext cx="7010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873" name="Text Box 9"/>
          <p:cNvSpPr txBox="1">
            <a:spLocks noChangeArrowheads="1"/>
          </p:cNvSpPr>
          <p:nvPr/>
        </p:nvSpPr>
        <p:spPr bwMode="auto">
          <a:xfrm>
            <a:off x="8034338" y="3487738"/>
            <a:ext cx="106362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>
                <a:latin typeface="Arial" charset="0"/>
              </a:rPr>
              <a:t>Host</a:t>
            </a:r>
          </a:p>
          <a:p>
            <a:pPr algn="l" eaLnBrk="0" hangingPunct="0"/>
            <a:r>
              <a:rPr lang="en-US" sz="1600">
                <a:latin typeface="Arial" charset="0"/>
              </a:rPr>
              <a:t>Controller</a:t>
            </a:r>
          </a:p>
          <a:p>
            <a:pPr algn="l" eaLnBrk="0" hangingPunct="0"/>
            <a:r>
              <a:rPr lang="en-US" sz="1600">
                <a:latin typeface="Arial" charset="0"/>
              </a:rPr>
              <a:t>Interface</a:t>
            </a:r>
          </a:p>
        </p:txBody>
      </p:sp>
      <p:sp>
        <p:nvSpPr>
          <p:cNvPr id="164874" name="Rectangle 10"/>
          <p:cNvSpPr>
            <a:spLocks noChangeArrowheads="1"/>
          </p:cNvSpPr>
          <p:nvPr/>
        </p:nvSpPr>
        <p:spPr bwMode="auto">
          <a:xfrm>
            <a:off x="1557338" y="3411538"/>
            <a:ext cx="5562600" cy="381000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600">
                <a:latin typeface="Arial" charset="0"/>
              </a:rPr>
              <a:t>Logical Link Control and Adaptation Protocol (L2CAP)</a:t>
            </a:r>
          </a:p>
        </p:txBody>
      </p:sp>
      <p:sp>
        <p:nvSpPr>
          <p:cNvPr id="164876" name="Line 12"/>
          <p:cNvSpPr>
            <a:spLocks noChangeShapeType="1"/>
          </p:cNvSpPr>
          <p:nvPr/>
        </p:nvSpPr>
        <p:spPr bwMode="auto">
          <a:xfrm flipV="1">
            <a:off x="4300538" y="4783138"/>
            <a:ext cx="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877" name="Line 13"/>
          <p:cNvSpPr>
            <a:spLocks noChangeShapeType="1"/>
          </p:cNvSpPr>
          <p:nvPr/>
        </p:nvSpPr>
        <p:spPr bwMode="auto">
          <a:xfrm flipV="1">
            <a:off x="4071938" y="3792538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878" name="Line 14"/>
          <p:cNvSpPr>
            <a:spLocks noChangeShapeType="1"/>
          </p:cNvSpPr>
          <p:nvPr/>
        </p:nvSpPr>
        <p:spPr bwMode="auto">
          <a:xfrm flipV="1">
            <a:off x="947738" y="4325938"/>
            <a:ext cx="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879" name="Line 15"/>
          <p:cNvSpPr>
            <a:spLocks noChangeShapeType="1"/>
          </p:cNvSpPr>
          <p:nvPr/>
        </p:nvSpPr>
        <p:spPr bwMode="auto">
          <a:xfrm flipV="1">
            <a:off x="6888163" y="4325938"/>
            <a:ext cx="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880" name="Line 16"/>
          <p:cNvSpPr>
            <a:spLocks noChangeShapeType="1"/>
          </p:cNvSpPr>
          <p:nvPr/>
        </p:nvSpPr>
        <p:spPr bwMode="auto">
          <a:xfrm flipV="1">
            <a:off x="7577138" y="3792538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871" name="Rectangle 7"/>
          <p:cNvSpPr>
            <a:spLocks noChangeArrowheads="1"/>
          </p:cNvSpPr>
          <p:nvPr/>
        </p:nvSpPr>
        <p:spPr bwMode="auto">
          <a:xfrm>
            <a:off x="414338" y="2954338"/>
            <a:ext cx="1066800" cy="13716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600">
                <a:latin typeface="Arial" charset="0"/>
              </a:rPr>
              <a:t>Audio</a:t>
            </a:r>
          </a:p>
        </p:txBody>
      </p:sp>
      <p:sp>
        <p:nvSpPr>
          <p:cNvPr id="164881" name="Rectangle 17"/>
          <p:cNvSpPr>
            <a:spLocks noChangeArrowheads="1"/>
          </p:cNvSpPr>
          <p:nvPr/>
        </p:nvSpPr>
        <p:spPr bwMode="auto">
          <a:xfrm>
            <a:off x="5443538" y="1582738"/>
            <a:ext cx="914400" cy="17526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600">
                <a:latin typeface="Arial" charset="0"/>
              </a:rPr>
              <a:t>TCS BIN</a:t>
            </a:r>
          </a:p>
        </p:txBody>
      </p:sp>
      <p:sp>
        <p:nvSpPr>
          <p:cNvPr id="164882" name="Rectangle 18"/>
          <p:cNvSpPr>
            <a:spLocks noChangeArrowheads="1"/>
          </p:cNvSpPr>
          <p:nvPr/>
        </p:nvSpPr>
        <p:spPr bwMode="auto">
          <a:xfrm>
            <a:off x="6434138" y="1582738"/>
            <a:ext cx="685800" cy="1752600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600">
                <a:latin typeface="Arial" charset="0"/>
              </a:rPr>
              <a:t>SDP</a:t>
            </a:r>
          </a:p>
        </p:txBody>
      </p:sp>
      <p:sp>
        <p:nvSpPr>
          <p:cNvPr id="164883" name="Rectangle 19"/>
          <p:cNvSpPr>
            <a:spLocks noChangeArrowheads="1"/>
          </p:cNvSpPr>
          <p:nvPr/>
        </p:nvSpPr>
        <p:spPr bwMode="auto">
          <a:xfrm>
            <a:off x="2878138" y="1582738"/>
            <a:ext cx="12192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600">
                <a:latin typeface="Arial" charset="0"/>
              </a:rPr>
              <a:t>OBEX</a:t>
            </a:r>
          </a:p>
        </p:txBody>
      </p:sp>
      <p:sp>
        <p:nvSpPr>
          <p:cNvPr id="164884" name="Rectangle 20"/>
          <p:cNvSpPr>
            <a:spLocks noChangeArrowheads="1"/>
          </p:cNvSpPr>
          <p:nvPr/>
        </p:nvSpPr>
        <p:spPr bwMode="auto">
          <a:xfrm>
            <a:off x="2878138" y="1125538"/>
            <a:ext cx="12192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600">
                <a:latin typeface="Arial" charset="0"/>
              </a:rPr>
              <a:t>vCal/vCard</a:t>
            </a:r>
          </a:p>
        </p:txBody>
      </p:sp>
      <p:sp>
        <p:nvSpPr>
          <p:cNvPr id="164885" name="Rectangle 21"/>
          <p:cNvSpPr>
            <a:spLocks noChangeArrowheads="1"/>
          </p:cNvSpPr>
          <p:nvPr/>
        </p:nvSpPr>
        <p:spPr bwMode="auto">
          <a:xfrm>
            <a:off x="1587500" y="2039938"/>
            <a:ext cx="12192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600">
                <a:latin typeface="Arial" charset="0"/>
              </a:rPr>
              <a:t>IP</a:t>
            </a:r>
          </a:p>
        </p:txBody>
      </p:sp>
      <p:sp>
        <p:nvSpPr>
          <p:cNvPr id="164886" name="Rectangle 22"/>
          <p:cNvSpPr>
            <a:spLocks noChangeArrowheads="1"/>
          </p:cNvSpPr>
          <p:nvPr/>
        </p:nvSpPr>
        <p:spPr bwMode="auto">
          <a:xfrm>
            <a:off x="1587500" y="1125538"/>
            <a:ext cx="12192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600">
                <a:latin typeface="Arial" charset="0"/>
              </a:rPr>
              <a:t>NW apps.</a:t>
            </a:r>
          </a:p>
        </p:txBody>
      </p:sp>
      <p:sp>
        <p:nvSpPr>
          <p:cNvPr id="164887" name="Rectangle 23"/>
          <p:cNvSpPr>
            <a:spLocks noChangeArrowheads="1"/>
          </p:cNvSpPr>
          <p:nvPr/>
        </p:nvSpPr>
        <p:spPr bwMode="auto">
          <a:xfrm>
            <a:off x="1587500" y="1582738"/>
            <a:ext cx="12192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600">
                <a:latin typeface="Arial" charset="0"/>
              </a:rPr>
              <a:t>TCP/UDP</a:t>
            </a:r>
          </a:p>
        </p:txBody>
      </p:sp>
      <p:sp>
        <p:nvSpPr>
          <p:cNvPr id="164888" name="Rectangle 24"/>
          <p:cNvSpPr>
            <a:spLocks noChangeArrowheads="1"/>
          </p:cNvSpPr>
          <p:nvPr/>
        </p:nvSpPr>
        <p:spPr bwMode="auto">
          <a:xfrm>
            <a:off x="1587500" y="2484438"/>
            <a:ext cx="569913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600">
                <a:latin typeface="Arial" charset="0"/>
              </a:rPr>
              <a:t>BNEP</a:t>
            </a:r>
          </a:p>
        </p:txBody>
      </p:sp>
      <p:sp>
        <p:nvSpPr>
          <p:cNvPr id="164889" name="Rectangle 25"/>
          <p:cNvSpPr>
            <a:spLocks noChangeArrowheads="1"/>
          </p:cNvSpPr>
          <p:nvPr/>
        </p:nvSpPr>
        <p:spPr bwMode="auto">
          <a:xfrm>
            <a:off x="2230438" y="2954338"/>
            <a:ext cx="31369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600">
                <a:latin typeface="Arial" charset="0"/>
              </a:rPr>
              <a:t>RFCOMM (serial line interface)</a:t>
            </a:r>
          </a:p>
        </p:txBody>
      </p:sp>
      <p:sp>
        <p:nvSpPr>
          <p:cNvPr id="164890" name="Rectangle 26"/>
          <p:cNvSpPr>
            <a:spLocks noChangeArrowheads="1"/>
          </p:cNvSpPr>
          <p:nvPr/>
        </p:nvSpPr>
        <p:spPr bwMode="auto">
          <a:xfrm>
            <a:off x="4148138" y="1582738"/>
            <a:ext cx="1219200" cy="12954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600">
                <a:latin typeface="Arial" charset="0"/>
              </a:rPr>
              <a:t>AT modem</a:t>
            </a:r>
          </a:p>
          <a:p>
            <a:pPr eaLnBrk="0" hangingPunct="0"/>
            <a:r>
              <a:rPr lang="en-US" sz="1600">
                <a:latin typeface="Arial" charset="0"/>
              </a:rPr>
              <a:t>commands</a:t>
            </a:r>
          </a:p>
        </p:txBody>
      </p:sp>
      <p:sp>
        <p:nvSpPr>
          <p:cNvPr id="164891" name="Rectangle 27"/>
          <p:cNvSpPr>
            <a:spLocks noChangeArrowheads="1"/>
          </p:cNvSpPr>
          <p:nvPr/>
        </p:nvSpPr>
        <p:spPr bwMode="auto">
          <a:xfrm>
            <a:off x="4148138" y="1125538"/>
            <a:ext cx="22098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600">
                <a:latin typeface="Arial" charset="0"/>
              </a:rPr>
              <a:t>telephony apps.</a:t>
            </a:r>
          </a:p>
        </p:txBody>
      </p:sp>
      <p:sp>
        <p:nvSpPr>
          <p:cNvPr id="164892" name="Line 28"/>
          <p:cNvSpPr>
            <a:spLocks noChangeShapeType="1"/>
          </p:cNvSpPr>
          <p:nvPr/>
        </p:nvSpPr>
        <p:spPr bwMode="auto">
          <a:xfrm flipV="1">
            <a:off x="3487738" y="1963738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893" name="Line 29"/>
          <p:cNvSpPr>
            <a:spLocks noChangeShapeType="1"/>
          </p:cNvSpPr>
          <p:nvPr/>
        </p:nvSpPr>
        <p:spPr bwMode="auto">
          <a:xfrm flipV="1">
            <a:off x="3462338" y="3335338"/>
            <a:ext cx="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896" name="Line 32"/>
          <p:cNvSpPr>
            <a:spLocks noChangeShapeType="1"/>
          </p:cNvSpPr>
          <p:nvPr/>
        </p:nvSpPr>
        <p:spPr bwMode="auto">
          <a:xfrm flipV="1">
            <a:off x="2197100" y="1963738"/>
            <a:ext cx="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897" name="Rectangle 33"/>
          <p:cNvSpPr>
            <a:spLocks noChangeArrowheads="1"/>
          </p:cNvSpPr>
          <p:nvPr/>
        </p:nvSpPr>
        <p:spPr bwMode="auto">
          <a:xfrm>
            <a:off x="414338" y="1125538"/>
            <a:ext cx="10668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600">
                <a:latin typeface="Arial" charset="0"/>
              </a:rPr>
              <a:t>audio apps.</a:t>
            </a:r>
          </a:p>
        </p:txBody>
      </p:sp>
      <p:sp>
        <p:nvSpPr>
          <p:cNvPr id="164898" name="Line 34"/>
          <p:cNvSpPr>
            <a:spLocks noChangeShapeType="1"/>
          </p:cNvSpPr>
          <p:nvPr/>
        </p:nvSpPr>
        <p:spPr bwMode="auto">
          <a:xfrm flipV="1">
            <a:off x="947738" y="1506538"/>
            <a:ext cx="0" cy="144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899" name="Line 35"/>
          <p:cNvSpPr>
            <a:spLocks noChangeShapeType="1"/>
          </p:cNvSpPr>
          <p:nvPr/>
        </p:nvSpPr>
        <p:spPr bwMode="auto">
          <a:xfrm flipV="1">
            <a:off x="3487738" y="1506538"/>
            <a:ext cx="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900" name="Line 36"/>
          <p:cNvSpPr>
            <a:spLocks noChangeShapeType="1"/>
          </p:cNvSpPr>
          <p:nvPr/>
        </p:nvSpPr>
        <p:spPr bwMode="auto">
          <a:xfrm flipV="1">
            <a:off x="2197100" y="1506538"/>
            <a:ext cx="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901" name="Line 37"/>
          <p:cNvSpPr>
            <a:spLocks noChangeShapeType="1"/>
          </p:cNvSpPr>
          <p:nvPr/>
        </p:nvSpPr>
        <p:spPr bwMode="auto">
          <a:xfrm flipV="1">
            <a:off x="4681538" y="1506538"/>
            <a:ext cx="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902" name="Line 38"/>
          <p:cNvSpPr>
            <a:spLocks noChangeShapeType="1"/>
          </p:cNvSpPr>
          <p:nvPr/>
        </p:nvSpPr>
        <p:spPr bwMode="auto">
          <a:xfrm flipV="1">
            <a:off x="5824538" y="1506538"/>
            <a:ext cx="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903" name="Rectangle 39"/>
          <p:cNvSpPr>
            <a:spLocks noChangeArrowheads="1"/>
          </p:cNvSpPr>
          <p:nvPr/>
        </p:nvSpPr>
        <p:spPr bwMode="auto">
          <a:xfrm>
            <a:off x="6434138" y="1125538"/>
            <a:ext cx="15240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600">
                <a:latin typeface="Arial" charset="0"/>
              </a:rPr>
              <a:t>mgmnt. apps.</a:t>
            </a:r>
          </a:p>
        </p:txBody>
      </p:sp>
      <p:sp>
        <p:nvSpPr>
          <p:cNvPr id="164904" name="Line 40"/>
          <p:cNvSpPr>
            <a:spLocks noChangeShapeType="1"/>
          </p:cNvSpPr>
          <p:nvPr/>
        </p:nvSpPr>
        <p:spPr bwMode="auto">
          <a:xfrm flipV="1">
            <a:off x="5900738" y="3335338"/>
            <a:ext cx="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905" name="Line 41"/>
          <p:cNvSpPr>
            <a:spLocks noChangeShapeType="1"/>
          </p:cNvSpPr>
          <p:nvPr/>
        </p:nvSpPr>
        <p:spPr bwMode="auto">
          <a:xfrm flipV="1">
            <a:off x="6738938" y="3335338"/>
            <a:ext cx="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906" name="Line 42"/>
          <p:cNvSpPr>
            <a:spLocks noChangeShapeType="1"/>
          </p:cNvSpPr>
          <p:nvPr/>
        </p:nvSpPr>
        <p:spPr bwMode="auto">
          <a:xfrm flipV="1">
            <a:off x="4678363" y="2878138"/>
            <a:ext cx="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907" name="Text Box 43"/>
          <p:cNvSpPr txBox="1">
            <a:spLocks noChangeArrowheads="1"/>
          </p:cNvSpPr>
          <p:nvPr/>
        </p:nvSpPr>
        <p:spPr bwMode="auto">
          <a:xfrm>
            <a:off x="395288" y="5327650"/>
            <a:ext cx="471805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400">
                <a:latin typeface="Arial" charset="0"/>
              </a:rPr>
              <a:t>AT: attention sequence</a:t>
            </a:r>
          </a:p>
          <a:p>
            <a:pPr algn="l" eaLnBrk="0" hangingPunct="0"/>
            <a:r>
              <a:rPr lang="en-US" sz="1400">
                <a:latin typeface="Arial" charset="0"/>
              </a:rPr>
              <a:t>OBEX: object exchange</a:t>
            </a:r>
          </a:p>
          <a:p>
            <a:pPr algn="l" eaLnBrk="0" hangingPunct="0"/>
            <a:r>
              <a:rPr lang="en-US" sz="1400">
                <a:latin typeface="Arial" charset="0"/>
              </a:rPr>
              <a:t>TCS BIN: telephony control protocol specification – binary</a:t>
            </a:r>
          </a:p>
          <a:p>
            <a:pPr algn="l" eaLnBrk="0" hangingPunct="0"/>
            <a:r>
              <a:rPr lang="en-US" sz="1400">
                <a:latin typeface="Arial" charset="0"/>
              </a:rPr>
              <a:t>BNEP: Bluetooth network encapsulation protocol</a:t>
            </a:r>
          </a:p>
        </p:txBody>
      </p:sp>
      <p:sp>
        <p:nvSpPr>
          <p:cNvPr id="164908" name="Text Box 44"/>
          <p:cNvSpPr txBox="1">
            <a:spLocks noChangeArrowheads="1"/>
          </p:cNvSpPr>
          <p:nvPr/>
        </p:nvSpPr>
        <p:spPr bwMode="auto">
          <a:xfrm>
            <a:off x="5183188" y="5364163"/>
            <a:ext cx="28829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400">
                <a:latin typeface="Arial" charset="0"/>
              </a:rPr>
              <a:t>SDP: service discovery protocol</a:t>
            </a:r>
          </a:p>
          <a:p>
            <a:pPr algn="l" eaLnBrk="0" hangingPunct="0"/>
            <a:r>
              <a:rPr lang="en-US" sz="1400">
                <a:latin typeface="Arial" charset="0"/>
              </a:rPr>
              <a:t>RFCOMM: radio frequency comm.</a:t>
            </a:r>
          </a:p>
        </p:txBody>
      </p:sp>
      <p:sp>
        <p:nvSpPr>
          <p:cNvPr id="164909" name="Rectangle 45"/>
          <p:cNvSpPr>
            <a:spLocks noChangeArrowheads="1"/>
          </p:cNvSpPr>
          <p:nvPr/>
        </p:nvSpPr>
        <p:spPr bwMode="auto">
          <a:xfrm>
            <a:off x="2230438" y="2484438"/>
            <a:ext cx="569912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600">
                <a:latin typeface="Arial" charset="0"/>
              </a:rPr>
              <a:t>PPP</a:t>
            </a:r>
          </a:p>
        </p:txBody>
      </p:sp>
      <p:sp>
        <p:nvSpPr>
          <p:cNvPr id="164910" name="Line 46"/>
          <p:cNvSpPr>
            <a:spLocks noChangeShapeType="1"/>
          </p:cNvSpPr>
          <p:nvPr/>
        </p:nvSpPr>
        <p:spPr bwMode="auto">
          <a:xfrm flipV="1">
            <a:off x="2517775" y="2411413"/>
            <a:ext cx="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Prof. Dr.-Ing. Jochen H. Schiller    www.jochenschiller.de    MC - 2012</a:t>
            </a:r>
            <a:endParaRPr lang="en-US"/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Baseband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Piconet/channel definition</a:t>
            </a:r>
          </a:p>
          <a:p>
            <a:r>
              <a:rPr lang="en-US"/>
              <a:t>Low-level packet definition</a:t>
            </a:r>
          </a:p>
          <a:p>
            <a:pPr lvl="1"/>
            <a:r>
              <a:rPr lang="en-US"/>
              <a:t>Access code</a:t>
            </a:r>
          </a:p>
          <a:p>
            <a:pPr lvl="2"/>
            <a:r>
              <a:rPr lang="en-US"/>
              <a:t>Channel, device access, e.g., derived from master</a:t>
            </a:r>
          </a:p>
          <a:p>
            <a:pPr lvl="1"/>
            <a:r>
              <a:rPr lang="en-US"/>
              <a:t>Packet header</a:t>
            </a:r>
          </a:p>
          <a:p>
            <a:pPr lvl="2"/>
            <a:r>
              <a:rPr lang="en-US"/>
              <a:t>1/3-FEC, active member address (broadcast + 7 slaves), link type, alternating bit ARQ/SEQ, checksum </a:t>
            </a:r>
          </a:p>
          <a:p>
            <a:endParaRPr lang="en-US"/>
          </a:p>
        </p:txBody>
      </p:sp>
      <p:sp>
        <p:nvSpPr>
          <p:cNvPr id="165893" name="Rectangle 5"/>
          <p:cNvSpPr>
            <a:spLocks noChangeArrowheads="1"/>
          </p:cNvSpPr>
          <p:nvPr/>
        </p:nvSpPr>
        <p:spPr bwMode="auto">
          <a:xfrm>
            <a:off x="2068513" y="4060825"/>
            <a:ext cx="12192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access code</a:t>
            </a:r>
          </a:p>
        </p:txBody>
      </p:sp>
      <p:sp>
        <p:nvSpPr>
          <p:cNvPr id="165894" name="Rectangle 6"/>
          <p:cNvSpPr>
            <a:spLocks noChangeArrowheads="1"/>
          </p:cNvSpPr>
          <p:nvPr/>
        </p:nvSpPr>
        <p:spPr bwMode="auto">
          <a:xfrm>
            <a:off x="3287713" y="4060825"/>
            <a:ext cx="14478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packet header</a:t>
            </a:r>
          </a:p>
        </p:txBody>
      </p:sp>
      <p:sp>
        <p:nvSpPr>
          <p:cNvPr id="165895" name="Rectangle 7"/>
          <p:cNvSpPr>
            <a:spLocks noChangeArrowheads="1"/>
          </p:cNvSpPr>
          <p:nvPr/>
        </p:nvSpPr>
        <p:spPr bwMode="auto">
          <a:xfrm>
            <a:off x="4735513" y="4060825"/>
            <a:ext cx="14478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payload</a:t>
            </a:r>
          </a:p>
        </p:txBody>
      </p:sp>
      <p:sp>
        <p:nvSpPr>
          <p:cNvPr id="165896" name="Text Box 8"/>
          <p:cNvSpPr txBox="1">
            <a:spLocks noChangeArrowheads="1"/>
          </p:cNvSpPr>
          <p:nvPr/>
        </p:nvSpPr>
        <p:spPr bwMode="auto">
          <a:xfrm>
            <a:off x="2449513" y="3756025"/>
            <a:ext cx="771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68(72)</a:t>
            </a:r>
          </a:p>
        </p:txBody>
      </p:sp>
      <p:sp>
        <p:nvSpPr>
          <p:cNvPr id="165897" name="Text Box 9"/>
          <p:cNvSpPr txBox="1">
            <a:spLocks noChangeArrowheads="1"/>
          </p:cNvSpPr>
          <p:nvPr/>
        </p:nvSpPr>
        <p:spPr bwMode="auto">
          <a:xfrm>
            <a:off x="3821113" y="3756025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54</a:t>
            </a:r>
          </a:p>
        </p:txBody>
      </p:sp>
      <p:sp>
        <p:nvSpPr>
          <p:cNvPr id="165898" name="Text Box 10"/>
          <p:cNvSpPr txBox="1">
            <a:spLocks noChangeArrowheads="1"/>
          </p:cNvSpPr>
          <p:nvPr/>
        </p:nvSpPr>
        <p:spPr bwMode="auto">
          <a:xfrm>
            <a:off x="4887913" y="3756025"/>
            <a:ext cx="815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0-2745</a:t>
            </a:r>
          </a:p>
        </p:txBody>
      </p:sp>
      <p:sp>
        <p:nvSpPr>
          <p:cNvPr id="165899" name="Text Box 11"/>
          <p:cNvSpPr txBox="1">
            <a:spLocks noChangeArrowheads="1"/>
          </p:cNvSpPr>
          <p:nvPr/>
        </p:nvSpPr>
        <p:spPr bwMode="auto">
          <a:xfrm>
            <a:off x="6259513" y="3756025"/>
            <a:ext cx="5000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bits</a:t>
            </a:r>
          </a:p>
        </p:txBody>
      </p:sp>
      <p:sp>
        <p:nvSpPr>
          <p:cNvPr id="165900" name="Rectangle 12"/>
          <p:cNvSpPr>
            <a:spLocks noChangeArrowheads="1"/>
          </p:cNvSpPr>
          <p:nvPr/>
        </p:nvSpPr>
        <p:spPr bwMode="auto">
          <a:xfrm>
            <a:off x="2754313" y="5280025"/>
            <a:ext cx="13716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AM address</a:t>
            </a:r>
          </a:p>
        </p:txBody>
      </p:sp>
      <p:sp>
        <p:nvSpPr>
          <p:cNvPr id="165901" name="Rectangle 13"/>
          <p:cNvSpPr>
            <a:spLocks noChangeArrowheads="1"/>
          </p:cNvSpPr>
          <p:nvPr/>
        </p:nvSpPr>
        <p:spPr bwMode="auto">
          <a:xfrm>
            <a:off x="4125913" y="5280025"/>
            <a:ext cx="8382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type</a:t>
            </a:r>
          </a:p>
        </p:txBody>
      </p:sp>
      <p:sp>
        <p:nvSpPr>
          <p:cNvPr id="165902" name="Rectangle 14"/>
          <p:cNvSpPr>
            <a:spLocks noChangeArrowheads="1"/>
          </p:cNvSpPr>
          <p:nvPr/>
        </p:nvSpPr>
        <p:spPr bwMode="auto">
          <a:xfrm>
            <a:off x="4964113" y="5280025"/>
            <a:ext cx="8382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flow</a:t>
            </a:r>
          </a:p>
        </p:txBody>
      </p:sp>
      <p:sp>
        <p:nvSpPr>
          <p:cNvPr id="165903" name="Rectangle 15"/>
          <p:cNvSpPr>
            <a:spLocks noChangeArrowheads="1"/>
          </p:cNvSpPr>
          <p:nvPr/>
        </p:nvSpPr>
        <p:spPr bwMode="auto">
          <a:xfrm>
            <a:off x="5802313" y="5280025"/>
            <a:ext cx="8382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ARQN</a:t>
            </a:r>
          </a:p>
        </p:txBody>
      </p:sp>
      <p:sp>
        <p:nvSpPr>
          <p:cNvPr id="165904" name="Rectangle 16"/>
          <p:cNvSpPr>
            <a:spLocks noChangeArrowheads="1"/>
          </p:cNvSpPr>
          <p:nvPr/>
        </p:nvSpPr>
        <p:spPr bwMode="auto">
          <a:xfrm>
            <a:off x="6640513" y="5280025"/>
            <a:ext cx="8382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SEQN</a:t>
            </a:r>
          </a:p>
        </p:txBody>
      </p:sp>
      <p:sp>
        <p:nvSpPr>
          <p:cNvPr id="165905" name="Rectangle 17"/>
          <p:cNvSpPr>
            <a:spLocks noChangeArrowheads="1"/>
          </p:cNvSpPr>
          <p:nvPr/>
        </p:nvSpPr>
        <p:spPr bwMode="auto">
          <a:xfrm>
            <a:off x="7478713" y="5280025"/>
            <a:ext cx="8382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HEC</a:t>
            </a:r>
          </a:p>
        </p:txBody>
      </p:sp>
      <p:sp>
        <p:nvSpPr>
          <p:cNvPr id="165906" name="Text Box 18"/>
          <p:cNvSpPr txBox="1">
            <a:spLocks noChangeArrowheads="1"/>
          </p:cNvSpPr>
          <p:nvPr/>
        </p:nvSpPr>
        <p:spPr bwMode="auto">
          <a:xfrm>
            <a:off x="3363913" y="4975225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3</a:t>
            </a:r>
          </a:p>
        </p:txBody>
      </p:sp>
      <p:sp>
        <p:nvSpPr>
          <p:cNvPr id="165907" name="Text Box 19"/>
          <p:cNvSpPr txBox="1">
            <a:spLocks noChangeArrowheads="1"/>
          </p:cNvSpPr>
          <p:nvPr/>
        </p:nvSpPr>
        <p:spPr bwMode="auto">
          <a:xfrm>
            <a:off x="4430713" y="4975225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4</a:t>
            </a:r>
          </a:p>
        </p:txBody>
      </p:sp>
      <p:sp>
        <p:nvSpPr>
          <p:cNvPr id="165908" name="Text Box 20"/>
          <p:cNvSpPr txBox="1">
            <a:spLocks noChangeArrowheads="1"/>
          </p:cNvSpPr>
          <p:nvPr/>
        </p:nvSpPr>
        <p:spPr bwMode="auto">
          <a:xfrm>
            <a:off x="5268913" y="4975225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1</a:t>
            </a:r>
          </a:p>
        </p:txBody>
      </p:sp>
      <p:sp>
        <p:nvSpPr>
          <p:cNvPr id="165909" name="Text Box 21"/>
          <p:cNvSpPr txBox="1">
            <a:spLocks noChangeArrowheads="1"/>
          </p:cNvSpPr>
          <p:nvPr/>
        </p:nvSpPr>
        <p:spPr bwMode="auto">
          <a:xfrm>
            <a:off x="6107113" y="4975225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1</a:t>
            </a:r>
          </a:p>
        </p:txBody>
      </p:sp>
      <p:sp>
        <p:nvSpPr>
          <p:cNvPr id="165910" name="Text Box 22"/>
          <p:cNvSpPr txBox="1">
            <a:spLocks noChangeArrowheads="1"/>
          </p:cNvSpPr>
          <p:nvPr/>
        </p:nvSpPr>
        <p:spPr bwMode="auto">
          <a:xfrm>
            <a:off x="6945313" y="4975225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1</a:t>
            </a:r>
          </a:p>
        </p:txBody>
      </p:sp>
      <p:sp>
        <p:nvSpPr>
          <p:cNvPr id="165911" name="Text Box 23"/>
          <p:cNvSpPr txBox="1">
            <a:spLocks noChangeArrowheads="1"/>
          </p:cNvSpPr>
          <p:nvPr/>
        </p:nvSpPr>
        <p:spPr bwMode="auto">
          <a:xfrm>
            <a:off x="7783513" y="4975225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8</a:t>
            </a:r>
          </a:p>
        </p:txBody>
      </p:sp>
      <p:sp>
        <p:nvSpPr>
          <p:cNvPr id="165912" name="Text Box 24"/>
          <p:cNvSpPr txBox="1">
            <a:spLocks noChangeArrowheads="1"/>
          </p:cNvSpPr>
          <p:nvPr/>
        </p:nvSpPr>
        <p:spPr bwMode="auto">
          <a:xfrm>
            <a:off x="8393113" y="4975225"/>
            <a:ext cx="5000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bits</a:t>
            </a:r>
          </a:p>
        </p:txBody>
      </p:sp>
      <p:sp>
        <p:nvSpPr>
          <p:cNvPr id="165913" name="Line 25"/>
          <p:cNvSpPr>
            <a:spLocks noChangeShapeType="1"/>
          </p:cNvSpPr>
          <p:nvPr/>
        </p:nvSpPr>
        <p:spPr bwMode="auto">
          <a:xfrm flipV="1">
            <a:off x="239713" y="4441825"/>
            <a:ext cx="182880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914" name="Line 26"/>
          <p:cNvSpPr>
            <a:spLocks noChangeShapeType="1"/>
          </p:cNvSpPr>
          <p:nvPr/>
        </p:nvSpPr>
        <p:spPr bwMode="auto">
          <a:xfrm flipH="1" flipV="1">
            <a:off x="4735513" y="4441825"/>
            <a:ext cx="358140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915" name="Rectangle 27"/>
          <p:cNvSpPr>
            <a:spLocks noChangeArrowheads="1"/>
          </p:cNvSpPr>
          <p:nvPr/>
        </p:nvSpPr>
        <p:spPr bwMode="auto">
          <a:xfrm>
            <a:off x="239713" y="5280025"/>
            <a:ext cx="9906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preamble</a:t>
            </a:r>
          </a:p>
        </p:txBody>
      </p:sp>
      <p:sp>
        <p:nvSpPr>
          <p:cNvPr id="165916" name="Rectangle 28"/>
          <p:cNvSpPr>
            <a:spLocks noChangeArrowheads="1"/>
          </p:cNvSpPr>
          <p:nvPr/>
        </p:nvSpPr>
        <p:spPr bwMode="auto">
          <a:xfrm>
            <a:off x="1230313" y="5280025"/>
            <a:ext cx="8382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sync.</a:t>
            </a:r>
          </a:p>
        </p:txBody>
      </p:sp>
      <p:sp>
        <p:nvSpPr>
          <p:cNvPr id="165917" name="Rectangle 29"/>
          <p:cNvSpPr>
            <a:spLocks noChangeArrowheads="1"/>
          </p:cNvSpPr>
          <p:nvPr/>
        </p:nvSpPr>
        <p:spPr bwMode="auto">
          <a:xfrm>
            <a:off x="2068513" y="5280025"/>
            <a:ext cx="6858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(trailer)</a:t>
            </a:r>
          </a:p>
        </p:txBody>
      </p:sp>
      <p:sp>
        <p:nvSpPr>
          <p:cNvPr id="165918" name="Line 30"/>
          <p:cNvSpPr>
            <a:spLocks noChangeShapeType="1"/>
          </p:cNvSpPr>
          <p:nvPr/>
        </p:nvSpPr>
        <p:spPr bwMode="auto">
          <a:xfrm flipV="1">
            <a:off x="2754313" y="4441825"/>
            <a:ext cx="53340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919" name="Text Box 31"/>
          <p:cNvSpPr txBox="1">
            <a:spLocks noChangeArrowheads="1"/>
          </p:cNvSpPr>
          <p:nvPr/>
        </p:nvSpPr>
        <p:spPr bwMode="auto">
          <a:xfrm>
            <a:off x="696913" y="4899025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4</a:t>
            </a:r>
          </a:p>
        </p:txBody>
      </p:sp>
      <p:sp>
        <p:nvSpPr>
          <p:cNvPr id="165920" name="Text Box 32"/>
          <p:cNvSpPr txBox="1">
            <a:spLocks noChangeArrowheads="1"/>
          </p:cNvSpPr>
          <p:nvPr/>
        </p:nvSpPr>
        <p:spPr bwMode="auto">
          <a:xfrm>
            <a:off x="1535113" y="4899025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64</a:t>
            </a:r>
          </a:p>
        </p:txBody>
      </p:sp>
      <p:sp>
        <p:nvSpPr>
          <p:cNvPr id="165921" name="Text Box 33"/>
          <p:cNvSpPr txBox="1">
            <a:spLocks noChangeArrowheads="1"/>
          </p:cNvSpPr>
          <p:nvPr/>
        </p:nvSpPr>
        <p:spPr bwMode="auto">
          <a:xfrm>
            <a:off x="2297113" y="4899025"/>
            <a:ext cx="4333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(4)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Prof. Dr.-Ing. Jochen H. Schiller    www.jochenschiller.de    MC - 2012</a:t>
            </a:r>
            <a:endParaRPr lang="en-US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Baseband states of a Bluetooth device</a:t>
            </a:r>
          </a:p>
        </p:txBody>
      </p:sp>
      <p:sp>
        <p:nvSpPr>
          <p:cNvPr id="109571" name="Rectangle 3"/>
          <p:cNvSpPr>
            <a:spLocks noChangeArrowheads="1"/>
          </p:cNvSpPr>
          <p:nvPr/>
        </p:nvSpPr>
        <p:spPr bwMode="auto">
          <a:xfrm>
            <a:off x="1754188" y="1281113"/>
            <a:ext cx="1066800" cy="4572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standby</a:t>
            </a:r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2592388" y="2271713"/>
            <a:ext cx="1066800" cy="4572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inquiry</a:t>
            </a:r>
          </a:p>
        </p:txBody>
      </p:sp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4421188" y="2271713"/>
            <a:ext cx="1066800" cy="4572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page</a:t>
            </a:r>
          </a:p>
        </p:txBody>
      </p:sp>
      <p:sp>
        <p:nvSpPr>
          <p:cNvPr id="109574" name="Rectangle 6"/>
          <p:cNvSpPr>
            <a:spLocks noChangeArrowheads="1"/>
          </p:cNvSpPr>
          <p:nvPr/>
        </p:nvSpPr>
        <p:spPr bwMode="auto">
          <a:xfrm>
            <a:off x="4421188" y="3186113"/>
            <a:ext cx="1066800" cy="5334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connected</a:t>
            </a:r>
          </a:p>
          <a:p>
            <a:pPr eaLnBrk="0" hangingPunct="0"/>
            <a:r>
              <a:rPr lang="de-DE" sz="1600" i="1">
                <a:latin typeface="Arial" charset="0"/>
              </a:rPr>
              <a:t>AMA</a:t>
            </a:r>
          </a:p>
        </p:txBody>
      </p:sp>
      <p:sp>
        <p:nvSpPr>
          <p:cNvPr id="109575" name="Rectangle 7"/>
          <p:cNvSpPr>
            <a:spLocks noChangeArrowheads="1"/>
          </p:cNvSpPr>
          <p:nvPr/>
        </p:nvSpPr>
        <p:spPr bwMode="auto">
          <a:xfrm>
            <a:off x="1754188" y="3186113"/>
            <a:ext cx="1066800" cy="5334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transmit</a:t>
            </a:r>
          </a:p>
          <a:p>
            <a:pPr eaLnBrk="0" hangingPunct="0"/>
            <a:r>
              <a:rPr lang="de-DE" sz="1600" i="1">
                <a:latin typeface="Arial" charset="0"/>
              </a:rPr>
              <a:t>AMA</a:t>
            </a:r>
          </a:p>
        </p:txBody>
      </p:sp>
      <p:sp>
        <p:nvSpPr>
          <p:cNvPr id="109576" name="Rectangle 8"/>
          <p:cNvSpPr>
            <a:spLocks noChangeArrowheads="1"/>
          </p:cNvSpPr>
          <p:nvPr/>
        </p:nvSpPr>
        <p:spPr bwMode="auto">
          <a:xfrm>
            <a:off x="1754188" y="4176713"/>
            <a:ext cx="1066800" cy="5334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park</a:t>
            </a:r>
          </a:p>
          <a:p>
            <a:pPr eaLnBrk="0" hangingPunct="0"/>
            <a:r>
              <a:rPr lang="de-DE" sz="1600" i="1">
                <a:latin typeface="Arial" charset="0"/>
              </a:rPr>
              <a:t>PMA</a:t>
            </a:r>
          </a:p>
        </p:txBody>
      </p:sp>
      <p:sp>
        <p:nvSpPr>
          <p:cNvPr id="109577" name="Rectangle 9"/>
          <p:cNvSpPr>
            <a:spLocks noChangeArrowheads="1"/>
          </p:cNvSpPr>
          <p:nvPr/>
        </p:nvSpPr>
        <p:spPr bwMode="auto">
          <a:xfrm>
            <a:off x="3049588" y="4176713"/>
            <a:ext cx="1066800" cy="5334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hold</a:t>
            </a:r>
          </a:p>
          <a:p>
            <a:pPr eaLnBrk="0" hangingPunct="0"/>
            <a:r>
              <a:rPr lang="de-DE" sz="1600" i="1">
                <a:latin typeface="Arial" charset="0"/>
              </a:rPr>
              <a:t>AMA</a:t>
            </a:r>
          </a:p>
        </p:txBody>
      </p:sp>
      <p:sp>
        <p:nvSpPr>
          <p:cNvPr id="109578" name="Rectangle 10"/>
          <p:cNvSpPr>
            <a:spLocks noChangeArrowheads="1"/>
          </p:cNvSpPr>
          <p:nvPr/>
        </p:nvSpPr>
        <p:spPr bwMode="auto">
          <a:xfrm>
            <a:off x="4421188" y="4176713"/>
            <a:ext cx="1066800" cy="5334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sniff</a:t>
            </a:r>
          </a:p>
          <a:p>
            <a:pPr eaLnBrk="0" hangingPunct="0"/>
            <a:r>
              <a:rPr lang="de-DE" sz="1600" i="1">
                <a:latin typeface="Arial" charset="0"/>
              </a:rPr>
              <a:t>AMA</a:t>
            </a:r>
          </a:p>
        </p:txBody>
      </p:sp>
      <p:sp>
        <p:nvSpPr>
          <p:cNvPr id="109579" name="Text Box 11"/>
          <p:cNvSpPr txBox="1">
            <a:spLocks noChangeArrowheads="1"/>
          </p:cNvSpPr>
          <p:nvPr/>
        </p:nvSpPr>
        <p:spPr bwMode="auto">
          <a:xfrm>
            <a:off x="5776913" y="1341438"/>
            <a:ext cx="1346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unconnected</a:t>
            </a:r>
          </a:p>
        </p:txBody>
      </p:sp>
      <p:sp>
        <p:nvSpPr>
          <p:cNvPr id="109580" name="Text Box 12"/>
          <p:cNvSpPr txBox="1">
            <a:spLocks noChangeArrowheads="1"/>
          </p:cNvSpPr>
          <p:nvPr/>
        </p:nvSpPr>
        <p:spPr bwMode="auto">
          <a:xfrm>
            <a:off x="5776913" y="2271713"/>
            <a:ext cx="11652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connecting</a:t>
            </a:r>
          </a:p>
        </p:txBody>
      </p:sp>
      <p:sp>
        <p:nvSpPr>
          <p:cNvPr id="109581" name="Text Box 13"/>
          <p:cNvSpPr txBox="1">
            <a:spLocks noChangeArrowheads="1"/>
          </p:cNvSpPr>
          <p:nvPr/>
        </p:nvSpPr>
        <p:spPr bwMode="auto">
          <a:xfrm>
            <a:off x="5776913" y="3262313"/>
            <a:ext cx="7143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active</a:t>
            </a:r>
          </a:p>
        </p:txBody>
      </p:sp>
      <p:sp>
        <p:nvSpPr>
          <p:cNvPr id="109582" name="Text Box 14"/>
          <p:cNvSpPr txBox="1">
            <a:spLocks noChangeArrowheads="1"/>
          </p:cNvSpPr>
          <p:nvPr/>
        </p:nvSpPr>
        <p:spPr bwMode="auto">
          <a:xfrm>
            <a:off x="5776913" y="4252913"/>
            <a:ext cx="10969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low power</a:t>
            </a:r>
          </a:p>
        </p:txBody>
      </p:sp>
      <p:cxnSp>
        <p:nvCxnSpPr>
          <p:cNvPr id="109584" name="AutoShape 16"/>
          <p:cNvCxnSpPr>
            <a:cxnSpLocks noChangeShapeType="1"/>
            <a:stCxn id="109571" idx="3"/>
            <a:endCxn id="109572" idx="0"/>
          </p:cNvCxnSpPr>
          <p:nvPr/>
        </p:nvCxnSpPr>
        <p:spPr bwMode="auto">
          <a:xfrm>
            <a:off x="2820988" y="1509713"/>
            <a:ext cx="3048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9585" name="AutoShape 17"/>
          <p:cNvCxnSpPr>
            <a:cxnSpLocks noChangeShapeType="1"/>
            <a:stCxn id="109572" idx="3"/>
            <a:endCxn id="109573" idx="1"/>
          </p:cNvCxnSpPr>
          <p:nvPr/>
        </p:nvCxnSpPr>
        <p:spPr bwMode="auto">
          <a:xfrm>
            <a:off x="3659188" y="2500313"/>
            <a:ext cx="762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9586" name="AutoShape 18"/>
          <p:cNvCxnSpPr>
            <a:cxnSpLocks noChangeShapeType="1"/>
            <a:stCxn id="109573" idx="2"/>
            <a:endCxn id="109574" idx="0"/>
          </p:cNvCxnSpPr>
          <p:nvPr/>
        </p:nvCxnSpPr>
        <p:spPr bwMode="auto">
          <a:xfrm>
            <a:off x="4954588" y="2728913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9587" name="AutoShape 19"/>
          <p:cNvCxnSpPr>
            <a:cxnSpLocks noChangeShapeType="1"/>
            <a:stCxn id="109575" idx="0"/>
            <a:endCxn id="109571" idx="2"/>
          </p:cNvCxnSpPr>
          <p:nvPr/>
        </p:nvCxnSpPr>
        <p:spPr bwMode="auto">
          <a:xfrm flipV="1">
            <a:off x="2287588" y="1738313"/>
            <a:ext cx="0" cy="144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9588" name="AutoShape 20"/>
          <p:cNvCxnSpPr>
            <a:cxnSpLocks noChangeShapeType="1"/>
            <a:stCxn id="109576" idx="0"/>
            <a:endCxn id="109574" idx="2"/>
          </p:cNvCxnSpPr>
          <p:nvPr/>
        </p:nvCxnSpPr>
        <p:spPr bwMode="auto">
          <a:xfrm flipV="1">
            <a:off x="2287588" y="3719513"/>
            <a:ext cx="2667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09589" name="AutoShape 21"/>
          <p:cNvCxnSpPr>
            <a:cxnSpLocks noChangeShapeType="1"/>
            <a:stCxn id="109577" idx="0"/>
            <a:endCxn id="109574" idx="2"/>
          </p:cNvCxnSpPr>
          <p:nvPr/>
        </p:nvCxnSpPr>
        <p:spPr bwMode="auto">
          <a:xfrm flipV="1">
            <a:off x="3582988" y="3719513"/>
            <a:ext cx="1371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09590" name="AutoShape 22"/>
          <p:cNvCxnSpPr>
            <a:cxnSpLocks noChangeShapeType="1"/>
            <a:stCxn id="109578" idx="0"/>
            <a:endCxn id="109574" idx="2"/>
          </p:cNvCxnSpPr>
          <p:nvPr/>
        </p:nvCxnSpPr>
        <p:spPr bwMode="auto">
          <a:xfrm flipV="1">
            <a:off x="4954588" y="3719513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09591" name="AutoShape 23"/>
          <p:cNvCxnSpPr>
            <a:cxnSpLocks noChangeShapeType="1"/>
            <a:stCxn id="109575" idx="3"/>
            <a:endCxn id="109574" idx="1"/>
          </p:cNvCxnSpPr>
          <p:nvPr/>
        </p:nvCxnSpPr>
        <p:spPr bwMode="auto">
          <a:xfrm>
            <a:off x="2820988" y="3452813"/>
            <a:ext cx="1600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109593" name="Text Box 25"/>
          <p:cNvSpPr txBox="1">
            <a:spLocks noChangeArrowheads="1"/>
          </p:cNvSpPr>
          <p:nvPr/>
        </p:nvSpPr>
        <p:spPr bwMode="auto">
          <a:xfrm>
            <a:off x="417513" y="5167313"/>
            <a:ext cx="3311525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>
                <a:latin typeface="Arial" charset="0"/>
              </a:rPr>
              <a:t>Standby: do nothing</a:t>
            </a:r>
          </a:p>
          <a:p>
            <a:pPr algn="l" eaLnBrk="0" hangingPunct="0"/>
            <a:r>
              <a:rPr lang="en-US" sz="1600">
                <a:latin typeface="Arial" charset="0"/>
              </a:rPr>
              <a:t>Inquire: search for other devices</a:t>
            </a:r>
          </a:p>
          <a:p>
            <a:pPr algn="l" eaLnBrk="0" hangingPunct="0"/>
            <a:r>
              <a:rPr lang="en-US" sz="1600">
                <a:latin typeface="Arial" charset="0"/>
              </a:rPr>
              <a:t>Page: connect to a specific device</a:t>
            </a:r>
          </a:p>
          <a:p>
            <a:pPr algn="l" eaLnBrk="0" hangingPunct="0"/>
            <a:r>
              <a:rPr lang="en-US" sz="1600">
                <a:latin typeface="Arial" charset="0"/>
              </a:rPr>
              <a:t>Connected: participate in a piconet</a:t>
            </a:r>
          </a:p>
        </p:txBody>
      </p:sp>
      <p:sp>
        <p:nvSpPr>
          <p:cNvPr id="109594" name="Text Box 26"/>
          <p:cNvSpPr txBox="1">
            <a:spLocks noChangeArrowheads="1"/>
          </p:cNvSpPr>
          <p:nvPr/>
        </p:nvSpPr>
        <p:spPr bwMode="auto">
          <a:xfrm>
            <a:off x="1449388" y="2347913"/>
            <a:ext cx="793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>
                <a:latin typeface="Arial" charset="0"/>
              </a:rPr>
              <a:t>detach</a:t>
            </a:r>
          </a:p>
        </p:txBody>
      </p:sp>
      <p:sp>
        <p:nvSpPr>
          <p:cNvPr id="109598" name="Text Box 30"/>
          <p:cNvSpPr txBox="1">
            <a:spLocks noChangeArrowheads="1"/>
          </p:cNvSpPr>
          <p:nvPr/>
        </p:nvSpPr>
        <p:spPr bwMode="auto">
          <a:xfrm>
            <a:off x="4160838" y="5167313"/>
            <a:ext cx="4156075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>
                <a:latin typeface="Arial" charset="0"/>
              </a:rPr>
              <a:t>Park: release AMA, get PMA </a:t>
            </a:r>
          </a:p>
          <a:p>
            <a:pPr algn="l" eaLnBrk="0" hangingPunct="0"/>
            <a:r>
              <a:rPr lang="en-US" sz="1600">
                <a:latin typeface="Arial" charset="0"/>
              </a:rPr>
              <a:t>Sniff: listen periodically, not each slot</a:t>
            </a:r>
          </a:p>
          <a:p>
            <a:pPr algn="l" eaLnBrk="0" hangingPunct="0"/>
            <a:r>
              <a:rPr lang="en-US" sz="1600">
                <a:latin typeface="Arial" charset="0"/>
              </a:rPr>
              <a:t>Hold: stop ACL, SCO still possible, possibly </a:t>
            </a:r>
            <a:br>
              <a:rPr lang="en-US" sz="1600">
                <a:latin typeface="Arial" charset="0"/>
              </a:rPr>
            </a:br>
            <a:r>
              <a:rPr lang="en-US" sz="1600">
                <a:latin typeface="Arial" charset="0"/>
              </a:rPr>
              <a:t>	participate in another piconet</a:t>
            </a:r>
          </a:p>
        </p:txBody>
      </p:sp>
      <p:cxnSp>
        <p:nvCxnSpPr>
          <p:cNvPr id="109599" name="AutoShape 31"/>
          <p:cNvCxnSpPr>
            <a:cxnSpLocks noChangeShapeType="1"/>
            <a:stCxn id="109571" idx="3"/>
            <a:endCxn id="109573" idx="0"/>
          </p:cNvCxnSpPr>
          <p:nvPr/>
        </p:nvCxnSpPr>
        <p:spPr bwMode="auto">
          <a:xfrm>
            <a:off x="2820988" y="1509713"/>
            <a:ext cx="21336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Prof. Dr.-Ing. Jochen H. Schiller    www.jochenschiller.de    MC - 2012</a:t>
            </a:r>
            <a:endParaRPr lang="en-US"/>
          </a:p>
        </p:txBody>
      </p:sp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Bluetooth versions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Bluetooth 1.1</a:t>
            </a:r>
          </a:p>
          <a:p>
            <a:pPr lvl="1"/>
            <a:r>
              <a:rPr lang="en-US" dirty="0"/>
              <a:t>also IEEE Standard 802.15.1-2002</a:t>
            </a:r>
          </a:p>
          <a:p>
            <a:pPr lvl="1"/>
            <a:r>
              <a:rPr lang="en-US" dirty="0"/>
              <a:t>initial stable commercial standard</a:t>
            </a:r>
          </a:p>
          <a:p>
            <a:r>
              <a:rPr lang="en-US" dirty="0"/>
              <a:t>Bluetooth 1.2</a:t>
            </a:r>
          </a:p>
          <a:p>
            <a:pPr lvl="1"/>
            <a:r>
              <a:rPr lang="en-US" dirty="0"/>
              <a:t>also IEEE Standard 802.15.1-2005</a:t>
            </a:r>
          </a:p>
          <a:p>
            <a:pPr lvl="1"/>
            <a:r>
              <a:rPr lang="en-US" dirty="0" err="1"/>
              <a:t>eSCO</a:t>
            </a:r>
            <a:r>
              <a:rPr lang="en-US" dirty="0"/>
              <a:t> (extended SCO): higher, variable bitrates, retransmission for SCO</a:t>
            </a:r>
          </a:p>
          <a:p>
            <a:pPr lvl="1"/>
            <a:r>
              <a:rPr lang="en-US" dirty="0"/>
              <a:t>AFH (adaptive frequency hopping) to avoid interference</a:t>
            </a:r>
          </a:p>
          <a:p>
            <a:r>
              <a:rPr lang="en-US" dirty="0"/>
              <a:t>Bluetooth 2.0 + EDR (2004, no more IEEE)</a:t>
            </a:r>
          </a:p>
          <a:p>
            <a:pPr lvl="1"/>
            <a:r>
              <a:rPr lang="en-US" dirty="0"/>
              <a:t>EDR (enhanced date rate) of 3.0 </a:t>
            </a:r>
            <a:r>
              <a:rPr lang="en-US" dirty="0" err="1"/>
              <a:t>Mbit</a:t>
            </a:r>
            <a:r>
              <a:rPr lang="en-US" dirty="0"/>
              <a:t>/s for ACL and </a:t>
            </a:r>
            <a:r>
              <a:rPr lang="en-US" dirty="0" err="1"/>
              <a:t>eSCO</a:t>
            </a:r>
            <a:endParaRPr lang="en-US" dirty="0"/>
          </a:p>
          <a:p>
            <a:pPr lvl="1"/>
            <a:r>
              <a:rPr lang="en-US" dirty="0"/>
              <a:t>lower power consumption due to shorter duty cycle</a:t>
            </a:r>
          </a:p>
          <a:p>
            <a:r>
              <a:rPr lang="en-US" dirty="0"/>
              <a:t>Bluetooth 2.1 + EDR (2007)</a:t>
            </a:r>
          </a:p>
          <a:p>
            <a:pPr lvl="1"/>
            <a:r>
              <a:rPr lang="en-US" dirty="0"/>
              <a:t>better pairing support, e.g. using NFC</a:t>
            </a:r>
          </a:p>
          <a:p>
            <a:pPr lvl="1"/>
            <a:r>
              <a:rPr lang="en-US" dirty="0"/>
              <a:t>improved </a:t>
            </a:r>
            <a:r>
              <a:rPr lang="en-US" dirty="0" smtClean="0"/>
              <a:t>security</a:t>
            </a:r>
          </a:p>
          <a:p>
            <a:r>
              <a:rPr lang="en-US" dirty="0" smtClean="0"/>
              <a:t>Bluetooth 3.0 + HS (2009)</a:t>
            </a:r>
          </a:p>
          <a:p>
            <a:pPr lvl="1"/>
            <a:r>
              <a:rPr lang="en-US" dirty="0" smtClean="0"/>
              <a:t>Bluetooth 2.1 + EDR + IEEE 802.11a/g = 54 </a:t>
            </a:r>
            <a:r>
              <a:rPr lang="en-US" dirty="0" err="1" smtClean="0"/>
              <a:t>Mbit</a:t>
            </a:r>
            <a:r>
              <a:rPr lang="en-US" dirty="0" smtClean="0"/>
              <a:t>/s</a:t>
            </a:r>
          </a:p>
          <a:p>
            <a:r>
              <a:rPr lang="en-US" dirty="0" smtClean="0"/>
              <a:t>Bluetooth 4.0 (2009)</a:t>
            </a:r>
          </a:p>
          <a:p>
            <a:pPr lvl="1"/>
            <a:r>
              <a:rPr lang="en-US" dirty="0" smtClean="0"/>
              <a:t>Low Energy, much faster connection setup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Prof. Dr.-Ing. Jochen H. Schiller    www.jochenschiller.de    MC - 2012</a:t>
            </a:r>
            <a:endParaRPr lang="en-US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WPAN: IEEE 802.15 – future developments 3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802.15.4: Low-Rate, Very Low-Power</a:t>
            </a:r>
          </a:p>
          <a:p>
            <a:pPr lvl="1">
              <a:lnSpc>
                <a:spcPct val="90000"/>
              </a:lnSpc>
            </a:pPr>
            <a:r>
              <a:rPr lang="en-US" sz="1800">
                <a:cs typeface="Arial" charset="0"/>
              </a:rPr>
              <a:t>Low data rate solution with multi-month to multi-year battery life and very low complexity</a:t>
            </a:r>
          </a:p>
          <a:p>
            <a:pPr lvl="1">
              <a:lnSpc>
                <a:spcPct val="90000"/>
              </a:lnSpc>
            </a:pPr>
            <a:r>
              <a:rPr lang="en-US" sz="1800">
                <a:cs typeface="Arial" charset="0"/>
              </a:rPr>
              <a:t>Potential applications are sensors, interactive toys, smart badges, remote controls, and home automation</a:t>
            </a:r>
            <a:r>
              <a:rPr lang="en-US" sz="1800"/>
              <a:t> </a:t>
            </a:r>
          </a:p>
          <a:p>
            <a:pPr lvl="1">
              <a:lnSpc>
                <a:spcPct val="90000"/>
              </a:lnSpc>
            </a:pPr>
            <a:r>
              <a:rPr lang="en-US" sz="1800">
                <a:cs typeface="Arial" charset="0"/>
              </a:rPr>
              <a:t>Data rates of 20-250 kbit/s, latency down to 15 ms</a:t>
            </a:r>
            <a:r>
              <a:rPr lang="en-US" sz="1800"/>
              <a:t> </a:t>
            </a:r>
          </a:p>
          <a:p>
            <a:pPr lvl="1">
              <a:lnSpc>
                <a:spcPct val="90000"/>
              </a:lnSpc>
            </a:pPr>
            <a:r>
              <a:rPr lang="en-US" sz="1800">
                <a:cs typeface="Arial" charset="0"/>
              </a:rPr>
              <a:t>Master-Slave or Peer-to-Peer operation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Up to 254 devices or 64516 simpler nodes</a:t>
            </a:r>
          </a:p>
          <a:p>
            <a:pPr lvl="1">
              <a:lnSpc>
                <a:spcPct val="90000"/>
              </a:lnSpc>
            </a:pPr>
            <a:r>
              <a:rPr lang="en-US" sz="1800">
                <a:cs typeface="Arial" charset="0"/>
              </a:rPr>
              <a:t>Support for critical latency devices, such as joysticks</a:t>
            </a:r>
            <a:r>
              <a:rPr lang="en-US" sz="1800"/>
              <a:t> </a:t>
            </a:r>
          </a:p>
          <a:p>
            <a:pPr lvl="1">
              <a:lnSpc>
                <a:spcPct val="90000"/>
              </a:lnSpc>
            </a:pPr>
            <a:r>
              <a:rPr lang="en-US" sz="1800">
                <a:cs typeface="Arial" charset="0"/>
              </a:rPr>
              <a:t>CSMA/CA channel access (data centric), slotted (beacon) or unslotted</a:t>
            </a:r>
            <a:endParaRPr lang="en-US" sz="1800"/>
          </a:p>
          <a:p>
            <a:pPr lvl="1">
              <a:lnSpc>
                <a:spcPct val="90000"/>
              </a:lnSpc>
            </a:pPr>
            <a:r>
              <a:rPr lang="en-US" sz="1800">
                <a:cs typeface="Arial" charset="0"/>
              </a:rPr>
              <a:t>Automatic network establishment by the PAN coordinator</a:t>
            </a:r>
            <a:r>
              <a:rPr lang="en-US" sz="1800"/>
              <a:t> </a:t>
            </a:r>
          </a:p>
          <a:p>
            <a:pPr lvl="1">
              <a:lnSpc>
                <a:spcPct val="90000"/>
              </a:lnSpc>
            </a:pPr>
            <a:r>
              <a:rPr lang="en-US" sz="1800">
                <a:cs typeface="Arial" charset="0"/>
              </a:rPr>
              <a:t>Dynamic device addressing,</a:t>
            </a:r>
            <a:r>
              <a:rPr lang="en-US" sz="1800"/>
              <a:t> f</a:t>
            </a:r>
            <a:r>
              <a:rPr lang="en-US" sz="1800">
                <a:cs typeface="Arial" charset="0"/>
              </a:rPr>
              <a:t>lexible addressing format</a:t>
            </a:r>
            <a:endParaRPr lang="en-US" sz="1800"/>
          </a:p>
          <a:p>
            <a:pPr lvl="1">
              <a:lnSpc>
                <a:spcPct val="90000"/>
              </a:lnSpc>
            </a:pPr>
            <a:r>
              <a:rPr lang="en-US" sz="1800">
                <a:cs typeface="Arial" charset="0"/>
              </a:rPr>
              <a:t>Fully handshaked protocol for transfer reliability</a:t>
            </a:r>
            <a:r>
              <a:rPr lang="en-US" sz="1800"/>
              <a:t> </a:t>
            </a:r>
          </a:p>
          <a:p>
            <a:pPr lvl="1">
              <a:lnSpc>
                <a:spcPct val="90000"/>
              </a:lnSpc>
            </a:pPr>
            <a:r>
              <a:rPr lang="en-US" sz="1800">
                <a:cs typeface="Arial" charset="0"/>
              </a:rPr>
              <a:t>Power management to ensure low power consumption</a:t>
            </a:r>
            <a:r>
              <a:rPr lang="en-US" sz="1800"/>
              <a:t> </a:t>
            </a:r>
          </a:p>
          <a:p>
            <a:pPr lvl="1">
              <a:lnSpc>
                <a:spcPct val="90000"/>
              </a:lnSpc>
            </a:pPr>
            <a:r>
              <a:rPr lang="en-US" sz="1800">
                <a:cs typeface="Arial" charset="0"/>
              </a:rPr>
              <a:t>16 channels in the 2.4 GHz ISM band, 10 channels in the 915 MHz US ISM band and one channel in the European 868 MHz band</a:t>
            </a:r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FF9900"/>
                </a:solidFill>
                <a:cs typeface="Arial" charset="0"/>
              </a:rPr>
              <a:t>Basis of the ZigBee technology – www.zigbee.org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Prof. Dr.-Ing. Jochen H. Schiller    www.jochenschiller.de    MC - 2012</a:t>
            </a:r>
            <a:endParaRPr lang="en-US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goals for wireless LANs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global, seamless operation</a:t>
            </a:r>
          </a:p>
          <a:p>
            <a:r>
              <a:rPr lang="en-US"/>
              <a:t>low power for battery use </a:t>
            </a:r>
          </a:p>
          <a:p>
            <a:r>
              <a:rPr lang="en-US"/>
              <a:t>no special permissions or licenses needed to use the LAN </a:t>
            </a:r>
          </a:p>
          <a:p>
            <a:r>
              <a:rPr lang="en-US"/>
              <a:t>robust transmission technology</a:t>
            </a:r>
          </a:p>
          <a:p>
            <a:r>
              <a:rPr lang="en-US"/>
              <a:t>simplified spontaneous cooperation at meetings </a:t>
            </a:r>
          </a:p>
          <a:p>
            <a:r>
              <a:rPr lang="en-US"/>
              <a:t>easy to use for everyone, simple management </a:t>
            </a:r>
          </a:p>
          <a:p>
            <a:r>
              <a:rPr lang="en-US"/>
              <a:t>protection of investment in wired networks </a:t>
            </a:r>
          </a:p>
          <a:p>
            <a:r>
              <a:rPr lang="en-US"/>
              <a:t>security (no one should be able to read my data), privacy (no one should be able to collect user profiles), safety (low radiation)</a:t>
            </a:r>
          </a:p>
          <a:p>
            <a:r>
              <a:rPr lang="en-US"/>
              <a:t>transparency concerning applications and higher layer protocols, but also location awareness if necessary</a:t>
            </a:r>
          </a:p>
          <a:p>
            <a:r>
              <a:rPr lang="en-US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Prof. Dr.-Ing. Jochen H. Schiller    www.jochenschiller.de    MC - 2012</a:t>
            </a:r>
            <a:endParaRPr lang="en-US"/>
          </a:p>
        </p:txBody>
      </p:sp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ZigBee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Relation to 802.15.4 similar to Bluetooth / 802.15.1</a:t>
            </a:r>
          </a:p>
          <a:p>
            <a:endParaRPr lang="en-US"/>
          </a:p>
          <a:p>
            <a:r>
              <a:rPr lang="en-US"/>
              <a:t>Pushed by Chipcon (now TI), ember, freescale (Motorola), Honeywell, Mitsubishi, Motorola, Philips, Samsung…</a:t>
            </a:r>
          </a:p>
          <a:p>
            <a:endParaRPr lang="en-US"/>
          </a:p>
          <a:p>
            <a:r>
              <a:rPr lang="en-US"/>
              <a:t>More than 260 members</a:t>
            </a:r>
          </a:p>
          <a:p>
            <a:pPr lvl="1"/>
            <a:r>
              <a:rPr lang="en-US"/>
              <a:t>about 15 promoters, 133 participants, 111 adopters</a:t>
            </a:r>
          </a:p>
          <a:p>
            <a:pPr lvl="1"/>
            <a:r>
              <a:rPr lang="en-US"/>
              <a:t>must be member to commercially use ZigBee spec</a:t>
            </a:r>
          </a:p>
          <a:p>
            <a:endParaRPr lang="en-US"/>
          </a:p>
          <a:p>
            <a:r>
              <a:rPr lang="en-US"/>
              <a:t>ZigBee platforms comprise</a:t>
            </a:r>
          </a:p>
          <a:p>
            <a:pPr lvl="1"/>
            <a:r>
              <a:rPr lang="en-US"/>
              <a:t>IEEE 802.15.4 for layers 1 and 2</a:t>
            </a:r>
          </a:p>
          <a:p>
            <a:pPr lvl="1"/>
            <a:r>
              <a:rPr lang="en-US"/>
              <a:t>ZigBee protocol stack up to the applications</a:t>
            </a:r>
          </a:p>
        </p:txBody>
      </p:sp>
      <p:pic>
        <p:nvPicPr>
          <p:cNvPr id="342020" name="Picture 4" descr="ZigBee Alliance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325" y="4365625"/>
            <a:ext cx="2733675" cy="600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Prof. Dr.-Ing. Jochen H. Schiller    www.jochenschiller.de    MC - 2012</a:t>
            </a:r>
            <a:endParaRPr lang="en-US"/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WPAN: IEEE 802.15 – future developments 4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sz="1800" dirty="0"/>
              <a:t>802.15.4a: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Alternative PHY with lower data rate as extension to 802.15.4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Properties: precise localization (&lt; 1m precision), extremely low power consumption, longer range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Two PHY alternatives</a:t>
            </a:r>
          </a:p>
          <a:p>
            <a:pPr lvl="2">
              <a:lnSpc>
                <a:spcPct val="80000"/>
              </a:lnSpc>
            </a:pPr>
            <a:r>
              <a:rPr lang="en-US" sz="1400" dirty="0"/>
              <a:t>UWB (Ultra Wideband): ultra short pulses, communication and localization</a:t>
            </a:r>
          </a:p>
          <a:p>
            <a:pPr lvl="2">
              <a:lnSpc>
                <a:spcPct val="80000"/>
              </a:lnSpc>
            </a:pPr>
            <a:r>
              <a:rPr lang="en-US" sz="1400" dirty="0"/>
              <a:t>CSS (Chirp Spread Spectrum): communication only</a:t>
            </a:r>
          </a:p>
          <a:p>
            <a:pPr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1800" dirty="0"/>
              <a:t>802.15.4b, c, </a:t>
            </a:r>
            <a:r>
              <a:rPr lang="en-US" sz="1800" dirty="0" smtClean="0"/>
              <a:t>d, e, f, g:</a:t>
            </a:r>
            <a:endParaRPr lang="en-US" sz="1800" dirty="0"/>
          </a:p>
          <a:p>
            <a:pPr lvl="1">
              <a:lnSpc>
                <a:spcPct val="80000"/>
              </a:lnSpc>
            </a:pPr>
            <a:r>
              <a:rPr lang="en-US" sz="1600" dirty="0"/>
              <a:t>Extensions, corrections, and clarifications regarding 802.15.4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Usage of new bands, more flexible security </a:t>
            </a:r>
            <a:r>
              <a:rPr lang="en-US" sz="1600" dirty="0" smtClean="0"/>
              <a:t>mechanisms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RFID, smart utility neighborhood (high scalability)</a:t>
            </a:r>
            <a:endParaRPr lang="en-US" sz="1600" dirty="0"/>
          </a:p>
          <a:p>
            <a:pPr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1800" dirty="0"/>
              <a:t>802.15.5: Mesh Networking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Partial meshes, full meshes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Range extension, more robustness, longer battery live</a:t>
            </a:r>
          </a:p>
          <a:p>
            <a:pPr lvl="1">
              <a:lnSpc>
                <a:spcPct val="80000"/>
              </a:lnSpc>
            </a:pPr>
            <a:endParaRPr lang="en-US" sz="1600" dirty="0"/>
          </a:p>
          <a:p>
            <a:pPr>
              <a:lnSpc>
                <a:spcPct val="80000"/>
              </a:lnSpc>
            </a:pPr>
            <a:r>
              <a:rPr lang="en-US" sz="1800" dirty="0"/>
              <a:t>802.15.6: Body Area Networks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Low power networks e.g. for medical or entertainment </a:t>
            </a:r>
            <a:r>
              <a:rPr lang="en-US" sz="1600" dirty="0" smtClean="0"/>
              <a:t>use</a:t>
            </a:r>
          </a:p>
          <a:p>
            <a:pPr lvl="1">
              <a:lnSpc>
                <a:spcPct val="80000"/>
              </a:lnSpc>
            </a:pPr>
            <a:endParaRPr lang="en-US" sz="1600" dirty="0"/>
          </a:p>
          <a:p>
            <a:pPr>
              <a:lnSpc>
                <a:spcPct val="80000"/>
              </a:lnSpc>
            </a:pPr>
            <a:r>
              <a:rPr lang="en-US" sz="1800" dirty="0" smtClean="0"/>
              <a:t>802.15.7: Visible Light Communication</a:t>
            </a:r>
            <a:endParaRPr lang="en-US" sz="1800" dirty="0"/>
          </a:p>
          <a:p>
            <a:pPr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1800" dirty="0">
                <a:solidFill>
                  <a:srgbClr val="FF9900"/>
                </a:solidFill>
              </a:rPr>
              <a:t>Not all these working groups really create a standard, not all standards will be found in products later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Prof. Dr.-Ing. Jochen H. Schiller    www.jochenschiller.de    MC - 2012</a:t>
            </a:r>
            <a:endParaRPr lang="en-US"/>
          </a:p>
        </p:txBody>
      </p:sp>
      <p:sp>
        <p:nvSpPr>
          <p:cNvPr id="3440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more IEEE standards for mobile communications</a:t>
            </a:r>
          </a:p>
        </p:txBody>
      </p:sp>
      <p:sp>
        <p:nvSpPr>
          <p:cNvPr id="3440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IEEE 802.16: Broadband Wireless Access /  WirelessMAN / WiMax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Wireless distribution system, e.g., for the last mile, alternative to DSL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75 Mbit/s up to 50 km LOS, up to 10 km NLOS; 2-66 GHz band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Initial standards without roaming or mobility support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802.16e adds mobility support, allows for roaming at 150 km/h</a:t>
            </a:r>
          </a:p>
          <a:p>
            <a:pPr>
              <a:lnSpc>
                <a:spcPct val="80000"/>
              </a:lnSpc>
            </a:pPr>
            <a:r>
              <a:rPr lang="en-US" sz="2000"/>
              <a:t>IEEE 802.20: Mobile Broadband Wireless Access (MBWA)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Licensed bands &lt; 3.5 GHz, optimized for IP traffic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Peak rate &gt; 1 Mbit/s per user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Different mobility classes up to 250 km/h and ranges up to 15 km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Relation to 802.16e unclear</a:t>
            </a:r>
          </a:p>
          <a:p>
            <a:pPr>
              <a:lnSpc>
                <a:spcPct val="80000"/>
              </a:lnSpc>
            </a:pPr>
            <a:r>
              <a:rPr lang="en-US" sz="2000"/>
              <a:t>IEEE 802.21: Media Independent Handover Interoperability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Standardize handover between different 802.x and/or non 802 networks</a:t>
            </a:r>
          </a:p>
          <a:p>
            <a:pPr>
              <a:lnSpc>
                <a:spcPct val="80000"/>
              </a:lnSpc>
            </a:pPr>
            <a:r>
              <a:rPr lang="en-US" sz="2000"/>
              <a:t>IEEE 802.22: Wireless Regional Area Networks (WRAN)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Radio-based PHY/MAC for use by license-exempt devices on a non-interfering basis in spectrum that is allocated to the TV Broadcast Service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Prof. Dr.-Ing. Jochen H. Schiller    www.jochenschiller.de    MC - 2012</a:t>
            </a:r>
            <a:endParaRPr lang="en-US"/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RFID – Radio Frequency Identification (1)</a:t>
            </a:r>
          </a:p>
        </p:txBody>
      </p:sp>
      <p:sp>
        <p:nvSpPr>
          <p:cNvPr id="150534" name="Rectangle 6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800"/>
              <a:t>Data rate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Transmission of ID only (e.g., 48 bit, 64kbit, 1 Mbit)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9.6 – 115 kbit/s</a:t>
            </a:r>
          </a:p>
          <a:p>
            <a:pPr>
              <a:lnSpc>
                <a:spcPct val="80000"/>
              </a:lnSpc>
            </a:pPr>
            <a:r>
              <a:rPr lang="en-US" sz="1800"/>
              <a:t>Transmission range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Passive: up to 3 m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Active: up to 30-100 m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Simultaneous detection of up to, e.g., 256 tags, scanning of, e.g., 40 tags/s</a:t>
            </a:r>
          </a:p>
          <a:p>
            <a:pPr>
              <a:lnSpc>
                <a:spcPct val="80000"/>
              </a:lnSpc>
            </a:pPr>
            <a:r>
              <a:rPr lang="en-US" sz="1800"/>
              <a:t>Frequency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125 kHz, 13.56 MHz, 433 MHz, 2.4 GHz, 5.8 GHz and many others</a:t>
            </a:r>
          </a:p>
          <a:p>
            <a:pPr>
              <a:lnSpc>
                <a:spcPct val="80000"/>
              </a:lnSpc>
            </a:pPr>
            <a:r>
              <a:rPr lang="en-US" sz="1800"/>
              <a:t>Security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Application dependent, typ. no crypt. on RFID device</a:t>
            </a:r>
          </a:p>
          <a:p>
            <a:pPr>
              <a:lnSpc>
                <a:spcPct val="80000"/>
              </a:lnSpc>
            </a:pPr>
            <a:r>
              <a:rPr lang="en-US" sz="1800"/>
              <a:t>Cost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Very cheap tags, down to 1€ (passive)</a:t>
            </a:r>
          </a:p>
          <a:p>
            <a:pPr>
              <a:lnSpc>
                <a:spcPct val="80000"/>
              </a:lnSpc>
            </a:pPr>
            <a:r>
              <a:rPr lang="en-US" sz="1800"/>
              <a:t>Availability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Many products, many vendors</a:t>
            </a:r>
          </a:p>
        </p:txBody>
      </p:sp>
      <p:sp>
        <p:nvSpPr>
          <p:cNvPr id="150535" name="Rectangle 7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800"/>
              <a:t>Connection set-up time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Depends on product/medium access scheme (typ. 2 ms per device)</a:t>
            </a:r>
          </a:p>
          <a:p>
            <a:pPr>
              <a:lnSpc>
                <a:spcPct val="80000"/>
              </a:lnSpc>
            </a:pPr>
            <a:r>
              <a:rPr lang="en-US" sz="1800"/>
              <a:t>Quality of Service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none</a:t>
            </a:r>
          </a:p>
          <a:p>
            <a:pPr>
              <a:lnSpc>
                <a:spcPct val="80000"/>
              </a:lnSpc>
            </a:pPr>
            <a:r>
              <a:rPr lang="en-US" sz="1800"/>
              <a:t>Manageability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Very simple, same as serial interface</a:t>
            </a:r>
          </a:p>
          <a:p>
            <a:pPr>
              <a:lnSpc>
                <a:spcPct val="80000"/>
              </a:lnSpc>
            </a:pPr>
            <a:r>
              <a:rPr lang="en-US" sz="1800"/>
              <a:t>Special Advantages/Disadvantages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Advantage: extremely low cost, large experience, high volume available, no power for passive RFIDs needed, large variety of products, relative speeds up to 300 km/h, broad temp. range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Disadvantage: no QoS, simple denial of service, crowded ISM bands, typ. one-way (activation/ transmission of ID)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Prof. Dr.-Ing. Jochen H. Schiller    www.jochenschiller.de    MC - 2012</a:t>
            </a:r>
            <a:endParaRPr lang="en-US"/>
          </a:p>
        </p:txBody>
      </p:sp>
      <p:sp>
        <p:nvSpPr>
          <p:cNvPr id="72758" name="Oval 54"/>
          <p:cNvSpPr>
            <a:spLocks noChangeArrowheads="1"/>
          </p:cNvSpPr>
          <p:nvPr/>
        </p:nvSpPr>
        <p:spPr bwMode="auto">
          <a:xfrm>
            <a:off x="4370388" y="2725738"/>
            <a:ext cx="3048000" cy="1295400"/>
          </a:xfrm>
          <a:prstGeom prst="ellipse">
            <a:avLst/>
          </a:prstGeom>
          <a:solidFill>
            <a:srgbClr val="C0C0C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60" name="Oval 56"/>
          <p:cNvSpPr>
            <a:spLocks noChangeArrowheads="1"/>
          </p:cNvSpPr>
          <p:nvPr/>
        </p:nvSpPr>
        <p:spPr bwMode="auto">
          <a:xfrm>
            <a:off x="2008188" y="1125538"/>
            <a:ext cx="3048000" cy="1295400"/>
          </a:xfrm>
          <a:prstGeom prst="ellipse">
            <a:avLst/>
          </a:prstGeom>
          <a:solidFill>
            <a:srgbClr val="DDDDDD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59" name="Oval 55"/>
          <p:cNvSpPr>
            <a:spLocks noChangeArrowheads="1"/>
          </p:cNvSpPr>
          <p:nvPr/>
        </p:nvSpPr>
        <p:spPr bwMode="auto">
          <a:xfrm>
            <a:off x="560388" y="2573338"/>
            <a:ext cx="3048000" cy="12954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Comparison: infrastructure vs. ad-hoc networks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250825" y="1120775"/>
            <a:ext cx="19145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2000"/>
              <a:t>infrastructure</a:t>
            </a:r>
            <a:br>
              <a:rPr lang="de-DE" sz="2000"/>
            </a:br>
            <a:r>
              <a:rPr lang="de-DE" sz="2000"/>
              <a:t> network</a:t>
            </a:r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179388" y="4111625"/>
            <a:ext cx="2178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2000"/>
              <a:t>ad-hoc network</a:t>
            </a:r>
          </a:p>
        </p:txBody>
      </p:sp>
      <p:grpSp>
        <p:nvGrpSpPr>
          <p:cNvPr id="72744" name="Group 40"/>
          <p:cNvGrpSpPr>
            <a:grpSpLocks/>
          </p:cNvGrpSpPr>
          <p:nvPr/>
        </p:nvGrpSpPr>
        <p:grpSpPr bwMode="auto">
          <a:xfrm>
            <a:off x="1398588" y="2725738"/>
            <a:ext cx="381000" cy="304800"/>
            <a:chOff x="1248" y="2736"/>
            <a:chExt cx="240" cy="192"/>
          </a:xfrm>
        </p:grpSpPr>
        <p:sp>
          <p:nvSpPr>
            <p:cNvPr id="72745" name="Line 41"/>
            <p:cNvSpPr>
              <a:spLocks noChangeShapeType="1"/>
            </p:cNvSpPr>
            <p:nvPr/>
          </p:nvSpPr>
          <p:spPr bwMode="auto">
            <a:xfrm flipV="1">
              <a:off x="1296" y="2736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46" name="Line 42"/>
            <p:cNvSpPr>
              <a:spLocks noChangeShapeType="1"/>
            </p:cNvSpPr>
            <p:nvPr/>
          </p:nvSpPr>
          <p:spPr bwMode="auto">
            <a:xfrm flipH="1">
              <a:off x="1248" y="2832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47" name="Line 43"/>
            <p:cNvSpPr>
              <a:spLocks noChangeShapeType="1"/>
            </p:cNvSpPr>
            <p:nvPr/>
          </p:nvSpPr>
          <p:spPr bwMode="auto">
            <a:xfrm>
              <a:off x="1296" y="283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2748" name="Group 44"/>
          <p:cNvGrpSpPr>
            <a:grpSpLocks/>
          </p:cNvGrpSpPr>
          <p:nvPr/>
        </p:nvGrpSpPr>
        <p:grpSpPr bwMode="auto">
          <a:xfrm>
            <a:off x="3532188" y="1582738"/>
            <a:ext cx="381000" cy="304800"/>
            <a:chOff x="1248" y="2736"/>
            <a:chExt cx="240" cy="192"/>
          </a:xfrm>
        </p:grpSpPr>
        <p:sp>
          <p:nvSpPr>
            <p:cNvPr id="72749" name="Line 45"/>
            <p:cNvSpPr>
              <a:spLocks noChangeShapeType="1"/>
            </p:cNvSpPr>
            <p:nvPr/>
          </p:nvSpPr>
          <p:spPr bwMode="auto">
            <a:xfrm flipV="1">
              <a:off x="1296" y="2736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50" name="Line 46"/>
            <p:cNvSpPr>
              <a:spLocks noChangeShapeType="1"/>
            </p:cNvSpPr>
            <p:nvPr/>
          </p:nvSpPr>
          <p:spPr bwMode="auto">
            <a:xfrm flipH="1">
              <a:off x="1248" y="2832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51" name="Line 47"/>
            <p:cNvSpPr>
              <a:spLocks noChangeShapeType="1"/>
            </p:cNvSpPr>
            <p:nvPr/>
          </p:nvSpPr>
          <p:spPr bwMode="auto">
            <a:xfrm>
              <a:off x="1296" y="283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2752" name="Group 48"/>
          <p:cNvGrpSpPr>
            <a:grpSpLocks/>
          </p:cNvGrpSpPr>
          <p:nvPr/>
        </p:nvGrpSpPr>
        <p:grpSpPr bwMode="auto">
          <a:xfrm flipH="1">
            <a:off x="2160588" y="3030538"/>
            <a:ext cx="381000" cy="304800"/>
            <a:chOff x="1248" y="2736"/>
            <a:chExt cx="240" cy="192"/>
          </a:xfrm>
        </p:grpSpPr>
        <p:sp>
          <p:nvSpPr>
            <p:cNvPr id="72753" name="Line 49"/>
            <p:cNvSpPr>
              <a:spLocks noChangeShapeType="1"/>
            </p:cNvSpPr>
            <p:nvPr/>
          </p:nvSpPr>
          <p:spPr bwMode="auto">
            <a:xfrm flipV="1">
              <a:off x="1296" y="2736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54" name="Line 50"/>
            <p:cNvSpPr>
              <a:spLocks noChangeShapeType="1"/>
            </p:cNvSpPr>
            <p:nvPr/>
          </p:nvSpPr>
          <p:spPr bwMode="auto">
            <a:xfrm flipH="1">
              <a:off x="1248" y="2832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55" name="Line 51"/>
            <p:cNvSpPr>
              <a:spLocks noChangeShapeType="1"/>
            </p:cNvSpPr>
            <p:nvPr/>
          </p:nvSpPr>
          <p:spPr bwMode="auto">
            <a:xfrm>
              <a:off x="1296" y="283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2761" name="Rectangle 57"/>
          <p:cNvSpPr>
            <a:spLocks noChangeArrowheads="1"/>
          </p:cNvSpPr>
          <p:nvPr/>
        </p:nvSpPr>
        <p:spPr bwMode="auto">
          <a:xfrm>
            <a:off x="5665788" y="2725738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/>
              <a:t>AP</a:t>
            </a:r>
          </a:p>
        </p:txBody>
      </p:sp>
      <p:sp>
        <p:nvSpPr>
          <p:cNvPr id="72764" name="Rectangle 60"/>
          <p:cNvSpPr>
            <a:spLocks noChangeArrowheads="1"/>
          </p:cNvSpPr>
          <p:nvPr/>
        </p:nvSpPr>
        <p:spPr bwMode="auto">
          <a:xfrm>
            <a:off x="1855788" y="2573338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/>
              <a:t>AP</a:t>
            </a:r>
          </a:p>
        </p:txBody>
      </p:sp>
      <p:sp>
        <p:nvSpPr>
          <p:cNvPr id="72767" name="Rectangle 63"/>
          <p:cNvSpPr>
            <a:spLocks noChangeArrowheads="1"/>
          </p:cNvSpPr>
          <p:nvPr/>
        </p:nvSpPr>
        <p:spPr bwMode="auto">
          <a:xfrm>
            <a:off x="3379788" y="2116138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/>
              <a:t>AP</a:t>
            </a:r>
          </a:p>
        </p:txBody>
      </p:sp>
      <p:sp>
        <p:nvSpPr>
          <p:cNvPr id="72775" name="Line 71"/>
          <p:cNvSpPr>
            <a:spLocks noChangeShapeType="1"/>
          </p:cNvSpPr>
          <p:nvPr/>
        </p:nvSpPr>
        <p:spPr bwMode="auto">
          <a:xfrm>
            <a:off x="1322388" y="2497138"/>
            <a:ext cx="525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76" name="Line 72"/>
          <p:cNvSpPr>
            <a:spLocks noChangeShapeType="1"/>
          </p:cNvSpPr>
          <p:nvPr/>
        </p:nvSpPr>
        <p:spPr bwMode="auto">
          <a:xfrm>
            <a:off x="2084388" y="249713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77" name="Line 73"/>
          <p:cNvSpPr>
            <a:spLocks noChangeShapeType="1"/>
          </p:cNvSpPr>
          <p:nvPr/>
        </p:nvSpPr>
        <p:spPr bwMode="auto">
          <a:xfrm>
            <a:off x="3608388" y="242093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78" name="Line 74"/>
          <p:cNvSpPr>
            <a:spLocks noChangeShapeType="1"/>
          </p:cNvSpPr>
          <p:nvPr/>
        </p:nvSpPr>
        <p:spPr bwMode="auto">
          <a:xfrm>
            <a:off x="5894388" y="24971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80" name="Text Box 76"/>
          <p:cNvSpPr txBox="1">
            <a:spLocks noChangeArrowheads="1"/>
          </p:cNvSpPr>
          <p:nvPr/>
        </p:nvSpPr>
        <p:spPr bwMode="auto">
          <a:xfrm>
            <a:off x="3049588" y="2570163"/>
            <a:ext cx="1639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de-DE" sz="1600"/>
              <a:t>wired network</a:t>
            </a:r>
          </a:p>
        </p:txBody>
      </p:sp>
      <p:grpSp>
        <p:nvGrpSpPr>
          <p:cNvPr id="72782" name="Group 78"/>
          <p:cNvGrpSpPr>
            <a:grpSpLocks/>
          </p:cNvGrpSpPr>
          <p:nvPr/>
        </p:nvGrpSpPr>
        <p:grpSpPr bwMode="auto">
          <a:xfrm>
            <a:off x="5208588" y="2878138"/>
            <a:ext cx="381000" cy="304800"/>
            <a:chOff x="1248" y="2736"/>
            <a:chExt cx="240" cy="192"/>
          </a:xfrm>
        </p:grpSpPr>
        <p:sp>
          <p:nvSpPr>
            <p:cNvPr id="72783" name="Line 79"/>
            <p:cNvSpPr>
              <a:spLocks noChangeShapeType="1"/>
            </p:cNvSpPr>
            <p:nvPr/>
          </p:nvSpPr>
          <p:spPr bwMode="auto">
            <a:xfrm flipV="1">
              <a:off x="1296" y="2736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84" name="Line 80"/>
            <p:cNvSpPr>
              <a:spLocks noChangeShapeType="1"/>
            </p:cNvSpPr>
            <p:nvPr/>
          </p:nvSpPr>
          <p:spPr bwMode="auto">
            <a:xfrm flipH="1">
              <a:off x="1248" y="2832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85" name="Line 81"/>
            <p:cNvSpPr>
              <a:spLocks noChangeShapeType="1"/>
            </p:cNvSpPr>
            <p:nvPr/>
          </p:nvSpPr>
          <p:spPr bwMode="auto">
            <a:xfrm>
              <a:off x="1296" y="283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2790" name="Group 86"/>
          <p:cNvGrpSpPr>
            <a:grpSpLocks/>
          </p:cNvGrpSpPr>
          <p:nvPr/>
        </p:nvGrpSpPr>
        <p:grpSpPr bwMode="auto">
          <a:xfrm flipH="1">
            <a:off x="5894388" y="3106738"/>
            <a:ext cx="381000" cy="304800"/>
            <a:chOff x="1248" y="2736"/>
            <a:chExt cx="240" cy="192"/>
          </a:xfrm>
        </p:grpSpPr>
        <p:sp>
          <p:nvSpPr>
            <p:cNvPr id="72791" name="Line 87"/>
            <p:cNvSpPr>
              <a:spLocks noChangeShapeType="1"/>
            </p:cNvSpPr>
            <p:nvPr/>
          </p:nvSpPr>
          <p:spPr bwMode="auto">
            <a:xfrm flipV="1">
              <a:off x="1296" y="2736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92" name="Line 88"/>
            <p:cNvSpPr>
              <a:spLocks noChangeShapeType="1"/>
            </p:cNvSpPr>
            <p:nvPr/>
          </p:nvSpPr>
          <p:spPr bwMode="auto">
            <a:xfrm flipH="1">
              <a:off x="1248" y="2832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93" name="Line 89"/>
            <p:cNvSpPr>
              <a:spLocks noChangeShapeType="1"/>
            </p:cNvSpPr>
            <p:nvPr/>
          </p:nvSpPr>
          <p:spPr bwMode="auto">
            <a:xfrm>
              <a:off x="1296" y="283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2802" name="Text Box 98"/>
          <p:cNvSpPr txBox="1">
            <a:spLocks noChangeArrowheads="1"/>
          </p:cNvSpPr>
          <p:nvPr/>
        </p:nvSpPr>
        <p:spPr bwMode="auto">
          <a:xfrm>
            <a:off x="5208588" y="1960563"/>
            <a:ext cx="187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/>
              <a:t>AP: Access Point</a:t>
            </a:r>
          </a:p>
        </p:txBody>
      </p:sp>
      <p:sp>
        <p:nvSpPr>
          <p:cNvPr id="72756" name="Oval 52"/>
          <p:cNvSpPr>
            <a:spLocks noChangeArrowheads="1"/>
          </p:cNvSpPr>
          <p:nvPr/>
        </p:nvSpPr>
        <p:spPr bwMode="auto">
          <a:xfrm>
            <a:off x="4979988" y="4402138"/>
            <a:ext cx="3048000" cy="18288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2736" name="Group 32"/>
          <p:cNvGrpSpPr>
            <a:grpSpLocks/>
          </p:cNvGrpSpPr>
          <p:nvPr/>
        </p:nvGrpSpPr>
        <p:grpSpPr bwMode="auto">
          <a:xfrm>
            <a:off x="6046788" y="4859338"/>
            <a:ext cx="381000" cy="304800"/>
            <a:chOff x="1248" y="2736"/>
            <a:chExt cx="240" cy="192"/>
          </a:xfrm>
        </p:grpSpPr>
        <p:sp>
          <p:nvSpPr>
            <p:cNvPr id="72737" name="Line 33"/>
            <p:cNvSpPr>
              <a:spLocks noChangeShapeType="1"/>
            </p:cNvSpPr>
            <p:nvPr/>
          </p:nvSpPr>
          <p:spPr bwMode="auto">
            <a:xfrm flipV="1">
              <a:off x="1296" y="2736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38" name="Line 34"/>
            <p:cNvSpPr>
              <a:spLocks noChangeShapeType="1"/>
            </p:cNvSpPr>
            <p:nvPr/>
          </p:nvSpPr>
          <p:spPr bwMode="auto">
            <a:xfrm flipH="1">
              <a:off x="1248" y="2832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39" name="Line 35"/>
            <p:cNvSpPr>
              <a:spLocks noChangeShapeType="1"/>
            </p:cNvSpPr>
            <p:nvPr/>
          </p:nvSpPr>
          <p:spPr bwMode="auto">
            <a:xfrm>
              <a:off x="1296" y="283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2804" name="Group 100"/>
          <p:cNvGrpSpPr>
            <a:grpSpLocks/>
          </p:cNvGrpSpPr>
          <p:nvPr/>
        </p:nvGrpSpPr>
        <p:grpSpPr bwMode="auto">
          <a:xfrm flipH="1">
            <a:off x="6122988" y="5545138"/>
            <a:ext cx="381000" cy="304800"/>
            <a:chOff x="1248" y="2736"/>
            <a:chExt cx="240" cy="192"/>
          </a:xfrm>
        </p:grpSpPr>
        <p:sp>
          <p:nvSpPr>
            <p:cNvPr id="72805" name="Line 101"/>
            <p:cNvSpPr>
              <a:spLocks noChangeShapeType="1"/>
            </p:cNvSpPr>
            <p:nvPr/>
          </p:nvSpPr>
          <p:spPr bwMode="auto">
            <a:xfrm flipV="1">
              <a:off x="1296" y="2736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06" name="Line 102"/>
            <p:cNvSpPr>
              <a:spLocks noChangeShapeType="1"/>
            </p:cNvSpPr>
            <p:nvPr/>
          </p:nvSpPr>
          <p:spPr bwMode="auto">
            <a:xfrm flipH="1">
              <a:off x="1248" y="2832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07" name="Line 103"/>
            <p:cNvSpPr>
              <a:spLocks noChangeShapeType="1"/>
            </p:cNvSpPr>
            <p:nvPr/>
          </p:nvSpPr>
          <p:spPr bwMode="auto">
            <a:xfrm>
              <a:off x="1296" y="283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2757" name="Oval 53"/>
          <p:cNvSpPr>
            <a:spLocks noChangeArrowheads="1"/>
          </p:cNvSpPr>
          <p:nvPr/>
        </p:nvSpPr>
        <p:spPr bwMode="auto">
          <a:xfrm>
            <a:off x="712788" y="4478338"/>
            <a:ext cx="3048000" cy="1828800"/>
          </a:xfrm>
          <a:prstGeom prst="ellipse">
            <a:avLst/>
          </a:prstGeom>
          <a:solidFill>
            <a:srgbClr val="C0C0C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2740" name="Group 36"/>
          <p:cNvGrpSpPr>
            <a:grpSpLocks/>
          </p:cNvGrpSpPr>
          <p:nvPr/>
        </p:nvGrpSpPr>
        <p:grpSpPr bwMode="auto">
          <a:xfrm flipH="1">
            <a:off x="2068513" y="5224463"/>
            <a:ext cx="381000" cy="304800"/>
            <a:chOff x="1248" y="2736"/>
            <a:chExt cx="240" cy="192"/>
          </a:xfrm>
        </p:grpSpPr>
        <p:sp>
          <p:nvSpPr>
            <p:cNvPr id="72741" name="Line 37"/>
            <p:cNvSpPr>
              <a:spLocks noChangeShapeType="1"/>
            </p:cNvSpPr>
            <p:nvPr/>
          </p:nvSpPr>
          <p:spPr bwMode="auto">
            <a:xfrm flipV="1">
              <a:off x="1296" y="2736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42" name="Line 38"/>
            <p:cNvSpPr>
              <a:spLocks noChangeShapeType="1"/>
            </p:cNvSpPr>
            <p:nvPr/>
          </p:nvSpPr>
          <p:spPr bwMode="auto">
            <a:xfrm flipH="1">
              <a:off x="1248" y="2832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43" name="Line 39"/>
            <p:cNvSpPr>
              <a:spLocks noChangeShapeType="1"/>
            </p:cNvSpPr>
            <p:nvPr/>
          </p:nvSpPr>
          <p:spPr bwMode="auto">
            <a:xfrm>
              <a:off x="1296" y="283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72808" name="Picture 1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30513" y="4614863"/>
            <a:ext cx="4699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2810" name="Picture 10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73313" y="5529263"/>
            <a:ext cx="4699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2811" name="Group 107"/>
          <p:cNvGrpSpPr>
            <a:grpSpLocks/>
          </p:cNvGrpSpPr>
          <p:nvPr/>
        </p:nvGrpSpPr>
        <p:grpSpPr bwMode="auto">
          <a:xfrm>
            <a:off x="2220913" y="4843463"/>
            <a:ext cx="381000" cy="304800"/>
            <a:chOff x="1248" y="2736"/>
            <a:chExt cx="240" cy="192"/>
          </a:xfrm>
        </p:grpSpPr>
        <p:sp>
          <p:nvSpPr>
            <p:cNvPr id="72812" name="Line 108"/>
            <p:cNvSpPr>
              <a:spLocks noChangeShapeType="1"/>
            </p:cNvSpPr>
            <p:nvPr/>
          </p:nvSpPr>
          <p:spPr bwMode="auto">
            <a:xfrm flipV="1">
              <a:off x="1296" y="2736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13" name="Line 109"/>
            <p:cNvSpPr>
              <a:spLocks noChangeShapeType="1"/>
            </p:cNvSpPr>
            <p:nvPr/>
          </p:nvSpPr>
          <p:spPr bwMode="auto">
            <a:xfrm flipH="1">
              <a:off x="1248" y="2832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14" name="Line 110"/>
            <p:cNvSpPr>
              <a:spLocks noChangeShapeType="1"/>
            </p:cNvSpPr>
            <p:nvPr/>
          </p:nvSpPr>
          <p:spPr bwMode="auto">
            <a:xfrm>
              <a:off x="1296" y="283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2815" name="Group 111"/>
          <p:cNvGrpSpPr>
            <a:grpSpLocks/>
          </p:cNvGrpSpPr>
          <p:nvPr/>
        </p:nvGrpSpPr>
        <p:grpSpPr bwMode="auto">
          <a:xfrm>
            <a:off x="2830513" y="5300663"/>
            <a:ext cx="381000" cy="304800"/>
            <a:chOff x="1248" y="2736"/>
            <a:chExt cx="240" cy="192"/>
          </a:xfrm>
        </p:grpSpPr>
        <p:sp>
          <p:nvSpPr>
            <p:cNvPr id="72816" name="Line 112"/>
            <p:cNvSpPr>
              <a:spLocks noChangeShapeType="1"/>
            </p:cNvSpPr>
            <p:nvPr/>
          </p:nvSpPr>
          <p:spPr bwMode="auto">
            <a:xfrm flipV="1">
              <a:off x="1296" y="2736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17" name="Line 113"/>
            <p:cNvSpPr>
              <a:spLocks noChangeShapeType="1"/>
            </p:cNvSpPr>
            <p:nvPr/>
          </p:nvSpPr>
          <p:spPr bwMode="auto">
            <a:xfrm flipH="1">
              <a:off x="1248" y="2832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18" name="Line 114"/>
            <p:cNvSpPr>
              <a:spLocks noChangeShapeType="1"/>
            </p:cNvSpPr>
            <p:nvPr/>
          </p:nvSpPr>
          <p:spPr bwMode="auto">
            <a:xfrm>
              <a:off x="1296" y="283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2944" name="Group 240"/>
          <p:cNvGrpSpPr>
            <a:grpSpLocks/>
          </p:cNvGrpSpPr>
          <p:nvPr/>
        </p:nvGrpSpPr>
        <p:grpSpPr bwMode="auto">
          <a:xfrm>
            <a:off x="5437188" y="5011738"/>
            <a:ext cx="469900" cy="685800"/>
            <a:chOff x="3360" y="3024"/>
            <a:chExt cx="296" cy="432"/>
          </a:xfrm>
        </p:grpSpPr>
        <p:sp>
          <p:nvSpPr>
            <p:cNvPr id="72840" name="Freeform 136"/>
            <p:cNvSpPr>
              <a:spLocks/>
            </p:cNvSpPr>
            <p:nvPr/>
          </p:nvSpPr>
          <p:spPr bwMode="auto">
            <a:xfrm>
              <a:off x="3394" y="3298"/>
              <a:ext cx="9" cy="5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199" y="0"/>
                </a:cxn>
                <a:cxn ang="0">
                  <a:pos x="206" y="17"/>
                </a:cxn>
                <a:cxn ang="0">
                  <a:pos x="7" y="84"/>
                </a:cxn>
                <a:cxn ang="0">
                  <a:pos x="0" y="67"/>
                </a:cxn>
              </a:cxnLst>
              <a:rect l="0" t="0" r="r" b="b"/>
              <a:pathLst>
                <a:path w="206" h="84">
                  <a:moveTo>
                    <a:pt x="0" y="67"/>
                  </a:moveTo>
                  <a:lnTo>
                    <a:pt x="199" y="0"/>
                  </a:lnTo>
                  <a:lnTo>
                    <a:pt x="206" y="17"/>
                  </a:lnTo>
                  <a:lnTo>
                    <a:pt x="7" y="84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41" name="Freeform 137"/>
            <p:cNvSpPr>
              <a:spLocks/>
            </p:cNvSpPr>
            <p:nvPr/>
          </p:nvSpPr>
          <p:spPr bwMode="auto">
            <a:xfrm>
              <a:off x="3453" y="3450"/>
              <a:ext cx="3" cy="6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80" y="77"/>
                </a:cxn>
                <a:cxn ang="0">
                  <a:pos x="82" y="87"/>
                </a:cxn>
                <a:cxn ang="0">
                  <a:pos x="80" y="95"/>
                </a:cxn>
                <a:cxn ang="0">
                  <a:pos x="74" y="102"/>
                </a:cxn>
                <a:cxn ang="0">
                  <a:pos x="66" y="106"/>
                </a:cxn>
                <a:cxn ang="0">
                  <a:pos x="57" y="108"/>
                </a:cxn>
                <a:cxn ang="0">
                  <a:pos x="49" y="106"/>
                </a:cxn>
                <a:cxn ang="0">
                  <a:pos x="41" y="102"/>
                </a:cxn>
                <a:cxn ang="0">
                  <a:pos x="35" y="93"/>
                </a:cxn>
                <a:cxn ang="0">
                  <a:pos x="0" y="16"/>
                </a:cxn>
                <a:cxn ang="0">
                  <a:pos x="45" y="0"/>
                </a:cxn>
              </a:cxnLst>
              <a:rect l="0" t="0" r="r" b="b"/>
              <a:pathLst>
                <a:path w="82" h="108">
                  <a:moveTo>
                    <a:pt x="45" y="0"/>
                  </a:moveTo>
                  <a:lnTo>
                    <a:pt x="80" y="77"/>
                  </a:lnTo>
                  <a:lnTo>
                    <a:pt x="82" y="87"/>
                  </a:lnTo>
                  <a:lnTo>
                    <a:pt x="80" y="95"/>
                  </a:lnTo>
                  <a:lnTo>
                    <a:pt x="74" y="102"/>
                  </a:lnTo>
                  <a:lnTo>
                    <a:pt x="66" y="106"/>
                  </a:lnTo>
                  <a:lnTo>
                    <a:pt x="57" y="108"/>
                  </a:lnTo>
                  <a:lnTo>
                    <a:pt x="49" y="106"/>
                  </a:lnTo>
                  <a:lnTo>
                    <a:pt x="41" y="102"/>
                  </a:lnTo>
                  <a:lnTo>
                    <a:pt x="35" y="93"/>
                  </a:lnTo>
                  <a:lnTo>
                    <a:pt x="0" y="1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42" name="Freeform 138"/>
            <p:cNvSpPr>
              <a:spLocks/>
            </p:cNvSpPr>
            <p:nvPr/>
          </p:nvSpPr>
          <p:spPr bwMode="auto">
            <a:xfrm>
              <a:off x="3443" y="3433"/>
              <a:ext cx="13" cy="18"/>
            </a:xfrm>
            <a:custGeom>
              <a:avLst/>
              <a:gdLst/>
              <a:ahLst/>
              <a:cxnLst>
                <a:cxn ang="0">
                  <a:pos x="247" y="317"/>
                </a:cxn>
                <a:cxn ang="0">
                  <a:pos x="261" y="307"/>
                </a:cxn>
                <a:cxn ang="0">
                  <a:pos x="275" y="287"/>
                </a:cxn>
                <a:cxn ang="0">
                  <a:pos x="285" y="256"/>
                </a:cxn>
                <a:cxn ang="0">
                  <a:pos x="292" y="218"/>
                </a:cxn>
                <a:cxn ang="0">
                  <a:pos x="293" y="173"/>
                </a:cxn>
                <a:cxn ang="0">
                  <a:pos x="288" y="120"/>
                </a:cxn>
                <a:cxn ang="0">
                  <a:pos x="274" y="62"/>
                </a:cxn>
                <a:cxn ang="0">
                  <a:pos x="251" y="0"/>
                </a:cxn>
                <a:cxn ang="0">
                  <a:pos x="235" y="5"/>
                </a:cxn>
                <a:cxn ang="0">
                  <a:pos x="219" y="10"/>
                </a:cxn>
                <a:cxn ang="0">
                  <a:pos x="204" y="17"/>
                </a:cxn>
                <a:cxn ang="0">
                  <a:pos x="188" y="22"/>
                </a:cxn>
                <a:cxn ang="0">
                  <a:pos x="172" y="28"/>
                </a:cxn>
                <a:cxn ang="0">
                  <a:pos x="157" y="34"/>
                </a:cxn>
                <a:cxn ang="0">
                  <a:pos x="140" y="40"/>
                </a:cxn>
                <a:cxn ang="0">
                  <a:pos x="125" y="45"/>
                </a:cxn>
                <a:cxn ang="0">
                  <a:pos x="110" y="52"/>
                </a:cxn>
                <a:cxn ang="0">
                  <a:pos x="94" y="58"/>
                </a:cxn>
                <a:cxn ang="0">
                  <a:pos x="78" y="63"/>
                </a:cxn>
                <a:cxn ang="0">
                  <a:pos x="63" y="69"/>
                </a:cxn>
                <a:cxn ang="0">
                  <a:pos x="47" y="75"/>
                </a:cxn>
                <a:cxn ang="0">
                  <a:pos x="31" y="81"/>
                </a:cxn>
                <a:cxn ang="0">
                  <a:pos x="15" y="86"/>
                </a:cxn>
                <a:cxn ang="0">
                  <a:pos x="0" y="92"/>
                </a:cxn>
                <a:cxn ang="0">
                  <a:pos x="15" y="122"/>
                </a:cxn>
                <a:cxn ang="0">
                  <a:pos x="30" y="152"/>
                </a:cxn>
                <a:cxn ang="0">
                  <a:pos x="48" y="177"/>
                </a:cxn>
                <a:cxn ang="0">
                  <a:pos x="65" y="201"/>
                </a:cxn>
                <a:cxn ang="0">
                  <a:pos x="82" y="222"/>
                </a:cxn>
                <a:cxn ang="0">
                  <a:pos x="101" y="242"/>
                </a:cxn>
                <a:cxn ang="0">
                  <a:pos x="119" y="259"/>
                </a:cxn>
                <a:cxn ang="0">
                  <a:pos x="136" y="274"/>
                </a:cxn>
                <a:cxn ang="0">
                  <a:pos x="154" y="287"/>
                </a:cxn>
                <a:cxn ang="0">
                  <a:pos x="171" y="297"/>
                </a:cxn>
                <a:cxn ang="0">
                  <a:pos x="186" y="306"/>
                </a:cxn>
                <a:cxn ang="0">
                  <a:pos x="202" y="312"/>
                </a:cxn>
                <a:cxn ang="0">
                  <a:pos x="215" y="316"/>
                </a:cxn>
                <a:cxn ang="0">
                  <a:pos x="227" y="318"/>
                </a:cxn>
                <a:cxn ang="0">
                  <a:pos x="238" y="319"/>
                </a:cxn>
                <a:cxn ang="0">
                  <a:pos x="247" y="317"/>
                </a:cxn>
              </a:cxnLst>
              <a:rect l="0" t="0" r="r" b="b"/>
              <a:pathLst>
                <a:path w="293" h="319">
                  <a:moveTo>
                    <a:pt x="247" y="317"/>
                  </a:moveTo>
                  <a:lnTo>
                    <a:pt x="261" y="307"/>
                  </a:lnTo>
                  <a:lnTo>
                    <a:pt x="275" y="287"/>
                  </a:lnTo>
                  <a:lnTo>
                    <a:pt x="285" y="256"/>
                  </a:lnTo>
                  <a:lnTo>
                    <a:pt x="292" y="218"/>
                  </a:lnTo>
                  <a:lnTo>
                    <a:pt x="293" y="173"/>
                  </a:lnTo>
                  <a:lnTo>
                    <a:pt x="288" y="120"/>
                  </a:lnTo>
                  <a:lnTo>
                    <a:pt x="274" y="62"/>
                  </a:lnTo>
                  <a:lnTo>
                    <a:pt x="251" y="0"/>
                  </a:lnTo>
                  <a:lnTo>
                    <a:pt x="235" y="5"/>
                  </a:lnTo>
                  <a:lnTo>
                    <a:pt x="219" y="10"/>
                  </a:lnTo>
                  <a:lnTo>
                    <a:pt x="204" y="17"/>
                  </a:lnTo>
                  <a:lnTo>
                    <a:pt x="188" y="22"/>
                  </a:lnTo>
                  <a:lnTo>
                    <a:pt x="172" y="28"/>
                  </a:lnTo>
                  <a:lnTo>
                    <a:pt x="157" y="34"/>
                  </a:lnTo>
                  <a:lnTo>
                    <a:pt x="140" y="40"/>
                  </a:lnTo>
                  <a:lnTo>
                    <a:pt x="125" y="45"/>
                  </a:lnTo>
                  <a:lnTo>
                    <a:pt x="110" y="52"/>
                  </a:lnTo>
                  <a:lnTo>
                    <a:pt x="94" y="58"/>
                  </a:lnTo>
                  <a:lnTo>
                    <a:pt x="78" y="63"/>
                  </a:lnTo>
                  <a:lnTo>
                    <a:pt x="63" y="69"/>
                  </a:lnTo>
                  <a:lnTo>
                    <a:pt x="47" y="75"/>
                  </a:lnTo>
                  <a:lnTo>
                    <a:pt x="31" y="81"/>
                  </a:lnTo>
                  <a:lnTo>
                    <a:pt x="15" y="86"/>
                  </a:lnTo>
                  <a:lnTo>
                    <a:pt x="0" y="92"/>
                  </a:lnTo>
                  <a:lnTo>
                    <a:pt x="15" y="122"/>
                  </a:lnTo>
                  <a:lnTo>
                    <a:pt x="30" y="152"/>
                  </a:lnTo>
                  <a:lnTo>
                    <a:pt x="48" y="177"/>
                  </a:lnTo>
                  <a:lnTo>
                    <a:pt x="65" y="201"/>
                  </a:lnTo>
                  <a:lnTo>
                    <a:pt x="82" y="222"/>
                  </a:lnTo>
                  <a:lnTo>
                    <a:pt x="101" y="242"/>
                  </a:lnTo>
                  <a:lnTo>
                    <a:pt x="119" y="259"/>
                  </a:lnTo>
                  <a:lnTo>
                    <a:pt x="136" y="274"/>
                  </a:lnTo>
                  <a:lnTo>
                    <a:pt x="154" y="287"/>
                  </a:lnTo>
                  <a:lnTo>
                    <a:pt x="171" y="297"/>
                  </a:lnTo>
                  <a:lnTo>
                    <a:pt x="186" y="306"/>
                  </a:lnTo>
                  <a:lnTo>
                    <a:pt x="202" y="312"/>
                  </a:lnTo>
                  <a:lnTo>
                    <a:pt x="215" y="316"/>
                  </a:lnTo>
                  <a:lnTo>
                    <a:pt x="227" y="318"/>
                  </a:lnTo>
                  <a:lnTo>
                    <a:pt x="238" y="319"/>
                  </a:lnTo>
                  <a:lnTo>
                    <a:pt x="247" y="317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43" name="Freeform 139"/>
            <p:cNvSpPr>
              <a:spLocks/>
            </p:cNvSpPr>
            <p:nvPr/>
          </p:nvSpPr>
          <p:spPr bwMode="auto">
            <a:xfrm>
              <a:off x="3394" y="3299"/>
              <a:ext cx="60" cy="139"/>
            </a:xfrm>
            <a:custGeom>
              <a:avLst/>
              <a:gdLst/>
              <a:ahLst/>
              <a:cxnLst>
                <a:cxn ang="0">
                  <a:pos x="198" y="0"/>
                </a:cxn>
                <a:cxn ang="0">
                  <a:pos x="0" y="66"/>
                </a:cxn>
                <a:cxn ang="0">
                  <a:pos x="1064" y="2506"/>
                </a:cxn>
                <a:cxn ang="0">
                  <a:pos x="1314" y="2421"/>
                </a:cxn>
                <a:cxn ang="0">
                  <a:pos x="198" y="0"/>
                </a:cxn>
              </a:cxnLst>
              <a:rect l="0" t="0" r="r" b="b"/>
              <a:pathLst>
                <a:path w="1314" h="2506">
                  <a:moveTo>
                    <a:pt x="198" y="0"/>
                  </a:moveTo>
                  <a:lnTo>
                    <a:pt x="0" y="66"/>
                  </a:lnTo>
                  <a:lnTo>
                    <a:pt x="1064" y="2506"/>
                  </a:lnTo>
                  <a:lnTo>
                    <a:pt x="1314" y="2421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44" name="Freeform 140"/>
            <p:cNvSpPr>
              <a:spLocks/>
            </p:cNvSpPr>
            <p:nvPr/>
          </p:nvSpPr>
          <p:spPr bwMode="auto">
            <a:xfrm>
              <a:off x="3392" y="3292"/>
              <a:ext cx="11" cy="10"/>
            </a:xfrm>
            <a:custGeom>
              <a:avLst/>
              <a:gdLst/>
              <a:ahLst/>
              <a:cxnLst>
                <a:cxn ang="0">
                  <a:pos x="235" y="111"/>
                </a:cxn>
                <a:cxn ang="0">
                  <a:pos x="36" y="179"/>
                </a:cxn>
                <a:cxn ang="0">
                  <a:pos x="0" y="97"/>
                </a:cxn>
                <a:cxn ang="0">
                  <a:pos x="70" y="0"/>
                </a:cxn>
                <a:cxn ang="0">
                  <a:pos x="199" y="30"/>
                </a:cxn>
                <a:cxn ang="0">
                  <a:pos x="235" y="111"/>
                </a:cxn>
              </a:cxnLst>
              <a:rect l="0" t="0" r="r" b="b"/>
              <a:pathLst>
                <a:path w="235" h="179">
                  <a:moveTo>
                    <a:pt x="235" y="111"/>
                  </a:moveTo>
                  <a:lnTo>
                    <a:pt x="36" y="179"/>
                  </a:lnTo>
                  <a:lnTo>
                    <a:pt x="0" y="97"/>
                  </a:lnTo>
                  <a:lnTo>
                    <a:pt x="70" y="0"/>
                  </a:lnTo>
                  <a:lnTo>
                    <a:pt x="199" y="30"/>
                  </a:lnTo>
                  <a:lnTo>
                    <a:pt x="235" y="111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45" name="Freeform 141"/>
            <p:cNvSpPr>
              <a:spLocks/>
            </p:cNvSpPr>
            <p:nvPr/>
          </p:nvSpPr>
          <p:spPr bwMode="auto">
            <a:xfrm>
              <a:off x="3403" y="3103"/>
              <a:ext cx="208" cy="202"/>
            </a:xfrm>
            <a:custGeom>
              <a:avLst/>
              <a:gdLst/>
              <a:ahLst/>
              <a:cxnLst>
                <a:cxn ang="0">
                  <a:pos x="0" y="1626"/>
                </a:cxn>
                <a:cxn ang="0">
                  <a:pos x="3650" y="0"/>
                </a:cxn>
                <a:cxn ang="0">
                  <a:pos x="4569" y="1998"/>
                </a:cxn>
                <a:cxn ang="0">
                  <a:pos x="873" y="3641"/>
                </a:cxn>
                <a:cxn ang="0">
                  <a:pos x="0" y="1626"/>
                </a:cxn>
              </a:cxnLst>
              <a:rect l="0" t="0" r="r" b="b"/>
              <a:pathLst>
                <a:path w="4569" h="3641">
                  <a:moveTo>
                    <a:pt x="0" y="1626"/>
                  </a:moveTo>
                  <a:lnTo>
                    <a:pt x="3650" y="0"/>
                  </a:lnTo>
                  <a:lnTo>
                    <a:pt x="4569" y="1998"/>
                  </a:lnTo>
                  <a:lnTo>
                    <a:pt x="873" y="3641"/>
                  </a:lnTo>
                  <a:lnTo>
                    <a:pt x="0" y="1626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46" name="Freeform 142"/>
            <p:cNvSpPr>
              <a:spLocks/>
            </p:cNvSpPr>
            <p:nvPr/>
          </p:nvSpPr>
          <p:spPr bwMode="auto">
            <a:xfrm>
              <a:off x="3385" y="3045"/>
              <a:ext cx="271" cy="393"/>
            </a:xfrm>
            <a:custGeom>
              <a:avLst/>
              <a:gdLst/>
              <a:ahLst/>
              <a:cxnLst>
                <a:cxn ang="0">
                  <a:pos x="2496" y="7056"/>
                </a:cxn>
                <a:cxn ang="0">
                  <a:pos x="5894" y="5433"/>
                </a:cxn>
                <a:cxn ang="0">
                  <a:pos x="5912" y="5421"/>
                </a:cxn>
                <a:cxn ang="0">
                  <a:pos x="5927" y="5407"/>
                </a:cxn>
                <a:cxn ang="0">
                  <a:pos x="5941" y="5389"/>
                </a:cxn>
                <a:cxn ang="0">
                  <a:pos x="5950" y="5369"/>
                </a:cxn>
                <a:cxn ang="0">
                  <a:pos x="5955" y="5348"/>
                </a:cxn>
                <a:cxn ang="0">
                  <a:pos x="5957" y="5325"/>
                </a:cxn>
                <a:cxn ang="0">
                  <a:pos x="5955" y="5303"/>
                </a:cxn>
                <a:cxn ang="0">
                  <a:pos x="5948" y="5282"/>
                </a:cxn>
                <a:cxn ang="0">
                  <a:pos x="3503" y="65"/>
                </a:cxn>
                <a:cxn ang="0">
                  <a:pos x="3492" y="47"/>
                </a:cxn>
                <a:cxn ang="0">
                  <a:pos x="3477" y="31"/>
                </a:cxn>
                <a:cxn ang="0">
                  <a:pos x="3460" y="18"/>
                </a:cxn>
                <a:cxn ang="0">
                  <a:pos x="3441" y="9"/>
                </a:cxn>
                <a:cxn ang="0">
                  <a:pos x="3420" y="3"/>
                </a:cxn>
                <a:cxn ang="0">
                  <a:pos x="3399" y="0"/>
                </a:cxn>
                <a:cxn ang="0">
                  <a:pos x="3377" y="3"/>
                </a:cxn>
                <a:cxn ang="0">
                  <a:pos x="3357" y="9"/>
                </a:cxn>
                <a:cxn ang="0">
                  <a:pos x="63" y="1487"/>
                </a:cxn>
                <a:cxn ang="0">
                  <a:pos x="45" y="1497"/>
                </a:cxn>
                <a:cxn ang="0">
                  <a:pos x="29" y="1512"/>
                </a:cxn>
                <a:cxn ang="0">
                  <a:pos x="16" y="1530"/>
                </a:cxn>
                <a:cxn ang="0">
                  <a:pos x="7" y="1550"/>
                </a:cxn>
                <a:cxn ang="0">
                  <a:pos x="2" y="1572"/>
                </a:cxn>
                <a:cxn ang="0">
                  <a:pos x="0" y="1594"/>
                </a:cxn>
                <a:cxn ang="0">
                  <a:pos x="3" y="1616"/>
                </a:cxn>
                <a:cxn ang="0">
                  <a:pos x="9" y="1637"/>
                </a:cxn>
                <a:cxn ang="0">
                  <a:pos x="2350" y="7000"/>
                </a:cxn>
                <a:cxn ang="0">
                  <a:pos x="2361" y="7018"/>
                </a:cxn>
                <a:cxn ang="0">
                  <a:pos x="2376" y="7034"/>
                </a:cxn>
                <a:cxn ang="0">
                  <a:pos x="2393" y="7048"/>
                </a:cxn>
                <a:cxn ang="0">
                  <a:pos x="2412" y="7057"/>
                </a:cxn>
                <a:cxn ang="0">
                  <a:pos x="2433" y="7064"/>
                </a:cxn>
                <a:cxn ang="0">
                  <a:pos x="2454" y="7066"/>
                </a:cxn>
                <a:cxn ang="0">
                  <a:pos x="2476" y="7064"/>
                </a:cxn>
                <a:cxn ang="0">
                  <a:pos x="2496" y="7056"/>
                </a:cxn>
              </a:cxnLst>
              <a:rect l="0" t="0" r="r" b="b"/>
              <a:pathLst>
                <a:path w="5957" h="7066">
                  <a:moveTo>
                    <a:pt x="2496" y="7056"/>
                  </a:moveTo>
                  <a:lnTo>
                    <a:pt x="5894" y="5433"/>
                  </a:lnTo>
                  <a:lnTo>
                    <a:pt x="5912" y="5421"/>
                  </a:lnTo>
                  <a:lnTo>
                    <a:pt x="5927" y="5407"/>
                  </a:lnTo>
                  <a:lnTo>
                    <a:pt x="5941" y="5389"/>
                  </a:lnTo>
                  <a:lnTo>
                    <a:pt x="5950" y="5369"/>
                  </a:lnTo>
                  <a:lnTo>
                    <a:pt x="5955" y="5348"/>
                  </a:lnTo>
                  <a:lnTo>
                    <a:pt x="5957" y="5325"/>
                  </a:lnTo>
                  <a:lnTo>
                    <a:pt x="5955" y="5303"/>
                  </a:lnTo>
                  <a:lnTo>
                    <a:pt x="5948" y="5282"/>
                  </a:lnTo>
                  <a:lnTo>
                    <a:pt x="3503" y="65"/>
                  </a:lnTo>
                  <a:lnTo>
                    <a:pt x="3492" y="47"/>
                  </a:lnTo>
                  <a:lnTo>
                    <a:pt x="3477" y="31"/>
                  </a:lnTo>
                  <a:lnTo>
                    <a:pt x="3460" y="18"/>
                  </a:lnTo>
                  <a:lnTo>
                    <a:pt x="3441" y="9"/>
                  </a:lnTo>
                  <a:lnTo>
                    <a:pt x="3420" y="3"/>
                  </a:lnTo>
                  <a:lnTo>
                    <a:pt x="3399" y="0"/>
                  </a:lnTo>
                  <a:lnTo>
                    <a:pt x="3377" y="3"/>
                  </a:lnTo>
                  <a:lnTo>
                    <a:pt x="3357" y="9"/>
                  </a:lnTo>
                  <a:lnTo>
                    <a:pt x="63" y="1487"/>
                  </a:lnTo>
                  <a:lnTo>
                    <a:pt x="45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3" y="1616"/>
                  </a:lnTo>
                  <a:lnTo>
                    <a:pt x="9" y="1637"/>
                  </a:lnTo>
                  <a:lnTo>
                    <a:pt x="2350" y="7000"/>
                  </a:lnTo>
                  <a:lnTo>
                    <a:pt x="2361" y="7018"/>
                  </a:lnTo>
                  <a:lnTo>
                    <a:pt x="2376" y="7034"/>
                  </a:lnTo>
                  <a:lnTo>
                    <a:pt x="2393" y="7048"/>
                  </a:lnTo>
                  <a:lnTo>
                    <a:pt x="2412" y="7057"/>
                  </a:lnTo>
                  <a:lnTo>
                    <a:pt x="2433" y="7064"/>
                  </a:lnTo>
                  <a:lnTo>
                    <a:pt x="2454" y="7066"/>
                  </a:lnTo>
                  <a:lnTo>
                    <a:pt x="2476" y="7064"/>
                  </a:lnTo>
                  <a:lnTo>
                    <a:pt x="2496" y="7056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47" name="Freeform 143"/>
            <p:cNvSpPr>
              <a:spLocks/>
            </p:cNvSpPr>
            <p:nvPr/>
          </p:nvSpPr>
          <p:spPr bwMode="auto">
            <a:xfrm>
              <a:off x="3569" y="3096"/>
              <a:ext cx="51" cy="121"/>
            </a:xfrm>
            <a:custGeom>
              <a:avLst/>
              <a:gdLst/>
              <a:ahLst/>
              <a:cxnLst>
                <a:cxn ang="0">
                  <a:pos x="917" y="2127"/>
                </a:cxn>
                <a:cxn ang="0">
                  <a:pos x="0" y="131"/>
                </a:cxn>
                <a:cxn ang="0">
                  <a:pos x="33" y="0"/>
                </a:cxn>
                <a:cxn ang="0">
                  <a:pos x="70" y="14"/>
                </a:cxn>
                <a:cxn ang="0">
                  <a:pos x="106" y="29"/>
                </a:cxn>
                <a:cxn ang="0">
                  <a:pos x="143" y="44"/>
                </a:cxn>
                <a:cxn ang="0">
                  <a:pos x="180" y="61"/>
                </a:cxn>
                <a:cxn ang="0">
                  <a:pos x="217" y="78"/>
                </a:cxn>
                <a:cxn ang="0">
                  <a:pos x="252" y="96"/>
                </a:cxn>
                <a:cxn ang="0">
                  <a:pos x="288" y="116"/>
                </a:cxn>
                <a:cxn ang="0">
                  <a:pos x="324" y="136"/>
                </a:cxn>
                <a:cxn ang="0">
                  <a:pos x="358" y="159"/>
                </a:cxn>
                <a:cxn ang="0">
                  <a:pos x="393" y="181"/>
                </a:cxn>
                <a:cxn ang="0">
                  <a:pos x="428" y="204"/>
                </a:cxn>
                <a:cxn ang="0">
                  <a:pos x="461" y="228"/>
                </a:cxn>
                <a:cxn ang="0">
                  <a:pos x="495" y="252"/>
                </a:cxn>
                <a:cxn ang="0">
                  <a:pos x="528" y="279"/>
                </a:cxn>
                <a:cxn ang="0">
                  <a:pos x="560" y="305"/>
                </a:cxn>
                <a:cxn ang="0">
                  <a:pos x="592" y="333"/>
                </a:cxn>
                <a:cxn ang="0">
                  <a:pos x="624" y="361"/>
                </a:cxn>
                <a:cxn ang="0">
                  <a:pos x="654" y="389"/>
                </a:cxn>
                <a:cxn ang="0">
                  <a:pos x="684" y="419"/>
                </a:cxn>
                <a:cxn ang="0">
                  <a:pos x="713" y="450"/>
                </a:cxn>
                <a:cxn ang="0">
                  <a:pos x="742" y="481"/>
                </a:cxn>
                <a:cxn ang="0">
                  <a:pos x="769" y="513"/>
                </a:cxn>
                <a:cxn ang="0">
                  <a:pos x="796" y="545"/>
                </a:cxn>
                <a:cxn ang="0">
                  <a:pos x="822" y="578"/>
                </a:cxn>
                <a:cxn ang="0">
                  <a:pos x="847" y="612"/>
                </a:cxn>
                <a:cxn ang="0">
                  <a:pos x="871" y="647"/>
                </a:cxn>
                <a:cxn ang="0">
                  <a:pos x="895" y="681"/>
                </a:cxn>
                <a:cxn ang="0">
                  <a:pos x="917" y="717"/>
                </a:cxn>
                <a:cxn ang="0">
                  <a:pos x="939" y="754"/>
                </a:cxn>
                <a:cxn ang="0">
                  <a:pos x="959" y="791"/>
                </a:cxn>
                <a:cxn ang="0">
                  <a:pos x="979" y="828"/>
                </a:cxn>
                <a:cxn ang="0">
                  <a:pos x="997" y="866"/>
                </a:cxn>
                <a:cxn ang="0">
                  <a:pos x="1026" y="938"/>
                </a:cxn>
                <a:cxn ang="0">
                  <a:pos x="1053" y="1015"/>
                </a:cxn>
                <a:cxn ang="0">
                  <a:pos x="1075" y="1096"/>
                </a:cxn>
                <a:cxn ang="0">
                  <a:pos x="1095" y="1180"/>
                </a:cxn>
                <a:cxn ang="0">
                  <a:pos x="1110" y="1267"/>
                </a:cxn>
                <a:cxn ang="0">
                  <a:pos x="1121" y="1356"/>
                </a:cxn>
                <a:cxn ang="0">
                  <a:pos x="1130" y="1446"/>
                </a:cxn>
                <a:cxn ang="0">
                  <a:pos x="1134" y="1536"/>
                </a:cxn>
                <a:cxn ang="0">
                  <a:pos x="1134" y="1626"/>
                </a:cxn>
                <a:cxn ang="0">
                  <a:pos x="1131" y="1716"/>
                </a:cxn>
                <a:cxn ang="0">
                  <a:pos x="1122" y="1802"/>
                </a:cxn>
                <a:cxn ang="0">
                  <a:pos x="1111" y="1886"/>
                </a:cxn>
                <a:cxn ang="0">
                  <a:pos x="1096" y="1967"/>
                </a:cxn>
                <a:cxn ang="0">
                  <a:pos x="1076" y="2044"/>
                </a:cxn>
                <a:cxn ang="0">
                  <a:pos x="1053" y="2115"/>
                </a:cxn>
                <a:cxn ang="0">
                  <a:pos x="1025" y="2180"/>
                </a:cxn>
                <a:cxn ang="0">
                  <a:pos x="917" y="2127"/>
                </a:cxn>
              </a:cxnLst>
              <a:rect l="0" t="0" r="r" b="b"/>
              <a:pathLst>
                <a:path w="1134" h="2180">
                  <a:moveTo>
                    <a:pt x="917" y="2127"/>
                  </a:moveTo>
                  <a:lnTo>
                    <a:pt x="0" y="131"/>
                  </a:lnTo>
                  <a:lnTo>
                    <a:pt x="33" y="0"/>
                  </a:lnTo>
                  <a:lnTo>
                    <a:pt x="70" y="14"/>
                  </a:lnTo>
                  <a:lnTo>
                    <a:pt x="106" y="29"/>
                  </a:lnTo>
                  <a:lnTo>
                    <a:pt x="143" y="44"/>
                  </a:lnTo>
                  <a:lnTo>
                    <a:pt x="180" y="61"/>
                  </a:lnTo>
                  <a:lnTo>
                    <a:pt x="217" y="78"/>
                  </a:lnTo>
                  <a:lnTo>
                    <a:pt x="252" y="96"/>
                  </a:lnTo>
                  <a:lnTo>
                    <a:pt x="288" y="116"/>
                  </a:lnTo>
                  <a:lnTo>
                    <a:pt x="324" y="136"/>
                  </a:lnTo>
                  <a:lnTo>
                    <a:pt x="358" y="159"/>
                  </a:lnTo>
                  <a:lnTo>
                    <a:pt x="393" y="181"/>
                  </a:lnTo>
                  <a:lnTo>
                    <a:pt x="428" y="204"/>
                  </a:lnTo>
                  <a:lnTo>
                    <a:pt x="461" y="228"/>
                  </a:lnTo>
                  <a:lnTo>
                    <a:pt x="495" y="252"/>
                  </a:lnTo>
                  <a:lnTo>
                    <a:pt x="528" y="279"/>
                  </a:lnTo>
                  <a:lnTo>
                    <a:pt x="560" y="305"/>
                  </a:lnTo>
                  <a:lnTo>
                    <a:pt x="592" y="333"/>
                  </a:lnTo>
                  <a:lnTo>
                    <a:pt x="624" y="361"/>
                  </a:lnTo>
                  <a:lnTo>
                    <a:pt x="654" y="389"/>
                  </a:lnTo>
                  <a:lnTo>
                    <a:pt x="684" y="419"/>
                  </a:lnTo>
                  <a:lnTo>
                    <a:pt x="713" y="450"/>
                  </a:lnTo>
                  <a:lnTo>
                    <a:pt x="742" y="481"/>
                  </a:lnTo>
                  <a:lnTo>
                    <a:pt x="769" y="513"/>
                  </a:lnTo>
                  <a:lnTo>
                    <a:pt x="796" y="545"/>
                  </a:lnTo>
                  <a:lnTo>
                    <a:pt x="822" y="578"/>
                  </a:lnTo>
                  <a:lnTo>
                    <a:pt x="847" y="612"/>
                  </a:lnTo>
                  <a:lnTo>
                    <a:pt x="871" y="647"/>
                  </a:lnTo>
                  <a:lnTo>
                    <a:pt x="895" y="681"/>
                  </a:lnTo>
                  <a:lnTo>
                    <a:pt x="917" y="717"/>
                  </a:lnTo>
                  <a:lnTo>
                    <a:pt x="939" y="754"/>
                  </a:lnTo>
                  <a:lnTo>
                    <a:pt x="959" y="791"/>
                  </a:lnTo>
                  <a:lnTo>
                    <a:pt x="979" y="828"/>
                  </a:lnTo>
                  <a:lnTo>
                    <a:pt x="997" y="866"/>
                  </a:lnTo>
                  <a:lnTo>
                    <a:pt x="1026" y="938"/>
                  </a:lnTo>
                  <a:lnTo>
                    <a:pt x="1053" y="1015"/>
                  </a:lnTo>
                  <a:lnTo>
                    <a:pt x="1075" y="1096"/>
                  </a:lnTo>
                  <a:lnTo>
                    <a:pt x="1095" y="1180"/>
                  </a:lnTo>
                  <a:lnTo>
                    <a:pt x="1110" y="1267"/>
                  </a:lnTo>
                  <a:lnTo>
                    <a:pt x="1121" y="1356"/>
                  </a:lnTo>
                  <a:lnTo>
                    <a:pt x="1130" y="1446"/>
                  </a:lnTo>
                  <a:lnTo>
                    <a:pt x="1134" y="1536"/>
                  </a:lnTo>
                  <a:lnTo>
                    <a:pt x="1134" y="1626"/>
                  </a:lnTo>
                  <a:lnTo>
                    <a:pt x="1131" y="1716"/>
                  </a:lnTo>
                  <a:lnTo>
                    <a:pt x="1122" y="1802"/>
                  </a:lnTo>
                  <a:lnTo>
                    <a:pt x="1111" y="1886"/>
                  </a:lnTo>
                  <a:lnTo>
                    <a:pt x="1096" y="1967"/>
                  </a:lnTo>
                  <a:lnTo>
                    <a:pt x="1076" y="2044"/>
                  </a:lnTo>
                  <a:lnTo>
                    <a:pt x="1053" y="2115"/>
                  </a:lnTo>
                  <a:lnTo>
                    <a:pt x="1025" y="2180"/>
                  </a:lnTo>
                  <a:lnTo>
                    <a:pt x="917" y="2127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48" name="Freeform 144"/>
            <p:cNvSpPr>
              <a:spLocks/>
            </p:cNvSpPr>
            <p:nvPr/>
          </p:nvSpPr>
          <p:spPr bwMode="auto">
            <a:xfrm>
              <a:off x="3378" y="3082"/>
              <a:ext cx="207" cy="202"/>
            </a:xfrm>
            <a:custGeom>
              <a:avLst/>
              <a:gdLst/>
              <a:ahLst/>
              <a:cxnLst>
                <a:cxn ang="0">
                  <a:pos x="0" y="1625"/>
                </a:cxn>
                <a:cxn ang="0">
                  <a:pos x="3650" y="0"/>
                </a:cxn>
                <a:cxn ang="0">
                  <a:pos x="4569" y="1997"/>
                </a:cxn>
                <a:cxn ang="0">
                  <a:pos x="873" y="3641"/>
                </a:cxn>
                <a:cxn ang="0">
                  <a:pos x="0" y="1625"/>
                </a:cxn>
              </a:cxnLst>
              <a:rect l="0" t="0" r="r" b="b"/>
              <a:pathLst>
                <a:path w="4569" h="3641">
                  <a:moveTo>
                    <a:pt x="0" y="1625"/>
                  </a:moveTo>
                  <a:lnTo>
                    <a:pt x="3650" y="0"/>
                  </a:lnTo>
                  <a:lnTo>
                    <a:pt x="4569" y="1997"/>
                  </a:lnTo>
                  <a:lnTo>
                    <a:pt x="873" y="3641"/>
                  </a:lnTo>
                  <a:lnTo>
                    <a:pt x="0" y="1625"/>
                  </a:lnTo>
                  <a:close/>
                </a:path>
              </a:pathLst>
            </a:custGeom>
            <a:solidFill>
              <a:srgbClr val="5459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49" name="Freeform 145"/>
            <p:cNvSpPr>
              <a:spLocks/>
            </p:cNvSpPr>
            <p:nvPr/>
          </p:nvSpPr>
          <p:spPr bwMode="auto">
            <a:xfrm>
              <a:off x="3360" y="3024"/>
              <a:ext cx="271" cy="393"/>
            </a:xfrm>
            <a:custGeom>
              <a:avLst/>
              <a:gdLst/>
              <a:ahLst/>
              <a:cxnLst>
                <a:cxn ang="0">
                  <a:pos x="2497" y="7056"/>
                </a:cxn>
                <a:cxn ang="0">
                  <a:pos x="5894" y="5432"/>
                </a:cxn>
                <a:cxn ang="0">
                  <a:pos x="5912" y="5421"/>
                </a:cxn>
                <a:cxn ang="0">
                  <a:pos x="5928" y="5406"/>
                </a:cxn>
                <a:cxn ang="0">
                  <a:pos x="5941" y="5388"/>
                </a:cxn>
                <a:cxn ang="0">
                  <a:pos x="5950" y="5368"/>
                </a:cxn>
                <a:cxn ang="0">
                  <a:pos x="5955" y="5347"/>
                </a:cxn>
                <a:cxn ang="0">
                  <a:pos x="5957" y="5325"/>
                </a:cxn>
                <a:cxn ang="0">
                  <a:pos x="5955" y="5303"/>
                </a:cxn>
                <a:cxn ang="0">
                  <a:pos x="5948" y="5282"/>
                </a:cxn>
                <a:cxn ang="0">
                  <a:pos x="3503" y="64"/>
                </a:cxn>
                <a:cxn ang="0">
                  <a:pos x="3492" y="46"/>
                </a:cxn>
                <a:cxn ang="0">
                  <a:pos x="3477" y="31"/>
                </a:cxn>
                <a:cxn ang="0">
                  <a:pos x="3460" y="18"/>
                </a:cxn>
                <a:cxn ang="0">
                  <a:pos x="3441" y="8"/>
                </a:cxn>
                <a:cxn ang="0">
                  <a:pos x="3420" y="2"/>
                </a:cxn>
                <a:cxn ang="0">
                  <a:pos x="3399" y="0"/>
                </a:cxn>
                <a:cxn ang="0">
                  <a:pos x="3377" y="2"/>
                </a:cxn>
                <a:cxn ang="0">
                  <a:pos x="3357" y="8"/>
                </a:cxn>
                <a:cxn ang="0">
                  <a:pos x="63" y="1486"/>
                </a:cxn>
                <a:cxn ang="0">
                  <a:pos x="45" y="1497"/>
                </a:cxn>
                <a:cxn ang="0">
                  <a:pos x="30" y="1512"/>
                </a:cxn>
                <a:cxn ang="0">
                  <a:pos x="16" y="1530"/>
                </a:cxn>
                <a:cxn ang="0">
                  <a:pos x="7" y="1550"/>
                </a:cxn>
                <a:cxn ang="0">
                  <a:pos x="2" y="1572"/>
                </a:cxn>
                <a:cxn ang="0">
                  <a:pos x="0" y="1594"/>
                </a:cxn>
                <a:cxn ang="0">
                  <a:pos x="3" y="1615"/>
                </a:cxn>
                <a:cxn ang="0">
                  <a:pos x="9" y="1636"/>
                </a:cxn>
                <a:cxn ang="0">
                  <a:pos x="2351" y="6999"/>
                </a:cxn>
                <a:cxn ang="0">
                  <a:pos x="2362" y="7018"/>
                </a:cxn>
                <a:cxn ang="0">
                  <a:pos x="2377" y="7034"/>
                </a:cxn>
                <a:cxn ang="0">
                  <a:pos x="2394" y="7048"/>
                </a:cxn>
                <a:cxn ang="0">
                  <a:pos x="2413" y="7057"/>
                </a:cxn>
                <a:cxn ang="0">
                  <a:pos x="2434" y="7063"/>
                </a:cxn>
                <a:cxn ang="0">
                  <a:pos x="2455" y="7065"/>
                </a:cxn>
                <a:cxn ang="0">
                  <a:pos x="2477" y="7063"/>
                </a:cxn>
                <a:cxn ang="0">
                  <a:pos x="2497" y="7056"/>
                </a:cxn>
              </a:cxnLst>
              <a:rect l="0" t="0" r="r" b="b"/>
              <a:pathLst>
                <a:path w="5957" h="7065">
                  <a:moveTo>
                    <a:pt x="2497" y="7056"/>
                  </a:moveTo>
                  <a:lnTo>
                    <a:pt x="5894" y="5432"/>
                  </a:lnTo>
                  <a:lnTo>
                    <a:pt x="5912" y="5421"/>
                  </a:lnTo>
                  <a:lnTo>
                    <a:pt x="5928" y="5406"/>
                  </a:lnTo>
                  <a:lnTo>
                    <a:pt x="5941" y="5388"/>
                  </a:lnTo>
                  <a:lnTo>
                    <a:pt x="5950" y="5368"/>
                  </a:lnTo>
                  <a:lnTo>
                    <a:pt x="5955" y="5347"/>
                  </a:lnTo>
                  <a:lnTo>
                    <a:pt x="5957" y="5325"/>
                  </a:lnTo>
                  <a:lnTo>
                    <a:pt x="5955" y="5303"/>
                  </a:lnTo>
                  <a:lnTo>
                    <a:pt x="5948" y="5282"/>
                  </a:lnTo>
                  <a:lnTo>
                    <a:pt x="3503" y="64"/>
                  </a:lnTo>
                  <a:lnTo>
                    <a:pt x="3492" y="46"/>
                  </a:lnTo>
                  <a:lnTo>
                    <a:pt x="3477" y="31"/>
                  </a:lnTo>
                  <a:lnTo>
                    <a:pt x="3460" y="18"/>
                  </a:lnTo>
                  <a:lnTo>
                    <a:pt x="3441" y="8"/>
                  </a:lnTo>
                  <a:lnTo>
                    <a:pt x="3420" y="2"/>
                  </a:lnTo>
                  <a:lnTo>
                    <a:pt x="3399" y="0"/>
                  </a:lnTo>
                  <a:lnTo>
                    <a:pt x="3377" y="2"/>
                  </a:lnTo>
                  <a:lnTo>
                    <a:pt x="3357" y="8"/>
                  </a:lnTo>
                  <a:lnTo>
                    <a:pt x="63" y="1486"/>
                  </a:lnTo>
                  <a:lnTo>
                    <a:pt x="45" y="1497"/>
                  </a:lnTo>
                  <a:lnTo>
                    <a:pt x="30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3" y="1615"/>
                  </a:lnTo>
                  <a:lnTo>
                    <a:pt x="9" y="1636"/>
                  </a:lnTo>
                  <a:lnTo>
                    <a:pt x="2351" y="6999"/>
                  </a:lnTo>
                  <a:lnTo>
                    <a:pt x="2362" y="7018"/>
                  </a:lnTo>
                  <a:lnTo>
                    <a:pt x="2377" y="7034"/>
                  </a:lnTo>
                  <a:lnTo>
                    <a:pt x="2394" y="7048"/>
                  </a:lnTo>
                  <a:lnTo>
                    <a:pt x="2413" y="7057"/>
                  </a:lnTo>
                  <a:lnTo>
                    <a:pt x="2434" y="7063"/>
                  </a:lnTo>
                  <a:lnTo>
                    <a:pt x="2455" y="7065"/>
                  </a:lnTo>
                  <a:lnTo>
                    <a:pt x="2477" y="7063"/>
                  </a:lnTo>
                  <a:lnTo>
                    <a:pt x="2497" y="7056"/>
                  </a:lnTo>
                  <a:close/>
                </a:path>
              </a:pathLst>
            </a:custGeom>
            <a:solidFill>
              <a:srgbClr val="BAC2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50" name="Freeform 146"/>
            <p:cNvSpPr>
              <a:spLocks/>
            </p:cNvSpPr>
            <p:nvPr/>
          </p:nvSpPr>
          <p:spPr bwMode="auto">
            <a:xfrm>
              <a:off x="3360" y="3024"/>
              <a:ext cx="162" cy="99"/>
            </a:xfrm>
            <a:custGeom>
              <a:avLst/>
              <a:gdLst/>
              <a:ahLst/>
              <a:cxnLst>
                <a:cxn ang="0">
                  <a:pos x="3562" y="183"/>
                </a:cxn>
                <a:cxn ang="0">
                  <a:pos x="3502" y="64"/>
                </a:cxn>
                <a:cxn ang="0">
                  <a:pos x="3491" y="46"/>
                </a:cxn>
                <a:cxn ang="0">
                  <a:pos x="3476" y="31"/>
                </a:cxn>
                <a:cxn ang="0">
                  <a:pos x="3459" y="18"/>
                </a:cxn>
                <a:cxn ang="0">
                  <a:pos x="3440" y="8"/>
                </a:cxn>
                <a:cxn ang="0">
                  <a:pos x="3418" y="2"/>
                </a:cxn>
                <a:cxn ang="0">
                  <a:pos x="3397" y="0"/>
                </a:cxn>
                <a:cxn ang="0">
                  <a:pos x="3376" y="2"/>
                </a:cxn>
                <a:cxn ang="0">
                  <a:pos x="3356" y="8"/>
                </a:cxn>
                <a:cxn ang="0">
                  <a:pos x="62" y="1486"/>
                </a:cxn>
                <a:cxn ang="0">
                  <a:pos x="44" y="1497"/>
                </a:cxn>
                <a:cxn ang="0">
                  <a:pos x="29" y="1512"/>
                </a:cxn>
                <a:cxn ang="0">
                  <a:pos x="16" y="1530"/>
                </a:cxn>
                <a:cxn ang="0">
                  <a:pos x="7" y="1550"/>
                </a:cxn>
                <a:cxn ang="0">
                  <a:pos x="2" y="1572"/>
                </a:cxn>
                <a:cxn ang="0">
                  <a:pos x="0" y="1594"/>
                </a:cxn>
                <a:cxn ang="0">
                  <a:pos x="2" y="1615"/>
                </a:cxn>
                <a:cxn ang="0">
                  <a:pos x="8" y="1636"/>
                </a:cxn>
                <a:cxn ang="0">
                  <a:pos x="68" y="1773"/>
                </a:cxn>
                <a:cxn ang="0">
                  <a:pos x="3562" y="183"/>
                </a:cxn>
              </a:cxnLst>
              <a:rect l="0" t="0" r="r" b="b"/>
              <a:pathLst>
                <a:path w="3562" h="1773">
                  <a:moveTo>
                    <a:pt x="3562" y="183"/>
                  </a:move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68" y="1773"/>
                  </a:lnTo>
                  <a:lnTo>
                    <a:pt x="3562" y="183"/>
                  </a:lnTo>
                  <a:close/>
                </a:path>
              </a:pathLst>
            </a:custGeom>
            <a:solidFill>
              <a:srgbClr val="BAC2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51" name="Freeform 147"/>
            <p:cNvSpPr>
              <a:spLocks/>
            </p:cNvSpPr>
            <p:nvPr/>
          </p:nvSpPr>
          <p:spPr bwMode="auto">
            <a:xfrm>
              <a:off x="3360" y="3024"/>
              <a:ext cx="161" cy="97"/>
            </a:xfrm>
            <a:custGeom>
              <a:avLst/>
              <a:gdLst/>
              <a:ahLst/>
              <a:cxnLst>
                <a:cxn ang="0">
                  <a:pos x="3545" y="153"/>
                </a:cxn>
                <a:cxn ang="0">
                  <a:pos x="3538" y="137"/>
                </a:cxn>
                <a:cxn ang="0">
                  <a:pos x="3529" y="120"/>
                </a:cxn>
                <a:cxn ang="0">
                  <a:pos x="3514" y="90"/>
                </a:cxn>
                <a:cxn ang="0">
                  <a:pos x="3491" y="46"/>
                </a:cxn>
                <a:cxn ang="0">
                  <a:pos x="3459" y="18"/>
                </a:cxn>
                <a:cxn ang="0">
                  <a:pos x="3418" y="2"/>
                </a:cxn>
                <a:cxn ang="0">
                  <a:pos x="3376" y="2"/>
                </a:cxn>
                <a:cxn ang="0">
                  <a:pos x="3257" y="53"/>
                </a:cxn>
                <a:cxn ang="0">
                  <a:pos x="3083" y="131"/>
                </a:cxn>
                <a:cxn ang="0">
                  <a:pos x="2932" y="198"/>
                </a:cxn>
                <a:cxn ang="0">
                  <a:pos x="2800" y="258"/>
                </a:cxn>
                <a:cxn ang="0">
                  <a:pos x="2681" y="312"/>
                </a:cxn>
                <a:cxn ang="0">
                  <a:pos x="2565" y="364"/>
                </a:cxn>
                <a:cxn ang="0">
                  <a:pos x="2450" y="415"/>
                </a:cxn>
                <a:cxn ang="0">
                  <a:pos x="2327" y="471"/>
                </a:cxn>
                <a:cxn ang="0">
                  <a:pos x="2189" y="532"/>
                </a:cxn>
                <a:cxn ang="0">
                  <a:pos x="2031" y="603"/>
                </a:cxn>
                <a:cxn ang="0">
                  <a:pos x="1846" y="686"/>
                </a:cxn>
                <a:cxn ang="0">
                  <a:pos x="1628" y="784"/>
                </a:cxn>
                <a:cxn ang="0">
                  <a:pos x="1370" y="899"/>
                </a:cxn>
                <a:cxn ang="0">
                  <a:pos x="1066" y="1036"/>
                </a:cxn>
                <a:cxn ang="0">
                  <a:pos x="710" y="1195"/>
                </a:cxn>
                <a:cxn ang="0">
                  <a:pos x="294" y="1382"/>
                </a:cxn>
                <a:cxn ang="0">
                  <a:pos x="44" y="1497"/>
                </a:cxn>
                <a:cxn ang="0">
                  <a:pos x="16" y="1530"/>
                </a:cxn>
                <a:cxn ang="0">
                  <a:pos x="2" y="1572"/>
                </a:cxn>
                <a:cxn ang="0">
                  <a:pos x="2" y="1615"/>
                </a:cxn>
                <a:cxn ang="0">
                  <a:pos x="14" y="1648"/>
                </a:cxn>
                <a:cxn ang="0">
                  <a:pos x="21" y="1665"/>
                </a:cxn>
                <a:cxn ang="0">
                  <a:pos x="31" y="1685"/>
                </a:cxn>
                <a:cxn ang="0">
                  <a:pos x="46" y="1719"/>
                </a:cxn>
                <a:cxn ang="0">
                  <a:pos x="162" y="1700"/>
                </a:cxn>
                <a:cxn ang="0">
                  <a:pos x="348" y="1616"/>
                </a:cxn>
                <a:cxn ang="0">
                  <a:pos x="508" y="1543"/>
                </a:cxn>
                <a:cxn ang="0">
                  <a:pos x="648" y="1480"/>
                </a:cxn>
                <a:cxn ang="0">
                  <a:pos x="776" y="1422"/>
                </a:cxn>
                <a:cxn ang="0">
                  <a:pos x="898" y="1367"/>
                </a:cxn>
                <a:cxn ang="0">
                  <a:pos x="1021" y="1311"/>
                </a:cxn>
                <a:cxn ang="0">
                  <a:pos x="1153" y="1251"/>
                </a:cxn>
                <a:cxn ang="0">
                  <a:pos x="1299" y="1186"/>
                </a:cxn>
                <a:cxn ang="0">
                  <a:pos x="1466" y="1110"/>
                </a:cxn>
                <a:cxn ang="0">
                  <a:pos x="1662" y="1020"/>
                </a:cxn>
                <a:cxn ang="0">
                  <a:pos x="1892" y="916"/>
                </a:cxn>
                <a:cxn ang="0">
                  <a:pos x="2166" y="792"/>
                </a:cxn>
                <a:cxn ang="0">
                  <a:pos x="2488" y="646"/>
                </a:cxn>
                <a:cxn ang="0">
                  <a:pos x="2864" y="474"/>
                </a:cxn>
                <a:cxn ang="0">
                  <a:pos x="3304" y="275"/>
                </a:cxn>
              </a:cxnLst>
              <a:rect l="0" t="0" r="r" b="b"/>
              <a:pathLst>
                <a:path w="3550" h="1748">
                  <a:moveTo>
                    <a:pt x="3550" y="163"/>
                  </a:moveTo>
                  <a:lnTo>
                    <a:pt x="3545" y="153"/>
                  </a:lnTo>
                  <a:lnTo>
                    <a:pt x="3541" y="144"/>
                  </a:lnTo>
                  <a:lnTo>
                    <a:pt x="3538" y="137"/>
                  </a:lnTo>
                  <a:lnTo>
                    <a:pt x="3533" y="130"/>
                  </a:lnTo>
                  <a:lnTo>
                    <a:pt x="3529" y="120"/>
                  </a:lnTo>
                  <a:lnTo>
                    <a:pt x="3523" y="108"/>
                  </a:lnTo>
                  <a:lnTo>
                    <a:pt x="3514" y="90"/>
                  </a:ln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3257" y="53"/>
                  </a:lnTo>
                  <a:lnTo>
                    <a:pt x="3166" y="94"/>
                  </a:lnTo>
                  <a:lnTo>
                    <a:pt x="3083" y="131"/>
                  </a:lnTo>
                  <a:lnTo>
                    <a:pt x="3004" y="167"/>
                  </a:lnTo>
                  <a:lnTo>
                    <a:pt x="2932" y="198"/>
                  </a:lnTo>
                  <a:lnTo>
                    <a:pt x="2864" y="229"/>
                  </a:lnTo>
                  <a:lnTo>
                    <a:pt x="2800" y="258"/>
                  </a:lnTo>
                  <a:lnTo>
                    <a:pt x="2740" y="286"/>
                  </a:lnTo>
                  <a:lnTo>
                    <a:pt x="2681" y="312"/>
                  </a:lnTo>
                  <a:lnTo>
                    <a:pt x="2623" y="337"/>
                  </a:lnTo>
                  <a:lnTo>
                    <a:pt x="2565" y="364"/>
                  </a:lnTo>
                  <a:lnTo>
                    <a:pt x="2508" y="389"/>
                  </a:lnTo>
                  <a:lnTo>
                    <a:pt x="2450" y="415"/>
                  </a:lnTo>
                  <a:lnTo>
                    <a:pt x="2389" y="443"/>
                  </a:lnTo>
                  <a:lnTo>
                    <a:pt x="2327" y="471"/>
                  </a:lnTo>
                  <a:lnTo>
                    <a:pt x="2259" y="501"/>
                  </a:lnTo>
                  <a:lnTo>
                    <a:pt x="2189" y="532"/>
                  </a:lnTo>
                  <a:lnTo>
                    <a:pt x="2113" y="567"/>
                  </a:lnTo>
                  <a:lnTo>
                    <a:pt x="2031" y="603"/>
                  </a:lnTo>
                  <a:lnTo>
                    <a:pt x="1942" y="643"/>
                  </a:lnTo>
                  <a:lnTo>
                    <a:pt x="1846" y="686"/>
                  </a:lnTo>
                  <a:lnTo>
                    <a:pt x="1741" y="733"/>
                  </a:lnTo>
                  <a:lnTo>
                    <a:pt x="1628" y="784"/>
                  </a:lnTo>
                  <a:lnTo>
                    <a:pt x="1505" y="839"/>
                  </a:lnTo>
                  <a:lnTo>
                    <a:pt x="1370" y="899"/>
                  </a:lnTo>
                  <a:lnTo>
                    <a:pt x="1224" y="966"/>
                  </a:lnTo>
                  <a:lnTo>
                    <a:pt x="1066" y="1036"/>
                  </a:lnTo>
                  <a:lnTo>
                    <a:pt x="895" y="1113"/>
                  </a:lnTo>
                  <a:lnTo>
                    <a:pt x="710" y="1195"/>
                  </a:lnTo>
                  <a:lnTo>
                    <a:pt x="510" y="1286"/>
                  </a:lnTo>
                  <a:lnTo>
                    <a:pt x="294" y="1382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4" y="1648"/>
                  </a:lnTo>
                  <a:lnTo>
                    <a:pt x="18" y="1657"/>
                  </a:lnTo>
                  <a:lnTo>
                    <a:pt x="21" y="1665"/>
                  </a:lnTo>
                  <a:lnTo>
                    <a:pt x="26" y="1673"/>
                  </a:lnTo>
                  <a:lnTo>
                    <a:pt x="31" y="1685"/>
                  </a:lnTo>
                  <a:lnTo>
                    <a:pt x="37" y="1699"/>
                  </a:lnTo>
                  <a:lnTo>
                    <a:pt x="46" y="1719"/>
                  </a:lnTo>
                  <a:lnTo>
                    <a:pt x="57" y="1748"/>
                  </a:lnTo>
                  <a:lnTo>
                    <a:pt x="162" y="1700"/>
                  </a:lnTo>
                  <a:lnTo>
                    <a:pt x="259" y="1656"/>
                  </a:lnTo>
                  <a:lnTo>
                    <a:pt x="348" y="1616"/>
                  </a:lnTo>
                  <a:lnTo>
                    <a:pt x="430" y="1579"/>
                  </a:lnTo>
                  <a:lnTo>
                    <a:pt x="508" y="1543"/>
                  </a:lnTo>
                  <a:lnTo>
                    <a:pt x="579" y="1511"/>
                  </a:lnTo>
                  <a:lnTo>
                    <a:pt x="648" y="1480"/>
                  </a:lnTo>
                  <a:lnTo>
                    <a:pt x="713" y="1451"/>
                  </a:lnTo>
                  <a:lnTo>
                    <a:pt x="776" y="1422"/>
                  </a:lnTo>
                  <a:lnTo>
                    <a:pt x="837" y="1395"/>
                  </a:lnTo>
                  <a:lnTo>
                    <a:pt x="898" y="1367"/>
                  </a:lnTo>
                  <a:lnTo>
                    <a:pt x="959" y="1340"/>
                  </a:lnTo>
                  <a:lnTo>
                    <a:pt x="1021" y="1311"/>
                  </a:lnTo>
                  <a:lnTo>
                    <a:pt x="1085" y="1282"/>
                  </a:lnTo>
                  <a:lnTo>
                    <a:pt x="1153" y="1251"/>
                  </a:lnTo>
                  <a:lnTo>
                    <a:pt x="1223" y="1220"/>
                  </a:lnTo>
                  <a:lnTo>
                    <a:pt x="1299" y="1186"/>
                  </a:lnTo>
                  <a:lnTo>
                    <a:pt x="1379" y="1149"/>
                  </a:lnTo>
                  <a:lnTo>
                    <a:pt x="1466" y="1110"/>
                  </a:lnTo>
                  <a:lnTo>
                    <a:pt x="1560" y="1067"/>
                  </a:lnTo>
                  <a:lnTo>
                    <a:pt x="1662" y="1020"/>
                  </a:lnTo>
                  <a:lnTo>
                    <a:pt x="1772" y="971"/>
                  </a:lnTo>
                  <a:lnTo>
                    <a:pt x="1892" y="916"/>
                  </a:lnTo>
                  <a:lnTo>
                    <a:pt x="2024" y="857"/>
                  </a:lnTo>
                  <a:lnTo>
                    <a:pt x="2166" y="792"/>
                  </a:lnTo>
                  <a:lnTo>
                    <a:pt x="2320" y="722"/>
                  </a:lnTo>
                  <a:lnTo>
                    <a:pt x="2488" y="646"/>
                  </a:lnTo>
                  <a:lnTo>
                    <a:pt x="2668" y="564"/>
                  </a:lnTo>
                  <a:lnTo>
                    <a:pt x="2864" y="474"/>
                  </a:lnTo>
                  <a:lnTo>
                    <a:pt x="3075" y="378"/>
                  </a:lnTo>
                  <a:lnTo>
                    <a:pt x="3304" y="275"/>
                  </a:lnTo>
                  <a:lnTo>
                    <a:pt x="3550" y="163"/>
                  </a:lnTo>
                  <a:close/>
                </a:path>
              </a:pathLst>
            </a:custGeom>
            <a:solidFill>
              <a:srgbClr val="BFC7C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52" name="Freeform 148"/>
            <p:cNvSpPr>
              <a:spLocks/>
            </p:cNvSpPr>
            <p:nvPr/>
          </p:nvSpPr>
          <p:spPr bwMode="auto">
            <a:xfrm>
              <a:off x="3360" y="3024"/>
              <a:ext cx="161" cy="96"/>
            </a:xfrm>
            <a:custGeom>
              <a:avLst/>
              <a:gdLst/>
              <a:ahLst/>
              <a:cxnLst>
                <a:cxn ang="0">
                  <a:pos x="3534" y="135"/>
                </a:cxn>
                <a:cxn ang="0">
                  <a:pos x="3529" y="123"/>
                </a:cxn>
                <a:cxn ang="0">
                  <a:pos x="3523" y="110"/>
                </a:cxn>
                <a:cxn ang="0">
                  <a:pos x="3511" y="84"/>
                </a:cxn>
                <a:cxn ang="0">
                  <a:pos x="3491" y="46"/>
                </a:cxn>
                <a:cxn ang="0">
                  <a:pos x="3459" y="18"/>
                </a:cxn>
                <a:cxn ang="0">
                  <a:pos x="3418" y="2"/>
                </a:cxn>
                <a:cxn ang="0">
                  <a:pos x="3376" y="2"/>
                </a:cxn>
                <a:cxn ang="0">
                  <a:pos x="3257" y="53"/>
                </a:cxn>
                <a:cxn ang="0">
                  <a:pos x="3083" y="131"/>
                </a:cxn>
                <a:cxn ang="0">
                  <a:pos x="2932" y="198"/>
                </a:cxn>
                <a:cxn ang="0">
                  <a:pos x="2800" y="258"/>
                </a:cxn>
                <a:cxn ang="0">
                  <a:pos x="2681" y="312"/>
                </a:cxn>
                <a:cxn ang="0">
                  <a:pos x="2565" y="364"/>
                </a:cxn>
                <a:cxn ang="0">
                  <a:pos x="2450" y="415"/>
                </a:cxn>
                <a:cxn ang="0">
                  <a:pos x="2327" y="471"/>
                </a:cxn>
                <a:cxn ang="0">
                  <a:pos x="2189" y="532"/>
                </a:cxn>
                <a:cxn ang="0">
                  <a:pos x="2031" y="603"/>
                </a:cxn>
                <a:cxn ang="0">
                  <a:pos x="1846" y="686"/>
                </a:cxn>
                <a:cxn ang="0">
                  <a:pos x="1628" y="784"/>
                </a:cxn>
                <a:cxn ang="0">
                  <a:pos x="1370" y="899"/>
                </a:cxn>
                <a:cxn ang="0">
                  <a:pos x="1066" y="1036"/>
                </a:cxn>
                <a:cxn ang="0">
                  <a:pos x="710" y="1195"/>
                </a:cxn>
                <a:cxn ang="0">
                  <a:pos x="294" y="1382"/>
                </a:cxn>
                <a:cxn ang="0">
                  <a:pos x="44" y="1497"/>
                </a:cxn>
                <a:cxn ang="0">
                  <a:pos x="16" y="1530"/>
                </a:cxn>
                <a:cxn ang="0">
                  <a:pos x="2" y="1572"/>
                </a:cxn>
                <a:cxn ang="0">
                  <a:pos x="2" y="1615"/>
                </a:cxn>
                <a:cxn ang="0">
                  <a:pos x="13" y="1646"/>
                </a:cxn>
                <a:cxn ang="0">
                  <a:pos x="19" y="1658"/>
                </a:cxn>
                <a:cxn ang="0">
                  <a:pos x="26" y="1674"/>
                </a:cxn>
                <a:cxn ang="0">
                  <a:pos x="37" y="1702"/>
                </a:cxn>
                <a:cxn ang="0">
                  <a:pos x="151" y="1676"/>
                </a:cxn>
                <a:cxn ang="0">
                  <a:pos x="337" y="1592"/>
                </a:cxn>
                <a:cxn ang="0">
                  <a:pos x="497" y="1520"/>
                </a:cxn>
                <a:cxn ang="0">
                  <a:pos x="637" y="1457"/>
                </a:cxn>
                <a:cxn ang="0">
                  <a:pos x="765" y="1399"/>
                </a:cxn>
                <a:cxn ang="0">
                  <a:pos x="886" y="1344"/>
                </a:cxn>
                <a:cxn ang="0">
                  <a:pos x="1010" y="1288"/>
                </a:cxn>
                <a:cxn ang="0">
                  <a:pos x="1141" y="1229"/>
                </a:cxn>
                <a:cxn ang="0">
                  <a:pos x="1287" y="1163"/>
                </a:cxn>
                <a:cxn ang="0">
                  <a:pos x="1455" y="1087"/>
                </a:cxn>
                <a:cxn ang="0">
                  <a:pos x="1650" y="998"/>
                </a:cxn>
                <a:cxn ang="0">
                  <a:pos x="1881" y="894"/>
                </a:cxn>
                <a:cxn ang="0">
                  <a:pos x="2154" y="771"/>
                </a:cxn>
                <a:cxn ang="0">
                  <a:pos x="2477" y="625"/>
                </a:cxn>
                <a:cxn ang="0">
                  <a:pos x="2853" y="453"/>
                </a:cxn>
                <a:cxn ang="0">
                  <a:pos x="3293" y="254"/>
                </a:cxn>
              </a:cxnLst>
              <a:rect l="0" t="0" r="r" b="b"/>
              <a:pathLst>
                <a:path w="3539" h="1724">
                  <a:moveTo>
                    <a:pt x="3539" y="143"/>
                  </a:moveTo>
                  <a:lnTo>
                    <a:pt x="3534" y="135"/>
                  </a:lnTo>
                  <a:lnTo>
                    <a:pt x="3531" y="129"/>
                  </a:lnTo>
                  <a:lnTo>
                    <a:pt x="3529" y="123"/>
                  </a:lnTo>
                  <a:lnTo>
                    <a:pt x="3526" y="117"/>
                  </a:lnTo>
                  <a:lnTo>
                    <a:pt x="3523" y="110"/>
                  </a:lnTo>
                  <a:lnTo>
                    <a:pt x="3518" y="99"/>
                  </a:lnTo>
                  <a:lnTo>
                    <a:pt x="3511" y="84"/>
                  </a:ln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3257" y="53"/>
                  </a:lnTo>
                  <a:lnTo>
                    <a:pt x="3166" y="94"/>
                  </a:lnTo>
                  <a:lnTo>
                    <a:pt x="3083" y="131"/>
                  </a:lnTo>
                  <a:lnTo>
                    <a:pt x="3004" y="167"/>
                  </a:lnTo>
                  <a:lnTo>
                    <a:pt x="2932" y="198"/>
                  </a:lnTo>
                  <a:lnTo>
                    <a:pt x="2864" y="229"/>
                  </a:lnTo>
                  <a:lnTo>
                    <a:pt x="2800" y="258"/>
                  </a:lnTo>
                  <a:lnTo>
                    <a:pt x="2740" y="286"/>
                  </a:lnTo>
                  <a:lnTo>
                    <a:pt x="2681" y="312"/>
                  </a:lnTo>
                  <a:lnTo>
                    <a:pt x="2623" y="337"/>
                  </a:lnTo>
                  <a:lnTo>
                    <a:pt x="2565" y="364"/>
                  </a:lnTo>
                  <a:lnTo>
                    <a:pt x="2508" y="389"/>
                  </a:lnTo>
                  <a:lnTo>
                    <a:pt x="2450" y="415"/>
                  </a:lnTo>
                  <a:lnTo>
                    <a:pt x="2389" y="443"/>
                  </a:lnTo>
                  <a:lnTo>
                    <a:pt x="2327" y="471"/>
                  </a:lnTo>
                  <a:lnTo>
                    <a:pt x="2259" y="501"/>
                  </a:lnTo>
                  <a:lnTo>
                    <a:pt x="2189" y="532"/>
                  </a:lnTo>
                  <a:lnTo>
                    <a:pt x="2113" y="567"/>
                  </a:lnTo>
                  <a:lnTo>
                    <a:pt x="2031" y="603"/>
                  </a:lnTo>
                  <a:lnTo>
                    <a:pt x="1942" y="643"/>
                  </a:lnTo>
                  <a:lnTo>
                    <a:pt x="1846" y="686"/>
                  </a:lnTo>
                  <a:lnTo>
                    <a:pt x="1741" y="733"/>
                  </a:lnTo>
                  <a:lnTo>
                    <a:pt x="1628" y="784"/>
                  </a:lnTo>
                  <a:lnTo>
                    <a:pt x="1505" y="839"/>
                  </a:lnTo>
                  <a:lnTo>
                    <a:pt x="1370" y="899"/>
                  </a:lnTo>
                  <a:lnTo>
                    <a:pt x="1224" y="966"/>
                  </a:lnTo>
                  <a:lnTo>
                    <a:pt x="1066" y="1036"/>
                  </a:lnTo>
                  <a:lnTo>
                    <a:pt x="895" y="1113"/>
                  </a:lnTo>
                  <a:lnTo>
                    <a:pt x="710" y="1195"/>
                  </a:lnTo>
                  <a:lnTo>
                    <a:pt x="510" y="1286"/>
                  </a:lnTo>
                  <a:lnTo>
                    <a:pt x="294" y="1382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3" y="1646"/>
                  </a:lnTo>
                  <a:lnTo>
                    <a:pt x="16" y="1652"/>
                  </a:lnTo>
                  <a:lnTo>
                    <a:pt x="19" y="1658"/>
                  </a:lnTo>
                  <a:lnTo>
                    <a:pt x="22" y="1666"/>
                  </a:lnTo>
                  <a:lnTo>
                    <a:pt x="26" y="1674"/>
                  </a:lnTo>
                  <a:lnTo>
                    <a:pt x="31" y="1686"/>
                  </a:lnTo>
                  <a:lnTo>
                    <a:pt x="37" y="1702"/>
                  </a:lnTo>
                  <a:lnTo>
                    <a:pt x="46" y="1724"/>
                  </a:lnTo>
                  <a:lnTo>
                    <a:pt x="151" y="1676"/>
                  </a:lnTo>
                  <a:lnTo>
                    <a:pt x="248" y="1633"/>
                  </a:lnTo>
                  <a:lnTo>
                    <a:pt x="337" y="1592"/>
                  </a:lnTo>
                  <a:lnTo>
                    <a:pt x="419" y="1555"/>
                  </a:lnTo>
                  <a:lnTo>
                    <a:pt x="497" y="1520"/>
                  </a:lnTo>
                  <a:lnTo>
                    <a:pt x="568" y="1488"/>
                  </a:lnTo>
                  <a:lnTo>
                    <a:pt x="637" y="1457"/>
                  </a:lnTo>
                  <a:lnTo>
                    <a:pt x="702" y="1427"/>
                  </a:lnTo>
                  <a:lnTo>
                    <a:pt x="765" y="1399"/>
                  </a:lnTo>
                  <a:lnTo>
                    <a:pt x="826" y="1372"/>
                  </a:lnTo>
                  <a:lnTo>
                    <a:pt x="886" y="1344"/>
                  </a:lnTo>
                  <a:lnTo>
                    <a:pt x="948" y="1316"/>
                  </a:lnTo>
                  <a:lnTo>
                    <a:pt x="1010" y="1288"/>
                  </a:lnTo>
                  <a:lnTo>
                    <a:pt x="1074" y="1259"/>
                  </a:lnTo>
                  <a:lnTo>
                    <a:pt x="1141" y="1229"/>
                  </a:lnTo>
                  <a:lnTo>
                    <a:pt x="1212" y="1197"/>
                  </a:lnTo>
                  <a:lnTo>
                    <a:pt x="1287" y="1163"/>
                  </a:lnTo>
                  <a:lnTo>
                    <a:pt x="1368" y="1126"/>
                  </a:lnTo>
                  <a:lnTo>
                    <a:pt x="1455" y="1087"/>
                  </a:lnTo>
                  <a:lnTo>
                    <a:pt x="1548" y="1045"/>
                  </a:lnTo>
                  <a:lnTo>
                    <a:pt x="1650" y="998"/>
                  </a:lnTo>
                  <a:lnTo>
                    <a:pt x="1761" y="949"/>
                  </a:lnTo>
                  <a:lnTo>
                    <a:pt x="1881" y="894"/>
                  </a:lnTo>
                  <a:lnTo>
                    <a:pt x="2013" y="835"/>
                  </a:lnTo>
                  <a:lnTo>
                    <a:pt x="2154" y="771"/>
                  </a:lnTo>
                  <a:lnTo>
                    <a:pt x="2308" y="700"/>
                  </a:lnTo>
                  <a:lnTo>
                    <a:pt x="2477" y="625"/>
                  </a:lnTo>
                  <a:lnTo>
                    <a:pt x="2657" y="543"/>
                  </a:lnTo>
                  <a:lnTo>
                    <a:pt x="2853" y="453"/>
                  </a:lnTo>
                  <a:lnTo>
                    <a:pt x="3064" y="357"/>
                  </a:lnTo>
                  <a:lnTo>
                    <a:pt x="3293" y="254"/>
                  </a:lnTo>
                  <a:lnTo>
                    <a:pt x="3539" y="143"/>
                  </a:lnTo>
                  <a:close/>
                </a:path>
              </a:pathLst>
            </a:custGeom>
            <a:solidFill>
              <a:srgbClr val="C9D1D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53" name="Freeform 149"/>
            <p:cNvSpPr>
              <a:spLocks/>
            </p:cNvSpPr>
            <p:nvPr/>
          </p:nvSpPr>
          <p:spPr bwMode="auto">
            <a:xfrm>
              <a:off x="3360" y="3024"/>
              <a:ext cx="160" cy="94"/>
            </a:xfrm>
            <a:custGeom>
              <a:avLst/>
              <a:gdLst/>
              <a:ahLst/>
              <a:cxnLst>
                <a:cxn ang="0">
                  <a:pos x="3522" y="112"/>
                </a:cxn>
                <a:cxn ang="0">
                  <a:pos x="3513" y="91"/>
                </a:cxn>
                <a:cxn ang="0">
                  <a:pos x="3491" y="46"/>
                </a:cxn>
                <a:cxn ang="0">
                  <a:pos x="3459" y="18"/>
                </a:cxn>
                <a:cxn ang="0">
                  <a:pos x="3418" y="2"/>
                </a:cxn>
                <a:cxn ang="0">
                  <a:pos x="3376" y="2"/>
                </a:cxn>
                <a:cxn ang="0">
                  <a:pos x="3257" y="53"/>
                </a:cxn>
                <a:cxn ang="0">
                  <a:pos x="3083" y="131"/>
                </a:cxn>
                <a:cxn ang="0">
                  <a:pos x="2932" y="198"/>
                </a:cxn>
                <a:cxn ang="0">
                  <a:pos x="2800" y="258"/>
                </a:cxn>
                <a:cxn ang="0">
                  <a:pos x="2681" y="312"/>
                </a:cxn>
                <a:cxn ang="0">
                  <a:pos x="2565" y="364"/>
                </a:cxn>
                <a:cxn ang="0">
                  <a:pos x="2450" y="415"/>
                </a:cxn>
                <a:cxn ang="0">
                  <a:pos x="2327" y="471"/>
                </a:cxn>
                <a:cxn ang="0">
                  <a:pos x="2189" y="532"/>
                </a:cxn>
                <a:cxn ang="0">
                  <a:pos x="2031" y="603"/>
                </a:cxn>
                <a:cxn ang="0">
                  <a:pos x="1846" y="686"/>
                </a:cxn>
                <a:cxn ang="0">
                  <a:pos x="1628" y="784"/>
                </a:cxn>
                <a:cxn ang="0">
                  <a:pos x="1370" y="899"/>
                </a:cxn>
                <a:cxn ang="0">
                  <a:pos x="1066" y="1036"/>
                </a:cxn>
                <a:cxn ang="0">
                  <a:pos x="710" y="1195"/>
                </a:cxn>
                <a:cxn ang="0">
                  <a:pos x="294" y="1382"/>
                </a:cxn>
                <a:cxn ang="0">
                  <a:pos x="44" y="1497"/>
                </a:cxn>
                <a:cxn ang="0">
                  <a:pos x="16" y="1530"/>
                </a:cxn>
                <a:cxn ang="0">
                  <a:pos x="2" y="1572"/>
                </a:cxn>
                <a:cxn ang="0">
                  <a:pos x="2" y="1615"/>
                </a:cxn>
                <a:cxn ang="0">
                  <a:pos x="14" y="1648"/>
                </a:cxn>
                <a:cxn ang="0">
                  <a:pos x="25" y="1671"/>
                </a:cxn>
                <a:cxn ang="0">
                  <a:pos x="141" y="1651"/>
                </a:cxn>
                <a:cxn ang="0">
                  <a:pos x="326" y="1568"/>
                </a:cxn>
                <a:cxn ang="0">
                  <a:pos x="486" y="1496"/>
                </a:cxn>
                <a:cxn ang="0">
                  <a:pos x="626" y="1433"/>
                </a:cxn>
                <a:cxn ang="0">
                  <a:pos x="754" y="1375"/>
                </a:cxn>
                <a:cxn ang="0">
                  <a:pos x="875" y="1320"/>
                </a:cxn>
                <a:cxn ang="0">
                  <a:pos x="999" y="1264"/>
                </a:cxn>
                <a:cxn ang="0">
                  <a:pos x="1130" y="1205"/>
                </a:cxn>
                <a:cxn ang="0">
                  <a:pos x="1276" y="1140"/>
                </a:cxn>
                <a:cxn ang="0">
                  <a:pos x="1443" y="1064"/>
                </a:cxn>
                <a:cxn ang="0">
                  <a:pos x="1639" y="975"/>
                </a:cxn>
                <a:cxn ang="0">
                  <a:pos x="1870" y="872"/>
                </a:cxn>
                <a:cxn ang="0">
                  <a:pos x="2143" y="749"/>
                </a:cxn>
                <a:cxn ang="0">
                  <a:pos x="2464" y="603"/>
                </a:cxn>
                <a:cxn ang="0">
                  <a:pos x="2841" y="432"/>
                </a:cxn>
                <a:cxn ang="0">
                  <a:pos x="3281" y="234"/>
                </a:cxn>
              </a:cxnLst>
              <a:rect l="0" t="0" r="r" b="b"/>
              <a:pathLst>
                <a:path w="3526" h="1698">
                  <a:moveTo>
                    <a:pt x="3526" y="123"/>
                  </a:moveTo>
                  <a:lnTo>
                    <a:pt x="3522" y="112"/>
                  </a:lnTo>
                  <a:lnTo>
                    <a:pt x="3518" y="103"/>
                  </a:lnTo>
                  <a:lnTo>
                    <a:pt x="3513" y="91"/>
                  </a:ln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3257" y="53"/>
                  </a:lnTo>
                  <a:lnTo>
                    <a:pt x="3166" y="94"/>
                  </a:lnTo>
                  <a:lnTo>
                    <a:pt x="3083" y="131"/>
                  </a:lnTo>
                  <a:lnTo>
                    <a:pt x="3004" y="167"/>
                  </a:lnTo>
                  <a:lnTo>
                    <a:pt x="2932" y="198"/>
                  </a:lnTo>
                  <a:lnTo>
                    <a:pt x="2864" y="229"/>
                  </a:lnTo>
                  <a:lnTo>
                    <a:pt x="2800" y="258"/>
                  </a:lnTo>
                  <a:lnTo>
                    <a:pt x="2740" y="286"/>
                  </a:lnTo>
                  <a:lnTo>
                    <a:pt x="2681" y="312"/>
                  </a:lnTo>
                  <a:lnTo>
                    <a:pt x="2623" y="337"/>
                  </a:lnTo>
                  <a:lnTo>
                    <a:pt x="2565" y="364"/>
                  </a:lnTo>
                  <a:lnTo>
                    <a:pt x="2508" y="389"/>
                  </a:lnTo>
                  <a:lnTo>
                    <a:pt x="2450" y="415"/>
                  </a:lnTo>
                  <a:lnTo>
                    <a:pt x="2389" y="443"/>
                  </a:lnTo>
                  <a:lnTo>
                    <a:pt x="2327" y="471"/>
                  </a:lnTo>
                  <a:lnTo>
                    <a:pt x="2259" y="501"/>
                  </a:lnTo>
                  <a:lnTo>
                    <a:pt x="2189" y="532"/>
                  </a:lnTo>
                  <a:lnTo>
                    <a:pt x="2113" y="567"/>
                  </a:lnTo>
                  <a:lnTo>
                    <a:pt x="2031" y="603"/>
                  </a:lnTo>
                  <a:lnTo>
                    <a:pt x="1942" y="643"/>
                  </a:lnTo>
                  <a:lnTo>
                    <a:pt x="1846" y="686"/>
                  </a:lnTo>
                  <a:lnTo>
                    <a:pt x="1741" y="733"/>
                  </a:lnTo>
                  <a:lnTo>
                    <a:pt x="1628" y="784"/>
                  </a:lnTo>
                  <a:lnTo>
                    <a:pt x="1505" y="839"/>
                  </a:lnTo>
                  <a:lnTo>
                    <a:pt x="1370" y="899"/>
                  </a:lnTo>
                  <a:lnTo>
                    <a:pt x="1224" y="966"/>
                  </a:lnTo>
                  <a:lnTo>
                    <a:pt x="1066" y="1036"/>
                  </a:lnTo>
                  <a:lnTo>
                    <a:pt x="895" y="1113"/>
                  </a:lnTo>
                  <a:lnTo>
                    <a:pt x="710" y="1195"/>
                  </a:lnTo>
                  <a:lnTo>
                    <a:pt x="510" y="1286"/>
                  </a:lnTo>
                  <a:lnTo>
                    <a:pt x="294" y="1382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4" y="1648"/>
                  </a:lnTo>
                  <a:lnTo>
                    <a:pt x="18" y="1657"/>
                  </a:lnTo>
                  <a:lnTo>
                    <a:pt x="25" y="1671"/>
                  </a:lnTo>
                  <a:lnTo>
                    <a:pt x="36" y="1698"/>
                  </a:lnTo>
                  <a:lnTo>
                    <a:pt x="141" y="1651"/>
                  </a:lnTo>
                  <a:lnTo>
                    <a:pt x="237" y="1608"/>
                  </a:lnTo>
                  <a:lnTo>
                    <a:pt x="326" y="1568"/>
                  </a:lnTo>
                  <a:lnTo>
                    <a:pt x="409" y="1530"/>
                  </a:lnTo>
                  <a:lnTo>
                    <a:pt x="486" y="1496"/>
                  </a:lnTo>
                  <a:lnTo>
                    <a:pt x="558" y="1463"/>
                  </a:lnTo>
                  <a:lnTo>
                    <a:pt x="626" y="1433"/>
                  </a:lnTo>
                  <a:lnTo>
                    <a:pt x="691" y="1403"/>
                  </a:lnTo>
                  <a:lnTo>
                    <a:pt x="754" y="1375"/>
                  </a:lnTo>
                  <a:lnTo>
                    <a:pt x="815" y="1347"/>
                  </a:lnTo>
                  <a:lnTo>
                    <a:pt x="875" y="1320"/>
                  </a:lnTo>
                  <a:lnTo>
                    <a:pt x="936" y="1292"/>
                  </a:lnTo>
                  <a:lnTo>
                    <a:pt x="999" y="1264"/>
                  </a:lnTo>
                  <a:lnTo>
                    <a:pt x="1063" y="1236"/>
                  </a:lnTo>
                  <a:lnTo>
                    <a:pt x="1130" y="1205"/>
                  </a:lnTo>
                  <a:lnTo>
                    <a:pt x="1201" y="1173"/>
                  </a:lnTo>
                  <a:lnTo>
                    <a:pt x="1276" y="1140"/>
                  </a:lnTo>
                  <a:lnTo>
                    <a:pt x="1357" y="1103"/>
                  </a:lnTo>
                  <a:lnTo>
                    <a:pt x="1443" y="1064"/>
                  </a:lnTo>
                  <a:lnTo>
                    <a:pt x="1537" y="1022"/>
                  </a:lnTo>
                  <a:lnTo>
                    <a:pt x="1639" y="975"/>
                  </a:lnTo>
                  <a:lnTo>
                    <a:pt x="1749" y="926"/>
                  </a:lnTo>
                  <a:lnTo>
                    <a:pt x="1870" y="872"/>
                  </a:lnTo>
                  <a:lnTo>
                    <a:pt x="2000" y="813"/>
                  </a:lnTo>
                  <a:lnTo>
                    <a:pt x="2143" y="749"/>
                  </a:lnTo>
                  <a:lnTo>
                    <a:pt x="2297" y="679"/>
                  </a:lnTo>
                  <a:lnTo>
                    <a:pt x="2464" y="603"/>
                  </a:lnTo>
                  <a:lnTo>
                    <a:pt x="2646" y="521"/>
                  </a:lnTo>
                  <a:lnTo>
                    <a:pt x="2841" y="432"/>
                  </a:lnTo>
                  <a:lnTo>
                    <a:pt x="3053" y="337"/>
                  </a:lnTo>
                  <a:lnTo>
                    <a:pt x="3281" y="234"/>
                  </a:lnTo>
                  <a:lnTo>
                    <a:pt x="3526" y="123"/>
                  </a:lnTo>
                  <a:close/>
                </a:path>
              </a:pathLst>
            </a:custGeom>
            <a:solidFill>
              <a:srgbClr val="D1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54" name="Freeform 150"/>
            <p:cNvSpPr>
              <a:spLocks/>
            </p:cNvSpPr>
            <p:nvPr/>
          </p:nvSpPr>
          <p:spPr bwMode="auto">
            <a:xfrm>
              <a:off x="3360" y="3024"/>
              <a:ext cx="160" cy="93"/>
            </a:xfrm>
            <a:custGeom>
              <a:avLst/>
              <a:gdLst/>
              <a:ahLst/>
              <a:cxnLst>
                <a:cxn ang="0">
                  <a:pos x="3513" y="96"/>
                </a:cxn>
                <a:cxn ang="0">
                  <a:pos x="3508" y="81"/>
                </a:cxn>
                <a:cxn ang="0">
                  <a:pos x="3491" y="46"/>
                </a:cxn>
                <a:cxn ang="0">
                  <a:pos x="3459" y="18"/>
                </a:cxn>
                <a:cxn ang="0">
                  <a:pos x="3418" y="2"/>
                </a:cxn>
                <a:cxn ang="0">
                  <a:pos x="3376" y="2"/>
                </a:cxn>
                <a:cxn ang="0">
                  <a:pos x="3257" y="53"/>
                </a:cxn>
                <a:cxn ang="0">
                  <a:pos x="3083" y="131"/>
                </a:cxn>
                <a:cxn ang="0">
                  <a:pos x="2932" y="198"/>
                </a:cxn>
                <a:cxn ang="0">
                  <a:pos x="2800" y="258"/>
                </a:cxn>
                <a:cxn ang="0">
                  <a:pos x="2681" y="312"/>
                </a:cxn>
                <a:cxn ang="0">
                  <a:pos x="2565" y="364"/>
                </a:cxn>
                <a:cxn ang="0">
                  <a:pos x="2450" y="415"/>
                </a:cxn>
                <a:cxn ang="0">
                  <a:pos x="2327" y="471"/>
                </a:cxn>
                <a:cxn ang="0">
                  <a:pos x="2189" y="532"/>
                </a:cxn>
                <a:cxn ang="0">
                  <a:pos x="2031" y="603"/>
                </a:cxn>
                <a:cxn ang="0">
                  <a:pos x="1846" y="686"/>
                </a:cxn>
                <a:cxn ang="0">
                  <a:pos x="1628" y="784"/>
                </a:cxn>
                <a:cxn ang="0">
                  <a:pos x="1370" y="899"/>
                </a:cxn>
                <a:cxn ang="0">
                  <a:pos x="1066" y="1036"/>
                </a:cxn>
                <a:cxn ang="0">
                  <a:pos x="710" y="1195"/>
                </a:cxn>
                <a:cxn ang="0">
                  <a:pos x="294" y="1382"/>
                </a:cxn>
                <a:cxn ang="0">
                  <a:pos x="44" y="1497"/>
                </a:cxn>
                <a:cxn ang="0">
                  <a:pos x="16" y="1530"/>
                </a:cxn>
                <a:cxn ang="0">
                  <a:pos x="2" y="1572"/>
                </a:cxn>
                <a:cxn ang="0">
                  <a:pos x="2" y="1615"/>
                </a:cxn>
                <a:cxn ang="0">
                  <a:pos x="12" y="1644"/>
                </a:cxn>
                <a:cxn ang="0">
                  <a:pos x="18" y="1657"/>
                </a:cxn>
                <a:cxn ang="0">
                  <a:pos x="130" y="1627"/>
                </a:cxn>
                <a:cxn ang="0">
                  <a:pos x="315" y="1543"/>
                </a:cxn>
                <a:cxn ang="0">
                  <a:pos x="474" y="1472"/>
                </a:cxn>
                <a:cxn ang="0">
                  <a:pos x="615" y="1408"/>
                </a:cxn>
                <a:cxn ang="0">
                  <a:pos x="743" y="1352"/>
                </a:cxn>
                <a:cxn ang="0">
                  <a:pos x="864" y="1297"/>
                </a:cxn>
                <a:cxn ang="0">
                  <a:pos x="987" y="1241"/>
                </a:cxn>
                <a:cxn ang="0">
                  <a:pos x="1119" y="1182"/>
                </a:cxn>
                <a:cxn ang="0">
                  <a:pos x="1265" y="1116"/>
                </a:cxn>
                <a:cxn ang="0">
                  <a:pos x="1432" y="1042"/>
                </a:cxn>
                <a:cxn ang="0">
                  <a:pos x="1628" y="953"/>
                </a:cxn>
                <a:cxn ang="0">
                  <a:pos x="1859" y="850"/>
                </a:cxn>
                <a:cxn ang="0">
                  <a:pos x="2132" y="726"/>
                </a:cxn>
                <a:cxn ang="0">
                  <a:pos x="2453" y="582"/>
                </a:cxn>
                <a:cxn ang="0">
                  <a:pos x="2830" y="412"/>
                </a:cxn>
                <a:cxn ang="0">
                  <a:pos x="3269" y="214"/>
                </a:cxn>
              </a:cxnLst>
              <a:rect l="0" t="0" r="r" b="b"/>
              <a:pathLst>
                <a:path w="3515" h="1674">
                  <a:moveTo>
                    <a:pt x="3515" y="103"/>
                  </a:moveTo>
                  <a:lnTo>
                    <a:pt x="3513" y="96"/>
                  </a:lnTo>
                  <a:lnTo>
                    <a:pt x="3511" y="91"/>
                  </a:lnTo>
                  <a:lnTo>
                    <a:pt x="3508" y="81"/>
                  </a:ln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3257" y="53"/>
                  </a:lnTo>
                  <a:lnTo>
                    <a:pt x="3166" y="94"/>
                  </a:lnTo>
                  <a:lnTo>
                    <a:pt x="3083" y="131"/>
                  </a:lnTo>
                  <a:lnTo>
                    <a:pt x="3004" y="167"/>
                  </a:lnTo>
                  <a:lnTo>
                    <a:pt x="2932" y="198"/>
                  </a:lnTo>
                  <a:lnTo>
                    <a:pt x="2864" y="229"/>
                  </a:lnTo>
                  <a:lnTo>
                    <a:pt x="2800" y="258"/>
                  </a:lnTo>
                  <a:lnTo>
                    <a:pt x="2740" y="286"/>
                  </a:lnTo>
                  <a:lnTo>
                    <a:pt x="2681" y="312"/>
                  </a:lnTo>
                  <a:lnTo>
                    <a:pt x="2623" y="337"/>
                  </a:lnTo>
                  <a:lnTo>
                    <a:pt x="2565" y="364"/>
                  </a:lnTo>
                  <a:lnTo>
                    <a:pt x="2508" y="389"/>
                  </a:lnTo>
                  <a:lnTo>
                    <a:pt x="2450" y="415"/>
                  </a:lnTo>
                  <a:lnTo>
                    <a:pt x="2389" y="443"/>
                  </a:lnTo>
                  <a:lnTo>
                    <a:pt x="2327" y="471"/>
                  </a:lnTo>
                  <a:lnTo>
                    <a:pt x="2259" y="501"/>
                  </a:lnTo>
                  <a:lnTo>
                    <a:pt x="2189" y="532"/>
                  </a:lnTo>
                  <a:lnTo>
                    <a:pt x="2113" y="567"/>
                  </a:lnTo>
                  <a:lnTo>
                    <a:pt x="2031" y="603"/>
                  </a:lnTo>
                  <a:lnTo>
                    <a:pt x="1942" y="643"/>
                  </a:lnTo>
                  <a:lnTo>
                    <a:pt x="1846" y="686"/>
                  </a:lnTo>
                  <a:lnTo>
                    <a:pt x="1741" y="733"/>
                  </a:lnTo>
                  <a:lnTo>
                    <a:pt x="1628" y="784"/>
                  </a:lnTo>
                  <a:lnTo>
                    <a:pt x="1505" y="839"/>
                  </a:lnTo>
                  <a:lnTo>
                    <a:pt x="1370" y="899"/>
                  </a:lnTo>
                  <a:lnTo>
                    <a:pt x="1224" y="966"/>
                  </a:lnTo>
                  <a:lnTo>
                    <a:pt x="1066" y="1036"/>
                  </a:lnTo>
                  <a:lnTo>
                    <a:pt x="895" y="1113"/>
                  </a:lnTo>
                  <a:lnTo>
                    <a:pt x="710" y="1195"/>
                  </a:lnTo>
                  <a:lnTo>
                    <a:pt x="510" y="1286"/>
                  </a:lnTo>
                  <a:lnTo>
                    <a:pt x="294" y="1382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2" y="1644"/>
                  </a:lnTo>
                  <a:lnTo>
                    <a:pt x="15" y="1649"/>
                  </a:lnTo>
                  <a:lnTo>
                    <a:pt x="18" y="1657"/>
                  </a:lnTo>
                  <a:lnTo>
                    <a:pt x="25" y="1674"/>
                  </a:lnTo>
                  <a:lnTo>
                    <a:pt x="130" y="1627"/>
                  </a:lnTo>
                  <a:lnTo>
                    <a:pt x="225" y="1583"/>
                  </a:lnTo>
                  <a:lnTo>
                    <a:pt x="315" y="1543"/>
                  </a:lnTo>
                  <a:lnTo>
                    <a:pt x="398" y="1506"/>
                  </a:lnTo>
                  <a:lnTo>
                    <a:pt x="474" y="1472"/>
                  </a:lnTo>
                  <a:lnTo>
                    <a:pt x="547" y="1439"/>
                  </a:lnTo>
                  <a:lnTo>
                    <a:pt x="615" y="1408"/>
                  </a:lnTo>
                  <a:lnTo>
                    <a:pt x="679" y="1379"/>
                  </a:lnTo>
                  <a:lnTo>
                    <a:pt x="743" y="1352"/>
                  </a:lnTo>
                  <a:lnTo>
                    <a:pt x="804" y="1324"/>
                  </a:lnTo>
                  <a:lnTo>
                    <a:pt x="864" y="1297"/>
                  </a:lnTo>
                  <a:lnTo>
                    <a:pt x="925" y="1269"/>
                  </a:lnTo>
                  <a:lnTo>
                    <a:pt x="987" y="1241"/>
                  </a:lnTo>
                  <a:lnTo>
                    <a:pt x="1052" y="1212"/>
                  </a:lnTo>
                  <a:lnTo>
                    <a:pt x="1119" y="1182"/>
                  </a:lnTo>
                  <a:lnTo>
                    <a:pt x="1189" y="1150"/>
                  </a:lnTo>
                  <a:lnTo>
                    <a:pt x="1265" y="1116"/>
                  </a:lnTo>
                  <a:lnTo>
                    <a:pt x="1345" y="1081"/>
                  </a:lnTo>
                  <a:lnTo>
                    <a:pt x="1432" y="1042"/>
                  </a:lnTo>
                  <a:lnTo>
                    <a:pt x="1526" y="999"/>
                  </a:lnTo>
                  <a:lnTo>
                    <a:pt x="1628" y="953"/>
                  </a:lnTo>
                  <a:lnTo>
                    <a:pt x="1738" y="903"/>
                  </a:lnTo>
                  <a:lnTo>
                    <a:pt x="1859" y="850"/>
                  </a:lnTo>
                  <a:lnTo>
                    <a:pt x="1989" y="791"/>
                  </a:lnTo>
                  <a:lnTo>
                    <a:pt x="2132" y="726"/>
                  </a:lnTo>
                  <a:lnTo>
                    <a:pt x="2286" y="657"/>
                  </a:lnTo>
                  <a:lnTo>
                    <a:pt x="2453" y="582"/>
                  </a:lnTo>
                  <a:lnTo>
                    <a:pt x="2635" y="500"/>
                  </a:lnTo>
                  <a:lnTo>
                    <a:pt x="2830" y="412"/>
                  </a:lnTo>
                  <a:lnTo>
                    <a:pt x="3042" y="316"/>
                  </a:lnTo>
                  <a:lnTo>
                    <a:pt x="3269" y="214"/>
                  </a:lnTo>
                  <a:lnTo>
                    <a:pt x="3515" y="103"/>
                  </a:lnTo>
                  <a:close/>
                </a:path>
              </a:pathLst>
            </a:custGeom>
            <a:solidFill>
              <a:srgbClr val="D6DED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55" name="Freeform 151"/>
            <p:cNvSpPr>
              <a:spLocks/>
            </p:cNvSpPr>
            <p:nvPr/>
          </p:nvSpPr>
          <p:spPr bwMode="auto">
            <a:xfrm>
              <a:off x="3360" y="3024"/>
              <a:ext cx="159" cy="92"/>
            </a:xfrm>
            <a:custGeom>
              <a:avLst/>
              <a:gdLst/>
              <a:ahLst/>
              <a:cxnLst>
                <a:cxn ang="0">
                  <a:pos x="3503" y="83"/>
                </a:cxn>
                <a:cxn ang="0">
                  <a:pos x="3502" y="64"/>
                </a:cxn>
                <a:cxn ang="0">
                  <a:pos x="3491" y="46"/>
                </a:cxn>
                <a:cxn ang="0">
                  <a:pos x="3476" y="31"/>
                </a:cxn>
                <a:cxn ang="0">
                  <a:pos x="3459" y="18"/>
                </a:cxn>
                <a:cxn ang="0">
                  <a:pos x="3440" y="8"/>
                </a:cxn>
                <a:cxn ang="0">
                  <a:pos x="3418" y="2"/>
                </a:cxn>
                <a:cxn ang="0">
                  <a:pos x="3397" y="0"/>
                </a:cxn>
                <a:cxn ang="0">
                  <a:pos x="3376" y="2"/>
                </a:cxn>
                <a:cxn ang="0">
                  <a:pos x="3356" y="8"/>
                </a:cxn>
                <a:cxn ang="0">
                  <a:pos x="62" y="1486"/>
                </a:cxn>
                <a:cxn ang="0">
                  <a:pos x="44" y="1497"/>
                </a:cxn>
                <a:cxn ang="0">
                  <a:pos x="29" y="1512"/>
                </a:cxn>
                <a:cxn ang="0">
                  <a:pos x="16" y="1530"/>
                </a:cxn>
                <a:cxn ang="0">
                  <a:pos x="7" y="1550"/>
                </a:cxn>
                <a:cxn ang="0">
                  <a:pos x="2" y="1572"/>
                </a:cxn>
                <a:cxn ang="0">
                  <a:pos x="0" y="1594"/>
                </a:cxn>
                <a:cxn ang="0">
                  <a:pos x="2" y="1615"/>
                </a:cxn>
                <a:cxn ang="0">
                  <a:pos x="8" y="1636"/>
                </a:cxn>
                <a:cxn ang="0">
                  <a:pos x="13" y="1649"/>
                </a:cxn>
                <a:cxn ang="0">
                  <a:pos x="3503" y="83"/>
                </a:cxn>
              </a:cxnLst>
              <a:rect l="0" t="0" r="r" b="b"/>
              <a:pathLst>
                <a:path w="3503" h="1649">
                  <a:moveTo>
                    <a:pt x="3503" y="83"/>
                  </a:move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3" y="1649"/>
                  </a:lnTo>
                  <a:lnTo>
                    <a:pt x="3503" y="83"/>
                  </a:lnTo>
                  <a:close/>
                </a:path>
              </a:pathLst>
            </a:custGeom>
            <a:solidFill>
              <a:srgbClr val="E0E8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56" name="Freeform 152"/>
            <p:cNvSpPr>
              <a:spLocks/>
            </p:cNvSpPr>
            <p:nvPr/>
          </p:nvSpPr>
          <p:spPr bwMode="auto">
            <a:xfrm>
              <a:off x="3533" y="3064"/>
              <a:ext cx="2" cy="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9" y="0"/>
                </a:cxn>
                <a:cxn ang="0">
                  <a:pos x="16" y="2"/>
                </a:cxn>
                <a:cxn ang="0">
                  <a:pos x="22" y="7"/>
                </a:cxn>
                <a:cxn ang="0">
                  <a:pos x="26" y="13"/>
                </a:cxn>
                <a:cxn ang="0">
                  <a:pos x="28" y="21"/>
                </a:cxn>
                <a:cxn ang="0">
                  <a:pos x="27" y="29"/>
                </a:cxn>
                <a:cxn ang="0">
                  <a:pos x="23" y="35"/>
                </a:cxn>
                <a:cxn ang="0">
                  <a:pos x="16" y="40"/>
                </a:cxn>
                <a:cxn ang="0">
                  <a:pos x="0" y="2"/>
                </a:cxn>
              </a:cxnLst>
              <a:rect l="0" t="0" r="r" b="b"/>
              <a:pathLst>
                <a:path w="28" h="40">
                  <a:moveTo>
                    <a:pt x="0" y="2"/>
                  </a:moveTo>
                  <a:lnTo>
                    <a:pt x="9" y="0"/>
                  </a:lnTo>
                  <a:lnTo>
                    <a:pt x="16" y="2"/>
                  </a:lnTo>
                  <a:lnTo>
                    <a:pt x="22" y="7"/>
                  </a:lnTo>
                  <a:lnTo>
                    <a:pt x="26" y="13"/>
                  </a:lnTo>
                  <a:lnTo>
                    <a:pt x="28" y="21"/>
                  </a:lnTo>
                  <a:lnTo>
                    <a:pt x="27" y="29"/>
                  </a:lnTo>
                  <a:lnTo>
                    <a:pt x="23" y="35"/>
                  </a:lnTo>
                  <a:lnTo>
                    <a:pt x="16" y="4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7A82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57" name="Freeform 153"/>
            <p:cNvSpPr>
              <a:spLocks/>
            </p:cNvSpPr>
            <p:nvPr/>
          </p:nvSpPr>
          <p:spPr bwMode="auto">
            <a:xfrm>
              <a:off x="3374" y="3064"/>
              <a:ext cx="160" cy="90"/>
            </a:xfrm>
            <a:custGeom>
              <a:avLst/>
              <a:gdLst/>
              <a:ahLst/>
              <a:cxnLst>
                <a:cxn ang="0">
                  <a:pos x="8" y="1596"/>
                </a:cxn>
                <a:cxn ang="0">
                  <a:pos x="0" y="1577"/>
                </a:cxn>
                <a:cxn ang="0">
                  <a:pos x="3513" y="0"/>
                </a:cxn>
                <a:cxn ang="0">
                  <a:pos x="3529" y="38"/>
                </a:cxn>
                <a:cxn ang="0">
                  <a:pos x="16" y="1614"/>
                </a:cxn>
                <a:cxn ang="0">
                  <a:pos x="8" y="1596"/>
                </a:cxn>
              </a:cxnLst>
              <a:rect l="0" t="0" r="r" b="b"/>
              <a:pathLst>
                <a:path w="3529" h="1614">
                  <a:moveTo>
                    <a:pt x="8" y="1596"/>
                  </a:moveTo>
                  <a:lnTo>
                    <a:pt x="0" y="1577"/>
                  </a:lnTo>
                  <a:lnTo>
                    <a:pt x="3513" y="0"/>
                  </a:lnTo>
                  <a:lnTo>
                    <a:pt x="3529" y="38"/>
                  </a:lnTo>
                  <a:lnTo>
                    <a:pt x="16" y="1614"/>
                  </a:lnTo>
                  <a:lnTo>
                    <a:pt x="8" y="1596"/>
                  </a:lnTo>
                  <a:close/>
                </a:path>
              </a:pathLst>
            </a:custGeom>
            <a:solidFill>
              <a:srgbClr val="7A82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58" name="Freeform 154"/>
            <p:cNvSpPr>
              <a:spLocks/>
            </p:cNvSpPr>
            <p:nvPr/>
          </p:nvSpPr>
          <p:spPr bwMode="auto">
            <a:xfrm>
              <a:off x="3373" y="3152"/>
              <a:ext cx="1" cy="2"/>
            </a:xfrm>
            <a:custGeom>
              <a:avLst/>
              <a:gdLst/>
              <a:ahLst/>
              <a:cxnLst>
                <a:cxn ang="0">
                  <a:pos x="28" y="37"/>
                </a:cxn>
                <a:cxn ang="0">
                  <a:pos x="19" y="40"/>
                </a:cxn>
                <a:cxn ang="0">
                  <a:pos x="12" y="37"/>
                </a:cxn>
                <a:cxn ang="0">
                  <a:pos x="6" y="33"/>
                </a:cxn>
                <a:cxn ang="0">
                  <a:pos x="2" y="26"/>
                </a:cxn>
                <a:cxn ang="0">
                  <a:pos x="0" y="19"/>
                </a:cxn>
                <a:cxn ang="0">
                  <a:pos x="1" y="11"/>
                </a:cxn>
                <a:cxn ang="0">
                  <a:pos x="5" y="5"/>
                </a:cxn>
                <a:cxn ang="0">
                  <a:pos x="12" y="0"/>
                </a:cxn>
                <a:cxn ang="0">
                  <a:pos x="28" y="37"/>
                </a:cxn>
              </a:cxnLst>
              <a:rect l="0" t="0" r="r" b="b"/>
              <a:pathLst>
                <a:path w="28" h="40">
                  <a:moveTo>
                    <a:pt x="28" y="37"/>
                  </a:moveTo>
                  <a:lnTo>
                    <a:pt x="19" y="40"/>
                  </a:lnTo>
                  <a:lnTo>
                    <a:pt x="12" y="37"/>
                  </a:lnTo>
                  <a:lnTo>
                    <a:pt x="6" y="33"/>
                  </a:lnTo>
                  <a:lnTo>
                    <a:pt x="2" y="26"/>
                  </a:lnTo>
                  <a:lnTo>
                    <a:pt x="0" y="19"/>
                  </a:lnTo>
                  <a:lnTo>
                    <a:pt x="1" y="11"/>
                  </a:lnTo>
                  <a:lnTo>
                    <a:pt x="5" y="5"/>
                  </a:lnTo>
                  <a:lnTo>
                    <a:pt x="12" y="0"/>
                  </a:lnTo>
                  <a:lnTo>
                    <a:pt x="28" y="37"/>
                  </a:lnTo>
                  <a:close/>
                </a:path>
              </a:pathLst>
            </a:custGeom>
            <a:solidFill>
              <a:srgbClr val="7A82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59" name="Freeform 155"/>
            <p:cNvSpPr>
              <a:spLocks/>
            </p:cNvSpPr>
            <p:nvPr/>
          </p:nvSpPr>
          <p:spPr bwMode="auto">
            <a:xfrm>
              <a:off x="3537" y="3075"/>
              <a:ext cx="2" cy="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9" y="0"/>
                </a:cxn>
                <a:cxn ang="0">
                  <a:pos x="16" y="2"/>
                </a:cxn>
                <a:cxn ang="0">
                  <a:pos x="22" y="6"/>
                </a:cxn>
                <a:cxn ang="0">
                  <a:pos x="26" y="13"/>
                </a:cxn>
                <a:cxn ang="0">
                  <a:pos x="28" y="21"/>
                </a:cxn>
                <a:cxn ang="0">
                  <a:pos x="27" y="29"/>
                </a:cxn>
                <a:cxn ang="0">
                  <a:pos x="23" y="35"/>
                </a:cxn>
                <a:cxn ang="0">
                  <a:pos x="16" y="40"/>
                </a:cxn>
                <a:cxn ang="0">
                  <a:pos x="0" y="2"/>
                </a:cxn>
              </a:cxnLst>
              <a:rect l="0" t="0" r="r" b="b"/>
              <a:pathLst>
                <a:path w="28" h="40">
                  <a:moveTo>
                    <a:pt x="0" y="2"/>
                  </a:moveTo>
                  <a:lnTo>
                    <a:pt x="9" y="0"/>
                  </a:lnTo>
                  <a:lnTo>
                    <a:pt x="16" y="2"/>
                  </a:lnTo>
                  <a:lnTo>
                    <a:pt x="22" y="6"/>
                  </a:lnTo>
                  <a:lnTo>
                    <a:pt x="26" y="13"/>
                  </a:lnTo>
                  <a:lnTo>
                    <a:pt x="28" y="21"/>
                  </a:lnTo>
                  <a:lnTo>
                    <a:pt x="27" y="29"/>
                  </a:lnTo>
                  <a:lnTo>
                    <a:pt x="23" y="35"/>
                  </a:lnTo>
                  <a:lnTo>
                    <a:pt x="16" y="4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60" name="Freeform 156"/>
            <p:cNvSpPr>
              <a:spLocks/>
            </p:cNvSpPr>
            <p:nvPr/>
          </p:nvSpPr>
          <p:spPr bwMode="auto">
            <a:xfrm>
              <a:off x="3377" y="3075"/>
              <a:ext cx="161" cy="91"/>
            </a:xfrm>
            <a:custGeom>
              <a:avLst/>
              <a:gdLst/>
              <a:ahLst/>
              <a:cxnLst>
                <a:cxn ang="0">
                  <a:pos x="8" y="1614"/>
                </a:cxn>
                <a:cxn ang="0">
                  <a:pos x="0" y="1595"/>
                </a:cxn>
                <a:cxn ang="0">
                  <a:pos x="3531" y="0"/>
                </a:cxn>
                <a:cxn ang="0">
                  <a:pos x="3547" y="38"/>
                </a:cxn>
                <a:cxn ang="0">
                  <a:pos x="17" y="1633"/>
                </a:cxn>
                <a:cxn ang="0">
                  <a:pos x="8" y="1614"/>
                </a:cxn>
              </a:cxnLst>
              <a:rect l="0" t="0" r="r" b="b"/>
              <a:pathLst>
                <a:path w="3547" h="1633">
                  <a:moveTo>
                    <a:pt x="8" y="1614"/>
                  </a:moveTo>
                  <a:lnTo>
                    <a:pt x="0" y="1595"/>
                  </a:lnTo>
                  <a:lnTo>
                    <a:pt x="3531" y="0"/>
                  </a:lnTo>
                  <a:lnTo>
                    <a:pt x="3547" y="38"/>
                  </a:lnTo>
                  <a:lnTo>
                    <a:pt x="17" y="1633"/>
                  </a:lnTo>
                  <a:lnTo>
                    <a:pt x="8" y="1614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61" name="Freeform 157"/>
            <p:cNvSpPr>
              <a:spLocks/>
            </p:cNvSpPr>
            <p:nvPr/>
          </p:nvSpPr>
          <p:spPr bwMode="auto">
            <a:xfrm>
              <a:off x="3376" y="3164"/>
              <a:ext cx="2" cy="2"/>
            </a:xfrm>
            <a:custGeom>
              <a:avLst/>
              <a:gdLst/>
              <a:ahLst/>
              <a:cxnLst>
                <a:cxn ang="0">
                  <a:pos x="29" y="38"/>
                </a:cxn>
                <a:cxn ang="0">
                  <a:pos x="19" y="40"/>
                </a:cxn>
                <a:cxn ang="0">
                  <a:pos x="12" y="38"/>
                </a:cxn>
                <a:cxn ang="0">
                  <a:pos x="6" y="34"/>
                </a:cxn>
                <a:cxn ang="0">
                  <a:pos x="2" y="27"/>
                </a:cxn>
                <a:cxn ang="0">
                  <a:pos x="0" y="19"/>
                </a:cxn>
                <a:cxn ang="0">
                  <a:pos x="1" y="12"/>
                </a:cxn>
                <a:cxn ang="0">
                  <a:pos x="5" y="6"/>
                </a:cxn>
                <a:cxn ang="0">
                  <a:pos x="12" y="0"/>
                </a:cxn>
                <a:cxn ang="0">
                  <a:pos x="29" y="38"/>
                </a:cxn>
              </a:cxnLst>
              <a:rect l="0" t="0" r="r" b="b"/>
              <a:pathLst>
                <a:path w="29" h="40">
                  <a:moveTo>
                    <a:pt x="29" y="38"/>
                  </a:moveTo>
                  <a:lnTo>
                    <a:pt x="19" y="40"/>
                  </a:lnTo>
                  <a:lnTo>
                    <a:pt x="12" y="38"/>
                  </a:lnTo>
                  <a:lnTo>
                    <a:pt x="6" y="34"/>
                  </a:lnTo>
                  <a:lnTo>
                    <a:pt x="2" y="27"/>
                  </a:lnTo>
                  <a:lnTo>
                    <a:pt x="0" y="19"/>
                  </a:lnTo>
                  <a:lnTo>
                    <a:pt x="1" y="12"/>
                  </a:lnTo>
                  <a:lnTo>
                    <a:pt x="5" y="6"/>
                  </a:lnTo>
                  <a:lnTo>
                    <a:pt x="12" y="0"/>
                  </a:lnTo>
                  <a:lnTo>
                    <a:pt x="29" y="38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62" name="Freeform 158"/>
            <p:cNvSpPr>
              <a:spLocks/>
            </p:cNvSpPr>
            <p:nvPr/>
          </p:nvSpPr>
          <p:spPr bwMode="auto">
            <a:xfrm>
              <a:off x="3368" y="3169"/>
              <a:ext cx="50" cy="122"/>
            </a:xfrm>
            <a:custGeom>
              <a:avLst/>
              <a:gdLst/>
              <a:ahLst/>
              <a:cxnLst>
                <a:cxn ang="0">
                  <a:pos x="230" y="56"/>
                </a:cxn>
                <a:cxn ang="0">
                  <a:pos x="1103" y="2072"/>
                </a:cxn>
                <a:cxn ang="0">
                  <a:pos x="1067" y="2201"/>
                </a:cxn>
                <a:cxn ang="0">
                  <a:pos x="1031" y="2186"/>
                </a:cxn>
                <a:cxn ang="0">
                  <a:pos x="994" y="2172"/>
                </a:cxn>
                <a:cxn ang="0">
                  <a:pos x="958" y="2155"/>
                </a:cxn>
                <a:cxn ang="0">
                  <a:pos x="921" y="2138"/>
                </a:cxn>
                <a:cxn ang="0">
                  <a:pos x="886" y="2119"/>
                </a:cxn>
                <a:cxn ang="0">
                  <a:pos x="850" y="2100"/>
                </a:cxn>
                <a:cxn ang="0">
                  <a:pos x="814" y="2079"/>
                </a:cxn>
                <a:cxn ang="0">
                  <a:pos x="780" y="2058"/>
                </a:cxn>
                <a:cxn ang="0">
                  <a:pos x="745" y="2036"/>
                </a:cxn>
                <a:cxn ang="0">
                  <a:pos x="711" y="2012"/>
                </a:cxn>
                <a:cxn ang="0">
                  <a:pos x="677" y="1988"/>
                </a:cxn>
                <a:cxn ang="0">
                  <a:pos x="644" y="1964"/>
                </a:cxn>
                <a:cxn ang="0">
                  <a:pos x="610" y="1939"/>
                </a:cxn>
                <a:cxn ang="0">
                  <a:pos x="579" y="1911"/>
                </a:cxn>
                <a:cxn ang="0">
                  <a:pos x="547" y="1884"/>
                </a:cxn>
                <a:cxn ang="0">
                  <a:pos x="515" y="1856"/>
                </a:cxn>
                <a:cxn ang="0">
                  <a:pos x="485" y="1827"/>
                </a:cxn>
                <a:cxn ang="0">
                  <a:pos x="455" y="1797"/>
                </a:cxn>
                <a:cxn ang="0">
                  <a:pos x="426" y="1767"/>
                </a:cxn>
                <a:cxn ang="0">
                  <a:pos x="397" y="1736"/>
                </a:cxn>
                <a:cxn ang="0">
                  <a:pos x="370" y="1705"/>
                </a:cxn>
                <a:cxn ang="0">
                  <a:pos x="342" y="1672"/>
                </a:cxn>
                <a:cxn ang="0">
                  <a:pos x="316" y="1638"/>
                </a:cxn>
                <a:cxn ang="0">
                  <a:pos x="291" y="1604"/>
                </a:cxn>
                <a:cxn ang="0">
                  <a:pos x="267" y="1571"/>
                </a:cxn>
                <a:cxn ang="0">
                  <a:pos x="243" y="1536"/>
                </a:cxn>
                <a:cxn ang="0">
                  <a:pos x="221" y="1500"/>
                </a:cxn>
                <a:cxn ang="0">
                  <a:pos x="199" y="1463"/>
                </a:cxn>
                <a:cxn ang="0">
                  <a:pos x="178" y="1427"/>
                </a:cxn>
                <a:cxn ang="0">
                  <a:pos x="158" y="1389"/>
                </a:cxn>
                <a:cxn ang="0">
                  <a:pos x="140" y="1351"/>
                </a:cxn>
                <a:cxn ang="0">
                  <a:pos x="123" y="1314"/>
                </a:cxn>
                <a:cxn ang="0">
                  <a:pos x="94" y="1241"/>
                </a:cxn>
                <a:cxn ang="0">
                  <a:pos x="70" y="1164"/>
                </a:cxn>
                <a:cxn ang="0">
                  <a:pos x="49" y="1083"/>
                </a:cxn>
                <a:cxn ang="0">
                  <a:pos x="32" y="997"/>
                </a:cxn>
                <a:cxn ang="0">
                  <a:pos x="19" y="910"/>
                </a:cxn>
                <a:cxn ang="0">
                  <a:pos x="8" y="822"/>
                </a:cxn>
                <a:cxn ang="0">
                  <a:pos x="2" y="732"/>
                </a:cxn>
                <a:cxn ang="0">
                  <a:pos x="0" y="641"/>
                </a:cxn>
                <a:cxn ang="0">
                  <a:pos x="2" y="551"/>
                </a:cxn>
                <a:cxn ang="0">
                  <a:pos x="8" y="463"/>
                </a:cxn>
                <a:cxn ang="0">
                  <a:pos x="18" y="375"/>
                </a:cxn>
                <a:cxn ang="0">
                  <a:pos x="31" y="292"/>
                </a:cxn>
                <a:cxn ang="0">
                  <a:pos x="48" y="212"/>
                </a:cxn>
                <a:cxn ang="0">
                  <a:pos x="69" y="136"/>
                </a:cxn>
                <a:cxn ang="0">
                  <a:pos x="94" y="65"/>
                </a:cxn>
                <a:cxn ang="0">
                  <a:pos x="123" y="0"/>
                </a:cxn>
                <a:cxn ang="0">
                  <a:pos x="230" y="56"/>
                </a:cxn>
              </a:cxnLst>
              <a:rect l="0" t="0" r="r" b="b"/>
              <a:pathLst>
                <a:path w="1103" h="2201">
                  <a:moveTo>
                    <a:pt x="230" y="56"/>
                  </a:moveTo>
                  <a:lnTo>
                    <a:pt x="1103" y="2072"/>
                  </a:lnTo>
                  <a:lnTo>
                    <a:pt x="1067" y="2201"/>
                  </a:lnTo>
                  <a:lnTo>
                    <a:pt x="1031" y="2186"/>
                  </a:lnTo>
                  <a:lnTo>
                    <a:pt x="994" y="2172"/>
                  </a:lnTo>
                  <a:lnTo>
                    <a:pt x="958" y="2155"/>
                  </a:lnTo>
                  <a:lnTo>
                    <a:pt x="921" y="2138"/>
                  </a:lnTo>
                  <a:lnTo>
                    <a:pt x="886" y="2119"/>
                  </a:lnTo>
                  <a:lnTo>
                    <a:pt x="850" y="2100"/>
                  </a:lnTo>
                  <a:lnTo>
                    <a:pt x="814" y="2079"/>
                  </a:lnTo>
                  <a:lnTo>
                    <a:pt x="780" y="2058"/>
                  </a:lnTo>
                  <a:lnTo>
                    <a:pt x="745" y="2036"/>
                  </a:lnTo>
                  <a:lnTo>
                    <a:pt x="711" y="2012"/>
                  </a:lnTo>
                  <a:lnTo>
                    <a:pt x="677" y="1988"/>
                  </a:lnTo>
                  <a:lnTo>
                    <a:pt x="644" y="1964"/>
                  </a:lnTo>
                  <a:lnTo>
                    <a:pt x="610" y="1939"/>
                  </a:lnTo>
                  <a:lnTo>
                    <a:pt x="579" y="1911"/>
                  </a:lnTo>
                  <a:lnTo>
                    <a:pt x="547" y="1884"/>
                  </a:lnTo>
                  <a:lnTo>
                    <a:pt x="515" y="1856"/>
                  </a:lnTo>
                  <a:lnTo>
                    <a:pt x="485" y="1827"/>
                  </a:lnTo>
                  <a:lnTo>
                    <a:pt x="455" y="1797"/>
                  </a:lnTo>
                  <a:lnTo>
                    <a:pt x="426" y="1767"/>
                  </a:lnTo>
                  <a:lnTo>
                    <a:pt x="397" y="1736"/>
                  </a:lnTo>
                  <a:lnTo>
                    <a:pt x="370" y="1705"/>
                  </a:lnTo>
                  <a:lnTo>
                    <a:pt x="342" y="1672"/>
                  </a:lnTo>
                  <a:lnTo>
                    <a:pt x="316" y="1638"/>
                  </a:lnTo>
                  <a:lnTo>
                    <a:pt x="291" y="1604"/>
                  </a:lnTo>
                  <a:lnTo>
                    <a:pt x="267" y="1571"/>
                  </a:lnTo>
                  <a:lnTo>
                    <a:pt x="243" y="1536"/>
                  </a:lnTo>
                  <a:lnTo>
                    <a:pt x="221" y="1500"/>
                  </a:lnTo>
                  <a:lnTo>
                    <a:pt x="199" y="1463"/>
                  </a:lnTo>
                  <a:lnTo>
                    <a:pt x="178" y="1427"/>
                  </a:lnTo>
                  <a:lnTo>
                    <a:pt x="158" y="1389"/>
                  </a:lnTo>
                  <a:lnTo>
                    <a:pt x="140" y="1351"/>
                  </a:lnTo>
                  <a:lnTo>
                    <a:pt x="123" y="1314"/>
                  </a:lnTo>
                  <a:lnTo>
                    <a:pt x="94" y="1241"/>
                  </a:lnTo>
                  <a:lnTo>
                    <a:pt x="70" y="1164"/>
                  </a:lnTo>
                  <a:lnTo>
                    <a:pt x="49" y="1083"/>
                  </a:lnTo>
                  <a:lnTo>
                    <a:pt x="32" y="997"/>
                  </a:lnTo>
                  <a:lnTo>
                    <a:pt x="19" y="910"/>
                  </a:lnTo>
                  <a:lnTo>
                    <a:pt x="8" y="822"/>
                  </a:lnTo>
                  <a:lnTo>
                    <a:pt x="2" y="732"/>
                  </a:lnTo>
                  <a:lnTo>
                    <a:pt x="0" y="641"/>
                  </a:lnTo>
                  <a:lnTo>
                    <a:pt x="2" y="551"/>
                  </a:lnTo>
                  <a:lnTo>
                    <a:pt x="8" y="463"/>
                  </a:lnTo>
                  <a:lnTo>
                    <a:pt x="18" y="375"/>
                  </a:lnTo>
                  <a:lnTo>
                    <a:pt x="31" y="292"/>
                  </a:lnTo>
                  <a:lnTo>
                    <a:pt x="48" y="212"/>
                  </a:lnTo>
                  <a:lnTo>
                    <a:pt x="69" y="136"/>
                  </a:lnTo>
                  <a:lnTo>
                    <a:pt x="94" y="65"/>
                  </a:lnTo>
                  <a:lnTo>
                    <a:pt x="123" y="0"/>
                  </a:lnTo>
                  <a:lnTo>
                    <a:pt x="230" y="56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63" name="Freeform 159"/>
            <p:cNvSpPr>
              <a:spLocks/>
            </p:cNvSpPr>
            <p:nvPr/>
          </p:nvSpPr>
          <p:spPr bwMode="auto">
            <a:xfrm>
              <a:off x="3367" y="3169"/>
              <a:ext cx="50" cy="122"/>
            </a:xfrm>
            <a:custGeom>
              <a:avLst/>
              <a:gdLst/>
              <a:ahLst/>
              <a:cxnLst>
                <a:cxn ang="0">
                  <a:pos x="230" y="56"/>
                </a:cxn>
                <a:cxn ang="0">
                  <a:pos x="1103" y="2072"/>
                </a:cxn>
                <a:cxn ang="0">
                  <a:pos x="1067" y="2202"/>
                </a:cxn>
                <a:cxn ang="0">
                  <a:pos x="1030" y="2187"/>
                </a:cxn>
                <a:cxn ang="0">
                  <a:pos x="994" y="2172"/>
                </a:cxn>
                <a:cxn ang="0">
                  <a:pos x="958" y="2155"/>
                </a:cxn>
                <a:cxn ang="0">
                  <a:pos x="921" y="2138"/>
                </a:cxn>
                <a:cxn ang="0">
                  <a:pos x="886" y="2119"/>
                </a:cxn>
                <a:cxn ang="0">
                  <a:pos x="850" y="2100"/>
                </a:cxn>
                <a:cxn ang="0">
                  <a:pos x="814" y="2079"/>
                </a:cxn>
                <a:cxn ang="0">
                  <a:pos x="779" y="2058"/>
                </a:cxn>
                <a:cxn ang="0">
                  <a:pos x="745" y="2036"/>
                </a:cxn>
                <a:cxn ang="0">
                  <a:pos x="711" y="2013"/>
                </a:cxn>
                <a:cxn ang="0">
                  <a:pos x="676" y="1989"/>
                </a:cxn>
                <a:cxn ang="0">
                  <a:pos x="644" y="1964"/>
                </a:cxn>
                <a:cxn ang="0">
                  <a:pos x="610" y="1939"/>
                </a:cxn>
                <a:cxn ang="0">
                  <a:pos x="578" y="1912"/>
                </a:cxn>
                <a:cxn ang="0">
                  <a:pos x="547" y="1884"/>
                </a:cxn>
                <a:cxn ang="0">
                  <a:pos x="515" y="1857"/>
                </a:cxn>
                <a:cxn ang="0">
                  <a:pos x="485" y="1827"/>
                </a:cxn>
                <a:cxn ang="0">
                  <a:pos x="455" y="1798"/>
                </a:cxn>
                <a:cxn ang="0">
                  <a:pos x="425" y="1767"/>
                </a:cxn>
                <a:cxn ang="0">
                  <a:pos x="397" y="1737"/>
                </a:cxn>
                <a:cxn ang="0">
                  <a:pos x="369" y="1705"/>
                </a:cxn>
                <a:cxn ang="0">
                  <a:pos x="342" y="1672"/>
                </a:cxn>
                <a:cxn ang="0">
                  <a:pos x="316" y="1639"/>
                </a:cxn>
                <a:cxn ang="0">
                  <a:pos x="291" y="1605"/>
                </a:cxn>
                <a:cxn ang="0">
                  <a:pos x="266" y="1571"/>
                </a:cxn>
                <a:cxn ang="0">
                  <a:pos x="243" y="1536"/>
                </a:cxn>
                <a:cxn ang="0">
                  <a:pos x="220" y="1500"/>
                </a:cxn>
                <a:cxn ang="0">
                  <a:pos x="199" y="1464"/>
                </a:cxn>
                <a:cxn ang="0">
                  <a:pos x="178" y="1428"/>
                </a:cxn>
                <a:cxn ang="0">
                  <a:pos x="158" y="1390"/>
                </a:cxn>
                <a:cxn ang="0">
                  <a:pos x="140" y="1352"/>
                </a:cxn>
                <a:cxn ang="0">
                  <a:pos x="123" y="1314"/>
                </a:cxn>
                <a:cxn ang="0">
                  <a:pos x="94" y="1241"/>
                </a:cxn>
                <a:cxn ang="0">
                  <a:pos x="69" y="1164"/>
                </a:cxn>
                <a:cxn ang="0">
                  <a:pos x="49" y="1083"/>
                </a:cxn>
                <a:cxn ang="0">
                  <a:pos x="32" y="998"/>
                </a:cxn>
                <a:cxn ang="0">
                  <a:pos x="18" y="910"/>
                </a:cxn>
                <a:cxn ang="0">
                  <a:pos x="8" y="823"/>
                </a:cxn>
                <a:cxn ang="0">
                  <a:pos x="2" y="732"/>
                </a:cxn>
                <a:cxn ang="0">
                  <a:pos x="0" y="641"/>
                </a:cxn>
                <a:cxn ang="0">
                  <a:pos x="2" y="552"/>
                </a:cxn>
                <a:cxn ang="0">
                  <a:pos x="8" y="463"/>
                </a:cxn>
                <a:cxn ang="0">
                  <a:pos x="17" y="376"/>
                </a:cxn>
                <a:cxn ang="0">
                  <a:pos x="31" y="292"/>
                </a:cxn>
                <a:cxn ang="0">
                  <a:pos x="48" y="212"/>
                </a:cxn>
                <a:cxn ang="0">
                  <a:pos x="68" y="136"/>
                </a:cxn>
                <a:cxn ang="0">
                  <a:pos x="94" y="66"/>
                </a:cxn>
                <a:cxn ang="0">
                  <a:pos x="123" y="0"/>
                </a:cxn>
                <a:cxn ang="0">
                  <a:pos x="230" y="56"/>
                </a:cxn>
              </a:cxnLst>
              <a:rect l="0" t="0" r="r" b="b"/>
              <a:pathLst>
                <a:path w="1103" h="2202">
                  <a:moveTo>
                    <a:pt x="230" y="56"/>
                  </a:moveTo>
                  <a:lnTo>
                    <a:pt x="1103" y="2072"/>
                  </a:lnTo>
                  <a:lnTo>
                    <a:pt x="1067" y="2202"/>
                  </a:lnTo>
                  <a:lnTo>
                    <a:pt x="1030" y="2187"/>
                  </a:lnTo>
                  <a:lnTo>
                    <a:pt x="994" y="2172"/>
                  </a:lnTo>
                  <a:lnTo>
                    <a:pt x="958" y="2155"/>
                  </a:lnTo>
                  <a:lnTo>
                    <a:pt x="921" y="2138"/>
                  </a:lnTo>
                  <a:lnTo>
                    <a:pt x="886" y="2119"/>
                  </a:lnTo>
                  <a:lnTo>
                    <a:pt x="850" y="2100"/>
                  </a:lnTo>
                  <a:lnTo>
                    <a:pt x="814" y="2079"/>
                  </a:lnTo>
                  <a:lnTo>
                    <a:pt x="779" y="2058"/>
                  </a:lnTo>
                  <a:lnTo>
                    <a:pt x="745" y="2036"/>
                  </a:lnTo>
                  <a:lnTo>
                    <a:pt x="711" y="2013"/>
                  </a:lnTo>
                  <a:lnTo>
                    <a:pt x="676" y="1989"/>
                  </a:lnTo>
                  <a:lnTo>
                    <a:pt x="644" y="1964"/>
                  </a:lnTo>
                  <a:lnTo>
                    <a:pt x="610" y="1939"/>
                  </a:lnTo>
                  <a:lnTo>
                    <a:pt x="578" y="1912"/>
                  </a:lnTo>
                  <a:lnTo>
                    <a:pt x="547" y="1884"/>
                  </a:lnTo>
                  <a:lnTo>
                    <a:pt x="515" y="1857"/>
                  </a:lnTo>
                  <a:lnTo>
                    <a:pt x="485" y="1827"/>
                  </a:lnTo>
                  <a:lnTo>
                    <a:pt x="455" y="1798"/>
                  </a:lnTo>
                  <a:lnTo>
                    <a:pt x="425" y="1767"/>
                  </a:lnTo>
                  <a:lnTo>
                    <a:pt x="397" y="1737"/>
                  </a:lnTo>
                  <a:lnTo>
                    <a:pt x="369" y="1705"/>
                  </a:lnTo>
                  <a:lnTo>
                    <a:pt x="342" y="1672"/>
                  </a:lnTo>
                  <a:lnTo>
                    <a:pt x="316" y="1639"/>
                  </a:lnTo>
                  <a:lnTo>
                    <a:pt x="291" y="1605"/>
                  </a:lnTo>
                  <a:lnTo>
                    <a:pt x="266" y="1571"/>
                  </a:lnTo>
                  <a:lnTo>
                    <a:pt x="243" y="1536"/>
                  </a:lnTo>
                  <a:lnTo>
                    <a:pt x="220" y="1500"/>
                  </a:lnTo>
                  <a:lnTo>
                    <a:pt x="199" y="1464"/>
                  </a:lnTo>
                  <a:lnTo>
                    <a:pt x="178" y="1428"/>
                  </a:lnTo>
                  <a:lnTo>
                    <a:pt x="158" y="1390"/>
                  </a:lnTo>
                  <a:lnTo>
                    <a:pt x="140" y="1352"/>
                  </a:lnTo>
                  <a:lnTo>
                    <a:pt x="123" y="1314"/>
                  </a:lnTo>
                  <a:lnTo>
                    <a:pt x="94" y="1241"/>
                  </a:lnTo>
                  <a:lnTo>
                    <a:pt x="69" y="1164"/>
                  </a:lnTo>
                  <a:lnTo>
                    <a:pt x="49" y="1083"/>
                  </a:lnTo>
                  <a:lnTo>
                    <a:pt x="32" y="998"/>
                  </a:lnTo>
                  <a:lnTo>
                    <a:pt x="18" y="910"/>
                  </a:lnTo>
                  <a:lnTo>
                    <a:pt x="8" y="823"/>
                  </a:lnTo>
                  <a:lnTo>
                    <a:pt x="2" y="732"/>
                  </a:lnTo>
                  <a:lnTo>
                    <a:pt x="0" y="641"/>
                  </a:lnTo>
                  <a:lnTo>
                    <a:pt x="2" y="552"/>
                  </a:lnTo>
                  <a:lnTo>
                    <a:pt x="8" y="463"/>
                  </a:lnTo>
                  <a:lnTo>
                    <a:pt x="17" y="376"/>
                  </a:lnTo>
                  <a:lnTo>
                    <a:pt x="31" y="292"/>
                  </a:lnTo>
                  <a:lnTo>
                    <a:pt x="48" y="212"/>
                  </a:lnTo>
                  <a:lnTo>
                    <a:pt x="68" y="136"/>
                  </a:lnTo>
                  <a:lnTo>
                    <a:pt x="94" y="66"/>
                  </a:lnTo>
                  <a:lnTo>
                    <a:pt x="123" y="0"/>
                  </a:lnTo>
                  <a:lnTo>
                    <a:pt x="230" y="56"/>
                  </a:lnTo>
                  <a:close/>
                </a:path>
              </a:pathLst>
            </a:custGeom>
            <a:solidFill>
              <a:srgbClr val="BAC2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64" name="Freeform 160"/>
            <p:cNvSpPr>
              <a:spLocks/>
            </p:cNvSpPr>
            <p:nvPr/>
          </p:nvSpPr>
          <p:spPr bwMode="auto">
            <a:xfrm>
              <a:off x="3544" y="3074"/>
              <a:ext cx="52" cy="121"/>
            </a:xfrm>
            <a:custGeom>
              <a:avLst/>
              <a:gdLst/>
              <a:ahLst/>
              <a:cxnLst>
                <a:cxn ang="0">
                  <a:pos x="917" y="2127"/>
                </a:cxn>
                <a:cxn ang="0">
                  <a:pos x="0" y="131"/>
                </a:cxn>
                <a:cxn ang="0">
                  <a:pos x="32" y="0"/>
                </a:cxn>
                <a:cxn ang="0">
                  <a:pos x="69" y="14"/>
                </a:cxn>
                <a:cxn ang="0">
                  <a:pos x="106" y="29"/>
                </a:cxn>
                <a:cxn ang="0">
                  <a:pos x="142" y="44"/>
                </a:cxn>
                <a:cxn ang="0">
                  <a:pos x="179" y="60"/>
                </a:cxn>
                <a:cxn ang="0">
                  <a:pos x="216" y="78"/>
                </a:cxn>
                <a:cxn ang="0">
                  <a:pos x="252" y="96"/>
                </a:cxn>
                <a:cxn ang="0">
                  <a:pos x="287" y="116"/>
                </a:cxn>
                <a:cxn ang="0">
                  <a:pos x="323" y="136"/>
                </a:cxn>
                <a:cxn ang="0">
                  <a:pos x="358" y="159"/>
                </a:cxn>
                <a:cxn ang="0">
                  <a:pos x="392" y="181"/>
                </a:cxn>
                <a:cxn ang="0">
                  <a:pos x="427" y="204"/>
                </a:cxn>
                <a:cxn ang="0">
                  <a:pos x="461" y="228"/>
                </a:cxn>
                <a:cxn ang="0">
                  <a:pos x="494" y="252"/>
                </a:cxn>
                <a:cxn ang="0">
                  <a:pos x="527" y="279"/>
                </a:cxn>
                <a:cxn ang="0">
                  <a:pos x="560" y="305"/>
                </a:cxn>
                <a:cxn ang="0">
                  <a:pos x="591" y="332"/>
                </a:cxn>
                <a:cxn ang="0">
                  <a:pos x="623" y="361"/>
                </a:cxn>
                <a:cxn ang="0">
                  <a:pos x="653" y="389"/>
                </a:cxn>
                <a:cxn ang="0">
                  <a:pos x="683" y="419"/>
                </a:cxn>
                <a:cxn ang="0">
                  <a:pos x="713" y="449"/>
                </a:cxn>
                <a:cxn ang="0">
                  <a:pos x="741" y="481"/>
                </a:cxn>
                <a:cxn ang="0">
                  <a:pos x="769" y="513"/>
                </a:cxn>
                <a:cxn ang="0">
                  <a:pos x="795" y="545"/>
                </a:cxn>
                <a:cxn ang="0">
                  <a:pos x="822" y="578"/>
                </a:cxn>
                <a:cxn ang="0">
                  <a:pos x="846" y="612"/>
                </a:cxn>
                <a:cxn ang="0">
                  <a:pos x="871" y="647"/>
                </a:cxn>
                <a:cxn ang="0">
                  <a:pos x="894" y="681"/>
                </a:cxn>
                <a:cxn ang="0">
                  <a:pos x="917" y="717"/>
                </a:cxn>
                <a:cxn ang="0">
                  <a:pos x="938" y="754"/>
                </a:cxn>
                <a:cxn ang="0">
                  <a:pos x="958" y="791"/>
                </a:cxn>
                <a:cxn ang="0">
                  <a:pos x="978" y="828"/>
                </a:cxn>
                <a:cxn ang="0">
                  <a:pos x="996" y="866"/>
                </a:cxn>
                <a:cxn ang="0">
                  <a:pos x="1026" y="938"/>
                </a:cxn>
                <a:cxn ang="0">
                  <a:pos x="1052" y="1015"/>
                </a:cxn>
                <a:cxn ang="0">
                  <a:pos x="1075" y="1096"/>
                </a:cxn>
                <a:cxn ang="0">
                  <a:pos x="1094" y="1180"/>
                </a:cxn>
                <a:cxn ang="0">
                  <a:pos x="1109" y="1266"/>
                </a:cxn>
                <a:cxn ang="0">
                  <a:pos x="1121" y="1356"/>
                </a:cxn>
                <a:cxn ang="0">
                  <a:pos x="1129" y="1446"/>
                </a:cxn>
                <a:cxn ang="0">
                  <a:pos x="1133" y="1536"/>
                </a:cxn>
                <a:cxn ang="0">
                  <a:pos x="1133" y="1626"/>
                </a:cxn>
                <a:cxn ang="0">
                  <a:pos x="1130" y="1716"/>
                </a:cxn>
                <a:cxn ang="0">
                  <a:pos x="1122" y="1802"/>
                </a:cxn>
                <a:cxn ang="0">
                  <a:pos x="1110" y="1886"/>
                </a:cxn>
                <a:cxn ang="0">
                  <a:pos x="1095" y="1967"/>
                </a:cxn>
                <a:cxn ang="0">
                  <a:pos x="1076" y="2043"/>
                </a:cxn>
                <a:cxn ang="0">
                  <a:pos x="1052" y="2115"/>
                </a:cxn>
                <a:cxn ang="0">
                  <a:pos x="1025" y="2181"/>
                </a:cxn>
                <a:cxn ang="0">
                  <a:pos x="917" y="2127"/>
                </a:cxn>
              </a:cxnLst>
              <a:rect l="0" t="0" r="r" b="b"/>
              <a:pathLst>
                <a:path w="1133" h="2181">
                  <a:moveTo>
                    <a:pt x="917" y="2127"/>
                  </a:moveTo>
                  <a:lnTo>
                    <a:pt x="0" y="131"/>
                  </a:lnTo>
                  <a:lnTo>
                    <a:pt x="32" y="0"/>
                  </a:lnTo>
                  <a:lnTo>
                    <a:pt x="69" y="14"/>
                  </a:lnTo>
                  <a:lnTo>
                    <a:pt x="106" y="29"/>
                  </a:lnTo>
                  <a:lnTo>
                    <a:pt x="142" y="44"/>
                  </a:lnTo>
                  <a:lnTo>
                    <a:pt x="179" y="60"/>
                  </a:lnTo>
                  <a:lnTo>
                    <a:pt x="216" y="78"/>
                  </a:lnTo>
                  <a:lnTo>
                    <a:pt x="252" y="96"/>
                  </a:lnTo>
                  <a:lnTo>
                    <a:pt x="287" y="116"/>
                  </a:lnTo>
                  <a:lnTo>
                    <a:pt x="323" y="136"/>
                  </a:lnTo>
                  <a:lnTo>
                    <a:pt x="358" y="159"/>
                  </a:lnTo>
                  <a:lnTo>
                    <a:pt x="392" y="181"/>
                  </a:lnTo>
                  <a:lnTo>
                    <a:pt x="427" y="204"/>
                  </a:lnTo>
                  <a:lnTo>
                    <a:pt x="461" y="228"/>
                  </a:lnTo>
                  <a:lnTo>
                    <a:pt x="494" y="252"/>
                  </a:lnTo>
                  <a:lnTo>
                    <a:pt x="527" y="279"/>
                  </a:lnTo>
                  <a:lnTo>
                    <a:pt x="560" y="305"/>
                  </a:lnTo>
                  <a:lnTo>
                    <a:pt x="591" y="332"/>
                  </a:lnTo>
                  <a:lnTo>
                    <a:pt x="623" y="361"/>
                  </a:lnTo>
                  <a:lnTo>
                    <a:pt x="653" y="389"/>
                  </a:lnTo>
                  <a:lnTo>
                    <a:pt x="683" y="419"/>
                  </a:lnTo>
                  <a:lnTo>
                    <a:pt x="713" y="449"/>
                  </a:lnTo>
                  <a:lnTo>
                    <a:pt x="741" y="481"/>
                  </a:lnTo>
                  <a:lnTo>
                    <a:pt x="769" y="513"/>
                  </a:lnTo>
                  <a:lnTo>
                    <a:pt x="795" y="545"/>
                  </a:lnTo>
                  <a:lnTo>
                    <a:pt x="822" y="578"/>
                  </a:lnTo>
                  <a:lnTo>
                    <a:pt x="846" y="612"/>
                  </a:lnTo>
                  <a:lnTo>
                    <a:pt x="871" y="647"/>
                  </a:lnTo>
                  <a:lnTo>
                    <a:pt x="894" y="681"/>
                  </a:lnTo>
                  <a:lnTo>
                    <a:pt x="917" y="717"/>
                  </a:lnTo>
                  <a:lnTo>
                    <a:pt x="938" y="754"/>
                  </a:lnTo>
                  <a:lnTo>
                    <a:pt x="958" y="791"/>
                  </a:lnTo>
                  <a:lnTo>
                    <a:pt x="978" y="828"/>
                  </a:lnTo>
                  <a:lnTo>
                    <a:pt x="996" y="866"/>
                  </a:lnTo>
                  <a:lnTo>
                    <a:pt x="1026" y="938"/>
                  </a:lnTo>
                  <a:lnTo>
                    <a:pt x="1052" y="1015"/>
                  </a:lnTo>
                  <a:lnTo>
                    <a:pt x="1075" y="1096"/>
                  </a:lnTo>
                  <a:lnTo>
                    <a:pt x="1094" y="1180"/>
                  </a:lnTo>
                  <a:lnTo>
                    <a:pt x="1109" y="1266"/>
                  </a:lnTo>
                  <a:lnTo>
                    <a:pt x="1121" y="1356"/>
                  </a:lnTo>
                  <a:lnTo>
                    <a:pt x="1129" y="1446"/>
                  </a:lnTo>
                  <a:lnTo>
                    <a:pt x="1133" y="1536"/>
                  </a:lnTo>
                  <a:lnTo>
                    <a:pt x="1133" y="1626"/>
                  </a:lnTo>
                  <a:lnTo>
                    <a:pt x="1130" y="1716"/>
                  </a:lnTo>
                  <a:lnTo>
                    <a:pt x="1122" y="1802"/>
                  </a:lnTo>
                  <a:lnTo>
                    <a:pt x="1110" y="1886"/>
                  </a:lnTo>
                  <a:lnTo>
                    <a:pt x="1095" y="1967"/>
                  </a:lnTo>
                  <a:lnTo>
                    <a:pt x="1076" y="2043"/>
                  </a:lnTo>
                  <a:lnTo>
                    <a:pt x="1052" y="2115"/>
                  </a:lnTo>
                  <a:lnTo>
                    <a:pt x="1025" y="2181"/>
                  </a:lnTo>
                  <a:lnTo>
                    <a:pt x="917" y="2127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65" name="Freeform 161"/>
            <p:cNvSpPr>
              <a:spLocks/>
            </p:cNvSpPr>
            <p:nvPr/>
          </p:nvSpPr>
          <p:spPr bwMode="auto">
            <a:xfrm>
              <a:off x="3544" y="3074"/>
              <a:ext cx="51" cy="122"/>
            </a:xfrm>
            <a:custGeom>
              <a:avLst/>
              <a:gdLst/>
              <a:ahLst/>
              <a:cxnLst>
                <a:cxn ang="0">
                  <a:pos x="918" y="2126"/>
                </a:cxn>
                <a:cxn ang="0">
                  <a:pos x="0" y="130"/>
                </a:cxn>
                <a:cxn ang="0">
                  <a:pos x="33" y="0"/>
                </a:cxn>
                <a:cxn ang="0">
                  <a:pos x="70" y="13"/>
                </a:cxn>
                <a:cxn ang="0">
                  <a:pos x="107" y="28"/>
                </a:cxn>
                <a:cxn ang="0">
                  <a:pos x="143" y="43"/>
                </a:cxn>
                <a:cxn ang="0">
                  <a:pos x="180" y="60"/>
                </a:cxn>
                <a:cxn ang="0">
                  <a:pos x="217" y="78"/>
                </a:cxn>
                <a:cxn ang="0">
                  <a:pos x="252" y="96"/>
                </a:cxn>
                <a:cxn ang="0">
                  <a:pos x="288" y="116"/>
                </a:cxn>
                <a:cxn ang="0">
                  <a:pos x="324" y="136"/>
                </a:cxn>
                <a:cxn ang="0">
                  <a:pos x="359" y="158"/>
                </a:cxn>
                <a:cxn ang="0">
                  <a:pos x="393" y="180"/>
                </a:cxn>
                <a:cxn ang="0">
                  <a:pos x="428" y="203"/>
                </a:cxn>
                <a:cxn ang="0">
                  <a:pos x="462" y="227"/>
                </a:cxn>
                <a:cxn ang="0">
                  <a:pos x="495" y="252"/>
                </a:cxn>
                <a:cxn ang="0">
                  <a:pos x="528" y="278"/>
                </a:cxn>
                <a:cxn ang="0">
                  <a:pos x="561" y="304"/>
                </a:cxn>
                <a:cxn ang="0">
                  <a:pos x="592" y="332"/>
                </a:cxn>
                <a:cxn ang="0">
                  <a:pos x="624" y="360"/>
                </a:cxn>
                <a:cxn ang="0">
                  <a:pos x="654" y="389"/>
                </a:cxn>
                <a:cxn ang="0">
                  <a:pos x="684" y="418"/>
                </a:cxn>
                <a:cxn ang="0">
                  <a:pos x="714" y="449"/>
                </a:cxn>
                <a:cxn ang="0">
                  <a:pos x="742" y="480"/>
                </a:cxn>
                <a:cxn ang="0">
                  <a:pos x="770" y="512"/>
                </a:cxn>
                <a:cxn ang="0">
                  <a:pos x="796" y="545"/>
                </a:cxn>
                <a:cxn ang="0">
                  <a:pos x="823" y="577"/>
                </a:cxn>
                <a:cxn ang="0">
                  <a:pos x="847" y="611"/>
                </a:cxn>
                <a:cxn ang="0">
                  <a:pos x="872" y="646"/>
                </a:cxn>
                <a:cxn ang="0">
                  <a:pos x="895" y="681"/>
                </a:cxn>
                <a:cxn ang="0">
                  <a:pos x="918" y="717"/>
                </a:cxn>
                <a:cxn ang="0">
                  <a:pos x="939" y="754"/>
                </a:cxn>
                <a:cxn ang="0">
                  <a:pos x="959" y="790"/>
                </a:cxn>
                <a:cxn ang="0">
                  <a:pos x="979" y="827"/>
                </a:cxn>
                <a:cxn ang="0">
                  <a:pos x="997" y="865"/>
                </a:cxn>
                <a:cxn ang="0">
                  <a:pos x="1027" y="937"/>
                </a:cxn>
                <a:cxn ang="0">
                  <a:pos x="1053" y="1014"/>
                </a:cxn>
                <a:cxn ang="0">
                  <a:pos x="1076" y="1095"/>
                </a:cxn>
                <a:cxn ang="0">
                  <a:pos x="1095" y="1179"/>
                </a:cxn>
                <a:cxn ang="0">
                  <a:pos x="1110" y="1266"/>
                </a:cxn>
                <a:cxn ang="0">
                  <a:pos x="1122" y="1355"/>
                </a:cxn>
                <a:cxn ang="0">
                  <a:pos x="1130" y="1445"/>
                </a:cxn>
                <a:cxn ang="0">
                  <a:pos x="1134" y="1536"/>
                </a:cxn>
                <a:cxn ang="0">
                  <a:pos x="1134" y="1625"/>
                </a:cxn>
                <a:cxn ang="0">
                  <a:pos x="1131" y="1715"/>
                </a:cxn>
                <a:cxn ang="0">
                  <a:pos x="1123" y="1801"/>
                </a:cxn>
                <a:cxn ang="0">
                  <a:pos x="1111" y="1886"/>
                </a:cxn>
                <a:cxn ang="0">
                  <a:pos x="1096" y="1966"/>
                </a:cxn>
                <a:cxn ang="0">
                  <a:pos x="1077" y="2043"/>
                </a:cxn>
                <a:cxn ang="0">
                  <a:pos x="1053" y="2115"/>
                </a:cxn>
                <a:cxn ang="0">
                  <a:pos x="1026" y="2180"/>
                </a:cxn>
                <a:cxn ang="0">
                  <a:pos x="918" y="2126"/>
                </a:cxn>
              </a:cxnLst>
              <a:rect l="0" t="0" r="r" b="b"/>
              <a:pathLst>
                <a:path w="1134" h="2180">
                  <a:moveTo>
                    <a:pt x="918" y="2126"/>
                  </a:moveTo>
                  <a:lnTo>
                    <a:pt x="0" y="130"/>
                  </a:lnTo>
                  <a:lnTo>
                    <a:pt x="33" y="0"/>
                  </a:lnTo>
                  <a:lnTo>
                    <a:pt x="70" y="13"/>
                  </a:lnTo>
                  <a:lnTo>
                    <a:pt x="107" y="28"/>
                  </a:lnTo>
                  <a:lnTo>
                    <a:pt x="143" y="43"/>
                  </a:lnTo>
                  <a:lnTo>
                    <a:pt x="180" y="60"/>
                  </a:lnTo>
                  <a:lnTo>
                    <a:pt x="217" y="78"/>
                  </a:lnTo>
                  <a:lnTo>
                    <a:pt x="252" y="96"/>
                  </a:lnTo>
                  <a:lnTo>
                    <a:pt x="288" y="116"/>
                  </a:lnTo>
                  <a:lnTo>
                    <a:pt x="324" y="136"/>
                  </a:lnTo>
                  <a:lnTo>
                    <a:pt x="359" y="158"/>
                  </a:lnTo>
                  <a:lnTo>
                    <a:pt x="393" y="180"/>
                  </a:lnTo>
                  <a:lnTo>
                    <a:pt x="428" y="203"/>
                  </a:lnTo>
                  <a:lnTo>
                    <a:pt x="462" y="227"/>
                  </a:lnTo>
                  <a:lnTo>
                    <a:pt x="495" y="252"/>
                  </a:lnTo>
                  <a:lnTo>
                    <a:pt x="528" y="278"/>
                  </a:lnTo>
                  <a:lnTo>
                    <a:pt x="561" y="304"/>
                  </a:lnTo>
                  <a:lnTo>
                    <a:pt x="592" y="332"/>
                  </a:lnTo>
                  <a:lnTo>
                    <a:pt x="624" y="360"/>
                  </a:lnTo>
                  <a:lnTo>
                    <a:pt x="654" y="389"/>
                  </a:lnTo>
                  <a:lnTo>
                    <a:pt x="684" y="418"/>
                  </a:lnTo>
                  <a:lnTo>
                    <a:pt x="714" y="449"/>
                  </a:lnTo>
                  <a:lnTo>
                    <a:pt x="742" y="480"/>
                  </a:lnTo>
                  <a:lnTo>
                    <a:pt x="770" y="512"/>
                  </a:lnTo>
                  <a:lnTo>
                    <a:pt x="796" y="545"/>
                  </a:lnTo>
                  <a:lnTo>
                    <a:pt x="823" y="577"/>
                  </a:lnTo>
                  <a:lnTo>
                    <a:pt x="847" y="611"/>
                  </a:lnTo>
                  <a:lnTo>
                    <a:pt x="872" y="646"/>
                  </a:lnTo>
                  <a:lnTo>
                    <a:pt x="895" y="681"/>
                  </a:lnTo>
                  <a:lnTo>
                    <a:pt x="918" y="717"/>
                  </a:lnTo>
                  <a:lnTo>
                    <a:pt x="939" y="754"/>
                  </a:lnTo>
                  <a:lnTo>
                    <a:pt x="959" y="790"/>
                  </a:lnTo>
                  <a:lnTo>
                    <a:pt x="979" y="827"/>
                  </a:lnTo>
                  <a:lnTo>
                    <a:pt x="997" y="865"/>
                  </a:lnTo>
                  <a:lnTo>
                    <a:pt x="1027" y="937"/>
                  </a:lnTo>
                  <a:lnTo>
                    <a:pt x="1053" y="1014"/>
                  </a:lnTo>
                  <a:lnTo>
                    <a:pt x="1076" y="1095"/>
                  </a:lnTo>
                  <a:lnTo>
                    <a:pt x="1095" y="1179"/>
                  </a:lnTo>
                  <a:lnTo>
                    <a:pt x="1110" y="1266"/>
                  </a:lnTo>
                  <a:lnTo>
                    <a:pt x="1122" y="1355"/>
                  </a:lnTo>
                  <a:lnTo>
                    <a:pt x="1130" y="1445"/>
                  </a:lnTo>
                  <a:lnTo>
                    <a:pt x="1134" y="1536"/>
                  </a:lnTo>
                  <a:lnTo>
                    <a:pt x="1134" y="1625"/>
                  </a:lnTo>
                  <a:lnTo>
                    <a:pt x="1131" y="1715"/>
                  </a:lnTo>
                  <a:lnTo>
                    <a:pt x="1123" y="1801"/>
                  </a:lnTo>
                  <a:lnTo>
                    <a:pt x="1111" y="1886"/>
                  </a:lnTo>
                  <a:lnTo>
                    <a:pt x="1096" y="1966"/>
                  </a:lnTo>
                  <a:lnTo>
                    <a:pt x="1077" y="2043"/>
                  </a:lnTo>
                  <a:lnTo>
                    <a:pt x="1053" y="2115"/>
                  </a:lnTo>
                  <a:lnTo>
                    <a:pt x="1026" y="2180"/>
                  </a:lnTo>
                  <a:lnTo>
                    <a:pt x="918" y="2126"/>
                  </a:lnTo>
                  <a:close/>
                </a:path>
              </a:pathLst>
            </a:custGeom>
            <a:solidFill>
              <a:srgbClr val="BAC2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66" name="Freeform 162"/>
            <p:cNvSpPr>
              <a:spLocks/>
            </p:cNvSpPr>
            <p:nvPr/>
          </p:nvSpPr>
          <p:spPr bwMode="auto">
            <a:xfrm>
              <a:off x="3426" y="3144"/>
              <a:ext cx="164" cy="228"/>
            </a:xfrm>
            <a:custGeom>
              <a:avLst/>
              <a:gdLst/>
              <a:ahLst/>
              <a:cxnLst>
                <a:cxn ang="0">
                  <a:pos x="1404" y="4112"/>
                </a:cxn>
                <a:cxn ang="0">
                  <a:pos x="3622" y="3023"/>
                </a:cxn>
                <a:cxn ang="0">
                  <a:pos x="2218" y="0"/>
                </a:cxn>
                <a:cxn ang="0">
                  <a:pos x="0" y="989"/>
                </a:cxn>
                <a:cxn ang="0">
                  <a:pos x="1404" y="4112"/>
                </a:cxn>
              </a:cxnLst>
              <a:rect l="0" t="0" r="r" b="b"/>
              <a:pathLst>
                <a:path w="3622" h="4112">
                  <a:moveTo>
                    <a:pt x="1404" y="4112"/>
                  </a:moveTo>
                  <a:lnTo>
                    <a:pt x="3622" y="3023"/>
                  </a:lnTo>
                  <a:lnTo>
                    <a:pt x="2218" y="0"/>
                  </a:lnTo>
                  <a:lnTo>
                    <a:pt x="0" y="989"/>
                  </a:lnTo>
                  <a:lnTo>
                    <a:pt x="1404" y="4112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67" name="Freeform 163"/>
            <p:cNvSpPr>
              <a:spLocks/>
            </p:cNvSpPr>
            <p:nvPr/>
          </p:nvSpPr>
          <p:spPr bwMode="auto">
            <a:xfrm>
              <a:off x="3426" y="3141"/>
              <a:ext cx="164" cy="228"/>
            </a:xfrm>
            <a:custGeom>
              <a:avLst/>
              <a:gdLst/>
              <a:ahLst/>
              <a:cxnLst>
                <a:cxn ang="0">
                  <a:pos x="1404" y="4113"/>
                </a:cxn>
                <a:cxn ang="0">
                  <a:pos x="3622" y="3024"/>
                </a:cxn>
                <a:cxn ang="0">
                  <a:pos x="2218" y="0"/>
                </a:cxn>
                <a:cxn ang="0">
                  <a:pos x="0" y="989"/>
                </a:cxn>
                <a:cxn ang="0">
                  <a:pos x="1404" y="4113"/>
                </a:cxn>
              </a:cxnLst>
              <a:rect l="0" t="0" r="r" b="b"/>
              <a:pathLst>
                <a:path w="3622" h="4113">
                  <a:moveTo>
                    <a:pt x="1404" y="4113"/>
                  </a:moveTo>
                  <a:lnTo>
                    <a:pt x="3622" y="3024"/>
                  </a:lnTo>
                  <a:lnTo>
                    <a:pt x="2218" y="0"/>
                  </a:lnTo>
                  <a:lnTo>
                    <a:pt x="0" y="989"/>
                  </a:lnTo>
                  <a:lnTo>
                    <a:pt x="1404" y="4113"/>
                  </a:lnTo>
                  <a:close/>
                </a:path>
              </a:pathLst>
            </a:custGeom>
            <a:solidFill>
              <a:srgbClr val="11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68" name="Freeform 164"/>
            <p:cNvSpPr>
              <a:spLocks/>
            </p:cNvSpPr>
            <p:nvPr/>
          </p:nvSpPr>
          <p:spPr bwMode="auto">
            <a:xfrm>
              <a:off x="3432" y="3146"/>
              <a:ext cx="157" cy="218"/>
            </a:xfrm>
            <a:custGeom>
              <a:avLst/>
              <a:gdLst/>
              <a:ahLst/>
              <a:cxnLst>
                <a:cxn ang="0">
                  <a:pos x="1335" y="3913"/>
                </a:cxn>
                <a:cxn ang="0">
                  <a:pos x="3446" y="2878"/>
                </a:cxn>
                <a:cxn ang="0">
                  <a:pos x="2111" y="0"/>
                </a:cxn>
                <a:cxn ang="0">
                  <a:pos x="0" y="942"/>
                </a:cxn>
                <a:cxn ang="0">
                  <a:pos x="1335" y="3913"/>
                </a:cxn>
              </a:cxnLst>
              <a:rect l="0" t="0" r="r" b="b"/>
              <a:pathLst>
                <a:path w="3446" h="3913">
                  <a:moveTo>
                    <a:pt x="1335" y="3913"/>
                  </a:moveTo>
                  <a:lnTo>
                    <a:pt x="3446" y="2878"/>
                  </a:lnTo>
                  <a:lnTo>
                    <a:pt x="2111" y="0"/>
                  </a:lnTo>
                  <a:lnTo>
                    <a:pt x="0" y="942"/>
                  </a:lnTo>
                  <a:lnTo>
                    <a:pt x="1335" y="3913"/>
                  </a:lnTo>
                  <a:close/>
                </a:path>
              </a:pathLst>
            </a:custGeom>
            <a:solidFill>
              <a:srgbClr val="1A78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69" name="Freeform 165"/>
            <p:cNvSpPr>
              <a:spLocks/>
            </p:cNvSpPr>
            <p:nvPr/>
          </p:nvSpPr>
          <p:spPr bwMode="auto">
            <a:xfrm>
              <a:off x="3439" y="3109"/>
              <a:ext cx="19" cy="19"/>
            </a:xfrm>
            <a:custGeom>
              <a:avLst/>
              <a:gdLst/>
              <a:ahLst/>
              <a:cxnLst>
                <a:cxn ang="0">
                  <a:pos x="431" y="186"/>
                </a:cxn>
                <a:cxn ang="0">
                  <a:pos x="79" y="343"/>
                </a:cxn>
                <a:cxn ang="0">
                  <a:pos x="0" y="157"/>
                </a:cxn>
                <a:cxn ang="0">
                  <a:pos x="352" y="0"/>
                </a:cxn>
                <a:cxn ang="0">
                  <a:pos x="431" y="186"/>
                </a:cxn>
              </a:cxnLst>
              <a:rect l="0" t="0" r="r" b="b"/>
              <a:pathLst>
                <a:path w="431" h="343">
                  <a:moveTo>
                    <a:pt x="431" y="186"/>
                  </a:moveTo>
                  <a:lnTo>
                    <a:pt x="79" y="343"/>
                  </a:lnTo>
                  <a:lnTo>
                    <a:pt x="0" y="157"/>
                  </a:lnTo>
                  <a:lnTo>
                    <a:pt x="352" y="0"/>
                  </a:lnTo>
                  <a:lnTo>
                    <a:pt x="431" y="18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70" name="Freeform 166"/>
            <p:cNvSpPr>
              <a:spLocks/>
            </p:cNvSpPr>
            <p:nvPr/>
          </p:nvSpPr>
          <p:spPr bwMode="auto">
            <a:xfrm>
              <a:off x="3442" y="3112"/>
              <a:ext cx="16" cy="15"/>
            </a:xfrm>
            <a:custGeom>
              <a:avLst/>
              <a:gdLst/>
              <a:ahLst/>
              <a:cxnLst>
                <a:cxn ang="0">
                  <a:pos x="347" y="126"/>
                </a:cxn>
                <a:cxn ang="0">
                  <a:pos x="53" y="257"/>
                </a:cxn>
                <a:cxn ang="0">
                  <a:pos x="0" y="132"/>
                </a:cxn>
                <a:cxn ang="0">
                  <a:pos x="294" y="0"/>
                </a:cxn>
                <a:cxn ang="0">
                  <a:pos x="347" y="126"/>
                </a:cxn>
              </a:cxnLst>
              <a:rect l="0" t="0" r="r" b="b"/>
              <a:pathLst>
                <a:path w="347" h="257">
                  <a:moveTo>
                    <a:pt x="347" y="126"/>
                  </a:moveTo>
                  <a:lnTo>
                    <a:pt x="53" y="257"/>
                  </a:lnTo>
                  <a:lnTo>
                    <a:pt x="0" y="132"/>
                  </a:lnTo>
                  <a:lnTo>
                    <a:pt x="294" y="0"/>
                  </a:lnTo>
                  <a:lnTo>
                    <a:pt x="347" y="126"/>
                  </a:lnTo>
                  <a:close/>
                </a:path>
              </a:pathLst>
            </a:custGeom>
            <a:solidFill>
              <a:srgbClr val="BAC2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71" name="Freeform 167"/>
            <p:cNvSpPr>
              <a:spLocks/>
            </p:cNvSpPr>
            <p:nvPr/>
          </p:nvSpPr>
          <p:spPr bwMode="auto">
            <a:xfrm>
              <a:off x="3447" y="3110"/>
              <a:ext cx="10" cy="13"/>
            </a:xfrm>
            <a:custGeom>
              <a:avLst/>
              <a:gdLst/>
              <a:ahLst/>
              <a:cxnLst>
                <a:cxn ang="0">
                  <a:pos x="5" y="73"/>
                </a:cxn>
                <a:cxn ang="0">
                  <a:pos x="167" y="0"/>
                </a:cxn>
                <a:cxn ang="0">
                  <a:pos x="171" y="0"/>
                </a:cxn>
                <a:cxn ang="0">
                  <a:pos x="175" y="2"/>
                </a:cxn>
                <a:cxn ang="0">
                  <a:pos x="180" y="6"/>
                </a:cxn>
                <a:cxn ang="0">
                  <a:pos x="183" y="13"/>
                </a:cxn>
                <a:cxn ang="0">
                  <a:pos x="236" y="141"/>
                </a:cxn>
                <a:cxn ang="0">
                  <a:pos x="238" y="147"/>
                </a:cxn>
                <a:cxn ang="0">
                  <a:pos x="238" y="154"/>
                </a:cxn>
                <a:cxn ang="0">
                  <a:pos x="237" y="159"/>
                </a:cxn>
                <a:cxn ang="0">
                  <a:pos x="234" y="162"/>
                </a:cxn>
                <a:cxn ang="0">
                  <a:pos x="73" y="234"/>
                </a:cxn>
                <a:cxn ang="0">
                  <a:pos x="69" y="234"/>
                </a:cxn>
                <a:cxn ang="0">
                  <a:pos x="64" y="232"/>
                </a:cxn>
                <a:cxn ang="0">
                  <a:pos x="60" y="228"/>
                </a:cxn>
                <a:cxn ang="0">
                  <a:pos x="56" y="221"/>
                </a:cxn>
                <a:cxn ang="0">
                  <a:pos x="2" y="94"/>
                </a:cxn>
                <a:cxn ang="0">
                  <a:pos x="0" y="86"/>
                </a:cxn>
                <a:cxn ang="0">
                  <a:pos x="0" y="80"/>
                </a:cxn>
                <a:cxn ang="0">
                  <a:pos x="1" y="76"/>
                </a:cxn>
                <a:cxn ang="0">
                  <a:pos x="5" y="73"/>
                </a:cxn>
              </a:cxnLst>
              <a:rect l="0" t="0" r="r" b="b"/>
              <a:pathLst>
                <a:path w="238" h="234">
                  <a:moveTo>
                    <a:pt x="5" y="73"/>
                  </a:moveTo>
                  <a:lnTo>
                    <a:pt x="167" y="0"/>
                  </a:lnTo>
                  <a:lnTo>
                    <a:pt x="171" y="0"/>
                  </a:lnTo>
                  <a:lnTo>
                    <a:pt x="175" y="2"/>
                  </a:lnTo>
                  <a:lnTo>
                    <a:pt x="180" y="6"/>
                  </a:lnTo>
                  <a:lnTo>
                    <a:pt x="183" y="13"/>
                  </a:lnTo>
                  <a:lnTo>
                    <a:pt x="236" y="141"/>
                  </a:lnTo>
                  <a:lnTo>
                    <a:pt x="238" y="147"/>
                  </a:lnTo>
                  <a:lnTo>
                    <a:pt x="238" y="154"/>
                  </a:lnTo>
                  <a:lnTo>
                    <a:pt x="237" y="159"/>
                  </a:lnTo>
                  <a:lnTo>
                    <a:pt x="234" y="162"/>
                  </a:lnTo>
                  <a:lnTo>
                    <a:pt x="73" y="234"/>
                  </a:lnTo>
                  <a:lnTo>
                    <a:pt x="69" y="234"/>
                  </a:lnTo>
                  <a:lnTo>
                    <a:pt x="64" y="232"/>
                  </a:lnTo>
                  <a:lnTo>
                    <a:pt x="60" y="228"/>
                  </a:lnTo>
                  <a:lnTo>
                    <a:pt x="56" y="221"/>
                  </a:lnTo>
                  <a:lnTo>
                    <a:pt x="2" y="94"/>
                  </a:lnTo>
                  <a:lnTo>
                    <a:pt x="0" y="86"/>
                  </a:lnTo>
                  <a:lnTo>
                    <a:pt x="0" y="80"/>
                  </a:lnTo>
                  <a:lnTo>
                    <a:pt x="1" y="76"/>
                  </a:lnTo>
                  <a:lnTo>
                    <a:pt x="5" y="73"/>
                  </a:lnTo>
                  <a:close/>
                </a:path>
              </a:pathLst>
            </a:custGeom>
            <a:solidFill>
              <a:srgbClr val="E0E8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72" name="Freeform 168"/>
            <p:cNvSpPr>
              <a:spLocks/>
            </p:cNvSpPr>
            <p:nvPr/>
          </p:nvSpPr>
          <p:spPr bwMode="auto">
            <a:xfrm>
              <a:off x="3447" y="3111"/>
              <a:ext cx="10" cy="11"/>
            </a:xfrm>
            <a:custGeom>
              <a:avLst/>
              <a:gdLst/>
              <a:ahLst/>
              <a:cxnLst>
                <a:cxn ang="0">
                  <a:pos x="4" y="62"/>
                </a:cxn>
                <a:cxn ang="0">
                  <a:pos x="142" y="0"/>
                </a:cxn>
                <a:cxn ang="0">
                  <a:pos x="146" y="0"/>
                </a:cxn>
                <a:cxn ang="0">
                  <a:pos x="150" y="2"/>
                </a:cxn>
                <a:cxn ang="0">
                  <a:pos x="153" y="5"/>
                </a:cxn>
                <a:cxn ang="0">
                  <a:pos x="156" y="10"/>
                </a:cxn>
                <a:cxn ang="0">
                  <a:pos x="202" y="120"/>
                </a:cxn>
                <a:cxn ang="0">
                  <a:pos x="204" y="125"/>
                </a:cxn>
                <a:cxn ang="0">
                  <a:pos x="204" y="130"/>
                </a:cxn>
                <a:cxn ang="0">
                  <a:pos x="202" y="135"/>
                </a:cxn>
                <a:cxn ang="0">
                  <a:pos x="200" y="138"/>
                </a:cxn>
                <a:cxn ang="0">
                  <a:pos x="62" y="199"/>
                </a:cxn>
                <a:cxn ang="0">
                  <a:pos x="58" y="199"/>
                </a:cxn>
                <a:cxn ang="0">
                  <a:pos x="54" y="198"/>
                </a:cxn>
                <a:cxn ang="0">
                  <a:pos x="51" y="194"/>
                </a:cxn>
                <a:cxn ang="0">
                  <a:pos x="48" y="188"/>
                </a:cxn>
                <a:cxn ang="0">
                  <a:pos x="2" y="80"/>
                </a:cxn>
                <a:cxn ang="0">
                  <a:pos x="0" y="74"/>
                </a:cxn>
                <a:cxn ang="0">
                  <a:pos x="0" y="68"/>
                </a:cxn>
                <a:cxn ang="0">
                  <a:pos x="2" y="64"/>
                </a:cxn>
                <a:cxn ang="0">
                  <a:pos x="4" y="62"/>
                </a:cxn>
              </a:cxnLst>
              <a:rect l="0" t="0" r="r" b="b"/>
              <a:pathLst>
                <a:path w="204" h="199">
                  <a:moveTo>
                    <a:pt x="4" y="62"/>
                  </a:moveTo>
                  <a:lnTo>
                    <a:pt x="142" y="0"/>
                  </a:lnTo>
                  <a:lnTo>
                    <a:pt x="146" y="0"/>
                  </a:lnTo>
                  <a:lnTo>
                    <a:pt x="150" y="2"/>
                  </a:lnTo>
                  <a:lnTo>
                    <a:pt x="153" y="5"/>
                  </a:lnTo>
                  <a:lnTo>
                    <a:pt x="156" y="10"/>
                  </a:lnTo>
                  <a:lnTo>
                    <a:pt x="202" y="120"/>
                  </a:lnTo>
                  <a:lnTo>
                    <a:pt x="204" y="125"/>
                  </a:lnTo>
                  <a:lnTo>
                    <a:pt x="204" y="130"/>
                  </a:lnTo>
                  <a:lnTo>
                    <a:pt x="202" y="135"/>
                  </a:lnTo>
                  <a:lnTo>
                    <a:pt x="200" y="138"/>
                  </a:lnTo>
                  <a:lnTo>
                    <a:pt x="62" y="199"/>
                  </a:lnTo>
                  <a:lnTo>
                    <a:pt x="58" y="199"/>
                  </a:lnTo>
                  <a:lnTo>
                    <a:pt x="54" y="198"/>
                  </a:lnTo>
                  <a:lnTo>
                    <a:pt x="51" y="194"/>
                  </a:lnTo>
                  <a:lnTo>
                    <a:pt x="48" y="188"/>
                  </a:lnTo>
                  <a:lnTo>
                    <a:pt x="2" y="80"/>
                  </a:lnTo>
                  <a:lnTo>
                    <a:pt x="0" y="74"/>
                  </a:lnTo>
                  <a:lnTo>
                    <a:pt x="0" y="68"/>
                  </a:lnTo>
                  <a:lnTo>
                    <a:pt x="2" y="64"/>
                  </a:lnTo>
                  <a:lnTo>
                    <a:pt x="4" y="62"/>
                  </a:lnTo>
                  <a:close/>
                </a:path>
              </a:pathLst>
            </a:custGeom>
            <a:solidFill>
              <a:srgbClr val="91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73" name="Freeform 169"/>
            <p:cNvSpPr>
              <a:spLocks/>
            </p:cNvSpPr>
            <p:nvPr/>
          </p:nvSpPr>
          <p:spPr bwMode="auto">
            <a:xfrm>
              <a:off x="3450" y="3113"/>
              <a:ext cx="6" cy="8"/>
            </a:xfrm>
            <a:custGeom>
              <a:avLst/>
              <a:gdLst/>
              <a:ahLst/>
              <a:cxnLst>
                <a:cxn ang="0">
                  <a:pos x="88" y="6"/>
                </a:cxn>
                <a:cxn ang="0">
                  <a:pos x="116" y="77"/>
                </a:cxn>
                <a:cxn ang="0">
                  <a:pos x="118" y="85"/>
                </a:cxn>
                <a:cxn ang="0">
                  <a:pos x="118" y="95"/>
                </a:cxn>
                <a:cxn ang="0">
                  <a:pos x="116" y="103"/>
                </a:cxn>
                <a:cxn ang="0">
                  <a:pos x="112" y="108"/>
                </a:cxn>
                <a:cxn ang="0">
                  <a:pos x="14" y="152"/>
                </a:cxn>
                <a:cxn ang="0">
                  <a:pos x="6" y="154"/>
                </a:cxn>
                <a:cxn ang="0">
                  <a:pos x="2" y="150"/>
                </a:cxn>
                <a:cxn ang="0">
                  <a:pos x="0" y="140"/>
                </a:cxn>
                <a:cxn ang="0">
                  <a:pos x="1" y="127"/>
                </a:cxn>
                <a:cxn ang="0">
                  <a:pos x="4" y="112"/>
                </a:cxn>
                <a:cxn ang="0">
                  <a:pos x="9" y="95"/>
                </a:cxn>
                <a:cxn ang="0">
                  <a:pos x="14" y="77"/>
                </a:cxn>
                <a:cxn ang="0">
                  <a:pos x="21" y="61"/>
                </a:cxn>
                <a:cxn ang="0">
                  <a:pos x="29" y="46"/>
                </a:cxn>
                <a:cxn ang="0">
                  <a:pos x="38" y="33"/>
                </a:cxn>
                <a:cxn ang="0">
                  <a:pos x="48" y="21"/>
                </a:cxn>
                <a:cxn ang="0">
                  <a:pos x="58" y="12"/>
                </a:cxn>
                <a:cxn ang="0">
                  <a:pos x="67" y="4"/>
                </a:cxn>
                <a:cxn ang="0">
                  <a:pos x="76" y="0"/>
                </a:cxn>
                <a:cxn ang="0">
                  <a:pos x="83" y="1"/>
                </a:cxn>
                <a:cxn ang="0">
                  <a:pos x="88" y="6"/>
                </a:cxn>
              </a:cxnLst>
              <a:rect l="0" t="0" r="r" b="b"/>
              <a:pathLst>
                <a:path w="118" h="154">
                  <a:moveTo>
                    <a:pt x="88" y="6"/>
                  </a:moveTo>
                  <a:lnTo>
                    <a:pt x="116" y="77"/>
                  </a:lnTo>
                  <a:lnTo>
                    <a:pt x="118" y="85"/>
                  </a:lnTo>
                  <a:lnTo>
                    <a:pt x="118" y="95"/>
                  </a:lnTo>
                  <a:lnTo>
                    <a:pt x="116" y="103"/>
                  </a:lnTo>
                  <a:lnTo>
                    <a:pt x="112" y="108"/>
                  </a:lnTo>
                  <a:lnTo>
                    <a:pt x="14" y="152"/>
                  </a:lnTo>
                  <a:lnTo>
                    <a:pt x="6" y="154"/>
                  </a:lnTo>
                  <a:lnTo>
                    <a:pt x="2" y="150"/>
                  </a:lnTo>
                  <a:lnTo>
                    <a:pt x="0" y="140"/>
                  </a:lnTo>
                  <a:lnTo>
                    <a:pt x="1" y="127"/>
                  </a:lnTo>
                  <a:lnTo>
                    <a:pt x="4" y="112"/>
                  </a:lnTo>
                  <a:lnTo>
                    <a:pt x="9" y="95"/>
                  </a:lnTo>
                  <a:lnTo>
                    <a:pt x="14" y="77"/>
                  </a:lnTo>
                  <a:lnTo>
                    <a:pt x="21" y="61"/>
                  </a:lnTo>
                  <a:lnTo>
                    <a:pt x="29" y="46"/>
                  </a:lnTo>
                  <a:lnTo>
                    <a:pt x="38" y="33"/>
                  </a:lnTo>
                  <a:lnTo>
                    <a:pt x="48" y="21"/>
                  </a:lnTo>
                  <a:lnTo>
                    <a:pt x="58" y="12"/>
                  </a:lnTo>
                  <a:lnTo>
                    <a:pt x="67" y="4"/>
                  </a:lnTo>
                  <a:lnTo>
                    <a:pt x="76" y="0"/>
                  </a:lnTo>
                  <a:lnTo>
                    <a:pt x="83" y="1"/>
                  </a:lnTo>
                  <a:lnTo>
                    <a:pt x="88" y="6"/>
                  </a:lnTo>
                  <a:close/>
                </a:path>
              </a:pathLst>
            </a:custGeom>
            <a:solidFill>
              <a:srgbClr val="D1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74" name="Freeform 170"/>
            <p:cNvSpPr>
              <a:spLocks/>
            </p:cNvSpPr>
            <p:nvPr/>
          </p:nvSpPr>
          <p:spPr bwMode="auto">
            <a:xfrm>
              <a:off x="3463" y="3099"/>
              <a:ext cx="13" cy="16"/>
            </a:xfrm>
            <a:custGeom>
              <a:avLst/>
              <a:gdLst/>
              <a:ahLst/>
              <a:cxnLst>
                <a:cxn ang="0">
                  <a:pos x="287" y="186"/>
                </a:cxn>
                <a:cxn ang="0">
                  <a:pos x="78" y="280"/>
                </a:cxn>
                <a:cxn ang="0">
                  <a:pos x="0" y="93"/>
                </a:cxn>
                <a:cxn ang="0">
                  <a:pos x="210" y="0"/>
                </a:cxn>
                <a:cxn ang="0">
                  <a:pos x="287" y="186"/>
                </a:cxn>
              </a:cxnLst>
              <a:rect l="0" t="0" r="r" b="b"/>
              <a:pathLst>
                <a:path w="287" h="280">
                  <a:moveTo>
                    <a:pt x="287" y="186"/>
                  </a:moveTo>
                  <a:lnTo>
                    <a:pt x="78" y="280"/>
                  </a:lnTo>
                  <a:lnTo>
                    <a:pt x="0" y="93"/>
                  </a:lnTo>
                  <a:lnTo>
                    <a:pt x="210" y="0"/>
                  </a:lnTo>
                  <a:lnTo>
                    <a:pt x="287" y="18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75" name="Freeform 171"/>
            <p:cNvSpPr>
              <a:spLocks/>
            </p:cNvSpPr>
            <p:nvPr/>
          </p:nvSpPr>
          <p:spPr bwMode="auto">
            <a:xfrm>
              <a:off x="3465" y="3102"/>
              <a:ext cx="11" cy="12"/>
            </a:xfrm>
            <a:custGeom>
              <a:avLst/>
              <a:gdLst/>
              <a:ahLst/>
              <a:cxnLst>
                <a:cxn ang="0">
                  <a:pos x="227" y="125"/>
                </a:cxn>
                <a:cxn ang="0">
                  <a:pos x="53" y="203"/>
                </a:cxn>
                <a:cxn ang="0">
                  <a:pos x="0" y="78"/>
                </a:cxn>
                <a:cxn ang="0">
                  <a:pos x="175" y="0"/>
                </a:cxn>
                <a:cxn ang="0">
                  <a:pos x="227" y="125"/>
                </a:cxn>
              </a:cxnLst>
              <a:rect l="0" t="0" r="r" b="b"/>
              <a:pathLst>
                <a:path w="227" h="203">
                  <a:moveTo>
                    <a:pt x="227" y="125"/>
                  </a:moveTo>
                  <a:lnTo>
                    <a:pt x="53" y="203"/>
                  </a:lnTo>
                  <a:lnTo>
                    <a:pt x="0" y="78"/>
                  </a:lnTo>
                  <a:lnTo>
                    <a:pt x="175" y="0"/>
                  </a:lnTo>
                  <a:lnTo>
                    <a:pt x="227" y="125"/>
                  </a:lnTo>
                  <a:close/>
                </a:path>
              </a:pathLst>
            </a:custGeom>
            <a:solidFill>
              <a:srgbClr val="BAC2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76" name="Freeform 172"/>
            <p:cNvSpPr>
              <a:spLocks/>
            </p:cNvSpPr>
            <p:nvPr/>
          </p:nvSpPr>
          <p:spPr bwMode="auto">
            <a:xfrm>
              <a:off x="3465" y="3100"/>
              <a:ext cx="10" cy="13"/>
            </a:xfrm>
            <a:custGeom>
              <a:avLst/>
              <a:gdLst/>
              <a:ahLst/>
              <a:cxnLst>
                <a:cxn ang="0">
                  <a:pos x="4" y="72"/>
                </a:cxn>
                <a:cxn ang="0">
                  <a:pos x="167" y="0"/>
                </a:cxn>
                <a:cxn ang="0">
                  <a:pos x="171" y="0"/>
                </a:cxn>
                <a:cxn ang="0">
                  <a:pos x="175" y="2"/>
                </a:cxn>
                <a:cxn ang="0">
                  <a:pos x="180" y="6"/>
                </a:cxn>
                <a:cxn ang="0">
                  <a:pos x="183" y="12"/>
                </a:cxn>
                <a:cxn ang="0">
                  <a:pos x="236" y="141"/>
                </a:cxn>
                <a:cxn ang="0">
                  <a:pos x="238" y="147"/>
                </a:cxn>
                <a:cxn ang="0">
                  <a:pos x="238" y="154"/>
                </a:cxn>
                <a:cxn ang="0">
                  <a:pos x="237" y="159"/>
                </a:cxn>
                <a:cxn ang="0">
                  <a:pos x="234" y="162"/>
                </a:cxn>
                <a:cxn ang="0">
                  <a:pos x="73" y="234"/>
                </a:cxn>
                <a:cxn ang="0">
                  <a:pos x="69" y="234"/>
                </a:cxn>
                <a:cxn ang="0">
                  <a:pos x="63" y="232"/>
                </a:cxn>
                <a:cxn ang="0">
                  <a:pos x="59" y="227"/>
                </a:cxn>
                <a:cxn ang="0">
                  <a:pos x="55" y="221"/>
                </a:cxn>
                <a:cxn ang="0">
                  <a:pos x="2" y="94"/>
                </a:cxn>
                <a:cxn ang="0">
                  <a:pos x="0" y="86"/>
                </a:cxn>
                <a:cxn ang="0">
                  <a:pos x="0" y="80"/>
                </a:cxn>
                <a:cxn ang="0">
                  <a:pos x="1" y="76"/>
                </a:cxn>
                <a:cxn ang="0">
                  <a:pos x="4" y="72"/>
                </a:cxn>
              </a:cxnLst>
              <a:rect l="0" t="0" r="r" b="b"/>
              <a:pathLst>
                <a:path w="238" h="234">
                  <a:moveTo>
                    <a:pt x="4" y="72"/>
                  </a:moveTo>
                  <a:lnTo>
                    <a:pt x="167" y="0"/>
                  </a:lnTo>
                  <a:lnTo>
                    <a:pt x="171" y="0"/>
                  </a:lnTo>
                  <a:lnTo>
                    <a:pt x="175" y="2"/>
                  </a:lnTo>
                  <a:lnTo>
                    <a:pt x="180" y="6"/>
                  </a:lnTo>
                  <a:lnTo>
                    <a:pt x="183" y="12"/>
                  </a:lnTo>
                  <a:lnTo>
                    <a:pt x="236" y="141"/>
                  </a:lnTo>
                  <a:lnTo>
                    <a:pt x="238" y="147"/>
                  </a:lnTo>
                  <a:lnTo>
                    <a:pt x="238" y="154"/>
                  </a:lnTo>
                  <a:lnTo>
                    <a:pt x="237" y="159"/>
                  </a:lnTo>
                  <a:lnTo>
                    <a:pt x="234" y="162"/>
                  </a:lnTo>
                  <a:lnTo>
                    <a:pt x="73" y="234"/>
                  </a:lnTo>
                  <a:lnTo>
                    <a:pt x="69" y="234"/>
                  </a:lnTo>
                  <a:lnTo>
                    <a:pt x="63" y="232"/>
                  </a:lnTo>
                  <a:lnTo>
                    <a:pt x="59" y="227"/>
                  </a:lnTo>
                  <a:lnTo>
                    <a:pt x="55" y="221"/>
                  </a:lnTo>
                  <a:lnTo>
                    <a:pt x="2" y="94"/>
                  </a:lnTo>
                  <a:lnTo>
                    <a:pt x="0" y="86"/>
                  </a:lnTo>
                  <a:lnTo>
                    <a:pt x="0" y="80"/>
                  </a:lnTo>
                  <a:lnTo>
                    <a:pt x="1" y="76"/>
                  </a:lnTo>
                  <a:lnTo>
                    <a:pt x="4" y="72"/>
                  </a:lnTo>
                  <a:close/>
                </a:path>
              </a:pathLst>
            </a:custGeom>
            <a:solidFill>
              <a:srgbClr val="E0E8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77" name="Freeform 173"/>
            <p:cNvSpPr>
              <a:spLocks/>
            </p:cNvSpPr>
            <p:nvPr/>
          </p:nvSpPr>
          <p:spPr bwMode="auto">
            <a:xfrm>
              <a:off x="3465" y="3101"/>
              <a:ext cx="10" cy="11"/>
            </a:xfrm>
            <a:custGeom>
              <a:avLst/>
              <a:gdLst/>
              <a:ahLst/>
              <a:cxnLst>
                <a:cxn ang="0">
                  <a:pos x="4" y="62"/>
                </a:cxn>
                <a:cxn ang="0">
                  <a:pos x="141" y="0"/>
                </a:cxn>
                <a:cxn ang="0">
                  <a:pos x="145" y="0"/>
                </a:cxn>
                <a:cxn ang="0">
                  <a:pos x="150" y="2"/>
                </a:cxn>
                <a:cxn ang="0">
                  <a:pos x="153" y="5"/>
                </a:cxn>
                <a:cxn ang="0">
                  <a:pos x="156" y="10"/>
                </a:cxn>
                <a:cxn ang="0">
                  <a:pos x="202" y="120"/>
                </a:cxn>
                <a:cxn ang="0">
                  <a:pos x="204" y="125"/>
                </a:cxn>
                <a:cxn ang="0">
                  <a:pos x="204" y="130"/>
                </a:cxn>
                <a:cxn ang="0">
                  <a:pos x="202" y="135"/>
                </a:cxn>
                <a:cxn ang="0">
                  <a:pos x="200" y="138"/>
                </a:cxn>
                <a:cxn ang="0">
                  <a:pos x="62" y="199"/>
                </a:cxn>
                <a:cxn ang="0">
                  <a:pos x="58" y="199"/>
                </a:cxn>
                <a:cxn ang="0">
                  <a:pos x="54" y="198"/>
                </a:cxn>
                <a:cxn ang="0">
                  <a:pos x="51" y="194"/>
                </a:cxn>
                <a:cxn ang="0">
                  <a:pos x="48" y="188"/>
                </a:cxn>
                <a:cxn ang="0">
                  <a:pos x="2" y="80"/>
                </a:cxn>
                <a:cxn ang="0">
                  <a:pos x="0" y="73"/>
                </a:cxn>
                <a:cxn ang="0">
                  <a:pos x="0" y="68"/>
                </a:cxn>
                <a:cxn ang="0">
                  <a:pos x="2" y="64"/>
                </a:cxn>
                <a:cxn ang="0">
                  <a:pos x="4" y="62"/>
                </a:cxn>
              </a:cxnLst>
              <a:rect l="0" t="0" r="r" b="b"/>
              <a:pathLst>
                <a:path w="204" h="199">
                  <a:moveTo>
                    <a:pt x="4" y="62"/>
                  </a:moveTo>
                  <a:lnTo>
                    <a:pt x="141" y="0"/>
                  </a:lnTo>
                  <a:lnTo>
                    <a:pt x="145" y="0"/>
                  </a:lnTo>
                  <a:lnTo>
                    <a:pt x="150" y="2"/>
                  </a:lnTo>
                  <a:lnTo>
                    <a:pt x="153" y="5"/>
                  </a:lnTo>
                  <a:lnTo>
                    <a:pt x="156" y="10"/>
                  </a:lnTo>
                  <a:lnTo>
                    <a:pt x="202" y="120"/>
                  </a:lnTo>
                  <a:lnTo>
                    <a:pt x="204" y="125"/>
                  </a:lnTo>
                  <a:lnTo>
                    <a:pt x="204" y="130"/>
                  </a:lnTo>
                  <a:lnTo>
                    <a:pt x="202" y="135"/>
                  </a:lnTo>
                  <a:lnTo>
                    <a:pt x="200" y="138"/>
                  </a:lnTo>
                  <a:lnTo>
                    <a:pt x="62" y="199"/>
                  </a:lnTo>
                  <a:lnTo>
                    <a:pt x="58" y="199"/>
                  </a:lnTo>
                  <a:lnTo>
                    <a:pt x="54" y="198"/>
                  </a:lnTo>
                  <a:lnTo>
                    <a:pt x="51" y="194"/>
                  </a:lnTo>
                  <a:lnTo>
                    <a:pt x="48" y="188"/>
                  </a:lnTo>
                  <a:lnTo>
                    <a:pt x="2" y="80"/>
                  </a:lnTo>
                  <a:lnTo>
                    <a:pt x="0" y="73"/>
                  </a:lnTo>
                  <a:lnTo>
                    <a:pt x="0" y="68"/>
                  </a:lnTo>
                  <a:lnTo>
                    <a:pt x="2" y="64"/>
                  </a:lnTo>
                  <a:lnTo>
                    <a:pt x="4" y="62"/>
                  </a:lnTo>
                  <a:close/>
                </a:path>
              </a:pathLst>
            </a:custGeom>
            <a:solidFill>
              <a:srgbClr val="91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78" name="Freeform 174"/>
            <p:cNvSpPr>
              <a:spLocks/>
            </p:cNvSpPr>
            <p:nvPr/>
          </p:nvSpPr>
          <p:spPr bwMode="auto">
            <a:xfrm>
              <a:off x="3468" y="3103"/>
              <a:ext cx="6" cy="8"/>
            </a:xfrm>
            <a:custGeom>
              <a:avLst/>
              <a:gdLst/>
              <a:ahLst/>
              <a:cxnLst>
                <a:cxn ang="0">
                  <a:pos x="88" y="6"/>
                </a:cxn>
                <a:cxn ang="0">
                  <a:pos x="116" y="78"/>
                </a:cxn>
                <a:cxn ang="0">
                  <a:pos x="118" y="86"/>
                </a:cxn>
                <a:cxn ang="0">
                  <a:pos x="119" y="95"/>
                </a:cxn>
                <a:cxn ang="0">
                  <a:pos x="117" y="103"/>
                </a:cxn>
                <a:cxn ang="0">
                  <a:pos x="112" y="109"/>
                </a:cxn>
                <a:cxn ang="0">
                  <a:pos x="14" y="152"/>
                </a:cxn>
                <a:cxn ang="0">
                  <a:pos x="6" y="154"/>
                </a:cxn>
                <a:cxn ang="0">
                  <a:pos x="2" y="150"/>
                </a:cxn>
                <a:cxn ang="0">
                  <a:pos x="0" y="140"/>
                </a:cxn>
                <a:cxn ang="0">
                  <a:pos x="1" y="128"/>
                </a:cxn>
                <a:cxn ang="0">
                  <a:pos x="4" y="112"/>
                </a:cxn>
                <a:cxn ang="0">
                  <a:pos x="9" y="95"/>
                </a:cxn>
                <a:cxn ang="0">
                  <a:pos x="14" y="78"/>
                </a:cxn>
                <a:cxn ang="0">
                  <a:pos x="21" y="61"/>
                </a:cxn>
                <a:cxn ang="0">
                  <a:pos x="29" y="46"/>
                </a:cxn>
                <a:cxn ang="0">
                  <a:pos x="38" y="33"/>
                </a:cxn>
                <a:cxn ang="0">
                  <a:pos x="48" y="21"/>
                </a:cxn>
                <a:cxn ang="0">
                  <a:pos x="58" y="12"/>
                </a:cxn>
                <a:cxn ang="0">
                  <a:pos x="67" y="4"/>
                </a:cxn>
                <a:cxn ang="0">
                  <a:pos x="76" y="0"/>
                </a:cxn>
                <a:cxn ang="0">
                  <a:pos x="82" y="1"/>
                </a:cxn>
                <a:cxn ang="0">
                  <a:pos x="88" y="6"/>
                </a:cxn>
              </a:cxnLst>
              <a:rect l="0" t="0" r="r" b="b"/>
              <a:pathLst>
                <a:path w="119" h="154">
                  <a:moveTo>
                    <a:pt x="88" y="6"/>
                  </a:moveTo>
                  <a:lnTo>
                    <a:pt x="116" y="78"/>
                  </a:lnTo>
                  <a:lnTo>
                    <a:pt x="118" y="86"/>
                  </a:lnTo>
                  <a:lnTo>
                    <a:pt x="119" y="95"/>
                  </a:lnTo>
                  <a:lnTo>
                    <a:pt x="117" y="103"/>
                  </a:lnTo>
                  <a:lnTo>
                    <a:pt x="112" y="109"/>
                  </a:lnTo>
                  <a:lnTo>
                    <a:pt x="14" y="152"/>
                  </a:lnTo>
                  <a:lnTo>
                    <a:pt x="6" y="154"/>
                  </a:lnTo>
                  <a:lnTo>
                    <a:pt x="2" y="150"/>
                  </a:lnTo>
                  <a:lnTo>
                    <a:pt x="0" y="140"/>
                  </a:lnTo>
                  <a:lnTo>
                    <a:pt x="1" y="128"/>
                  </a:lnTo>
                  <a:lnTo>
                    <a:pt x="4" y="112"/>
                  </a:lnTo>
                  <a:lnTo>
                    <a:pt x="9" y="95"/>
                  </a:lnTo>
                  <a:lnTo>
                    <a:pt x="14" y="78"/>
                  </a:lnTo>
                  <a:lnTo>
                    <a:pt x="21" y="61"/>
                  </a:lnTo>
                  <a:lnTo>
                    <a:pt x="29" y="46"/>
                  </a:lnTo>
                  <a:lnTo>
                    <a:pt x="38" y="33"/>
                  </a:lnTo>
                  <a:lnTo>
                    <a:pt x="48" y="21"/>
                  </a:lnTo>
                  <a:lnTo>
                    <a:pt x="58" y="12"/>
                  </a:lnTo>
                  <a:lnTo>
                    <a:pt x="67" y="4"/>
                  </a:lnTo>
                  <a:lnTo>
                    <a:pt x="76" y="0"/>
                  </a:lnTo>
                  <a:lnTo>
                    <a:pt x="82" y="1"/>
                  </a:lnTo>
                  <a:lnTo>
                    <a:pt x="88" y="6"/>
                  </a:lnTo>
                  <a:close/>
                </a:path>
              </a:pathLst>
            </a:custGeom>
            <a:solidFill>
              <a:srgbClr val="D1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79" name="Freeform 175"/>
            <p:cNvSpPr>
              <a:spLocks/>
            </p:cNvSpPr>
            <p:nvPr/>
          </p:nvSpPr>
          <p:spPr bwMode="auto">
            <a:xfrm>
              <a:off x="3488" y="3092"/>
              <a:ext cx="4" cy="6"/>
            </a:xfrm>
            <a:custGeom>
              <a:avLst/>
              <a:gdLst/>
              <a:ahLst/>
              <a:cxnLst>
                <a:cxn ang="0">
                  <a:pos x="50" y="104"/>
                </a:cxn>
                <a:cxn ang="0">
                  <a:pos x="40" y="103"/>
                </a:cxn>
                <a:cxn ang="0">
                  <a:pos x="31" y="99"/>
                </a:cxn>
                <a:cxn ang="0">
                  <a:pos x="23" y="95"/>
                </a:cxn>
                <a:cxn ang="0">
                  <a:pos x="15" y="89"/>
                </a:cxn>
                <a:cxn ang="0">
                  <a:pos x="8" y="80"/>
                </a:cxn>
                <a:cxn ang="0">
                  <a:pos x="4" y="72"/>
                </a:cxn>
                <a:cxn ang="0">
                  <a:pos x="1" y="62"/>
                </a:cxn>
                <a:cxn ang="0">
                  <a:pos x="0" y="52"/>
                </a:cxn>
                <a:cxn ang="0">
                  <a:pos x="1" y="41"/>
                </a:cxn>
                <a:cxn ang="0">
                  <a:pos x="4" y="32"/>
                </a:cxn>
                <a:cxn ang="0">
                  <a:pos x="8" y="23"/>
                </a:cxn>
                <a:cxn ang="0">
                  <a:pos x="15" y="15"/>
                </a:cxn>
                <a:cxn ang="0">
                  <a:pos x="23" y="9"/>
                </a:cxn>
                <a:cxn ang="0">
                  <a:pos x="31" y="5"/>
                </a:cxn>
                <a:cxn ang="0">
                  <a:pos x="40" y="1"/>
                </a:cxn>
                <a:cxn ang="0">
                  <a:pos x="50" y="0"/>
                </a:cxn>
                <a:cxn ang="0">
                  <a:pos x="60" y="1"/>
                </a:cxn>
                <a:cxn ang="0">
                  <a:pos x="70" y="5"/>
                </a:cxn>
                <a:cxn ang="0">
                  <a:pos x="78" y="9"/>
                </a:cxn>
                <a:cxn ang="0">
                  <a:pos x="86" y="15"/>
                </a:cxn>
                <a:cxn ang="0">
                  <a:pos x="92" y="23"/>
                </a:cxn>
                <a:cxn ang="0">
                  <a:pos x="96" y="32"/>
                </a:cxn>
                <a:cxn ang="0">
                  <a:pos x="99" y="41"/>
                </a:cxn>
                <a:cxn ang="0">
                  <a:pos x="100" y="52"/>
                </a:cxn>
                <a:cxn ang="0">
                  <a:pos x="99" y="62"/>
                </a:cxn>
                <a:cxn ang="0">
                  <a:pos x="96" y="72"/>
                </a:cxn>
                <a:cxn ang="0">
                  <a:pos x="92" y="80"/>
                </a:cxn>
                <a:cxn ang="0">
                  <a:pos x="86" y="89"/>
                </a:cxn>
                <a:cxn ang="0">
                  <a:pos x="78" y="95"/>
                </a:cxn>
                <a:cxn ang="0">
                  <a:pos x="70" y="99"/>
                </a:cxn>
                <a:cxn ang="0">
                  <a:pos x="60" y="103"/>
                </a:cxn>
                <a:cxn ang="0">
                  <a:pos x="50" y="104"/>
                </a:cxn>
              </a:cxnLst>
              <a:rect l="0" t="0" r="r" b="b"/>
              <a:pathLst>
                <a:path w="100" h="104">
                  <a:moveTo>
                    <a:pt x="50" y="104"/>
                  </a:moveTo>
                  <a:lnTo>
                    <a:pt x="40" y="103"/>
                  </a:lnTo>
                  <a:lnTo>
                    <a:pt x="31" y="99"/>
                  </a:lnTo>
                  <a:lnTo>
                    <a:pt x="23" y="95"/>
                  </a:lnTo>
                  <a:lnTo>
                    <a:pt x="15" y="89"/>
                  </a:lnTo>
                  <a:lnTo>
                    <a:pt x="8" y="80"/>
                  </a:lnTo>
                  <a:lnTo>
                    <a:pt x="4" y="72"/>
                  </a:lnTo>
                  <a:lnTo>
                    <a:pt x="1" y="62"/>
                  </a:lnTo>
                  <a:lnTo>
                    <a:pt x="0" y="52"/>
                  </a:lnTo>
                  <a:lnTo>
                    <a:pt x="1" y="41"/>
                  </a:lnTo>
                  <a:lnTo>
                    <a:pt x="4" y="32"/>
                  </a:lnTo>
                  <a:lnTo>
                    <a:pt x="8" y="23"/>
                  </a:lnTo>
                  <a:lnTo>
                    <a:pt x="15" y="15"/>
                  </a:lnTo>
                  <a:lnTo>
                    <a:pt x="23" y="9"/>
                  </a:lnTo>
                  <a:lnTo>
                    <a:pt x="31" y="5"/>
                  </a:lnTo>
                  <a:lnTo>
                    <a:pt x="40" y="1"/>
                  </a:lnTo>
                  <a:lnTo>
                    <a:pt x="50" y="0"/>
                  </a:lnTo>
                  <a:lnTo>
                    <a:pt x="60" y="1"/>
                  </a:lnTo>
                  <a:lnTo>
                    <a:pt x="70" y="5"/>
                  </a:lnTo>
                  <a:lnTo>
                    <a:pt x="78" y="9"/>
                  </a:lnTo>
                  <a:lnTo>
                    <a:pt x="86" y="15"/>
                  </a:lnTo>
                  <a:lnTo>
                    <a:pt x="92" y="23"/>
                  </a:lnTo>
                  <a:lnTo>
                    <a:pt x="96" y="32"/>
                  </a:lnTo>
                  <a:lnTo>
                    <a:pt x="99" y="41"/>
                  </a:lnTo>
                  <a:lnTo>
                    <a:pt x="100" y="52"/>
                  </a:lnTo>
                  <a:lnTo>
                    <a:pt x="99" y="62"/>
                  </a:lnTo>
                  <a:lnTo>
                    <a:pt x="96" y="72"/>
                  </a:lnTo>
                  <a:lnTo>
                    <a:pt x="92" y="80"/>
                  </a:lnTo>
                  <a:lnTo>
                    <a:pt x="86" y="89"/>
                  </a:lnTo>
                  <a:lnTo>
                    <a:pt x="78" y="95"/>
                  </a:lnTo>
                  <a:lnTo>
                    <a:pt x="70" y="99"/>
                  </a:lnTo>
                  <a:lnTo>
                    <a:pt x="60" y="103"/>
                  </a:lnTo>
                  <a:lnTo>
                    <a:pt x="50" y="104"/>
                  </a:lnTo>
                  <a:close/>
                </a:path>
              </a:pathLst>
            </a:custGeom>
            <a:solidFill>
              <a:srgbClr val="61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80" name="Freeform 176"/>
            <p:cNvSpPr>
              <a:spLocks/>
            </p:cNvSpPr>
            <p:nvPr/>
          </p:nvSpPr>
          <p:spPr bwMode="auto">
            <a:xfrm>
              <a:off x="3419" y="3131"/>
              <a:ext cx="5" cy="5"/>
            </a:xfrm>
            <a:custGeom>
              <a:avLst/>
              <a:gdLst/>
              <a:ahLst/>
              <a:cxnLst>
                <a:cxn ang="0">
                  <a:pos x="50" y="103"/>
                </a:cxn>
                <a:cxn ang="0">
                  <a:pos x="39" y="102"/>
                </a:cxn>
                <a:cxn ang="0">
                  <a:pos x="30" y="99"/>
                </a:cxn>
                <a:cxn ang="0">
                  <a:pos x="22" y="95"/>
                </a:cxn>
                <a:cxn ang="0">
                  <a:pos x="14" y="88"/>
                </a:cxn>
                <a:cxn ang="0">
                  <a:pos x="8" y="80"/>
                </a:cxn>
                <a:cxn ang="0">
                  <a:pos x="4" y="71"/>
                </a:cxn>
                <a:cxn ang="0">
                  <a:pos x="1" y="62"/>
                </a:cxn>
                <a:cxn ang="0">
                  <a:pos x="0" y="51"/>
                </a:cxn>
                <a:cxn ang="0">
                  <a:pos x="1" y="41"/>
                </a:cxn>
                <a:cxn ang="0">
                  <a:pos x="4" y="31"/>
                </a:cxn>
                <a:cxn ang="0">
                  <a:pos x="8" y="23"/>
                </a:cxn>
                <a:cxn ang="0">
                  <a:pos x="14" y="15"/>
                </a:cxn>
                <a:cxn ang="0">
                  <a:pos x="22" y="8"/>
                </a:cxn>
                <a:cxn ang="0">
                  <a:pos x="30" y="4"/>
                </a:cxn>
                <a:cxn ang="0">
                  <a:pos x="39" y="1"/>
                </a:cxn>
                <a:cxn ang="0">
                  <a:pos x="50" y="0"/>
                </a:cxn>
                <a:cxn ang="0">
                  <a:pos x="60" y="1"/>
                </a:cxn>
                <a:cxn ang="0">
                  <a:pos x="69" y="4"/>
                </a:cxn>
                <a:cxn ang="0">
                  <a:pos x="77" y="8"/>
                </a:cxn>
                <a:cxn ang="0">
                  <a:pos x="85" y="15"/>
                </a:cxn>
                <a:cxn ang="0">
                  <a:pos x="91" y="23"/>
                </a:cxn>
                <a:cxn ang="0">
                  <a:pos x="96" y="31"/>
                </a:cxn>
                <a:cxn ang="0">
                  <a:pos x="99" y="41"/>
                </a:cxn>
                <a:cxn ang="0">
                  <a:pos x="100" y="51"/>
                </a:cxn>
                <a:cxn ang="0">
                  <a:pos x="99" y="62"/>
                </a:cxn>
                <a:cxn ang="0">
                  <a:pos x="96" y="71"/>
                </a:cxn>
                <a:cxn ang="0">
                  <a:pos x="91" y="80"/>
                </a:cxn>
                <a:cxn ang="0">
                  <a:pos x="85" y="88"/>
                </a:cxn>
                <a:cxn ang="0">
                  <a:pos x="77" y="95"/>
                </a:cxn>
                <a:cxn ang="0">
                  <a:pos x="69" y="99"/>
                </a:cxn>
                <a:cxn ang="0">
                  <a:pos x="60" y="102"/>
                </a:cxn>
                <a:cxn ang="0">
                  <a:pos x="50" y="103"/>
                </a:cxn>
              </a:cxnLst>
              <a:rect l="0" t="0" r="r" b="b"/>
              <a:pathLst>
                <a:path w="100" h="103">
                  <a:moveTo>
                    <a:pt x="50" y="103"/>
                  </a:moveTo>
                  <a:lnTo>
                    <a:pt x="39" y="102"/>
                  </a:lnTo>
                  <a:lnTo>
                    <a:pt x="30" y="99"/>
                  </a:lnTo>
                  <a:lnTo>
                    <a:pt x="22" y="95"/>
                  </a:lnTo>
                  <a:lnTo>
                    <a:pt x="14" y="88"/>
                  </a:lnTo>
                  <a:lnTo>
                    <a:pt x="8" y="80"/>
                  </a:lnTo>
                  <a:lnTo>
                    <a:pt x="4" y="71"/>
                  </a:lnTo>
                  <a:lnTo>
                    <a:pt x="1" y="62"/>
                  </a:lnTo>
                  <a:lnTo>
                    <a:pt x="0" y="51"/>
                  </a:lnTo>
                  <a:lnTo>
                    <a:pt x="1" y="41"/>
                  </a:lnTo>
                  <a:lnTo>
                    <a:pt x="4" y="31"/>
                  </a:lnTo>
                  <a:lnTo>
                    <a:pt x="8" y="23"/>
                  </a:lnTo>
                  <a:lnTo>
                    <a:pt x="14" y="15"/>
                  </a:lnTo>
                  <a:lnTo>
                    <a:pt x="22" y="8"/>
                  </a:lnTo>
                  <a:lnTo>
                    <a:pt x="30" y="4"/>
                  </a:lnTo>
                  <a:lnTo>
                    <a:pt x="39" y="1"/>
                  </a:lnTo>
                  <a:lnTo>
                    <a:pt x="50" y="0"/>
                  </a:lnTo>
                  <a:lnTo>
                    <a:pt x="60" y="1"/>
                  </a:lnTo>
                  <a:lnTo>
                    <a:pt x="69" y="4"/>
                  </a:lnTo>
                  <a:lnTo>
                    <a:pt x="77" y="8"/>
                  </a:lnTo>
                  <a:lnTo>
                    <a:pt x="85" y="15"/>
                  </a:lnTo>
                  <a:lnTo>
                    <a:pt x="91" y="23"/>
                  </a:lnTo>
                  <a:lnTo>
                    <a:pt x="96" y="31"/>
                  </a:lnTo>
                  <a:lnTo>
                    <a:pt x="99" y="41"/>
                  </a:lnTo>
                  <a:lnTo>
                    <a:pt x="100" y="51"/>
                  </a:lnTo>
                  <a:lnTo>
                    <a:pt x="99" y="62"/>
                  </a:lnTo>
                  <a:lnTo>
                    <a:pt x="96" y="71"/>
                  </a:lnTo>
                  <a:lnTo>
                    <a:pt x="91" y="80"/>
                  </a:lnTo>
                  <a:lnTo>
                    <a:pt x="85" y="88"/>
                  </a:lnTo>
                  <a:lnTo>
                    <a:pt x="77" y="95"/>
                  </a:lnTo>
                  <a:lnTo>
                    <a:pt x="69" y="99"/>
                  </a:lnTo>
                  <a:lnTo>
                    <a:pt x="60" y="102"/>
                  </a:lnTo>
                  <a:lnTo>
                    <a:pt x="50" y="103"/>
                  </a:lnTo>
                  <a:close/>
                </a:path>
              </a:pathLst>
            </a:custGeom>
            <a:solidFill>
              <a:srgbClr val="61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81" name="Freeform 177"/>
            <p:cNvSpPr>
              <a:spLocks/>
            </p:cNvSpPr>
            <p:nvPr/>
          </p:nvSpPr>
          <p:spPr bwMode="auto">
            <a:xfrm>
              <a:off x="3490" y="3094"/>
              <a:ext cx="2" cy="3"/>
            </a:xfrm>
            <a:custGeom>
              <a:avLst/>
              <a:gdLst/>
              <a:ahLst/>
              <a:cxnLst>
                <a:cxn ang="0">
                  <a:pos x="28" y="57"/>
                </a:cxn>
                <a:cxn ang="0">
                  <a:pos x="16" y="55"/>
                </a:cxn>
                <a:cxn ang="0">
                  <a:pos x="8" y="49"/>
                </a:cxn>
                <a:cxn ang="0">
                  <a:pos x="2" y="40"/>
                </a:cxn>
                <a:cxn ang="0">
                  <a:pos x="0" y="28"/>
                </a:cxn>
                <a:cxn ang="0">
                  <a:pos x="2" y="17"/>
                </a:cxn>
                <a:cxn ang="0">
                  <a:pos x="8" y="8"/>
                </a:cxn>
                <a:cxn ang="0">
                  <a:pos x="16" y="2"/>
                </a:cxn>
                <a:cxn ang="0">
                  <a:pos x="28" y="0"/>
                </a:cxn>
                <a:cxn ang="0">
                  <a:pos x="39" y="2"/>
                </a:cxn>
                <a:cxn ang="0">
                  <a:pos x="47" y="8"/>
                </a:cxn>
                <a:cxn ang="0">
                  <a:pos x="53" y="17"/>
                </a:cxn>
                <a:cxn ang="0">
                  <a:pos x="55" y="28"/>
                </a:cxn>
                <a:cxn ang="0">
                  <a:pos x="53" y="40"/>
                </a:cxn>
                <a:cxn ang="0">
                  <a:pos x="47" y="49"/>
                </a:cxn>
                <a:cxn ang="0">
                  <a:pos x="39" y="55"/>
                </a:cxn>
                <a:cxn ang="0">
                  <a:pos x="28" y="57"/>
                </a:cxn>
              </a:cxnLst>
              <a:rect l="0" t="0" r="r" b="b"/>
              <a:pathLst>
                <a:path w="55" h="57">
                  <a:moveTo>
                    <a:pt x="28" y="57"/>
                  </a:moveTo>
                  <a:lnTo>
                    <a:pt x="16" y="55"/>
                  </a:lnTo>
                  <a:lnTo>
                    <a:pt x="8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8" y="8"/>
                  </a:lnTo>
                  <a:lnTo>
                    <a:pt x="16" y="2"/>
                  </a:lnTo>
                  <a:lnTo>
                    <a:pt x="28" y="0"/>
                  </a:lnTo>
                  <a:lnTo>
                    <a:pt x="39" y="2"/>
                  </a:lnTo>
                  <a:lnTo>
                    <a:pt x="47" y="8"/>
                  </a:lnTo>
                  <a:lnTo>
                    <a:pt x="53" y="17"/>
                  </a:lnTo>
                  <a:lnTo>
                    <a:pt x="55" y="28"/>
                  </a:lnTo>
                  <a:lnTo>
                    <a:pt x="53" y="40"/>
                  </a:lnTo>
                  <a:lnTo>
                    <a:pt x="47" y="49"/>
                  </a:lnTo>
                  <a:lnTo>
                    <a:pt x="39" y="55"/>
                  </a:lnTo>
                  <a:lnTo>
                    <a:pt x="28" y="57"/>
                  </a:lnTo>
                  <a:close/>
                </a:path>
              </a:pathLst>
            </a:custGeom>
            <a:solidFill>
              <a:srgbClr val="D1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82" name="Freeform 178"/>
            <p:cNvSpPr>
              <a:spLocks/>
            </p:cNvSpPr>
            <p:nvPr/>
          </p:nvSpPr>
          <p:spPr bwMode="auto">
            <a:xfrm>
              <a:off x="3421" y="3133"/>
              <a:ext cx="2" cy="3"/>
            </a:xfrm>
            <a:custGeom>
              <a:avLst/>
              <a:gdLst/>
              <a:ahLst/>
              <a:cxnLst>
                <a:cxn ang="0">
                  <a:pos x="28" y="56"/>
                </a:cxn>
                <a:cxn ang="0">
                  <a:pos x="17" y="54"/>
                </a:cxn>
                <a:cxn ang="0">
                  <a:pos x="9" y="48"/>
                </a:cxn>
                <a:cxn ang="0">
                  <a:pos x="2" y="40"/>
                </a:cxn>
                <a:cxn ang="0">
                  <a:pos x="0" y="28"/>
                </a:cxn>
                <a:cxn ang="0">
                  <a:pos x="2" y="16"/>
                </a:cxn>
                <a:cxn ang="0">
                  <a:pos x="9" y="8"/>
                </a:cxn>
                <a:cxn ang="0">
                  <a:pos x="17" y="2"/>
                </a:cxn>
                <a:cxn ang="0">
                  <a:pos x="28" y="0"/>
                </a:cxn>
                <a:cxn ang="0">
                  <a:pos x="39" y="2"/>
                </a:cxn>
                <a:cxn ang="0">
                  <a:pos x="47" y="8"/>
                </a:cxn>
                <a:cxn ang="0">
                  <a:pos x="53" y="16"/>
                </a:cxn>
                <a:cxn ang="0">
                  <a:pos x="55" y="28"/>
                </a:cxn>
                <a:cxn ang="0">
                  <a:pos x="53" y="40"/>
                </a:cxn>
                <a:cxn ang="0">
                  <a:pos x="47" y="48"/>
                </a:cxn>
                <a:cxn ang="0">
                  <a:pos x="39" y="54"/>
                </a:cxn>
                <a:cxn ang="0">
                  <a:pos x="28" y="56"/>
                </a:cxn>
              </a:cxnLst>
              <a:rect l="0" t="0" r="r" b="b"/>
              <a:pathLst>
                <a:path w="55" h="56">
                  <a:moveTo>
                    <a:pt x="28" y="56"/>
                  </a:moveTo>
                  <a:lnTo>
                    <a:pt x="17" y="54"/>
                  </a:lnTo>
                  <a:lnTo>
                    <a:pt x="9" y="48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6"/>
                  </a:lnTo>
                  <a:lnTo>
                    <a:pt x="9" y="8"/>
                  </a:lnTo>
                  <a:lnTo>
                    <a:pt x="17" y="2"/>
                  </a:lnTo>
                  <a:lnTo>
                    <a:pt x="28" y="0"/>
                  </a:lnTo>
                  <a:lnTo>
                    <a:pt x="39" y="2"/>
                  </a:lnTo>
                  <a:lnTo>
                    <a:pt x="47" y="8"/>
                  </a:lnTo>
                  <a:lnTo>
                    <a:pt x="53" y="16"/>
                  </a:lnTo>
                  <a:lnTo>
                    <a:pt x="55" y="28"/>
                  </a:lnTo>
                  <a:lnTo>
                    <a:pt x="53" y="40"/>
                  </a:lnTo>
                  <a:lnTo>
                    <a:pt x="47" y="48"/>
                  </a:lnTo>
                  <a:lnTo>
                    <a:pt x="39" y="54"/>
                  </a:lnTo>
                  <a:lnTo>
                    <a:pt x="28" y="56"/>
                  </a:lnTo>
                  <a:close/>
                </a:path>
              </a:pathLst>
            </a:custGeom>
            <a:solidFill>
              <a:srgbClr val="D1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83" name="Freeform 179"/>
            <p:cNvSpPr>
              <a:spLocks/>
            </p:cNvSpPr>
            <p:nvPr/>
          </p:nvSpPr>
          <p:spPr bwMode="auto">
            <a:xfrm>
              <a:off x="3433" y="3076"/>
              <a:ext cx="29" cy="29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0" y="222"/>
                </a:cxn>
                <a:cxn ang="0">
                  <a:pos x="125" y="522"/>
                </a:cxn>
                <a:cxn ang="0">
                  <a:pos x="624" y="301"/>
                </a:cxn>
                <a:cxn ang="0">
                  <a:pos x="498" y="0"/>
                </a:cxn>
              </a:cxnLst>
              <a:rect l="0" t="0" r="r" b="b"/>
              <a:pathLst>
                <a:path w="624" h="522">
                  <a:moveTo>
                    <a:pt x="498" y="0"/>
                  </a:moveTo>
                  <a:lnTo>
                    <a:pt x="0" y="222"/>
                  </a:lnTo>
                  <a:lnTo>
                    <a:pt x="125" y="522"/>
                  </a:lnTo>
                  <a:lnTo>
                    <a:pt x="624" y="30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rgbClr val="11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84" name="Freeform 180"/>
            <p:cNvSpPr>
              <a:spLocks/>
            </p:cNvSpPr>
            <p:nvPr/>
          </p:nvSpPr>
          <p:spPr bwMode="auto">
            <a:xfrm>
              <a:off x="3434" y="3077"/>
              <a:ext cx="27" cy="27"/>
            </a:xfrm>
            <a:custGeom>
              <a:avLst/>
              <a:gdLst/>
              <a:ahLst/>
              <a:cxnLst>
                <a:cxn ang="0">
                  <a:pos x="474" y="0"/>
                </a:cxn>
                <a:cxn ang="0">
                  <a:pos x="0" y="211"/>
                </a:cxn>
                <a:cxn ang="0">
                  <a:pos x="114" y="484"/>
                </a:cxn>
                <a:cxn ang="0">
                  <a:pos x="589" y="273"/>
                </a:cxn>
                <a:cxn ang="0">
                  <a:pos x="474" y="0"/>
                </a:cxn>
              </a:cxnLst>
              <a:rect l="0" t="0" r="r" b="b"/>
              <a:pathLst>
                <a:path w="589" h="484">
                  <a:moveTo>
                    <a:pt x="474" y="0"/>
                  </a:moveTo>
                  <a:lnTo>
                    <a:pt x="0" y="211"/>
                  </a:lnTo>
                  <a:lnTo>
                    <a:pt x="114" y="484"/>
                  </a:lnTo>
                  <a:lnTo>
                    <a:pt x="589" y="273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85" name="Freeform 181"/>
            <p:cNvSpPr>
              <a:spLocks/>
            </p:cNvSpPr>
            <p:nvPr/>
          </p:nvSpPr>
          <p:spPr bwMode="auto">
            <a:xfrm>
              <a:off x="3434" y="3078"/>
              <a:ext cx="27" cy="26"/>
            </a:xfrm>
            <a:custGeom>
              <a:avLst/>
              <a:gdLst/>
              <a:ahLst/>
              <a:cxnLst>
                <a:cxn ang="0">
                  <a:pos x="473" y="0"/>
                </a:cxn>
                <a:cxn ang="0">
                  <a:pos x="0" y="211"/>
                </a:cxn>
                <a:cxn ang="0">
                  <a:pos x="108" y="471"/>
                </a:cxn>
                <a:cxn ang="0">
                  <a:pos x="583" y="260"/>
                </a:cxn>
                <a:cxn ang="0">
                  <a:pos x="473" y="0"/>
                </a:cxn>
              </a:cxnLst>
              <a:rect l="0" t="0" r="r" b="b"/>
              <a:pathLst>
                <a:path w="583" h="471">
                  <a:moveTo>
                    <a:pt x="473" y="0"/>
                  </a:moveTo>
                  <a:lnTo>
                    <a:pt x="0" y="211"/>
                  </a:lnTo>
                  <a:lnTo>
                    <a:pt x="108" y="471"/>
                  </a:lnTo>
                  <a:lnTo>
                    <a:pt x="583" y="260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878F8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86" name="Freeform 182"/>
            <p:cNvSpPr>
              <a:spLocks/>
            </p:cNvSpPr>
            <p:nvPr/>
          </p:nvSpPr>
          <p:spPr bwMode="auto">
            <a:xfrm>
              <a:off x="3447" y="3082"/>
              <a:ext cx="10" cy="13"/>
            </a:xfrm>
            <a:custGeom>
              <a:avLst/>
              <a:gdLst/>
              <a:ahLst/>
              <a:cxnLst>
                <a:cxn ang="0">
                  <a:pos x="159" y="223"/>
                </a:cxn>
                <a:cxn ang="0">
                  <a:pos x="137" y="231"/>
                </a:cxn>
                <a:cxn ang="0">
                  <a:pos x="115" y="234"/>
                </a:cxn>
                <a:cxn ang="0">
                  <a:pos x="93" y="232"/>
                </a:cxn>
                <a:cxn ang="0">
                  <a:pos x="73" y="225"/>
                </a:cxn>
                <a:cxn ang="0">
                  <a:pos x="54" y="215"/>
                </a:cxn>
                <a:cxn ang="0">
                  <a:pos x="36" y="201"/>
                </a:cxn>
                <a:cxn ang="0">
                  <a:pos x="22" y="184"/>
                </a:cxn>
                <a:cxn ang="0">
                  <a:pos x="11" y="163"/>
                </a:cxn>
                <a:cxn ang="0">
                  <a:pos x="4" y="141"/>
                </a:cxn>
                <a:cxn ang="0">
                  <a:pos x="0" y="118"/>
                </a:cxn>
                <a:cxn ang="0">
                  <a:pos x="3" y="96"/>
                </a:cxn>
                <a:cxn ang="0">
                  <a:pos x="9" y="74"/>
                </a:cxn>
                <a:cxn ang="0">
                  <a:pos x="19" y="55"/>
                </a:cxn>
                <a:cxn ang="0">
                  <a:pos x="32" y="37"/>
                </a:cxn>
                <a:cxn ang="0">
                  <a:pos x="48" y="22"/>
                </a:cxn>
                <a:cxn ang="0">
                  <a:pos x="69" y="10"/>
                </a:cxn>
                <a:cxn ang="0">
                  <a:pos x="90" y="3"/>
                </a:cxn>
                <a:cxn ang="0">
                  <a:pos x="113" y="0"/>
                </a:cxn>
                <a:cxn ang="0">
                  <a:pos x="134" y="2"/>
                </a:cxn>
                <a:cxn ang="0">
                  <a:pos x="156" y="8"/>
                </a:cxn>
                <a:cxn ang="0">
                  <a:pos x="174" y="19"/>
                </a:cxn>
                <a:cxn ang="0">
                  <a:pos x="191" y="32"/>
                </a:cxn>
                <a:cxn ang="0">
                  <a:pos x="206" y="49"/>
                </a:cxn>
                <a:cxn ang="0">
                  <a:pos x="217" y="70"/>
                </a:cxn>
                <a:cxn ang="0">
                  <a:pos x="224" y="93"/>
                </a:cxn>
                <a:cxn ang="0">
                  <a:pos x="227" y="116"/>
                </a:cxn>
                <a:cxn ang="0">
                  <a:pos x="225" y="138"/>
                </a:cxn>
                <a:cxn ang="0">
                  <a:pos x="219" y="159"/>
                </a:cxn>
                <a:cxn ang="0">
                  <a:pos x="209" y="179"/>
                </a:cxn>
                <a:cxn ang="0">
                  <a:pos x="195" y="197"/>
                </a:cxn>
                <a:cxn ang="0">
                  <a:pos x="179" y="212"/>
                </a:cxn>
                <a:cxn ang="0">
                  <a:pos x="159" y="223"/>
                </a:cxn>
              </a:cxnLst>
              <a:rect l="0" t="0" r="r" b="b"/>
              <a:pathLst>
                <a:path w="227" h="234">
                  <a:moveTo>
                    <a:pt x="159" y="223"/>
                  </a:moveTo>
                  <a:lnTo>
                    <a:pt x="137" y="231"/>
                  </a:lnTo>
                  <a:lnTo>
                    <a:pt x="115" y="234"/>
                  </a:lnTo>
                  <a:lnTo>
                    <a:pt x="93" y="232"/>
                  </a:lnTo>
                  <a:lnTo>
                    <a:pt x="73" y="225"/>
                  </a:lnTo>
                  <a:lnTo>
                    <a:pt x="54" y="215"/>
                  </a:lnTo>
                  <a:lnTo>
                    <a:pt x="36" y="201"/>
                  </a:lnTo>
                  <a:lnTo>
                    <a:pt x="22" y="184"/>
                  </a:lnTo>
                  <a:lnTo>
                    <a:pt x="11" y="163"/>
                  </a:lnTo>
                  <a:lnTo>
                    <a:pt x="4" y="141"/>
                  </a:lnTo>
                  <a:lnTo>
                    <a:pt x="0" y="118"/>
                  </a:lnTo>
                  <a:lnTo>
                    <a:pt x="3" y="96"/>
                  </a:lnTo>
                  <a:lnTo>
                    <a:pt x="9" y="74"/>
                  </a:lnTo>
                  <a:lnTo>
                    <a:pt x="19" y="55"/>
                  </a:lnTo>
                  <a:lnTo>
                    <a:pt x="32" y="37"/>
                  </a:lnTo>
                  <a:lnTo>
                    <a:pt x="48" y="22"/>
                  </a:lnTo>
                  <a:lnTo>
                    <a:pt x="69" y="10"/>
                  </a:lnTo>
                  <a:lnTo>
                    <a:pt x="90" y="3"/>
                  </a:lnTo>
                  <a:lnTo>
                    <a:pt x="113" y="0"/>
                  </a:lnTo>
                  <a:lnTo>
                    <a:pt x="134" y="2"/>
                  </a:lnTo>
                  <a:lnTo>
                    <a:pt x="156" y="8"/>
                  </a:lnTo>
                  <a:lnTo>
                    <a:pt x="174" y="19"/>
                  </a:lnTo>
                  <a:lnTo>
                    <a:pt x="191" y="32"/>
                  </a:lnTo>
                  <a:lnTo>
                    <a:pt x="206" y="49"/>
                  </a:lnTo>
                  <a:lnTo>
                    <a:pt x="217" y="70"/>
                  </a:lnTo>
                  <a:lnTo>
                    <a:pt x="224" y="93"/>
                  </a:lnTo>
                  <a:lnTo>
                    <a:pt x="227" y="116"/>
                  </a:lnTo>
                  <a:lnTo>
                    <a:pt x="225" y="138"/>
                  </a:lnTo>
                  <a:lnTo>
                    <a:pt x="219" y="159"/>
                  </a:lnTo>
                  <a:lnTo>
                    <a:pt x="209" y="179"/>
                  </a:lnTo>
                  <a:lnTo>
                    <a:pt x="195" y="197"/>
                  </a:lnTo>
                  <a:lnTo>
                    <a:pt x="179" y="212"/>
                  </a:lnTo>
                  <a:lnTo>
                    <a:pt x="159" y="223"/>
                  </a:lnTo>
                  <a:close/>
                </a:path>
              </a:pathLst>
            </a:custGeom>
            <a:solidFill>
              <a:srgbClr val="E3333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87" name="Freeform 183"/>
            <p:cNvSpPr>
              <a:spLocks/>
            </p:cNvSpPr>
            <p:nvPr/>
          </p:nvSpPr>
          <p:spPr bwMode="auto">
            <a:xfrm>
              <a:off x="3447" y="3082"/>
              <a:ext cx="10" cy="12"/>
            </a:xfrm>
            <a:custGeom>
              <a:avLst/>
              <a:gdLst/>
              <a:ahLst/>
              <a:cxnLst>
                <a:cxn ang="0">
                  <a:pos x="146" y="206"/>
                </a:cxn>
                <a:cxn ang="0">
                  <a:pos x="125" y="212"/>
                </a:cxn>
                <a:cxn ang="0">
                  <a:pos x="105" y="214"/>
                </a:cxn>
                <a:cxn ang="0">
                  <a:pos x="84" y="212"/>
                </a:cxn>
                <a:cxn ang="0">
                  <a:pos x="66" y="206"/>
                </a:cxn>
                <a:cxn ang="0">
                  <a:pos x="48" y="196"/>
                </a:cxn>
                <a:cxn ang="0">
                  <a:pos x="31" y="183"/>
                </a:cxn>
                <a:cxn ang="0">
                  <a:pos x="18" y="168"/>
                </a:cxn>
                <a:cxn ang="0">
                  <a:pos x="8" y="149"/>
                </a:cxn>
                <a:cxn ang="0">
                  <a:pos x="2" y="129"/>
                </a:cxn>
                <a:cxn ang="0">
                  <a:pos x="0" y="108"/>
                </a:cxn>
                <a:cxn ang="0">
                  <a:pos x="2" y="86"/>
                </a:cxn>
                <a:cxn ang="0">
                  <a:pos x="8" y="67"/>
                </a:cxn>
                <a:cxn ang="0">
                  <a:pos x="17" y="49"/>
                </a:cxn>
                <a:cxn ang="0">
                  <a:pos x="29" y="33"/>
                </a:cxn>
                <a:cxn ang="0">
                  <a:pos x="45" y="19"/>
                </a:cxn>
                <a:cxn ang="0">
                  <a:pos x="63" y="8"/>
                </a:cxn>
                <a:cxn ang="0">
                  <a:pos x="83" y="2"/>
                </a:cxn>
                <a:cxn ang="0">
                  <a:pos x="104" y="0"/>
                </a:cxn>
                <a:cxn ang="0">
                  <a:pos x="123" y="2"/>
                </a:cxn>
                <a:cxn ang="0">
                  <a:pos x="142" y="7"/>
                </a:cxn>
                <a:cxn ang="0">
                  <a:pos x="161" y="17"/>
                </a:cxn>
                <a:cxn ang="0">
                  <a:pos x="176" y="30"/>
                </a:cxn>
                <a:cxn ang="0">
                  <a:pos x="189" y="45"/>
                </a:cxn>
                <a:cxn ang="0">
                  <a:pos x="200" y="63"/>
                </a:cxn>
                <a:cxn ang="0">
                  <a:pos x="206" y="84"/>
                </a:cxn>
                <a:cxn ang="0">
                  <a:pos x="208" y="105"/>
                </a:cxn>
                <a:cxn ang="0">
                  <a:pos x="206" y="127"/>
                </a:cxn>
                <a:cxn ang="0">
                  <a:pos x="201" y="147"/>
                </a:cxn>
                <a:cxn ang="0">
                  <a:pos x="191" y="164"/>
                </a:cxn>
                <a:cxn ang="0">
                  <a:pos x="179" y="181"/>
                </a:cxn>
                <a:cxn ang="0">
                  <a:pos x="164" y="195"/>
                </a:cxn>
                <a:cxn ang="0">
                  <a:pos x="146" y="206"/>
                </a:cxn>
              </a:cxnLst>
              <a:rect l="0" t="0" r="r" b="b"/>
              <a:pathLst>
                <a:path w="208" h="214">
                  <a:moveTo>
                    <a:pt x="146" y="206"/>
                  </a:moveTo>
                  <a:lnTo>
                    <a:pt x="125" y="212"/>
                  </a:lnTo>
                  <a:lnTo>
                    <a:pt x="105" y="214"/>
                  </a:lnTo>
                  <a:lnTo>
                    <a:pt x="84" y="212"/>
                  </a:lnTo>
                  <a:lnTo>
                    <a:pt x="66" y="206"/>
                  </a:lnTo>
                  <a:lnTo>
                    <a:pt x="48" y="196"/>
                  </a:lnTo>
                  <a:lnTo>
                    <a:pt x="31" y="183"/>
                  </a:lnTo>
                  <a:lnTo>
                    <a:pt x="18" y="168"/>
                  </a:lnTo>
                  <a:lnTo>
                    <a:pt x="8" y="149"/>
                  </a:lnTo>
                  <a:lnTo>
                    <a:pt x="2" y="129"/>
                  </a:lnTo>
                  <a:lnTo>
                    <a:pt x="0" y="108"/>
                  </a:lnTo>
                  <a:lnTo>
                    <a:pt x="2" y="86"/>
                  </a:lnTo>
                  <a:lnTo>
                    <a:pt x="8" y="67"/>
                  </a:lnTo>
                  <a:lnTo>
                    <a:pt x="17" y="49"/>
                  </a:lnTo>
                  <a:lnTo>
                    <a:pt x="29" y="33"/>
                  </a:lnTo>
                  <a:lnTo>
                    <a:pt x="45" y="19"/>
                  </a:lnTo>
                  <a:lnTo>
                    <a:pt x="63" y="8"/>
                  </a:lnTo>
                  <a:lnTo>
                    <a:pt x="83" y="2"/>
                  </a:lnTo>
                  <a:lnTo>
                    <a:pt x="104" y="0"/>
                  </a:lnTo>
                  <a:lnTo>
                    <a:pt x="123" y="2"/>
                  </a:lnTo>
                  <a:lnTo>
                    <a:pt x="142" y="7"/>
                  </a:lnTo>
                  <a:lnTo>
                    <a:pt x="161" y="17"/>
                  </a:lnTo>
                  <a:lnTo>
                    <a:pt x="176" y="30"/>
                  </a:lnTo>
                  <a:lnTo>
                    <a:pt x="189" y="45"/>
                  </a:lnTo>
                  <a:lnTo>
                    <a:pt x="200" y="63"/>
                  </a:lnTo>
                  <a:lnTo>
                    <a:pt x="206" y="84"/>
                  </a:lnTo>
                  <a:lnTo>
                    <a:pt x="208" y="105"/>
                  </a:lnTo>
                  <a:lnTo>
                    <a:pt x="206" y="127"/>
                  </a:lnTo>
                  <a:lnTo>
                    <a:pt x="201" y="147"/>
                  </a:lnTo>
                  <a:lnTo>
                    <a:pt x="191" y="164"/>
                  </a:lnTo>
                  <a:lnTo>
                    <a:pt x="179" y="181"/>
                  </a:lnTo>
                  <a:lnTo>
                    <a:pt x="164" y="195"/>
                  </a:lnTo>
                  <a:lnTo>
                    <a:pt x="146" y="206"/>
                  </a:lnTo>
                  <a:close/>
                </a:path>
              </a:pathLst>
            </a:custGeom>
            <a:solidFill>
              <a:srgbClr val="EB5F6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88" name="Freeform 184"/>
            <p:cNvSpPr>
              <a:spLocks/>
            </p:cNvSpPr>
            <p:nvPr/>
          </p:nvSpPr>
          <p:spPr bwMode="auto">
            <a:xfrm>
              <a:off x="3448" y="3083"/>
              <a:ext cx="8" cy="10"/>
            </a:xfrm>
            <a:custGeom>
              <a:avLst/>
              <a:gdLst/>
              <a:ahLst/>
              <a:cxnLst>
                <a:cxn ang="0">
                  <a:pos x="131" y="187"/>
                </a:cxn>
                <a:cxn ang="0">
                  <a:pos x="113" y="193"/>
                </a:cxn>
                <a:cxn ang="0">
                  <a:pos x="95" y="194"/>
                </a:cxn>
                <a:cxn ang="0">
                  <a:pos x="76" y="192"/>
                </a:cxn>
                <a:cxn ang="0">
                  <a:pos x="59" y="187"/>
                </a:cxn>
                <a:cxn ang="0">
                  <a:pos x="44" y="178"/>
                </a:cxn>
                <a:cxn ang="0">
                  <a:pos x="29" y="167"/>
                </a:cxn>
                <a:cxn ang="0">
                  <a:pos x="17" y="152"/>
                </a:cxn>
                <a:cxn ang="0">
                  <a:pos x="8" y="135"/>
                </a:cxn>
                <a:cxn ang="0">
                  <a:pos x="2" y="116"/>
                </a:cxn>
                <a:cxn ang="0">
                  <a:pos x="0" y="97"/>
                </a:cxn>
                <a:cxn ang="0">
                  <a:pos x="2" y="79"/>
                </a:cxn>
                <a:cxn ang="0">
                  <a:pos x="7" y="61"/>
                </a:cxn>
                <a:cxn ang="0">
                  <a:pos x="15" y="45"/>
                </a:cxn>
                <a:cxn ang="0">
                  <a:pos x="26" y="30"/>
                </a:cxn>
                <a:cxn ang="0">
                  <a:pos x="41" y="17"/>
                </a:cxn>
                <a:cxn ang="0">
                  <a:pos x="57" y="8"/>
                </a:cxn>
                <a:cxn ang="0">
                  <a:pos x="75" y="1"/>
                </a:cxn>
                <a:cxn ang="0">
                  <a:pos x="95" y="0"/>
                </a:cxn>
                <a:cxn ang="0">
                  <a:pos x="112" y="1"/>
                </a:cxn>
                <a:cxn ang="0">
                  <a:pos x="130" y="7"/>
                </a:cxn>
                <a:cxn ang="0">
                  <a:pos x="146" y="15"/>
                </a:cxn>
                <a:cxn ang="0">
                  <a:pos x="160" y="27"/>
                </a:cxn>
                <a:cxn ang="0">
                  <a:pos x="172" y="41"/>
                </a:cxn>
                <a:cxn ang="0">
                  <a:pos x="181" y="58"/>
                </a:cxn>
                <a:cxn ang="0">
                  <a:pos x="187" y="77"/>
                </a:cxn>
                <a:cxn ang="0">
                  <a:pos x="189" y="96"/>
                </a:cxn>
                <a:cxn ang="0">
                  <a:pos x="188" y="114"/>
                </a:cxn>
                <a:cxn ang="0">
                  <a:pos x="182" y="132"/>
                </a:cxn>
                <a:cxn ang="0">
                  <a:pos x="174" y="149"/>
                </a:cxn>
                <a:cxn ang="0">
                  <a:pos x="163" y="165"/>
                </a:cxn>
                <a:cxn ang="0">
                  <a:pos x="149" y="177"/>
                </a:cxn>
                <a:cxn ang="0">
                  <a:pos x="131" y="187"/>
                </a:cxn>
              </a:cxnLst>
              <a:rect l="0" t="0" r="r" b="b"/>
              <a:pathLst>
                <a:path w="189" h="194">
                  <a:moveTo>
                    <a:pt x="131" y="187"/>
                  </a:moveTo>
                  <a:lnTo>
                    <a:pt x="113" y="193"/>
                  </a:lnTo>
                  <a:lnTo>
                    <a:pt x="95" y="194"/>
                  </a:lnTo>
                  <a:lnTo>
                    <a:pt x="76" y="192"/>
                  </a:lnTo>
                  <a:lnTo>
                    <a:pt x="59" y="187"/>
                  </a:lnTo>
                  <a:lnTo>
                    <a:pt x="44" y="178"/>
                  </a:lnTo>
                  <a:lnTo>
                    <a:pt x="29" y="167"/>
                  </a:lnTo>
                  <a:lnTo>
                    <a:pt x="17" y="152"/>
                  </a:lnTo>
                  <a:lnTo>
                    <a:pt x="8" y="135"/>
                  </a:lnTo>
                  <a:lnTo>
                    <a:pt x="2" y="116"/>
                  </a:lnTo>
                  <a:lnTo>
                    <a:pt x="0" y="97"/>
                  </a:lnTo>
                  <a:lnTo>
                    <a:pt x="2" y="79"/>
                  </a:lnTo>
                  <a:lnTo>
                    <a:pt x="7" y="61"/>
                  </a:lnTo>
                  <a:lnTo>
                    <a:pt x="15" y="45"/>
                  </a:lnTo>
                  <a:lnTo>
                    <a:pt x="26" y="30"/>
                  </a:lnTo>
                  <a:lnTo>
                    <a:pt x="41" y="17"/>
                  </a:lnTo>
                  <a:lnTo>
                    <a:pt x="57" y="8"/>
                  </a:lnTo>
                  <a:lnTo>
                    <a:pt x="75" y="1"/>
                  </a:lnTo>
                  <a:lnTo>
                    <a:pt x="95" y="0"/>
                  </a:lnTo>
                  <a:lnTo>
                    <a:pt x="112" y="1"/>
                  </a:lnTo>
                  <a:lnTo>
                    <a:pt x="130" y="7"/>
                  </a:lnTo>
                  <a:lnTo>
                    <a:pt x="146" y="15"/>
                  </a:lnTo>
                  <a:lnTo>
                    <a:pt x="160" y="27"/>
                  </a:lnTo>
                  <a:lnTo>
                    <a:pt x="172" y="41"/>
                  </a:lnTo>
                  <a:lnTo>
                    <a:pt x="181" y="58"/>
                  </a:lnTo>
                  <a:lnTo>
                    <a:pt x="187" y="77"/>
                  </a:lnTo>
                  <a:lnTo>
                    <a:pt x="189" y="96"/>
                  </a:lnTo>
                  <a:lnTo>
                    <a:pt x="188" y="114"/>
                  </a:lnTo>
                  <a:lnTo>
                    <a:pt x="182" y="132"/>
                  </a:lnTo>
                  <a:lnTo>
                    <a:pt x="174" y="149"/>
                  </a:lnTo>
                  <a:lnTo>
                    <a:pt x="163" y="165"/>
                  </a:lnTo>
                  <a:lnTo>
                    <a:pt x="149" y="177"/>
                  </a:lnTo>
                  <a:lnTo>
                    <a:pt x="131" y="187"/>
                  </a:lnTo>
                  <a:close/>
                </a:path>
              </a:pathLst>
            </a:custGeom>
            <a:solidFill>
              <a:srgbClr val="F0878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89" name="Freeform 185"/>
            <p:cNvSpPr>
              <a:spLocks/>
            </p:cNvSpPr>
            <p:nvPr/>
          </p:nvSpPr>
          <p:spPr bwMode="auto">
            <a:xfrm>
              <a:off x="3448" y="3083"/>
              <a:ext cx="8" cy="10"/>
            </a:xfrm>
            <a:custGeom>
              <a:avLst/>
              <a:gdLst/>
              <a:ahLst/>
              <a:cxnLst>
                <a:cxn ang="0">
                  <a:pos x="120" y="170"/>
                </a:cxn>
                <a:cxn ang="0">
                  <a:pos x="104" y="175"/>
                </a:cxn>
                <a:cxn ang="0">
                  <a:pos x="87" y="177"/>
                </a:cxn>
                <a:cxn ang="0">
                  <a:pos x="70" y="176"/>
                </a:cxn>
                <a:cxn ang="0">
                  <a:pos x="54" y="171"/>
                </a:cxn>
                <a:cxn ang="0">
                  <a:pos x="40" y="163"/>
                </a:cxn>
                <a:cxn ang="0">
                  <a:pos x="27" y="152"/>
                </a:cxn>
                <a:cxn ang="0">
                  <a:pos x="15" y="139"/>
                </a:cxn>
                <a:cxn ang="0">
                  <a:pos x="7" y="124"/>
                </a:cxn>
                <a:cxn ang="0">
                  <a:pos x="2" y="107"/>
                </a:cxn>
                <a:cxn ang="0">
                  <a:pos x="0" y="90"/>
                </a:cxn>
                <a:cxn ang="0">
                  <a:pos x="2" y="72"/>
                </a:cxn>
                <a:cxn ang="0">
                  <a:pos x="7" y="56"/>
                </a:cxn>
                <a:cxn ang="0">
                  <a:pos x="14" y="41"/>
                </a:cxn>
                <a:cxn ang="0">
                  <a:pos x="25" y="28"/>
                </a:cxn>
                <a:cxn ang="0">
                  <a:pos x="37" y="16"/>
                </a:cxn>
                <a:cxn ang="0">
                  <a:pos x="52" y="8"/>
                </a:cxn>
                <a:cxn ang="0">
                  <a:pos x="68" y="2"/>
                </a:cxn>
                <a:cxn ang="0">
                  <a:pos x="85" y="0"/>
                </a:cxn>
                <a:cxn ang="0">
                  <a:pos x="102" y="2"/>
                </a:cxn>
                <a:cxn ang="0">
                  <a:pos x="117" y="7"/>
                </a:cxn>
                <a:cxn ang="0">
                  <a:pos x="132" y="15"/>
                </a:cxn>
                <a:cxn ang="0">
                  <a:pos x="145" y="25"/>
                </a:cxn>
                <a:cxn ang="0">
                  <a:pos x="156" y="38"/>
                </a:cxn>
                <a:cxn ang="0">
                  <a:pos x="164" y="53"/>
                </a:cxn>
                <a:cxn ang="0">
                  <a:pos x="169" y="70"/>
                </a:cxn>
                <a:cxn ang="0">
                  <a:pos x="171" y="88"/>
                </a:cxn>
                <a:cxn ang="0">
                  <a:pos x="169" y="105"/>
                </a:cxn>
                <a:cxn ang="0">
                  <a:pos x="165" y="121"/>
                </a:cxn>
                <a:cxn ang="0">
                  <a:pos x="158" y="136"/>
                </a:cxn>
                <a:cxn ang="0">
                  <a:pos x="148" y="150"/>
                </a:cxn>
                <a:cxn ang="0">
                  <a:pos x="136" y="162"/>
                </a:cxn>
                <a:cxn ang="0">
                  <a:pos x="120" y="170"/>
                </a:cxn>
              </a:cxnLst>
              <a:rect l="0" t="0" r="r" b="b"/>
              <a:pathLst>
                <a:path w="171" h="177">
                  <a:moveTo>
                    <a:pt x="120" y="170"/>
                  </a:moveTo>
                  <a:lnTo>
                    <a:pt x="104" y="175"/>
                  </a:lnTo>
                  <a:lnTo>
                    <a:pt x="87" y="177"/>
                  </a:lnTo>
                  <a:lnTo>
                    <a:pt x="70" y="176"/>
                  </a:lnTo>
                  <a:lnTo>
                    <a:pt x="54" y="171"/>
                  </a:lnTo>
                  <a:lnTo>
                    <a:pt x="40" y="163"/>
                  </a:lnTo>
                  <a:lnTo>
                    <a:pt x="27" y="152"/>
                  </a:lnTo>
                  <a:lnTo>
                    <a:pt x="15" y="139"/>
                  </a:lnTo>
                  <a:lnTo>
                    <a:pt x="7" y="124"/>
                  </a:lnTo>
                  <a:lnTo>
                    <a:pt x="2" y="107"/>
                  </a:lnTo>
                  <a:lnTo>
                    <a:pt x="0" y="90"/>
                  </a:lnTo>
                  <a:lnTo>
                    <a:pt x="2" y="72"/>
                  </a:lnTo>
                  <a:lnTo>
                    <a:pt x="7" y="56"/>
                  </a:lnTo>
                  <a:lnTo>
                    <a:pt x="14" y="41"/>
                  </a:lnTo>
                  <a:lnTo>
                    <a:pt x="25" y="28"/>
                  </a:lnTo>
                  <a:lnTo>
                    <a:pt x="37" y="16"/>
                  </a:lnTo>
                  <a:lnTo>
                    <a:pt x="52" y="8"/>
                  </a:lnTo>
                  <a:lnTo>
                    <a:pt x="68" y="2"/>
                  </a:lnTo>
                  <a:lnTo>
                    <a:pt x="85" y="0"/>
                  </a:lnTo>
                  <a:lnTo>
                    <a:pt x="102" y="2"/>
                  </a:lnTo>
                  <a:lnTo>
                    <a:pt x="117" y="7"/>
                  </a:lnTo>
                  <a:lnTo>
                    <a:pt x="132" y="15"/>
                  </a:lnTo>
                  <a:lnTo>
                    <a:pt x="145" y="25"/>
                  </a:lnTo>
                  <a:lnTo>
                    <a:pt x="156" y="38"/>
                  </a:lnTo>
                  <a:lnTo>
                    <a:pt x="164" y="53"/>
                  </a:lnTo>
                  <a:lnTo>
                    <a:pt x="169" y="70"/>
                  </a:lnTo>
                  <a:lnTo>
                    <a:pt x="171" y="88"/>
                  </a:lnTo>
                  <a:lnTo>
                    <a:pt x="169" y="105"/>
                  </a:lnTo>
                  <a:lnTo>
                    <a:pt x="165" y="121"/>
                  </a:lnTo>
                  <a:lnTo>
                    <a:pt x="158" y="136"/>
                  </a:lnTo>
                  <a:lnTo>
                    <a:pt x="148" y="150"/>
                  </a:lnTo>
                  <a:lnTo>
                    <a:pt x="136" y="162"/>
                  </a:lnTo>
                  <a:lnTo>
                    <a:pt x="120" y="170"/>
                  </a:lnTo>
                  <a:close/>
                </a:path>
              </a:pathLst>
            </a:custGeom>
            <a:solidFill>
              <a:srgbClr val="F5AE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90" name="Freeform 186"/>
            <p:cNvSpPr>
              <a:spLocks/>
            </p:cNvSpPr>
            <p:nvPr/>
          </p:nvSpPr>
          <p:spPr bwMode="auto">
            <a:xfrm>
              <a:off x="3449" y="3083"/>
              <a:ext cx="7" cy="9"/>
            </a:xfrm>
            <a:custGeom>
              <a:avLst/>
              <a:gdLst/>
              <a:ahLst/>
              <a:cxnLst>
                <a:cxn ang="0">
                  <a:pos x="106" y="149"/>
                </a:cxn>
                <a:cxn ang="0">
                  <a:pos x="92" y="155"/>
                </a:cxn>
                <a:cxn ang="0">
                  <a:pos x="77" y="156"/>
                </a:cxn>
                <a:cxn ang="0">
                  <a:pos x="63" y="155"/>
                </a:cxn>
                <a:cxn ang="0">
                  <a:pos x="48" y="150"/>
                </a:cxn>
                <a:cxn ang="0">
                  <a:pos x="35" y="143"/>
                </a:cxn>
                <a:cxn ang="0">
                  <a:pos x="24" y="133"/>
                </a:cxn>
                <a:cxn ang="0">
                  <a:pos x="14" y="122"/>
                </a:cxn>
                <a:cxn ang="0">
                  <a:pos x="6" y="108"/>
                </a:cxn>
                <a:cxn ang="0">
                  <a:pos x="2" y="93"/>
                </a:cxn>
                <a:cxn ang="0">
                  <a:pos x="0" y="78"/>
                </a:cxn>
                <a:cxn ang="0">
                  <a:pos x="1" y="63"/>
                </a:cxn>
                <a:cxn ang="0">
                  <a:pos x="5" y="49"/>
                </a:cxn>
                <a:cxn ang="0">
                  <a:pos x="13" y="35"/>
                </a:cxn>
                <a:cxn ang="0">
                  <a:pos x="22" y="24"/>
                </a:cxn>
                <a:cxn ang="0">
                  <a:pos x="33" y="13"/>
                </a:cxn>
                <a:cxn ang="0">
                  <a:pos x="46" y="6"/>
                </a:cxn>
                <a:cxn ang="0">
                  <a:pos x="60" y="1"/>
                </a:cxn>
                <a:cxn ang="0">
                  <a:pos x="76" y="0"/>
                </a:cxn>
                <a:cxn ang="0">
                  <a:pos x="90" y="1"/>
                </a:cxn>
                <a:cxn ang="0">
                  <a:pos x="104" y="5"/>
                </a:cxn>
                <a:cxn ang="0">
                  <a:pos x="118" y="11"/>
                </a:cxn>
                <a:cxn ang="0">
                  <a:pos x="129" y="21"/>
                </a:cxn>
                <a:cxn ang="0">
                  <a:pos x="139" y="32"/>
                </a:cxn>
                <a:cxn ang="0">
                  <a:pos x="146" y="46"/>
                </a:cxn>
                <a:cxn ang="0">
                  <a:pos x="150" y="61"/>
                </a:cxn>
                <a:cxn ang="0">
                  <a:pos x="152" y="77"/>
                </a:cxn>
                <a:cxn ang="0">
                  <a:pos x="151" y="91"/>
                </a:cxn>
                <a:cxn ang="0">
                  <a:pos x="147" y="106"/>
                </a:cxn>
                <a:cxn ang="0">
                  <a:pos x="140" y="120"/>
                </a:cxn>
                <a:cxn ang="0">
                  <a:pos x="131" y="131"/>
                </a:cxn>
                <a:cxn ang="0">
                  <a:pos x="120" y="142"/>
                </a:cxn>
                <a:cxn ang="0">
                  <a:pos x="106" y="149"/>
                </a:cxn>
              </a:cxnLst>
              <a:rect l="0" t="0" r="r" b="b"/>
              <a:pathLst>
                <a:path w="152" h="156">
                  <a:moveTo>
                    <a:pt x="106" y="149"/>
                  </a:moveTo>
                  <a:lnTo>
                    <a:pt x="92" y="155"/>
                  </a:lnTo>
                  <a:lnTo>
                    <a:pt x="77" y="156"/>
                  </a:lnTo>
                  <a:lnTo>
                    <a:pt x="63" y="155"/>
                  </a:lnTo>
                  <a:lnTo>
                    <a:pt x="48" y="150"/>
                  </a:lnTo>
                  <a:lnTo>
                    <a:pt x="35" y="143"/>
                  </a:lnTo>
                  <a:lnTo>
                    <a:pt x="24" y="133"/>
                  </a:lnTo>
                  <a:lnTo>
                    <a:pt x="14" y="122"/>
                  </a:lnTo>
                  <a:lnTo>
                    <a:pt x="6" y="108"/>
                  </a:lnTo>
                  <a:lnTo>
                    <a:pt x="2" y="93"/>
                  </a:lnTo>
                  <a:lnTo>
                    <a:pt x="0" y="78"/>
                  </a:lnTo>
                  <a:lnTo>
                    <a:pt x="1" y="63"/>
                  </a:lnTo>
                  <a:lnTo>
                    <a:pt x="5" y="49"/>
                  </a:lnTo>
                  <a:lnTo>
                    <a:pt x="13" y="35"/>
                  </a:lnTo>
                  <a:lnTo>
                    <a:pt x="22" y="24"/>
                  </a:lnTo>
                  <a:lnTo>
                    <a:pt x="33" y="13"/>
                  </a:lnTo>
                  <a:lnTo>
                    <a:pt x="46" y="6"/>
                  </a:lnTo>
                  <a:lnTo>
                    <a:pt x="60" y="1"/>
                  </a:lnTo>
                  <a:lnTo>
                    <a:pt x="76" y="0"/>
                  </a:lnTo>
                  <a:lnTo>
                    <a:pt x="90" y="1"/>
                  </a:lnTo>
                  <a:lnTo>
                    <a:pt x="104" y="5"/>
                  </a:lnTo>
                  <a:lnTo>
                    <a:pt x="118" y="11"/>
                  </a:lnTo>
                  <a:lnTo>
                    <a:pt x="129" y="21"/>
                  </a:lnTo>
                  <a:lnTo>
                    <a:pt x="139" y="32"/>
                  </a:lnTo>
                  <a:lnTo>
                    <a:pt x="146" y="46"/>
                  </a:lnTo>
                  <a:lnTo>
                    <a:pt x="150" y="61"/>
                  </a:lnTo>
                  <a:lnTo>
                    <a:pt x="152" y="77"/>
                  </a:lnTo>
                  <a:lnTo>
                    <a:pt x="151" y="91"/>
                  </a:lnTo>
                  <a:lnTo>
                    <a:pt x="147" y="106"/>
                  </a:lnTo>
                  <a:lnTo>
                    <a:pt x="140" y="120"/>
                  </a:lnTo>
                  <a:lnTo>
                    <a:pt x="131" y="131"/>
                  </a:lnTo>
                  <a:lnTo>
                    <a:pt x="120" y="142"/>
                  </a:lnTo>
                  <a:lnTo>
                    <a:pt x="106" y="149"/>
                  </a:lnTo>
                  <a:close/>
                </a:path>
              </a:pathLst>
            </a:custGeom>
            <a:solidFill>
              <a:srgbClr val="FAD6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91" name="Freeform 187"/>
            <p:cNvSpPr>
              <a:spLocks/>
            </p:cNvSpPr>
            <p:nvPr/>
          </p:nvSpPr>
          <p:spPr bwMode="auto">
            <a:xfrm>
              <a:off x="3449" y="3083"/>
              <a:ext cx="6" cy="8"/>
            </a:xfrm>
            <a:custGeom>
              <a:avLst/>
              <a:gdLst/>
              <a:ahLst/>
              <a:cxnLst>
                <a:cxn ang="0">
                  <a:pos x="93" y="134"/>
                </a:cxn>
                <a:cxn ang="0">
                  <a:pos x="80" y="138"/>
                </a:cxn>
                <a:cxn ang="0">
                  <a:pos x="68" y="139"/>
                </a:cxn>
                <a:cxn ang="0">
                  <a:pos x="55" y="138"/>
                </a:cxn>
                <a:cxn ang="0">
                  <a:pos x="42" y="134"/>
                </a:cxn>
                <a:cxn ang="0">
                  <a:pos x="30" y="127"/>
                </a:cxn>
                <a:cxn ang="0">
                  <a:pos x="20" y="119"/>
                </a:cxn>
                <a:cxn ang="0">
                  <a:pos x="12" y="109"/>
                </a:cxn>
                <a:cxn ang="0">
                  <a:pos x="5" y="97"/>
                </a:cxn>
                <a:cxn ang="0">
                  <a:pos x="1" y="83"/>
                </a:cxn>
                <a:cxn ang="0">
                  <a:pos x="0" y="70"/>
                </a:cxn>
                <a:cxn ang="0">
                  <a:pos x="1" y="57"/>
                </a:cxn>
                <a:cxn ang="0">
                  <a:pos x="5" y="44"/>
                </a:cxn>
                <a:cxn ang="0">
                  <a:pos x="11" y="31"/>
                </a:cxn>
                <a:cxn ang="0">
                  <a:pos x="19" y="21"/>
                </a:cxn>
                <a:cxn ang="0">
                  <a:pos x="28" y="12"/>
                </a:cxn>
                <a:cxn ang="0">
                  <a:pos x="40" y="5"/>
                </a:cxn>
                <a:cxn ang="0">
                  <a:pos x="54" y="1"/>
                </a:cxn>
                <a:cxn ang="0">
                  <a:pos x="66" y="0"/>
                </a:cxn>
                <a:cxn ang="0">
                  <a:pos x="79" y="1"/>
                </a:cxn>
                <a:cxn ang="0">
                  <a:pos x="91" y="5"/>
                </a:cxn>
                <a:cxn ang="0">
                  <a:pos x="104" y="11"/>
                </a:cxn>
                <a:cxn ang="0">
                  <a:pos x="114" y="20"/>
                </a:cxn>
                <a:cxn ang="0">
                  <a:pos x="122" y="29"/>
                </a:cxn>
                <a:cxn ang="0">
                  <a:pos x="129" y="42"/>
                </a:cxn>
                <a:cxn ang="0">
                  <a:pos x="133" y="56"/>
                </a:cxn>
                <a:cxn ang="0">
                  <a:pos x="134" y="68"/>
                </a:cxn>
                <a:cxn ang="0">
                  <a:pos x="133" y="82"/>
                </a:cxn>
                <a:cxn ang="0">
                  <a:pos x="129" y="95"/>
                </a:cxn>
                <a:cxn ang="0">
                  <a:pos x="123" y="107"/>
                </a:cxn>
                <a:cxn ang="0">
                  <a:pos x="115" y="118"/>
                </a:cxn>
                <a:cxn ang="0">
                  <a:pos x="106" y="126"/>
                </a:cxn>
                <a:cxn ang="0">
                  <a:pos x="93" y="134"/>
                </a:cxn>
              </a:cxnLst>
              <a:rect l="0" t="0" r="r" b="b"/>
              <a:pathLst>
                <a:path w="134" h="139">
                  <a:moveTo>
                    <a:pt x="93" y="134"/>
                  </a:moveTo>
                  <a:lnTo>
                    <a:pt x="80" y="138"/>
                  </a:lnTo>
                  <a:lnTo>
                    <a:pt x="68" y="139"/>
                  </a:lnTo>
                  <a:lnTo>
                    <a:pt x="55" y="138"/>
                  </a:lnTo>
                  <a:lnTo>
                    <a:pt x="42" y="134"/>
                  </a:lnTo>
                  <a:lnTo>
                    <a:pt x="30" y="127"/>
                  </a:lnTo>
                  <a:lnTo>
                    <a:pt x="20" y="119"/>
                  </a:lnTo>
                  <a:lnTo>
                    <a:pt x="12" y="109"/>
                  </a:lnTo>
                  <a:lnTo>
                    <a:pt x="5" y="97"/>
                  </a:lnTo>
                  <a:lnTo>
                    <a:pt x="1" y="83"/>
                  </a:lnTo>
                  <a:lnTo>
                    <a:pt x="0" y="70"/>
                  </a:lnTo>
                  <a:lnTo>
                    <a:pt x="1" y="57"/>
                  </a:lnTo>
                  <a:lnTo>
                    <a:pt x="5" y="44"/>
                  </a:lnTo>
                  <a:lnTo>
                    <a:pt x="11" y="31"/>
                  </a:lnTo>
                  <a:lnTo>
                    <a:pt x="19" y="21"/>
                  </a:lnTo>
                  <a:lnTo>
                    <a:pt x="28" y="12"/>
                  </a:lnTo>
                  <a:lnTo>
                    <a:pt x="40" y="5"/>
                  </a:lnTo>
                  <a:lnTo>
                    <a:pt x="54" y="1"/>
                  </a:lnTo>
                  <a:lnTo>
                    <a:pt x="66" y="0"/>
                  </a:lnTo>
                  <a:lnTo>
                    <a:pt x="79" y="1"/>
                  </a:lnTo>
                  <a:lnTo>
                    <a:pt x="91" y="5"/>
                  </a:lnTo>
                  <a:lnTo>
                    <a:pt x="104" y="11"/>
                  </a:lnTo>
                  <a:lnTo>
                    <a:pt x="114" y="20"/>
                  </a:lnTo>
                  <a:lnTo>
                    <a:pt x="122" y="29"/>
                  </a:lnTo>
                  <a:lnTo>
                    <a:pt x="129" y="42"/>
                  </a:lnTo>
                  <a:lnTo>
                    <a:pt x="133" y="56"/>
                  </a:lnTo>
                  <a:lnTo>
                    <a:pt x="134" y="68"/>
                  </a:lnTo>
                  <a:lnTo>
                    <a:pt x="133" y="82"/>
                  </a:lnTo>
                  <a:lnTo>
                    <a:pt x="129" y="95"/>
                  </a:lnTo>
                  <a:lnTo>
                    <a:pt x="123" y="107"/>
                  </a:lnTo>
                  <a:lnTo>
                    <a:pt x="115" y="118"/>
                  </a:lnTo>
                  <a:lnTo>
                    <a:pt x="106" y="126"/>
                  </a:lnTo>
                  <a:lnTo>
                    <a:pt x="93" y="1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92" name="Freeform 188"/>
            <p:cNvSpPr>
              <a:spLocks/>
            </p:cNvSpPr>
            <p:nvPr/>
          </p:nvSpPr>
          <p:spPr bwMode="auto">
            <a:xfrm>
              <a:off x="3441" y="3093"/>
              <a:ext cx="1" cy="2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5" y="3"/>
                </a:cxn>
                <a:cxn ang="0">
                  <a:pos x="1" y="8"/>
                </a:cxn>
                <a:cxn ang="0">
                  <a:pos x="0" y="15"/>
                </a:cxn>
                <a:cxn ang="0">
                  <a:pos x="1" y="20"/>
                </a:cxn>
                <a:cxn ang="0">
                  <a:pos x="4" y="26"/>
                </a:cxn>
                <a:cxn ang="0">
                  <a:pos x="8" y="31"/>
                </a:cxn>
                <a:cxn ang="0">
                  <a:pos x="14" y="33"/>
                </a:cxn>
                <a:cxn ang="0">
                  <a:pos x="21" y="32"/>
                </a:cxn>
                <a:cxn ang="0">
                  <a:pos x="11" y="0"/>
                </a:cxn>
              </a:cxnLst>
              <a:rect l="0" t="0" r="r" b="b"/>
              <a:pathLst>
                <a:path w="21" h="33">
                  <a:moveTo>
                    <a:pt x="11" y="0"/>
                  </a:moveTo>
                  <a:lnTo>
                    <a:pt x="5" y="3"/>
                  </a:lnTo>
                  <a:lnTo>
                    <a:pt x="1" y="8"/>
                  </a:lnTo>
                  <a:lnTo>
                    <a:pt x="0" y="15"/>
                  </a:lnTo>
                  <a:lnTo>
                    <a:pt x="1" y="20"/>
                  </a:lnTo>
                  <a:lnTo>
                    <a:pt x="4" y="26"/>
                  </a:lnTo>
                  <a:lnTo>
                    <a:pt x="8" y="31"/>
                  </a:lnTo>
                  <a:lnTo>
                    <a:pt x="14" y="33"/>
                  </a:lnTo>
                  <a:lnTo>
                    <a:pt x="21" y="3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93" name="Freeform 189"/>
            <p:cNvSpPr>
              <a:spLocks/>
            </p:cNvSpPr>
            <p:nvPr/>
          </p:nvSpPr>
          <p:spPr bwMode="auto">
            <a:xfrm>
              <a:off x="3442" y="3089"/>
              <a:ext cx="3" cy="6"/>
            </a:xfrm>
            <a:custGeom>
              <a:avLst/>
              <a:gdLst/>
              <a:ahLst/>
              <a:cxnLst>
                <a:cxn ang="0">
                  <a:pos x="40" y="12"/>
                </a:cxn>
                <a:cxn ang="0">
                  <a:pos x="40" y="12"/>
                </a:cxn>
                <a:cxn ang="0">
                  <a:pos x="42" y="22"/>
                </a:cxn>
                <a:cxn ang="0">
                  <a:pos x="42" y="28"/>
                </a:cxn>
                <a:cxn ang="0">
                  <a:pos x="39" y="37"/>
                </a:cxn>
                <a:cxn ang="0">
                  <a:pos x="36" y="43"/>
                </a:cxn>
                <a:cxn ang="0">
                  <a:pos x="30" y="49"/>
                </a:cxn>
                <a:cxn ang="0">
                  <a:pos x="21" y="57"/>
                </a:cxn>
                <a:cxn ang="0">
                  <a:pos x="12" y="61"/>
                </a:cxn>
                <a:cxn ang="0">
                  <a:pos x="0" y="66"/>
                </a:cxn>
                <a:cxn ang="0">
                  <a:pos x="10" y="98"/>
                </a:cxn>
                <a:cxn ang="0">
                  <a:pos x="26" y="92"/>
                </a:cxn>
                <a:cxn ang="0">
                  <a:pos x="39" y="84"/>
                </a:cxn>
                <a:cxn ang="0">
                  <a:pos x="50" y="74"/>
                </a:cxn>
                <a:cxn ang="0">
                  <a:pos x="63" y="64"/>
                </a:cxn>
                <a:cxn ang="0">
                  <a:pos x="70" y="49"/>
                </a:cxn>
                <a:cxn ang="0">
                  <a:pos x="75" y="34"/>
                </a:cxn>
                <a:cxn ang="0">
                  <a:pos x="75" y="18"/>
                </a:cxn>
                <a:cxn ang="0">
                  <a:pos x="71" y="0"/>
                </a:cxn>
                <a:cxn ang="0">
                  <a:pos x="71" y="0"/>
                </a:cxn>
                <a:cxn ang="0">
                  <a:pos x="40" y="12"/>
                </a:cxn>
              </a:cxnLst>
              <a:rect l="0" t="0" r="r" b="b"/>
              <a:pathLst>
                <a:path w="75" h="98">
                  <a:moveTo>
                    <a:pt x="40" y="12"/>
                  </a:moveTo>
                  <a:lnTo>
                    <a:pt x="40" y="12"/>
                  </a:lnTo>
                  <a:lnTo>
                    <a:pt x="42" y="22"/>
                  </a:lnTo>
                  <a:lnTo>
                    <a:pt x="42" y="28"/>
                  </a:lnTo>
                  <a:lnTo>
                    <a:pt x="39" y="37"/>
                  </a:lnTo>
                  <a:lnTo>
                    <a:pt x="36" y="43"/>
                  </a:lnTo>
                  <a:lnTo>
                    <a:pt x="30" y="49"/>
                  </a:lnTo>
                  <a:lnTo>
                    <a:pt x="21" y="57"/>
                  </a:lnTo>
                  <a:lnTo>
                    <a:pt x="12" y="61"/>
                  </a:lnTo>
                  <a:lnTo>
                    <a:pt x="0" y="66"/>
                  </a:lnTo>
                  <a:lnTo>
                    <a:pt x="10" y="98"/>
                  </a:lnTo>
                  <a:lnTo>
                    <a:pt x="26" y="92"/>
                  </a:lnTo>
                  <a:lnTo>
                    <a:pt x="39" y="84"/>
                  </a:lnTo>
                  <a:lnTo>
                    <a:pt x="50" y="74"/>
                  </a:lnTo>
                  <a:lnTo>
                    <a:pt x="63" y="64"/>
                  </a:lnTo>
                  <a:lnTo>
                    <a:pt x="70" y="49"/>
                  </a:lnTo>
                  <a:lnTo>
                    <a:pt x="75" y="34"/>
                  </a:lnTo>
                  <a:lnTo>
                    <a:pt x="75" y="18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40" y="12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94" name="Freeform 190"/>
            <p:cNvSpPr>
              <a:spLocks/>
            </p:cNvSpPr>
            <p:nvPr/>
          </p:nvSpPr>
          <p:spPr bwMode="auto">
            <a:xfrm>
              <a:off x="3440" y="3087"/>
              <a:ext cx="5" cy="3"/>
            </a:xfrm>
            <a:custGeom>
              <a:avLst/>
              <a:gdLst/>
              <a:ahLst/>
              <a:cxnLst>
                <a:cxn ang="0">
                  <a:pos x="20" y="43"/>
                </a:cxn>
                <a:cxn ang="0">
                  <a:pos x="20" y="43"/>
                </a:cxn>
                <a:cxn ang="0">
                  <a:pos x="27" y="39"/>
                </a:cxn>
                <a:cxn ang="0">
                  <a:pos x="36" y="35"/>
                </a:cxn>
                <a:cxn ang="0">
                  <a:pos x="45" y="33"/>
                </a:cxn>
                <a:cxn ang="0">
                  <a:pos x="54" y="33"/>
                </a:cxn>
                <a:cxn ang="0">
                  <a:pos x="62" y="36"/>
                </a:cxn>
                <a:cxn ang="0">
                  <a:pos x="69" y="39"/>
                </a:cxn>
                <a:cxn ang="0">
                  <a:pos x="74" y="43"/>
                </a:cxn>
                <a:cxn ang="0">
                  <a:pos x="77" y="49"/>
                </a:cxn>
                <a:cxn ang="0">
                  <a:pos x="108" y="37"/>
                </a:cxn>
                <a:cxn ang="0">
                  <a:pos x="98" y="22"/>
                </a:cxn>
                <a:cxn ang="0">
                  <a:pos x="87" y="11"/>
                </a:cxn>
                <a:cxn ang="0">
                  <a:pos x="74" y="4"/>
                </a:cxn>
                <a:cxn ang="0">
                  <a:pos x="58" y="0"/>
                </a:cxn>
                <a:cxn ang="0">
                  <a:pos x="41" y="0"/>
                </a:cxn>
                <a:cxn ang="0">
                  <a:pos x="26" y="3"/>
                </a:cxn>
                <a:cxn ang="0">
                  <a:pos x="13" y="9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0" y="43"/>
                </a:cxn>
              </a:cxnLst>
              <a:rect l="0" t="0" r="r" b="b"/>
              <a:pathLst>
                <a:path w="108" h="49">
                  <a:moveTo>
                    <a:pt x="20" y="43"/>
                  </a:moveTo>
                  <a:lnTo>
                    <a:pt x="20" y="43"/>
                  </a:lnTo>
                  <a:lnTo>
                    <a:pt x="27" y="39"/>
                  </a:lnTo>
                  <a:lnTo>
                    <a:pt x="36" y="35"/>
                  </a:lnTo>
                  <a:lnTo>
                    <a:pt x="45" y="33"/>
                  </a:lnTo>
                  <a:lnTo>
                    <a:pt x="54" y="33"/>
                  </a:lnTo>
                  <a:lnTo>
                    <a:pt x="62" y="36"/>
                  </a:lnTo>
                  <a:lnTo>
                    <a:pt x="69" y="39"/>
                  </a:lnTo>
                  <a:lnTo>
                    <a:pt x="74" y="43"/>
                  </a:lnTo>
                  <a:lnTo>
                    <a:pt x="77" y="49"/>
                  </a:lnTo>
                  <a:lnTo>
                    <a:pt x="108" y="37"/>
                  </a:lnTo>
                  <a:lnTo>
                    <a:pt x="98" y="22"/>
                  </a:lnTo>
                  <a:lnTo>
                    <a:pt x="87" y="11"/>
                  </a:lnTo>
                  <a:lnTo>
                    <a:pt x="74" y="4"/>
                  </a:lnTo>
                  <a:lnTo>
                    <a:pt x="58" y="0"/>
                  </a:lnTo>
                  <a:lnTo>
                    <a:pt x="41" y="0"/>
                  </a:lnTo>
                  <a:lnTo>
                    <a:pt x="26" y="3"/>
                  </a:lnTo>
                  <a:lnTo>
                    <a:pt x="13" y="9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0" y="43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95" name="Freeform 191"/>
            <p:cNvSpPr>
              <a:spLocks/>
            </p:cNvSpPr>
            <p:nvPr/>
          </p:nvSpPr>
          <p:spPr bwMode="auto">
            <a:xfrm>
              <a:off x="3438" y="3088"/>
              <a:ext cx="3" cy="8"/>
            </a:xfrm>
            <a:custGeom>
              <a:avLst/>
              <a:gdLst/>
              <a:ahLst/>
              <a:cxnLst>
                <a:cxn ang="0">
                  <a:pos x="36" y="112"/>
                </a:cxn>
                <a:cxn ang="0">
                  <a:pos x="36" y="112"/>
                </a:cxn>
                <a:cxn ang="0">
                  <a:pos x="33" y="104"/>
                </a:cxn>
                <a:cxn ang="0">
                  <a:pos x="32" y="95"/>
                </a:cxn>
                <a:cxn ang="0">
                  <a:pos x="34" y="83"/>
                </a:cxn>
                <a:cxn ang="0">
                  <a:pos x="38" y="69"/>
                </a:cxn>
                <a:cxn ang="0">
                  <a:pos x="44" y="58"/>
                </a:cxn>
                <a:cxn ang="0">
                  <a:pos x="52" y="44"/>
                </a:cxn>
                <a:cxn ang="0">
                  <a:pos x="60" y="34"/>
                </a:cxn>
                <a:cxn ang="0">
                  <a:pos x="69" y="25"/>
                </a:cxn>
                <a:cxn ang="0">
                  <a:pos x="49" y="0"/>
                </a:cxn>
                <a:cxn ang="0">
                  <a:pos x="37" y="11"/>
                </a:cxn>
                <a:cxn ang="0">
                  <a:pos x="25" y="25"/>
                </a:cxn>
                <a:cxn ang="0">
                  <a:pos x="16" y="41"/>
                </a:cxn>
                <a:cxn ang="0">
                  <a:pos x="8" y="57"/>
                </a:cxn>
                <a:cxn ang="0">
                  <a:pos x="2" y="75"/>
                </a:cxn>
                <a:cxn ang="0">
                  <a:pos x="0" y="92"/>
                </a:cxn>
                <a:cxn ang="0">
                  <a:pos x="1" y="112"/>
                </a:cxn>
                <a:cxn ang="0">
                  <a:pos x="8" y="129"/>
                </a:cxn>
                <a:cxn ang="0">
                  <a:pos x="8" y="129"/>
                </a:cxn>
                <a:cxn ang="0">
                  <a:pos x="36" y="112"/>
                </a:cxn>
              </a:cxnLst>
              <a:rect l="0" t="0" r="r" b="b"/>
              <a:pathLst>
                <a:path w="69" h="129">
                  <a:moveTo>
                    <a:pt x="36" y="112"/>
                  </a:moveTo>
                  <a:lnTo>
                    <a:pt x="36" y="112"/>
                  </a:lnTo>
                  <a:lnTo>
                    <a:pt x="33" y="104"/>
                  </a:lnTo>
                  <a:lnTo>
                    <a:pt x="32" y="95"/>
                  </a:lnTo>
                  <a:lnTo>
                    <a:pt x="34" y="83"/>
                  </a:lnTo>
                  <a:lnTo>
                    <a:pt x="38" y="69"/>
                  </a:lnTo>
                  <a:lnTo>
                    <a:pt x="44" y="58"/>
                  </a:lnTo>
                  <a:lnTo>
                    <a:pt x="52" y="44"/>
                  </a:lnTo>
                  <a:lnTo>
                    <a:pt x="60" y="34"/>
                  </a:lnTo>
                  <a:lnTo>
                    <a:pt x="69" y="25"/>
                  </a:lnTo>
                  <a:lnTo>
                    <a:pt x="49" y="0"/>
                  </a:lnTo>
                  <a:lnTo>
                    <a:pt x="37" y="11"/>
                  </a:lnTo>
                  <a:lnTo>
                    <a:pt x="25" y="25"/>
                  </a:lnTo>
                  <a:lnTo>
                    <a:pt x="16" y="41"/>
                  </a:lnTo>
                  <a:lnTo>
                    <a:pt x="8" y="57"/>
                  </a:lnTo>
                  <a:lnTo>
                    <a:pt x="2" y="75"/>
                  </a:lnTo>
                  <a:lnTo>
                    <a:pt x="0" y="92"/>
                  </a:lnTo>
                  <a:lnTo>
                    <a:pt x="1" y="112"/>
                  </a:lnTo>
                  <a:lnTo>
                    <a:pt x="8" y="129"/>
                  </a:lnTo>
                  <a:lnTo>
                    <a:pt x="8" y="129"/>
                  </a:lnTo>
                  <a:lnTo>
                    <a:pt x="36" y="112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96" name="Freeform 192"/>
            <p:cNvSpPr>
              <a:spLocks/>
            </p:cNvSpPr>
            <p:nvPr/>
          </p:nvSpPr>
          <p:spPr bwMode="auto">
            <a:xfrm>
              <a:off x="3438" y="3095"/>
              <a:ext cx="5" cy="4"/>
            </a:xfrm>
            <a:custGeom>
              <a:avLst/>
              <a:gdLst/>
              <a:ahLst/>
              <a:cxnLst>
                <a:cxn ang="0">
                  <a:pos x="107" y="41"/>
                </a:cxn>
                <a:cxn ang="0">
                  <a:pos x="107" y="41"/>
                </a:cxn>
                <a:cxn ang="0">
                  <a:pos x="96" y="43"/>
                </a:cxn>
                <a:cxn ang="0">
                  <a:pos x="83" y="43"/>
                </a:cxn>
                <a:cxn ang="0">
                  <a:pos x="72" y="42"/>
                </a:cxn>
                <a:cxn ang="0">
                  <a:pos x="62" y="36"/>
                </a:cxn>
                <a:cxn ang="0">
                  <a:pos x="52" y="30"/>
                </a:cxn>
                <a:cxn ang="0">
                  <a:pos x="43" y="23"/>
                </a:cxn>
                <a:cxn ang="0">
                  <a:pos x="35" y="13"/>
                </a:cxn>
                <a:cxn ang="0">
                  <a:pos x="28" y="0"/>
                </a:cxn>
                <a:cxn ang="0">
                  <a:pos x="0" y="17"/>
                </a:cxn>
                <a:cxn ang="0">
                  <a:pos x="9" y="32"/>
                </a:cxn>
                <a:cxn ang="0">
                  <a:pos x="20" y="46"/>
                </a:cxn>
                <a:cxn ang="0">
                  <a:pos x="33" y="57"/>
                </a:cxn>
                <a:cxn ang="0">
                  <a:pos x="48" y="66"/>
                </a:cxn>
                <a:cxn ang="0">
                  <a:pos x="64" y="73"/>
                </a:cxn>
                <a:cxn ang="0">
                  <a:pos x="81" y="76"/>
                </a:cxn>
                <a:cxn ang="0">
                  <a:pos x="98" y="76"/>
                </a:cxn>
                <a:cxn ang="0">
                  <a:pos x="117" y="72"/>
                </a:cxn>
                <a:cxn ang="0">
                  <a:pos x="117" y="72"/>
                </a:cxn>
                <a:cxn ang="0">
                  <a:pos x="107" y="41"/>
                </a:cxn>
              </a:cxnLst>
              <a:rect l="0" t="0" r="r" b="b"/>
              <a:pathLst>
                <a:path w="117" h="76">
                  <a:moveTo>
                    <a:pt x="107" y="41"/>
                  </a:moveTo>
                  <a:lnTo>
                    <a:pt x="107" y="41"/>
                  </a:lnTo>
                  <a:lnTo>
                    <a:pt x="96" y="43"/>
                  </a:lnTo>
                  <a:lnTo>
                    <a:pt x="83" y="43"/>
                  </a:lnTo>
                  <a:lnTo>
                    <a:pt x="72" y="42"/>
                  </a:lnTo>
                  <a:lnTo>
                    <a:pt x="62" y="36"/>
                  </a:lnTo>
                  <a:lnTo>
                    <a:pt x="52" y="30"/>
                  </a:lnTo>
                  <a:lnTo>
                    <a:pt x="43" y="23"/>
                  </a:lnTo>
                  <a:lnTo>
                    <a:pt x="35" y="13"/>
                  </a:lnTo>
                  <a:lnTo>
                    <a:pt x="28" y="0"/>
                  </a:lnTo>
                  <a:lnTo>
                    <a:pt x="0" y="17"/>
                  </a:lnTo>
                  <a:lnTo>
                    <a:pt x="9" y="32"/>
                  </a:lnTo>
                  <a:lnTo>
                    <a:pt x="20" y="46"/>
                  </a:lnTo>
                  <a:lnTo>
                    <a:pt x="33" y="57"/>
                  </a:lnTo>
                  <a:lnTo>
                    <a:pt x="48" y="66"/>
                  </a:lnTo>
                  <a:lnTo>
                    <a:pt x="64" y="73"/>
                  </a:lnTo>
                  <a:lnTo>
                    <a:pt x="81" y="76"/>
                  </a:lnTo>
                  <a:lnTo>
                    <a:pt x="98" y="76"/>
                  </a:lnTo>
                  <a:lnTo>
                    <a:pt x="117" y="72"/>
                  </a:lnTo>
                  <a:lnTo>
                    <a:pt x="117" y="72"/>
                  </a:lnTo>
                  <a:lnTo>
                    <a:pt x="107" y="41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97" name="Freeform 193"/>
            <p:cNvSpPr>
              <a:spLocks/>
            </p:cNvSpPr>
            <p:nvPr/>
          </p:nvSpPr>
          <p:spPr bwMode="auto">
            <a:xfrm>
              <a:off x="3443" y="3094"/>
              <a:ext cx="4" cy="5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46" y="8"/>
                </a:cxn>
                <a:cxn ang="0">
                  <a:pos x="44" y="15"/>
                </a:cxn>
                <a:cxn ang="0">
                  <a:pos x="40" y="24"/>
                </a:cxn>
                <a:cxn ang="0">
                  <a:pos x="35" y="32"/>
                </a:cxn>
                <a:cxn ang="0">
                  <a:pos x="28" y="39"/>
                </a:cxn>
                <a:cxn ang="0">
                  <a:pos x="21" y="46"/>
                </a:cxn>
                <a:cxn ang="0">
                  <a:pos x="11" y="52"/>
                </a:cxn>
                <a:cxn ang="0">
                  <a:pos x="0" y="57"/>
                </a:cxn>
                <a:cxn ang="0">
                  <a:pos x="10" y="88"/>
                </a:cxn>
                <a:cxn ang="0">
                  <a:pos x="25" y="82"/>
                </a:cxn>
                <a:cxn ang="0">
                  <a:pos x="40" y="73"/>
                </a:cxn>
                <a:cxn ang="0">
                  <a:pos x="51" y="64"/>
                </a:cxn>
                <a:cxn ang="0">
                  <a:pos x="61" y="53"/>
                </a:cxn>
                <a:cxn ang="0">
                  <a:pos x="68" y="41"/>
                </a:cxn>
                <a:cxn ang="0">
                  <a:pos x="74" y="28"/>
                </a:cxn>
                <a:cxn ang="0">
                  <a:pos x="78" y="14"/>
                </a:cxn>
                <a:cxn ang="0">
                  <a:pos x="79" y="2"/>
                </a:cxn>
                <a:cxn ang="0">
                  <a:pos x="47" y="0"/>
                </a:cxn>
              </a:cxnLst>
              <a:rect l="0" t="0" r="r" b="b"/>
              <a:pathLst>
                <a:path w="79" h="88">
                  <a:moveTo>
                    <a:pt x="47" y="0"/>
                  </a:moveTo>
                  <a:lnTo>
                    <a:pt x="46" y="8"/>
                  </a:lnTo>
                  <a:lnTo>
                    <a:pt x="44" y="15"/>
                  </a:lnTo>
                  <a:lnTo>
                    <a:pt x="40" y="24"/>
                  </a:lnTo>
                  <a:lnTo>
                    <a:pt x="35" y="32"/>
                  </a:lnTo>
                  <a:lnTo>
                    <a:pt x="28" y="39"/>
                  </a:lnTo>
                  <a:lnTo>
                    <a:pt x="21" y="46"/>
                  </a:lnTo>
                  <a:lnTo>
                    <a:pt x="11" y="52"/>
                  </a:lnTo>
                  <a:lnTo>
                    <a:pt x="0" y="57"/>
                  </a:lnTo>
                  <a:lnTo>
                    <a:pt x="10" y="88"/>
                  </a:lnTo>
                  <a:lnTo>
                    <a:pt x="25" y="82"/>
                  </a:lnTo>
                  <a:lnTo>
                    <a:pt x="40" y="73"/>
                  </a:lnTo>
                  <a:lnTo>
                    <a:pt x="51" y="64"/>
                  </a:lnTo>
                  <a:lnTo>
                    <a:pt x="61" y="53"/>
                  </a:lnTo>
                  <a:lnTo>
                    <a:pt x="68" y="41"/>
                  </a:lnTo>
                  <a:lnTo>
                    <a:pt x="74" y="28"/>
                  </a:lnTo>
                  <a:lnTo>
                    <a:pt x="78" y="14"/>
                  </a:lnTo>
                  <a:lnTo>
                    <a:pt x="79" y="2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98" name="Freeform 194"/>
            <p:cNvSpPr>
              <a:spLocks/>
            </p:cNvSpPr>
            <p:nvPr/>
          </p:nvSpPr>
          <p:spPr bwMode="auto">
            <a:xfrm>
              <a:off x="3442" y="3097"/>
              <a:ext cx="2" cy="1"/>
            </a:xfrm>
            <a:custGeom>
              <a:avLst/>
              <a:gdLst/>
              <a:ahLst/>
              <a:cxnLst>
                <a:cxn ang="0">
                  <a:pos x="32" y="18"/>
                </a:cxn>
                <a:cxn ang="0">
                  <a:pos x="31" y="11"/>
                </a:cxn>
                <a:cxn ang="0">
                  <a:pos x="28" y="6"/>
                </a:cxn>
                <a:cxn ang="0">
                  <a:pos x="23" y="3"/>
                </a:cxn>
                <a:cxn ang="0">
                  <a:pos x="17" y="0"/>
                </a:cxn>
                <a:cxn ang="0">
                  <a:pos x="11" y="2"/>
                </a:cxn>
                <a:cxn ang="0">
                  <a:pos x="6" y="4"/>
                </a:cxn>
                <a:cxn ang="0">
                  <a:pos x="2" y="9"/>
                </a:cxn>
                <a:cxn ang="0">
                  <a:pos x="0" y="16"/>
                </a:cxn>
                <a:cxn ang="0">
                  <a:pos x="32" y="18"/>
                </a:cxn>
              </a:cxnLst>
              <a:rect l="0" t="0" r="r" b="b"/>
              <a:pathLst>
                <a:path w="32" h="18">
                  <a:moveTo>
                    <a:pt x="32" y="18"/>
                  </a:moveTo>
                  <a:lnTo>
                    <a:pt x="31" y="11"/>
                  </a:lnTo>
                  <a:lnTo>
                    <a:pt x="28" y="6"/>
                  </a:lnTo>
                  <a:lnTo>
                    <a:pt x="23" y="3"/>
                  </a:lnTo>
                  <a:lnTo>
                    <a:pt x="17" y="0"/>
                  </a:lnTo>
                  <a:lnTo>
                    <a:pt x="11" y="2"/>
                  </a:lnTo>
                  <a:lnTo>
                    <a:pt x="6" y="4"/>
                  </a:lnTo>
                  <a:lnTo>
                    <a:pt x="2" y="9"/>
                  </a:lnTo>
                  <a:lnTo>
                    <a:pt x="0" y="16"/>
                  </a:lnTo>
                  <a:lnTo>
                    <a:pt x="32" y="18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99" name="Freeform 195"/>
            <p:cNvSpPr>
              <a:spLocks/>
            </p:cNvSpPr>
            <p:nvPr/>
          </p:nvSpPr>
          <p:spPr bwMode="auto">
            <a:xfrm>
              <a:off x="3442" y="3094"/>
              <a:ext cx="1" cy="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5" y="3"/>
                </a:cxn>
                <a:cxn ang="0">
                  <a:pos x="1" y="8"/>
                </a:cxn>
                <a:cxn ang="0">
                  <a:pos x="0" y="14"/>
                </a:cxn>
                <a:cxn ang="0">
                  <a:pos x="1" y="20"/>
                </a:cxn>
                <a:cxn ang="0">
                  <a:pos x="4" y="26"/>
                </a:cxn>
                <a:cxn ang="0">
                  <a:pos x="9" y="30"/>
                </a:cxn>
                <a:cxn ang="0">
                  <a:pos x="15" y="32"/>
                </a:cxn>
                <a:cxn ang="0">
                  <a:pos x="22" y="31"/>
                </a:cxn>
                <a:cxn ang="0">
                  <a:pos x="12" y="0"/>
                </a:cxn>
              </a:cxnLst>
              <a:rect l="0" t="0" r="r" b="b"/>
              <a:pathLst>
                <a:path w="22" h="32">
                  <a:moveTo>
                    <a:pt x="12" y="0"/>
                  </a:moveTo>
                  <a:lnTo>
                    <a:pt x="5" y="3"/>
                  </a:lnTo>
                  <a:lnTo>
                    <a:pt x="1" y="8"/>
                  </a:lnTo>
                  <a:lnTo>
                    <a:pt x="0" y="14"/>
                  </a:lnTo>
                  <a:lnTo>
                    <a:pt x="1" y="20"/>
                  </a:lnTo>
                  <a:lnTo>
                    <a:pt x="4" y="26"/>
                  </a:lnTo>
                  <a:lnTo>
                    <a:pt x="9" y="30"/>
                  </a:lnTo>
                  <a:lnTo>
                    <a:pt x="15" y="32"/>
                  </a:lnTo>
                  <a:lnTo>
                    <a:pt x="22" y="3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00" name="Freeform 196"/>
            <p:cNvSpPr>
              <a:spLocks/>
            </p:cNvSpPr>
            <p:nvPr/>
          </p:nvSpPr>
          <p:spPr bwMode="auto">
            <a:xfrm>
              <a:off x="3442" y="3090"/>
              <a:ext cx="4" cy="5"/>
            </a:xfrm>
            <a:custGeom>
              <a:avLst/>
              <a:gdLst/>
              <a:ahLst/>
              <a:cxnLst>
                <a:cxn ang="0">
                  <a:pos x="39" y="13"/>
                </a:cxn>
                <a:cxn ang="0">
                  <a:pos x="39" y="12"/>
                </a:cxn>
                <a:cxn ang="0">
                  <a:pos x="41" y="22"/>
                </a:cxn>
                <a:cxn ang="0">
                  <a:pos x="41" y="30"/>
                </a:cxn>
                <a:cxn ang="0">
                  <a:pos x="38" y="37"/>
                </a:cxn>
                <a:cxn ang="0">
                  <a:pos x="35" y="43"/>
                </a:cxn>
                <a:cxn ang="0">
                  <a:pos x="28" y="51"/>
                </a:cxn>
                <a:cxn ang="0">
                  <a:pos x="20" y="58"/>
                </a:cxn>
                <a:cxn ang="0">
                  <a:pos x="11" y="62"/>
                </a:cxn>
                <a:cxn ang="0">
                  <a:pos x="0" y="68"/>
                </a:cxn>
                <a:cxn ang="0">
                  <a:pos x="10" y="99"/>
                </a:cxn>
                <a:cxn ang="0">
                  <a:pos x="25" y="94"/>
                </a:cxn>
                <a:cxn ang="0">
                  <a:pos x="38" y="85"/>
                </a:cxn>
                <a:cxn ang="0">
                  <a:pos x="51" y="76"/>
                </a:cxn>
                <a:cxn ang="0">
                  <a:pos x="62" y="64"/>
                </a:cxn>
                <a:cxn ang="0">
                  <a:pos x="69" y="52"/>
                </a:cxn>
                <a:cxn ang="0">
                  <a:pos x="74" y="36"/>
                </a:cxn>
                <a:cxn ang="0">
                  <a:pos x="74" y="18"/>
                </a:cxn>
                <a:cxn ang="0">
                  <a:pos x="70" y="1"/>
                </a:cxn>
                <a:cxn ang="0">
                  <a:pos x="70" y="0"/>
                </a:cxn>
                <a:cxn ang="0">
                  <a:pos x="39" y="13"/>
                </a:cxn>
              </a:cxnLst>
              <a:rect l="0" t="0" r="r" b="b"/>
              <a:pathLst>
                <a:path w="74" h="99">
                  <a:moveTo>
                    <a:pt x="39" y="13"/>
                  </a:moveTo>
                  <a:lnTo>
                    <a:pt x="39" y="12"/>
                  </a:lnTo>
                  <a:lnTo>
                    <a:pt x="41" y="22"/>
                  </a:lnTo>
                  <a:lnTo>
                    <a:pt x="41" y="30"/>
                  </a:lnTo>
                  <a:lnTo>
                    <a:pt x="38" y="37"/>
                  </a:lnTo>
                  <a:lnTo>
                    <a:pt x="35" y="43"/>
                  </a:lnTo>
                  <a:lnTo>
                    <a:pt x="28" y="51"/>
                  </a:lnTo>
                  <a:lnTo>
                    <a:pt x="20" y="58"/>
                  </a:lnTo>
                  <a:lnTo>
                    <a:pt x="11" y="62"/>
                  </a:lnTo>
                  <a:lnTo>
                    <a:pt x="0" y="68"/>
                  </a:lnTo>
                  <a:lnTo>
                    <a:pt x="10" y="99"/>
                  </a:lnTo>
                  <a:lnTo>
                    <a:pt x="25" y="94"/>
                  </a:lnTo>
                  <a:lnTo>
                    <a:pt x="38" y="85"/>
                  </a:lnTo>
                  <a:lnTo>
                    <a:pt x="51" y="76"/>
                  </a:lnTo>
                  <a:lnTo>
                    <a:pt x="62" y="64"/>
                  </a:lnTo>
                  <a:lnTo>
                    <a:pt x="69" y="52"/>
                  </a:lnTo>
                  <a:lnTo>
                    <a:pt x="74" y="36"/>
                  </a:lnTo>
                  <a:lnTo>
                    <a:pt x="74" y="18"/>
                  </a:lnTo>
                  <a:lnTo>
                    <a:pt x="70" y="1"/>
                  </a:lnTo>
                  <a:lnTo>
                    <a:pt x="70" y="0"/>
                  </a:lnTo>
                  <a:lnTo>
                    <a:pt x="39" y="13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01" name="Freeform 197"/>
            <p:cNvSpPr>
              <a:spLocks/>
            </p:cNvSpPr>
            <p:nvPr/>
          </p:nvSpPr>
          <p:spPr bwMode="auto">
            <a:xfrm>
              <a:off x="3441" y="3088"/>
              <a:ext cx="5" cy="3"/>
            </a:xfrm>
            <a:custGeom>
              <a:avLst/>
              <a:gdLst/>
              <a:ahLst/>
              <a:cxnLst>
                <a:cxn ang="0">
                  <a:pos x="20" y="44"/>
                </a:cxn>
                <a:cxn ang="0">
                  <a:pos x="20" y="43"/>
                </a:cxn>
                <a:cxn ang="0">
                  <a:pos x="27" y="39"/>
                </a:cxn>
                <a:cxn ang="0">
                  <a:pos x="37" y="35"/>
                </a:cxn>
                <a:cxn ang="0">
                  <a:pos x="46" y="34"/>
                </a:cxn>
                <a:cxn ang="0">
                  <a:pos x="54" y="34"/>
                </a:cxn>
                <a:cxn ang="0">
                  <a:pos x="61" y="36"/>
                </a:cxn>
                <a:cxn ang="0">
                  <a:pos x="69" y="39"/>
                </a:cxn>
                <a:cxn ang="0">
                  <a:pos x="74" y="43"/>
                </a:cxn>
                <a:cxn ang="0">
                  <a:pos x="77" y="50"/>
                </a:cxn>
                <a:cxn ang="0">
                  <a:pos x="108" y="37"/>
                </a:cxn>
                <a:cxn ang="0">
                  <a:pos x="99" y="22"/>
                </a:cxn>
                <a:cxn ang="0">
                  <a:pos x="88" y="12"/>
                </a:cxn>
                <a:cxn ang="0">
                  <a:pos x="73" y="4"/>
                </a:cxn>
                <a:cxn ang="0">
                  <a:pos x="58" y="0"/>
                </a:cxn>
                <a:cxn ang="0">
                  <a:pos x="42" y="0"/>
                </a:cxn>
                <a:cxn ang="0">
                  <a:pos x="26" y="3"/>
                </a:cxn>
                <a:cxn ang="0">
                  <a:pos x="13" y="10"/>
                </a:cxn>
                <a:cxn ang="0">
                  <a:pos x="0" y="18"/>
                </a:cxn>
                <a:cxn ang="0">
                  <a:pos x="0" y="17"/>
                </a:cxn>
                <a:cxn ang="0">
                  <a:pos x="20" y="44"/>
                </a:cxn>
              </a:cxnLst>
              <a:rect l="0" t="0" r="r" b="b"/>
              <a:pathLst>
                <a:path w="108" h="50">
                  <a:moveTo>
                    <a:pt x="20" y="44"/>
                  </a:moveTo>
                  <a:lnTo>
                    <a:pt x="20" y="43"/>
                  </a:lnTo>
                  <a:lnTo>
                    <a:pt x="27" y="39"/>
                  </a:lnTo>
                  <a:lnTo>
                    <a:pt x="37" y="35"/>
                  </a:lnTo>
                  <a:lnTo>
                    <a:pt x="46" y="34"/>
                  </a:lnTo>
                  <a:lnTo>
                    <a:pt x="54" y="34"/>
                  </a:lnTo>
                  <a:lnTo>
                    <a:pt x="61" y="36"/>
                  </a:lnTo>
                  <a:lnTo>
                    <a:pt x="69" y="39"/>
                  </a:lnTo>
                  <a:lnTo>
                    <a:pt x="74" y="43"/>
                  </a:lnTo>
                  <a:lnTo>
                    <a:pt x="77" y="50"/>
                  </a:lnTo>
                  <a:lnTo>
                    <a:pt x="108" y="37"/>
                  </a:lnTo>
                  <a:lnTo>
                    <a:pt x="99" y="22"/>
                  </a:lnTo>
                  <a:lnTo>
                    <a:pt x="88" y="12"/>
                  </a:lnTo>
                  <a:lnTo>
                    <a:pt x="73" y="4"/>
                  </a:lnTo>
                  <a:lnTo>
                    <a:pt x="58" y="0"/>
                  </a:lnTo>
                  <a:lnTo>
                    <a:pt x="42" y="0"/>
                  </a:lnTo>
                  <a:lnTo>
                    <a:pt x="26" y="3"/>
                  </a:lnTo>
                  <a:lnTo>
                    <a:pt x="13" y="10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20" y="44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02" name="Freeform 198"/>
            <p:cNvSpPr>
              <a:spLocks/>
            </p:cNvSpPr>
            <p:nvPr/>
          </p:nvSpPr>
          <p:spPr bwMode="auto">
            <a:xfrm>
              <a:off x="3438" y="3089"/>
              <a:ext cx="4" cy="7"/>
            </a:xfrm>
            <a:custGeom>
              <a:avLst/>
              <a:gdLst/>
              <a:ahLst/>
              <a:cxnLst>
                <a:cxn ang="0">
                  <a:pos x="36" y="114"/>
                </a:cxn>
                <a:cxn ang="0">
                  <a:pos x="36" y="114"/>
                </a:cxn>
                <a:cxn ang="0">
                  <a:pos x="34" y="107"/>
                </a:cxn>
                <a:cxn ang="0">
                  <a:pos x="33" y="96"/>
                </a:cxn>
                <a:cxn ang="0">
                  <a:pos x="35" y="83"/>
                </a:cxn>
                <a:cxn ang="0">
                  <a:pos x="38" y="72"/>
                </a:cxn>
                <a:cxn ang="0">
                  <a:pos x="44" y="59"/>
                </a:cxn>
                <a:cxn ang="0">
                  <a:pos x="52" y="46"/>
                </a:cxn>
                <a:cxn ang="0">
                  <a:pos x="60" y="36"/>
                </a:cxn>
                <a:cxn ang="0">
                  <a:pos x="69" y="27"/>
                </a:cxn>
                <a:cxn ang="0">
                  <a:pos x="49" y="0"/>
                </a:cxn>
                <a:cxn ang="0">
                  <a:pos x="36" y="13"/>
                </a:cxn>
                <a:cxn ang="0">
                  <a:pos x="25" y="27"/>
                </a:cxn>
                <a:cxn ang="0">
                  <a:pos x="15" y="42"/>
                </a:cxn>
                <a:cxn ang="0">
                  <a:pos x="7" y="59"/>
                </a:cxn>
                <a:cxn ang="0">
                  <a:pos x="2" y="77"/>
                </a:cxn>
                <a:cxn ang="0">
                  <a:pos x="0" y="94"/>
                </a:cxn>
                <a:cxn ang="0">
                  <a:pos x="1" y="113"/>
                </a:cxn>
                <a:cxn ang="0">
                  <a:pos x="7" y="131"/>
                </a:cxn>
                <a:cxn ang="0">
                  <a:pos x="7" y="131"/>
                </a:cxn>
                <a:cxn ang="0">
                  <a:pos x="36" y="114"/>
                </a:cxn>
              </a:cxnLst>
              <a:rect l="0" t="0" r="r" b="b"/>
              <a:pathLst>
                <a:path w="69" h="131">
                  <a:moveTo>
                    <a:pt x="36" y="114"/>
                  </a:moveTo>
                  <a:lnTo>
                    <a:pt x="36" y="114"/>
                  </a:lnTo>
                  <a:lnTo>
                    <a:pt x="34" y="107"/>
                  </a:lnTo>
                  <a:lnTo>
                    <a:pt x="33" y="96"/>
                  </a:lnTo>
                  <a:lnTo>
                    <a:pt x="35" y="83"/>
                  </a:lnTo>
                  <a:lnTo>
                    <a:pt x="38" y="72"/>
                  </a:lnTo>
                  <a:lnTo>
                    <a:pt x="44" y="59"/>
                  </a:lnTo>
                  <a:lnTo>
                    <a:pt x="52" y="46"/>
                  </a:lnTo>
                  <a:lnTo>
                    <a:pt x="60" y="36"/>
                  </a:lnTo>
                  <a:lnTo>
                    <a:pt x="69" y="27"/>
                  </a:lnTo>
                  <a:lnTo>
                    <a:pt x="49" y="0"/>
                  </a:lnTo>
                  <a:lnTo>
                    <a:pt x="36" y="13"/>
                  </a:lnTo>
                  <a:lnTo>
                    <a:pt x="25" y="27"/>
                  </a:lnTo>
                  <a:lnTo>
                    <a:pt x="15" y="42"/>
                  </a:lnTo>
                  <a:lnTo>
                    <a:pt x="7" y="59"/>
                  </a:lnTo>
                  <a:lnTo>
                    <a:pt x="2" y="77"/>
                  </a:lnTo>
                  <a:lnTo>
                    <a:pt x="0" y="94"/>
                  </a:lnTo>
                  <a:lnTo>
                    <a:pt x="1" y="113"/>
                  </a:lnTo>
                  <a:lnTo>
                    <a:pt x="7" y="131"/>
                  </a:lnTo>
                  <a:lnTo>
                    <a:pt x="7" y="131"/>
                  </a:lnTo>
                  <a:lnTo>
                    <a:pt x="36" y="114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03" name="Freeform 199"/>
            <p:cNvSpPr>
              <a:spLocks/>
            </p:cNvSpPr>
            <p:nvPr/>
          </p:nvSpPr>
          <p:spPr bwMode="auto">
            <a:xfrm>
              <a:off x="3439" y="3095"/>
              <a:ext cx="5" cy="4"/>
            </a:xfrm>
            <a:custGeom>
              <a:avLst/>
              <a:gdLst/>
              <a:ahLst/>
              <a:cxnLst>
                <a:cxn ang="0">
                  <a:pos x="107" y="41"/>
                </a:cxn>
                <a:cxn ang="0">
                  <a:pos x="107" y="41"/>
                </a:cxn>
                <a:cxn ang="0">
                  <a:pos x="96" y="43"/>
                </a:cxn>
                <a:cxn ang="0">
                  <a:pos x="85" y="43"/>
                </a:cxn>
                <a:cxn ang="0">
                  <a:pos x="75" y="41"/>
                </a:cxn>
                <a:cxn ang="0">
                  <a:pos x="63" y="37"/>
                </a:cxn>
                <a:cxn ang="0">
                  <a:pos x="54" y="29"/>
                </a:cxn>
                <a:cxn ang="0">
                  <a:pos x="44" y="22"/>
                </a:cxn>
                <a:cxn ang="0">
                  <a:pos x="36" y="13"/>
                </a:cxn>
                <a:cxn ang="0">
                  <a:pos x="29" y="0"/>
                </a:cxn>
                <a:cxn ang="0">
                  <a:pos x="0" y="17"/>
                </a:cxn>
                <a:cxn ang="0">
                  <a:pos x="9" y="32"/>
                </a:cxn>
                <a:cxn ang="0">
                  <a:pos x="21" y="45"/>
                </a:cxn>
                <a:cxn ang="0">
                  <a:pos x="34" y="57"/>
                </a:cxn>
                <a:cxn ang="0">
                  <a:pos x="49" y="66"/>
                </a:cxn>
                <a:cxn ang="0">
                  <a:pos x="64" y="73"/>
                </a:cxn>
                <a:cxn ang="0">
                  <a:pos x="81" y="77"/>
                </a:cxn>
                <a:cxn ang="0">
                  <a:pos x="98" y="77"/>
                </a:cxn>
                <a:cxn ang="0">
                  <a:pos x="117" y="73"/>
                </a:cxn>
                <a:cxn ang="0">
                  <a:pos x="117" y="73"/>
                </a:cxn>
                <a:cxn ang="0">
                  <a:pos x="107" y="41"/>
                </a:cxn>
              </a:cxnLst>
              <a:rect l="0" t="0" r="r" b="b"/>
              <a:pathLst>
                <a:path w="117" h="77">
                  <a:moveTo>
                    <a:pt x="107" y="41"/>
                  </a:moveTo>
                  <a:lnTo>
                    <a:pt x="107" y="41"/>
                  </a:lnTo>
                  <a:lnTo>
                    <a:pt x="96" y="43"/>
                  </a:lnTo>
                  <a:lnTo>
                    <a:pt x="85" y="43"/>
                  </a:lnTo>
                  <a:lnTo>
                    <a:pt x="75" y="41"/>
                  </a:lnTo>
                  <a:lnTo>
                    <a:pt x="63" y="37"/>
                  </a:lnTo>
                  <a:lnTo>
                    <a:pt x="54" y="29"/>
                  </a:lnTo>
                  <a:lnTo>
                    <a:pt x="44" y="22"/>
                  </a:lnTo>
                  <a:lnTo>
                    <a:pt x="36" y="13"/>
                  </a:lnTo>
                  <a:lnTo>
                    <a:pt x="29" y="0"/>
                  </a:lnTo>
                  <a:lnTo>
                    <a:pt x="0" y="17"/>
                  </a:lnTo>
                  <a:lnTo>
                    <a:pt x="9" y="32"/>
                  </a:lnTo>
                  <a:lnTo>
                    <a:pt x="21" y="45"/>
                  </a:lnTo>
                  <a:lnTo>
                    <a:pt x="34" y="57"/>
                  </a:lnTo>
                  <a:lnTo>
                    <a:pt x="49" y="66"/>
                  </a:lnTo>
                  <a:lnTo>
                    <a:pt x="64" y="73"/>
                  </a:lnTo>
                  <a:lnTo>
                    <a:pt x="81" y="77"/>
                  </a:lnTo>
                  <a:lnTo>
                    <a:pt x="98" y="77"/>
                  </a:lnTo>
                  <a:lnTo>
                    <a:pt x="117" y="73"/>
                  </a:lnTo>
                  <a:lnTo>
                    <a:pt x="117" y="73"/>
                  </a:lnTo>
                  <a:lnTo>
                    <a:pt x="107" y="41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04" name="Freeform 200"/>
            <p:cNvSpPr>
              <a:spLocks/>
            </p:cNvSpPr>
            <p:nvPr/>
          </p:nvSpPr>
          <p:spPr bwMode="auto">
            <a:xfrm>
              <a:off x="3444" y="3094"/>
              <a:ext cx="3" cy="5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47" y="8"/>
                </a:cxn>
                <a:cxn ang="0">
                  <a:pos x="44" y="18"/>
                </a:cxn>
                <a:cxn ang="0">
                  <a:pos x="41" y="26"/>
                </a:cxn>
                <a:cxn ang="0">
                  <a:pos x="36" y="34"/>
                </a:cxn>
                <a:cxn ang="0">
                  <a:pos x="31" y="40"/>
                </a:cxn>
                <a:cxn ang="0">
                  <a:pos x="22" y="47"/>
                </a:cxn>
                <a:cxn ang="0">
                  <a:pos x="12" y="54"/>
                </a:cxn>
                <a:cxn ang="0">
                  <a:pos x="0" y="58"/>
                </a:cxn>
                <a:cxn ang="0">
                  <a:pos x="10" y="90"/>
                </a:cxn>
                <a:cxn ang="0">
                  <a:pos x="27" y="83"/>
                </a:cxn>
                <a:cxn ang="0">
                  <a:pos x="40" y="75"/>
                </a:cxn>
                <a:cxn ang="0">
                  <a:pos x="51" y="65"/>
                </a:cxn>
                <a:cxn ang="0">
                  <a:pos x="62" y="55"/>
                </a:cxn>
                <a:cxn ang="0">
                  <a:pos x="70" y="41"/>
                </a:cxn>
                <a:cxn ang="0">
                  <a:pos x="75" y="28"/>
                </a:cxn>
                <a:cxn ang="0">
                  <a:pos x="78" y="17"/>
                </a:cxn>
                <a:cxn ang="0">
                  <a:pos x="81" y="4"/>
                </a:cxn>
                <a:cxn ang="0">
                  <a:pos x="48" y="0"/>
                </a:cxn>
              </a:cxnLst>
              <a:rect l="0" t="0" r="r" b="b"/>
              <a:pathLst>
                <a:path w="81" h="90">
                  <a:moveTo>
                    <a:pt x="48" y="0"/>
                  </a:moveTo>
                  <a:lnTo>
                    <a:pt x="47" y="8"/>
                  </a:lnTo>
                  <a:lnTo>
                    <a:pt x="44" y="18"/>
                  </a:lnTo>
                  <a:lnTo>
                    <a:pt x="41" y="26"/>
                  </a:lnTo>
                  <a:lnTo>
                    <a:pt x="36" y="34"/>
                  </a:lnTo>
                  <a:lnTo>
                    <a:pt x="31" y="40"/>
                  </a:lnTo>
                  <a:lnTo>
                    <a:pt x="22" y="47"/>
                  </a:lnTo>
                  <a:lnTo>
                    <a:pt x="12" y="54"/>
                  </a:lnTo>
                  <a:lnTo>
                    <a:pt x="0" y="58"/>
                  </a:lnTo>
                  <a:lnTo>
                    <a:pt x="10" y="90"/>
                  </a:lnTo>
                  <a:lnTo>
                    <a:pt x="27" y="83"/>
                  </a:lnTo>
                  <a:lnTo>
                    <a:pt x="40" y="75"/>
                  </a:lnTo>
                  <a:lnTo>
                    <a:pt x="51" y="65"/>
                  </a:lnTo>
                  <a:lnTo>
                    <a:pt x="62" y="55"/>
                  </a:lnTo>
                  <a:lnTo>
                    <a:pt x="70" y="41"/>
                  </a:lnTo>
                  <a:lnTo>
                    <a:pt x="75" y="28"/>
                  </a:lnTo>
                  <a:lnTo>
                    <a:pt x="78" y="17"/>
                  </a:lnTo>
                  <a:lnTo>
                    <a:pt x="81" y="4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05" name="Freeform 201"/>
            <p:cNvSpPr>
              <a:spLocks/>
            </p:cNvSpPr>
            <p:nvPr/>
          </p:nvSpPr>
          <p:spPr bwMode="auto">
            <a:xfrm>
              <a:off x="3443" y="3097"/>
              <a:ext cx="2" cy="1"/>
            </a:xfrm>
            <a:custGeom>
              <a:avLst/>
              <a:gdLst/>
              <a:ahLst/>
              <a:cxnLst>
                <a:cxn ang="0">
                  <a:pos x="33" y="19"/>
                </a:cxn>
                <a:cxn ang="0">
                  <a:pos x="32" y="12"/>
                </a:cxn>
                <a:cxn ang="0">
                  <a:pos x="28" y="6"/>
                </a:cxn>
                <a:cxn ang="0">
                  <a:pos x="23" y="2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3"/>
                </a:cxn>
                <a:cxn ang="0">
                  <a:pos x="2" y="7"/>
                </a:cxn>
                <a:cxn ang="0">
                  <a:pos x="0" y="15"/>
                </a:cxn>
                <a:cxn ang="0">
                  <a:pos x="33" y="19"/>
                </a:cxn>
              </a:cxnLst>
              <a:rect l="0" t="0" r="r" b="b"/>
              <a:pathLst>
                <a:path w="33" h="19">
                  <a:moveTo>
                    <a:pt x="33" y="19"/>
                  </a:moveTo>
                  <a:lnTo>
                    <a:pt x="32" y="12"/>
                  </a:lnTo>
                  <a:lnTo>
                    <a:pt x="28" y="6"/>
                  </a:lnTo>
                  <a:lnTo>
                    <a:pt x="23" y="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6" y="3"/>
                  </a:lnTo>
                  <a:lnTo>
                    <a:pt x="2" y="7"/>
                  </a:lnTo>
                  <a:lnTo>
                    <a:pt x="0" y="15"/>
                  </a:lnTo>
                  <a:lnTo>
                    <a:pt x="33" y="19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06" name="Freeform 202"/>
            <p:cNvSpPr>
              <a:spLocks/>
            </p:cNvSpPr>
            <p:nvPr/>
          </p:nvSpPr>
          <p:spPr bwMode="auto">
            <a:xfrm>
              <a:off x="3398" y="3240"/>
              <a:ext cx="1" cy="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6" y="27"/>
                </a:cxn>
                <a:cxn ang="0">
                  <a:pos x="11" y="26"/>
                </a:cxn>
                <a:cxn ang="0">
                  <a:pos x="16" y="24"/>
                </a:cxn>
                <a:cxn ang="0">
                  <a:pos x="19" y="20"/>
                </a:cxn>
                <a:cxn ang="0">
                  <a:pos x="21" y="15"/>
                </a:cxn>
                <a:cxn ang="0">
                  <a:pos x="21" y="9"/>
                </a:cxn>
                <a:cxn ang="0">
                  <a:pos x="19" y="4"/>
                </a:cxn>
                <a:cxn ang="0">
                  <a:pos x="14" y="0"/>
                </a:cxn>
                <a:cxn ang="0">
                  <a:pos x="0" y="25"/>
                </a:cxn>
              </a:cxnLst>
              <a:rect l="0" t="0" r="r" b="b"/>
              <a:pathLst>
                <a:path w="21" h="27">
                  <a:moveTo>
                    <a:pt x="0" y="25"/>
                  </a:moveTo>
                  <a:lnTo>
                    <a:pt x="6" y="27"/>
                  </a:lnTo>
                  <a:lnTo>
                    <a:pt x="11" y="26"/>
                  </a:lnTo>
                  <a:lnTo>
                    <a:pt x="16" y="24"/>
                  </a:lnTo>
                  <a:lnTo>
                    <a:pt x="19" y="20"/>
                  </a:lnTo>
                  <a:lnTo>
                    <a:pt x="21" y="15"/>
                  </a:lnTo>
                  <a:lnTo>
                    <a:pt x="21" y="9"/>
                  </a:lnTo>
                  <a:lnTo>
                    <a:pt x="19" y="4"/>
                  </a:lnTo>
                  <a:lnTo>
                    <a:pt x="14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07" name="Freeform 203"/>
            <p:cNvSpPr>
              <a:spLocks/>
            </p:cNvSpPr>
            <p:nvPr/>
          </p:nvSpPr>
          <p:spPr bwMode="auto">
            <a:xfrm>
              <a:off x="3389" y="3221"/>
              <a:ext cx="10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29"/>
                </a:cxn>
                <a:cxn ang="0">
                  <a:pos x="3" y="56"/>
                </a:cxn>
                <a:cxn ang="0">
                  <a:pos x="8" y="84"/>
                </a:cxn>
                <a:cxn ang="0">
                  <a:pos x="15" y="110"/>
                </a:cxn>
                <a:cxn ang="0">
                  <a:pos x="22" y="135"/>
                </a:cxn>
                <a:cxn ang="0">
                  <a:pos x="31" y="162"/>
                </a:cxn>
                <a:cxn ang="0">
                  <a:pos x="41" y="187"/>
                </a:cxn>
                <a:cxn ang="0">
                  <a:pos x="55" y="211"/>
                </a:cxn>
                <a:cxn ang="0">
                  <a:pos x="68" y="235"/>
                </a:cxn>
                <a:cxn ang="0">
                  <a:pos x="84" y="258"/>
                </a:cxn>
                <a:cxn ang="0">
                  <a:pos x="102" y="278"/>
                </a:cxn>
                <a:cxn ang="0">
                  <a:pos x="119" y="298"/>
                </a:cxn>
                <a:cxn ang="0">
                  <a:pos x="138" y="317"/>
                </a:cxn>
                <a:cxn ang="0">
                  <a:pos x="159" y="335"/>
                </a:cxn>
                <a:cxn ang="0">
                  <a:pos x="180" y="352"/>
                </a:cxn>
                <a:cxn ang="0">
                  <a:pos x="204" y="365"/>
                </a:cxn>
                <a:cxn ang="0">
                  <a:pos x="218" y="340"/>
                </a:cxn>
                <a:cxn ang="0">
                  <a:pos x="196" y="326"/>
                </a:cxn>
                <a:cxn ang="0">
                  <a:pos x="177" y="311"/>
                </a:cxn>
                <a:cxn ang="0">
                  <a:pos x="157" y="296"/>
                </a:cxn>
                <a:cxn ang="0">
                  <a:pos x="139" y="277"/>
                </a:cxn>
                <a:cxn ang="0">
                  <a:pos x="122" y="259"/>
                </a:cxn>
                <a:cxn ang="0">
                  <a:pos x="107" y="239"/>
                </a:cxn>
                <a:cxn ang="0">
                  <a:pos x="92" y="218"/>
                </a:cxn>
                <a:cxn ang="0">
                  <a:pos x="79" y="197"/>
                </a:cxn>
                <a:cxn ang="0">
                  <a:pos x="68" y="174"/>
                </a:cxn>
                <a:cxn ang="0">
                  <a:pos x="58" y="151"/>
                </a:cxn>
                <a:cxn ang="0">
                  <a:pos x="49" y="127"/>
                </a:cxn>
                <a:cxn ang="0">
                  <a:pos x="41" y="102"/>
                </a:cxn>
                <a:cxn ang="0">
                  <a:pos x="36" y="77"/>
                </a:cxn>
                <a:cxn ang="0">
                  <a:pos x="31" y="52"/>
                </a:cxn>
                <a:cxn ang="0">
                  <a:pos x="29" y="27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0" y="0"/>
                </a:cxn>
              </a:cxnLst>
              <a:rect l="0" t="0" r="r" b="b"/>
              <a:pathLst>
                <a:path w="218" h="365">
                  <a:moveTo>
                    <a:pt x="0" y="0"/>
                  </a:moveTo>
                  <a:lnTo>
                    <a:pt x="0" y="0"/>
                  </a:lnTo>
                  <a:lnTo>
                    <a:pt x="1" y="29"/>
                  </a:lnTo>
                  <a:lnTo>
                    <a:pt x="3" y="56"/>
                  </a:lnTo>
                  <a:lnTo>
                    <a:pt x="8" y="84"/>
                  </a:lnTo>
                  <a:lnTo>
                    <a:pt x="15" y="110"/>
                  </a:lnTo>
                  <a:lnTo>
                    <a:pt x="22" y="135"/>
                  </a:lnTo>
                  <a:lnTo>
                    <a:pt x="31" y="162"/>
                  </a:lnTo>
                  <a:lnTo>
                    <a:pt x="41" y="187"/>
                  </a:lnTo>
                  <a:lnTo>
                    <a:pt x="55" y="211"/>
                  </a:lnTo>
                  <a:lnTo>
                    <a:pt x="68" y="235"/>
                  </a:lnTo>
                  <a:lnTo>
                    <a:pt x="84" y="258"/>
                  </a:lnTo>
                  <a:lnTo>
                    <a:pt x="102" y="278"/>
                  </a:lnTo>
                  <a:lnTo>
                    <a:pt x="119" y="298"/>
                  </a:lnTo>
                  <a:lnTo>
                    <a:pt x="138" y="317"/>
                  </a:lnTo>
                  <a:lnTo>
                    <a:pt x="159" y="335"/>
                  </a:lnTo>
                  <a:lnTo>
                    <a:pt x="180" y="352"/>
                  </a:lnTo>
                  <a:lnTo>
                    <a:pt x="204" y="365"/>
                  </a:lnTo>
                  <a:lnTo>
                    <a:pt x="218" y="340"/>
                  </a:lnTo>
                  <a:lnTo>
                    <a:pt x="196" y="326"/>
                  </a:lnTo>
                  <a:lnTo>
                    <a:pt x="177" y="311"/>
                  </a:lnTo>
                  <a:lnTo>
                    <a:pt x="157" y="296"/>
                  </a:lnTo>
                  <a:lnTo>
                    <a:pt x="139" y="277"/>
                  </a:lnTo>
                  <a:lnTo>
                    <a:pt x="122" y="259"/>
                  </a:lnTo>
                  <a:lnTo>
                    <a:pt x="107" y="239"/>
                  </a:lnTo>
                  <a:lnTo>
                    <a:pt x="92" y="218"/>
                  </a:lnTo>
                  <a:lnTo>
                    <a:pt x="79" y="197"/>
                  </a:lnTo>
                  <a:lnTo>
                    <a:pt x="68" y="174"/>
                  </a:lnTo>
                  <a:lnTo>
                    <a:pt x="58" y="151"/>
                  </a:lnTo>
                  <a:lnTo>
                    <a:pt x="49" y="127"/>
                  </a:lnTo>
                  <a:lnTo>
                    <a:pt x="41" y="102"/>
                  </a:lnTo>
                  <a:lnTo>
                    <a:pt x="36" y="77"/>
                  </a:lnTo>
                  <a:lnTo>
                    <a:pt x="31" y="52"/>
                  </a:lnTo>
                  <a:lnTo>
                    <a:pt x="29" y="27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08" name="Freeform 204"/>
            <p:cNvSpPr>
              <a:spLocks/>
            </p:cNvSpPr>
            <p:nvPr/>
          </p:nvSpPr>
          <p:spPr bwMode="auto">
            <a:xfrm>
              <a:off x="3389" y="3216"/>
              <a:ext cx="2" cy="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7" y="10"/>
                </a:cxn>
                <a:cxn ang="0">
                  <a:pos x="5" y="23"/>
                </a:cxn>
                <a:cxn ang="0">
                  <a:pos x="4" y="33"/>
                </a:cxn>
                <a:cxn ang="0">
                  <a:pos x="2" y="45"/>
                </a:cxn>
                <a:cxn ang="0">
                  <a:pos x="1" y="58"/>
                </a:cxn>
                <a:cxn ang="0">
                  <a:pos x="1" y="69"/>
                </a:cxn>
                <a:cxn ang="0">
                  <a:pos x="0" y="80"/>
                </a:cxn>
                <a:cxn ang="0">
                  <a:pos x="0" y="92"/>
                </a:cxn>
                <a:cxn ang="0">
                  <a:pos x="28" y="92"/>
                </a:cxn>
                <a:cxn ang="0">
                  <a:pos x="28" y="82"/>
                </a:cxn>
                <a:cxn ang="0">
                  <a:pos x="29" y="71"/>
                </a:cxn>
                <a:cxn ang="0">
                  <a:pos x="29" y="60"/>
                </a:cxn>
                <a:cxn ang="0">
                  <a:pos x="30" y="49"/>
                </a:cxn>
                <a:cxn ang="0">
                  <a:pos x="32" y="38"/>
                </a:cxn>
                <a:cxn ang="0">
                  <a:pos x="33" y="27"/>
                </a:cxn>
                <a:cxn ang="0">
                  <a:pos x="35" y="17"/>
                </a:cxn>
                <a:cxn ang="0">
                  <a:pos x="37" y="6"/>
                </a:cxn>
                <a:cxn ang="0">
                  <a:pos x="9" y="0"/>
                </a:cxn>
              </a:cxnLst>
              <a:rect l="0" t="0" r="r" b="b"/>
              <a:pathLst>
                <a:path w="37" h="92">
                  <a:moveTo>
                    <a:pt x="9" y="0"/>
                  </a:moveTo>
                  <a:lnTo>
                    <a:pt x="7" y="10"/>
                  </a:lnTo>
                  <a:lnTo>
                    <a:pt x="5" y="23"/>
                  </a:lnTo>
                  <a:lnTo>
                    <a:pt x="4" y="33"/>
                  </a:lnTo>
                  <a:lnTo>
                    <a:pt x="2" y="45"/>
                  </a:lnTo>
                  <a:lnTo>
                    <a:pt x="1" y="58"/>
                  </a:lnTo>
                  <a:lnTo>
                    <a:pt x="1" y="69"/>
                  </a:lnTo>
                  <a:lnTo>
                    <a:pt x="0" y="80"/>
                  </a:lnTo>
                  <a:lnTo>
                    <a:pt x="0" y="92"/>
                  </a:lnTo>
                  <a:lnTo>
                    <a:pt x="28" y="92"/>
                  </a:lnTo>
                  <a:lnTo>
                    <a:pt x="28" y="82"/>
                  </a:lnTo>
                  <a:lnTo>
                    <a:pt x="29" y="71"/>
                  </a:lnTo>
                  <a:lnTo>
                    <a:pt x="29" y="60"/>
                  </a:lnTo>
                  <a:lnTo>
                    <a:pt x="30" y="49"/>
                  </a:lnTo>
                  <a:lnTo>
                    <a:pt x="32" y="38"/>
                  </a:lnTo>
                  <a:lnTo>
                    <a:pt x="33" y="27"/>
                  </a:lnTo>
                  <a:lnTo>
                    <a:pt x="35" y="17"/>
                  </a:lnTo>
                  <a:lnTo>
                    <a:pt x="37" y="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09" name="Freeform 205"/>
            <p:cNvSpPr>
              <a:spLocks/>
            </p:cNvSpPr>
            <p:nvPr/>
          </p:nvSpPr>
          <p:spPr bwMode="auto">
            <a:xfrm>
              <a:off x="3389" y="3220"/>
              <a:ext cx="1" cy="1"/>
            </a:xfrm>
            <a:custGeom>
              <a:avLst/>
              <a:gdLst/>
              <a:ahLst/>
              <a:cxnLst>
                <a:cxn ang="0">
                  <a:pos x="28" y="18"/>
                </a:cxn>
                <a:cxn ang="0">
                  <a:pos x="28" y="11"/>
                </a:cxn>
                <a:cxn ang="0">
                  <a:pos x="26" y="6"/>
                </a:cxn>
                <a:cxn ang="0">
                  <a:pos x="22" y="2"/>
                </a:cxn>
                <a:cxn ang="0">
                  <a:pos x="17" y="0"/>
                </a:cxn>
                <a:cxn ang="0">
                  <a:pos x="12" y="0"/>
                </a:cxn>
                <a:cxn ang="0">
                  <a:pos x="7" y="2"/>
                </a:cxn>
                <a:cxn ang="0">
                  <a:pos x="3" y="5"/>
                </a:cxn>
                <a:cxn ang="0">
                  <a:pos x="0" y="11"/>
                </a:cxn>
                <a:cxn ang="0">
                  <a:pos x="28" y="18"/>
                </a:cxn>
              </a:cxnLst>
              <a:rect l="0" t="0" r="r" b="b"/>
              <a:pathLst>
                <a:path w="28" h="18">
                  <a:moveTo>
                    <a:pt x="28" y="18"/>
                  </a:moveTo>
                  <a:lnTo>
                    <a:pt x="28" y="11"/>
                  </a:lnTo>
                  <a:lnTo>
                    <a:pt x="26" y="6"/>
                  </a:lnTo>
                  <a:lnTo>
                    <a:pt x="22" y="2"/>
                  </a:lnTo>
                  <a:lnTo>
                    <a:pt x="17" y="0"/>
                  </a:lnTo>
                  <a:lnTo>
                    <a:pt x="12" y="0"/>
                  </a:lnTo>
                  <a:lnTo>
                    <a:pt x="7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28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10" name="Freeform 206"/>
            <p:cNvSpPr>
              <a:spLocks/>
            </p:cNvSpPr>
            <p:nvPr/>
          </p:nvSpPr>
          <p:spPr bwMode="auto">
            <a:xfrm>
              <a:off x="3397" y="3233"/>
              <a:ext cx="1" cy="2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6" y="27"/>
                </a:cxn>
                <a:cxn ang="0">
                  <a:pos x="11" y="26"/>
                </a:cxn>
                <a:cxn ang="0">
                  <a:pos x="16" y="24"/>
                </a:cxn>
                <a:cxn ang="0">
                  <a:pos x="19" y="20"/>
                </a:cxn>
                <a:cxn ang="0">
                  <a:pos x="21" y="14"/>
                </a:cxn>
                <a:cxn ang="0">
                  <a:pos x="21" y="9"/>
                </a:cxn>
                <a:cxn ang="0">
                  <a:pos x="19" y="4"/>
                </a:cxn>
                <a:cxn ang="0">
                  <a:pos x="14" y="0"/>
                </a:cxn>
                <a:cxn ang="0">
                  <a:pos x="0" y="25"/>
                </a:cxn>
              </a:cxnLst>
              <a:rect l="0" t="0" r="r" b="b"/>
              <a:pathLst>
                <a:path w="21" h="27">
                  <a:moveTo>
                    <a:pt x="0" y="25"/>
                  </a:moveTo>
                  <a:lnTo>
                    <a:pt x="6" y="27"/>
                  </a:lnTo>
                  <a:lnTo>
                    <a:pt x="11" y="26"/>
                  </a:lnTo>
                  <a:lnTo>
                    <a:pt x="16" y="24"/>
                  </a:lnTo>
                  <a:lnTo>
                    <a:pt x="19" y="20"/>
                  </a:lnTo>
                  <a:lnTo>
                    <a:pt x="21" y="14"/>
                  </a:lnTo>
                  <a:lnTo>
                    <a:pt x="21" y="9"/>
                  </a:lnTo>
                  <a:lnTo>
                    <a:pt x="19" y="4"/>
                  </a:lnTo>
                  <a:lnTo>
                    <a:pt x="14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11" name="Freeform 207"/>
            <p:cNvSpPr>
              <a:spLocks/>
            </p:cNvSpPr>
            <p:nvPr/>
          </p:nvSpPr>
          <p:spPr bwMode="auto">
            <a:xfrm>
              <a:off x="3393" y="3224"/>
              <a:ext cx="5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2" y="27"/>
                </a:cxn>
                <a:cxn ang="0">
                  <a:pos x="4" y="40"/>
                </a:cxn>
                <a:cxn ang="0">
                  <a:pos x="7" y="53"/>
                </a:cxn>
                <a:cxn ang="0">
                  <a:pos x="11" y="68"/>
                </a:cxn>
                <a:cxn ang="0">
                  <a:pos x="15" y="80"/>
                </a:cxn>
                <a:cxn ang="0">
                  <a:pos x="21" y="92"/>
                </a:cxn>
                <a:cxn ang="0">
                  <a:pos x="28" y="104"/>
                </a:cxn>
                <a:cxn ang="0">
                  <a:pos x="34" y="116"/>
                </a:cxn>
                <a:cxn ang="0">
                  <a:pos x="42" y="126"/>
                </a:cxn>
                <a:cxn ang="0">
                  <a:pos x="50" y="138"/>
                </a:cxn>
                <a:cxn ang="0">
                  <a:pos x="59" y="147"/>
                </a:cxn>
                <a:cxn ang="0">
                  <a:pos x="68" y="157"/>
                </a:cxn>
                <a:cxn ang="0">
                  <a:pos x="80" y="165"/>
                </a:cxn>
                <a:cxn ang="0">
                  <a:pos x="90" y="173"/>
                </a:cxn>
                <a:cxn ang="0">
                  <a:pos x="101" y="181"/>
                </a:cxn>
                <a:cxn ang="0">
                  <a:pos x="115" y="156"/>
                </a:cxn>
                <a:cxn ang="0">
                  <a:pos x="106" y="149"/>
                </a:cxn>
                <a:cxn ang="0">
                  <a:pos x="96" y="142"/>
                </a:cxn>
                <a:cxn ang="0">
                  <a:pos x="87" y="136"/>
                </a:cxn>
                <a:cxn ang="0">
                  <a:pos x="80" y="126"/>
                </a:cxn>
                <a:cxn ang="0">
                  <a:pos x="70" y="119"/>
                </a:cxn>
                <a:cxn ang="0">
                  <a:pos x="64" y="109"/>
                </a:cxn>
                <a:cxn ang="0">
                  <a:pos x="58" y="101"/>
                </a:cxn>
                <a:cxn ang="0">
                  <a:pos x="52" y="89"/>
                </a:cxn>
                <a:cxn ang="0">
                  <a:pos x="46" y="80"/>
                </a:cxn>
                <a:cxn ang="0">
                  <a:pos x="42" y="69"/>
                </a:cxn>
                <a:cxn ang="0">
                  <a:pos x="38" y="58"/>
                </a:cxn>
                <a:cxn ang="0">
                  <a:pos x="34" y="47"/>
                </a:cxn>
                <a:cxn ang="0">
                  <a:pos x="33" y="35"/>
                </a:cxn>
                <a:cxn ang="0">
                  <a:pos x="31" y="23"/>
                </a:cxn>
                <a:cxn ang="0">
                  <a:pos x="29" y="11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0" y="0"/>
                </a:cxn>
              </a:cxnLst>
              <a:rect l="0" t="0" r="r" b="b"/>
              <a:pathLst>
                <a:path w="115" h="181">
                  <a:moveTo>
                    <a:pt x="0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2" y="27"/>
                  </a:lnTo>
                  <a:lnTo>
                    <a:pt x="4" y="40"/>
                  </a:lnTo>
                  <a:lnTo>
                    <a:pt x="7" y="53"/>
                  </a:lnTo>
                  <a:lnTo>
                    <a:pt x="11" y="68"/>
                  </a:lnTo>
                  <a:lnTo>
                    <a:pt x="15" y="80"/>
                  </a:lnTo>
                  <a:lnTo>
                    <a:pt x="21" y="92"/>
                  </a:lnTo>
                  <a:lnTo>
                    <a:pt x="28" y="104"/>
                  </a:lnTo>
                  <a:lnTo>
                    <a:pt x="34" y="116"/>
                  </a:lnTo>
                  <a:lnTo>
                    <a:pt x="42" y="126"/>
                  </a:lnTo>
                  <a:lnTo>
                    <a:pt x="50" y="138"/>
                  </a:lnTo>
                  <a:lnTo>
                    <a:pt x="59" y="147"/>
                  </a:lnTo>
                  <a:lnTo>
                    <a:pt x="68" y="157"/>
                  </a:lnTo>
                  <a:lnTo>
                    <a:pt x="80" y="165"/>
                  </a:lnTo>
                  <a:lnTo>
                    <a:pt x="90" y="173"/>
                  </a:lnTo>
                  <a:lnTo>
                    <a:pt x="101" y="181"/>
                  </a:lnTo>
                  <a:lnTo>
                    <a:pt x="115" y="156"/>
                  </a:lnTo>
                  <a:lnTo>
                    <a:pt x="106" y="149"/>
                  </a:lnTo>
                  <a:lnTo>
                    <a:pt x="96" y="142"/>
                  </a:lnTo>
                  <a:lnTo>
                    <a:pt x="87" y="136"/>
                  </a:lnTo>
                  <a:lnTo>
                    <a:pt x="80" y="126"/>
                  </a:lnTo>
                  <a:lnTo>
                    <a:pt x="70" y="119"/>
                  </a:lnTo>
                  <a:lnTo>
                    <a:pt x="64" y="109"/>
                  </a:lnTo>
                  <a:lnTo>
                    <a:pt x="58" y="101"/>
                  </a:lnTo>
                  <a:lnTo>
                    <a:pt x="52" y="89"/>
                  </a:lnTo>
                  <a:lnTo>
                    <a:pt x="46" y="80"/>
                  </a:lnTo>
                  <a:lnTo>
                    <a:pt x="42" y="69"/>
                  </a:lnTo>
                  <a:lnTo>
                    <a:pt x="38" y="58"/>
                  </a:lnTo>
                  <a:lnTo>
                    <a:pt x="34" y="47"/>
                  </a:lnTo>
                  <a:lnTo>
                    <a:pt x="33" y="35"/>
                  </a:lnTo>
                  <a:lnTo>
                    <a:pt x="31" y="23"/>
                  </a:lnTo>
                  <a:lnTo>
                    <a:pt x="29" y="11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12" name="Freeform 208"/>
            <p:cNvSpPr>
              <a:spLocks/>
            </p:cNvSpPr>
            <p:nvPr/>
          </p:nvSpPr>
          <p:spPr bwMode="auto">
            <a:xfrm>
              <a:off x="3393" y="3222"/>
              <a:ext cx="1" cy="2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6"/>
                </a:cxn>
                <a:cxn ang="0">
                  <a:pos x="2" y="11"/>
                </a:cxn>
                <a:cxn ang="0">
                  <a:pos x="1" y="18"/>
                </a:cxn>
                <a:cxn ang="0">
                  <a:pos x="1" y="23"/>
                </a:cxn>
                <a:cxn ang="0">
                  <a:pos x="0" y="30"/>
                </a:cxn>
                <a:cxn ang="0">
                  <a:pos x="0" y="36"/>
                </a:cxn>
                <a:cxn ang="0">
                  <a:pos x="0" y="41"/>
                </a:cxn>
                <a:cxn ang="0">
                  <a:pos x="0" y="47"/>
                </a:cxn>
                <a:cxn ang="0">
                  <a:pos x="29" y="47"/>
                </a:cxn>
                <a:cxn ang="0">
                  <a:pos x="29" y="41"/>
                </a:cxn>
                <a:cxn ang="0">
                  <a:pos x="29" y="36"/>
                </a:cxn>
                <a:cxn ang="0">
                  <a:pos x="29" y="32"/>
                </a:cxn>
                <a:cxn ang="0">
                  <a:pos x="30" y="26"/>
                </a:cxn>
                <a:cxn ang="0">
                  <a:pos x="30" y="20"/>
                </a:cxn>
                <a:cxn ang="0">
                  <a:pos x="31" y="17"/>
                </a:cxn>
                <a:cxn ang="0">
                  <a:pos x="32" y="12"/>
                </a:cxn>
                <a:cxn ang="0">
                  <a:pos x="33" y="7"/>
                </a:cxn>
                <a:cxn ang="0">
                  <a:pos x="4" y="0"/>
                </a:cxn>
              </a:cxnLst>
              <a:rect l="0" t="0" r="r" b="b"/>
              <a:pathLst>
                <a:path w="33" h="47">
                  <a:moveTo>
                    <a:pt x="4" y="0"/>
                  </a:moveTo>
                  <a:lnTo>
                    <a:pt x="3" y="6"/>
                  </a:lnTo>
                  <a:lnTo>
                    <a:pt x="2" y="11"/>
                  </a:lnTo>
                  <a:lnTo>
                    <a:pt x="1" y="18"/>
                  </a:lnTo>
                  <a:lnTo>
                    <a:pt x="1" y="23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0" y="41"/>
                  </a:lnTo>
                  <a:lnTo>
                    <a:pt x="0" y="47"/>
                  </a:lnTo>
                  <a:lnTo>
                    <a:pt x="29" y="47"/>
                  </a:lnTo>
                  <a:lnTo>
                    <a:pt x="29" y="41"/>
                  </a:lnTo>
                  <a:lnTo>
                    <a:pt x="29" y="36"/>
                  </a:lnTo>
                  <a:lnTo>
                    <a:pt x="29" y="32"/>
                  </a:lnTo>
                  <a:lnTo>
                    <a:pt x="30" y="26"/>
                  </a:lnTo>
                  <a:lnTo>
                    <a:pt x="30" y="20"/>
                  </a:lnTo>
                  <a:lnTo>
                    <a:pt x="31" y="17"/>
                  </a:lnTo>
                  <a:lnTo>
                    <a:pt x="32" y="12"/>
                  </a:lnTo>
                  <a:lnTo>
                    <a:pt x="33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13" name="Freeform 209"/>
            <p:cNvSpPr>
              <a:spLocks/>
            </p:cNvSpPr>
            <p:nvPr/>
          </p:nvSpPr>
          <p:spPr bwMode="auto">
            <a:xfrm>
              <a:off x="3393" y="3224"/>
              <a:ext cx="1" cy="1"/>
            </a:xfrm>
            <a:custGeom>
              <a:avLst/>
              <a:gdLst/>
              <a:ahLst/>
              <a:cxnLst>
                <a:cxn ang="0">
                  <a:pos x="29" y="18"/>
                </a:cxn>
                <a:cxn ang="0">
                  <a:pos x="29" y="11"/>
                </a:cxn>
                <a:cxn ang="0">
                  <a:pos x="27" y="6"/>
                </a:cxn>
                <a:cxn ang="0">
                  <a:pos x="22" y="2"/>
                </a:cxn>
                <a:cxn ang="0">
                  <a:pos x="17" y="0"/>
                </a:cxn>
                <a:cxn ang="0">
                  <a:pos x="12" y="0"/>
                </a:cxn>
                <a:cxn ang="0">
                  <a:pos x="7" y="2"/>
                </a:cxn>
                <a:cxn ang="0">
                  <a:pos x="3" y="5"/>
                </a:cxn>
                <a:cxn ang="0">
                  <a:pos x="0" y="11"/>
                </a:cxn>
                <a:cxn ang="0">
                  <a:pos x="29" y="18"/>
                </a:cxn>
              </a:cxnLst>
              <a:rect l="0" t="0" r="r" b="b"/>
              <a:pathLst>
                <a:path w="29" h="18">
                  <a:moveTo>
                    <a:pt x="29" y="18"/>
                  </a:moveTo>
                  <a:lnTo>
                    <a:pt x="29" y="11"/>
                  </a:lnTo>
                  <a:lnTo>
                    <a:pt x="27" y="6"/>
                  </a:lnTo>
                  <a:lnTo>
                    <a:pt x="22" y="2"/>
                  </a:lnTo>
                  <a:lnTo>
                    <a:pt x="17" y="0"/>
                  </a:lnTo>
                  <a:lnTo>
                    <a:pt x="12" y="0"/>
                  </a:lnTo>
                  <a:lnTo>
                    <a:pt x="7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29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14" name="Freeform 210"/>
            <p:cNvSpPr>
              <a:spLocks/>
            </p:cNvSpPr>
            <p:nvPr/>
          </p:nvSpPr>
          <p:spPr bwMode="auto">
            <a:xfrm>
              <a:off x="3563" y="3123"/>
              <a:ext cx="1" cy="1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7" y="0"/>
                </a:cxn>
                <a:cxn ang="0">
                  <a:pos x="1" y="5"/>
                </a:cxn>
                <a:cxn ang="0">
                  <a:pos x="0" y="13"/>
                </a:cxn>
                <a:cxn ang="0">
                  <a:pos x="5" y="20"/>
                </a:cxn>
                <a:cxn ang="0">
                  <a:pos x="15" y="1"/>
                </a:cxn>
              </a:cxnLst>
              <a:rect l="0" t="0" r="r" b="b"/>
              <a:pathLst>
                <a:path w="15" h="20">
                  <a:moveTo>
                    <a:pt x="15" y="1"/>
                  </a:moveTo>
                  <a:lnTo>
                    <a:pt x="7" y="0"/>
                  </a:lnTo>
                  <a:lnTo>
                    <a:pt x="1" y="5"/>
                  </a:lnTo>
                  <a:lnTo>
                    <a:pt x="0" y="13"/>
                  </a:lnTo>
                  <a:lnTo>
                    <a:pt x="5" y="20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15" name="Freeform 211"/>
            <p:cNvSpPr>
              <a:spLocks/>
            </p:cNvSpPr>
            <p:nvPr/>
          </p:nvSpPr>
          <p:spPr bwMode="auto">
            <a:xfrm>
              <a:off x="3563" y="3123"/>
              <a:ext cx="7" cy="15"/>
            </a:xfrm>
            <a:custGeom>
              <a:avLst/>
              <a:gdLst/>
              <a:ahLst/>
              <a:cxnLst>
                <a:cxn ang="0">
                  <a:pos x="164" y="274"/>
                </a:cxn>
                <a:cxn ang="0">
                  <a:pos x="164" y="274"/>
                </a:cxn>
                <a:cxn ang="0">
                  <a:pos x="162" y="253"/>
                </a:cxn>
                <a:cxn ang="0">
                  <a:pos x="160" y="233"/>
                </a:cxn>
                <a:cxn ang="0">
                  <a:pos x="157" y="211"/>
                </a:cxn>
                <a:cxn ang="0">
                  <a:pos x="153" y="190"/>
                </a:cxn>
                <a:cxn ang="0">
                  <a:pos x="147" y="170"/>
                </a:cxn>
                <a:cxn ang="0">
                  <a:pos x="139" y="152"/>
                </a:cxn>
                <a:cxn ang="0">
                  <a:pos x="130" y="135"/>
                </a:cxn>
                <a:cxn ang="0">
                  <a:pos x="122" y="116"/>
                </a:cxn>
                <a:cxn ang="0">
                  <a:pos x="112" y="98"/>
                </a:cxn>
                <a:cxn ang="0">
                  <a:pos x="100" y="82"/>
                </a:cxn>
                <a:cxn ang="0">
                  <a:pos x="87" y="65"/>
                </a:cxn>
                <a:cxn ang="0">
                  <a:pos x="73" y="50"/>
                </a:cxn>
                <a:cxn ang="0">
                  <a:pos x="59" y="35"/>
                </a:cxn>
                <a:cxn ang="0">
                  <a:pos x="43" y="23"/>
                </a:cxn>
                <a:cxn ang="0">
                  <a:pos x="27" y="10"/>
                </a:cxn>
                <a:cxn ang="0">
                  <a:pos x="10" y="0"/>
                </a:cxn>
                <a:cxn ang="0">
                  <a:pos x="0" y="19"/>
                </a:cxn>
                <a:cxn ang="0">
                  <a:pos x="15" y="29"/>
                </a:cxn>
                <a:cxn ang="0">
                  <a:pos x="30" y="40"/>
                </a:cxn>
                <a:cxn ang="0">
                  <a:pos x="45" y="52"/>
                </a:cxn>
                <a:cxn ang="0">
                  <a:pos x="59" y="65"/>
                </a:cxn>
                <a:cxn ang="0">
                  <a:pos x="71" y="80"/>
                </a:cxn>
                <a:cxn ang="0">
                  <a:pos x="83" y="94"/>
                </a:cxn>
                <a:cxn ang="0">
                  <a:pos x="94" y="110"/>
                </a:cxn>
                <a:cxn ang="0">
                  <a:pos x="104" y="126"/>
                </a:cxn>
                <a:cxn ang="0">
                  <a:pos x="112" y="143"/>
                </a:cxn>
                <a:cxn ang="0">
                  <a:pos x="119" y="161"/>
                </a:cxn>
                <a:cxn ang="0">
                  <a:pos x="126" y="179"/>
                </a:cxn>
                <a:cxn ang="0">
                  <a:pos x="132" y="197"/>
                </a:cxn>
                <a:cxn ang="0">
                  <a:pos x="136" y="216"/>
                </a:cxn>
                <a:cxn ang="0">
                  <a:pos x="139" y="235"/>
                </a:cxn>
                <a:cxn ang="0">
                  <a:pos x="141" y="255"/>
                </a:cxn>
                <a:cxn ang="0">
                  <a:pos x="141" y="274"/>
                </a:cxn>
                <a:cxn ang="0">
                  <a:pos x="141" y="274"/>
                </a:cxn>
                <a:cxn ang="0">
                  <a:pos x="164" y="274"/>
                </a:cxn>
              </a:cxnLst>
              <a:rect l="0" t="0" r="r" b="b"/>
              <a:pathLst>
                <a:path w="164" h="274">
                  <a:moveTo>
                    <a:pt x="164" y="274"/>
                  </a:moveTo>
                  <a:lnTo>
                    <a:pt x="164" y="274"/>
                  </a:lnTo>
                  <a:lnTo>
                    <a:pt x="162" y="253"/>
                  </a:lnTo>
                  <a:lnTo>
                    <a:pt x="160" y="233"/>
                  </a:lnTo>
                  <a:lnTo>
                    <a:pt x="157" y="211"/>
                  </a:lnTo>
                  <a:lnTo>
                    <a:pt x="153" y="190"/>
                  </a:lnTo>
                  <a:lnTo>
                    <a:pt x="147" y="170"/>
                  </a:lnTo>
                  <a:lnTo>
                    <a:pt x="139" y="152"/>
                  </a:lnTo>
                  <a:lnTo>
                    <a:pt x="130" y="135"/>
                  </a:lnTo>
                  <a:lnTo>
                    <a:pt x="122" y="116"/>
                  </a:lnTo>
                  <a:lnTo>
                    <a:pt x="112" y="98"/>
                  </a:lnTo>
                  <a:lnTo>
                    <a:pt x="100" y="82"/>
                  </a:lnTo>
                  <a:lnTo>
                    <a:pt x="87" y="65"/>
                  </a:lnTo>
                  <a:lnTo>
                    <a:pt x="73" y="50"/>
                  </a:lnTo>
                  <a:lnTo>
                    <a:pt x="59" y="35"/>
                  </a:lnTo>
                  <a:lnTo>
                    <a:pt x="43" y="23"/>
                  </a:lnTo>
                  <a:lnTo>
                    <a:pt x="27" y="10"/>
                  </a:lnTo>
                  <a:lnTo>
                    <a:pt x="10" y="0"/>
                  </a:lnTo>
                  <a:lnTo>
                    <a:pt x="0" y="19"/>
                  </a:lnTo>
                  <a:lnTo>
                    <a:pt x="15" y="29"/>
                  </a:lnTo>
                  <a:lnTo>
                    <a:pt x="30" y="40"/>
                  </a:lnTo>
                  <a:lnTo>
                    <a:pt x="45" y="52"/>
                  </a:lnTo>
                  <a:lnTo>
                    <a:pt x="59" y="65"/>
                  </a:lnTo>
                  <a:lnTo>
                    <a:pt x="71" y="80"/>
                  </a:lnTo>
                  <a:lnTo>
                    <a:pt x="83" y="94"/>
                  </a:lnTo>
                  <a:lnTo>
                    <a:pt x="94" y="110"/>
                  </a:lnTo>
                  <a:lnTo>
                    <a:pt x="104" y="126"/>
                  </a:lnTo>
                  <a:lnTo>
                    <a:pt x="112" y="143"/>
                  </a:lnTo>
                  <a:lnTo>
                    <a:pt x="119" y="161"/>
                  </a:lnTo>
                  <a:lnTo>
                    <a:pt x="126" y="179"/>
                  </a:lnTo>
                  <a:lnTo>
                    <a:pt x="132" y="197"/>
                  </a:lnTo>
                  <a:lnTo>
                    <a:pt x="136" y="216"/>
                  </a:lnTo>
                  <a:lnTo>
                    <a:pt x="139" y="235"/>
                  </a:lnTo>
                  <a:lnTo>
                    <a:pt x="141" y="255"/>
                  </a:lnTo>
                  <a:lnTo>
                    <a:pt x="141" y="274"/>
                  </a:lnTo>
                  <a:lnTo>
                    <a:pt x="141" y="274"/>
                  </a:lnTo>
                  <a:lnTo>
                    <a:pt x="164" y="2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16" name="Freeform 212"/>
            <p:cNvSpPr>
              <a:spLocks/>
            </p:cNvSpPr>
            <p:nvPr/>
          </p:nvSpPr>
          <p:spPr bwMode="auto">
            <a:xfrm>
              <a:off x="3569" y="3138"/>
              <a:ext cx="1" cy="4"/>
            </a:xfrm>
            <a:custGeom>
              <a:avLst/>
              <a:gdLst/>
              <a:ahLst/>
              <a:cxnLst>
                <a:cxn ang="0">
                  <a:pos x="21" y="68"/>
                </a:cxn>
                <a:cxn ang="0">
                  <a:pos x="22" y="60"/>
                </a:cxn>
                <a:cxn ang="0">
                  <a:pos x="24" y="52"/>
                </a:cxn>
                <a:cxn ang="0">
                  <a:pos x="25" y="43"/>
                </a:cxn>
                <a:cxn ang="0">
                  <a:pos x="26" y="34"/>
                </a:cxn>
                <a:cxn ang="0">
                  <a:pos x="28" y="25"/>
                </a:cxn>
                <a:cxn ang="0">
                  <a:pos x="28" y="17"/>
                </a:cxn>
                <a:cxn ang="0">
                  <a:pos x="29" y="8"/>
                </a:cxn>
                <a:cxn ang="0">
                  <a:pos x="29" y="0"/>
                </a:cxn>
                <a:cxn ang="0">
                  <a:pos x="6" y="0"/>
                </a:cxn>
                <a:cxn ang="0">
                  <a:pos x="6" y="8"/>
                </a:cxn>
                <a:cxn ang="0">
                  <a:pos x="5" y="17"/>
                </a:cxn>
                <a:cxn ang="0">
                  <a:pos x="5" y="25"/>
                </a:cxn>
                <a:cxn ang="0">
                  <a:pos x="5" y="32"/>
                </a:cxn>
                <a:cxn ang="0">
                  <a:pos x="4" y="41"/>
                </a:cxn>
                <a:cxn ang="0">
                  <a:pos x="3" y="48"/>
                </a:cxn>
                <a:cxn ang="0">
                  <a:pos x="1" y="56"/>
                </a:cxn>
                <a:cxn ang="0">
                  <a:pos x="0" y="64"/>
                </a:cxn>
                <a:cxn ang="0">
                  <a:pos x="21" y="68"/>
                </a:cxn>
              </a:cxnLst>
              <a:rect l="0" t="0" r="r" b="b"/>
              <a:pathLst>
                <a:path w="29" h="68">
                  <a:moveTo>
                    <a:pt x="21" y="68"/>
                  </a:moveTo>
                  <a:lnTo>
                    <a:pt x="22" y="60"/>
                  </a:lnTo>
                  <a:lnTo>
                    <a:pt x="24" y="52"/>
                  </a:lnTo>
                  <a:lnTo>
                    <a:pt x="25" y="43"/>
                  </a:lnTo>
                  <a:lnTo>
                    <a:pt x="26" y="34"/>
                  </a:lnTo>
                  <a:lnTo>
                    <a:pt x="28" y="25"/>
                  </a:lnTo>
                  <a:lnTo>
                    <a:pt x="28" y="17"/>
                  </a:lnTo>
                  <a:lnTo>
                    <a:pt x="29" y="8"/>
                  </a:lnTo>
                  <a:lnTo>
                    <a:pt x="29" y="0"/>
                  </a:lnTo>
                  <a:lnTo>
                    <a:pt x="6" y="0"/>
                  </a:lnTo>
                  <a:lnTo>
                    <a:pt x="6" y="8"/>
                  </a:lnTo>
                  <a:lnTo>
                    <a:pt x="5" y="17"/>
                  </a:lnTo>
                  <a:lnTo>
                    <a:pt x="5" y="25"/>
                  </a:lnTo>
                  <a:lnTo>
                    <a:pt x="5" y="32"/>
                  </a:lnTo>
                  <a:lnTo>
                    <a:pt x="4" y="41"/>
                  </a:lnTo>
                  <a:lnTo>
                    <a:pt x="3" y="48"/>
                  </a:lnTo>
                  <a:lnTo>
                    <a:pt x="1" y="56"/>
                  </a:lnTo>
                  <a:lnTo>
                    <a:pt x="0" y="64"/>
                  </a:lnTo>
                  <a:lnTo>
                    <a:pt x="21" y="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17" name="Freeform 213"/>
            <p:cNvSpPr>
              <a:spLocks/>
            </p:cNvSpPr>
            <p:nvPr/>
          </p:nvSpPr>
          <p:spPr bwMode="auto">
            <a:xfrm>
              <a:off x="3569" y="3138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8"/>
                </a:cxn>
                <a:cxn ang="0">
                  <a:pos x="10" y="12"/>
                </a:cxn>
                <a:cxn ang="0">
                  <a:pos x="17" y="11"/>
                </a:cxn>
                <a:cxn ang="0">
                  <a:pos x="21" y="4"/>
                </a:cxn>
                <a:cxn ang="0">
                  <a:pos x="0" y="0"/>
                </a:cxn>
              </a:cxnLst>
              <a:rect l="0" t="0" r="r" b="b"/>
              <a:pathLst>
                <a:path w="21" h="12">
                  <a:moveTo>
                    <a:pt x="0" y="0"/>
                  </a:moveTo>
                  <a:lnTo>
                    <a:pt x="3" y="8"/>
                  </a:lnTo>
                  <a:lnTo>
                    <a:pt x="10" y="12"/>
                  </a:lnTo>
                  <a:lnTo>
                    <a:pt x="17" y="11"/>
                  </a:lnTo>
                  <a:lnTo>
                    <a:pt x="21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18" name="Freeform 214"/>
            <p:cNvSpPr>
              <a:spLocks/>
            </p:cNvSpPr>
            <p:nvPr/>
          </p:nvSpPr>
          <p:spPr bwMode="auto">
            <a:xfrm>
              <a:off x="3563" y="3128"/>
              <a:ext cx="1" cy="1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7" y="0"/>
                </a:cxn>
                <a:cxn ang="0">
                  <a:pos x="1" y="6"/>
                </a:cxn>
                <a:cxn ang="0">
                  <a:pos x="0" y="14"/>
                </a:cxn>
                <a:cxn ang="0">
                  <a:pos x="5" y="20"/>
                </a:cxn>
                <a:cxn ang="0">
                  <a:pos x="15" y="1"/>
                </a:cxn>
              </a:cxnLst>
              <a:rect l="0" t="0" r="r" b="b"/>
              <a:pathLst>
                <a:path w="15" h="20">
                  <a:moveTo>
                    <a:pt x="15" y="1"/>
                  </a:moveTo>
                  <a:lnTo>
                    <a:pt x="7" y="0"/>
                  </a:lnTo>
                  <a:lnTo>
                    <a:pt x="1" y="6"/>
                  </a:lnTo>
                  <a:lnTo>
                    <a:pt x="0" y="14"/>
                  </a:lnTo>
                  <a:lnTo>
                    <a:pt x="5" y="20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19" name="Freeform 215"/>
            <p:cNvSpPr>
              <a:spLocks/>
            </p:cNvSpPr>
            <p:nvPr/>
          </p:nvSpPr>
          <p:spPr bwMode="auto">
            <a:xfrm>
              <a:off x="3564" y="3128"/>
              <a:ext cx="4" cy="8"/>
            </a:xfrm>
            <a:custGeom>
              <a:avLst/>
              <a:gdLst/>
              <a:ahLst/>
              <a:cxnLst>
                <a:cxn ang="0">
                  <a:pos x="86" y="136"/>
                </a:cxn>
                <a:cxn ang="0">
                  <a:pos x="86" y="136"/>
                </a:cxn>
                <a:cxn ang="0">
                  <a:pos x="85" y="116"/>
                </a:cxn>
                <a:cxn ang="0">
                  <a:pos x="81" y="95"/>
                </a:cxn>
                <a:cxn ang="0">
                  <a:pos x="76" y="76"/>
                </a:cxn>
                <a:cxn ang="0">
                  <a:pos x="66" y="58"/>
                </a:cxn>
                <a:cxn ang="0">
                  <a:pos x="55" y="41"/>
                </a:cxn>
                <a:cxn ang="0">
                  <a:pos x="42" y="26"/>
                </a:cxn>
                <a:cxn ang="0">
                  <a:pos x="27" y="12"/>
                </a:cxn>
                <a:cxn ang="0">
                  <a:pos x="10" y="0"/>
                </a:cxn>
                <a:cxn ang="0">
                  <a:pos x="0" y="19"/>
                </a:cxn>
                <a:cxn ang="0">
                  <a:pos x="14" y="29"/>
                </a:cxn>
                <a:cxn ang="0">
                  <a:pos x="28" y="40"/>
                </a:cxn>
                <a:cxn ang="0">
                  <a:pos x="39" y="54"/>
                </a:cxn>
                <a:cxn ang="0">
                  <a:pos x="48" y="69"/>
                </a:cxn>
                <a:cxn ang="0">
                  <a:pos x="55" y="85"/>
                </a:cxn>
                <a:cxn ang="0">
                  <a:pos x="60" y="102"/>
                </a:cxn>
                <a:cxn ang="0">
                  <a:pos x="64" y="118"/>
                </a:cxn>
                <a:cxn ang="0">
                  <a:pos x="65" y="136"/>
                </a:cxn>
                <a:cxn ang="0">
                  <a:pos x="65" y="136"/>
                </a:cxn>
                <a:cxn ang="0">
                  <a:pos x="86" y="136"/>
                </a:cxn>
              </a:cxnLst>
              <a:rect l="0" t="0" r="r" b="b"/>
              <a:pathLst>
                <a:path w="86" h="136">
                  <a:moveTo>
                    <a:pt x="86" y="136"/>
                  </a:moveTo>
                  <a:lnTo>
                    <a:pt x="86" y="136"/>
                  </a:lnTo>
                  <a:lnTo>
                    <a:pt x="85" y="116"/>
                  </a:lnTo>
                  <a:lnTo>
                    <a:pt x="81" y="95"/>
                  </a:lnTo>
                  <a:lnTo>
                    <a:pt x="76" y="76"/>
                  </a:lnTo>
                  <a:lnTo>
                    <a:pt x="66" y="58"/>
                  </a:lnTo>
                  <a:lnTo>
                    <a:pt x="55" y="41"/>
                  </a:lnTo>
                  <a:lnTo>
                    <a:pt x="42" y="26"/>
                  </a:lnTo>
                  <a:lnTo>
                    <a:pt x="27" y="12"/>
                  </a:lnTo>
                  <a:lnTo>
                    <a:pt x="10" y="0"/>
                  </a:lnTo>
                  <a:lnTo>
                    <a:pt x="0" y="19"/>
                  </a:lnTo>
                  <a:lnTo>
                    <a:pt x="14" y="29"/>
                  </a:lnTo>
                  <a:lnTo>
                    <a:pt x="28" y="40"/>
                  </a:lnTo>
                  <a:lnTo>
                    <a:pt x="39" y="54"/>
                  </a:lnTo>
                  <a:lnTo>
                    <a:pt x="48" y="69"/>
                  </a:lnTo>
                  <a:lnTo>
                    <a:pt x="55" y="85"/>
                  </a:lnTo>
                  <a:lnTo>
                    <a:pt x="60" y="102"/>
                  </a:lnTo>
                  <a:lnTo>
                    <a:pt x="64" y="118"/>
                  </a:lnTo>
                  <a:lnTo>
                    <a:pt x="65" y="136"/>
                  </a:lnTo>
                  <a:lnTo>
                    <a:pt x="65" y="136"/>
                  </a:lnTo>
                  <a:lnTo>
                    <a:pt x="86" y="1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20" name="Freeform 216"/>
            <p:cNvSpPr>
              <a:spLocks/>
            </p:cNvSpPr>
            <p:nvPr/>
          </p:nvSpPr>
          <p:spPr bwMode="auto">
            <a:xfrm>
              <a:off x="3567" y="3136"/>
              <a:ext cx="1" cy="2"/>
            </a:xfrm>
            <a:custGeom>
              <a:avLst/>
              <a:gdLst/>
              <a:ahLst/>
              <a:cxnLst>
                <a:cxn ang="0">
                  <a:pos x="21" y="35"/>
                </a:cxn>
                <a:cxn ang="0">
                  <a:pos x="22" y="30"/>
                </a:cxn>
                <a:cxn ang="0">
                  <a:pos x="22" y="26"/>
                </a:cxn>
                <a:cxn ang="0">
                  <a:pos x="23" y="21"/>
                </a:cxn>
                <a:cxn ang="0">
                  <a:pos x="23" y="18"/>
                </a:cxn>
                <a:cxn ang="0">
                  <a:pos x="24" y="15"/>
                </a:cxn>
                <a:cxn ang="0">
                  <a:pos x="24" y="9"/>
                </a:cxn>
                <a:cxn ang="0">
                  <a:pos x="24" y="5"/>
                </a:cxn>
                <a:cxn ang="0">
                  <a:pos x="24" y="0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3" y="9"/>
                </a:cxn>
                <a:cxn ang="0">
                  <a:pos x="3" y="11"/>
                </a:cxn>
                <a:cxn ang="0">
                  <a:pos x="2" y="14"/>
                </a:cxn>
                <a:cxn ang="0">
                  <a:pos x="2" y="19"/>
                </a:cxn>
                <a:cxn ang="0">
                  <a:pos x="1" y="24"/>
                </a:cxn>
                <a:cxn ang="0">
                  <a:pos x="1" y="28"/>
                </a:cxn>
                <a:cxn ang="0">
                  <a:pos x="0" y="31"/>
                </a:cxn>
                <a:cxn ang="0">
                  <a:pos x="21" y="35"/>
                </a:cxn>
              </a:cxnLst>
              <a:rect l="0" t="0" r="r" b="b"/>
              <a:pathLst>
                <a:path w="24" h="35">
                  <a:moveTo>
                    <a:pt x="21" y="35"/>
                  </a:moveTo>
                  <a:lnTo>
                    <a:pt x="22" y="30"/>
                  </a:lnTo>
                  <a:lnTo>
                    <a:pt x="22" y="26"/>
                  </a:lnTo>
                  <a:lnTo>
                    <a:pt x="23" y="21"/>
                  </a:lnTo>
                  <a:lnTo>
                    <a:pt x="23" y="18"/>
                  </a:lnTo>
                  <a:lnTo>
                    <a:pt x="24" y="15"/>
                  </a:lnTo>
                  <a:lnTo>
                    <a:pt x="24" y="9"/>
                  </a:lnTo>
                  <a:lnTo>
                    <a:pt x="24" y="5"/>
                  </a:lnTo>
                  <a:lnTo>
                    <a:pt x="24" y="0"/>
                  </a:lnTo>
                  <a:lnTo>
                    <a:pt x="3" y="0"/>
                  </a:lnTo>
                  <a:lnTo>
                    <a:pt x="3" y="5"/>
                  </a:lnTo>
                  <a:lnTo>
                    <a:pt x="3" y="9"/>
                  </a:lnTo>
                  <a:lnTo>
                    <a:pt x="3" y="11"/>
                  </a:lnTo>
                  <a:lnTo>
                    <a:pt x="2" y="14"/>
                  </a:lnTo>
                  <a:lnTo>
                    <a:pt x="2" y="19"/>
                  </a:lnTo>
                  <a:lnTo>
                    <a:pt x="1" y="24"/>
                  </a:lnTo>
                  <a:lnTo>
                    <a:pt x="1" y="28"/>
                  </a:lnTo>
                  <a:lnTo>
                    <a:pt x="0" y="31"/>
                  </a:lnTo>
                  <a:lnTo>
                    <a:pt x="21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21" name="Freeform 217"/>
            <p:cNvSpPr>
              <a:spLocks/>
            </p:cNvSpPr>
            <p:nvPr/>
          </p:nvSpPr>
          <p:spPr bwMode="auto">
            <a:xfrm>
              <a:off x="3567" y="3135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9"/>
                </a:cxn>
                <a:cxn ang="0">
                  <a:pos x="10" y="13"/>
                </a:cxn>
                <a:cxn ang="0">
                  <a:pos x="17" y="12"/>
                </a:cxn>
                <a:cxn ang="0">
                  <a:pos x="21" y="4"/>
                </a:cxn>
                <a:cxn ang="0">
                  <a:pos x="0" y="0"/>
                </a:cxn>
              </a:cxnLst>
              <a:rect l="0" t="0" r="r" b="b"/>
              <a:pathLst>
                <a:path w="21" h="13">
                  <a:moveTo>
                    <a:pt x="0" y="0"/>
                  </a:moveTo>
                  <a:lnTo>
                    <a:pt x="2" y="9"/>
                  </a:lnTo>
                  <a:lnTo>
                    <a:pt x="10" y="13"/>
                  </a:lnTo>
                  <a:lnTo>
                    <a:pt x="17" y="12"/>
                  </a:lnTo>
                  <a:lnTo>
                    <a:pt x="21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22" name="Freeform 218"/>
            <p:cNvSpPr>
              <a:spLocks/>
            </p:cNvSpPr>
            <p:nvPr/>
          </p:nvSpPr>
          <p:spPr bwMode="auto">
            <a:xfrm>
              <a:off x="3388" y="3300"/>
              <a:ext cx="53" cy="137"/>
            </a:xfrm>
            <a:custGeom>
              <a:avLst/>
              <a:gdLst/>
              <a:ahLst/>
              <a:cxnLst>
                <a:cxn ang="0">
                  <a:pos x="166" y="0"/>
                </a:cxn>
                <a:cxn ang="0">
                  <a:pos x="0" y="73"/>
                </a:cxn>
                <a:cxn ang="0">
                  <a:pos x="959" y="2481"/>
                </a:cxn>
                <a:cxn ang="0">
                  <a:pos x="1169" y="2389"/>
                </a:cxn>
                <a:cxn ang="0">
                  <a:pos x="166" y="0"/>
                </a:cxn>
              </a:cxnLst>
              <a:rect l="0" t="0" r="r" b="b"/>
              <a:pathLst>
                <a:path w="1169" h="2481">
                  <a:moveTo>
                    <a:pt x="166" y="0"/>
                  </a:moveTo>
                  <a:lnTo>
                    <a:pt x="0" y="73"/>
                  </a:lnTo>
                  <a:lnTo>
                    <a:pt x="959" y="2481"/>
                  </a:lnTo>
                  <a:lnTo>
                    <a:pt x="1169" y="2389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5459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23" name="Freeform 219"/>
            <p:cNvSpPr>
              <a:spLocks/>
            </p:cNvSpPr>
            <p:nvPr/>
          </p:nvSpPr>
          <p:spPr bwMode="auto">
            <a:xfrm>
              <a:off x="3388" y="3300"/>
              <a:ext cx="52" cy="137"/>
            </a:xfrm>
            <a:custGeom>
              <a:avLst/>
              <a:gdLst/>
              <a:ahLst/>
              <a:cxnLst>
                <a:cxn ang="0">
                  <a:pos x="126" y="6"/>
                </a:cxn>
                <a:cxn ang="0">
                  <a:pos x="104" y="14"/>
                </a:cxn>
                <a:cxn ang="0">
                  <a:pos x="81" y="24"/>
                </a:cxn>
                <a:cxn ang="0">
                  <a:pos x="36" y="44"/>
                </a:cxn>
                <a:cxn ang="0">
                  <a:pos x="29" y="132"/>
                </a:cxn>
                <a:cxn ang="0">
                  <a:pos x="81" y="260"/>
                </a:cxn>
                <a:cxn ang="0">
                  <a:pos x="125" y="370"/>
                </a:cxn>
                <a:cxn ang="0">
                  <a:pos x="163" y="467"/>
                </a:cxn>
                <a:cxn ang="0">
                  <a:pos x="198" y="554"/>
                </a:cxn>
                <a:cxn ang="0">
                  <a:pos x="232" y="637"/>
                </a:cxn>
                <a:cxn ang="0">
                  <a:pos x="265" y="723"/>
                </a:cxn>
                <a:cxn ang="0">
                  <a:pos x="302" y="812"/>
                </a:cxn>
                <a:cxn ang="0">
                  <a:pos x="342" y="913"/>
                </a:cxn>
                <a:cxn ang="0">
                  <a:pos x="388" y="1029"/>
                </a:cxn>
                <a:cxn ang="0">
                  <a:pos x="442" y="1164"/>
                </a:cxn>
                <a:cxn ang="0">
                  <a:pos x="505" y="1323"/>
                </a:cxn>
                <a:cxn ang="0">
                  <a:pos x="581" y="1511"/>
                </a:cxn>
                <a:cxn ang="0">
                  <a:pos x="669" y="1733"/>
                </a:cxn>
                <a:cxn ang="0">
                  <a:pos x="773" y="1993"/>
                </a:cxn>
                <a:cxn ang="0">
                  <a:pos x="895" y="2297"/>
                </a:cxn>
                <a:cxn ang="0">
                  <a:pos x="972" y="2462"/>
                </a:cxn>
                <a:cxn ang="0">
                  <a:pos x="989" y="2455"/>
                </a:cxn>
                <a:cxn ang="0">
                  <a:pos x="1003" y="2449"/>
                </a:cxn>
                <a:cxn ang="0">
                  <a:pos x="1015" y="2442"/>
                </a:cxn>
                <a:cxn ang="0">
                  <a:pos x="1030" y="2436"/>
                </a:cxn>
                <a:cxn ang="0">
                  <a:pos x="1050" y="2428"/>
                </a:cxn>
                <a:cxn ang="0">
                  <a:pos x="1077" y="2416"/>
                </a:cxn>
                <a:cxn ang="0">
                  <a:pos x="1116" y="2399"/>
                </a:cxn>
                <a:cxn ang="0">
                  <a:pos x="1110" y="2318"/>
                </a:cxn>
                <a:cxn ang="0">
                  <a:pos x="1056" y="2190"/>
                </a:cxn>
                <a:cxn ang="0">
                  <a:pos x="1011" y="2082"/>
                </a:cxn>
                <a:cxn ang="0">
                  <a:pos x="970" y="1985"/>
                </a:cxn>
                <a:cxn ang="0">
                  <a:pos x="935" y="1897"/>
                </a:cxn>
                <a:cxn ang="0">
                  <a:pos x="899" y="1814"/>
                </a:cxn>
                <a:cxn ang="0">
                  <a:pos x="864" y="1730"/>
                </a:cxn>
                <a:cxn ang="0">
                  <a:pos x="826" y="1640"/>
                </a:cxn>
                <a:cxn ang="0">
                  <a:pos x="785" y="1541"/>
                </a:cxn>
                <a:cxn ang="0">
                  <a:pos x="738" y="1426"/>
                </a:cxn>
                <a:cxn ang="0">
                  <a:pos x="682" y="1292"/>
                </a:cxn>
                <a:cxn ang="0">
                  <a:pos x="615" y="1134"/>
                </a:cxn>
                <a:cxn ang="0">
                  <a:pos x="537" y="947"/>
                </a:cxn>
                <a:cxn ang="0">
                  <a:pos x="445" y="727"/>
                </a:cxn>
                <a:cxn ang="0">
                  <a:pos x="337" y="469"/>
                </a:cxn>
                <a:cxn ang="0">
                  <a:pos x="210" y="167"/>
                </a:cxn>
              </a:cxnLst>
              <a:rect l="0" t="0" r="r" b="b"/>
              <a:pathLst>
                <a:path w="1140" h="2467">
                  <a:moveTo>
                    <a:pt x="140" y="0"/>
                  </a:moveTo>
                  <a:lnTo>
                    <a:pt x="126" y="6"/>
                  </a:lnTo>
                  <a:lnTo>
                    <a:pt x="114" y="10"/>
                  </a:lnTo>
                  <a:lnTo>
                    <a:pt x="104" y="14"/>
                  </a:lnTo>
                  <a:lnTo>
                    <a:pt x="94" y="19"/>
                  </a:lnTo>
                  <a:lnTo>
                    <a:pt x="81" y="24"/>
                  </a:lnTo>
                  <a:lnTo>
                    <a:pt x="61" y="32"/>
                  </a:lnTo>
                  <a:lnTo>
                    <a:pt x="36" y="44"/>
                  </a:lnTo>
                  <a:lnTo>
                    <a:pt x="0" y="61"/>
                  </a:lnTo>
                  <a:lnTo>
                    <a:pt x="29" y="132"/>
                  </a:lnTo>
                  <a:lnTo>
                    <a:pt x="55" y="199"/>
                  </a:lnTo>
                  <a:lnTo>
                    <a:pt x="81" y="260"/>
                  </a:lnTo>
                  <a:lnTo>
                    <a:pt x="103" y="317"/>
                  </a:lnTo>
                  <a:lnTo>
                    <a:pt x="125" y="370"/>
                  </a:lnTo>
                  <a:lnTo>
                    <a:pt x="144" y="419"/>
                  </a:lnTo>
                  <a:lnTo>
                    <a:pt x="163" y="467"/>
                  </a:lnTo>
                  <a:lnTo>
                    <a:pt x="181" y="511"/>
                  </a:lnTo>
                  <a:lnTo>
                    <a:pt x="198" y="554"/>
                  </a:lnTo>
                  <a:lnTo>
                    <a:pt x="215" y="596"/>
                  </a:lnTo>
                  <a:lnTo>
                    <a:pt x="232" y="637"/>
                  </a:lnTo>
                  <a:lnTo>
                    <a:pt x="249" y="680"/>
                  </a:lnTo>
                  <a:lnTo>
                    <a:pt x="265" y="723"/>
                  </a:lnTo>
                  <a:lnTo>
                    <a:pt x="284" y="766"/>
                  </a:lnTo>
                  <a:lnTo>
                    <a:pt x="302" y="812"/>
                  </a:lnTo>
                  <a:lnTo>
                    <a:pt x="322" y="861"/>
                  </a:lnTo>
                  <a:lnTo>
                    <a:pt x="342" y="913"/>
                  </a:lnTo>
                  <a:lnTo>
                    <a:pt x="364" y="968"/>
                  </a:lnTo>
                  <a:lnTo>
                    <a:pt x="388" y="1029"/>
                  </a:lnTo>
                  <a:lnTo>
                    <a:pt x="414" y="1093"/>
                  </a:lnTo>
                  <a:lnTo>
                    <a:pt x="442" y="1164"/>
                  </a:lnTo>
                  <a:lnTo>
                    <a:pt x="473" y="1239"/>
                  </a:lnTo>
                  <a:lnTo>
                    <a:pt x="505" y="1323"/>
                  </a:lnTo>
                  <a:lnTo>
                    <a:pt x="542" y="1412"/>
                  </a:lnTo>
                  <a:lnTo>
                    <a:pt x="581" y="1511"/>
                  </a:lnTo>
                  <a:lnTo>
                    <a:pt x="623" y="1618"/>
                  </a:lnTo>
                  <a:lnTo>
                    <a:pt x="669" y="1733"/>
                  </a:lnTo>
                  <a:lnTo>
                    <a:pt x="719" y="1858"/>
                  </a:lnTo>
                  <a:lnTo>
                    <a:pt x="773" y="1993"/>
                  </a:lnTo>
                  <a:lnTo>
                    <a:pt x="832" y="2140"/>
                  </a:lnTo>
                  <a:lnTo>
                    <a:pt x="895" y="2297"/>
                  </a:lnTo>
                  <a:lnTo>
                    <a:pt x="962" y="2467"/>
                  </a:lnTo>
                  <a:lnTo>
                    <a:pt x="972" y="2462"/>
                  </a:lnTo>
                  <a:lnTo>
                    <a:pt x="982" y="2458"/>
                  </a:lnTo>
                  <a:lnTo>
                    <a:pt x="989" y="2455"/>
                  </a:lnTo>
                  <a:lnTo>
                    <a:pt x="996" y="2452"/>
                  </a:lnTo>
                  <a:lnTo>
                    <a:pt x="1003" y="2449"/>
                  </a:lnTo>
                  <a:lnTo>
                    <a:pt x="1009" y="2445"/>
                  </a:lnTo>
                  <a:lnTo>
                    <a:pt x="1015" y="2442"/>
                  </a:lnTo>
                  <a:lnTo>
                    <a:pt x="1022" y="2439"/>
                  </a:lnTo>
                  <a:lnTo>
                    <a:pt x="1030" y="2436"/>
                  </a:lnTo>
                  <a:lnTo>
                    <a:pt x="1040" y="2432"/>
                  </a:lnTo>
                  <a:lnTo>
                    <a:pt x="1050" y="2428"/>
                  </a:lnTo>
                  <a:lnTo>
                    <a:pt x="1063" y="2422"/>
                  </a:lnTo>
                  <a:lnTo>
                    <a:pt x="1077" y="2416"/>
                  </a:lnTo>
                  <a:lnTo>
                    <a:pt x="1095" y="2409"/>
                  </a:lnTo>
                  <a:lnTo>
                    <a:pt x="1116" y="2399"/>
                  </a:lnTo>
                  <a:lnTo>
                    <a:pt x="1140" y="2390"/>
                  </a:lnTo>
                  <a:lnTo>
                    <a:pt x="1110" y="2318"/>
                  </a:lnTo>
                  <a:lnTo>
                    <a:pt x="1081" y="2251"/>
                  </a:lnTo>
                  <a:lnTo>
                    <a:pt x="1056" y="2190"/>
                  </a:lnTo>
                  <a:lnTo>
                    <a:pt x="1033" y="2134"/>
                  </a:lnTo>
                  <a:lnTo>
                    <a:pt x="1011" y="2082"/>
                  </a:lnTo>
                  <a:lnTo>
                    <a:pt x="991" y="2032"/>
                  </a:lnTo>
                  <a:lnTo>
                    <a:pt x="970" y="1985"/>
                  </a:lnTo>
                  <a:lnTo>
                    <a:pt x="952" y="1940"/>
                  </a:lnTo>
                  <a:lnTo>
                    <a:pt x="935" y="1897"/>
                  </a:lnTo>
                  <a:lnTo>
                    <a:pt x="916" y="1856"/>
                  </a:lnTo>
                  <a:lnTo>
                    <a:pt x="899" y="1814"/>
                  </a:lnTo>
                  <a:lnTo>
                    <a:pt x="882" y="1773"/>
                  </a:lnTo>
                  <a:lnTo>
                    <a:pt x="864" y="1730"/>
                  </a:lnTo>
                  <a:lnTo>
                    <a:pt x="846" y="1686"/>
                  </a:lnTo>
                  <a:lnTo>
                    <a:pt x="826" y="1640"/>
                  </a:lnTo>
                  <a:lnTo>
                    <a:pt x="807" y="1592"/>
                  </a:lnTo>
                  <a:lnTo>
                    <a:pt x="785" y="1541"/>
                  </a:lnTo>
                  <a:lnTo>
                    <a:pt x="762" y="1485"/>
                  </a:lnTo>
                  <a:lnTo>
                    <a:pt x="738" y="1426"/>
                  </a:lnTo>
                  <a:lnTo>
                    <a:pt x="710" y="1362"/>
                  </a:lnTo>
                  <a:lnTo>
                    <a:pt x="682" y="1292"/>
                  </a:lnTo>
                  <a:lnTo>
                    <a:pt x="650" y="1216"/>
                  </a:lnTo>
                  <a:lnTo>
                    <a:pt x="615" y="1134"/>
                  </a:lnTo>
                  <a:lnTo>
                    <a:pt x="578" y="1044"/>
                  </a:lnTo>
                  <a:lnTo>
                    <a:pt x="537" y="947"/>
                  </a:lnTo>
                  <a:lnTo>
                    <a:pt x="493" y="842"/>
                  </a:lnTo>
                  <a:lnTo>
                    <a:pt x="445" y="727"/>
                  </a:lnTo>
                  <a:lnTo>
                    <a:pt x="393" y="603"/>
                  </a:lnTo>
                  <a:lnTo>
                    <a:pt x="337" y="469"/>
                  </a:lnTo>
                  <a:lnTo>
                    <a:pt x="276" y="324"/>
                  </a:lnTo>
                  <a:lnTo>
                    <a:pt x="210" y="167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70757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24" name="Freeform 220"/>
            <p:cNvSpPr>
              <a:spLocks/>
            </p:cNvSpPr>
            <p:nvPr/>
          </p:nvSpPr>
          <p:spPr bwMode="auto">
            <a:xfrm>
              <a:off x="3389" y="3301"/>
              <a:ext cx="50" cy="136"/>
            </a:xfrm>
            <a:custGeom>
              <a:avLst/>
              <a:gdLst/>
              <a:ahLst/>
              <a:cxnLst>
                <a:cxn ang="0">
                  <a:pos x="100" y="4"/>
                </a:cxn>
                <a:cxn ang="0">
                  <a:pos x="84" y="12"/>
                </a:cxn>
                <a:cxn ang="0">
                  <a:pos x="65" y="19"/>
                </a:cxn>
                <a:cxn ang="0">
                  <a:pos x="29" y="36"/>
                </a:cxn>
                <a:cxn ang="0">
                  <a:pos x="29" y="120"/>
                </a:cxn>
                <a:cxn ang="0">
                  <a:pos x="81" y="248"/>
                </a:cxn>
                <a:cxn ang="0">
                  <a:pos x="125" y="358"/>
                </a:cxn>
                <a:cxn ang="0">
                  <a:pos x="164" y="455"/>
                </a:cxn>
                <a:cxn ang="0">
                  <a:pos x="199" y="542"/>
                </a:cxn>
                <a:cxn ang="0">
                  <a:pos x="233" y="625"/>
                </a:cxn>
                <a:cxn ang="0">
                  <a:pos x="267" y="711"/>
                </a:cxn>
                <a:cxn ang="0">
                  <a:pos x="302" y="800"/>
                </a:cxn>
                <a:cxn ang="0">
                  <a:pos x="343" y="900"/>
                </a:cxn>
                <a:cxn ang="0">
                  <a:pos x="389" y="1016"/>
                </a:cxn>
                <a:cxn ang="0">
                  <a:pos x="443" y="1151"/>
                </a:cxn>
                <a:cxn ang="0">
                  <a:pos x="507" y="1311"/>
                </a:cxn>
                <a:cxn ang="0">
                  <a:pos x="583" y="1499"/>
                </a:cxn>
                <a:cxn ang="0">
                  <a:pos x="672" y="1721"/>
                </a:cxn>
                <a:cxn ang="0">
                  <a:pos x="777" y="1981"/>
                </a:cxn>
                <a:cxn ang="0">
                  <a:pos x="898" y="2285"/>
                </a:cxn>
                <a:cxn ang="0">
                  <a:pos x="982" y="2447"/>
                </a:cxn>
                <a:cxn ang="0">
                  <a:pos x="1003" y="2436"/>
                </a:cxn>
                <a:cxn ang="0">
                  <a:pos x="1029" y="2426"/>
                </a:cxn>
                <a:cxn ang="0">
                  <a:pos x="1073" y="2407"/>
                </a:cxn>
                <a:cxn ang="0">
                  <a:pos x="1080" y="2320"/>
                </a:cxn>
                <a:cxn ang="0">
                  <a:pos x="1027" y="2193"/>
                </a:cxn>
                <a:cxn ang="0">
                  <a:pos x="981" y="2083"/>
                </a:cxn>
                <a:cxn ang="0">
                  <a:pos x="941" y="1987"/>
                </a:cxn>
                <a:cxn ang="0">
                  <a:pos x="905" y="1900"/>
                </a:cxn>
                <a:cxn ang="0">
                  <a:pos x="869" y="1817"/>
                </a:cxn>
                <a:cxn ang="0">
                  <a:pos x="835" y="1732"/>
                </a:cxn>
                <a:cxn ang="0">
                  <a:pos x="797" y="1643"/>
                </a:cxn>
                <a:cxn ang="0">
                  <a:pos x="756" y="1542"/>
                </a:cxn>
                <a:cxn ang="0">
                  <a:pos x="708" y="1428"/>
                </a:cxn>
                <a:cxn ang="0">
                  <a:pos x="652" y="1294"/>
                </a:cxn>
                <a:cxn ang="0">
                  <a:pos x="586" y="1136"/>
                </a:cxn>
                <a:cxn ang="0">
                  <a:pos x="508" y="948"/>
                </a:cxn>
                <a:cxn ang="0">
                  <a:pos x="417" y="728"/>
                </a:cxn>
                <a:cxn ang="0">
                  <a:pos x="308" y="469"/>
                </a:cxn>
                <a:cxn ang="0">
                  <a:pos x="183" y="168"/>
                </a:cxn>
              </a:cxnLst>
              <a:rect l="0" t="0" r="r" b="b"/>
              <a:pathLst>
                <a:path w="1109" h="2454">
                  <a:moveTo>
                    <a:pt x="113" y="0"/>
                  </a:moveTo>
                  <a:lnTo>
                    <a:pt x="100" y="4"/>
                  </a:lnTo>
                  <a:lnTo>
                    <a:pt x="92" y="9"/>
                  </a:lnTo>
                  <a:lnTo>
                    <a:pt x="84" y="12"/>
                  </a:lnTo>
                  <a:lnTo>
                    <a:pt x="76" y="15"/>
                  </a:lnTo>
                  <a:lnTo>
                    <a:pt x="65" y="19"/>
                  </a:lnTo>
                  <a:lnTo>
                    <a:pt x="49" y="26"/>
                  </a:lnTo>
                  <a:lnTo>
                    <a:pt x="29" y="36"/>
                  </a:lnTo>
                  <a:lnTo>
                    <a:pt x="0" y="49"/>
                  </a:lnTo>
                  <a:lnTo>
                    <a:pt x="29" y="120"/>
                  </a:lnTo>
                  <a:lnTo>
                    <a:pt x="56" y="187"/>
                  </a:lnTo>
                  <a:lnTo>
                    <a:pt x="81" y="248"/>
                  </a:lnTo>
                  <a:lnTo>
                    <a:pt x="103" y="305"/>
                  </a:lnTo>
                  <a:lnTo>
                    <a:pt x="125" y="358"/>
                  </a:lnTo>
                  <a:lnTo>
                    <a:pt x="145" y="407"/>
                  </a:lnTo>
                  <a:lnTo>
                    <a:pt x="164" y="455"/>
                  </a:lnTo>
                  <a:lnTo>
                    <a:pt x="182" y="499"/>
                  </a:lnTo>
                  <a:lnTo>
                    <a:pt x="199" y="542"/>
                  </a:lnTo>
                  <a:lnTo>
                    <a:pt x="216" y="584"/>
                  </a:lnTo>
                  <a:lnTo>
                    <a:pt x="233" y="625"/>
                  </a:lnTo>
                  <a:lnTo>
                    <a:pt x="249" y="667"/>
                  </a:lnTo>
                  <a:lnTo>
                    <a:pt x="267" y="711"/>
                  </a:lnTo>
                  <a:lnTo>
                    <a:pt x="284" y="754"/>
                  </a:lnTo>
                  <a:lnTo>
                    <a:pt x="302" y="800"/>
                  </a:lnTo>
                  <a:lnTo>
                    <a:pt x="323" y="849"/>
                  </a:lnTo>
                  <a:lnTo>
                    <a:pt x="343" y="900"/>
                  </a:lnTo>
                  <a:lnTo>
                    <a:pt x="366" y="956"/>
                  </a:lnTo>
                  <a:lnTo>
                    <a:pt x="389" y="1016"/>
                  </a:lnTo>
                  <a:lnTo>
                    <a:pt x="415" y="1081"/>
                  </a:lnTo>
                  <a:lnTo>
                    <a:pt x="443" y="1151"/>
                  </a:lnTo>
                  <a:lnTo>
                    <a:pt x="474" y="1227"/>
                  </a:lnTo>
                  <a:lnTo>
                    <a:pt x="507" y="1311"/>
                  </a:lnTo>
                  <a:lnTo>
                    <a:pt x="544" y="1400"/>
                  </a:lnTo>
                  <a:lnTo>
                    <a:pt x="583" y="1499"/>
                  </a:lnTo>
                  <a:lnTo>
                    <a:pt x="626" y="1606"/>
                  </a:lnTo>
                  <a:lnTo>
                    <a:pt x="672" y="1721"/>
                  </a:lnTo>
                  <a:lnTo>
                    <a:pt x="723" y="1846"/>
                  </a:lnTo>
                  <a:lnTo>
                    <a:pt x="777" y="1981"/>
                  </a:lnTo>
                  <a:lnTo>
                    <a:pt x="835" y="2128"/>
                  </a:lnTo>
                  <a:lnTo>
                    <a:pt x="898" y="2285"/>
                  </a:lnTo>
                  <a:lnTo>
                    <a:pt x="966" y="2454"/>
                  </a:lnTo>
                  <a:lnTo>
                    <a:pt x="982" y="2447"/>
                  </a:lnTo>
                  <a:lnTo>
                    <a:pt x="994" y="2442"/>
                  </a:lnTo>
                  <a:lnTo>
                    <a:pt x="1003" y="2436"/>
                  </a:lnTo>
                  <a:lnTo>
                    <a:pt x="1014" y="2432"/>
                  </a:lnTo>
                  <a:lnTo>
                    <a:pt x="1029" y="2426"/>
                  </a:lnTo>
                  <a:lnTo>
                    <a:pt x="1047" y="2417"/>
                  </a:lnTo>
                  <a:lnTo>
                    <a:pt x="1073" y="2407"/>
                  </a:lnTo>
                  <a:lnTo>
                    <a:pt x="1109" y="2392"/>
                  </a:lnTo>
                  <a:lnTo>
                    <a:pt x="1080" y="2320"/>
                  </a:lnTo>
                  <a:lnTo>
                    <a:pt x="1052" y="2254"/>
                  </a:lnTo>
                  <a:lnTo>
                    <a:pt x="1027" y="2193"/>
                  </a:lnTo>
                  <a:lnTo>
                    <a:pt x="1003" y="2136"/>
                  </a:lnTo>
                  <a:lnTo>
                    <a:pt x="981" y="2083"/>
                  </a:lnTo>
                  <a:lnTo>
                    <a:pt x="960" y="2035"/>
                  </a:lnTo>
                  <a:lnTo>
                    <a:pt x="941" y="1987"/>
                  </a:lnTo>
                  <a:lnTo>
                    <a:pt x="922" y="1943"/>
                  </a:lnTo>
                  <a:lnTo>
                    <a:pt x="905" y="1900"/>
                  </a:lnTo>
                  <a:lnTo>
                    <a:pt x="887" y="1858"/>
                  </a:lnTo>
                  <a:lnTo>
                    <a:pt x="869" y="1817"/>
                  </a:lnTo>
                  <a:lnTo>
                    <a:pt x="852" y="1774"/>
                  </a:lnTo>
                  <a:lnTo>
                    <a:pt x="835" y="1732"/>
                  </a:lnTo>
                  <a:lnTo>
                    <a:pt x="816" y="1688"/>
                  </a:lnTo>
                  <a:lnTo>
                    <a:pt x="797" y="1643"/>
                  </a:lnTo>
                  <a:lnTo>
                    <a:pt x="778" y="1594"/>
                  </a:lnTo>
                  <a:lnTo>
                    <a:pt x="756" y="1542"/>
                  </a:lnTo>
                  <a:lnTo>
                    <a:pt x="733" y="1488"/>
                  </a:lnTo>
                  <a:lnTo>
                    <a:pt x="708" y="1428"/>
                  </a:lnTo>
                  <a:lnTo>
                    <a:pt x="681" y="1363"/>
                  </a:lnTo>
                  <a:lnTo>
                    <a:pt x="652" y="1294"/>
                  </a:lnTo>
                  <a:lnTo>
                    <a:pt x="621" y="1218"/>
                  </a:lnTo>
                  <a:lnTo>
                    <a:pt x="586" y="1136"/>
                  </a:lnTo>
                  <a:lnTo>
                    <a:pt x="549" y="1046"/>
                  </a:lnTo>
                  <a:lnTo>
                    <a:pt x="508" y="948"/>
                  </a:lnTo>
                  <a:lnTo>
                    <a:pt x="464" y="842"/>
                  </a:lnTo>
                  <a:lnTo>
                    <a:pt x="417" y="728"/>
                  </a:lnTo>
                  <a:lnTo>
                    <a:pt x="364" y="604"/>
                  </a:lnTo>
                  <a:lnTo>
                    <a:pt x="308" y="469"/>
                  </a:lnTo>
                  <a:lnTo>
                    <a:pt x="248" y="325"/>
                  </a:lnTo>
                  <a:lnTo>
                    <a:pt x="183" y="168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8C94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25" name="Freeform 221"/>
            <p:cNvSpPr>
              <a:spLocks/>
            </p:cNvSpPr>
            <p:nvPr/>
          </p:nvSpPr>
          <p:spPr bwMode="auto">
            <a:xfrm>
              <a:off x="3389" y="3301"/>
              <a:ext cx="49" cy="136"/>
            </a:xfrm>
            <a:custGeom>
              <a:avLst/>
              <a:gdLst/>
              <a:ahLst/>
              <a:cxnLst>
                <a:cxn ang="0">
                  <a:pos x="77" y="3"/>
                </a:cxn>
                <a:cxn ang="0">
                  <a:pos x="65" y="8"/>
                </a:cxn>
                <a:cxn ang="0">
                  <a:pos x="49" y="14"/>
                </a:cxn>
                <a:cxn ang="0">
                  <a:pos x="22" y="27"/>
                </a:cxn>
                <a:cxn ang="0">
                  <a:pos x="30" y="108"/>
                </a:cxn>
                <a:cxn ang="0">
                  <a:pos x="81" y="236"/>
                </a:cxn>
                <a:cxn ang="0">
                  <a:pos x="126" y="345"/>
                </a:cxn>
                <a:cxn ang="0">
                  <a:pos x="165" y="442"/>
                </a:cxn>
                <a:cxn ang="0">
                  <a:pos x="199" y="530"/>
                </a:cxn>
                <a:cxn ang="0">
                  <a:pos x="234" y="613"/>
                </a:cxn>
                <a:cxn ang="0">
                  <a:pos x="268" y="698"/>
                </a:cxn>
                <a:cxn ang="0">
                  <a:pos x="304" y="788"/>
                </a:cxn>
                <a:cxn ang="0">
                  <a:pos x="345" y="888"/>
                </a:cxn>
                <a:cxn ang="0">
                  <a:pos x="391" y="1003"/>
                </a:cxn>
                <a:cxn ang="0">
                  <a:pos x="445" y="1138"/>
                </a:cxn>
                <a:cxn ang="0">
                  <a:pos x="509" y="1297"/>
                </a:cxn>
                <a:cxn ang="0">
                  <a:pos x="585" y="1486"/>
                </a:cxn>
                <a:cxn ang="0">
                  <a:pos x="675" y="1707"/>
                </a:cxn>
                <a:cxn ang="0">
                  <a:pos x="780" y="1968"/>
                </a:cxn>
                <a:cxn ang="0">
                  <a:pos x="901" y="2270"/>
                </a:cxn>
                <a:cxn ang="0">
                  <a:pos x="982" y="2435"/>
                </a:cxn>
                <a:cxn ang="0">
                  <a:pos x="998" y="2426"/>
                </a:cxn>
                <a:cxn ang="0">
                  <a:pos x="1016" y="2419"/>
                </a:cxn>
                <a:cxn ang="0">
                  <a:pos x="1050" y="2404"/>
                </a:cxn>
                <a:cxn ang="0">
                  <a:pos x="1048" y="2322"/>
                </a:cxn>
                <a:cxn ang="0">
                  <a:pos x="995" y="2195"/>
                </a:cxn>
                <a:cxn ang="0">
                  <a:pos x="950" y="2085"/>
                </a:cxn>
                <a:cxn ang="0">
                  <a:pos x="910" y="1989"/>
                </a:cxn>
                <a:cxn ang="0">
                  <a:pos x="875" y="1901"/>
                </a:cxn>
                <a:cxn ang="0">
                  <a:pos x="840" y="1817"/>
                </a:cxn>
                <a:cxn ang="0">
                  <a:pos x="805" y="1733"/>
                </a:cxn>
                <a:cxn ang="0">
                  <a:pos x="768" y="1643"/>
                </a:cxn>
                <a:cxn ang="0">
                  <a:pos x="727" y="1543"/>
                </a:cxn>
                <a:cxn ang="0">
                  <a:pos x="679" y="1428"/>
                </a:cxn>
                <a:cxn ang="0">
                  <a:pos x="624" y="1294"/>
                </a:cxn>
                <a:cxn ang="0">
                  <a:pos x="557" y="1135"/>
                </a:cxn>
                <a:cxn ang="0">
                  <a:pos x="480" y="948"/>
                </a:cxn>
                <a:cxn ang="0">
                  <a:pos x="388" y="728"/>
                </a:cxn>
                <a:cxn ang="0">
                  <a:pos x="281" y="469"/>
                </a:cxn>
                <a:cxn ang="0">
                  <a:pos x="155" y="168"/>
                </a:cxn>
              </a:cxnLst>
              <a:rect l="0" t="0" r="r" b="b"/>
              <a:pathLst>
                <a:path w="1078" h="2440">
                  <a:moveTo>
                    <a:pt x="86" y="0"/>
                  </a:moveTo>
                  <a:lnTo>
                    <a:pt x="77" y="3"/>
                  </a:lnTo>
                  <a:lnTo>
                    <a:pt x="71" y="6"/>
                  </a:lnTo>
                  <a:lnTo>
                    <a:pt x="65" y="8"/>
                  </a:lnTo>
                  <a:lnTo>
                    <a:pt x="59" y="10"/>
                  </a:lnTo>
                  <a:lnTo>
                    <a:pt x="49" y="14"/>
                  </a:lnTo>
                  <a:lnTo>
                    <a:pt x="38" y="20"/>
                  </a:lnTo>
                  <a:lnTo>
                    <a:pt x="22" y="27"/>
                  </a:lnTo>
                  <a:lnTo>
                    <a:pt x="0" y="37"/>
                  </a:lnTo>
                  <a:lnTo>
                    <a:pt x="30" y="108"/>
                  </a:lnTo>
                  <a:lnTo>
                    <a:pt x="57" y="175"/>
                  </a:lnTo>
                  <a:lnTo>
                    <a:pt x="81" y="236"/>
                  </a:lnTo>
                  <a:lnTo>
                    <a:pt x="104" y="293"/>
                  </a:lnTo>
                  <a:lnTo>
                    <a:pt x="126" y="345"/>
                  </a:lnTo>
                  <a:lnTo>
                    <a:pt x="145" y="395"/>
                  </a:lnTo>
                  <a:lnTo>
                    <a:pt x="165" y="442"/>
                  </a:lnTo>
                  <a:lnTo>
                    <a:pt x="182" y="487"/>
                  </a:lnTo>
                  <a:lnTo>
                    <a:pt x="199" y="530"/>
                  </a:lnTo>
                  <a:lnTo>
                    <a:pt x="217" y="572"/>
                  </a:lnTo>
                  <a:lnTo>
                    <a:pt x="234" y="613"/>
                  </a:lnTo>
                  <a:lnTo>
                    <a:pt x="250" y="655"/>
                  </a:lnTo>
                  <a:lnTo>
                    <a:pt x="268" y="698"/>
                  </a:lnTo>
                  <a:lnTo>
                    <a:pt x="286" y="742"/>
                  </a:lnTo>
                  <a:lnTo>
                    <a:pt x="304" y="788"/>
                  </a:lnTo>
                  <a:lnTo>
                    <a:pt x="324" y="837"/>
                  </a:lnTo>
                  <a:lnTo>
                    <a:pt x="345" y="888"/>
                  </a:lnTo>
                  <a:lnTo>
                    <a:pt x="368" y="944"/>
                  </a:lnTo>
                  <a:lnTo>
                    <a:pt x="391" y="1003"/>
                  </a:lnTo>
                  <a:lnTo>
                    <a:pt x="418" y="1069"/>
                  </a:lnTo>
                  <a:lnTo>
                    <a:pt x="445" y="1138"/>
                  </a:lnTo>
                  <a:lnTo>
                    <a:pt x="476" y="1215"/>
                  </a:lnTo>
                  <a:lnTo>
                    <a:pt x="509" y="1297"/>
                  </a:lnTo>
                  <a:lnTo>
                    <a:pt x="546" y="1388"/>
                  </a:lnTo>
                  <a:lnTo>
                    <a:pt x="585" y="1486"/>
                  </a:lnTo>
                  <a:lnTo>
                    <a:pt x="628" y="1593"/>
                  </a:lnTo>
                  <a:lnTo>
                    <a:pt x="675" y="1707"/>
                  </a:lnTo>
                  <a:lnTo>
                    <a:pt x="725" y="1833"/>
                  </a:lnTo>
                  <a:lnTo>
                    <a:pt x="780" y="1968"/>
                  </a:lnTo>
                  <a:lnTo>
                    <a:pt x="838" y="2113"/>
                  </a:lnTo>
                  <a:lnTo>
                    <a:pt x="901" y="2270"/>
                  </a:lnTo>
                  <a:lnTo>
                    <a:pt x="969" y="2440"/>
                  </a:lnTo>
                  <a:lnTo>
                    <a:pt x="982" y="2435"/>
                  </a:lnTo>
                  <a:lnTo>
                    <a:pt x="990" y="2431"/>
                  </a:lnTo>
                  <a:lnTo>
                    <a:pt x="998" y="2426"/>
                  </a:lnTo>
                  <a:lnTo>
                    <a:pt x="1006" y="2423"/>
                  </a:lnTo>
                  <a:lnTo>
                    <a:pt x="1016" y="2419"/>
                  </a:lnTo>
                  <a:lnTo>
                    <a:pt x="1031" y="2413"/>
                  </a:lnTo>
                  <a:lnTo>
                    <a:pt x="1050" y="2404"/>
                  </a:lnTo>
                  <a:lnTo>
                    <a:pt x="1078" y="2394"/>
                  </a:lnTo>
                  <a:lnTo>
                    <a:pt x="1048" y="2322"/>
                  </a:lnTo>
                  <a:lnTo>
                    <a:pt x="1020" y="2256"/>
                  </a:lnTo>
                  <a:lnTo>
                    <a:pt x="995" y="2195"/>
                  </a:lnTo>
                  <a:lnTo>
                    <a:pt x="973" y="2138"/>
                  </a:lnTo>
                  <a:lnTo>
                    <a:pt x="950" y="2085"/>
                  </a:lnTo>
                  <a:lnTo>
                    <a:pt x="930" y="2035"/>
                  </a:lnTo>
                  <a:lnTo>
                    <a:pt x="910" y="1989"/>
                  </a:lnTo>
                  <a:lnTo>
                    <a:pt x="892" y="1944"/>
                  </a:lnTo>
                  <a:lnTo>
                    <a:pt x="875" y="1901"/>
                  </a:lnTo>
                  <a:lnTo>
                    <a:pt x="857" y="1859"/>
                  </a:lnTo>
                  <a:lnTo>
                    <a:pt x="840" y="1817"/>
                  </a:lnTo>
                  <a:lnTo>
                    <a:pt x="823" y="1775"/>
                  </a:lnTo>
                  <a:lnTo>
                    <a:pt x="805" y="1733"/>
                  </a:lnTo>
                  <a:lnTo>
                    <a:pt x="787" y="1688"/>
                  </a:lnTo>
                  <a:lnTo>
                    <a:pt x="768" y="1643"/>
                  </a:lnTo>
                  <a:lnTo>
                    <a:pt x="748" y="1595"/>
                  </a:lnTo>
                  <a:lnTo>
                    <a:pt x="727" y="1543"/>
                  </a:lnTo>
                  <a:lnTo>
                    <a:pt x="703" y="1487"/>
                  </a:lnTo>
                  <a:lnTo>
                    <a:pt x="679" y="1428"/>
                  </a:lnTo>
                  <a:lnTo>
                    <a:pt x="652" y="1364"/>
                  </a:lnTo>
                  <a:lnTo>
                    <a:pt x="624" y="1294"/>
                  </a:lnTo>
                  <a:lnTo>
                    <a:pt x="592" y="1218"/>
                  </a:lnTo>
                  <a:lnTo>
                    <a:pt x="557" y="1135"/>
                  </a:lnTo>
                  <a:lnTo>
                    <a:pt x="521" y="1045"/>
                  </a:lnTo>
                  <a:lnTo>
                    <a:pt x="480" y="948"/>
                  </a:lnTo>
                  <a:lnTo>
                    <a:pt x="436" y="843"/>
                  </a:lnTo>
                  <a:lnTo>
                    <a:pt x="388" y="728"/>
                  </a:lnTo>
                  <a:lnTo>
                    <a:pt x="337" y="604"/>
                  </a:lnTo>
                  <a:lnTo>
                    <a:pt x="281" y="469"/>
                  </a:lnTo>
                  <a:lnTo>
                    <a:pt x="221" y="324"/>
                  </a:lnTo>
                  <a:lnTo>
                    <a:pt x="155" y="168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A8B0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26" name="Freeform 222"/>
            <p:cNvSpPr>
              <a:spLocks/>
            </p:cNvSpPr>
            <p:nvPr/>
          </p:nvSpPr>
          <p:spPr bwMode="auto">
            <a:xfrm>
              <a:off x="3389" y="3302"/>
              <a:ext cx="48" cy="135"/>
            </a:xfrm>
            <a:custGeom>
              <a:avLst/>
              <a:gdLst/>
              <a:ahLst/>
              <a:cxnLst>
                <a:cxn ang="0">
                  <a:pos x="52" y="2"/>
                </a:cxn>
                <a:cxn ang="0">
                  <a:pos x="43" y="5"/>
                </a:cxn>
                <a:cxn ang="0">
                  <a:pos x="33" y="10"/>
                </a:cxn>
                <a:cxn ang="0">
                  <a:pos x="15" y="18"/>
                </a:cxn>
                <a:cxn ang="0">
                  <a:pos x="29" y="97"/>
                </a:cxn>
                <a:cxn ang="0">
                  <a:pos x="80" y="225"/>
                </a:cxn>
                <a:cxn ang="0">
                  <a:pos x="125" y="334"/>
                </a:cxn>
                <a:cxn ang="0">
                  <a:pos x="164" y="430"/>
                </a:cxn>
                <a:cxn ang="0">
                  <a:pos x="199" y="518"/>
                </a:cxn>
                <a:cxn ang="0">
                  <a:pos x="233" y="601"/>
                </a:cxn>
                <a:cxn ang="0">
                  <a:pos x="268" y="686"/>
                </a:cxn>
                <a:cxn ang="0">
                  <a:pos x="305" y="776"/>
                </a:cxn>
                <a:cxn ang="0">
                  <a:pos x="344" y="876"/>
                </a:cxn>
                <a:cxn ang="0">
                  <a:pos x="391" y="991"/>
                </a:cxn>
                <a:cxn ang="0">
                  <a:pos x="445" y="1126"/>
                </a:cxn>
                <a:cxn ang="0">
                  <a:pos x="511" y="1285"/>
                </a:cxn>
                <a:cxn ang="0">
                  <a:pos x="586" y="1474"/>
                </a:cxn>
                <a:cxn ang="0">
                  <a:pos x="676" y="1695"/>
                </a:cxn>
                <a:cxn ang="0">
                  <a:pos x="781" y="1956"/>
                </a:cxn>
                <a:cxn ang="0">
                  <a:pos x="903" y="2258"/>
                </a:cxn>
                <a:cxn ang="0">
                  <a:pos x="980" y="2424"/>
                </a:cxn>
                <a:cxn ang="0">
                  <a:pos x="991" y="2419"/>
                </a:cxn>
                <a:cxn ang="0">
                  <a:pos x="1004" y="2412"/>
                </a:cxn>
                <a:cxn ang="0">
                  <a:pos x="1028" y="2403"/>
                </a:cxn>
                <a:cxn ang="0">
                  <a:pos x="1017" y="2324"/>
                </a:cxn>
                <a:cxn ang="0">
                  <a:pos x="964" y="2196"/>
                </a:cxn>
                <a:cxn ang="0">
                  <a:pos x="920" y="2086"/>
                </a:cxn>
                <a:cxn ang="0">
                  <a:pos x="880" y="1990"/>
                </a:cxn>
                <a:cxn ang="0">
                  <a:pos x="843" y="1903"/>
                </a:cxn>
                <a:cxn ang="0">
                  <a:pos x="809" y="1819"/>
                </a:cxn>
                <a:cxn ang="0">
                  <a:pos x="774" y="1734"/>
                </a:cxn>
                <a:cxn ang="0">
                  <a:pos x="737" y="1645"/>
                </a:cxn>
                <a:cxn ang="0">
                  <a:pos x="696" y="1545"/>
                </a:cxn>
                <a:cxn ang="0">
                  <a:pos x="648" y="1430"/>
                </a:cxn>
                <a:cxn ang="0">
                  <a:pos x="593" y="1296"/>
                </a:cxn>
                <a:cxn ang="0">
                  <a:pos x="528" y="1138"/>
                </a:cxn>
                <a:cxn ang="0">
                  <a:pos x="450" y="950"/>
                </a:cxn>
                <a:cxn ang="0">
                  <a:pos x="359" y="730"/>
                </a:cxn>
                <a:cxn ang="0">
                  <a:pos x="251" y="470"/>
                </a:cxn>
                <a:cxn ang="0">
                  <a:pos x="127" y="169"/>
                </a:cxn>
              </a:cxnLst>
              <a:rect l="0" t="0" r="r" b="b"/>
              <a:pathLst>
                <a:path w="1046" h="2428">
                  <a:moveTo>
                    <a:pt x="58" y="0"/>
                  </a:moveTo>
                  <a:lnTo>
                    <a:pt x="52" y="2"/>
                  </a:lnTo>
                  <a:lnTo>
                    <a:pt x="47" y="4"/>
                  </a:lnTo>
                  <a:lnTo>
                    <a:pt x="43" y="5"/>
                  </a:lnTo>
                  <a:lnTo>
                    <a:pt x="39" y="7"/>
                  </a:lnTo>
                  <a:lnTo>
                    <a:pt x="33" y="10"/>
                  </a:lnTo>
                  <a:lnTo>
                    <a:pt x="25" y="13"/>
                  </a:lnTo>
                  <a:lnTo>
                    <a:pt x="15" y="18"/>
                  </a:lnTo>
                  <a:lnTo>
                    <a:pt x="0" y="25"/>
                  </a:lnTo>
                  <a:lnTo>
                    <a:pt x="29" y="97"/>
                  </a:lnTo>
                  <a:lnTo>
                    <a:pt x="56" y="164"/>
                  </a:lnTo>
                  <a:lnTo>
                    <a:pt x="80" y="225"/>
                  </a:lnTo>
                  <a:lnTo>
                    <a:pt x="104" y="282"/>
                  </a:lnTo>
                  <a:lnTo>
                    <a:pt x="125" y="334"/>
                  </a:lnTo>
                  <a:lnTo>
                    <a:pt x="145" y="384"/>
                  </a:lnTo>
                  <a:lnTo>
                    <a:pt x="164" y="430"/>
                  </a:lnTo>
                  <a:lnTo>
                    <a:pt x="182" y="475"/>
                  </a:lnTo>
                  <a:lnTo>
                    <a:pt x="199" y="518"/>
                  </a:lnTo>
                  <a:lnTo>
                    <a:pt x="217" y="560"/>
                  </a:lnTo>
                  <a:lnTo>
                    <a:pt x="233" y="601"/>
                  </a:lnTo>
                  <a:lnTo>
                    <a:pt x="250" y="643"/>
                  </a:lnTo>
                  <a:lnTo>
                    <a:pt x="268" y="686"/>
                  </a:lnTo>
                  <a:lnTo>
                    <a:pt x="285" y="730"/>
                  </a:lnTo>
                  <a:lnTo>
                    <a:pt x="305" y="776"/>
                  </a:lnTo>
                  <a:lnTo>
                    <a:pt x="324" y="825"/>
                  </a:lnTo>
                  <a:lnTo>
                    <a:pt x="344" y="876"/>
                  </a:lnTo>
                  <a:lnTo>
                    <a:pt x="367" y="932"/>
                  </a:lnTo>
                  <a:lnTo>
                    <a:pt x="391" y="991"/>
                  </a:lnTo>
                  <a:lnTo>
                    <a:pt x="418" y="1056"/>
                  </a:lnTo>
                  <a:lnTo>
                    <a:pt x="445" y="1126"/>
                  </a:lnTo>
                  <a:lnTo>
                    <a:pt x="477" y="1203"/>
                  </a:lnTo>
                  <a:lnTo>
                    <a:pt x="511" y="1285"/>
                  </a:lnTo>
                  <a:lnTo>
                    <a:pt x="546" y="1376"/>
                  </a:lnTo>
                  <a:lnTo>
                    <a:pt x="586" y="1474"/>
                  </a:lnTo>
                  <a:lnTo>
                    <a:pt x="629" y="1580"/>
                  </a:lnTo>
                  <a:lnTo>
                    <a:pt x="676" y="1695"/>
                  </a:lnTo>
                  <a:lnTo>
                    <a:pt x="726" y="1821"/>
                  </a:lnTo>
                  <a:lnTo>
                    <a:pt x="781" y="1956"/>
                  </a:lnTo>
                  <a:lnTo>
                    <a:pt x="840" y="2101"/>
                  </a:lnTo>
                  <a:lnTo>
                    <a:pt x="903" y="2258"/>
                  </a:lnTo>
                  <a:lnTo>
                    <a:pt x="972" y="2428"/>
                  </a:lnTo>
                  <a:lnTo>
                    <a:pt x="980" y="2424"/>
                  </a:lnTo>
                  <a:lnTo>
                    <a:pt x="986" y="2421"/>
                  </a:lnTo>
                  <a:lnTo>
                    <a:pt x="991" y="2419"/>
                  </a:lnTo>
                  <a:lnTo>
                    <a:pt x="997" y="2415"/>
                  </a:lnTo>
                  <a:lnTo>
                    <a:pt x="1004" y="2412"/>
                  </a:lnTo>
                  <a:lnTo>
                    <a:pt x="1013" y="2408"/>
                  </a:lnTo>
                  <a:lnTo>
                    <a:pt x="1028" y="2403"/>
                  </a:lnTo>
                  <a:lnTo>
                    <a:pt x="1046" y="2395"/>
                  </a:lnTo>
                  <a:lnTo>
                    <a:pt x="1017" y="2324"/>
                  </a:lnTo>
                  <a:lnTo>
                    <a:pt x="989" y="2257"/>
                  </a:lnTo>
                  <a:lnTo>
                    <a:pt x="964" y="2196"/>
                  </a:lnTo>
                  <a:lnTo>
                    <a:pt x="941" y="2139"/>
                  </a:lnTo>
                  <a:lnTo>
                    <a:pt x="920" y="2086"/>
                  </a:lnTo>
                  <a:lnTo>
                    <a:pt x="899" y="2037"/>
                  </a:lnTo>
                  <a:lnTo>
                    <a:pt x="880" y="1990"/>
                  </a:lnTo>
                  <a:lnTo>
                    <a:pt x="861" y="1946"/>
                  </a:lnTo>
                  <a:lnTo>
                    <a:pt x="843" y="1903"/>
                  </a:lnTo>
                  <a:lnTo>
                    <a:pt x="826" y="1861"/>
                  </a:lnTo>
                  <a:lnTo>
                    <a:pt x="809" y="1819"/>
                  </a:lnTo>
                  <a:lnTo>
                    <a:pt x="792" y="1778"/>
                  </a:lnTo>
                  <a:lnTo>
                    <a:pt x="774" y="1734"/>
                  </a:lnTo>
                  <a:lnTo>
                    <a:pt x="756" y="1691"/>
                  </a:lnTo>
                  <a:lnTo>
                    <a:pt x="737" y="1645"/>
                  </a:lnTo>
                  <a:lnTo>
                    <a:pt x="718" y="1596"/>
                  </a:lnTo>
                  <a:lnTo>
                    <a:pt x="696" y="1545"/>
                  </a:lnTo>
                  <a:lnTo>
                    <a:pt x="673" y="1490"/>
                  </a:lnTo>
                  <a:lnTo>
                    <a:pt x="648" y="1430"/>
                  </a:lnTo>
                  <a:lnTo>
                    <a:pt x="622" y="1365"/>
                  </a:lnTo>
                  <a:lnTo>
                    <a:pt x="593" y="1296"/>
                  </a:lnTo>
                  <a:lnTo>
                    <a:pt x="562" y="1220"/>
                  </a:lnTo>
                  <a:lnTo>
                    <a:pt x="528" y="1138"/>
                  </a:lnTo>
                  <a:lnTo>
                    <a:pt x="490" y="1047"/>
                  </a:lnTo>
                  <a:lnTo>
                    <a:pt x="450" y="950"/>
                  </a:lnTo>
                  <a:lnTo>
                    <a:pt x="407" y="843"/>
                  </a:lnTo>
                  <a:lnTo>
                    <a:pt x="359" y="730"/>
                  </a:lnTo>
                  <a:lnTo>
                    <a:pt x="308" y="605"/>
                  </a:lnTo>
                  <a:lnTo>
                    <a:pt x="251" y="470"/>
                  </a:lnTo>
                  <a:lnTo>
                    <a:pt x="192" y="325"/>
                  </a:lnTo>
                  <a:lnTo>
                    <a:pt x="127" y="16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C4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27" name="Freeform 223"/>
            <p:cNvSpPr>
              <a:spLocks/>
            </p:cNvSpPr>
            <p:nvPr/>
          </p:nvSpPr>
          <p:spPr bwMode="auto">
            <a:xfrm>
              <a:off x="3389" y="3302"/>
              <a:ext cx="46" cy="134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0" y="13"/>
                </a:cxn>
                <a:cxn ang="0">
                  <a:pos x="977" y="2414"/>
                </a:cxn>
                <a:cxn ang="0">
                  <a:pos x="1017" y="2396"/>
                </a:cxn>
                <a:cxn ang="0">
                  <a:pos x="32" y="0"/>
                </a:cxn>
              </a:cxnLst>
              <a:rect l="0" t="0" r="r" b="b"/>
              <a:pathLst>
                <a:path w="1017" h="2414">
                  <a:moveTo>
                    <a:pt x="32" y="0"/>
                  </a:moveTo>
                  <a:lnTo>
                    <a:pt x="0" y="13"/>
                  </a:lnTo>
                  <a:lnTo>
                    <a:pt x="977" y="2414"/>
                  </a:lnTo>
                  <a:lnTo>
                    <a:pt x="1017" y="2396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E0E8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28" name="Freeform 224"/>
            <p:cNvSpPr>
              <a:spLocks/>
            </p:cNvSpPr>
            <p:nvPr/>
          </p:nvSpPr>
          <p:spPr bwMode="auto">
            <a:xfrm>
              <a:off x="3388" y="3298"/>
              <a:ext cx="8" cy="6"/>
            </a:xfrm>
            <a:custGeom>
              <a:avLst/>
              <a:gdLst/>
              <a:ahLst/>
              <a:cxnLst>
                <a:cxn ang="0">
                  <a:pos x="173" y="20"/>
                </a:cxn>
                <a:cxn ang="0">
                  <a:pos x="7" y="95"/>
                </a:cxn>
                <a:cxn ang="0">
                  <a:pos x="0" y="75"/>
                </a:cxn>
                <a:cxn ang="0">
                  <a:pos x="166" y="0"/>
                </a:cxn>
                <a:cxn ang="0">
                  <a:pos x="173" y="20"/>
                </a:cxn>
              </a:cxnLst>
              <a:rect l="0" t="0" r="r" b="b"/>
              <a:pathLst>
                <a:path w="173" h="95">
                  <a:moveTo>
                    <a:pt x="173" y="20"/>
                  </a:moveTo>
                  <a:lnTo>
                    <a:pt x="7" y="95"/>
                  </a:lnTo>
                  <a:lnTo>
                    <a:pt x="0" y="75"/>
                  </a:lnTo>
                  <a:lnTo>
                    <a:pt x="166" y="0"/>
                  </a:lnTo>
                  <a:lnTo>
                    <a:pt x="173" y="20"/>
                  </a:lnTo>
                  <a:close/>
                </a:path>
              </a:pathLst>
            </a:custGeom>
            <a:solidFill>
              <a:srgbClr val="11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29" name="Freeform 225"/>
            <p:cNvSpPr>
              <a:spLocks/>
            </p:cNvSpPr>
            <p:nvPr/>
          </p:nvSpPr>
          <p:spPr bwMode="auto">
            <a:xfrm>
              <a:off x="3386" y="3293"/>
              <a:ext cx="9" cy="10"/>
            </a:xfrm>
            <a:custGeom>
              <a:avLst/>
              <a:gdLst/>
              <a:ahLst/>
              <a:cxnLst>
                <a:cxn ang="0">
                  <a:pos x="200" y="106"/>
                </a:cxn>
                <a:cxn ang="0">
                  <a:pos x="33" y="179"/>
                </a:cxn>
                <a:cxn ang="0">
                  <a:pos x="0" y="100"/>
                </a:cxn>
                <a:cxn ang="0">
                  <a:pos x="58" y="0"/>
                </a:cxn>
                <a:cxn ang="0">
                  <a:pos x="168" y="26"/>
                </a:cxn>
                <a:cxn ang="0">
                  <a:pos x="200" y="106"/>
                </a:cxn>
              </a:cxnLst>
              <a:rect l="0" t="0" r="r" b="b"/>
              <a:pathLst>
                <a:path w="200" h="179">
                  <a:moveTo>
                    <a:pt x="200" y="106"/>
                  </a:moveTo>
                  <a:lnTo>
                    <a:pt x="33" y="179"/>
                  </a:lnTo>
                  <a:lnTo>
                    <a:pt x="0" y="100"/>
                  </a:lnTo>
                  <a:lnTo>
                    <a:pt x="58" y="0"/>
                  </a:lnTo>
                  <a:lnTo>
                    <a:pt x="168" y="26"/>
                  </a:lnTo>
                  <a:lnTo>
                    <a:pt x="200" y="106"/>
                  </a:lnTo>
                  <a:close/>
                </a:path>
              </a:pathLst>
            </a:custGeom>
            <a:solidFill>
              <a:srgbClr val="5459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30" name="Freeform 226"/>
            <p:cNvSpPr>
              <a:spLocks/>
            </p:cNvSpPr>
            <p:nvPr/>
          </p:nvSpPr>
          <p:spPr bwMode="auto">
            <a:xfrm>
              <a:off x="3386" y="3293"/>
              <a:ext cx="8" cy="10"/>
            </a:xfrm>
            <a:custGeom>
              <a:avLst/>
              <a:gdLst/>
              <a:ahLst/>
              <a:cxnLst>
                <a:cxn ang="0">
                  <a:pos x="173" y="116"/>
                </a:cxn>
                <a:cxn ang="0">
                  <a:pos x="159" y="122"/>
                </a:cxn>
                <a:cxn ang="0">
                  <a:pos x="147" y="126"/>
                </a:cxn>
                <a:cxn ang="0">
                  <a:pos x="137" y="131"/>
                </a:cxn>
                <a:cxn ang="0">
                  <a:pos x="127" y="135"/>
                </a:cxn>
                <a:cxn ang="0">
                  <a:pos x="114" y="141"/>
                </a:cxn>
                <a:cxn ang="0">
                  <a:pos x="94" y="150"/>
                </a:cxn>
                <a:cxn ang="0">
                  <a:pos x="69" y="161"/>
                </a:cxn>
                <a:cxn ang="0">
                  <a:pos x="33" y="177"/>
                </a:cxn>
                <a:cxn ang="0">
                  <a:pos x="30" y="168"/>
                </a:cxn>
                <a:cxn ang="0">
                  <a:pos x="27" y="161"/>
                </a:cxn>
                <a:cxn ang="0">
                  <a:pos x="25" y="156"/>
                </a:cxn>
                <a:cxn ang="0">
                  <a:pos x="23" y="150"/>
                </a:cxn>
                <a:cxn ang="0">
                  <a:pos x="20" y="141"/>
                </a:cxn>
                <a:cxn ang="0">
                  <a:pos x="16" y="131"/>
                </a:cxn>
                <a:cxn ang="0">
                  <a:pos x="9" y="117"/>
                </a:cxn>
                <a:cxn ang="0">
                  <a:pos x="0" y="97"/>
                </a:cxn>
                <a:cxn ang="0">
                  <a:pos x="7" y="86"/>
                </a:cxn>
                <a:cxn ang="0">
                  <a:pos x="11" y="78"/>
                </a:cxn>
                <a:cxn ang="0">
                  <a:pos x="15" y="70"/>
                </a:cxn>
                <a:cxn ang="0">
                  <a:pos x="19" y="63"/>
                </a:cxn>
                <a:cxn ang="0">
                  <a:pos x="24" y="54"/>
                </a:cxn>
                <a:cxn ang="0">
                  <a:pos x="31" y="41"/>
                </a:cxn>
                <a:cxn ang="0">
                  <a:pos x="40" y="24"/>
                </a:cxn>
                <a:cxn ang="0">
                  <a:pos x="52" y="0"/>
                </a:cxn>
                <a:cxn ang="0">
                  <a:pos x="63" y="3"/>
                </a:cxn>
                <a:cxn ang="0">
                  <a:pos x="70" y="6"/>
                </a:cxn>
                <a:cxn ang="0">
                  <a:pos x="76" y="8"/>
                </a:cxn>
                <a:cxn ang="0">
                  <a:pos x="83" y="11"/>
                </a:cxn>
                <a:cxn ang="0">
                  <a:pos x="91" y="15"/>
                </a:cxn>
                <a:cxn ang="0">
                  <a:pos x="102" y="20"/>
                </a:cxn>
                <a:cxn ang="0">
                  <a:pos x="119" y="27"/>
                </a:cxn>
                <a:cxn ang="0">
                  <a:pos x="140" y="37"/>
                </a:cxn>
                <a:cxn ang="0">
                  <a:pos x="144" y="44"/>
                </a:cxn>
                <a:cxn ang="0">
                  <a:pos x="146" y="50"/>
                </a:cxn>
                <a:cxn ang="0">
                  <a:pos x="149" y="56"/>
                </a:cxn>
                <a:cxn ang="0">
                  <a:pos x="151" y="61"/>
                </a:cxn>
                <a:cxn ang="0">
                  <a:pos x="154" y="69"/>
                </a:cxn>
                <a:cxn ang="0">
                  <a:pos x="159" y="80"/>
                </a:cxn>
                <a:cxn ang="0">
                  <a:pos x="165" y="95"/>
                </a:cxn>
                <a:cxn ang="0">
                  <a:pos x="173" y="116"/>
                </a:cxn>
              </a:cxnLst>
              <a:rect l="0" t="0" r="r" b="b"/>
              <a:pathLst>
                <a:path w="173" h="177">
                  <a:moveTo>
                    <a:pt x="173" y="116"/>
                  </a:moveTo>
                  <a:lnTo>
                    <a:pt x="159" y="122"/>
                  </a:lnTo>
                  <a:lnTo>
                    <a:pt x="147" y="126"/>
                  </a:lnTo>
                  <a:lnTo>
                    <a:pt x="137" y="131"/>
                  </a:lnTo>
                  <a:lnTo>
                    <a:pt x="127" y="135"/>
                  </a:lnTo>
                  <a:lnTo>
                    <a:pt x="114" y="141"/>
                  </a:lnTo>
                  <a:lnTo>
                    <a:pt x="94" y="150"/>
                  </a:lnTo>
                  <a:lnTo>
                    <a:pt x="69" y="161"/>
                  </a:lnTo>
                  <a:lnTo>
                    <a:pt x="33" y="177"/>
                  </a:lnTo>
                  <a:lnTo>
                    <a:pt x="30" y="168"/>
                  </a:lnTo>
                  <a:lnTo>
                    <a:pt x="27" y="161"/>
                  </a:lnTo>
                  <a:lnTo>
                    <a:pt x="25" y="156"/>
                  </a:lnTo>
                  <a:lnTo>
                    <a:pt x="23" y="150"/>
                  </a:lnTo>
                  <a:lnTo>
                    <a:pt x="20" y="141"/>
                  </a:lnTo>
                  <a:lnTo>
                    <a:pt x="16" y="131"/>
                  </a:lnTo>
                  <a:lnTo>
                    <a:pt x="9" y="117"/>
                  </a:lnTo>
                  <a:lnTo>
                    <a:pt x="0" y="97"/>
                  </a:lnTo>
                  <a:lnTo>
                    <a:pt x="7" y="86"/>
                  </a:lnTo>
                  <a:lnTo>
                    <a:pt x="11" y="78"/>
                  </a:lnTo>
                  <a:lnTo>
                    <a:pt x="15" y="70"/>
                  </a:lnTo>
                  <a:lnTo>
                    <a:pt x="19" y="63"/>
                  </a:lnTo>
                  <a:lnTo>
                    <a:pt x="24" y="54"/>
                  </a:lnTo>
                  <a:lnTo>
                    <a:pt x="31" y="41"/>
                  </a:lnTo>
                  <a:lnTo>
                    <a:pt x="40" y="24"/>
                  </a:lnTo>
                  <a:lnTo>
                    <a:pt x="52" y="0"/>
                  </a:lnTo>
                  <a:lnTo>
                    <a:pt x="63" y="3"/>
                  </a:lnTo>
                  <a:lnTo>
                    <a:pt x="70" y="6"/>
                  </a:lnTo>
                  <a:lnTo>
                    <a:pt x="76" y="8"/>
                  </a:lnTo>
                  <a:lnTo>
                    <a:pt x="83" y="11"/>
                  </a:lnTo>
                  <a:lnTo>
                    <a:pt x="91" y="15"/>
                  </a:lnTo>
                  <a:lnTo>
                    <a:pt x="102" y="20"/>
                  </a:lnTo>
                  <a:lnTo>
                    <a:pt x="119" y="27"/>
                  </a:lnTo>
                  <a:lnTo>
                    <a:pt x="140" y="37"/>
                  </a:lnTo>
                  <a:lnTo>
                    <a:pt x="144" y="44"/>
                  </a:lnTo>
                  <a:lnTo>
                    <a:pt x="146" y="50"/>
                  </a:lnTo>
                  <a:lnTo>
                    <a:pt x="149" y="56"/>
                  </a:lnTo>
                  <a:lnTo>
                    <a:pt x="151" y="61"/>
                  </a:lnTo>
                  <a:lnTo>
                    <a:pt x="154" y="69"/>
                  </a:lnTo>
                  <a:lnTo>
                    <a:pt x="159" y="80"/>
                  </a:lnTo>
                  <a:lnTo>
                    <a:pt x="165" y="95"/>
                  </a:lnTo>
                  <a:lnTo>
                    <a:pt x="173" y="116"/>
                  </a:lnTo>
                  <a:close/>
                </a:path>
              </a:pathLst>
            </a:custGeom>
            <a:solidFill>
              <a:srgbClr val="70757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31" name="Freeform 227"/>
            <p:cNvSpPr>
              <a:spLocks/>
            </p:cNvSpPr>
            <p:nvPr/>
          </p:nvSpPr>
          <p:spPr bwMode="auto">
            <a:xfrm>
              <a:off x="3387" y="3293"/>
              <a:ext cx="6" cy="9"/>
            </a:xfrm>
            <a:custGeom>
              <a:avLst/>
              <a:gdLst/>
              <a:ahLst/>
              <a:cxnLst>
                <a:cxn ang="0">
                  <a:pos x="142" y="126"/>
                </a:cxn>
                <a:cxn ang="0">
                  <a:pos x="131" y="131"/>
                </a:cxn>
                <a:cxn ang="0">
                  <a:pos x="122" y="135"/>
                </a:cxn>
                <a:cxn ang="0">
                  <a:pos x="115" y="137"/>
                </a:cxn>
                <a:cxn ang="0">
                  <a:pos x="107" y="141"/>
                </a:cxn>
                <a:cxn ang="0">
                  <a:pos x="96" y="145"/>
                </a:cxn>
                <a:cxn ang="0">
                  <a:pos x="81" y="152"/>
                </a:cxn>
                <a:cxn ang="0">
                  <a:pos x="61" y="161"/>
                </a:cxn>
                <a:cxn ang="0">
                  <a:pos x="32" y="175"/>
                </a:cxn>
                <a:cxn ang="0">
                  <a:pos x="29" y="165"/>
                </a:cxn>
                <a:cxn ang="0">
                  <a:pos x="26" y="159"/>
                </a:cxn>
                <a:cxn ang="0">
                  <a:pos x="24" y="153"/>
                </a:cxn>
                <a:cxn ang="0">
                  <a:pos x="22" y="146"/>
                </a:cxn>
                <a:cxn ang="0">
                  <a:pos x="19" y="139"/>
                </a:cxn>
                <a:cxn ang="0">
                  <a:pos x="15" y="128"/>
                </a:cxn>
                <a:cxn ang="0">
                  <a:pos x="8" y="114"/>
                </a:cxn>
                <a:cxn ang="0">
                  <a:pos x="0" y="95"/>
                </a:cxn>
                <a:cxn ang="0">
                  <a:pos x="5" y="84"/>
                </a:cxn>
                <a:cxn ang="0">
                  <a:pos x="9" y="76"/>
                </a:cxn>
                <a:cxn ang="0">
                  <a:pos x="12" y="68"/>
                </a:cxn>
                <a:cxn ang="0">
                  <a:pos x="16" y="61"/>
                </a:cxn>
                <a:cxn ang="0">
                  <a:pos x="20" y="53"/>
                </a:cxn>
                <a:cxn ang="0">
                  <a:pos x="26" y="40"/>
                </a:cxn>
                <a:cxn ang="0">
                  <a:pos x="34" y="23"/>
                </a:cxn>
                <a:cxn ang="0">
                  <a:pos x="45" y="0"/>
                </a:cxn>
                <a:cxn ang="0">
                  <a:pos x="53" y="4"/>
                </a:cxn>
                <a:cxn ang="0">
                  <a:pos x="59" y="8"/>
                </a:cxn>
                <a:cxn ang="0">
                  <a:pos x="63" y="11"/>
                </a:cxn>
                <a:cxn ang="0">
                  <a:pos x="68" y="15"/>
                </a:cxn>
                <a:cxn ang="0">
                  <a:pos x="74" y="19"/>
                </a:cxn>
                <a:cxn ang="0">
                  <a:pos x="83" y="25"/>
                </a:cxn>
                <a:cxn ang="0">
                  <a:pos x="94" y="34"/>
                </a:cxn>
                <a:cxn ang="0">
                  <a:pos x="111" y="46"/>
                </a:cxn>
                <a:cxn ang="0">
                  <a:pos x="115" y="55"/>
                </a:cxn>
                <a:cxn ang="0">
                  <a:pos x="117" y="60"/>
                </a:cxn>
                <a:cxn ang="0">
                  <a:pos x="120" y="65"/>
                </a:cxn>
                <a:cxn ang="0">
                  <a:pos x="122" y="71"/>
                </a:cxn>
                <a:cxn ang="0">
                  <a:pos x="125" y="79"/>
                </a:cxn>
                <a:cxn ang="0">
                  <a:pos x="129" y="89"/>
                </a:cxn>
                <a:cxn ang="0">
                  <a:pos x="135" y="105"/>
                </a:cxn>
                <a:cxn ang="0">
                  <a:pos x="142" y="126"/>
                </a:cxn>
              </a:cxnLst>
              <a:rect l="0" t="0" r="r" b="b"/>
              <a:pathLst>
                <a:path w="142" h="175">
                  <a:moveTo>
                    <a:pt x="142" y="126"/>
                  </a:moveTo>
                  <a:lnTo>
                    <a:pt x="131" y="131"/>
                  </a:lnTo>
                  <a:lnTo>
                    <a:pt x="122" y="135"/>
                  </a:lnTo>
                  <a:lnTo>
                    <a:pt x="115" y="137"/>
                  </a:lnTo>
                  <a:lnTo>
                    <a:pt x="107" y="141"/>
                  </a:lnTo>
                  <a:lnTo>
                    <a:pt x="96" y="145"/>
                  </a:lnTo>
                  <a:lnTo>
                    <a:pt x="81" y="152"/>
                  </a:lnTo>
                  <a:lnTo>
                    <a:pt x="61" y="161"/>
                  </a:lnTo>
                  <a:lnTo>
                    <a:pt x="32" y="175"/>
                  </a:lnTo>
                  <a:lnTo>
                    <a:pt x="29" y="165"/>
                  </a:lnTo>
                  <a:lnTo>
                    <a:pt x="26" y="159"/>
                  </a:lnTo>
                  <a:lnTo>
                    <a:pt x="24" y="153"/>
                  </a:lnTo>
                  <a:lnTo>
                    <a:pt x="22" y="146"/>
                  </a:lnTo>
                  <a:lnTo>
                    <a:pt x="19" y="139"/>
                  </a:lnTo>
                  <a:lnTo>
                    <a:pt x="15" y="128"/>
                  </a:lnTo>
                  <a:lnTo>
                    <a:pt x="8" y="114"/>
                  </a:lnTo>
                  <a:lnTo>
                    <a:pt x="0" y="95"/>
                  </a:lnTo>
                  <a:lnTo>
                    <a:pt x="5" y="84"/>
                  </a:lnTo>
                  <a:lnTo>
                    <a:pt x="9" y="76"/>
                  </a:lnTo>
                  <a:lnTo>
                    <a:pt x="12" y="68"/>
                  </a:lnTo>
                  <a:lnTo>
                    <a:pt x="16" y="61"/>
                  </a:lnTo>
                  <a:lnTo>
                    <a:pt x="20" y="53"/>
                  </a:lnTo>
                  <a:lnTo>
                    <a:pt x="26" y="40"/>
                  </a:lnTo>
                  <a:lnTo>
                    <a:pt x="34" y="23"/>
                  </a:lnTo>
                  <a:lnTo>
                    <a:pt x="45" y="0"/>
                  </a:lnTo>
                  <a:lnTo>
                    <a:pt x="53" y="4"/>
                  </a:lnTo>
                  <a:lnTo>
                    <a:pt x="59" y="8"/>
                  </a:lnTo>
                  <a:lnTo>
                    <a:pt x="63" y="11"/>
                  </a:lnTo>
                  <a:lnTo>
                    <a:pt x="68" y="15"/>
                  </a:lnTo>
                  <a:lnTo>
                    <a:pt x="74" y="19"/>
                  </a:lnTo>
                  <a:lnTo>
                    <a:pt x="83" y="25"/>
                  </a:lnTo>
                  <a:lnTo>
                    <a:pt x="94" y="34"/>
                  </a:lnTo>
                  <a:lnTo>
                    <a:pt x="111" y="46"/>
                  </a:lnTo>
                  <a:lnTo>
                    <a:pt x="115" y="55"/>
                  </a:lnTo>
                  <a:lnTo>
                    <a:pt x="117" y="60"/>
                  </a:lnTo>
                  <a:lnTo>
                    <a:pt x="120" y="65"/>
                  </a:lnTo>
                  <a:lnTo>
                    <a:pt x="122" y="71"/>
                  </a:lnTo>
                  <a:lnTo>
                    <a:pt x="125" y="79"/>
                  </a:lnTo>
                  <a:lnTo>
                    <a:pt x="129" y="89"/>
                  </a:lnTo>
                  <a:lnTo>
                    <a:pt x="135" y="105"/>
                  </a:lnTo>
                  <a:lnTo>
                    <a:pt x="142" y="126"/>
                  </a:lnTo>
                  <a:close/>
                </a:path>
              </a:pathLst>
            </a:custGeom>
            <a:solidFill>
              <a:srgbClr val="8C94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32" name="Freeform 228"/>
            <p:cNvSpPr>
              <a:spLocks/>
            </p:cNvSpPr>
            <p:nvPr/>
          </p:nvSpPr>
          <p:spPr bwMode="auto">
            <a:xfrm>
              <a:off x="3387" y="3293"/>
              <a:ext cx="5" cy="9"/>
            </a:xfrm>
            <a:custGeom>
              <a:avLst/>
              <a:gdLst/>
              <a:ahLst/>
              <a:cxnLst>
                <a:cxn ang="0">
                  <a:pos x="116" y="136"/>
                </a:cxn>
                <a:cxn ang="0">
                  <a:pos x="107" y="139"/>
                </a:cxn>
                <a:cxn ang="0">
                  <a:pos x="101" y="141"/>
                </a:cxn>
                <a:cxn ang="0">
                  <a:pos x="95" y="144"/>
                </a:cxn>
                <a:cxn ang="0">
                  <a:pos x="88" y="146"/>
                </a:cxn>
                <a:cxn ang="0">
                  <a:pos x="80" y="150"/>
                </a:cxn>
                <a:cxn ang="0">
                  <a:pos x="69" y="155"/>
                </a:cxn>
                <a:cxn ang="0">
                  <a:pos x="54" y="162"/>
                </a:cxn>
                <a:cxn ang="0">
                  <a:pos x="32" y="172"/>
                </a:cxn>
                <a:cxn ang="0">
                  <a:pos x="29" y="163"/>
                </a:cxn>
                <a:cxn ang="0">
                  <a:pos x="26" y="156"/>
                </a:cxn>
                <a:cxn ang="0">
                  <a:pos x="24" y="151"/>
                </a:cxn>
                <a:cxn ang="0">
                  <a:pos x="22" y="144"/>
                </a:cxn>
                <a:cxn ang="0">
                  <a:pos x="19" y="136"/>
                </a:cxn>
                <a:cxn ang="0">
                  <a:pos x="15" y="126"/>
                </a:cxn>
                <a:cxn ang="0">
                  <a:pos x="8" y="112"/>
                </a:cxn>
                <a:cxn ang="0">
                  <a:pos x="0" y="93"/>
                </a:cxn>
                <a:cxn ang="0">
                  <a:pos x="5" y="82"/>
                </a:cxn>
                <a:cxn ang="0">
                  <a:pos x="8" y="74"/>
                </a:cxn>
                <a:cxn ang="0">
                  <a:pos x="11" y="67"/>
                </a:cxn>
                <a:cxn ang="0">
                  <a:pos x="14" y="60"/>
                </a:cxn>
                <a:cxn ang="0">
                  <a:pos x="18" y="51"/>
                </a:cxn>
                <a:cxn ang="0">
                  <a:pos x="23" y="39"/>
                </a:cxn>
                <a:cxn ang="0">
                  <a:pos x="31" y="22"/>
                </a:cxn>
                <a:cxn ang="0">
                  <a:pos x="40" y="0"/>
                </a:cxn>
                <a:cxn ang="0">
                  <a:pos x="46" y="5"/>
                </a:cxn>
                <a:cxn ang="0">
                  <a:pos x="50" y="9"/>
                </a:cxn>
                <a:cxn ang="0">
                  <a:pos x="53" y="14"/>
                </a:cxn>
                <a:cxn ang="0">
                  <a:pos x="56" y="18"/>
                </a:cxn>
                <a:cxn ang="0">
                  <a:pos x="60" y="23"/>
                </a:cxn>
                <a:cxn ang="0">
                  <a:pos x="65" y="30"/>
                </a:cxn>
                <a:cxn ang="0">
                  <a:pos x="73" y="41"/>
                </a:cxn>
                <a:cxn ang="0">
                  <a:pos x="83" y="56"/>
                </a:cxn>
                <a:cxn ang="0">
                  <a:pos x="87" y="64"/>
                </a:cxn>
                <a:cxn ang="0">
                  <a:pos x="89" y="69"/>
                </a:cxn>
                <a:cxn ang="0">
                  <a:pos x="92" y="75"/>
                </a:cxn>
                <a:cxn ang="0">
                  <a:pos x="95" y="81"/>
                </a:cxn>
                <a:cxn ang="0">
                  <a:pos x="98" y="88"/>
                </a:cxn>
                <a:cxn ang="0">
                  <a:pos x="102" y="99"/>
                </a:cxn>
                <a:cxn ang="0">
                  <a:pos x="108" y="115"/>
                </a:cxn>
                <a:cxn ang="0">
                  <a:pos x="116" y="136"/>
                </a:cxn>
              </a:cxnLst>
              <a:rect l="0" t="0" r="r" b="b"/>
              <a:pathLst>
                <a:path w="116" h="172">
                  <a:moveTo>
                    <a:pt x="116" y="136"/>
                  </a:moveTo>
                  <a:lnTo>
                    <a:pt x="107" y="139"/>
                  </a:lnTo>
                  <a:lnTo>
                    <a:pt x="101" y="141"/>
                  </a:lnTo>
                  <a:lnTo>
                    <a:pt x="95" y="144"/>
                  </a:lnTo>
                  <a:lnTo>
                    <a:pt x="88" y="146"/>
                  </a:lnTo>
                  <a:lnTo>
                    <a:pt x="80" y="150"/>
                  </a:lnTo>
                  <a:lnTo>
                    <a:pt x="69" y="155"/>
                  </a:lnTo>
                  <a:lnTo>
                    <a:pt x="54" y="162"/>
                  </a:lnTo>
                  <a:lnTo>
                    <a:pt x="32" y="172"/>
                  </a:lnTo>
                  <a:lnTo>
                    <a:pt x="29" y="163"/>
                  </a:lnTo>
                  <a:lnTo>
                    <a:pt x="26" y="156"/>
                  </a:lnTo>
                  <a:lnTo>
                    <a:pt x="24" y="151"/>
                  </a:lnTo>
                  <a:lnTo>
                    <a:pt x="22" y="144"/>
                  </a:lnTo>
                  <a:lnTo>
                    <a:pt x="19" y="136"/>
                  </a:lnTo>
                  <a:lnTo>
                    <a:pt x="15" y="126"/>
                  </a:lnTo>
                  <a:lnTo>
                    <a:pt x="8" y="112"/>
                  </a:lnTo>
                  <a:lnTo>
                    <a:pt x="0" y="93"/>
                  </a:lnTo>
                  <a:lnTo>
                    <a:pt x="5" y="82"/>
                  </a:lnTo>
                  <a:lnTo>
                    <a:pt x="8" y="74"/>
                  </a:lnTo>
                  <a:lnTo>
                    <a:pt x="11" y="67"/>
                  </a:lnTo>
                  <a:lnTo>
                    <a:pt x="14" y="60"/>
                  </a:lnTo>
                  <a:lnTo>
                    <a:pt x="18" y="51"/>
                  </a:lnTo>
                  <a:lnTo>
                    <a:pt x="23" y="39"/>
                  </a:lnTo>
                  <a:lnTo>
                    <a:pt x="31" y="22"/>
                  </a:lnTo>
                  <a:lnTo>
                    <a:pt x="40" y="0"/>
                  </a:lnTo>
                  <a:lnTo>
                    <a:pt x="46" y="5"/>
                  </a:lnTo>
                  <a:lnTo>
                    <a:pt x="50" y="9"/>
                  </a:lnTo>
                  <a:lnTo>
                    <a:pt x="53" y="14"/>
                  </a:lnTo>
                  <a:lnTo>
                    <a:pt x="56" y="18"/>
                  </a:lnTo>
                  <a:lnTo>
                    <a:pt x="60" y="23"/>
                  </a:lnTo>
                  <a:lnTo>
                    <a:pt x="65" y="30"/>
                  </a:lnTo>
                  <a:lnTo>
                    <a:pt x="73" y="41"/>
                  </a:lnTo>
                  <a:lnTo>
                    <a:pt x="83" y="56"/>
                  </a:lnTo>
                  <a:lnTo>
                    <a:pt x="87" y="64"/>
                  </a:lnTo>
                  <a:lnTo>
                    <a:pt x="89" y="69"/>
                  </a:lnTo>
                  <a:lnTo>
                    <a:pt x="92" y="75"/>
                  </a:lnTo>
                  <a:lnTo>
                    <a:pt x="95" y="81"/>
                  </a:lnTo>
                  <a:lnTo>
                    <a:pt x="98" y="88"/>
                  </a:lnTo>
                  <a:lnTo>
                    <a:pt x="102" y="99"/>
                  </a:lnTo>
                  <a:lnTo>
                    <a:pt x="108" y="115"/>
                  </a:lnTo>
                  <a:lnTo>
                    <a:pt x="116" y="136"/>
                  </a:lnTo>
                  <a:close/>
                </a:path>
              </a:pathLst>
            </a:custGeom>
            <a:solidFill>
              <a:srgbClr val="A8B0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33" name="Freeform 229"/>
            <p:cNvSpPr>
              <a:spLocks/>
            </p:cNvSpPr>
            <p:nvPr/>
          </p:nvSpPr>
          <p:spPr bwMode="auto">
            <a:xfrm>
              <a:off x="3387" y="3293"/>
              <a:ext cx="4" cy="9"/>
            </a:xfrm>
            <a:custGeom>
              <a:avLst/>
              <a:gdLst/>
              <a:ahLst/>
              <a:cxnLst>
                <a:cxn ang="0">
                  <a:pos x="88" y="145"/>
                </a:cxn>
                <a:cxn ang="0">
                  <a:pos x="81" y="147"/>
                </a:cxn>
                <a:cxn ang="0">
                  <a:pos x="77" y="150"/>
                </a:cxn>
                <a:cxn ang="0">
                  <a:pos x="73" y="151"/>
                </a:cxn>
                <a:cxn ang="0">
                  <a:pos x="69" y="153"/>
                </a:cxn>
                <a:cxn ang="0">
                  <a:pos x="64" y="155"/>
                </a:cxn>
                <a:cxn ang="0">
                  <a:pos x="57" y="158"/>
                </a:cxn>
                <a:cxn ang="0">
                  <a:pos x="47" y="163"/>
                </a:cxn>
                <a:cxn ang="0">
                  <a:pos x="32" y="170"/>
                </a:cxn>
                <a:cxn ang="0">
                  <a:pos x="29" y="161"/>
                </a:cxn>
                <a:cxn ang="0">
                  <a:pos x="26" y="154"/>
                </a:cxn>
                <a:cxn ang="0">
                  <a:pos x="24" y="148"/>
                </a:cxn>
                <a:cxn ang="0">
                  <a:pos x="22" y="142"/>
                </a:cxn>
                <a:cxn ang="0">
                  <a:pos x="19" y="134"/>
                </a:cxn>
                <a:cxn ang="0">
                  <a:pos x="15" y="123"/>
                </a:cxn>
                <a:cxn ang="0">
                  <a:pos x="8" y="109"/>
                </a:cxn>
                <a:cxn ang="0">
                  <a:pos x="0" y="89"/>
                </a:cxn>
                <a:cxn ang="0">
                  <a:pos x="4" y="79"/>
                </a:cxn>
                <a:cxn ang="0">
                  <a:pos x="7" y="71"/>
                </a:cxn>
                <a:cxn ang="0">
                  <a:pos x="9" y="65"/>
                </a:cxn>
                <a:cxn ang="0">
                  <a:pos x="12" y="58"/>
                </a:cxn>
                <a:cxn ang="0">
                  <a:pos x="15" y="49"/>
                </a:cxn>
                <a:cxn ang="0">
                  <a:pos x="19" y="38"/>
                </a:cxn>
                <a:cxn ang="0">
                  <a:pos x="26" y="22"/>
                </a:cxn>
                <a:cxn ang="0">
                  <a:pos x="34" y="0"/>
                </a:cxn>
                <a:cxn ang="0">
                  <a:pos x="40" y="11"/>
                </a:cxn>
                <a:cxn ang="0">
                  <a:pos x="43" y="21"/>
                </a:cxn>
                <a:cxn ang="0">
                  <a:pos x="47" y="36"/>
                </a:cxn>
                <a:cxn ang="0">
                  <a:pos x="55" y="65"/>
                </a:cxn>
                <a:cxn ang="0">
                  <a:pos x="59" y="74"/>
                </a:cxn>
                <a:cxn ang="0">
                  <a:pos x="61" y="79"/>
                </a:cxn>
                <a:cxn ang="0">
                  <a:pos x="64" y="84"/>
                </a:cxn>
                <a:cxn ang="0">
                  <a:pos x="66" y="90"/>
                </a:cxn>
                <a:cxn ang="0">
                  <a:pos x="69" y="98"/>
                </a:cxn>
                <a:cxn ang="0">
                  <a:pos x="73" y="108"/>
                </a:cxn>
                <a:cxn ang="0">
                  <a:pos x="79" y="124"/>
                </a:cxn>
                <a:cxn ang="0">
                  <a:pos x="88" y="145"/>
                </a:cxn>
              </a:cxnLst>
              <a:rect l="0" t="0" r="r" b="b"/>
              <a:pathLst>
                <a:path w="88" h="170">
                  <a:moveTo>
                    <a:pt x="88" y="145"/>
                  </a:moveTo>
                  <a:lnTo>
                    <a:pt x="81" y="147"/>
                  </a:lnTo>
                  <a:lnTo>
                    <a:pt x="77" y="150"/>
                  </a:lnTo>
                  <a:lnTo>
                    <a:pt x="73" y="151"/>
                  </a:lnTo>
                  <a:lnTo>
                    <a:pt x="69" y="153"/>
                  </a:lnTo>
                  <a:lnTo>
                    <a:pt x="64" y="155"/>
                  </a:lnTo>
                  <a:lnTo>
                    <a:pt x="57" y="158"/>
                  </a:lnTo>
                  <a:lnTo>
                    <a:pt x="47" y="163"/>
                  </a:lnTo>
                  <a:lnTo>
                    <a:pt x="32" y="170"/>
                  </a:lnTo>
                  <a:lnTo>
                    <a:pt x="29" y="161"/>
                  </a:lnTo>
                  <a:lnTo>
                    <a:pt x="26" y="154"/>
                  </a:lnTo>
                  <a:lnTo>
                    <a:pt x="24" y="148"/>
                  </a:lnTo>
                  <a:lnTo>
                    <a:pt x="22" y="142"/>
                  </a:lnTo>
                  <a:lnTo>
                    <a:pt x="19" y="134"/>
                  </a:lnTo>
                  <a:lnTo>
                    <a:pt x="15" y="123"/>
                  </a:lnTo>
                  <a:lnTo>
                    <a:pt x="8" y="109"/>
                  </a:lnTo>
                  <a:lnTo>
                    <a:pt x="0" y="89"/>
                  </a:lnTo>
                  <a:lnTo>
                    <a:pt x="4" y="79"/>
                  </a:lnTo>
                  <a:lnTo>
                    <a:pt x="7" y="71"/>
                  </a:lnTo>
                  <a:lnTo>
                    <a:pt x="9" y="65"/>
                  </a:lnTo>
                  <a:lnTo>
                    <a:pt x="12" y="58"/>
                  </a:lnTo>
                  <a:lnTo>
                    <a:pt x="15" y="49"/>
                  </a:lnTo>
                  <a:lnTo>
                    <a:pt x="19" y="38"/>
                  </a:lnTo>
                  <a:lnTo>
                    <a:pt x="26" y="22"/>
                  </a:lnTo>
                  <a:lnTo>
                    <a:pt x="34" y="0"/>
                  </a:lnTo>
                  <a:lnTo>
                    <a:pt x="40" y="11"/>
                  </a:lnTo>
                  <a:lnTo>
                    <a:pt x="43" y="21"/>
                  </a:lnTo>
                  <a:lnTo>
                    <a:pt x="47" y="36"/>
                  </a:lnTo>
                  <a:lnTo>
                    <a:pt x="55" y="65"/>
                  </a:lnTo>
                  <a:lnTo>
                    <a:pt x="59" y="74"/>
                  </a:lnTo>
                  <a:lnTo>
                    <a:pt x="61" y="79"/>
                  </a:lnTo>
                  <a:lnTo>
                    <a:pt x="64" y="84"/>
                  </a:lnTo>
                  <a:lnTo>
                    <a:pt x="66" y="90"/>
                  </a:lnTo>
                  <a:lnTo>
                    <a:pt x="69" y="98"/>
                  </a:lnTo>
                  <a:lnTo>
                    <a:pt x="73" y="108"/>
                  </a:lnTo>
                  <a:lnTo>
                    <a:pt x="79" y="124"/>
                  </a:lnTo>
                  <a:lnTo>
                    <a:pt x="88" y="145"/>
                  </a:lnTo>
                  <a:close/>
                </a:path>
              </a:pathLst>
            </a:custGeom>
            <a:solidFill>
              <a:srgbClr val="C4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34" name="Freeform 230"/>
            <p:cNvSpPr>
              <a:spLocks/>
            </p:cNvSpPr>
            <p:nvPr/>
          </p:nvSpPr>
          <p:spPr bwMode="auto">
            <a:xfrm>
              <a:off x="3388" y="3293"/>
              <a:ext cx="2" cy="9"/>
            </a:xfrm>
            <a:custGeom>
              <a:avLst/>
              <a:gdLst/>
              <a:ahLst/>
              <a:cxnLst>
                <a:cxn ang="0">
                  <a:pos x="59" y="155"/>
                </a:cxn>
                <a:cxn ang="0">
                  <a:pos x="33" y="167"/>
                </a:cxn>
                <a:cxn ang="0">
                  <a:pos x="0" y="87"/>
                </a:cxn>
                <a:cxn ang="0">
                  <a:pos x="29" y="0"/>
                </a:cxn>
                <a:cxn ang="0">
                  <a:pos x="26" y="76"/>
                </a:cxn>
                <a:cxn ang="0">
                  <a:pos x="59" y="155"/>
                </a:cxn>
              </a:cxnLst>
              <a:rect l="0" t="0" r="r" b="b"/>
              <a:pathLst>
                <a:path w="59" h="167">
                  <a:moveTo>
                    <a:pt x="59" y="155"/>
                  </a:moveTo>
                  <a:lnTo>
                    <a:pt x="33" y="167"/>
                  </a:lnTo>
                  <a:lnTo>
                    <a:pt x="0" y="87"/>
                  </a:lnTo>
                  <a:lnTo>
                    <a:pt x="29" y="0"/>
                  </a:lnTo>
                  <a:lnTo>
                    <a:pt x="26" y="76"/>
                  </a:lnTo>
                  <a:lnTo>
                    <a:pt x="59" y="155"/>
                  </a:lnTo>
                  <a:close/>
                </a:path>
              </a:pathLst>
            </a:custGeom>
            <a:solidFill>
              <a:srgbClr val="E0E8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35" name="Freeform 231"/>
            <p:cNvSpPr>
              <a:spLocks/>
            </p:cNvSpPr>
            <p:nvPr/>
          </p:nvSpPr>
          <p:spPr bwMode="auto">
            <a:xfrm>
              <a:off x="3386" y="3294"/>
              <a:ext cx="8" cy="4"/>
            </a:xfrm>
            <a:custGeom>
              <a:avLst/>
              <a:gdLst/>
              <a:ahLst/>
              <a:cxnLst>
                <a:cxn ang="0">
                  <a:pos x="170" y="4"/>
                </a:cxn>
                <a:cxn ang="0">
                  <a:pos x="168" y="0"/>
                </a:cxn>
                <a:cxn ang="0">
                  <a:pos x="0" y="73"/>
                </a:cxn>
                <a:cxn ang="0">
                  <a:pos x="4" y="81"/>
                </a:cxn>
                <a:cxn ang="0">
                  <a:pos x="172" y="8"/>
                </a:cxn>
                <a:cxn ang="0">
                  <a:pos x="170" y="4"/>
                </a:cxn>
              </a:cxnLst>
              <a:rect l="0" t="0" r="r" b="b"/>
              <a:pathLst>
                <a:path w="172" h="81">
                  <a:moveTo>
                    <a:pt x="170" y="4"/>
                  </a:moveTo>
                  <a:lnTo>
                    <a:pt x="168" y="0"/>
                  </a:lnTo>
                  <a:lnTo>
                    <a:pt x="0" y="73"/>
                  </a:lnTo>
                  <a:lnTo>
                    <a:pt x="4" y="81"/>
                  </a:lnTo>
                  <a:lnTo>
                    <a:pt x="172" y="8"/>
                  </a:lnTo>
                  <a:lnTo>
                    <a:pt x="170" y="4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36" name="Freeform 232"/>
            <p:cNvSpPr>
              <a:spLocks/>
            </p:cNvSpPr>
            <p:nvPr/>
          </p:nvSpPr>
          <p:spPr bwMode="auto">
            <a:xfrm>
              <a:off x="3432" y="3432"/>
              <a:ext cx="10" cy="6"/>
            </a:xfrm>
            <a:custGeom>
              <a:avLst/>
              <a:gdLst/>
              <a:ahLst/>
              <a:cxnLst>
                <a:cxn ang="0">
                  <a:pos x="216" y="12"/>
                </a:cxn>
                <a:cxn ang="0">
                  <a:pos x="4" y="103"/>
                </a:cxn>
                <a:cxn ang="0">
                  <a:pos x="0" y="93"/>
                </a:cxn>
                <a:cxn ang="0">
                  <a:pos x="211" y="0"/>
                </a:cxn>
                <a:cxn ang="0">
                  <a:pos x="216" y="12"/>
                </a:cxn>
              </a:cxnLst>
              <a:rect l="0" t="0" r="r" b="b"/>
              <a:pathLst>
                <a:path w="216" h="103">
                  <a:moveTo>
                    <a:pt x="216" y="12"/>
                  </a:moveTo>
                  <a:lnTo>
                    <a:pt x="4" y="103"/>
                  </a:lnTo>
                  <a:lnTo>
                    <a:pt x="0" y="93"/>
                  </a:lnTo>
                  <a:lnTo>
                    <a:pt x="211" y="0"/>
                  </a:lnTo>
                  <a:lnTo>
                    <a:pt x="216" y="12"/>
                  </a:lnTo>
                  <a:close/>
                </a:path>
              </a:pathLst>
            </a:custGeom>
            <a:solidFill>
              <a:srgbClr val="11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37" name="Freeform 233"/>
            <p:cNvSpPr>
              <a:spLocks/>
            </p:cNvSpPr>
            <p:nvPr/>
          </p:nvSpPr>
          <p:spPr bwMode="auto">
            <a:xfrm>
              <a:off x="3432" y="3433"/>
              <a:ext cx="11" cy="16"/>
            </a:xfrm>
            <a:custGeom>
              <a:avLst/>
              <a:gdLst/>
              <a:ahLst/>
              <a:cxnLst>
                <a:cxn ang="0">
                  <a:pos x="207" y="296"/>
                </a:cxn>
                <a:cxn ang="0">
                  <a:pos x="219" y="286"/>
                </a:cxn>
                <a:cxn ang="0">
                  <a:pos x="232" y="267"/>
                </a:cxn>
                <a:cxn ang="0">
                  <a:pos x="242" y="241"/>
                </a:cxn>
                <a:cxn ang="0">
                  <a:pos x="248" y="206"/>
                </a:cxn>
                <a:cxn ang="0">
                  <a:pos x="250" y="165"/>
                </a:cxn>
                <a:cxn ang="0">
                  <a:pos x="245" y="116"/>
                </a:cxn>
                <a:cxn ang="0">
                  <a:pos x="233" y="62"/>
                </a:cxn>
                <a:cxn ang="0">
                  <a:pos x="211" y="0"/>
                </a:cxn>
                <a:cxn ang="0">
                  <a:pos x="198" y="6"/>
                </a:cxn>
                <a:cxn ang="0">
                  <a:pos x="185" y="12"/>
                </a:cxn>
                <a:cxn ang="0">
                  <a:pos x="171" y="17"/>
                </a:cxn>
                <a:cxn ang="0">
                  <a:pos x="158" y="24"/>
                </a:cxn>
                <a:cxn ang="0">
                  <a:pos x="145" y="29"/>
                </a:cxn>
                <a:cxn ang="0">
                  <a:pos x="132" y="35"/>
                </a:cxn>
                <a:cxn ang="0">
                  <a:pos x="118" y="41"/>
                </a:cxn>
                <a:cxn ang="0">
                  <a:pos x="106" y="46"/>
                </a:cxn>
                <a:cxn ang="0">
                  <a:pos x="93" y="52"/>
                </a:cxn>
                <a:cxn ang="0">
                  <a:pos x="80" y="57"/>
                </a:cxn>
                <a:cxn ang="0">
                  <a:pos x="66" y="64"/>
                </a:cxn>
                <a:cxn ang="0">
                  <a:pos x="53" y="69"/>
                </a:cxn>
                <a:cxn ang="0">
                  <a:pos x="40" y="75"/>
                </a:cxn>
                <a:cxn ang="0">
                  <a:pos x="27" y="81"/>
                </a:cxn>
                <a:cxn ang="0">
                  <a:pos x="13" y="87"/>
                </a:cxn>
                <a:cxn ang="0">
                  <a:pos x="0" y="92"/>
                </a:cxn>
                <a:cxn ang="0">
                  <a:pos x="13" y="123"/>
                </a:cxn>
                <a:cxn ang="0">
                  <a:pos x="28" y="150"/>
                </a:cxn>
                <a:cxn ang="0">
                  <a:pos x="42" y="175"/>
                </a:cxn>
                <a:cxn ang="0">
                  <a:pos x="57" y="198"/>
                </a:cxn>
                <a:cxn ang="0">
                  <a:pos x="73" y="218"/>
                </a:cxn>
                <a:cxn ang="0">
                  <a:pos x="87" y="236"/>
                </a:cxn>
                <a:cxn ang="0">
                  <a:pos x="102" y="250"/>
                </a:cxn>
                <a:cxn ang="0">
                  <a:pos x="117" y="263"/>
                </a:cxn>
                <a:cxn ang="0">
                  <a:pos x="132" y="274"/>
                </a:cxn>
                <a:cxn ang="0">
                  <a:pos x="145" y="283"/>
                </a:cxn>
                <a:cxn ang="0">
                  <a:pos x="158" y="289"/>
                </a:cxn>
                <a:cxn ang="0">
                  <a:pos x="170" y="294"/>
                </a:cxn>
                <a:cxn ang="0">
                  <a:pos x="182" y="297"/>
                </a:cxn>
                <a:cxn ang="0">
                  <a:pos x="192" y="298"/>
                </a:cxn>
                <a:cxn ang="0">
                  <a:pos x="200" y="298"/>
                </a:cxn>
                <a:cxn ang="0">
                  <a:pos x="207" y="296"/>
                </a:cxn>
              </a:cxnLst>
              <a:rect l="0" t="0" r="r" b="b"/>
              <a:pathLst>
                <a:path w="250" h="298">
                  <a:moveTo>
                    <a:pt x="207" y="296"/>
                  </a:moveTo>
                  <a:lnTo>
                    <a:pt x="219" y="286"/>
                  </a:lnTo>
                  <a:lnTo>
                    <a:pt x="232" y="267"/>
                  </a:lnTo>
                  <a:lnTo>
                    <a:pt x="242" y="241"/>
                  </a:lnTo>
                  <a:lnTo>
                    <a:pt x="248" y="206"/>
                  </a:lnTo>
                  <a:lnTo>
                    <a:pt x="250" y="165"/>
                  </a:lnTo>
                  <a:lnTo>
                    <a:pt x="245" y="116"/>
                  </a:lnTo>
                  <a:lnTo>
                    <a:pt x="233" y="62"/>
                  </a:lnTo>
                  <a:lnTo>
                    <a:pt x="211" y="0"/>
                  </a:lnTo>
                  <a:lnTo>
                    <a:pt x="198" y="6"/>
                  </a:lnTo>
                  <a:lnTo>
                    <a:pt x="185" y="12"/>
                  </a:lnTo>
                  <a:lnTo>
                    <a:pt x="171" y="17"/>
                  </a:lnTo>
                  <a:lnTo>
                    <a:pt x="158" y="24"/>
                  </a:lnTo>
                  <a:lnTo>
                    <a:pt x="145" y="29"/>
                  </a:lnTo>
                  <a:lnTo>
                    <a:pt x="132" y="35"/>
                  </a:lnTo>
                  <a:lnTo>
                    <a:pt x="118" y="41"/>
                  </a:lnTo>
                  <a:lnTo>
                    <a:pt x="106" y="46"/>
                  </a:lnTo>
                  <a:lnTo>
                    <a:pt x="93" y="52"/>
                  </a:lnTo>
                  <a:lnTo>
                    <a:pt x="80" y="57"/>
                  </a:lnTo>
                  <a:lnTo>
                    <a:pt x="66" y="64"/>
                  </a:lnTo>
                  <a:lnTo>
                    <a:pt x="53" y="69"/>
                  </a:lnTo>
                  <a:lnTo>
                    <a:pt x="40" y="75"/>
                  </a:lnTo>
                  <a:lnTo>
                    <a:pt x="27" y="81"/>
                  </a:lnTo>
                  <a:lnTo>
                    <a:pt x="13" y="87"/>
                  </a:lnTo>
                  <a:lnTo>
                    <a:pt x="0" y="92"/>
                  </a:lnTo>
                  <a:lnTo>
                    <a:pt x="13" y="123"/>
                  </a:lnTo>
                  <a:lnTo>
                    <a:pt x="28" y="150"/>
                  </a:lnTo>
                  <a:lnTo>
                    <a:pt x="42" y="175"/>
                  </a:lnTo>
                  <a:lnTo>
                    <a:pt x="57" y="198"/>
                  </a:lnTo>
                  <a:lnTo>
                    <a:pt x="73" y="218"/>
                  </a:lnTo>
                  <a:lnTo>
                    <a:pt x="87" y="236"/>
                  </a:lnTo>
                  <a:lnTo>
                    <a:pt x="102" y="250"/>
                  </a:lnTo>
                  <a:lnTo>
                    <a:pt x="117" y="263"/>
                  </a:lnTo>
                  <a:lnTo>
                    <a:pt x="132" y="274"/>
                  </a:lnTo>
                  <a:lnTo>
                    <a:pt x="145" y="283"/>
                  </a:lnTo>
                  <a:lnTo>
                    <a:pt x="158" y="289"/>
                  </a:lnTo>
                  <a:lnTo>
                    <a:pt x="170" y="294"/>
                  </a:lnTo>
                  <a:lnTo>
                    <a:pt x="182" y="297"/>
                  </a:lnTo>
                  <a:lnTo>
                    <a:pt x="192" y="298"/>
                  </a:lnTo>
                  <a:lnTo>
                    <a:pt x="200" y="298"/>
                  </a:lnTo>
                  <a:lnTo>
                    <a:pt x="207" y="296"/>
                  </a:lnTo>
                  <a:close/>
                </a:path>
              </a:pathLst>
            </a:custGeom>
            <a:solidFill>
              <a:srgbClr val="11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38" name="Freeform 234"/>
            <p:cNvSpPr>
              <a:spLocks/>
            </p:cNvSpPr>
            <p:nvPr/>
          </p:nvSpPr>
          <p:spPr bwMode="auto">
            <a:xfrm>
              <a:off x="3432" y="3433"/>
              <a:ext cx="10" cy="16"/>
            </a:xfrm>
            <a:custGeom>
              <a:avLst/>
              <a:gdLst/>
              <a:ahLst/>
              <a:cxnLst>
                <a:cxn ang="0">
                  <a:pos x="199" y="285"/>
                </a:cxn>
                <a:cxn ang="0">
                  <a:pos x="209" y="276"/>
                </a:cxn>
                <a:cxn ang="0">
                  <a:pos x="217" y="259"/>
                </a:cxn>
                <a:cxn ang="0">
                  <a:pos x="224" y="234"/>
                </a:cxn>
                <a:cxn ang="0">
                  <a:pos x="226" y="202"/>
                </a:cxn>
                <a:cxn ang="0">
                  <a:pos x="223" y="162"/>
                </a:cxn>
                <a:cxn ang="0">
                  <a:pos x="214" y="115"/>
                </a:cxn>
                <a:cxn ang="0">
                  <a:pos x="200" y="61"/>
                </a:cxn>
                <a:cxn ang="0">
                  <a:pos x="178" y="0"/>
                </a:cxn>
                <a:cxn ang="0">
                  <a:pos x="166" y="5"/>
                </a:cxn>
                <a:cxn ang="0">
                  <a:pos x="155" y="10"/>
                </a:cxn>
                <a:cxn ang="0">
                  <a:pos x="144" y="15"/>
                </a:cxn>
                <a:cxn ang="0">
                  <a:pos x="134" y="20"/>
                </a:cxn>
                <a:cxn ang="0">
                  <a:pos x="123" y="24"/>
                </a:cxn>
                <a:cxn ang="0">
                  <a:pos x="111" y="30"/>
                </a:cxn>
                <a:cxn ang="0">
                  <a:pos x="100" y="34"/>
                </a:cxn>
                <a:cxn ang="0">
                  <a:pos x="89" y="39"/>
                </a:cxn>
                <a:cxn ang="0">
                  <a:pos x="78" y="44"/>
                </a:cxn>
                <a:cxn ang="0">
                  <a:pos x="67" y="49"/>
                </a:cxn>
                <a:cxn ang="0">
                  <a:pos x="55" y="54"/>
                </a:cxn>
                <a:cxn ang="0">
                  <a:pos x="45" y="58"/>
                </a:cxn>
                <a:cxn ang="0">
                  <a:pos x="34" y="63"/>
                </a:cxn>
                <a:cxn ang="0">
                  <a:pos x="23" y="69"/>
                </a:cxn>
                <a:cxn ang="0">
                  <a:pos x="11" y="73"/>
                </a:cxn>
                <a:cxn ang="0">
                  <a:pos x="0" y="78"/>
                </a:cxn>
                <a:cxn ang="0">
                  <a:pos x="13" y="109"/>
                </a:cxn>
                <a:cxn ang="0">
                  <a:pos x="28" y="136"/>
                </a:cxn>
                <a:cxn ang="0">
                  <a:pos x="42" y="161"/>
                </a:cxn>
                <a:cxn ang="0">
                  <a:pos x="56" y="184"/>
                </a:cxn>
                <a:cxn ang="0">
                  <a:pos x="72" y="204"/>
                </a:cxn>
                <a:cxn ang="0">
                  <a:pos x="86" y="221"/>
                </a:cxn>
                <a:cxn ang="0">
                  <a:pos x="101" y="236"/>
                </a:cxn>
                <a:cxn ang="0">
                  <a:pos x="115" y="250"/>
                </a:cxn>
                <a:cxn ang="0">
                  <a:pos x="129" y="260"/>
                </a:cxn>
                <a:cxn ang="0">
                  <a:pos x="142" y="270"/>
                </a:cxn>
                <a:cxn ang="0">
                  <a:pos x="155" y="276"/>
                </a:cxn>
                <a:cxn ang="0">
                  <a:pos x="166" y="282"/>
                </a:cxn>
                <a:cxn ang="0">
                  <a:pos x="177" y="285"/>
                </a:cxn>
                <a:cxn ang="0">
                  <a:pos x="186" y="287"/>
                </a:cxn>
                <a:cxn ang="0">
                  <a:pos x="193" y="287"/>
                </a:cxn>
                <a:cxn ang="0">
                  <a:pos x="199" y="285"/>
                </a:cxn>
              </a:cxnLst>
              <a:rect l="0" t="0" r="r" b="b"/>
              <a:pathLst>
                <a:path w="226" h="287">
                  <a:moveTo>
                    <a:pt x="199" y="285"/>
                  </a:moveTo>
                  <a:lnTo>
                    <a:pt x="209" y="276"/>
                  </a:lnTo>
                  <a:lnTo>
                    <a:pt x="217" y="259"/>
                  </a:lnTo>
                  <a:lnTo>
                    <a:pt x="224" y="234"/>
                  </a:lnTo>
                  <a:lnTo>
                    <a:pt x="226" y="202"/>
                  </a:lnTo>
                  <a:lnTo>
                    <a:pt x="223" y="162"/>
                  </a:lnTo>
                  <a:lnTo>
                    <a:pt x="214" y="115"/>
                  </a:lnTo>
                  <a:lnTo>
                    <a:pt x="200" y="61"/>
                  </a:lnTo>
                  <a:lnTo>
                    <a:pt x="178" y="0"/>
                  </a:lnTo>
                  <a:lnTo>
                    <a:pt x="166" y="5"/>
                  </a:lnTo>
                  <a:lnTo>
                    <a:pt x="155" y="10"/>
                  </a:lnTo>
                  <a:lnTo>
                    <a:pt x="144" y="15"/>
                  </a:lnTo>
                  <a:lnTo>
                    <a:pt x="134" y="20"/>
                  </a:lnTo>
                  <a:lnTo>
                    <a:pt x="123" y="24"/>
                  </a:lnTo>
                  <a:lnTo>
                    <a:pt x="111" y="30"/>
                  </a:lnTo>
                  <a:lnTo>
                    <a:pt x="100" y="34"/>
                  </a:lnTo>
                  <a:lnTo>
                    <a:pt x="89" y="39"/>
                  </a:lnTo>
                  <a:lnTo>
                    <a:pt x="78" y="44"/>
                  </a:lnTo>
                  <a:lnTo>
                    <a:pt x="67" y="49"/>
                  </a:lnTo>
                  <a:lnTo>
                    <a:pt x="55" y="54"/>
                  </a:lnTo>
                  <a:lnTo>
                    <a:pt x="45" y="58"/>
                  </a:lnTo>
                  <a:lnTo>
                    <a:pt x="34" y="63"/>
                  </a:lnTo>
                  <a:lnTo>
                    <a:pt x="23" y="69"/>
                  </a:lnTo>
                  <a:lnTo>
                    <a:pt x="11" y="73"/>
                  </a:lnTo>
                  <a:lnTo>
                    <a:pt x="0" y="78"/>
                  </a:lnTo>
                  <a:lnTo>
                    <a:pt x="13" y="109"/>
                  </a:lnTo>
                  <a:lnTo>
                    <a:pt x="28" y="136"/>
                  </a:lnTo>
                  <a:lnTo>
                    <a:pt x="42" y="161"/>
                  </a:lnTo>
                  <a:lnTo>
                    <a:pt x="56" y="184"/>
                  </a:lnTo>
                  <a:lnTo>
                    <a:pt x="72" y="204"/>
                  </a:lnTo>
                  <a:lnTo>
                    <a:pt x="86" y="221"/>
                  </a:lnTo>
                  <a:lnTo>
                    <a:pt x="101" y="236"/>
                  </a:lnTo>
                  <a:lnTo>
                    <a:pt x="115" y="250"/>
                  </a:lnTo>
                  <a:lnTo>
                    <a:pt x="129" y="260"/>
                  </a:lnTo>
                  <a:lnTo>
                    <a:pt x="142" y="270"/>
                  </a:lnTo>
                  <a:lnTo>
                    <a:pt x="155" y="276"/>
                  </a:lnTo>
                  <a:lnTo>
                    <a:pt x="166" y="282"/>
                  </a:lnTo>
                  <a:lnTo>
                    <a:pt x="177" y="285"/>
                  </a:lnTo>
                  <a:lnTo>
                    <a:pt x="186" y="287"/>
                  </a:lnTo>
                  <a:lnTo>
                    <a:pt x="193" y="287"/>
                  </a:lnTo>
                  <a:lnTo>
                    <a:pt x="199" y="285"/>
                  </a:lnTo>
                  <a:close/>
                </a:path>
              </a:pathLst>
            </a:custGeom>
            <a:solidFill>
              <a:srgbClr val="2B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39" name="Freeform 235"/>
            <p:cNvSpPr>
              <a:spLocks/>
            </p:cNvSpPr>
            <p:nvPr/>
          </p:nvSpPr>
          <p:spPr bwMode="auto">
            <a:xfrm>
              <a:off x="3433" y="3434"/>
              <a:ext cx="9" cy="15"/>
            </a:xfrm>
            <a:custGeom>
              <a:avLst/>
              <a:gdLst/>
              <a:ahLst/>
              <a:cxnLst>
                <a:cxn ang="0">
                  <a:pos x="189" y="273"/>
                </a:cxn>
                <a:cxn ang="0">
                  <a:pos x="196" y="265"/>
                </a:cxn>
                <a:cxn ang="0">
                  <a:pos x="201" y="251"/>
                </a:cxn>
                <a:cxn ang="0">
                  <a:pos x="202" y="227"/>
                </a:cxn>
                <a:cxn ang="0">
                  <a:pos x="200" y="197"/>
                </a:cxn>
                <a:cxn ang="0">
                  <a:pos x="193" y="159"/>
                </a:cxn>
                <a:cxn ang="0">
                  <a:pos x="182" y="114"/>
                </a:cxn>
                <a:cxn ang="0">
                  <a:pos x="165" y="60"/>
                </a:cxn>
                <a:cxn ang="0">
                  <a:pos x="142" y="0"/>
                </a:cxn>
                <a:cxn ang="0">
                  <a:pos x="125" y="7"/>
                </a:cxn>
                <a:cxn ang="0">
                  <a:pos x="107" y="14"/>
                </a:cxn>
                <a:cxn ang="0">
                  <a:pos x="89" y="23"/>
                </a:cxn>
                <a:cxn ang="0">
                  <a:pos x="72" y="30"/>
                </a:cxn>
                <a:cxn ang="0">
                  <a:pos x="53" y="39"/>
                </a:cxn>
                <a:cxn ang="0">
                  <a:pos x="36" y="46"/>
                </a:cxn>
                <a:cxn ang="0">
                  <a:pos x="18" y="54"/>
                </a:cxn>
                <a:cxn ang="0">
                  <a:pos x="0" y="62"/>
                </a:cxn>
                <a:cxn ang="0">
                  <a:pos x="14" y="92"/>
                </a:cxn>
                <a:cxn ang="0">
                  <a:pos x="28" y="120"/>
                </a:cxn>
                <a:cxn ang="0">
                  <a:pos x="41" y="145"/>
                </a:cxn>
                <a:cxn ang="0">
                  <a:pos x="57" y="168"/>
                </a:cxn>
                <a:cxn ang="0">
                  <a:pos x="71" y="188"/>
                </a:cxn>
                <a:cxn ang="0">
                  <a:pos x="85" y="206"/>
                </a:cxn>
                <a:cxn ang="0">
                  <a:pos x="98" y="221"/>
                </a:cxn>
                <a:cxn ang="0">
                  <a:pos x="113" y="235"/>
                </a:cxn>
                <a:cxn ang="0">
                  <a:pos x="126" y="246"/>
                </a:cxn>
                <a:cxn ang="0">
                  <a:pos x="138" y="256"/>
                </a:cxn>
                <a:cxn ang="0">
                  <a:pos x="149" y="262"/>
                </a:cxn>
                <a:cxn ang="0">
                  <a:pos x="160" y="268"/>
                </a:cxn>
                <a:cxn ang="0">
                  <a:pos x="170" y="272"/>
                </a:cxn>
                <a:cxn ang="0">
                  <a:pos x="178" y="274"/>
                </a:cxn>
                <a:cxn ang="0">
                  <a:pos x="184" y="274"/>
                </a:cxn>
                <a:cxn ang="0">
                  <a:pos x="189" y="273"/>
                </a:cxn>
              </a:cxnLst>
              <a:rect l="0" t="0" r="r" b="b"/>
              <a:pathLst>
                <a:path w="202" h="274">
                  <a:moveTo>
                    <a:pt x="189" y="273"/>
                  </a:moveTo>
                  <a:lnTo>
                    <a:pt x="196" y="265"/>
                  </a:lnTo>
                  <a:lnTo>
                    <a:pt x="201" y="251"/>
                  </a:lnTo>
                  <a:lnTo>
                    <a:pt x="202" y="227"/>
                  </a:lnTo>
                  <a:lnTo>
                    <a:pt x="200" y="197"/>
                  </a:lnTo>
                  <a:lnTo>
                    <a:pt x="193" y="159"/>
                  </a:lnTo>
                  <a:lnTo>
                    <a:pt x="182" y="114"/>
                  </a:lnTo>
                  <a:lnTo>
                    <a:pt x="165" y="60"/>
                  </a:lnTo>
                  <a:lnTo>
                    <a:pt x="142" y="0"/>
                  </a:lnTo>
                  <a:lnTo>
                    <a:pt x="125" y="7"/>
                  </a:lnTo>
                  <a:lnTo>
                    <a:pt x="107" y="14"/>
                  </a:lnTo>
                  <a:lnTo>
                    <a:pt x="89" y="23"/>
                  </a:lnTo>
                  <a:lnTo>
                    <a:pt x="72" y="30"/>
                  </a:lnTo>
                  <a:lnTo>
                    <a:pt x="53" y="39"/>
                  </a:lnTo>
                  <a:lnTo>
                    <a:pt x="36" y="46"/>
                  </a:lnTo>
                  <a:lnTo>
                    <a:pt x="18" y="54"/>
                  </a:lnTo>
                  <a:lnTo>
                    <a:pt x="0" y="62"/>
                  </a:lnTo>
                  <a:lnTo>
                    <a:pt x="14" y="92"/>
                  </a:lnTo>
                  <a:lnTo>
                    <a:pt x="28" y="120"/>
                  </a:lnTo>
                  <a:lnTo>
                    <a:pt x="41" y="145"/>
                  </a:lnTo>
                  <a:lnTo>
                    <a:pt x="57" y="168"/>
                  </a:lnTo>
                  <a:lnTo>
                    <a:pt x="71" y="188"/>
                  </a:lnTo>
                  <a:lnTo>
                    <a:pt x="85" y="206"/>
                  </a:lnTo>
                  <a:lnTo>
                    <a:pt x="98" y="221"/>
                  </a:lnTo>
                  <a:lnTo>
                    <a:pt x="113" y="235"/>
                  </a:lnTo>
                  <a:lnTo>
                    <a:pt x="126" y="246"/>
                  </a:lnTo>
                  <a:lnTo>
                    <a:pt x="138" y="256"/>
                  </a:lnTo>
                  <a:lnTo>
                    <a:pt x="149" y="262"/>
                  </a:lnTo>
                  <a:lnTo>
                    <a:pt x="160" y="268"/>
                  </a:lnTo>
                  <a:lnTo>
                    <a:pt x="170" y="272"/>
                  </a:lnTo>
                  <a:lnTo>
                    <a:pt x="178" y="274"/>
                  </a:lnTo>
                  <a:lnTo>
                    <a:pt x="184" y="274"/>
                  </a:lnTo>
                  <a:lnTo>
                    <a:pt x="189" y="273"/>
                  </a:lnTo>
                  <a:close/>
                </a:path>
              </a:pathLst>
            </a:custGeom>
            <a:solidFill>
              <a:srgbClr val="474F4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40" name="Freeform 236"/>
            <p:cNvSpPr>
              <a:spLocks/>
            </p:cNvSpPr>
            <p:nvPr/>
          </p:nvSpPr>
          <p:spPr bwMode="auto">
            <a:xfrm>
              <a:off x="3433" y="3435"/>
              <a:ext cx="9" cy="14"/>
            </a:xfrm>
            <a:custGeom>
              <a:avLst/>
              <a:gdLst/>
              <a:ahLst/>
              <a:cxnLst>
                <a:cxn ang="0">
                  <a:pos x="180" y="263"/>
                </a:cxn>
                <a:cxn ang="0">
                  <a:pos x="185" y="256"/>
                </a:cxn>
                <a:cxn ang="0">
                  <a:pos x="186" y="243"/>
                </a:cxn>
                <a:cxn ang="0">
                  <a:pos x="183" y="222"/>
                </a:cxn>
                <a:cxn ang="0">
                  <a:pos x="177" y="193"/>
                </a:cxn>
                <a:cxn ang="0">
                  <a:pos x="166" y="157"/>
                </a:cxn>
                <a:cxn ang="0">
                  <a:pos x="151" y="113"/>
                </a:cxn>
                <a:cxn ang="0">
                  <a:pos x="131" y="60"/>
                </a:cxn>
                <a:cxn ang="0">
                  <a:pos x="108" y="0"/>
                </a:cxn>
                <a:cxn ang="0">
                  <a:pos x="94" y="7"/>
                </a:cxn>
                <a:cxn ang="0">
                  <a:pos x="80" y="13"/>
                </a:cxn>
                <a:cxn ang="0">
                  <a:pos x="67" y="18"/>
                </a:cxn>
                <a:cxn ang="0">
                  <a:pos x="54" y="24"/>
                </a:cxn>
                <a:cxn ang="0">
                  <a:pos x="40" y="30"/>
                </a:cxn>
                <a:cxn ang="0">
                  <a:pos x="27" y="36"/>
                </a:cxn>
                <a:cxn ang="0">
                  <a:pos x="13" y="41"/>
                </a:cxn>
                <a:cxn ang="0">
                  <a:pos x="0" y="48"/>
                </a:cxn>
                <a:cxn ang="0">
                  <a:pos x="13" y="78"/>
                </a:cxn>
                <a:cxn ang="0">
                  <a:pos x="26" y="106"/>
                </a:cxn>
                <a:cxn ang="0">
                  <a:pos x="40" y="131"/>
                </a:cxn>
                <a:cxn ang="0">
                  <a:pos x="55" y="154"/>
                </a:cxn>
                <a:cxn ang="0">
                  <a:pos x="69" y="174"/>
                </a:cxn>
                <a:cxn ang="0">
                  <a:pos x="83" y="192"/>
                </a:cxn>
                <a:cxn ang="0">
                  <a:pos x="96" y="208"/>
                </a:cxn>
                <a:cxn ang="0">
                  <a:pos x="110" y="222"/>
                </a:cxn>
                <a:cxn ang="0">
                  <a:pos x="122" y="233"/>
                </a:cxn>
                <a:cxn ang="0">
                  <a:pos x="134" y="243"/>
                </a:cxn>
                <a:cxn ang="0">
                  <a:pos x="145" y="250"/>
                </a:cxn>
                <a:cxn ang="0">
                  <a:pos x="155" y="256"/>
                </a:cxn>
                <a:cxn ang="0">
                  <a:pos x="164" y="261"/>
                </a:cxn>
                <a:cxn ang="0">
                  <a:pos x="171" y="263"/>
                </a:cxn>
                <a:cxn ang="0">
                  <a:pos x="176" y="264"/>
                </a:cxn>
                <a:cxn ang="0">
                  <a:pos x="180" y="263"/>
                </a:cxn>
              </a:cxnLst>
              <a:rect l="0" t="0" r="r" b="b"/>
              <a:pathLst>
                <a:path w="186" h="264">
                  <a:moveTo>
                    <a:pt x="180" y="263"/>
                  </a:moveTo>
                  <a:lnTo>
                    <a:pt x="185" y="256"/>
                  </a:lnTo>
                  <a:lnTo>
                    <a:pt x="186" y="243"/>
                  </a:lnTo>
                  <a:lnTo>
                    <a:pt x="183" y="222"/>
                  </a:lnTo>
                  <a:lnTo>
                    <a:pt x="177" y="193"/>
                  </a:lnTo>
                  <a:lnTo>
                    <a:pt x="166" y="157"/>
                  </a:lnTo>
                  <a:lnTo>
                    <a:pt x="151" y="113"/>
                  </a:lnTo>
                  <a:lnTo>
                    <a:pt x="131" y="60"/>
                  </a:lnTo>
                  <a:lnTo>
                    <a:pt x="108" y="0"/>
                  </a:lnTo>
                  <a:lnTo>
                    <a:pt x="94" y="7"/>
                  </a:lnTo>
                  <a:lnTo>
                    <a:pt x="80" y="13"/>
                  </a:lnTo>
                  <a:lnTo>
                    <a:pt x="67" y="18"/>
                  </a:lnTo>
                  <a:lnTo>
                    <a:pt x="54" y="24"/>
                  </a:lnTo>
                  <a:lnTo>
                    <a:pt x="40" y="30"/>
                  </a:lnTo>
                  <a:lnTo>
                    <a:pt x="27" y="36"/>
                  </a:lnTo>
                  <a:lnTo>
                    <a:pt x="13" y="41"/>
                  </a:lnTo>
                  <a:lnTo>
                    <a:pt x="0" y="48"/>
                  </a:lnTo>
                  <a:lnTo>
                    <a:pt x="13" y="78"/>
                  </a:lnTo>
                  <a:lnTo>
                    <a:pt x="26" y="106"/>
                  </a:lnTo>
                  <a:lnTo>
                    <a:pt x="40" y="131"/>
                  </a:lnTo>
                  <a:lnTo>
                    <a:pt x="55" y="154"/>
                  </a:lnTo>
                  <a:lnTo>
                    <a:pt x="69" y="174"/>
                  </a:lnTo>
                  <a:lnTo>
                    <a:pt x="83" y="192"/>
                  </a:lnTo>
                  <a:lnTo>
                    <a:pt x="96" y="208"/>
                  </a:lnTo>
                  <a:lnTo>
                    <a:pt x="110" y="222"/>
                  </a:lnTo>
                  <a:lnTo>
                    <a:pt x="122" y="233"/>
                  </a:lnTo>
                  <a:lnTo>
                    <a:pt x="134" y="243"/>
                  </a:lnTo>
                  <a:lnTo>
                    <a:pt x="145" y="250"/>
                  </a:lnTo>
                  <a:lnTo>
                    <a:pt x="155" y="256"/>
                  </a:lnTo>
                  <a:lnTo>
                    <a:pt x="164" y="261"/>
                  </a:lnTo>
                  <a:lnTo>
                    <a:pt x="171" y="263"/>
                  </a:lnTo>
                  <a:lnTo>
                    <a:pt x="176" y="264"/>
                  </a:lnTo>
                  <a:lnTo>
                    <a:pt x="180" y="263"/>
                  </a:lnTo>
                  <a:close/>
                </a:path>
              </a:pathLst>
            </a:custGeom>
            <a:solidFill>
              <a:srgbClr val="61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41" name="Freeform 237"/>
            <p:cNvSpPr>
              <a:spLocks/>
            </p:cNvSpPr>
            <p:nvPr/>
          </p:nvSpPr>
          <p:spPr bwMode="auto">
            <a:xfrm>
              <a:off x="3433" y="3435"/>
              <a:ext cx="8" cy="14"/>
            </a:xfrm>
            <a:custGeom>
              <a:avLst/>
              <a:gdLst/>
              <a:ahLst/>
              <a:cxnLst>
                <a:cxn ang="0">
                  <a:pos x="171" y="251"/>
                </a:cxn>
                <a:cxn ang="0">
                  <a:pos x="173" y="245"/>
                </a:cxn>
                <a:cxn ang="0">
                  <a:pos x="170" y="233"/>
                </a:cxn>
                <a:cxn ang="0">
                  <a:pos x="164" y="214"/>
                </a:cxn>
                <a:cxn ang="0">
                  <a:pos x="153" y="187"/>
                </a:cxn>
                <a:cxn ang="0">
                  <a:pos x="137" y="153"/>
                </a:cxn>
                <a:cxn ang="0">
                  <a:pos x="119" y="110"/>
                </a:cxn>
                <a:cxn ang="0">
                  <a:pos x="97" y="60"/>
                </a:cxn>
                <a:cxn ang="0">
                  <a:pos x="72" y="0"/>
                </a:cxn>
                <a:cxn ang="0">
                  <a:pos x="63" y="4"/>
                </a:cxn>
                <a:cxn ang="0">
                  <a:pos x="54" y="7"/>
                </a:cxn>
                <a:cxn ang="0">
                  <a:pos x="45" y="11"/>
                </a:cxn>
                <a:cxn ang="0">
                  <a:pos x="36" y="16"/>
                </a:cxn>
                <a:cxn ang="0">
                  <a:pos x="27" y="20"/>
                </a:cxn>
                <a:cxn ang="0">
                  <a:pos x="18" y="23"/>
                </a:cxn>
                <a:cxn ang="0">
                  <a:pos x="9" y="27"/>
                </a:cxn>
                <a:cxn ang="0">
                  <a:pos x="0" y="31"/>
                </a:cxn>
                <a:cxn ang="0">
                  <a:pos x="13" y="62"/>
                </a:cxn>
                <a:cxn ang="0">
                  <a:pos x="26" y="89"/>
                </a:cxn>
                <a:cxn ang="0">
                  <a:pos x="41" y="115"/>
                </a:cxn>
                <a:cxn ang="0">
                  <a:pos x="54" y="138"/>
                </a:cxn>
                <a:cxn ang="0">
                  <a:pos x="68" y="159"/>
                </a:cxn>
                <a:cxn ang="0">
                  <a:pos x="81" y="177"/>
                </a:cxn>
                <a:cxn ang="0">
                  <a:pos x="95" y="193"/>
                </a:cxn>
                <a:cxn ang="0">
                  <a:pos x="107" y="206"/>
                </a:cxn>
                <a:cxn ang="0">
                  <a:pos x="119" y="218"/>
                </a:cxn>
                <a:cxn ang="0">
                  <a:pos x="130" y="229"/>
                </a:cxn>
                <a:cxn ang="0">
                  <a:pos x="141" y="236"/>
                </a:cxn>
                <a:cxn ang="0">
                  <a:pos x="150" y="242"/>
                </a:cxn>
                <a:cxn ang="0">
                  <a:pos x="157" y="246"/>
                </a:cxn>
                <a:cxn ang="0">
                  <a:pos x="163" y="250"/>
                </a:cxn>
                <a:cxn ang="0">
                  <a:pos x="168" y="251"/>
                </a:cxn>
                <a:cxn ang="0">
                  <a:pos x="171" y="251"/>
                </a:cxn>
              </a:cxnLst>
              <a:rect l="0" t="0" r="r" b="b"/>
              <a:pathLst>
                <a:path w="173" h="251">
                  <a:moveTo>
                    <a:pt x="171" y="251"/>
                  </a:moveTo>
                  <a:lnTo>
                    <a:pt x="173" y="245"/>
                  </a:lnTo>
                  <a:lnTo>
                    <a:pt x="170" y="233"/>
                  </a:lnTo>
                  <a:lnTo>
                    <a:pt x="164" y="214"/>
                  </a:lnTo>
                  <a:lnTo>
                    <a:pt x="153" y="187"/>
                  </a:lnTo>
                  <a:lnTo>
                    <a:pt x="137" y="153"/>
                  </a:lnTo>
                  <a:lnTo>
                    <a:pt x="119" y="110"/>
                  </a:lnTo>
                  <a:lnTo>
                    <a:pt x="97" y="60"/>
                  </a:lnTo>
                  <a:lnTo>
                    <a:pt x="72" y="0"/>
                  </a:lnTo>
                  <a:lnTo>
                    <a:pt x="63" y="4"/>
                  </a:lnTo>
                  <a:lnTo>
                    <a:pt x="54" y="7"/>
                  </a:lnTo>
                  <a:lnTo>
                    <a:pt x="45" y="11"/>
                  </a:lnTo>
                  <a:lnTo>
                    <a:pt x="36" y="16"/>
                  </a:lnTo>
                  <a:lnTo>
                    <a:pt x="27" y="20"/>
                  </a:lnTo>
                  <a:lnTo>
                    <a:pt x="18" y="23"/>
                  </a:lnTo>
                  <a:lnTo>
                    <a:pt x="9" y="27"/>
                  </a:lnTo>
                  <a:lnTo>
                    <a:pt x="0" y="31"/>
                  </a:lnTo>
                  <a:lnTo>
                    <a:pt x="13" y="62"/>
                  </a:lnTo>
                  <a:lnTo>
                    <a:pt x="26" y="89"/>
                  </a:lnTo>
                  <a:lnTo>
                    <a:pt x="41" y="115"/>
                  </a:lnTo>
                  <a:lnTo>
                    <a:pt x="54" y="138"/>
                  </a:lnTo>
                  <a:lnTo>
                    <a:pt x="68" y="159"/>
                  </a:lnTo>
                  <a:lnTo>
                    <a:pt x="81" y="177"/>
                  </a:lnTo>
                  <a:lnTo>
                    <a:pt x="95" y="193"/>
                  </a:lnTo>
                  <a:lnTo>
                    <a:pt x="107" y="206"/>
                  </a:lnTo>
                  <a:lnTo>
                    <a:pt x="119" y="218"/>
                  </a:lnTo>
                  <a:lnTo>
                    <a:pt x="130" y="229"/>
                  </a:lnTo>
                  <a:lnTo>
                    <a:pt x="141" y="236"/>
                  </a:lnTo>
                  <a:lnTo>
                    <a:pt x="150" y="242"/>
                  </a:lnTo>
                  <a:lnTo>
                    <a:pt x="157" y="246"/>
                  </a:lnTo>
                  <a:lnTo>
                    <a:pt x="163" y="250"/>
                  </a:lnTo>
                  <a:lnTo>
                    <a:pt x="168" y="251"/>
                  </a:lnTo>
                  <a:lnTo>
                    <a:pt x="171" y="251"/>
                  </a:lnTo>
                  <a:close/>
                </a:path>
              </a:pathLst>
            </a:custGeom>
            <a:solidFill>
              <a:srgbClr val="7A82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42" name="Freeform 238"/>
            <p:cNvSpPr>
              <a:spLocks/>
            </p:cNvSpPr>
            <p:nvPr/>
          </p:nvSpPr>
          <p:spPr bwMode="auto">
            <a:xfrm>
              <a:off x="3434" y="3436"/>
              <a:ext cx="7" cy="13"/>
            </a:xfrm>
            <a:custGeom>
              <a:avLst/>
              <a:gdLst/>
              <a:ahLst/>
              <a:cxnLst>
                <a:cxn ang="0">
                  <a:pos x="163" y="240"/>
                </a:cxn>
                <a:cxn ang="0">
                  <a:pos x="162" y="235"/>
                </a:cxn>
                <a:cxn ang="0">
                  <a:pos x="156" y="225"/>
                </a:cxn>
                <a:cxn ang="0">
                  <a:pos x="145" y="208"/>
                </a:cxn>
                <a:cxn ang="0">
                  <a:pos x="129" y="183"/>
                </a:cxn>
                <a:cxn ang="0">
                  <a:pos x="110" y="150"/>
                </a:cxn>
                <a:cxn ang="0">
                  <a:pos x="89" y="110"/>
                </a:cxn>
                <a:cxn ang="0">
                  <a:pos x="64" y="59"/>
                </a:cxn>
                <a:cxn ang="0">
                  <a:pos x="39" y="0"/>
                </a:cxn>
                <a:cxn ang="0">
                  <a:pos x="34" y="2"/>
                </a:cxn>
                <a:cxn ang="0">
                  <a:pos x="28" y="5"/>
                </a:cxn>
                <a:cxn ang="0">
                  <a:pos x="24" y="7"/>
                </a:cxn>
                <a:cxn ang="0">
                  <a:pos x="19" y="9"/>
                </a:cxn>
                <a:cxn ang="0">
                  <a:pos x="14" y="11"/>
                </a:cxn>
                <a:cxn ang="0">
                  <a:pos x="10" y="13"/>
                </a:cxn>
                <a:cxn ang="0">
                  <a:pos x="5" y="15"/>
                </a:cxn>
                <a:cxn ang="0">
                  <a:pos x="0" y="17"/>
                </a:cxn>
                <a:cxn ang="0">
                  <a:pos x="13" y="48"/>
                </a:cxn>
                <a:cxn ang="0">
                  <a:pos x="26" y="75"/>
                </a:cxn>
                <a:cxn ang="0">
                  <a:pos x="41" y="102"/>
                </a:cxn>
                <a:cxn ang="0">
                  <a:pos x="54" y="124"/>
                </a:cxn>
                <a:cxn ang="0">
                  <a:pos x="68" y="145"/>
                </a:cxn>
                <a:cxn ang="0">
                  <a:pos x="82" y="163"/>
                </a:cxn>
                <a:cxn ang="0">
                  <a:pos x="94" y="180"/>
                </a:cxn>
                <a:cxn ang="0">
                  <a:pos x="106" y="193"/>
                </a:cxn>
                <a:cxn ang="0">
                  <a:pos x="117" y="205"/>
                </a:cxn>
                <a:cxn ang="0">
                  <a:pos x="127" y="215"/>
                </a:cxn>
                <a:cxn ang="0">
                  <a:pos x="138" y="224"/>
                </a:cxn>
                <a:cxn ang="0">
                  <a:pos x="146" y="230"/>
                </a:cxn>
                <a:cxn ang="0">
                  <a:pos x="152" y="234"/>
                </a:cxn>
                <a:cxn ang="0">
                  <a:pos x="158" y="238"/>
                </a:cxn>
                <a:cxn ang="0">
                  <a:pos x="161" y="240"/>
                </a:cxn>
                <a:cxn ang="0">
                  <a:pos x="163" y="240"/>
                </a:cxn>
              </a:cxnLst>
              <a:rect l="0" t="0" r="r" b="b"/>
              <a:pathLst>
                <a:path w="163" h="240">
                  <a:moveTo>
                    <a:pt x="163" y="240"/>
                  </a:moveTo>
                  <a:lnTo>
                    <a:pt x="162" y="235"/>
                  </a:lnTo>
                  <a:lnTo>
                    <a:pt x="156" y="225"/>
                  </a:lnTo>
                  <a:lnTo>
                    <a:pt x="145" y="208"/>
                  </a:lnTo>
                  <a:lnTo>
                    <a:pt x="129" y="183"/>
                  </a:lnTo>
                  <a:lnTo>
                    <a:pt x="110" y="150"/>
                  </a:lnTo>
                  <a:lnTo>
                    <a:pt x="89" y="110"/>
                  </a:lnTo>
                  <a:lnTo>
                    <a:pt x="64" y="59"/>
                  </a:lnTo>
                  <a:lnTo>
                    <a:pt x="39" y="0"/>
                  </a:lnTo>
                  <a:lnTo>
                    <a:pt x="34" y="2"/>
                  </a:lnTo>
                  <a:lnTo>
                    <a:pt x="28" y="5"/>
                  </a:lnTo>
                  <a:lnTo>
                    <a:pt x="24" y="7"/>
                  </a:lnTo>
                  <a:lnTo>
                    <a:pt x="19" y="9"/>
                  </a:lnTo>
                  <a:lnTo>
                    <a:pt x="14" y="11"/>
                  </a:lnTo>
                  <a:lnTo>
                    <a:pt x="10" y="13"/>
                  </a:lnTo>
                  <a:lnTo>
                    <a:pt x="5" y="15"/>
                  </a:lnTo>
                  <a:lnTo>
                    <a:pt x="0" y="17"/>
                  </a:lnTo>
                  <a:lnTo>
                    <a:pt x="13" y="48"/>
                  </a:lnTo>
                  <a:lnTo>
                    <a:pt x="26" y="75"/>
                  </a:lnTo>
                  <a:lnTo>
                    <a:pt x="41" y="102"/>
                  </a:lnTo>
                  <a:lnTo>
                    <a:pt x="54" y="124"/>
                  </a:lnTo>
                  <a:lnTo>
                    <a:pt x="68" y="145"/>
                  </a:lnTo>
                  <a:lnTo>
                    <a:pt x="82" y="163"/>
                  </a:lnTo>
                  <a:lnTo>
                    <a:pt x="94" y="180"/>
                  </a:lnTo>
                  <a:lnTo>
                    <a:pt x="106" y="193"/>
                  </a:lnTo>
                  <a:lnTo>
                    <a:pt x="117" y="205"/>
                  </a:lnTo>
                  <a:lnTo>
                    <a:pt x="127" y="215"/>
                  </a:lnTo>
                  <a:lnTo>
                    <a:pt x="138" y="224"/>
                  </a:lnTo>
                  <a:lnTo>
                    <a:pt x="146" y="230"/>
                  </a:lnTo>
                  <a:lnTo>
                    <a:pt x="152" y="234"/>
                  </a:lnTo>
                  <a:lnTo>
                    <a:pt x="158" y="238"/>
                  </a:lnTo>
                  <a:lnTo>
                    <a:pt x="161" y="240"/>
                  </a:lnTo>
                  <a:lnTo>
                    <a:pt x="163" y="240"/>
                  </a:lnTo>
                  <a:close/>
                </a:path>
              </a:pathLst>
            </a:custGeom>
            <a:solidFill>
              <a:srgbClr val="91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43" name="Freeform 239"/>
            <p:cNvSpPr>
              <a:spLocks/>
            </p:cNvSpPr>
            <p:nvPr/>
          </p:nvSpPr>
          <p:spPr bwMode="auto">
            <a:xfrm>
              <a:off x="3441" y="3449"/>
              <a:ext cx="2" cy="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44" y="76"/>
                </a:cxn>
                <a:cxn ang="0">
                  <a:pos x="48" y="92"/>
                </a:cxn>
                <a:cxn ang="0">
                  <a:pos x="46" y="99"/>
                </a:cxn>
                <a:cxn ang="0">
                  <a:pos x="39" y="96"/>
                </a:cxn>
                <a:cxn ang="0">
                  <a:pos x="31" y="83"/>
                </a:cxn>
                <a:cxn ang="0">
                  <a:pos x="0" y="7"/>
                </a:cxn>
                <a:cxn ang="0">
                  <a:pos x="13" y="0"/>
                </a:cxn>
              </a:cxnLst>
              <a:rect l="0" t="0" r="r" b="b"/>
              <a:pathLst>
                <a:path w="48" h="99">
                  <a:moveTo>
                    <a:pt x="13" y="0"/>
                  </a:moveTo>
                  <a:lnTo>
                    <a:pt x="44" y="76"/>
                  </a:lnTo>
                  <a:lnTo>
                    <a:pt x="48" y="92"/>
                  </a:lnTo>
                  <a:lnTo>
                    <a:pt x="46" y="99"/>
                  </a:lnTo>
                  <a:lnTo>
                    <a:pt x="39" y="96"/>
                  </a:lnTo>
                  <a:lnTo>
                    <a:pt x="31" y="83"/>
                  </a:lnTo>
                  <a:lnTo>
                    <a:pt x="0" y="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2B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2945" name="Group 241"/>
          <p:cNvGrpSpPr>
            <a:grpSpLocks/>
          </p:cNvGrpSpPr>
          <p:nvPr/>
        </p:nvGrpSpPr>
        <p:grpSpPr bwMode="auto">
          <a:xfrm>
            <a:off x="6580188" y="4554538"/>
            <a:ext cx="469900" cy="685800"/>
            <a:chOff x="3360" y="3024"/>
            <a:chExt cx="296" cy="432"/>
          </a:xfrm>
        </p:grpSpPr>
        <p:sp>
          <p:nvSpPr>
            <p:cNvPr id="72946" name="Freeform 242"/>
            <p:cNvSpPr>
              <a:spLocks/>
            </p:cNvSpPr>
            <p:nvPr/>
          </p:nvSpPr>
          <p:spPr bwMode="auto">
            <a:xfrm>
              <a:off x="3394" y="3298"/>
              <a:ext cx="9" cy="5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199" y="0"/>
                </a:cxn>
                <a:cxn ang="0">
                  <a:pos x="206" y="17"/>
                </a:cxn>
                <a:cxn ang="0">
                  <a:pos x="7" y="84"/>
                </a:cxn>
                <a:cxn ang="0">
                  <a:pos x="0" y="67"/>
                </a:cxn>
              </a:cxnLst>
              <a:rect l="0" t="0" r="r" b="b"/>
              <a:pathLst>
                <a:path w="206" h="84">
                  <a:moveTo>
                    <a:pt x="0" y="67"/>
                  </a:moveTo>
                  <a:lnTo>
                    <a:pt x="199" y="0"/>
                  </a:lnTo>
                  <a:lnTo>
                    <a:pt x="206" y="17"/>
                  </a:lnTo>
                  <a:lnTo>
                    <a:pt x="7" y="84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47" name="Freeform 243"/>
            <p:cNvSpPr>
              <a:spLocks/>
            </p:cNvSpPr>
            <p:nvPr/>
          </p:nvSpPr>
          <p:spPr bwMode="auto">
            <a:xfrm>
              <a:off x="3453" y="3450"/>
              <a:ext cx="3" cy="6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80" y="77"/>
                </a:cxn>
                <a:cxn ang="0">
                  <a:pos x="82" y="87"/>
                </a:cxn>
                <a:cxn ang="0">
                  <a:pos x="80" y="95"/>
                </a:cxn>
                <a:cxn ang="0">
                  <a:pos x="74" y="102"/>
                </a:cxn>
                <a:cxn ang="0">
                  <a:pos x="66" y="106"/>
                </a:cxn>
                <a:cxn ang="0">
                  <a:pos x="57" y="108"/>
                </a:cxn>
                <a:cxn ang="0">
                  <a:pos x="49" y="106"/>
                </a:cxn>
                <a:cxn ang="0">
                  <a:pos x="41" y="102"/>
                </a:cxn>
                <a:cxn ang="0">
                  <a:pos x="35" y="93"/>
                </a:cxn>
                <a:cxn ang="0">
                  <a:pos x="0" y="16"/>
                </a:cxn>
                <a:cxn ang="0">
                  <a:pos x="45" y="0"/>
                </a:cxn>
              </a:cxnLst>
              <a:rect l="0" t="0" r="r" b="b"/>
              <a:pathLst>
                <a:path w="82" h="108">
                  <a:moveTo>
                    <a:pt x="45" y="0"/>
                  </a:moveTo>
                  <a:lnTo>
                    <a:pt x="80" y="77"/>
                  </a:lnTo>
                  <a:lnTo>
                    <a:pt x="82" y="87"/>
                  </a:lnTo>
                  <a:lnTo>
                    <a:pt x="80" y="95"/>
                  </a:lnTo>
                  <a:lnTo>
                    <a:pt x="74" y="102"/>
                  </a:lnTo>
                  <a:lnTo>
                    <a:pt x="66" y="106"/>
                  </a:lnTo>
                  <a:lnTo>
                    <a:pt x="57" y="108"/>
                  </a:lnTo>
                  <a:lnTo>
                    <a:pt x="49" y="106"/>
                  </a:lnTo>
                  <a:lnTo>
                    <a:pt x="41" y="102"/>
                  </a:lnTo>
                  <a:lnTo>
                    <a:pt x="35" y="93"/>
                  </a:lnTo>
                  <a:lnTo>
                    <a:pt x="0" y="1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48" name="Freeform 244"/>
            <p:cNvSpPr>
              <a:spLocks/>
            </p:cNvSpPr>
            <p:nvPr/>
          </p:nvSpPr>
          <p:spPr bwMode="auto">
            <a:xfrm>
              <a:off x="3443" y="3433"/>
              <a:ext cx="13" cy="18"/>
            </a:xfrm>
            <a:custGeom>
              <a:avLst/>
              <a:gdLst/>
              <a:ahLst/>
              <a:cxnLst>
                <a:cxn ang="0">
                  <a:pos x="247" y="317"/>
                </a:cxn>
                <a:cxn ang="0">
                  <a:pos x="261" y="307"/>
                </a:cxn>
                <a:cxn ang="0">
                  <a:pos x="275" y="287"/>
                </a:cxn>
                <a:cxn ang="0">
                  <a:pos x="285" y="256"/>
                </a:cxn>
                <a:cxn ang="0">
                  <a:pos x="292" y="218"/>
                </a:cxn>
                <a:cxn ang="0">
                  <a:pos x="293" y="173"/>
                </a:cxn>
                <a:cxn ang="0">
                  <a:pos x="288" y="120"/>
                </a:cxn>
                <a:cxn ang="0">
                  <a:pos x="274" y="62"/>
                </a:cxn>
                <a:cxn ang="0">
                  <a:pos x="251" y="0"/>
                </a:cxn>
                <a:cxn ang="0">
                  <a:pos x="235" y="5"/>
                </a:cxn>
                <a:cxn ang="0">
                  <a:pos x="219" y="10"/>
                </a:cxn>
                <a:cxn ang="0">
                  <a:pos x="204" y="17"/>
                </a:cxn>
                <a:cxn ang="0">
                  <a:pos x="188" y="22"/>
                </a:cxn>
                <a:cxn ang="0">
                  <a:pos x="172" y="28"/>
                </a:cxn>
                <a:cxn ang="0">
                  <a:pos x="157" y="34"/>
                </a:cxn>
                <a:cxn ang="0">
                  <a:pos x="140" y="40"/>
                </a:cxn>
                <a:cxn ang="0">
                  <a:pos x="125" y="45"/>
                </a:cxn>
                <a:cxn ang="0">
                  <a:pos x="110" y="52"/>
                </a:cxn>
                <a:cxn ang="0">
                  <a:pos x="94" y="58"/>
                </a:cxn>
                <a:cxn ang="0">
                  <a:pos x="78" y="63"/>
                </a:cxn>
                <a:cxn ang="0">
                  <a:pos x="63" y="69"/>
                </a:cxn>
                <a:cxn ang="0">
                  <a:pos x="47" y="75"/>
                </a:cxn>
                <a:cxn ang="0">
                  <a:pos x="31" y="81"/>
                </a:cxn>
                <a:cxn ang="0">
                  <a:pos x="15" y="86"/>
                </a:cxn>
                <a:cxn ang="0">
                  <a:pos x="0" y="92"/>
                </a:cxn>
                <a:cxn ang="0">
                  <a:pos x="15" y="122"/>
                </a:cxn>
                <a:cxn ang="0">
                  <a:pos x="30" y="152"/>
                </a:cxn>
                <a:cxn ang="0">
                  <a:pos x="48" y="177"/>
                </a:cxn>
                <a:cxn ang="0">
                  <a:pos x="65" y="201"/>
                </a:cxn>
                <a:cxn ang="0">
                  <a:pos x="82" y="222"/>
                </a:cxn>
                <a:cxn ang="0">
                  <a:pos x="101" y="242"/>
                </a:cxn>
                <a:cxn ang="0">
                  <a:pos x="119" y="259"/>
                </a:cxn>
                <a:cxn ang="0">
                  <a:pos x="136" y="274"/>
                </a:cxn>
                <a:cxn ang="0">
                  <a:pos x="154" y="287"/>
                </a:cxn>
                <a:cxn ang="0">
                  <a:pos x="171" y="297"/>
                </a:cxn>
                <a:cxn ang="0">
                  <a:pos x="186" y="306"/>
                </a:cxn>
                <a:cxn ang="0">
                  <a:pos x="202" y="312"/>
                </a:cxn>
                <a:cxn ang="0">
                  <a:pos x="215" y="316"/>
                </a:cxn>
                <a:cxn ang="0">
                  <a:pos x="227" y="318"/>
                </a:cxn>
                <a:cxn ang="0">
                  <a:pos x="238" y="319"/>
                </a:cxn>
                <a:cxn ang="0">
                  <a:pos x="247" y="317"/>
                </a:cxn>
              </a:cxnLst>
              <a:rect l="0" t="0" r="r" b="b"/>
              <a:pathLst>
                <a:path w="293" h="319">
                  <a:moveTo>
                    <a:pt x="247" y="317"/>
                  </a:moveTo>
                  <a:lnTo>
                    <a:pt x="261" y="307"/>
                  </a:lnTo>
                  <a:lnTo>
                    <a:pt x="275" y="287"/>
                  </a:lnTo>
                  <a:lnTo>
                    <a:pt x="285" y="256"/>
                  </a:lnTo>
                  <a:lnTo>
                    <a:pt x="292" y="218"/>
                  </a:lnTo>
                  <a:lnTo>
                    <a:pt x="293" y="173"/>
                  </a:lnTo>
                  <a:lnTo>
                    <a:pt x="288" y="120"/>
                  </a:lnTo>
                  <a:lnTo>
                    <a:pt x="274" y="62"/>
                  </a:lnTo>
                  <a:lnTo>
                    <a:pt x="251" y="0"/>
                  </a:lnTo>
                  <a:lnTo>
                    <a:pt x="235" y="5"/>
                  </a:lnTo>
                  <a:lnTo>
                    <a:pt x="219" y="10"/>
                  </a:lnTo>
                  <a:lnTo>
                    <a:pt x="204" y="17"/>
                  </a:lnTo>
                  <a:lnTo>
                    <a:pt x="188" y="22"/>
                  </a:lnTo>
                  <a:lnTo>
                    <a:pt x="172" y="28"/>
                  </a:lnTo>
                  <a:lnTo>
                    <a:pt x="157" y="34"/>
                  </a:lnTo>
                  <a:lnTo>
                    <a:pt x="140" y="40"/>
                  </a:lnTo>
                  <a:lnTo>
                    <a:pt x="125" y="45"/>
                  </a:lnTo>
                  <a:lnTo>
                    <a:pt x="110" y="52"/>
                  </a:lnTo>
                  <a:lnTo>
                    <a:pt x="94" y="58"/>
                  </a:lnTo>
                  <a:lnTo>
                    <a:pt x="78" y="63"/>
                  </a:lnTo>
                  <a:lnTo>
                    <a:pt x="63" y="69"/>
                  </a:lnTo>
                  <a:lnTo>
                    <a:pt x="47" y="75"/>
                  </a:lnTo>
                  <a:lnTo>
                    <a:pt x="31" y="81"/>
                  </a:lnTo>
                  <a:lnTo>
                    <a:pt x="15" y="86"/>
                  </a:lnTo>
                  <a:lnTo>
                    <a:pt x="0" y="92"/>
                  </a:lnTo>
                  <a:lnTo>
                    <a:pt x="15" y="122"/>
                  </a:lnTo>
                  <a:lnTo>
                    <a:pt x="30" y="152"/>
                  </a:lnTo>
                  <a:lnTo>
                    <a:pt x="48" y="177"/>
                  </a:lnTo>
                  <a:lnTo>
                    <a:pt x="65" y="201"/>
                  </a:lnTo>
                  <a:lnTo>
                    <a:pt x="82" y="222"/>
                  </a:lnTo>
                  <a:lnTo>
                    <a:pt x="101" y="242"/>
                  </a:lnTo>
                  <a:lnTo>
                    <a:pt x="119" y="259"/>
                  </a:lnTo>
                  <a:lnTo>
                    <a:pt x="136" y="274"/>
                  </a:lnTo>
                  <a:lnTo>
                    <a:pt x="154" y="287"/>
                  </a:lnTo>
                  <a:lnTo>
                    <a:pt x="171" y="297"/>
                  </a:lnTo>
                  <a:lnTo>
                    <a:pt x="186" y="306"/>
                  </a:lnTo>
                  <a:lnTo>
                    <a:pt x="202" y="312"/>
                  </a:lnTo>
                  <a:lnTo>
                    <a:pt x="215" y="316"/>
                  </a:lnTo>
                  <a:lnTo>
                    <a:pt x="227" y="318"/>
                  </a:lnTo>
                  <a:lnTo>
                    <a:pt x="238" y="319"/>
                  </a:lnTo>
                  <a:lnTo>
                    <a:pt x="247" y="317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49" name="Freeform 245"/>
            <p:cNvSpPr>
              <a:spLocks/>
            </p:cNvSpPr>
            <p:nvPr/>
          </p:nvSpPr>
          <p:spPr bwMode="auto">
            <a:xfrm>
              <a:off x="3394" y="3299"/>
              <a:ext cx="60" cy="139"/>
            </a:xfrm>
            <a:custGeom>
              <a:avLst/>
              <a:gdLst/>
              <a:ahLst/>
              <a:cxnLst>
                <a:cxn ang="0">
                  <a:pos x="198" y="0"/>
                </a:cxn>
                <a:cxn ang="0">
                  <a:pos x="0" y="66"/>
                </a:cxn>
                <a:cxn ang="0">
                  <a:pos x="1064" y="2506"/>
                </a:cxn>
                <a:cxn ang="0">
                  <a:pos x="1314" y="2421"/>
                </a:cxn>
                <a:cxn ang="0">
                  <a:pos x="198" y="0"/>
                </a:cxn>
              </a:cxnLst>
              <a:rect l="0" t="0" r="r" b="b"/>
              <a:pathLst>
                <a:path w="1314" h="2506">
                  <a:moveTo>
                    <a:pt x="198" y="0"/>
                  </a:moveTo>
                  <a:lnTo>
                    <a:pt x="0" y="66"/>
                  </a:lnTo>
                  <a:lnTo>
                    <a:pt x="1064" y="2506"/>
                  </a:lnTo>
                  <a:lnTo>
                    <a:pt x="1314" y="2421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50" name="Freeform 246"/>
            <p:cNvSpPr>
              <a:spLocks/>
            </p:cNvSpPr>
            <p:nvPr/>
          </p:nvSpPr>
          <p:spPr bwMode="auto">
            <a:xfrm>
              <a:off x="3392" y="3292"/>
              <a:ext cx="11" cy="10"/>
            </a:xfrm>
            <a:custGeom>
              <a:avLst/>
              <a:gdLst/>
              <a:ahLst/>
              <a:cxnLst>
                <a:cxn ang="0">
                  <a:pos x="235" y="111"/>
                </a:cxn>
                <a:cxn ang="0">
                  <a:pos x="36" y="179"/>
                </a:cxn>
                <a:cxn ang="0">
                  <a:pos x="0" y="97"/>
                </a:cxn>
                <a:cxn ang="0">
                  <a:pos x="70" y="0"/>
                </a:cxn>
                <a:cxn ang="0">
                  <a:pos x="199" y="30"/>
                </a:cxn>
                <a:cxn ang="0">
                  <a:pos x="235" y="111"/>
                </a:cxn>
              </a:cxnLst>
              <a:rect l="0" t="0" r="r" b="b"/>
              <a:pathLst>
                <a:path w="235" h="179">
                  <a:moveTo>
                    <a:pt x="235" y="111"/>
                  </a:moveTo>
                  <a:lnTo>
                    <a:pt x="36" y="179"/>
                  </a:lnTo>
                  <a:lnTo>
                    <a:pt x="0" y="97"/>
                  </a:lnTo>
                  <a:lnTo>
                    <a:pt x="70" y="0"/>
                  </a:lnTo>
                  <a:lnTo>
                    <a:pt x="199" y="30"/>
                  </a:lnTo>
                  <a:lnTo>
                    <a:pt x="235" y="111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51" name="Freeform 247"/>
            <p:cNvSpPr>
              <a:spLocks/>
            </p:cNvSpPr>
            <p:nvPr/>
          </p:nvSpPr>
          <p:spPr bwMode="auto">
            <a:xfrm>
              <a:off x="3403" y="3103"/>
              <a:ext cx="208" cy="202"/>
            </a:xfrm>
            <a:custGeom>
              <a:avLst/>
              <a:gdLst/>
              <a:ahLst/>
              <a:cxnLst>
                <a:cxn ang="0">
                  <a:pos x="0" y="1626"/>
                </a:cxn>
                <a:cxn ang="0">
                  <a:pos x="3650" y="0"/>
                </a:cxn>
                <a:cxn ang="0">
                  <a:pos x="4569" y="1998"/>
                </a:cxn>
                <a:cxn ang="0">
                  <a:pos x="873" y="3641"/>
                </a:cxn>
                <a:cxn ang="0">
                  <a:pos x="0" y="1626"/>
                </a:cxn>
              </a:cxnLst>
              <a:rect l="0" t="0" r="r" b="b"/>
              <a:pathLst>
                <a:path w="4569" h="3641">
                  <a:moveTo>
                    <a:pt x="0" y="1626"/>
                  </a:moveTo>
                  <a:lnTo>
                    <a:pt x="3650" y="0"/>
                  </a:lnTo>
                  <a:lnTo>
                    <a:pt x="4569" y="1998"/>
                  </a:lnTo>
                  <a:lnTo>
                    <a:pt x="873" y="3641"/>
                  </a:lnTo>
                  <a:lnTo>
                    <a:pt x="0" y="1626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52" name="Freeform 248"/>
            <p:cNvSpPr>
              <a:spLocks/>
            </p:cNvSpPr>
            <p:nvPr/>
          </p:nvSpPr>
          <p:spPr bwMode="auto">
            <a:xfrm>
              <a:off x="3385" y="3045"/>
              <a:ext cx="271" cy="393"/>
            </a:xfrm>
            <a:custGeom>
              <a:avLst/>
              <a:gdLst/>
              <a:ahLst/>
              <a:cxnLst>
                <a:cxn ang="0">
                  <a:pos x="2496" y="7056"/>
                </a:cxn>
                <a:cxn ang="0">
                  <a:pos x="5894" y="5433"/>
                </a:cxn>
                <a:cxn ang="0">
                  <a:pos x="5912" y="5421"/>
                </a:cxn>
                <a:cxn ang="0">
                  <a:pos x="5927" y="5407"/>
                </a:cxn>
                <a:cxn ang="0">
                  <a:pos x="5941" y="5389"/>
                </a:cxn>
                <a:cxn ang="0">
                  <a:pos x="5950" y="5369"/>
                </a:cxn>
                <a:cxn ang="0">
                  <a:pos x="5955" y="5348"/>
                </a:cxn>
                <a:cxn ang="0">
                  <a:pos x="5957" y="5325"/>
                </a:cxn>
                <a:cxn ang="0">
                  <a:pos x="5955" y="5303"/>
                </a:cxn>
                <a:cxn ang="0">
                  <a:pos x="5948" y="5282"/>
                </a:cxn>
                <a:cxn ang="0">
                  <a:pos x="3503" y="65"/>
                </a:cxn>
                <a:cxn ang="0">
                  <a:pos x="3492" y="47"/>
                </a:cxn>
                <a:cxn ang="0">
                  <a:pos x="3477" y="31"/>
                </a:cxn>
                <a:cxn ang="0">
                  <a:pos x="3460" y="18"/>
                </a:cxn>
                <a:cxn ang="0">
                  <a:pos x="3441" y="9"/>
                </a:cxn>
                <a:cxn ang="0">
                  <a:pos x="3420" y="3"/>
                </a:cxn>
                <a:cxn ang="0">
                  <a:pos x="3399" y="0"/>
                </a:cxn>
                <a:cxn ang="0">
                  <a:pos x="3377" y="3"/>
                </a:cxn>
                <a:cxn ang="0">
                  <a:pos x="3357" y="9"/>
                </a:cxn>
                <a:cxn ang="0">
                  <a:pos x="63" y="1487"/>
                </a:cxn>
                <a:cxn ang="0">
                  <a:pos x="45" y="1497"/>
                </a:cxn>
                <a:cxn ang="0">
                  <a:pos x="29" y="1512"/>
                </a:cxn>
                <a:cxn ang="0">
                  <a:pos x="16" y="1530"/>
                </a:cxn>
                <a:cxn ang="0">
                  <a:pos x="7" y="1550"/>
                </a:cxn>
                <a:cxn ang="0">
                  <a:pos x="2" y="1572"/>
                </a:cxn>
                <a:cxn ang="0">
                  <a:pos x="0" y="1594"/>
                </a:cxn>
                <a:cxn ang="0">
                  <a:pos x="3" y="1616"/>
                </a:cxn>
                <a:cxn ang="0">
                  <a:pos x="9" y="1637"/>
                </a:cxn>
                <a:cxn ang="0">
                  <a:pos x="2350" y="7000"/>
                </a:cxn>
                <a:cxn ang="0">
                  <a:pos x="2361" y="7018"/>
                </a:cxn>
                <a:cxn ang="0">
                  <a:pos x="2376" y="7034"/>
                </a:cxn>
                <a:cxn ang="0">
                  <a:pos x="2393" y="7048"/>
                </a:cxn>
                <a:cxn ang="0">
                  <a:pos x="2412" y="7057"/>
                </a:cxn>
                <a:cxn ang="0">
                  <a:pos x="2433" y="7064"/>
                </a:cxn>
                <a:cxn ang="0">
                  <a:pos x="2454" y="7066"/>
                </a:cxn>
                <a:cxn ang="0">
                  <a:pos x="2476" y="7064"/>
                </a:cxn>
                <a:cxn ang="0">
                  <a:pos x="2496" y="7056"/>
                </a:cxn>
              </a:cxnLst>
              <a:rect l="0" t="0" r="r" b="b"/>
              <a:pathLst>
                <a:path w="5957" h="7066">
                  <a:moveTo>
                    <a:pt x="2496" y="7056"/>
                  </a:moveTo>
                  <a:lnTo>
                    <a:pt x="5894" y="5433"/>
                  </a:lnTo>
                  <a:lnTo>
                    <a:pt x="5912" y="5421"/>
                  </a:lnTo>
                  <a:lnTo>
                    <a:pt x="5927" y="5407"/>
                  </a:lnTo>
                  <a:lnTo>
                    <a:pt x="5941" y="5389"/>
                  </a:lnTo>
                  <a:lnTo>
                    <a:pt x="5950" y="5369"/>
                  </a:lnTo>
                  <a:lnTo>
                    <a:pt x="5955" y="5348"/>
                  </a:lnTo>
                  <a:lnTo>
                    <a:pt x="5957" y="5325"/>
                  </a:lnTo>
                  <a:lnTo>
                    <a:pt x="5955" y="5303"/>
                  </a:lnTo>
                  <a:lnTo>
                    <a:pt x="5948" y="5282"/>
                  </a:lnTo>
                  <a:lnTo>
                    <a:pt x="3503" y="65"/>
                  </a:lnTo>
                  <a:lnTo>
                    <a:pt x="3492" y="47"/>
                  </a:lnTo>
                  <a:lnTo>
                    <a:pt x="3477" y="31"/>
                  </a:lnTo>
                  <a:lnTo>
                    <a:pt x="3460" y="18"/>
                  </a:lnTo>
                  <a:lnTo>
                    <a:pt x="3441" y="9"/>
                  </a:lnTo>
                  <a:lnTo>
                    <a:pt x="3420" y="3"/>
                  </a:lnTo>
                  <a:lnTo>
                    <a:pt x="3399" y="0"/>
                  </a:lnTo>
                  <a:lnTo>
                    <a:pt x="3377" y="3"/>
                  </a:lnTo>
                  <a:lnTo>
                    <a:pt x="3357" y="9"/>
                  </a:lnTo>
                  <a:lnTo>
                    <a:pt x="63" y="1487"/>
                  </a:lnTo>
                  <a:lnTo>
                    <a:pt x="45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3" y="1616"/>
                  </a:lnTo>
                  <a:lnTo>
                    <a:pt x="9" y="1637"/>
                  </a:lnTo>
                  <a:lnTo>
                    <a:pt x="2350" y="7000"/>
                  </a:lnTo>
                  <a:lnTo>
                    <a:pt x="2361" y="7018"/>
                  </a:lnTo>
                  <a:lnTo>
                    <a:pt x="2376" y="7034"/>
                  </a:lnTo>
                  <a:lnTo>
                    <a:pt x="2393" y="7048"/>
                  </a:lnTo>
                  <a:lnTo>
                    <a:pt x="2412" y="7057"/>
                  </a:lnTo>
                  <a:lnTo>
                    <a:pt x="2433" y="7064"/>
                  </a:lnTo>
                  <a:lnTo>
                    <a:pt x="2454" y="7066"/>
                  </a:lnTo>
                  <a:lnTo>
                    <a:pt x="2476" y="7064"/>
                  </a:lnTo>
                  <a:lnTo>
                    <a:pt x="2496" y="7056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53" name="Freeform 249"/>
            <p:cNvSpPr>
              <a:spLocks/>
            </p:cNvSpPr>
            <p:nvPr/>
          </p:nvSpPr>
          <p:spPr bwMode="auto">
            <a:xfrm>
              <a:off x="3569" y="3096"/>
              <a:ext cx="51" cy="121"/>
            </a:xfrm>
            <a:custGeom>
              <a:avLst/>
              <a:gdLst/>
              <a:ahLst/>
              <a:cxnLst>
                <a:cxn ang="0">
                  <a:pos x="917" y="2127"/>
                </a:cxn>
                <a:cxn ang="0">
                  <a:pos x="0" y="131"/>
                </a:cxn>
                <a:cxn ang="0">
                  <a:pos x="33" y="0"/>
                </a:cxn>
                <a:cxn ang="0">
                  <a:pos x="70" y="14"/>
                </a:cxn>
                <a:cxn ang="0">
                  <a:pos x="106" y="29"/>
                </a:cxn>
                <a:cxn ang="0">
                  <a:pos x="143" y="44"/>
                </a:cxn>
                <a:cxn ang="0">
                  <a:pos x="180" y="61"/>
                </a:cxn>
                <a:cxn ang="0">
                  <a:pos x="217" y="78"/>
                </a:cxn>
                <a:cxn ang="0">
                  <a:pos x="252" y="96"/>
                </a:cxn>
                <a:cxn ang="0">
                  <a:pos x="288" y="116"/>
                </a:cxn>
                <a:cxn ang="0">
                  <a:pos x="324" y="136"/>
                </a:cxn>
                <a:cxn ang="0">
                  <a:pos x="358" y="159"/>
                </a:cxn>
                <a:cxn ang="0">
                  <a:pos x="393" y="181"/>
                </a:cxn>
                <a:cxn ang="0">
                  <a:pos x="428" y="204"/>
                </a:cxn>
                <a:cxn ang="0">
                  <a:pos x="461" y="228"/>
                </a:cxn>
                <a:cxn ang="0">
                  <a:pos x="495" y="252"/>
                </a:cxn>
                <a:cxn ang="0">
                  <a:pos x="528" y="279"/>
                </a:cxn>
                <a:cxn ang="0">
                  <a:pos x="560" y="305"/>
                </a:cxn>
                <a:cxn ang="0">
                  <a:pos x="592" y="333"/>
                </a:cxn>
                <a:cxn ang="0">
                  <a:pos x="624" y="361"/>
                </a:cxn>
                <a:cxn ang="0">
                  <a:pos x="654" y="389"/>
                </a:cxn>
                <a:cxn ang="0">
                  <a:pos x="684" y="419"/>
                </a:cxn>
                <a:cxn ang="0">
                  <a:pos x="713" y="450"/>
                </a:cxn>
                <a:cxn ang="0">
                  <a:pos x="742" y="481"/>
                </a:cxn>
                <a:cxn ang="0">
                  <a:pos x="769" y="513"/>
                </a:cxn>
                <a:cxn ang="0">
                  <a:pos x="796" y="545"/>
                </a:cxn>
                <a:cxn ang="0">
                  <a:pos x="822" y="578"/>
                </a:cxn>
                <a:cxn ang="0">
                  <a:pos x="847" y="612"/>
                </a:cxn>
                <a:cxn ang="0">
                  <a:pos x="871" y="647"/>
                </a:cxn>
                <a:cxn ang="0">
                  <a:pos x="895" y="681"/>
                </a:cxn>
                <a:cxn ang="0">
                  <a:pos x="917" y="717"/>
                </a:cxn>
                <a:cxn ang="0">
                  <a:pos x="939" y="754"/>
                </a:cxn>
                <a:cxn ang="0">
                  <a:pos x="959" y="791"/>
                </a:cxn>
                <a:cxn ang="0">
                  <a:pos x="979" y="828"/>
                </a:cxn>
                <a:cxn ang="0">
                  <a:pos x="997" y="866"/>
                </a:cxn>
                <a:cxn ang="0">
                  <a:pos x="1026" y="938"/>
                </a:cxn>
                <a:cxn ang="0">
                  <a:pos x="1053" y="1015"/>
                </a:cxn>
                <a:cxn ang="0">
                  <a:pos x="1075" y="1096"/>
                </a:cxn>
                <a:cxn ang="0">
                  <a:pos x="1095" y="1180"/>
                </a:cxn>
                <a:cxn ang="0">
                  <a:pos x="1110" y="1267"/>
                </a:cxn>
                <a:cxn ang="0">
                  <a:pos x="1121" y="1356"/>
                </a:cxn>
                <a:cxn ang="0">
                  <a:pos x="1130" y="1446"/>
                </a:cxn>
                <a:cxn ang="0">
                  <a:pos x="1134" y="1536"/>
                </a:cxn>
                <a:cxn ang="0">
                  <a:pos x="1134" y="1626"/>
                </a:cxn>
                <a:cxn ang="0">
                  <a:pos x="1131" y="1716"/>
                </a:cxn>
                <a:cxn ang="0">
                  <a:pos x="1122" y="1802"/>
                </a:cxn>
                <a:cxn ang="0">
                  <a:pos x="1111" y="1886"/>
                </a:cxn>
                <a:cxn ang="0">
                  <a:pos x="1096" y="1967"/>
                </a:cxn>
                <a:cxn ang="0">
                  <a:pos x="1076" y="2044"/>
                </a:cxn>
                <a:cxn ang="0">
                  <a:pos x="1053" y="2115"/>
                </a:cxn>
                <a:cxn ang="0">
                  <a:pos x="1025" y="2180"/>
                </a:cxn>
                <a:cxn ang="0">
                  <a:pos x="917" y="2127"/>
                </a:cxn>
              </a:cxnLst>
              <a:rect l="0" t="0" r="r" b="b"/>
              <a:pathLst>
                <a:path w="1134" h="2180">
                  <a:moveTo>
                    <a:pt x="917" y="2127"/>
                  </a:moveTo>
                  <a:lnTo>
                    <a:pt x="0" y="131"/>
                  </a:lnTo>
                  <a:lnTo>
                    <a:pt x="33" y="0"/>
                  </a:lnTo>
                  <a:lnTo>
                    <a:pt x="70" y="14"/>
                  </a:lnTo>
                  <a:lnTo>
                    <a:pt x="106" y="29"/>
                  </a:lnTo>
                  <a:lnTo>
                    <a:pt x="143" y="44"/>
                  </a:lnTo>
                  <a:lnTo>
                    <a:pt x="180" y="61"/>
                  </a:lnTo>
                  <a:lnTo>
                    <a:pt x="217" y="78"/>
                  </a:lnTo>
                  <a:lnTo>
                    <a:pt x="252" y="96"/>
                  </a:lnTo>
                  <a:lnTo>
                    <a:pt x="288" y="116"/>
                  </a:lnTo>
                  <a:lnTo>
                    <a:pt x="324" y="136"/>
                  </a:lnTo>
                  <a:lnTo>
                    <a:pt x="358" y="159"/>
                  </a:lnTo>
                  <a:lnTo>
                    <a:pt x="393" y="181"/>
                  </a:lnTo>
                  <a:lnTo>
                    <a:pt x="428" y="204"/>
                  </a:lnTo>
                  <a:lnTo>
                    <a:pt x="461" y="228"/>
                  </a:lnTo>
                  <a:lnTo>
                    <a:pt x="495" y="252"/>
                  </a:lnTo>
                  <a:lnTo>
                    <a:pt x="528" y="279"/>
                  </a:lnTo>
                  <a:lnTo>
                    <a:pt x="560" y="305"/>
                  </a:lnTo>
                  <a:lnTo>
                    <a:pt x="592" y="333"/>
                  </a:lnTo>
                  <a:lnTo>
                    <a:pt x="624" y="361"/>
                  </a:lnTo>
                  <a:lnTo>
                    <a:pt x="654" y="389"/>
                  </a:lnTo>
                  <a:lnTo>
                    <a:pt x="684" y="419"/>
                  </a:lnTo>
                  <a:lnTo>
                    <a:pt x="713" y="450"/>
                  </a:lnTo>
                  <a:lnTo>
                    <a:pt x="742" y="481"/>
                  </a:lnTo>
                  <a:lnTo>
                    <a:pt x="769" y="513"/>
                  </a:lnTo>
                  <a:lnTo>
                    <a:pt x="796" y="545"/>
                  </a:lnTo>
                  <a:lnTo>
                    <a:pt x="822" y="578"/>
                  </a:lnTo>
                  <a:lnTo>
                    <a:pt x="847" y="612"/>
                  </a:lnTo>
                  <a:lnTo>
                    <a:pt x="871" y="647"/>
                  </a:lnTo>
                  <a:lnTo>
                    <a:pt x="895" y="681"/>
                  </a:lnTo>
                  <a:lnTo>
                    <a:pt x="917" y="717"/>
                  </a:lnTo>
                  <a:lnTo>
                    <a:pt x="939" y="754"/>
                  </a:lnTo>
                  <a:lnTo>
                    <a:pt x="959" y="791"/>
                  </a:lnTo>
                  <a:lnTo>
                    <a:pt x="979" y="828"/>
                  </a:lnTo>
                  <a:lnTo>
                    <a:pt x="997" y="866"/>
                  </a:lnTo>
                  <a:lnTo>
                    <a:pt x="1026" y="938"/>
                  </a:lnTo>
                  <a:lnTo>
                    <a:pt x="1053" y="1015"/>
                  </a:lnTo>
                  <a:lnTo>
                    <a:pt x="1075" y="1096"/>
                  </a:lnTo>
                  <a:lnTo>
                    <a:pt x="1095" y="1180"/>
                  </a:lnTo>
                  <a:lnTo>
                    <a:pt x="1110" y="1267"/>
                  </a:lnTo>
                  <a:lnTo>
                    <a:pt x="1121" y="1356"/>
                  </a:lnTo>
                  <a:lnTo>
                    <a:pt x="1130" y="1446"/>
                  </a:lnTo>
                  <a:lnTo>
                    <a:pt x="1134" y="1536"/>
                  </a:lnTo>
                  <a:lnTo>
                    <a:pt x="1134" y="1626"/>
                  </a:lnTo>
                  <a:lnTo>
                    <a:pt x="1131" y="1716"/>
                  </a:lnTo>
                  <a:lnTo>
                    <a:pt x="1122" y="1802"/>
                  </a:lnTo>
                  <a:lnTo>
                    <a:pt x="1111" y="1886"/>
                  </a:lnTo>
                  <a:lnTo>
                    <a:pt x="1096" y="1967"/>
                  </a:lnTo>
                  <a:lnTo>
                    <a:pt x="1076" y="2044"/>
                  </a:lnTo>
                  <a:lnTo>
                    <a:pt x="1053" y="2115"/>
                  </a:lnTo>
                  <a:lnTo>
                    <a:pt x="1025" y="2180"/>
                  </a:lnTo>
                  <a:lnTo>
                    <a:pt x="917" y="2127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54" name="Freeform 250"/>
            <p:cNvSpPr>
              <a:spLocks/>
            </p:cNvSpPr>
            <p:nvPr/>
          </p:nvSpPr>
          <p:spPr bwMode="auto">
            <a:xfrm>
              <a:off x="3378" y="3082"/>
              <a:ext cx="207" cy="202"/>
            </a:xfrm>
            <a:custGeom>
              <a:avLst/>
              <a:gdLst/>
              <a:ahLst/>
              <a:cxnLst>
                <a:cxn ang="0">
                  <a:pos x="0" y="1625"/>
                </a:cxn>
                <a:cxn ang="0">
                  <a:pos x="3650" y="0"/>
                </a:cxn>
                <a:cxn ang="0">
                  <a:pos x="4569" y="1997"/>
                </a:cxn>
                <a:cxn ang="0">
                  <a:pos x="873" y="3641"/>
                </a:cxn>
                <a:cxn ang="0">
                  <a:pos x="0" y="1625"/>
                </a:cxn>
              </a:cxnLst>
              <a:rect l="0" t="0" r="r" b="b"/>
              <a:pathLst>
                <a:path w="4569" h="3641">
                  <a:moveTo>
                    <a:pt x="0" y="1625"/>
                  </a:moveTo>
                  <a:lnTo>
                    <a:pt x="3650" y="0"/>
                  </a:lnTo>
                  <a:lnTo>
                    <a:pt x="4569" y="1997"/>
                  </a:lnTo>
                  <a:lnTo>
                    <a:pt x="873" y="3641"/>
                  </a:lnTo>
                  <a:lnTo>
                    <a:pt x="0" y="1625"/>
                  </a:lnTo>
                  <a:close/>
                </a:path>
              </a:pathLst>
            </a:custGeom>
            <a:solidFill>
              <a:srgbClr val="5459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55" name="Freeform 251"/>
            <p:cNvSpPr>
              <a:spLocks/>
            </p:cNvSpPr>
            <p:nvPr/>
          </p:nvSpPr>
          <p:spPr bwMode="auto">
            <a:xfrm>
              <a:off x="3360" y="3024"/>
              <a:ext cx="271" cy="393"/>
            </a:xfrm>
            <a:custGeom>
              <a:avLst/>
              <a:gdLst/>
              <a:ahLst/>
              <a:cxnLst>
                <a:cxn ang="0">
                  <a:pos x="2497" y="7056"/>
                </a:cxn>
                <a:cxn ang="0">
                  <a:pos x="5894" y="5432"/>
                </a:cxn>
                <a:cxn ang="0">
                  <a:pos x="5912" y="5421"/>
                </a:cxn>
                <a:cxn ang="0">
                  <a:pos x="5928" y="5406"/>
                </a:cxn>
                <a:cxn ang="0">
                  <a:pos x="5941" y="5388"/>
                </a:cxn>
                <a:cxn ang="0">
                  <a:pos x="5950" y="5368"/>
                </a:cxn>
                <a:cxn ang="0">
                  <a:pos x="5955" y="5347"/>
                </a:cxn>
                <a:cxn ang="0">
                  <a:pos x="5957" y="5325"/>
                </a:cxn>
                <a:cxn ang="0">
                  <a:pos x="5955" y="5303"/>
                </a:cxn>
                <a:cxn ang="0">
                  <a:pos x="5948" y="5282"/>
                </a:cxn>
                <a:cxn ang="0">
                  <a:pos x="3503" y="64"/>
                </a:cxn>
                <a:cxn ang="0">
                  <a:pos x="3492" y="46"/>
                </a:cxn>
                <a:cxn ang="0">
                  <a:pos x="3477" y="31"/>
                </a:cxn>
                <a:cxn ang="0">
                  <a:pos x="3460" y="18"/>
                </a:cxn>
                <a:cxn ang="0">
                  <a:pos x="3441" y="8"/>
                </a:cxn>
                <a:cxn ang="0">
                  <a:pos x="3420" y="2"/>
                </a:cxn>
                <a:cxn ang="0">
                  <a:pos x="3399" y="0"/>
                </a:cxn>
                <a:cxn ang="0">
                  <a:pos x="3377" y="2"/>
                </a:cxn>
                <a:cxn ang="0">
                  <a:pos x="3357" y="8"/>
                </a:cxn>
                <a:cxn ang="0">
                  <a:pos x="63" y="1486"/>
                </a:cxn>
                <a:cxn ang="0">
                  <a:pos x="45" y="1497"/>
                </a:cxn>
                <a:cxn ang="0">
                  <a:pos x="30" y="1512"/>
                </a:cxn>
                <a:cxn ang="0">
                  <a:pos x="16" y="1530"/>
                </a:cxn>
                <a:cxn ang="0">
                  <a:pos x="7" y="1550"/>
                </a:cxn>
                <a:cxn ang="0">
                  <a:pos x="2" y="1572"/>
                </a:cxn>
                <a:cxn ang="0">
                  <a:pos x="0" y="1594"/>
                </a:cxn>
                <a:cxn ang="0">
                  <a:pos x="3" y="1615"/>
                </a:cxn>
                <a:cxn ang="0">
                  <a:pos x="9" y="1636"/>
                </a:cxn>
                <a:cxn ang="0">
                  <a:pos x="2351" y="6999"/>
                </a:cxn>
                <a:cxn ang="0">
                  <a:pos x="2362" y="7018"/>
                </a:cxn>
                <a:cxn ang="0">
                  <a:pos x="2377" y="7034"/>
                </a:cxn>
                <a:cxn ang="0">
                  <a:pos x="2394" y="7048"/>
                </a:cxn>
                <a:cxn ang="0">
                  <a:pos x="2413" y="7057"/>
                </a:cxn>
                <a:cxn ang="0">
                  <a:pos x="2434" y="7063"/>
                </a:cxn>
                <a:cxn ang="0">
                  <a:pos x="2455" y="7065"/>
                </a:cxn>
                <a:cxn ang="0">
                  <a:pos x="2477" y="7063"/>
                </a:cxn>
                <a:cxn ang="0">
                  <a:pos x="2497" y="7056"/>
                </a:cxn>
              </a:cxnLst>
              <a:rect l="0" t="0" r="r" b="b"/>
              <a:pathLst>
                <a:path w="5957" h="7065">
                  <a:moveTo>
                    <a:pt x="2497" y="7056"/>
                  </a:moveTo>
                  <a:lnTo>
                    <a:pt x="5894" y="5432"/>
                  </a:lnTo>
                  <a:lnTo>
                    <a:pt x="5912" y="5421"/>
                  </a:lnTo>
                  <a:lnTo>
                    <a:pt x="5928" y="5406"/>
                  </a:lnTo>
                  <a:lnTo>
                    <a:pt x="5941" y="5388"/>
                  </a:lnTo>
                  <a:lnTo>
                    <a:pt x="5950" y="5368"/>
                  </a:lnTo>
                  <a:lnTo>
                    <a:pt x="5955" y="5347"/>
                  </a:lnTo>
                  <a:lnTo>
                    <a:pt x="5957" y="5325"/>
                  </a:lnTo>
                  <a:lnTo>
                    <a:pt x="5955" y="5303"/>
                  </a:lnTo>
                  <a:lnTo>
                    <a:pt x="5948" y="5282"/>
                  </a:lnTo>
                  <a:lnTo>
                    <a:pt x="3503" y="64"/>
                  </a:lnTo>
                  <a:lnTo>
                    <a:pt x="3492" y="46"/>
                  </a:lnTo>
                  <a:lnTo>
                    <a:pt x="3477" y="31"/>
                  </a:lnTo>
                  <a:lnTo>
                    <a:pt x="3460" y="18"/>
                  </a:lnTo>
                  <a:lnTo>
                    <a:pt x="3441" y="8"/>
                  </a:lnTo>
                  <a:lnTo>
                    <a:pt x="3420" y="2"/>
                  </a:lnTo>
                  <a:lnTo>
                    <a:pt x="3399" y="0"/>
                  </a:lnTo>
                  <a:lnTo>
                    <a:pt x="3377" y="2"/>
                  </a:lnTo>
                  <a:lnTo>
                    <a:pt x="3357" y="8"/>
                  </a:lnTo>
                  <a:lnTo>
                    <a:pt x="63" y="1486"/>
                  </a:lnTo>
                  <a:lnTo>
                    <a:pt x="45" y="1497"/>
                  </a:lnTo>
                  <a:lnTo>
                    <a:pt x="30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3" y="1615"/>
                  </a:lnTo>
                  <a:lnTo>
                    <a:pt x="9" y="1636"/>
                  </a:lnTo>
                  <a:lnTo>
                    <a:pt x="2351" y="6999"/>
                  </a:lnTo>
                  <a:lnTo>
                    <a:pt x="2362" y="7018"/>
                  </a:lnTo>
                  <a:lnTo>
                    <a:pt x="2377" y="7034"/>
                  </a:lnTo>
                  <a:lnTo>
                    <a:pt x="2394" y="7048"/>
                  </a:lnTo>
                  <a:lnTo>
                    <a:pt x="2413" y="7057"/>
                  </a:lnTo>
                  <a:lnTo>
                    <a:pt x="2434" y="7063"/>
                  </a:lnTo>
                  <a:lnTo>
                    <a:pt x="2455" y="7065"/>
                  </a:lnTo>
                  <a:lnTo>
                    <a:pt x="2477" y="7063"/>
                  </a:lnTo>
                  <a:lnTo>
                    <a:pt x="2497" y="7056"/>
                  </a:lnTo>
                  <a:close/>
                </a:path>
              </a:pathLst>
            </a:custGeom>
            <a:solidFill>
              <a:srgbClr val="BAC2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56" name="Freeform 252"/>
            <p:cNvSpPr>
              <a:spLocks/>
            </p:cNvSpPr>
            <p:nvPr/>
          </p:nvSpPr>
          <p:spPr bwMode="auto">
            <a:xfrm>
              <a:off x="3360" y="3024"/>
              <a:ext cx="162" cy="99"/>
            </a:xfrm>
            <a:custGeom>
              <a:avLst/>
              <a:gdLst/>
              <a:ahLst/>
              <a:cxnLst>
                <a:cxn ang="0">
                  <a:pos x="3562" y="183"/>
                </a:cxn>
                <a:cxn ang="0">
                  <a:pos x="3502" y="64"/>
                </a:cxn>
                <a:cxn ang="0">
                  <a:pos x="3491" y="46"/>
                </a:cxn>
                <a:cxn ang="0">
                  <a:pos x="3476" y="31"/>
                </a:cxn>
                <a:cxn ang="0">
                  <a:pos x="3459" y="18"/>
                </a:cxn>
                <a:cxn ang="0">
                  <a:pos x="3440" y="8"/>
                </a:cxn>
                <a:cxn ang="0">
                  <a:pos x="3418" y="2"/>
                </a:cxn>
                <a:cxn ang="0">
                  <a:pos x="3397" y="0"/>
                </a:cxn>
                <a:cxn ang="0">
                  <a:pos x="3376" y="2"/>
                </a:cxn>
                <a:cxn ang="0">
                  <a:pos x="3356" y="8"/>
                </a:cxn>
                <a:cxn ang="0">
                  <a:pos x="62" y="1486"/>
                </a:cxn>
                <a:cxn ang="0">
                  <a:pos x="44" y="1497"/>
                </a:cxn>
                <a:cxn ang="0">
                  <a:pos x="29" y="1512"/>
                </a:cxn>
                <a:cxn ang="0">
                  <a:pos x="16" y="1530"/>
                </a:cxn>
                <a:cxn ang="0">
                  <a:pos x="7" y="1550"/>
                </a:cxn>
                <a:cxn ang="0">
                  <a:pos x="2" y="1572"/>
                </a:cxn>
                <a:cxn ang="0">
                  <a:pos x="0" y="1594"/>
                </a:cxn>
                <a:cxn ang="0">
                  <a:pos x="2" y="1615"/>
                </a:cxn>
                <a:cxn ang="0">
                  <a:pos x="8" y="1636"/>
                </a:cxn>
                <a:cxn ang="0">
                  <a:pos x="68" y="1773"/>
                </a:cxn>
                <a:cxn ang="0">
                  <a:pos x="3562" y="183"/>
                </a:cxn>
              </a:cxnLst>
              <a:rect l="0" t="0" r="r" b="b"/>
              <a:pathLst>
                <a:path w="3562" h="1773">
                  <a:moveTo>
                    <a:pt x="3562" y="183"/>
                  </a:move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68" y="1773"/>
                  </a:lnTo>
                  <a:lnTo>
                    <a:pt x="3562" y="183"/>
                  </a:lnTo>
                  <a:close/>
                </a:path>
              </a:pathLst>
            </a:custGeom>
            <a:solidFill>
              <a:srgbClr val="BAC2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57" name="Freeform 253"/>
            <p:cNvSpPr>
              <a:spLocks/>
            </p:cNvSpPr>
            <p:nvPr/>
          </p:nvSpPr>
          <p:spPr bwMode="auto">
            <a:xfrm>
              <a:off x="3360" y="3024"/>
              <a:ext cx="161" cy="97"/>
            </a:xfrm>
            <a:custGeom>
              <a:avLst/>
              <a:gdLst/>
              <a:ahLst/>
              <a:cxnLst>
                <a:cxn ang="0">
                  <a:pos x="3545" y="153"/>
                </a:cxn>
                <a:cxn ang="0">
                  <a:pos x="3538" y="137"/>
                </a:cxn>
                <a:cxn ang="0">
                  <a:pos x="3529" y="120"/>
                </a:cxn>
                <a:cxn ang="0">
                  <a:pos x="3514" y="90"/>
                </a:cxn>
                <a:cxn ang="0">
                  <a:pos x="3491" y="46"/>
                </a:cxn>
                <a:cxn ang="0">
                  <a:pos x="3459" y="18"/>
                </a:cxn>
                <a:cxn ang="0">
                  <a:pos x="3418" y="2"/>
                </a:cxn>
                <a:cxn ang="0">
                  <a:pos x="3376" y="2"/>
                </a:cxn>
                <a:cxn ang="0">
                  <a:pos x="3257" y="53"/>
                </a:cxn>
                <a:cxn ang="0">
                  <a:pos x="3083" y="131"/>
                </a:cxn>
                <a:cxn ang="0">
                  <a:pos x="2932" y="198"/>
                </a:cxn>
                <a:cxn ang="0">
                  <a:pos x="2800" y="258"/>
                </a:cxn>
                <a:cxn ang="0">
                  <a:pos x="2681" y="312"/>
                </a:cxn>
                <a:cxn ang="0">
                  <a:pos x="2565" y="364"/>
                </a:cxn>
                <a:cxn ang="0">
                  <a:pos x="2450" y="415"/>
                </a:cxn>
                <a:cxn ang="0">
                  <a:pos x="2327" y="471"/>
                </a:cxn>
                <a:cxn ang="0">
                  <a:pos x="2189" y="532"/>
                </a:cxn>
                <a:cxn ang="0">
                  <a:pos x="2031" y="603"/>
                </a:cxn>
                <a:cxn ang="0">
                  <a:pos x="1846" y="686"/>
                </a:cxn>
                <a:cxn ang="0">
                  <a:pos x="1628" y="784"/>
                </a:cxn>
                <a:cxn ang="0">
                  <a:pos x="1370" y="899"/>
                </a:cxn>
                <a:cxn ang="0">
                  <a:pos x="1066" y="1036"/>
                </a:cxn>
                <a:cxn ang="0">
                  <a:pos x="710" y="1195"/>
                </a:cxn>
                <a:cxn ang="0">
                  <a:pos x="294" y="1382"/>
                </a:cxn>
                <a:cxn ang="0">
                  <a:pos x="44" y="1497"/>
                </a:cxn>
                <a:cxn ang="0">
                  <a:pos x="16" y="1530"/>
                </a:cxn>
                <a:cxn ang="0">
                  <a:pos x="2" y="1572"/>
                </a:cxn>
                <a:cxn ang="0">
                  <a:pos x="2" y="1615"/>
                </a:cxn>
                <a:cxn ang="0">
                  <a:pos x="14" y="1648"/>
                </a:cxn>
                <a:cxn ang="0">
                  <a:pos x="21" y="1665"/>
                </a:cxn>
                <a:cxn ang="0">
                  <a:pos x="31" y="1685"/>
                </a:cxn>
                <a:cxn ang="0">
                  <a:pos x="46" y="1719"/>
                </a:cxn>
                <a:cxn ang="0">
                  <a:pos x="162" y="1700"/>
                </a:cxn>
                <a:cxn ang="0">
                  <a:pos x="348" y="1616"/>
                </a:cxn>
                <a:cxn ang="0">
                  <a:pos x="508" y="1543"/>
                </a:cxn>
                <a:cxn ang="0">
                  <a:pos x="648" y="1480"/>
                </a:cxn>
                <a:cxn ang="0">
                  <a:pos x="776" y="1422"/>
                </a:cxn>
                <a:cxn ang="0">
                  <a:pos x="898" y="1367"/>
                </a:cxn>
                <a:cxn ang="0">
                  <a:pos x="1021" y="1311"/>
                </a:cxn>
                <a:cxn ang="0">
                  <a:pos x="1153" y="1251"/>
                </a:cxn>
                <a:cxn ang="0">
                  <a:pos x="1299" y="1186"/>
                </a:cxn>
                <a:cxn ang="0">
                  <a:pos x="1466" y="1110"/>
                </a:cxn>
                <a:cxn ang="0">
                  <a:pos x="1662" y="1020"/>
                </a:cxn>
                <a:cxn ang="0">
                  <a:pos x="1892" y="916"/>
                </a:cxn>
                <a:cxn ang="0">
                  <a:pos x="2166" y="792"/>
                </a:cxn>
                <a:cxn ang="0">
                  <a:pos x="2488" y="646"/>
                </a:cxn>
                <a:cxn ang="0">
                  <a:pos x="2864" y="474"/>
                </a:cxn>
                <a:cxn ang="0">
                  <a:pos x="3304" y="275"/>
                </a:cxn>
              </a:cxnLst>
              <a:rect l="0" t="0" r="r" b="b"/>
              <a:pathLst>
                <a:path w="3550" h="1748">
                  <a:moveTo>
                    <a:pt x="3550" y="163"/>
                  </a:moveTo>
                  <a:lnTo>
                    <a:pt x="3545" y="153"/>
                  </a:lnTo>
                  <a:lnTo>
                    <a:pt x="3541" y="144"/>
                  </a:lnTo>
                  <a:lnTo>
                    <a:pt x="3538" y="137"/>
                  </a:lnTo>
                  <a:lnTo>
                    <a:pt x="3533" y="130"/>
                  </a:lnTo>
                  <a:lnTo>
                    <a:pt x="3529" y="120"/>
                  </a:lnTo>
                  <a:lnTo>
                    <a:pt x="3523" y="108"/>
                  </a:lnTo>
                  <a:lnTo>
                    <a:pt x="3514" y="90"/>
                  </a:ln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3257" y="53"/>
                  </a:lnTo>
                  <a:lnTo>
                    <a:pt x="3166" y="94"/>
                  </a:lnTo>
                  <a:lnTo>
                    <a:pt x="3083" y="131"/>
                  </a:lnTo>
                  <a:lnTo>
                    <a:pt x="3004" y="167"/>
                  </a:lnTo>
                  <a:lnTo>
                    <a:pt x="2932" y="198"/>
                  </a:lnTo>
                  <a:lnTo>
                    <a:pt x="2864" y="229"/>
                  </a:lnTo>
                  <a:lnTo>
                    <a:pt x="2800" y="258"/>
                  </a:lnTo>
                  <a:lnTo>
                    <a:pt x="2740" y="286"/>
                  </a:lnTo>
                  <a:lnTo>
                    <a:pt x="2681" y="312"/>
                  </a:lnTo>
                  <a:lnTo>
                    <a:pt x="2623" y="337"/>
                  </a:lnTo>
                  <a:lnTo>
                    <a:pt x="2565" y="364"/>
                  </a:lnTo>
                  <a:lnTo>
                    <a:pt x="2508" y="389"/>
                  </a:lnTo>
                  <a:lnTo>
                    <a:pt x="2450" y="415"/>
                  </a:lnTo>
                  <a:lnTo>
                    <a:pt x="2389" y="443"/>
                  </a:lnTo>
                  <a:lnTo>
                    <a:pt x="2327" y="471"/>
                  </a:lnTo>
                  <a:lnTo>
                    <a:pt x="2259" y="501"/>
                  </a:lnTo>
                  <a:lnTo>
                    <a:pt x="2189" y="532"/>
                  </a:lnTo>
                  <a:lnTo>
                    <a:pt x="2113" y="567"/>
                  </a:lnTo>
                  <a:lnTo>
                    <a:pt x="2031" y="603"/>
                  </a:lnTo>
                  <a:lnTo>
                    <a:pt x="1942" y="643"/>
                  </a:lnTo>
                  <a:lnTo>
                    <a:pt x="1846" y="686"/>
                  </a:lnTo>
                  <a:lnTo>
                    <a:pt x="1741" y="733"/>
                  </a:lnTo>
                  <a:lnTo>
                    <a:pt x="1628" y="784"/>
                  </a:lnTo>
                  <a:lnTo>
                    <a:pt x="1505" y="839"/>
                  </a:lnTo>
                  <a:lnTo>
                    <a:pt x="1370" y="899"/>
                  </a:lnTo>
                  <a:lnTo>
                    <a:pt x="1224" y="966"/>
                  </a:lnTo>
                  <a:lnTo>
                    <a:pt x="1066" y="1036"/>
                  </a:lnTo>
                  <a:lnTo>
                    <a:pt x="895" y="1113"/>
                  </a:lnTo>
                  <a:lnTo>
                    <a:pt x="710" y="1195"/>
                  </a:lnTo>
                  <a:lnTo>
                    <a:pt x="510" y="1286"/>
                  </a:lnTo>
                  <a:lnTo>
                    <a:pt x="294" y="1382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4" y="1648"/>
                  </a:lnTo>
                  <a:lnTo>
                    <a:pt x="18" y="1657"/>
                  </a:lnTo>
                  <a:lnTo>
                    <a:pt x="21" y="1665"/>
                  </a:lnTo>
                  <a:lnTo>
                    <a:pt x="26" y="1673"/>
                  </a:lnTo>
                  <a:lnTo>
                    <a:pt x="31" y="1685"/>
                  </a:lnTo>
                  <a:lnTo>
                    <a:pt x="37" y="1699"/>
                  </a:lnTo>
                  <a:lnTo>
                    <a:pt x="46" y="1719"/>
                  </a:lnTo>
                  <a:lnTo>
                    <a:pt x="57" y="1748"/>
                  </a:lnTo>
                  <a:lnTo>
                    <a:pt x="162" y="1700"/>
                  </a:lnTo>
                  <a:lnTo>
                    <a:pt x="259" y="1656"/>
                  </a:lnTo>
                  <a:lnTo>
                    <a:pt x="348" y="1616"/>
                  </a:lnTo>
                  <a:lnTo>
                    <a:pt x="430" y="1579"/>
                  </a:lnTo>
                  <a:lnTo>
                    <a:pt x="508" y="1543"/>
                  </a:lnTo>
                  <a:lnTo>
                    <a:pt x="579" y="1511"/>
                  </a:lnTo>
                  <a:lnTo>
                    <a:pt x="648" y="1480"/>
                  </a:lnTo>
                  <a:lnTo>
                    <a:pt x="713" y="1451"/>
                  </a:lnTo>
                  <a:lnTo>
                    <a:pt x="776" y="1422"/>
                  </a:lnTo>
                  <a:lnTo>
                    <a:pt x="837" y="1395"/>
                  </a:lnTo>
                  <a:lnTo>
                    <a:pt x="898" y="1367"/>
                  </a:lnTo>
                  <a:lnTo>
                    <a:pt x="959" y="1340"/>
                  </a:lnTo>
                  <a:lnTo>
                    <a:pt x="1021" y="1311"/>
                  </a:lnTo>
                  <a:lnTo>
                    <a:pt x="1085" y="1282"/>
                  </a:lnTo>
                  <a:lnTo>
                    <a:pt x="1153" y="1251"/>
                  </a:lnTo>
                  <a:lnTo>
                    <a:pt x="1223" y="1220"/>
                  </a:lnTo>
                  <a:lnTo>
                    <a:pt x="1299" y="1186"/>
                  </a:lnTo>
                  <a:lnTo>
                    <a:pt x="1379" y="1149"/>
                  </a:lnTo>
                  <a:lnTo>
                    <a:pt x="1466" y="1110"/>
                  </a:lnTo>
                  <a:lnTo>
                    <a:pt x="1560" y="1067"/>
                  </a:lnTo>
                  <a:lnTo>
                    <a:pt x="1662" y="1020"/>
                  </a:lnTo>
                  <a:lnTo>
                    <a:pt x="1772" y="971"/>
                  </a:lnTo>
                  <a:lnTo>
                    <a:pt x="1892" y="916"/>
                  </a:lnTo>
                  <a:lnTo>
                    <a:pt x="2024" y="857"/>
                  </a:lnTo>
                  <a:lnTo>
                    <a:pt x="2166" y="792"/>
                  </a:lnTo>
                  <a:lnTo>
                    <a:pt x="2320" y="722"/>
                  </a:lnTo>
                  <a:lnTo>
                    <a:pt x="2488" y="646"/>
                  </a:lnTo>
                  <a:lnTo>
                    <a:pt x="2668" y="564"/>
                  </a:lnTo>
                  <a:lnTo>
                    <a:pt x="2864" y="474"/>
                  </a:lnTo>
                  <a:lnTo>
                    <a:pt x="3075" y="378"/>
                  </a:lnTo>
                  <a:lnTo>
                    <a:pt x="3304" y="275"/>
                  </a:lnTo>
                  <a:lnTo>
                    <a:pt x="3550" y="163"/>
                  </a:lnTo>
                  <a:close/>
                </a:path>
              </a:pathLst>
            </a:custGeom>
            <a:solidFill>
              <a:srgbClr val="BFC7C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58" name="Freeform 254"/>
            <p:cNvSpPr>
              <a:spLocks/>
            </p:cNvSpPr>
            <p:nvPr/>
          </p:nvSpPr>
          <p:spPr bwMode="auto">
            <a:xfrm>
              <a:off x="3360" y="3024"/>
              <a:ext cx="161" cy="96"/>
            </a:xfrm>
            <a:custGeom>
              <a:avLst/>
              <a:gdLst/>
              <a:ahLst/>
              <a:cxnLst>
                <a:cxn ang="0">
                  <a:pos x="3534" y="135"/>
                </a:cxn>
                <a:cxn ang="0">
                  <a:pos x="3529" y="123"/>
                </a:cxn>
                <a:cxn ang="0">
                  <a:pos x="3523" y="110"/>
                </a:cxn>
                <a:cxn ang="0">
                  <a:pos x="3511" y="84"/>
                </a:cxn>
                <a:cxn ang="0">
                  <a:pos x="3491" y="46"/>
                </a:cxn>
                <a:cxn ang="0">
                  <a:pos x="3459" y="18"/>
                </a:cxn>
                <a:cxn ang="0">
                  <a:pos x="3418" y="2"/>
                </a:cxn>
                <a:cxn ang="0">
                  <a:pos x="3376" y="2"/>
                </a:cxn>
                <a:cxn ang="0">
                  <a:pos x="3257" y="53"/>
                </a:cxn>
                <a:cxn ang="0">
                  <a:pos x="3083" y="131"/>
                </a:cxn>
                <a:cxn ang="0">
                  <a:pos x="2932" y="198"/>
                </a:cxn>
                <a:cxn ang="0">
                  <a:pos x="2800" y="258"/>
                </a:cxn>
                <a:cxn ang="0">
                  <a:pos x="2681" y="312"/>
                </a:cxn>
                <a:cxn ang="0">
                  <a:pos x="2565" y="364"/>
                </a:cxn>
                <a:cxn ang="0">
                  <a:pos x="2450" y="415"/>
                </a:cxn>
                <a:cxn ang="0">
                  <a:pos x="2327" y="471"/>
                </a:cxn>
                <a:cxn ang="0">
                  <a:pos x="2189" y="532"/>
                </a:cxn>
                <a:cxn ang="0">
                  <a:pos x="2031" y="603"/>
                </a:cxn>
                <a:cxn ang="0">
                  <a:pos x="1846" y="686"/>
                </a:cxn>
                <a:cxn ang="0">
                  <a:pos x="1628" y="784"/>
                </a:cxn>
                <a:cxn ang="0">
                  <a:pos x="1370" y="899"/>
                </a:cxn>
                <a:cxn ang="0">
                  <a:pos x="1066" y="1036"/>
                </a:cxn>
                <a:cxn ang="0">
                  <a:pos x="710" y="1195"/>
                </a:cxn>
                <a:cxn ang="0">
                  <a:pos x="294" y="1382"/>
                </a:cxn>
                <a:cxn ang="0">
                  <a:pos x="44" y="1497"/>
                </a:cxn>
                <a:cxn ang="0">
                  <a:pos x="16" y="1530"/>
                </a:cxn>
                <a:cxn ang="0">
                  <a:pos x="2" y="1572"/>
                </a:cxn>
                <a:cxn ang="0">
                  <a:pos x="2" y="1615"/>
                </a:cxn>
                <a:cxn ang="0">
                  <a:pos x="13" y="1646"/>
                </a:cxn>
                <a:cxn ang="0">
                  <a:pos x="19" y="1658"/>
                </a:cxn>
                <a:cxn ang="0">
                  <a:pos x="26" y="1674"/>
                </a:cxn>
                <a:cxn ang="0">
                  <a:pos x="37" y="1702"/>
                </a:cxn>
                <a:cxn ang="0">
                  <a:pos x="151" y="1676"/>
                </a:cxn>
                <a:cxn ang="0">
                  <a:pos x="337" y="1592"/>
                </a:cxn>
                <a:cxn ang="0">
                  <a:pos x="497" y="1520"/>
                </a:cxn>
                <a:cxn ang="0">
                  <a:pos x="637" y="1457"/>
                </a:cxn>
                <a:cxn ang="0">
                  <a:pos x="765" y="1399"/>
                </a:cxn>
                <a:cxn ang="0">
                  <a:pos x="886" y="1344"/>
                </a:cxn>
                <a:cxn ang="0">
                  <a:pos x="1010" y="1288"/>
                </a:cxn>
                <a:cxn ang="0">
                  <a:pos x="1141" y="1229"/>
                </a:cxn>
                <a:cxn ang="0">
                  <a:pos x="1287" y="1163"/>
                </a:cxn>
                <a:cxn ang="0">
                  <a:pos x="1455" y="1087"/>
                </a:cxn>
                <a:cxn ang="0">
                  <a:pos x="1650" y="998"/>
                </a:cxn>
                <a:cxn ang="0">
                  <a:pos x="1881" y="894"/>
                </a:cxn>
                <a:cxn ang="0">
                  <a:pos x="2154" y="771"/>
                </a:cxn>
                <a:cxn ang="0">
                  <a:pos x="2477" y="625"/>
                </a:cxn>
                <a:cxn ang="0">
                  <a:pos x="2853" y="453"/>
                </a:cxn>
                <a:cxn ang="0">
                  <a:pos x="3293" y="254"/>
                </a:cxn>
              </a:cxnLst>
              <a:rect l="0" t="0" r="r" b="b"/>
              <a:pathLst>
                <a:path w="3539" h="1724">
                  <a:moveTo>
                    <a:pt x="3539" y="143"/>
                  </a:moveTo>
                  <a:lnTo>
                    <a:pt x="3534" y="135"/>
                  </a:lnTo>
                  <a:lnTo>
                    <a:pt x="3531" y="129"/>
                  </a:lnTo>
                  <a:lnTo>
                    <a:pt x="3529" y="123"/>
                  </a:lnTo>
                  <a:lnTo>
                    <a:pt x="3526" y="117"/>
                  </a:lnTo>
                  <a:lnTo>
                    <a:pt x="3523" y="110"/>
                  </a:lnTo>
                  <a:lnTo>
                    <a:pt x="3518" y="99"/>
                  </a:lnTo>
                  <a:lnTo>
                    <a:pt x="3511" y="84"/>
                  </a:ln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3257" y="53"/>
                  </a:lnTo>
                  <a:lnTo>
                    <a:pt x="3166" y="94"/>
                  </a:lnTo>
                  <a:lnTo>
                    <a:pt x="3083" y="131"/>
                  </a:lnTo>
                  <a:lnTo>
                    <a:pt x="3004" y="167"/>
                  </a:lnTo>
                  <a:lnTo>
                    <a:pt x="2932" y="198"/>
                  </a:lnTo>
                  <a:lnTo>
                    <a:pt x="2864" y="229"/>
                  </a:lnTo>
                  <a:lnTo>
                    <a:pt x="2800" y="258"/>
                  </a:lnTo>
                  <a:lnTo>
                    <a:pt x="2740" y="286"/>
                  </a:lnTo>
                  <a:lnTo>
                    <a:pt x="2681" y="312"/>
                  </a:lnTo>
                  <a:lnTo>
                    <a:pt x="2623" y="337"/>
                  </a:lnTo>
                  <a:lnTo>
                    <a:pt x="2565" y="364"/>
                  </a:lnTo>
                  <a:lnTo>
                    <a:pt x="2508" y="389"/>
                  </a:lnTo>
                  <a:lnTo>
                    <a:pt x="2450" y="415"/>
                  </a:lnTo>
                  <a:lnTo>
                    <a:pt x="2389" y="443"/>
                  </a:lnTo>
                  <a:lnTo>
                    <a:pt x="2327" y="471"/>
                  </a:lnTo>
                  <a:lnTo>
                    <a:pt x="2259" y="501"/>
                  </a:lnTo>
                  <a:lnTo>
                    <a:pt x="2189" y="532"/>
                  </a:lnTo>
                  <a:lnTo>
                    <a:pt x="2113" y="567"/>
                  </a:lnTo>
                  <a:lnTo>
                    <a:pt x="2031" y="603"/>
                  </a:lnTo>
                  <a:lnTo>
                    <a:pt x="1942" y="643"/>
                  </a:lnTo>
                  <a:lnTo>
                    <a:pt x="1846" y="686"/>
                  </a:lnTo>
                  <a:lnTo>
                    <a:pt x="1741" y="733"/>
                  </a:lnTo>
                  <a:lnTo>
                    <a:pt x="1628" y="784"/>
                  </a:lnTo>
                  <a:lnTo>
                    <a:pt x="1505" y="839"/>
                  </a:lnTo>
                  <a:lnTo>
                    <a:pt x="1370" y="899"/>
                  </a:lnTo>
                  <a:lnTo>
                    <a:pt x="1224" y="966"/>
                  </a:lnTo>
                  <a:lnTo>
                    <a:pt x="1066" y="1036"/>
                  </a:lnTo>
                  <a:lnTo>
                    <a:pt x="895" y="1113"/>
                  </a:lnTo>
                  <a:lnTo>
                    <a:pt x="710" y="1195"/>
                  </a:lnTo>
                  <a:lnTo>
                    <a:pt x="510" y="1286"/>
                  </a:lnTo>
                  <a:lnTo>
                    <a:pt x="294" y="1382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3" y="1646"/>
                  </a:lnTo>
                  <a:lnTo>
                    <a:pt x="16" y="1652"/>
                  </a:lnTo>
                  <a:lnTo>
                    <a:pt x="19" y="1658"/>
                  </a:lnTo>
                  <a:lnTo>
                    <a:pt x="22" y="1666"/>
                  </a:lnTo>
                  <a:lnTo>
                    <a:pt x="26" y="1674"/>
                  </a:lnTo>
                  <a:lnTo>
                    <a:pt x="31" y="1686"/>
                  </a:lnTo>
                  <a:lnTo>
                    <a:pt x="37" y="1702"/>
                  </a:lnTo>
                  <a:lnTo>
                    <a:pt x="46" y="1724"/>
                  </a:lnTo>
                  <a:lnTo>
                    <a:pt x="151" y="1676"/>
                  </a:lnTo>
                  <a:lnTo>
                    <a:pt x="248" y="1633"/>
                  </a:lnTo>
                  <a:lnTo>
                    <a:pt x="337" y="1592"/>
                  </a:lnTo>
                  <a:lnTo>
                    <a:pt x="419" y="1555"/>
                  </a:lnTo>
                  <a:lnTo>
                    <a:pt x="497" y="1520"/>
                  </a:lnTo>
                  <a:lnTo>
                    <a:pt x="568" y="1488"/>
                  </a:lnTo>
                  <a:lnTo>
                    <a:pt x="637" y="1457"/>
                  </a:lnTo>
                  <a:lnTo>
                    <a:pt x="702" y="1427"/>
                  </a:lnTo>
                  <a:lnTo>
                    <a:pt x="765" y="1399"/>
                  </a:lnTo>
                  <a:lnTo>
                    <a:pt x="826" y="1372"/>
                  </a:lnTo>
                  <a:lnTo>
                    <a:pt x="886" y="1344"/>
                  </a:lnTo>
                  <a:lnTo>
                    <a:pt x="948" y="1316"/>
                  </a:lnTo>
                  <a:lnTo>
                    <a:pt x="1010" y="1288"/>
                  </a:lnTo>
                  <a:lnTo>
                    <a:pt x="1074" y="1259"/>
                  </a:lnTo>
                  <a:lnTo>
                    <a:pt x="1141" y="1229"/>
                  </a:lnTo>
                  <a:lnTo>
                    <a:pt x="1212" y="1197"/>
                  </a:lnTo>
                  <a:lnTo>
                    <a:pt x="1287" y="1163"/>
                  </a:lnTo>
                  <a:lnTo>
                    <a:pt x="1368" y="1126"/>
                  </a:lnTo>
                  <a:lnTo>
                    <a:pt x="1455" y="1087"/>
                  </a:lnTo>
                  <a:lnTo>
                    <a:pt x="1548" y="1045"/>
                  </a:lnTo>
                  <a:lnTo>
                    <a:pt x="1650" y="998"/>
                  </a:lnTo>
                  <a:lnTo>
                    <a:pt x="1761" y="949"/>
                  </a:lnTo>
                  <a:lnTo>
                    <a:pt x="1881" y="894"/>
                  </a:lnTo>
                  <a:lnTo>
                    <a:pt x="2013" y="835"/>
                  </a:lnTo>
                  <a:lnTo>
                    <a:pt x="2154" y="771"/>
                  </a:lnTo>
                  <a:lnTo>
                    <a:pt x="2308" y="700"/>
                  </a:lnTo>
                  <a:lnTo>
                    <a:pt x="2477" y="625"/>
                  </a:lnTo>
                  <a:lnTo>
                    <a:pt x="2657" y="543"/>
                  </a:lnTo>
                  <a:lnTo>
                    <a:pt x="2853" y="453"/>
                  </a:lnTo>
                  <a:lnTo>
                    <a:pt x="3064" y="357"/>
                  </a:lnTo>
                  <a:lnTo>
                    <a:pt x="3293" y="254"/>
                  </a:lnTo>
                  <a:lnTo>
                    <a:pt x="3539" y="143"/>
                  </a:lnTo>
                  <a:close/>
                </a:path>
              </a:pathLst>
            </a:custGeom>
            <a:solidFill>
              <a:srgbClr val="C9D1D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59" name="Freeform 255"/>
            <p:cNvSpPr>
              <a:spLocks/>
            </p:cNvSpPr>
            <p:nvPr/>
          </p:nvSpPr>
          <p:spPr bwMode="auto">
            <a:xfrm>
              <a:off x="3360" y="3024"/>
              <a:ext cx="160" cy="94"/>
            </a:xfrm>
            <a:custGeom>
              <a:avLst/>
              <a:gdLst/>
              <a:ahLst/>
              <a:cxnLst>
                <a:cxn ang="0">
                  <a:pos x="3522" y="112"/>
                </a:cxn>
                <a:cxn ang="0">
                  <a:pos x="3513" y="91"/>
                </a:cxn>
                <a:cxn ang="0">
                  <a:pos x="3491" y="46"/>
                </a:cxn>
                <a:cxn ang="0">
                  <a:pos x="3459" y="18"/>
                </a:cxn>
                <a:cxn ang="0">
                  <a:pos x="3418" y="2"/>
                </a:cxn>
                <a:cxn ang="0">
                  <a:pos x="3376" y="2"/>
                </a:cxn>
                <a:cxn ang="0">
                  <a:pos x="3257" y="53"/>
                </a:cxn>
                <a:cxn ang="0">
                  <a:pos x="3083" y="131"/>
                </a:cxn>
                <a:cxn ang="0">
                  <a:pos x="2932" y="198"/>
                </a:cxn>
                <a:cxn ang="0">
                  <a:pos x="2800" y="258"/>
                </a:cxn>
                <a:cxn ang="0">
                  <a:pos x="2681" y="312"/>
                </a:cxn>
                <a:cxn ang="0">
                  <a:pos x="2565" y="364"/>
                </a:cxn>
                <a:cxn ang="0">
                  <a:pos x="2450" y="415"/>
                </a:cxn>
                <a:cxn ang="0">
                  <a:pos x="2327" y="471"/>
                </a:cxn>
                <a:cxn ang="0">
                  <a:pos x="2189" y="532"/>
                </a:cxn>
                <a:cxn ang="0">
                  <a:pos x="2031" y="603"/>
                </a:cxn>
                <a:cxn ang="0">
                  <a:pos x="1846" y="686"/>
                </a:cxn>
                <a:cxn ang="0">
                  <a:pos x="1628" y="784"/>
                </a:cxn>
                <a:cxn ang="0">
                  <a:pos x="1370" y="899"/>
                </a:cxn>
                <a:cxn ang="0">
                  <a:pos x="1066" y="1036"/>
                </a:cxn>
                <a:cxn ang="0">
                  <a:pos x="710" y="1195"/>
                </a:cxn>
                <a:cxn ang="0">
                  <a:pos x="294" y="1382"/>
                </a:cxn>
                <a:cxn ang="0">
                  <a:pos x="44" y="1497"/>
                </a:cxn>
                <a:cxn ang="0">
                  <a:pos x="16" y="1530"/>
                </a:cxn>
                <a:cxn ang="0">
                  <a:pos x="2" y="1572"/>
                </a:cxn>
                <a:cxn ang="0">
                  <a:pos x="2" y="1615"/>
                </a:cxn>
                <a:cxn ang="0">
                  <a:pos x="14" y="1648"/>
                </a:cxn>
                <a:cxn ang="0">
                  <a:pos x="25" y="1671"/>
                </a:cxn>
                <a:cxn ang="0">
                  <a:pos x="141" y="1651"/>
                </a:cxn>
                <a:cxn ang="0">
                  <a:pos x="326" y="1568"/>
                </a:cxn>
                <a:cxn ang="0">
                  <a:pos x="486" y="1496"/>
                </a:cxn>
                <a:cxn ang="0">
                  <a:pos x="626" y="1433"/>
                </a:cxn>
                <a:cxn ang="0">
                  <a:pos x="754" y="1375"/>
                </a:cxn>
                <a:cxn ang="0">
                  <a:pos x="875" y="1320"/>
                </a:cxn>
                <a:cxn ang="0">
                  <a:pos x="999" y="1264"/>
                </a:cxn>
                <a:cxn ang="0">
                  <a:pos x="1130" y="1205"/>
                </a:cxn>
                <a:cxn ang="0">
                  <a:pos x="1276" y="1140"/>
                </a:cxn>
                <a:cxn ang="0">
                  <a:pos x="1443" y="1064"/>
                </a:cxn>
                <a:cxn ang="0">
                  <a:pos x="1639" y="975"/>
                </a:cxn>
                <a:cxn ang="0">
                  <a:pos x="1870" y="872"/>
                </a:cxn>
                <a:cxn ang="0">
                  <a:pos x="2143" y="749"/>
                </a:cxn>
                <a:cxn ang="0">
                  <a:pos x="2464" y="603"/>
                </a:cxn>
                <a:cxn ang="0">
                  <a:pos x="2841" y="432"/>
                </a:cxn>
                <a:cxn ang="0">
                  <a:pos x="3281" y="234"/>
                </a:cxn>
              </a:cxnLst>
              <a:rect l="0" t="0" r="r" b="b"/>
              <a:pathLst>
                <a:path w="3526" h="1698">
                  <a:moveTo>
                    <a:pt x="3526" y="123"/>
                  </a:moveTo>
                  <a:lnTo>
                    <a:pt x="3522" y="112"/>
                  </a:lnTo>
                  <a:lnTo>
                    <a:pt x="3518" y="103"/>
                  </a:lnTo>
                  <a:lnTo>
                    <a:pt x="3513" y="91"/>
                  </a:ln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3257" y="53"/>
                  </a:lnTo>
                  <a:lnTo>
                    <a:pt x="3166" y="94"/>
                  </a:lnTo>
                  <a:lnTo>
                    <a:pt x="3083" y="131"/>
                  </a:lnTo>
                  <a:lnTo>
                    <a:pt x="3004" y="167"/>
                  </a:lnTo>
                  <a:lnTo>
                    <a:pt x="2932" y="198"/>
                  </a:lnTo>
                  <a:lnTo>
                    <a:pt x="2864" y="229"/>
                  </a:lnTo>
                  <a:lnTo>
                    <a:pt x="2800" y="258"/>
                  </a:lnTo>
                  <a:lnTo>
                    <a:pt x="2740" y="286"/>
                  </a:lnTo>
                  <a:lnTo>
                    <a:pt x="2681" y="312"/>
                  </a:lnTo>
                  <a:lnTo>
                    <a:pt x="2623" y="337"/>
                  </a:lnTo>
                  <a:lnTo>
                    <a:pt x="2565" y="364"/>
                  </a:lnTo>
                  <a:lnTo>
                    <a:pt x="2508" y="389"/>
                  </a:lnTo>
                  <a:lnTo>
                    <a:pt x="2450" y="415"/>
                  </a:lnTo>
                  <a:lnTo>
                    <a:pt x="2389" y="443"/>
                  </a:lnTo>
                  <a:lnTo>
                    <a:pt x="2327" y="471"/>
                  </a:lnTo>
                  <a:lnTo>
                    <a:pt x="2259" y="501"/>
                  </a:lnTo>
                  <a:lnTo>
                    <a:pt x="2189" y="532"/>
                  </a:lnTo>
                  <a:lnTo>
                    <a:pt x="2113" y="567"/>
                  </a:lnTo>
                  <a:lnTo>
                    <a:pt x="2031" y="603"/>
                  </a:lnTo>
                  <a:lnTo>
                    <a:pt x="1942" y="643"/>
                  </a:lnTo>
                  <a:lnTo>
                    <a:pt x="1846" y="686"/>
                  </a:lnTo>
                  <a:lnTo>
                    <a:pt x="1741" y="733"/>
                  </a:lnTo>
                  <a:lnTo>
                    <a:pt x="1628" y="784"/>
                  </a:lnTo>
                  <a:lnTo>
                    <a:pt x="1505" y="839"/>
                  </a:lnTo>
                  <a:lnTo>
                    <a:pt x="1370" y="899"/>
                  </a:lnTo>
                  <a:lnTo>
                    <a:pt x="1224" y="966"/>
                  </a:lnTo>
                  <a:lnTo>
                    <a:pt x="1066" y="1036"/>
                  </a:lnTo>
                  <a:lnTo>
                    <a:pt x="895" y="1113"/>
                  </a:lnTo>
                  <a:lnTo>
                    <a:pt x="710" y="1195"/>
                  </a:lnTo>
                  <a:lnTo>
                    <a:pt x="510" y="1286"/>
                  </a:lnTo>
                  <a:lnTo>
                    <a:pt x="294" y="1382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4" y="1648"/>
                  </a:lnTo>
                  <a:lnTo>
                    <a:pt x="18" y="1657"/>
                  </a:lnTo>
                  <a:lnTo>
                    <a:pt x="25" y="1671"/>
                  </a:lnTo>
                  <a:lnTo>
                    <a:pt x="36" y="1698"/>
                  </a:lnTo>
                  <a:lnTo>
                    <a:pt x="141" y="1651"/>
                  </a:lnTo>
                  <a:lnTo>
                    <a:pt x="237" y="1608"/>
                  </a:lnTo>
                  <a:lnTo>
                    <a:pt x="326" y="1568"/>
                  </a:lnTo>
                  <a:lnTo>
                    <a:pt x="409" y="1530"/>
                  </a:lnTo>
                  <a:lnTo>
                    <a:pt x="486" y="1496"/>
                  </a:lnTo>
                  <a:lnTo>
                    <a:pt x="558" y="1463"/>
                  </a:lnTo>
                  <a:lnTo>
                    <a:pt x="626" y="1433"/>
                  </a:lnTo>
                  <a:lnTo>
                    <a:pt x="691" y="1403"/>
                  </a:lnTo>
                  <a:lnTo>
                    <a:pt x="754" y="1375"/>
                  </a:lnTo>
                  <a:lnTo>
                    <a:pt x="815" y="1347"/>
                  </a:lnTo>
                  <a:lnTo>
                    <a:pt x="875" y="1320"/>
                  </a:lnTo>
                  <a:lnTo>
                    <a:pt x="936" y="1292"/>
                  </a:lnTo>
                  <a:lnTo>
                    <a:pt x="999" y="1264"/>
                  </a:lnTo>
                  <a:lnTo>
                    <a:pt x="1063" y="1236"/>
                  </a:lnTo>
                  <a:lnTo>
                    <a:pt x="1130" y="1205"/>
                  </a:lnTo>
                  <a:lnTo>
                    <a:pt x="1201" y="1173"/>
                  </a:lnTo>
                  <a:lnTo>
                    <a:pt x="1276" y="1140"/>
                  </a:lnTo>
                  <a:lnTo>
                    <a:pt x="1357" y="1103"/>
                  </a:lnTo>
                  <a:lnTo>
                    <a:pt x="1443" y="1064"/>
                  </a:lnTo>
                  <a:lnTo>
                    <a:pt x="1537" y="1022"/>
                  </a:lnTo>
                  <a:lnTo>
                    <a:pt x="1639" y="975"/>
                  </a:lnTo>
                  <a:lnTo>
                    <a:pt x="1749" y="926"/>
                  </a:lnTo>
                  <a:lnTo>
                    <a:pt x="1870" y="872"/>
                  </a:lnTo>
                  <a:lnTo>
                    <a:pt x="2000" y="813"/>
                  </a:lnTo>
                  <a:lnTo>
                    <a:pt x="2143" y="749"/>
                  </a:lnTo>
                  <a:lnTo>
                    <a:pt x="2297" y="679"/>
                  </a:lnTo>
                  <a:lnTo>
                    <a:pt x="2464" y="603"/>
                  </a:lnTo>
                  <a:lnTo>
                    <a:pt x="2646" y="521"/>
                  </a:lnTo>
                  <a:lnTo>
                    <a:pt x="2841" y="432"/>
                  </a:lnTo>
                  <a:lnTo>
                    <a:pt x="3053" y="337"/>
                  </a:lnTo>
                  <a:lnTo>
                    <a:pt x="3281" y="234"/>
                  </a:lnTo>
                  <a:lnTo>
                    <a:pt x="3526" y="123"/>
                  </a:lnTo>
                  <a:close/>
                </a:path>
              </a:pathLst>
            </a:custGeom>
            <a:solidFill>
              <a:srgbClr val="D1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60" name="Freeform 256"/>
            <p:cNvSpPr>
              <a:spLocks/>
            </p:cNvSpPr>
            <p:nvPr/>
          </p:nvSpPr>
          <p:spPr bwMode="auto">
            <a:xfrm>
              <a:off x="3360" y="3024"/>
              <a:ext cx="160" cy="93"/>
            </a:xfrm>
            <a:custGeom>
              <a:avLst/>
              <a:gdLst/>
              <a:ahLst/>
              <a:cxnLst>
                <a:cxn ang="0">
                  <a:pos x="3513" y="96"/>
                </a:cxn>
                <a:cxn ang="0">
                  <a:pos x="3508" y="81"/>
                </a:cxn>
                <a:cxn ang="0">
                  <a:pos x="3491" y="46"/>
                </a:cxn>
                <a:cxn ang="0">
                  <a:pos x="3459" y="18"/>
                </a:cxn>
                <a:cxn ang="0">
                  <a:pos x="3418" y="2"/>
                </a:cxn>
                <a:cxn ang="0">
                  <a:pos x="3376" y="2"/>
                </a:cxn>
                <a:cxn ang="0">
                  <a:pos x="3257" y="53"/>
                </a:cxn>
                <a:cxn ang="0">
                  <a:pos x="3083" y="131"/>
                </a:cxn>
                <a:cxn ang="0">
                  <a:pos x="2932" y="198"/>
                </a:cxn>
                <a:cxn ang="0">
                  <a:pos x="2800" y="258"/>
                </a:cxn>
                <a:cxn ang="0">
                  <a:pos x="2681" y="312"/>
                </a:cxn>
                <a:cxn ang="0">
                  <a:pos x="2565" y="364"/>
                </a:cxn>
                <a:cxn ang="0">
                  <a:pos x="2450" y="415"/>
                </a:cxn>
                <a:cxn ang="0">
                  <a:pos x="2327" y="471"/>
                </a:cxn>
                <a:cxn ang="0">
                  <a:pos x="2189" y="532"/>
                </a:cxn>
                <a:cxn ang="0">
                  <a:pos x="2031" y="603"/>
                </a:cxn>
                <a:cxn ang="0">
                  <a:pos x="1846" y="686"/>
                </a:cxn>
                <a:cxn ang="0">
                  <a:pos x="1628" y="784"/>
                </a:cxn>
                <a:cxn ang="0">
                  <a:pos x="1370" y="899"/>
                </a:cxn>
                <a:cxn ang="0">
                  <a:pos x="1066" y="1036"/>
                </a:cxn>
                <a:cxn ang="0">
                  <a:pos x="710" y="1195"/>
                </a:cxn>
                <a:cxn ang="0">
                  <a:pos x="294" y="1382"/>
                </a:cxn>
                <a:cxn ang="0">
                  <a:pos x="44" y="1497"/>
                </a:cxn>
                <a:cxn ang="0">
                  <a:pos x="16" y="1530"/>
                </a:cxn>
                <a:cxn ang="0">
                  <a:pos x="2" y="1572"/>
                </a:cxn>
                <a:cxn ang="0">
                  <a:pos x="2" y="1615"/>
                </a:cxn>
                <a:cxn ang="0">
                  <a:pos x="12" y="1644"/>
                </a:cxn>
                <a:cxn ang="0">
                  <a:pos x="18" y="1657"/>
                </a:cxn>
                <a:cxn ang="0">
                  <a:pos x="130" y="1627"/>
                </a:cxn>
                <a:cxn ang="0">
                  <a:pos x="315" y="1543"/>
                </a:cxn>
                <a:cxn ang="0">
                  <a:pos x="474" y="1472"/>
                </a:cxn>
                <a:cxn ang="0">
                  <a:pos x="615" y="1408"/>
                </a:cxn>
                <a:cxn ang="0">
                  <a:pos x="743" y="1352"/>
                </a:cxn>
                <a:cxn ang="0">
                  <a:pos x="864" y="1297"/>
                </a:cxn>
                <a:cxn ang="0">
                  <a:pos x="987" y="1241"/>
                </a:cxn>
                <a:cxn ang="0">
                  <a:pos x="1119" y="1182"/>
                </a:cxn>
                <a:cxn ang="0">
                  <a:pos x="1265" y="1116"/>
                </a:cxn>
                <a:cxn ang="0">
                  <a:pos x="1432" y="1042"/>
                </a:cxn>
                <a:cxn ang="0">
                  <a:pos x="1628" y="953"/>
                </a:cxn>
                <a:cxn ang="0">
                  <a:pos x="1859" y="850"/>
                </a:cxn>
                <a:cxn ang="0">
                  <a:pos x="2132" y="726"/>
                </a:cxn>
                <a:cxn ang="0">
                  <a:pos x="2453" y="582"/>
                </a:cxn>
                <a:cxn ang="0">
                  <a:pos x="2830" y="412"/>
                </a:cxn>
                <a:cxn ang="0">
                  <a:pos x="3269" y="214"/>
                </a:cxn>
              </a:cxnLst>
              <a:rect l="0" t="0" r="r" b="b"/>
              <a:pathLst>
                <a:path w="3515" h="1674">
                  <a:moveTo>
                    <a:pt x="3515" y="103"/>
                  </a:moveTo>
                  <a:lnTo>
                    <a:pt x="3513" y="96"/>
                  </a:lnTo>
                  <a:lnTo>
                    <a:pt x="3511" y="91"/>
                  </a:lnTo>
                  <a:lnTo>
                    <a:pt x="3508" y="81"/>
                  </a:ln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3257" y="53"/>
                  </a:lnTo>
                  <a:lnTo>
                    <a:pt x="3166" y="94"/>
                  </a:lnTo>
                  <a:lnTo>
                    <a:pt x="3083" y="131"/>
                  </a:lnTo>
                  <a:lnTo>
                    <a:pt x="3004" y="167"/>
                  </a:lnTo>
                  <a:lnTo>
                    <a:pt x="2932" y="198"/>
                  </a:lnTo>
                  <a:lnTo>
                    <a:pt x="2864" y="229"/>
                  </a:lnTo>
                  <a:lnTo>
                    <a:pt x="2800" y="258"/>
                  </a:lnTo>
                  <a:lnTo>
                    <a:pt x="2740" y="286"/>
                  </a:lnTo>
                  <a:lnTo>
                    <a:pt x="2681" y="312"/>
                  </a:lnTo>
                  <a:lnTo>
                    <a:pt x="2623" y="337"/>
                  </a:lnTo>
                  <a:lnTo>
                    <a:pt x="2565" y="364"/>
                  </a:lnTo>
                  <a:lnTo>
                    <a:pt x="2508" y="389"/>
                  </a:lnTo>
                  <a:lnTo>
                    <a:pt x="2450" y="415"/>
                  </a:lnTo>
                  <a:lnTo>
                    <a:pt x="2389" y="443"/>
                  </a:lnTo>
                  <a:lnTo>
                    <a:pt x="2327" y="471"/>
                  </a:lnTo>
                  <a:lnTo>
                    <a:pt x="2259" y="501"/>
                  </a:lnTo>
                  <a:lnTo>
                    <a:pt x="2189" y="532"/>
                  </a:lnTo>
                  <a:lnTo>
                    <a:pt x="2113" y="567"/>
                  </a:lnTo>
                  <a:lnTo>
                    <a:pt x="2031" y="603"/>
                  </a:lnTo>
                  <a:lnTo>
                    <a:pt x="1942" y="643"/>
                  </a:lnTo>
                  <a:lnTo>
                    <a:pt x="1846" y="686"/>
                  </a:lnTo>
                  <a:lnTo>
                    <a:pt x="1741" y="733"/>
                  </a:lnTo>
                  <a:lnTo>
                    <a:pt x="1628" y="784"/>
                  </a:lnTo>
                  <a:lnTo>
                    <a:pt x="1505" y="839"/>
                  </a:lnTo>
                  <a:lnTo>
                    <a:pt x="1370" y="899"/>
                  </a:lnTo>
                  <a:lnTo>
                    <a:pt x="1224" y="966"/>
                  </a:lnTo>
                  <a:lnTo>
                    <a:pt x="1066" y="1036"/>
                  </a:lnTo>
                  <a:lnTo>
                    <a:pt x="895" y="1113"/>
                  </a:lnTo>
                  <a:lnTo>
                    <a:pt x="710" y="1195"/>
                  </a:lnTo>
                  <a:lnTo>
                    <a:pt x="510" y="1286"/>
                  </a:lnTo>
                  <a:lnTo>
                    <a:pt x="294" y="1382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2" y="1644"/>
                  </a:lnTo>
                  <a:lnTo>
                    <a:pt x="15" y="1649"/>
                  </a:lnTo>
                  <a:lnTo>
                    <a:pt x="18" y="1657"/>
                  </a:lnTo>
                  <a:lnTo>
                    <a:pt x="25" y="1674"/>
                  </a:lnTo>
                  <a:lnTo>
                    <a:pt x="130" y="1627"/>
                  </a:lnTo>
                  <a:lnTo>
                    <a:pt x="225" y="1583"/>
                  </a:lnTo>
                  <a:lnTo>
                    <a:pt x="315" y="1543"/>
                  </a:lnTo>
                  <a:lnTo>
                    <a:pt x="398" y="1506"/>
                  </a:lnTo>
                  <a:lnTo>
                    <a:pt x="474" y="1472"/>
                  </a:lnTo>
                  <a:lnTo>
                    <a:pt x="547" y="1439"/>
                  </a:lnTo>
                  <a:lnTo>
                    <a:pt x="615" y="1408"/>
                  </a:lnTo>
                  <a:lnTo>
                    <a:pt x="679" y="1379"/>
                  </a:lnTo>
                  <a:lnTo>
                    <a:pt x="743" y="1352"/>
                  </a:lnTo>
                  <a:lnTo>
                    <a:pt x="804" y="1324"/>
                  </a:lnTo>
                  <a:lnTo>
                    <a:pt x="864" y="1297"/>
                  </a:lnTo>
                  <a:lnTo>
                    <a:pt x="925" y="1269"/>
                  </a:lnTo>
                  <a:lnTo>
                    <a:pt x="987" y="1241"/>
                  </a:lnTo>
                  <a:lnTo>
                    <a:pt x="1052" y="1212"/>
                  </a:lnTo>
                  <a:lnTo>
                    <a:pt x="1119" y="1182"/>
                  </a:lnTo>
                  <a:lnTo>
                    <a:pt x="1189" y="1150"/>
                  </a:lnTo>
                  <a:lnTo>
                    <a:pt x="1265" y="1116"/>
                  </a:lnTo>
                  <a:lnTo>
                    <a:pt x="1345" y="1081"/>
                  </a:lnTo>
                  <a:lnTo>
                    <a:pt x="1432" y="1042"/>
                  </a:lnTo>
                  <a:lnTo>
                    <a:pt x="1526" y="999"/>
                  </a:lnTo>
                  <a:lnTo>
                    <a:pt x="1628" y="953"/>
                  </a:lnTo>
                  <a:lnTo>
                    <a:pt x="1738" y="903"/>
                  </a:lnTo>
                  <a:lnTo>
                    <a:pt x="1859" y="850"/>
                  </a:lnTo>
                  <a:lnTo>
                    <a:pt x="1989" y="791"/>
                  </a:lnTo>
                  <a:lnTo>
                    <a:pt x="2132" y="726"/>
                  </a:lnTo>
                  <a:lnTo>
                    <a:pt x="2286" y="657"/>
                  </a:lnTo>
                  <a:lnTo>
                    <a:pt x="2453" y="582"/>
                  </a:lnTo>
                  <a:lnTo>
                    <a:pt x="2635" y="500"/>
                  </a:lnTo>
                  <a:lnTo>
                    <a:pt x="2830" y="412"/>
                  </a:lnTo>
                  <a:lnTo>
                    <a:pt x="3042" y="316"/>
                  </a:lnTo>
                  <a:lnTo>
                    <a:pt x="3269" y="214"/>
                  </a:lnTo>
                  <a:lnTo>
                    <a:pt x="3515" y="103"/>
                  </a:lnTo>
                  <a:close/>
                </a:path>
              </a:pathLst>
            </a:custGeom>
            <a:solidFill>
              <a:srgbClr val="D6DED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61" name="Freeform 257"/>
            <p:cNvSpPr>
              <a:spLocks/>
            </p:cNvSpPr>
            <p:nvPr/>
          </p:nvSpPr>
          <p:spPr bwMode="auto">
            <a:xfrm>
              <a:off x="3360" y="3024"/>
              <a:ext cx="159" cy="92"/>
            </a:xfrm>
            <a:custGeom>
              <a:avLst/>
              <a:gdLst/>
              <a:ahLst/>
              <a:cxnLst>
                <a:cxn ang="0">
                  <a:pos x="3503" y="83"/>
                </a:cxn>
                <a:cxn ang="0">
                  <a:pos x="3502" y="64"/>
                </a:cxn>
                <a:cxn ang="0">
                  <a:pos x="3491" y="46"/>
                </a:cxn>
                <a:cxn ang="0">
                  <a:pos x="3476" y="31"/>
                </a:cxn>
                <a:cxn ang="0">
                  <a:pos x="3459" y="18"/>
                </a:cxn>
                <a:cxn ang="0">
                  <a:pos x="3440" y="8"/>
                </a:cxn>
                <a:cxn ang="0">
                  <a:pos x="3418" y="2"/>
                </a:cxn>
                <a:cxn ang="0">
                  <a:pos x="3397" y="0"/>
                </a:cxn>
                <a:cxn ang="0">
                  <a:pos x="3376" y="2"/>
                </a:cxn>
                <a:cxn ang="0">
                  <a:pos x="3356" y="8"/>
                </a:cxn>
                <a:cxn ang="0">
                  <a:pos x="62" y="1486"/>
                </a:cxn>
                <a:cxn ang="0">
                  <a:pos x="44" y="1497"/>
                </a:cxn>
                <a:cxn ang="0">
                  <a:pos x="29" y="1512"/>
                </a:cxn>
                <a:cxn ang="0">
                  <a:pos x="16" y="1530"/>
                </a:cxn>
                <a:cxn ang="0">
                  <a:pos x="7" y="1550"/>
                </a:cxn>
                <a:cxn ang="0">
                  <a:pos x="2" y="1572"/>
                </a:cxn>
                <a:cxn ang="0">
                  <a:pos x="0" y="1594"/>
                </a:cxn>
                <a:cxn ang="0">
                  <a:pos x="2" y="1615"/>
                </a:cxn>
                <a:cxn ang="0">
                  <a:pos x="8" y="1636"/>
                </a:cxn>
                <a:cxn ang="0">
                  <a:pos x="13" y="1649"/>
                </a:cxn>
                <a:cxn ang="0">
                  <a:pos x="3503" y="83"/>
                </a:cxn>
              </a:cxnLst>
              <a:rect l="0" t="0" r="r" b="b"/>
              <a:pathLst>
                <a:path w="3503" h="1649">
                  <a:moveTo>
                    <a:pt x="3503" y="83"/>
                  </a:move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3" y="1649"/>
                  </a:lnTo>
                  <a:lnTo>
                    <a:pt x="3503" y="83"/>
                  </a:lnTo>
                  <a:close/>
                </a:path>
              </a:pathLst>
            </a:custGeom>
            <a:solidFill>
              <a:srgbClr val="E0E8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62" name="Freeform 258"/>
            <p:cNvSpPr>
              <a:spLocks/>
            </p:cNvSpPr>
            <p:nvPr/>
          </p:nvSpPr>
          <p:spPr bwMode="auto">
            <a:xfrm>
              <a:off x="3533" y="3064"/>
              <a:ext cx="2" cy="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9" y="0"/>
                </a:cxn>
                <a:cxn ang="0">
                  <a:pos x="16" y="2"/>
                </a:cxn>
                <a:cxn ang="0">
                  <a:pos x="22" y="7"/>
                </a:cxn>
                <a:cxn ang="0">
                  <a:pos x="26" y="13"/>
                </a:cxn>
                <a:cxn ang="0">
                  <a:pos x="28" y="21"/>
                </a:cxn>
                <a:cxn ang="0">
                  <a:pos x="27" y="29"/>
                </a:cxn>
                <a:cxn ang="0">
                  <a:pos x="23" y="35"/>
                </a:cxn>
                <a:cxn ang="0">
                  <a:pos x="16" y="40"/>
                </a:cxn>
                <a:cxn ang="0">
                  <a:pos x="0" y="2"/>
                </a:cxn>
              </a:cxnLst>
              <a:rect l="0" t="0" r="r" b="b"/>
              <a:pathLst>
                <a:path w="28" h="40">
                  <a:moveTo>
                    <a:pt x="0" y="2"/>
                  </a:moveTo>
                  <a:lnTo>
                    <a:pt x="9" y="0"/>
                  </a:lnTo>
                  <a:lnTo>
                    <a:pt x="16" y="2"/>
                  </a:lnTo>
                  <a:lnTo>
                    <a:pt x="22" y="7"/>
                  </a:lnTo>
                  <a:lnTo>
                    <a:pt x="26" y="13"/>
                  </a:lnTo>
                  <a:lnTo>
                    <a:pt x="28" y="21"/>
                  </a:lnTo>
                  <a:lnTo>
                    <a:pt x="27" y="29"/>
                  </a:lnTo>
                  <a:lnTo>
                    <a:pt x="23" y="35"/>
                  </a:lnTo>
                  <a:lnTo>
                    <a:pt x="16" y="4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7A82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63" name="Freeform 259"/>
            <p:cNvSpPr>
              <a:spLocks/>
            </p:cNvSpPr>
            <p:nvPr/>
          </p:nvSpPr>
          <p:spPr bwMode="auto">
            <a:xfrm>
              <a:off x="3374" y="3064"/>
              <a:ext cx="160" cy="90"/>
            </a:xfrm>
            <a:custGeom>
              <a:avLst/>
              <a:gdLst/>
              <a:ahLst/>
              <a:cxnLst>
                <a:cxn ang="0">
                  <a:pos x="8" y="1596"/>
                </a:cxn>
                <a:cxn ang="0">
                  <a:pos x="0" y="1577"/>
                </a:cxn>
                <a:cxn ang="0">
                  <a:pos x="3513" y="0"/>
                </a:cxn>
                <a:cxn ang="0">
                  <a:pos x="3529" y="38"/>
                </a:cxn>
                <a:cxn ang="0">
                  <a:pos x="16" y="1614"/>
                </a:cxn>
                <a:cxn ang="0">
                  <a:pos x="8" y="1596"/>
                </a:cxn>
              </a:cxnLst>
              <a:rect l="0" t="0" r="r" b="b"/>
              <a:pathLst>
                <a:path w="3529" h="1614">
                  <a:moveTo>
                    <a:pt x="8" y="1596"/>
                  </a:moveTo>
                  <a:lnTo>
                    <a:pt x="0" y="1577"/>
                  </a:lnTo>
                  <a:lnTo>
                    <a:pt x="3513" y="0"/>
                  </a:lnTo>
                  <a:lnTo>
                    <a:pt x="3529" y="38"/>
                  </a:lnTo>
                  <a:lnTo>
                    <a:pt x="16" y="1614"/>
                  </a:lnTo>
                  <a:lnTo>
                    <a:pt x="8" y="1596"/>
                  </a:lnTo>
                  <a:close/>
                </a:path>
              </a:pathLst>
            </a:custGeom>
            <a:solidFill>
              <a:srgbClr val="7A82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64" name="Freeform 260"/>
            <p:cNvSpPr>
              <a:spLocks/>
            </p:cNvSpPr>
            <p:nvPr/>
          </p:nvSpPr>
          <p:spPr bwMode="auto">
            <a:xfrm>
              <a:off x="3373" y="3152"/>
              <a:ext cx="1" cy="2"/>
            </a:xfrm>
            <a:custGeom>
              <a:avLst/>
              <a:gdLst/>
              <a:ahLst/>
              <a:cxnLst>
                <a:cxn ang="0">
                  <a:pos x="28" y="37"/>
                </a:cxn>
                <a:cxn ang="0">
                  <a:pos x="19" y="40"/>
                </a:cxn>
                <a:cxn ang="0">
                  <a:pos x="12" y="37"/>
                </a:cxn>
                <a:cxn ang="0">
                  <a:pos x="6" y="33"/>
                </a:cxn>
                <a:cxn ang="0">
                  <a:pos x="2" y="26"/>
                </a:cxn>
                <a:cxn ang="0">
                  <a:pos x="0" y="19"/>
                </a:cxn>
                <a:cxn ang="0">
                  <a:pos x="1" y="11"/>
                </a:cxn>
                <a:cxn ang="0">
                  <a:pos x="5" y="5"/>
                </a:cxn>
                <a:cxn ang="0">
                  <a:pos x="12" y="0"/>
                </a:cxn>
                <a:cxn ang="0">
                  <a:pos x="28" y="37"/>
                </a:cxn>
              </a:cxnLst>
              <a:rect l="0" t="0" r="r" b="b"/>
              <a:pathLst>
                <a:path w="28" h="40">
                  <a:moveTo>
                    <a:pt x="28" y="37"/>
                  </a:moveTo>
                  <a:lnTo>
                    <a:pt x="19" y="40"/>
                  </a:lnTo>
                  <a:lnTo>
                    <a:pt x="12" y="37"/>
                  </a:lnTo>
                  <a:lnTo>
                    <a:pt x="6" y="33"/>
                  </a:lnTo>
                  <a:lnTo>
                    <a:pt x="2" y="26"/>
                  </a:lnTo>
                  <a:lnTo>
                    <a:pt x="0" y="19"/>
                  </a:lnTo>
                  <a:lnTo>
                    <a:pt x="1" y="11"/>
                  </a:lnTo>
                  <a:lnTo>
                    <a:pt x="5" y="5"/>
                  </a:lnTo>
                  <a:lnTo>
                    <a:pt x="12" y="0"/>
                  </a:lnTo>
                  <a:lnTo>
                    <a:pt x="28" y="37"/>
                  </a:lnTo>
                  <a:close/>
                </a:path>
              </a:pathLst>
            </a:custGeom>
            <a:solidFill>
              <a:srgbClr val="7A82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65" name="Freeform 261"/>
            <p:cNvSpPr>
              <a:spLocks/>
            </p:cNvSpPr>
            <p:nvPr/>
          </p:nvSpPr>
          <p:spPr bwMode="auto">
            <a:xfrm>
              <a:off x="3537" y="3075"/>
              <a:ext cx="2" cy="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9" y="0"/>
                </a:cxn>
                <a:cxn ang="0">
                  <a:pos x="16" y="2"/>
                </a:cxn>
                <a:cxn ang="0">
                  <a:pos x="22" y="6"/>
                </a:cxn>
                <a:cxn ang="0">
                  <a:pos x="26" y="13"/>
                </a:cxn>
                <a:cxn ang="0">
                  <a:pos x="28" y="21"/>
                </a:cxn>
                <a:cxn ang="0">
                  <a:pos x="27" y="29"/>
                </a:cxn>
                <a:cxn ang="0">
                  <a:pos x="23" y="35"/>
                </a:cxn>
                <a:cxn ang="0">
                  <a:pos x="16" y="40"/>
                </a:cxn>
                <a:cxn ang="0">
                  <a:pos x="0" y="2"/>
                </a:cxn>
              </a:cxnLst>
              <a:rect l="0" t="0" r="r" b="b"/>
              <a:pathLst>
                <a:path w="28" h="40">
                  <a:moveTo>
                    <a:pt x="0" y="2"/>
                  </a:moveTo>
                  <a:lnTo>
                    <a:pt x="9" y="0"/>
                  </a:lnTo>
                  <a:lnTo>
                    <a:pt x="16" y="2"/>
                  </a:lnTo>
                  <a:lnTo>
                    <a:pt x="22" y="6"/>
                  </a:lnTo>
                  <a:lnTo>
                    <a:pt x="26" y="13"/>
                  </a:lnTo>
                  <a:lnTo>
                    <a:pt x="28" y="21"/>
                  </a:lnTo>
                  <a:lnTo>
                    <a:pt x="27" y="29"/>
                  </a:lnTo>
                  <a:lnTo>
                    <a:pt x="23" y="35"/>
                  </a:lnTo>
                  <a:lnTo>
                    <a:pt x="16" y="4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66" name="Freeform 262"/>
            <p:cNvSpPr>
              <a:spLocks/>
            </p:cNvSpPr>
            <p:nvPr/>
          </p:nvSpPr>
          <p:spPr bwMode="auto">
            <a:xfrm>
              <a:off x="3377" y="3075"/>
              <a:ext cx="161" cy="91"/>
            </a:xfrm>
            <a:custGeom>
              <a:avLst/>
              <a:gdLst/>
              <a:ahLst/>
              <a:cxnLst>
                <a:cxn ang="0">
                  <a:pos x="8" y="1614"/>
                </a:cxn>
                <a:cxn ang="0">
                  <a:pos x="0" y="1595"/>
                </a:cxn>
                <a:cxn ang="0">
                  <a:pos x="3531" y="0"/>
                </a:cxn>
                <a:cxn ang="0">
                  <a:pos x="3547" y="38"/>
                </a:cxn>
                <a:cxn ang="0">
                  <a:pos x="17" y="1633"/>
                </a:cxn>
                <a:cxn ang="0">
                  <a:pos x="8" y="1614"/>
                </a:cxn>
              </a:cxnLst>
              <a:rect l="0" t="0" r="r" b="b"/>
              <a:pathLst>
                <a:path w="3547" h="1633">
                  <a:moveTo>
                    <a:pt x="8" y="1614"/>
                  </a:moveTo>
                  <a:lnTo>
                    <a:pt x="0" y="1595"/>
                  </a:lnTo>
                  <a:lnTo>
                    <a:pt x="3531" y="0"/>
                  </a:lnTo>
                  <a:lnTo>
                    <a:pt x="3547" y="38"/>
                  </a:lnTo>
                  <a:lnTo>
                    <a:pt x="17" y="1633"/>
                  </a:lnTo>
                  <a:lnTo>
                    <a:pt x="8" y="1614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67" name="Freeform 263"/>
            <p:cNvSpPr>
              <a:spLocks/>
            </p:cNvSpPr>
            <p:nvPr/>
          </p:nvSpPr>
          <p:spPr bwMode="auto">
            <a:xfrm>
              <a:off x="3376" y="3164"/>
              <a:ext cx="2" cy="2"/>
            </a:xfrm>
            <a:custGeom>
              <a:avLst/>
              <a:gdLst/>
              <a:ahLst/>
              <a:cxnLst>
                <a:cxn ang="0">
                  <a:pos x="29" y="38"/>
                </a:cxn>
                <a:cxn ang="0">
                  <a:pos x="19" y="40"/>
                </a:cxn>
                <a:cxn ang="0">
                  <a:pos x="12" y="38"/>
                </a:cxn>
                <a:cxn ang="0">
                  <a:pos x="6" y="34"/>
                </a:cxn>
                <a:cxn ang="0">
                  <a:pos x="2" y="27"/>
                </a:cxn>
                <a:cxn ang="0">
                  <a:pos x="0" y="19"/>
                </a:cxn>
                <a:cxn ang="0">
                  <a:pos x="1" y="12"/>
                </a:cxn>
                <a:cxn ang="0">
                  <a:pos x="5" y="6"/>
                </a:cxn>
                <a:cxn ang="0">
                  <a:pos x="12" y="0"/>
                </a:cxn>
                <a:cxn ang="0">
                  <a:pos x="29" y="38"/>
                </a:cxn>
              </a:cxnLst>
              <a:rect l="0" t="0" r="r" b="b"/>
              <a:pathLst>
                <a:path w="29" h="40">
                  <a:moveTo>
                    <a:pt x="29" y="38"/>
                  </a:moveTo>
                  <a:lnTo>
                    <a:pt x="19" y="40"/>
                  </a:lnTo>
                  <a:lnTo>
                    <a:pt x="12" y="38"/>
                  </a:lnTo>
                  <a:lnTo>
                    <a:pt x="6" y="34"/>
                  </a:lnTo>
                  <a:lnTo>
                    <a:pt x="2" y="27"/>
                  </a:lnTo>
                  <a:lnTo>
                    <a:pt x="0" y="19"/>
                  </a:lnTo>
                  <a:lnTo>
                    <a:pt x="1" y="12"/>
                  </a:lnTo>
                  <a:lnTo>
                    <a:pt x="5" y="6"/>
                  </a:lnTo>
                  <a:lnTo>
                    <a:pt x="12" y="0"/>
                  </a:lnTo>
                  <a:lnTo>
                    <a:pt x="29" y="38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68" name="Freeform 264"/>
            <p:cNvSpPr>
              <a:spLocks/>
            </p:cNvSpPr>
            <p:nvPr/>
          </p:nvSpPr>
          <p:spPr bwMode="auto">
            <a:xfrm>
              <a:off x="3368" y="3169"/>
              <a:ext cx="50" cy="122"/>
            </a:xfrm>
            <a:custGeom>
              <a:avLst/>
              <a:gdLst/>
              <a:ahLst/>
              <a:cxnLst>
                <a:cxn ang="0">
                  <a:pos x="230" y="56"/>
                </a:cxn>
                <a:cxn ang="0">
                  <a:pos x="1103" y="2072"/>
                </a:cxn>
                <a:cxn ang="0">
                  <a:pos x="1067" y="2201"/>
                </a:cxn>
                <a:cxn ang="0">
                  <a:pos x="1031" y="2186"/>
                </a:cxn>
                <a:cxn ang="0">
                  <a:pos x="994" y="2172"/>
                </a:cxn>
                <a:cxn ang="0">
                  <a:pos x="958" y="2155"/>
                </a:cxn>
                <a:cxn ang="0">
                  <a:pos x="921" y="2138"/>
                </a:cxn>
                <a:cxn ang="0">
                  <a:pos x="886" y="2119"/>
                </a:cxn>
                <a:cxn ang="0">
                  <a:pos x="850" y="2100"/>
                </a:cxn>
                <a:cxn ang="0">
                  <a:pos x="814" y="2079"/>
                </a:cxn>
                <a:cxn ang="0">
                  <a:pos x="780" y="2058"/>
                </a:cxn>
                <a:cxn ang="0">
                  <a:pos x="745" y="2036"/>
                </a:cxn>
                <a:cxn ang="0">
                  <a:pos x="711" y="2012"/>
                </a:cxn>
                <a:cxn ang="0">
                  <a:pos x="677" y="1988"/>
                </a:cxn>
                <a:cxn ang="0">
                  <a:pos x="644" y="1964"/>
                </a:cxn>
                <a:cxn ang="0">
                  <a:pos x="610" y="1939"/>
                </a:cxn>
                <a:cxn ang="0">
                  <a:pos x="579" y="1911"/>
                </a:cxn>
                <a:cxn ang="0">
                  <a:pos x="547" y="1884"/>
                </a:cxn>
                <a:cxn ang="0">
                  <a:pos x="515" y="1856"/>
                </a:cxn>
                <a:cxn ang="0">
                  <a:pos x="485" y="1827"/>
                </a:cxn>
                <a:cxn ang="0">
                  <a:pos x="455" y="1797"/>
                </a:cxn>
                <a:cxn ang="0">
                  <a:pos x="426" y="1767"/>
                </a:cxn>
                <a:cxn ang="0">
                  <a:pos x="397" y="1736"/>
                </a:cxn>
                <a:cxn ang="0">
                  <a:pos x="370" y="1705"/>
                </a:cxn>
                <a:cxn ang="0">
                  <a:pos x="342" y="1672"/>
                </a:cxn>
                <a:cxn ang="0">
                  <a:pos x="316" y="1638"/>
                </a:cxn>
                <a:cxn ang="0">
                  <a:pos x="291" y="1604"/>
                </a:cxn>
                <a:cxn ang="0">
                  <a:pos x="267" y="1571"/>
                </a:cxn>
                <a:cxn ang="0">
                  <a:pos x="243" y="1536"/>
                </a:cxn>
                <a:cxn ang="0">
                  <a:pos x="221" y="1500"/>
                </a:cxn>
                <a:cxn ang="0">
                  <a:pos x="199" y="1463"/>
                </a:cxn>
                <a:cxn ang="0">
                  <a:pos x="178" y="1427"/>
                </a:cxn>
                <a:cxn ang="0">
                  <a:pos x="158" y="1389"/>
                </a:cxn>
                <a:cxn ang="0">
                  <a:pos x="140" y="1351"/>
                </a:cxn>
                <a:cxn ang="0">
                  <a:pos x="123" y="1314"/>
                </a:cxn>
                <a:cxn ang="0">
                  <a:pos x="94" y="1241"/>
                </a:cxn>
                <a:cxn ang="0">
                  <a:pos x="70" y="1164"/>
                </a:cxn>
                <a:cxn ang="0">
                  <a:pos x="49" y="1083"/>
                </a:cxn>
                <a:cxn ang="0">
                  <a:pos x="32" y="997"/>
                </a:cxn>
                <a:cxn ang="0">
                  <a:pos x="19" y="910"/>
                </a:cxn>
                <a:cxn ang="0">
                  <a:pos x="8" y="822"/>
                </a:cxn>
                <a:cxn ang="0">
                  <a:pos x="2" y="732"/>
                </a:cxn>
                <a:cxn ang="0">
                  <a:pos x="0" y="641"/>
                </a:cxn>
                <a:cxn ang="0">
                  <a:pos x="2" y="551"/>
                </a:cxn>
                <a:cxn ang="0">
                  <a:pos x="8" y="463"/>
                </a:cxn>
                <a:cxn ang="0">
                  <a:pos x="18" y="375"/>
                </a:cxn>
                <a:cxn ang="0">
                  <a:pos x="31" y="292"/>
                </a:cxn>
                <a:cxn ang="0">
                  <a:pos x="48" y="212"/>
                </a:cxn>
                <a:cxn ang="0">
                  <a:pos x="69" y="136"/>
                </a:cxn>
                <a:cxn ang="0">
                  <a:pos x="94" y="65"/>
                </a:cxn>
                <a:cxn ang="0">
                  <a:pos x="123" y="0"/>
                </a:cxn>
                <a:cxn ang="0">
                  <a:pos x="230" y="56"/>
                </a:cxn>
              </a:cxnLst>
              <a:rect l="0" t="0" r="r" b="b"/>
              <a:pathLst>
                <a:path w="1103" h="2201">
                  <a:moveTo>
                    <a:pt x="230" y="56"/>
                  </a:moveTo>
                  <a:lnTo>
                    <a:pt x="1103" y="2072"/>
                  </a:lnTo>
                  <a:lnTo>
                    <a:pt x="1067" y="2201"/>
                  </a:lnTo>
                  <a:lnTo>
                    <a:pt x="1031" y="2186"/>
                  </a:lnTo>
                  <a:lnTo>
                    <a:pt x="994" y="2172"/>
                  </a:lnTo>
                  <a:lnTo>
                    <a:pt x="958" y="2155"/>
                  </a:lnTo>
                  <a:lnTo>
                    <a:pt x="921" y="2138"/>
                  </a:lnTo>
                  <a:lnTo>
                    <a:pt x="886" y="2119"/>
                  </a:lnTo>
                  <a:lnTo>
                    <a:pt x="850" y="2100"/>
                  </a:lnTo>
                  <a:lnTo>
                    <a:pt x="814" y="2079"/>
                  </a:lnTo>
                  <a:lnTo>
                    <a:pt x="780" y="2058"/>
                  </a:lnTo>
                  <a:lnTo>
                    <a:pt x="745" y="2036"/>
                  </a:lnTo>
                  <a:lnTo>
                    <a:pt x="711" y="2012"/>
                  </a:lnTo>
                  <a:lnTo>
                    <a:pt x="677" y="1988"/>
                  </a:lnTo>
                  <a:lnTo>
                    <a:pt x="644" y="1964"/>
                  </a:lnTo>
                  <a:lnTo>
                    <a:pt x="610" y="1939"/>
                  </a:lnTo>
                  <a:lnTo>
                    <a:pt x="579" y="1911"/>
                  </a:lnTo>
                  <a:lnTo>
                    <a:pt x="547" y="1884"/>
                  </a:lnTo>
                  <a:lnTo>
                    <a:pt x="515" y="1856"/>
                  </a:lnTo>
                  <a:lnTo>
                    <a:pt x="485" y="1827"/>
                  </a:lnTo>
                  <a:lnTo>
                    <a:pt x="455" y="1797"/>
                  </a:lnTo>
                  <a:lnTo>
                    <a:pt x="426" y="1767"/>
                  </a:lnTo>
                  <a:lnTo>
                    <a:pt x="397" y="1736"/>
                  </a:lnTo>
                  <a:lnTo>
                    <a:pt x="370" y="1705"/>
                  </a:lnTo>
                  <a:lnTo>
                    <a:pt x="342" y="1672"/>
                  </a:lnTo>
                  <a:lnTo>
                    <a:pt x="316" y="1638"/>
                  </a:lnTo>
                  <a:lnTo>
                    <a:pt x="291" y="1604"/>
                  </a:lnTo>
                  <a:lnTo>
                    <a:pt x="267" y="1571"/>
                  </a:lnTo>
                  <a:lnTo>
                    <a:pt x="243" y="1536"/>
                  </a:lnTo>
                  <a:lnTo>
                    <a:pt x="221" y="1500"/>
                  </a:lnTo>
                  <a:lnTo>
                    <a:pt x="199" y="1463"/>
                  </a:lnTo>
                  <a:lnTo>
                    <a:pt x="178" y="1427"/>
                  </a:lnTo>
                  <a:lnTo>
                    <a:pt x="158" y="1389"/>
                  </a:lnTo>
                  <a:lnTo>
                    <a:pt x="140" y="1351"/>
                  </a:lnTo>
                  <a:lnTo>
                    <a:pt x="123" y="1314"/>
                  </a:lnTo>
                  <a:lnTo>
                    <a:pt x="94" y="1241"/>
                  </a:lnTo>
                  <a:lnTo>
                    <a:pt x="70" y="1164"/>
                  </a:lnTo>
                  <a:lnTo>
                    <a:pt x="49" y="1083"/>
                  </a:lnTo>
                  <a:lnTo>
                    <a:pt x="32" y="997"/>
                  </a:lnTo>
                  <a:lnTo>
                    <a:pt x="19" y="910"/>
                  </a:lnTo>
                  <a:lnTo>
                    <a:pt x="8" y="822"/>
                  </a:lnTo>
                  <a:lnTo>
                    <a:pt x="2" y="732"/>
                  </a:lnTo>
                  <a:lnTo>
                    <a:pt x="0" y="641"/>
                  </a:lnTo>
                  <a:lnTo>
                    <a:pt x="2" y="551"/>
                  </a:lnTo>
                  <a:lnTo>
                    <a:pt x="8" y="463"/>
                  </a:lnTo>
                  <a:lnTo>
                    <a:pt x="18" y="375"/>
                  </a:lnTo>
                  <a:lnTo>
                    <a:pt x="31" y="292"/>
                  </a:lnTo>
                  <a:lnTo>
                    <a:pt x="48" y="212"/>
                  </a:lnTo>
                  <a:lnTo>
                    <a:pt x="69" y="136"/>
                  </a:lnTo>
                  <a:lnTo>
                    <a:pt x="94" y="65"/>
                  </a:lnTo>
                  <a:lnTo>
                    <a:pt x="123" y="0"/>
                  </a:lnTo>
                  <a:lnTo>
                    <a:pt x="230" y="56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69" name="Freeform 265"/>
            <p:cNvSpPr>
              <a:spLocks/>
            </p:cNvSpPr>
            <p:nvPr/>
          </p:nvSpPr>
          <p:spPr bwMode="auto">
            <a:xfrm>
              <a:off x="3367" y="3169"/>
              <a:ext cx="50" cy="122"/>
            </a:xfrm>
            <a:custGeom>
              <a:avLst/>
              <a:gdLst/>
              <a:ahLst/>
              <a:cxnLst>
                <a:cxn ang="0">
                  <a:pos x="230" y="56"/>
                </a:cxn>
                <a:cxn ang="0">
                  <a:pos x="1103" y="2072"/>
                </a:cxn>
                <a:cxn ang="0">
                  <a:pos x="1067" y="2202"/>
                </a:cxn>
                <a:cxn ang="0">
                  <a:pos x="1030" y="2187"/>
                </a:cxn>
                <a:cxn ang="0">
                  <a:pos x="994" y="2172"/>
                </a:cxn>
                <a:cxn ang="0">
                  <a:pos x="958" y="2155"/>
                </a:cxn>
                <a:cxn ang="0">
                  <a:pos x="921" y="2138"/>
                </a:cxn>
                <a:cxn ang="0">
                  <a:pos x="886" y="2119"/>
                </a:cxn>
                <a:cxn ang="0">
                  <a:pos x="850" y="2100"/>
                </a:cxn>
                <a:cxn ang="0">
                  <a:pos x="814" y="2079"/>
                </a:cxn>
                <a:cxn ang="0">
                  <a:pos x="779" y="2058"/>
                </a:cxn>
                <a:cxn ang="0">
                  <a:pos x="745" y="2036"/>
                </a:cxn>
                <a:cxn ang="0">
                  <a:pos x="711" y="2013"/>
                </a:cxn>
                <a:cxn ang="0">
                  <a:pos x="676" y="1989"/>
                </a:cxn>
                <a:cxn ang="0">
                  <a:pos x="644" y="1964"/>
                </a:cxn>
                <a:cxn ang="0">
                  <a:pos x="610" y="1939"/>
                </a:cxn>
                <a:cxn ang="0">
                  <a:pos x="578" y="1912"/>
                </a:cxn>
                <a:cxn ang="0">
                  <a:pos x="547" y="1884"/>
                </a:cxn>
                <a:cxn ang="0">
                  <a:pos x="515" y="1857"/>
                </a:cxn>
                <a:cxn ang="0">
                  <a:pos x="485" y="1827"/>
                </a:cxn>
                <a:cxn ang="0">
                  <a:pos x="455" y="1798"/>
                </a:cxn>
                <a:cxn ang="0">
                  <a:pos x="425" y="1767"/>
                </a:cxn>
                <a:cxn ang="0">
                  <a:pos x="397" y="1737"/>
                </a:cxn>
                <a:cxn ang="0">
                  <a:pos x="369" y="1705"/>
                </a:cxn>
                <a:cxn ang="0">
                  <a:pos x="342" y="1672"/>
                </a:cxn>
                <a:cxn ang="0">
                  <a:pos x="316" y="1639"/>
                </a:cxn>
                <a:cxn ang="0">
                  <a:pos x="291" y="1605"/>
                </a:cxn>
                <a:cxn ang="0">
                  <a:pos x="266" y="1571"/>
                </a:cxn>
                <a:cxn ang="0">
                  <a:pos x="243" y="1536"/>
                </a:cxn>
                <a:cxn ang="0">
                  <a:pos x="220" y="1500"/>
                </a:cxn>
                <a:cxn ang="0">
                  <a:pos x="199" y="1464"/>
                </a:cxn>
                <a:cxn ang="0">
                  <a:pos x="178" y="1428"/>
                </a:cxn>
                <a:cxn ang="0">
                  <a:pos x="158" y="1390"/>
                </a:cxn>
                <a:cxn ang="0">
                  <a:pos x="140" y="1352"/>
                </a:cxn>
                <a:cxn ang="0">
                  <a:pos x="123" y="1314"/>
                </a:cxn>
                <a:cxn ang="0">
                  <a:pos x="94" y="1241"/>
                </a:cxn>
                <a:cxn ang="0">
                  <a:pos x="69" y="1164"/>
                </a:cxn>
                <a:cxn ang="0">
                  <a:pos x="49" y="1083"/>
                </a:cxn>
                <a:cxn ang="0">
                  <a:pos x="32" y="998"/>
                </a:cxn>
                <a:cxn ang="0">
                  <a:pos x="18" y="910"/>
                </a:cxn>
                <a:cxn ang="0">
                  <a:pos x="8" y="823"/>
                </a:cxn>
                <a:cxn ang="0">
                  <a:pos x="2" y="732"/>
                </a:cxn>
                <a:cxn ang="0">
                  <a:pos x="0" y="641"/>
                </a:cxn>
                <a:cxn ang="0">
                  <a:pos x="2" y="552"/>
                </a:cxn>
                <a:cxn ang="0">
                  <a:pos x="8" y="463"/>
                </a:cxn>
                <a:cxn ang="0">
                  <a:pos x="17" y="376"/>
                </a:cxn>
                <a:cxn ang="0">
                  <a:pos x="31" y="292"/>
                </a:cxn>
                <a:cxn ang="0">
                  <a:pos x="48" y="212"/>
                </a:cxn>
                <a:cxn ang="0">
                  <a:pos x="68" y="136"/>
                </a:cxn>
                <a:cxn ang="0">
                  <a:pos x="94" y="66"/>
                </a:cxn>
                <a:cxn ang="0">
                  <a:pos x="123" y="0"/>
                </a:cxn>
                <a:cxn ang="0">
                  <a:pos x="230" y="56"/>
                </a:cxn>
              </a:cxnLst>
              <a:rect l="0" t="0" r="r" b="b"/>
              <a:pathLst>
                <a:path w="1103" h="2202">
                  <a:moveTo>
                    <a:pt x="230" y="56"/>
                  </a:moveTo>
                  <a:lnTo>
                    <a:pt x="1103" y="2072"/>
                  </a:lnTo>
                  <a:lnTo>
                    <a:pt x="1067" y="2202"/>
                  </a:lnTo>
                  <a:lnTo>
                    <a:pt x="1030" y="2187"/>
                  </a:lnTo>
                  <a:lnTo>
                    <a:pt x="994" y="2172"/>
                  </a:lnTo>
                  <a:lnTo>
                    <a:pt x="958" y="2155"/>
                  </a:lnTo>
                  <a:lnTo>
                    <a:pt x="921" y="2138"/>
                  </a:lnTo>
                  <a:lnTo>
                    <a:pt x="886" y="2119"/>
                  </a:lnTo>
                  <a:lnTo>
                    <a:pt x="850" y="2100"/>
                  </a:lnTo>
                  <a:lnTo>
                    <a:pt x="814" y="2079"/>
                  </a:lnTo>
                  <a:lnTo>
                    <a:pt x="779" y="2058"/>
                  </a:lnTo>
                  <a:lnTo>
                    <a:pt x="745" y="2036"/>
                  </a:lnTo>
                  <a:lnTo>
                    <a:pt x="711" y="2013"/>
                  </a:lnTo>
                  <a:lnTo>
                    <a:pt x="676" y="1989"/>
                  </a:lnTo>
                  <a:lnTo>
                    <a:pt x="644" y="1964"/>
                  </a:lnTo>
                  <a:lnTo>
                    <a:pt x="610" y="1939"/>
                  </a:lnTo>
                  <a:lnTo>
                    <a:pt x="578" y="1912"/>
                  </a:lnTo>
                  <a:lnTo>
                    <a:pt x="547" y="1884"/>
                  </a:lnTo>
                  <a:lnTo>
                    <a:pt x="515" y="1857"/>
                  </a:lnTo>
                  <a:lnTo>
                    <a:pt x="485" y="1827"/>
                  </a:lnTo>
                  <a:lnTo>
                    <a:pt x="455" y="1798"/>
                  </a:lnTo>
                  <a:lnTo>
                    <a:pt x="425" y="1767"/>
                  </a:lnTo>
                  <a:lnTo>
                    <a:pt x="397" y="1737"/>
                  </a:lnTo>
                  <a:lnTo>
                    <a:pt x="369" y="1705"/>
                  </a:lnTo>
                  <a:lnTo>
                    <a:pt x="342" y="1672"/>
                  </a:lnTo>
                  <a:lnTo>
                    <a:pt x="316" y="1639"/>
                  </a:lnTo>
                  <a:lnTo>
                    <a:pt x="291" y="1605"/>
                  </a:lnTo>
                  <a:lnTo>
                    <a:pt x="266" y="1571"/>
                  </a:lnTo>
                  <a:lnTo>
                    <a:pt x="243" y="1536"/>
                  </a:lnTo>
                  <a:lnTo>
                    <a:pt x="220" y="1500"/>
                  </a:lnTo>
                  <a:lnTo>
                    <a:pt x="199" y="1464"/>
                  </a:lnTo>
                  <a:lnTo>
                    <a:pt x="178" y="1428"/>
                  </a:lnTo>
                  <a:lnTo>
                    <a:pt x="158" y="1390"/>
                  </a:lnTo>
                  <a:lnTo>
                    <a:pt x="140" y="1352"/>
                  </a:lnTo>
                  <a:lnTo>
                    <a:pt x="123" y="1314"/>
                  </a:lnTo>
                  <a:lnTo>
                    <a:pt x="94" y="1241"/>
                  </a:lnTo>
                  <a:lnTo>
                    <a:pt x="69" y="1164"/>
                  </a:lnTo>
                  <a:lnTo>
                    <a:pt x="49" y="1083"/>
                  </a:lnTo>
                  <a:lnTo>
                    <a:pt x="32" y="998"/>
                  </a:lnTo>
                  <a:lnTo>
                    <a:pt x="18" y="910"/>
                  </a:lnTo>
                  <a:lnTo>
                    <a:pt x="8" y="823"/>
                  </a:lnTo>
                  <a:lnTo>
                    <a:pt x="2" y="732"/>
                  </a:lnTo>
                  <a:lnTo>
                    <a:pt x="0" y="641"/>
                  </a:lnTo>
                  <a:lnTo>
                    <a:pt x="2" y="552"/>
                  </a:lnTo>
                  <a:lnTo>
                    <a:pt x="8" y="463"/>
                  </a:lnTo>
                  <a:lnTo>
                    <a:pt x="17" y="376"/>
                  </a:lnTo>
                  <a:lnTo>
                    <a:pt x="31" y="292"/>
                  </a:lnTo>
                  <a:lnTo>
                    <a:pt x="48" y="212"/>
                  </a:lnTo>
                  <a:lnTo>
                    <a:pt x="68" y="136"/>
                  </a:lnTo>
                  <a:lnTo>
                    <a:pt x="94" y="66"/>
                  </a:lnTo>
                  <a:lnTo>
                    <a:pt x="123" y="0"/>
                  </a:lnTo>
                  <a:lnTo>
                    <a:pt x="230" y="56"/>
                  </a:lnTo>
                  <a:close/>
                </a:path>
              </a:pathLst>
            </a:custGeom>
            <a:solidFill>
              <a:srgbClr val="BAC2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70" name="Freeform 266"/>
            <p:cNvSpPr>
              <a:spLocks/>
            </p:cNvSpPr>
            <p:nvPr/>
          </p:nvSpPr>
          <p:spPr bwMode="auto">
            <a:xfrm>
              <a:off x="3544" y="3074"/>
              <a:ext cx="52" cy="121"/>
            </a:xfrm>
            <a:custGeom>
              <a:avLst/>
              <a:gdLst/>
              <a:ahLst/>
              <a:cxnLst>
                <a:cxn ang="0">
                  <a:pos x="917" y="2127"/>
                </a:cxn>
                <a:cxn ang="0">
                  <a:pos x="0" y="131"/>
                </a:cxn>
                <a:cxn ang="0">
                  <a:pos x="32" y="0"/>
                </a:cxn>
                <a:cxn ang="0">
                  <a:pos x="69" y="14"/>
                </a:cxn>
                <a:cxn ang="0">
                  <a:pos x="106" y="29"/>
                </a:cxn>
                <a:cxn ang="0">
                  <a:pos x="142" y="44"/>
                </a:cxn>
                <a:cxn ang="0">
                  <a:pos x="179" y="60"/>
                </a:cxn>
                <a:cxn ang="0">
                  <a:pos x="216" y="78"/>
                </a:cxn>
                <a:cxn ang="0">
                  <a:pos x="252" y="96"/>
                </a:cxn>
                <a:cxn ang="0">
                  <a:pos x="287" y="116"/>
                </a:cxn>
                <a:cxn ang="0">
                  <a:pos x="323" y="136"/>
                </a:cxn>
                <a:cxn ang="0">
                  <a:pos x="358" y="159"/>
                </a:cxn>
                <a:cxn ang="0">
                  <a:pos x="392" y="181"/>
                </a:cxn>
                <a:cxn ang="0">
                  <a:pos x="427" y="204"/>
                </a:cxn>
                <a:cxn ang="0">
                  <a:pos x="461" y="228"/>
                </a:cxn>
                <a:cxn ang="0">
                  <a:pos x="494" y="252"/>
                </a:cxn>
                <a:cxn ang="0">
                  <a:pos x="527" y="279"/>
                </a:cxn>
                <a:cxn ang="0">
                  <a:pos x="560" y="305"/>
                </a:cxn>
                <a:cxn ang="0">
                  <a:pos x="591" y="332"/>
                </a:cxn>
                <a:cxn ang="0">
                  <a:pos x="623" y="361"/>
                </a:cxn>
                <a:cxn ang="0">
                  <a:pos x="653" y="389"/>
                </a:cxn>
                <a:cxn ang="0">
                  <a:pos x="683" y="419"/>
                </a:cxn>
                <a:cxn ang="0">
                  <a:pos x="713" y="449"/>
                </a:cxn>
                <a:cxn ang="0">
                  <a:pos x="741" y="481"/>
                </a:cxn>
                <a:cxn ang="0">
                  <a:pos x="769" y="513"/>
                </a:cxn>
                <a:cxn ang="0">
                  <a:pos x="795" y="545"/>
                </a:cxn>
                <a:cxn ang="0">
                  <a:pos x="822" y="578"/>
                </a:cxn>
                <a:cxn ang="0">
                  <a:pos x="846" y="612"/>
                </a:cxn>
                <a:cxn ang="0">
                  <a:pos x="871" y="647"/>
                </a:cxn>
                <a:cxn ang="0">
                  <a:pos x="894" y="681"/>
                </a:cxn>
                <a:cxn ang="0">
                  <a:pos x="917" y="717"/>
                </a:cxn>
                <a:cxn ang="0">
                  <a:pos x="938" y="754"/>
                </a:cxn>
                <a:cxn ang="0">
                  <a:pos x="958" y="791"/>
                </a:cxn>
                <a:cxn ang="0">
                  <a:pos x="978" y="828"/>
                </a:cxn>
                <a:cxn ang="0">
                  <a:pos x="996" y="866"/>
                </a:cxn>
                <a:cxn ang="0">
                  <a:pos x="1026" y="938"/>
                </a:cxn>
                <a:cxn ang="0">
                  <a:pos x="1052" y="1015"/>
                </a:cxn>
                <a:cxn ang="0">
                  <a:pos x="1075" y="1096"/>
                </a:cxn>
                <a:cxn ang="0">
                  <a:pos x="1094" y="1180"/>
                </a:cxn>
                <a:cxn ang="0">
                  <a:pos x="1109" y="1266"/>
                </a:cxn>
                <a:cxn ang="0">
                  <a:pos x="1121" y="1356"/>
                </a:cxn>
                <a:cxn ang="0">
                  <a:pos x="1129" y="1446"/>
                </a:cxn>
                <a:cxn ang="0">
                  <a:pos x="1133" y="1536"/>
                </a:cxn>
                <a:cxn ang="0">
                  <a:pos x="1133" y="1626"/>
                </a:cxn>
                <a:cxn ang="0">
                  <a:pos x="1130" y="1716"/>
                </a:cxn>
                <a:cxn ang="0">
                  <a:pos x="1122" y="1802"/>
                </a:cxn>
                <a:cxn ang="0">
                  <a:pos x="1110" y="1886"/>
                </a:cxn>
                <a:cxn ang="0">
                  <a:pos x="1095" y="1967"/>
                </a:cxn>
                <a:cxn ang="0">
                  <a:pos x="1076" y="2043"/>
                </a:cxn>
                <a:cxn ang="0">
                  <a:pos x="1052" y="2115"/>
                </a:cxn>
                <a:cxn ang="0">
                  <a:pos x="1025" y="2181"/>
                </a:cxn>
                <a:cxn ang="0">
                  <a:pos x="917" y="2127"/>
                </a:cxn>
              </a:cxnLst>
              <a:rect l="0" t="0" r="r" b="b"/>
              <a:pathLst>
                <a:path w="1133" h="2181">
                  <a:moveTo>
                    <a:pt x="917" y="2127"/>
                  </a:moveTo>
                  <a:lnTo>
                    <a:pt x="0" y="131"/>
                  </a:lnTo>
                  <a:lnTo>
                    <a:pt x="32" y="0"/>
                  </a:lnTo>
                  <a:lnTo>
                    <a:pt x="69" y="14"/>
                  </a:lnTo>
                  <a:lnTo>
                    <a:pt x="106" y="29"/>
                  </a:lnTo>
                  <a:lnTo>
                    <a:pt x="142" y="44"/>
                  </a:lnTo>
                  <a:lnTo>
                    <a:pt x="179" y="60"/>
                  </a:lnTo>
                  <a:lnTo>
                    <a:pt x="216" y="78"/>
                  </a:lnTo>
                  <a:lnTo>
                    <a:pt x="252" y="96"/>
                  </a:lnTo>
                  <a:lnTo>
                    <a:pt x="287" y="116"/>
                  </a:lnTo>
                  <a:lnTo>
                    <a:pt x="323" y="136"/>
                  </a:lnTo>
                  <a:lnTo>
                    <a:pt x="358" y="159"/>
                  </a:lnTo>
                  <a:lnTo>
                    <a:pt x="392" y="181"/>
                  </a:lnTo>
                  <a:lnTo>
                    <a:pt x="427" y="204"/>
                  </a:lnTo>
                  <a:lnTo>
                    <a:pt x="461" y="228"/>
                  </a:lnTo>
                  <a:lnTo>
                    <a:pt x="494" y="252"/>
                  </a:lnTo>
                  <a:lnTo>
                    <a:pt x="527" y="279"/>
                  </a:lnTo>
                  <a:lnTo>
                    <a:pt x="560" y="305"/>
                  </a:lnTo>
                  <a:lnTo>
                    <a:pt x="591" y="332"/>
                  </a:lnTo>
                  <a:lnTo>
                    <a:pt x="623" y="361"/>
                  </a:lnTo>
                  <a:lnTo>
                    <a:pt x="653" y="389"/>
                  </a:lnTo>
                  <a:lnTo>
                    <a:pt x="683" y="419"/>
                  </a:lnTo>
                  <a:lnTo>
                    <a:pt x="713" y="449"/>
                  </a:lnTo>
                  <a:lnTo>
                    <a:pt x="741" y="481"/>
                  </a:lnTo>
                  <a:lnTo>
                    <a:pt x="769" y="513"/>
                  </a:lnTo>
                  <a:lnTo>
                    <a:pt x="795" y="545"/>
                  </a:lnTo>
                  <a:lnTo>
                    <a:pt x="822" y="578"/>
                  </a:lnTo>
                  <a:lnTo>
                    <a:pt x="846" y="612"/>
                  </a:lnTo>
                  <a:lnTo>
                    <a:pt x="871" y="647"/>
                  </a:lnTo>
                  <a:lnTo>
                    <a:pt x="894" y="681"/>
                  </a:lnTo>
                  <a:lnTo>
                    <a:pt x="917" y="717"/>
                  </a:lnTo>
                  <a:lnTo>
                    <a:pt x="938" y="754"/>
                  </a:lnTo>
                  <a:lnTo>
                    <a:pt x="958" y="791"/>
                  </a:lnTo>
                  <a:lnTo>
                    <a:pt x="978" y="828"/>
                  </a:lnTo>
                  <a:lnTo>
                    <a:pt x="996" y="866"/>
                  </a:lnTo>
                  <a:lnTo>
                    <a:pt x="1026" y="938"/>
                  </a:lnTo>
                  <a:lnTo>
                    <a:pt x="1052" y="1015"/>
                  </a:lnTo>
                  <a:lnTo>
                    <a:pt x="1075" y="1096"/>
                  </a:lnTo>
                  <a:lnTo>
                    <a:pt x="1094" y="1180"/>
                  </a:lnTo>
                  <a:lnTo>
                    <a:pt x="1109" y="1266"/>
                  </a:lnTo>
                  <a:lnTo>
                    <a:pt x="1121" y="1356"/>
                  </a:lnTo>
                  <a:lnTo>
                    <a:pt x="1129" y="1446"/>
                  </a:lnTo>
                  <a:lnTo>
                    <a:pt x="1133" y="1536"/>
                  </a:lnTo>
                  <a:lnTo>
                    <a:pt x="1133" y="1626"/>
                  </a:lnTo>
                  <a:lnTo>
                    <a:pt x="1130" y="1716"/>
                  </a:lnTo>
                  <a:lnTo>
                    <a:pt x="1122" y="1802"/>
                  </a:lnTo>
                  <a:lnTo>
                    <a:pt x="1110" y="1886"/>
                  </a:lnTo>
                  <a:lnTo>
                    <a:pt x="1095" y="1967"/>
                  </a:lnTo>
                  <a:lnTo>
                    <a:pt x="1076" y="2043"/>
                  </a:lnTo>
                  <a:lnTo>
                    <a:pt x="1052" y="2115"/>
                  </a:lnTo>
                  <a:lnTo>
                    <a:pt x="1025" y="2181"/>
                  </a:lnTo>
                  <a:lnTo>
                    <a:pt x="917" y="2127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71" name="Freeform 267"/>
            <p:cNvSpPr>
              <a:spLocks/>
            </p:cNvSpPr>
            <p:nvPr/>
          </p:nvSpPr>
          <p:spPr bwMode="auto">
            <a:xfrm>
              <a:off x="3544" y="3074"/>
              <a:ext cx="51" cy="122"/>
            </a:xfrm>
            <a:custGeom>
              <a:avLst/>
              <a:gdLst/>
              <a:ahLst/>
              <a:cxnLst>
                <a:cxn ang="0">
                  <a:pos x="918" y="2126"/>
                </a:cxn>
                <a:cxn ang="0">
                  <a:pos x="0" y="130"/>
                </a:cxn>
                <a:cxn ang="0">
                  <a:pos x="33" y="0"/>
                </a:cxn>
                <a:cxn ang="0">
                  <a:pos x="70" y="13"/>
                </a:cxn>
                <a:cxn ang="0">
                  <a:pos x="107" y="28"/>
                </a:cxn>
                <a:cxn ang="0">
                  <a:pos x="143" y="43"/>
                </a:cxn>
                <a:cxn ang="0">
                  <a:pos x="180" y="60"/>
                </a:cxn>
                <a:cxn ang="0">
                  <a:pos x="217" y="78"/>
                </a:cxn>
                <a:cxn ang="0">
                  <a:pos x="252" y="96"/>
                </a:cxn>
                <a:cxn ang="0">
                  <a:pos x="288" y="116"/>
                </a:cxn>
                <a:cxn ang="0">
                  <a:pos x="324" y="136"/>
                </a:cxn>
                <a:cxn ang="0">
                  <a:pos x="359" y="158"/>
                </a:cxn>
                <a:cxn ang="0">
                  <a:pos x="393" y="180"/>
                </a:cxn>
                <a:cxn ang="0">
                  <a:pos x="428" y="203"/>
                </a:cxn>
                <a:cxn ang="0">
                  <a:pos x="462" y="227"/>
                </a:cxn>
                <a:cxn ang="0">
                  <a:pos x="495" y="252"/>
                </a:cxn>
                <a:cxn ang="0">
                  <a:pos x="528" y="278"/>
                </a:cxn>
                <a:cxn ang="0">
                  <a:pos x="561" y="304"/>
                </a:cxn>
                <a:cxn ang="0">
                  <a:pos x="592" y="332"/>
                </a:cxn>
                <a:cxn ang="0">
                  <a:pos x="624" y="360"/>
                </a:cxn>
                <a:cxn ang="0">
                  <a:pos x="654" y="389"/>
                </a:cxn>
                <a:cxn ang="0">
                  <a:pos x="684" y="418"/>
                </a:cxn>
                <a:cxn ang="0">
                  <a:pos x="714" y="449"/>
                </a:cxn>
                <a:cxn ang="0">
                  <a:pos x="742" y="480"/>
                </a:cxn>
                <a:cxn ang="0">
                  <a:pos x="770" y="512"/>
                </a:cxn>
                <a:cxn ang="0">
                  <a:pos x="796" y="545"/>
                </a:cxn>
                <a:cxn ang="0">
                  <a:pos x="823" y="577"/>
                </a:cxn>
                <a:cxn ang="0">
                  <a:pos x="847" y="611"/>
                </a:cxn>
                <a:cxn ang="0">
                  <a:pos x="872" y="646"/>
                </a:cxn>
                <a:cxn ang="0">
                  <a:pos x="895" y="681"/>
                </a:cxn>
                <a:cxn ang="0">
                  <a:pos x="918" y="717"/>
                </a:cxn>
                <a:cxn ang="0">
                  <a:pos x="939" y="754"/>
                </a:cxn>
                <a:cxn ang="0">
                  <a:pos x="959" y="790"/>
                </a:cxn>
                <a:cxn ang="0">
                  <a:pos x="979" y="827"/>
                </a:cxn>
                <a:cxn ang="0">
                  <a:pos x="997" y="865"/>
                </a:cxn>
                <a:cxn ang="0">
                  <a:pos x="1027" y="937"/>
                </a:cxn>
                <a:cxn ang="0">
                  <a:pos x="1053" y="1014"/>
                </a:cxn>
                <a:cxn ang="0">
                  <a:pos x="1076" y="1095"/>
                </a:cxn>
                <a:cxn ang="0">
                  <a:pos x="1095" y="1179"/>
                </a:cxn>
                <a:cxn ang="0">
                  <a:pos x="1110" y="1266"/>
                </a:cxn>
                <a:cxn ang="0">
                  <a:pos x="1122" y="1355"/>
                </a:cxn>
                <a:cxn ang="0">
                  <a:pos x="1130" y="1445"/>
                </a:cxn>
                <a:cxn ang="0">
                  <a:pos x="1134" y="1536"/>
                </a:cxn>
                <a:cxn ang="0">
                  <a:pos x="1134" y="1625"/>
                </a:cxn>
                <a:cxn ang="0">
                  <a:pos x="1131" y="1715"/>
                </a:cxn>
                <a:cxn ang="0">
                  <a:pos x="1123" y="1801"/>
                </a:cxn>
                <a:cxn ang="0">
                  <a:pos x="1111" y="1886"/>
                </a:cxn>
                <a:cxn ang="0">
                  <a:pos x="1096" y="1966"/>
                </a:cxn>
                <a:cxn ang="0">
                  <a:pos x="1077" y="2043"/>
                </a:cxn>
                <a:cxn ang="0">
                  <a:pos x="1053" y="2115"/>
                </a:cxn>
                <a:cxn ang="0">
                  <a:pos x="1026" y="2180"/>
                </a:cxn>
                <a:cxn ang="0">
                  <a:pos x="918" y="2126"/>
                </a:cxn>
              </a:cxnLst>
              <a:rect l="0" t="0" r="r" b="b"/>
              <a:pathLst>
                <a:path w="1134" h="2180">
                  <a:moveTo>
                    <a:pt x="918" y="2126"/>
                  </a:moveTo>
                  <a:lnTo>
                    <a:pt x="0" y="130"/>
                  </a:lnTo>
                  <a:lnTo>
                    <a:pt x="33" y="0"/>
                  </a:lnTo>
                  <a:lnTo>
                    <a:pt x="70" y="13"/>
                  </a:lnTo>
                  <a:lnTo>
                    <a:pt x="107" y="28"/>
                  </a:lnTo>
                  <a:lnTo>
                    <a:pt x="143" y="43"/>
                  </a:lnTo>
                  <a:lnTo>
                    <a:pt x="180" y="60"/>
                  </a:lnTo>
                  <a:lnTo>
                    <a:pt x="217" y="78"/>
                  </a:lnTo>
                  <a:lnTo>
                    <a:pt x="252" y="96"/>
                  </a:lnTo>
                  <a:lnTo>
                    <a:pt x="288" y="116"/>
                  </a:lnTo>
                  <a:lnTo>
                    <a:pt x="324" y="136"/>
                  </a:lnTo>
                  <a:lnTo>
                    <a:pt x="359" y="158"/>
                  </a:lnTo>
                  <a:lnTo>
                    <a:pt x="393" y="180"/>
                  </a:lnTo>
                  <a:lnTo>
                    <a:pt x="428" y="203"/>
                  </a:lnTo>
                  <a:lnTo>
                    <a:pt x="462" y="227"/>
                  </a:lnTo>
                  <a:lnTo>
                    <a:pt x="495" y="252"/>
                  </a:lnTo>
                  <a:lnTo>
                    <a:pt x="528" y="278"/>
                  </a:lnTo>
                  <a:lnTo>
                    <a:pt x="561" y="304"/>
                  </a:lnTo>
                  <a:lnTo>
                    <a:pt x="592" y="332"/>
                  </a:lnTo>
                  <a:lnTo>
                    <a:pt x="624" y="360"/>
                  </a:lnTo>
                  <a:lnTo>
                    <a:pt x="654" y="389"/>
                  </a:lnTo>
                  <a:lnTo>
                    <a:pt x="684" y="418"/>
                  </a:lnTo>
                  <a:lnTo>
                    <a:pt x="714" y="449"/>
                  </a:lnTo>
                  <a:lnTo>
                    <a:pt x="742" y="480"/>
                  </a:lnTo>
                  <a:lnTo>
                    <a:pt x="770" y="512"/>
                  </a:lnTo>
                  <a:lnTo>
                    <a:pt x="796" y="545"/>
                  </a:lnTo>
                  <a:lnTo>
                    <a:pt x="823" y="577"/>
                  </a:lnTo>
                  <a:lnTo>
                    <a:pt x="847" y="611"/>
                  </a:lnTo>
                  <a:lnTo>
                    <a:pt x="872" y="646"/>
                  </a:lnTo>
                  <a:lnTo>
                    <a:pt x="895" y="681"/>
                  </a:lnTo>
                  <a:lnTo>
                    <a:pt x="918" y="717"/>
                  </a:lnTo>
                  <a:lnTo>
                    <a:pt x="939" y="754"/>
                  </a:lnTo>
                  <a:lnTo>
                    <a:pt x="959" y="790"/>
                  </a:lnTo>
                  <a:lnTo>
                    <a:pt x="979" y="827"/>
                  </a:lnTo>
                  <a:lnTo>
                    <a:pt x="997" y="865"/>
                  </a:lnTo>
                  <a:lnTo>
                    <a:pt x="1027" y="937"/>
                  </a:lnTo>
                  <a:lnTo>
                    <a:pt x="1053" y="1014"/>
                  </a:lnTo>
                  <a:lnTo>
                    <a:pt x="1076" y="1095"/>
                  </a:lnTo>
                  <a:lnTo>
                    <a:pt x="1095" y="1179"/>
                  </a:lnTo>
                  <a:lnTo>
                    <a:pt x="1110" y="1266"/>
                  </a:lnTo>
                  <a:lnTo>
                    <a:pt x="1122" y="1355"/>
                  </a:lnTo>
                  <a:lnTo>
                    <a:pt x="1130" y="1445"/>
                  </a:lnTo>
                  <a:lnTo>
                    <a:pt x="1134" y="1536"/>
                  </a:lnTo>
                  <a:lnTo>
                    <a:pt x="1134" y="1625"/>
                  </a:lnTo>
                  <a:lnTo>
                    <a:pt x="1131" y="1715"/>
                  </a:lnTo>
                  <a:lnTo>
                    <a:pt x="1123" y="1801"/>
                  </a:lnTo>
                  <a:lnTo>
                    <a:pt x="1111" y="1886"/>
                  </a:lnTo>
                  <a:lnTo>
                    <a:pt x="1096" y="1966"/>
                  </a:lnTo>
                  <a:lnTo>
                    <a:pt x="1077" y="2043"/>
                  </a:lnTo>
                  <a:lnTo>
                    <a:pt x="1053" y="2115"/>
                  </a:lnTo>
                  <a:lnTo>
                    <a:pt x="1026" y="2180"/>
                  </a:lnTo>
                  <a:lnTo>
                    <a:pt x="918" y="2126"/>
                  </a:lnTo>
                  <a:close/>
                </a:path>
              </a:pathLst>
            </a:custGeom>
            <a:solidFill>
              <a:srgbClr val="BAC2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72" name="Freeform 268"/>
            <p:cNvSpPr>
              <a:spLocks/>
            </p:cNvSpPr>
            <p:nvPr/>
          </p:nvSpPr>
          <p:spPr bwMode="auto">
            <a:xfrm>
              <a:off x="3426" y="3144"/>
              <a:ext cx="164" cy="228"/>
            </a:xfrm>
            <a:custGeom>
              <a:avLst/>
              <a:gdLst/>
              <a:ahLst/>
              <a:cxnLst>
                <a:cxn ang="0">
                  <a:pos x="1404" y="4112"/>
                </a:cxn>
                <a:cxn ang="0">
                  <a:pos x="3622" y="3023"/>
                </a:cxn>
                <a:cxn ang="0">
                  <a:pos x="2218" y="0"/>
                </a:cxn>
                <a:cxn ang="0">
                  <a:pos x="0" y="989"/>
                </a:cxn>
                <a:cxn ang="0">
                  <a:pos x="1404" y="4112"/>
                </a:cxn>
              </a:cxnLst>
              <a:rect l="0" t="0" r="r" b="b"/>
              <a:pathLst>
                <a:path w="3622" h="4112">
                  <a:moveTo>
                    <a:pt x="1404" y="4112"/>
                  </a:moveTo>
                  <a:lnTo>
                    <a:pt x="3622" y="3023"/>
                  </a:lnTo>
                  <a:lnTo>
                    <a:pt x="2218" y="0"/>
                  </a:lnTo>
                  <a:lnTo>
                    <a:pt x="0" y="989"/>
                  </a:lnTo>
                  <a:lnTo>
                    <a:pt x="1404" y="4112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73" name="Freeform 269"/>
            <p:cNvSpPr>
              <a:spLocks/>
            </p:cNvSpPr>
            <p:nvPr/>
          </p:nvSpPr>
          <p:spPr bwMode="auto">
            <a:xfrm>
              <a:off x="3426" y="3141"/>
              <a:ext cx="164" cy="228"/>
            </a:xfrm>
            <a:custGeom>
              <a:avLst/>
              <a:gdLst/>
              <a:ahLst/>
              <a:cxnLst>
                <a:cxn ang="0">
                  <a:pos x="1404" y="4113"/>
                </a:cxn>
                <a:cxn ang="0">
                  <a:pos x="3622" y="3024"/>
                </a:cxn>
                <a:cxn ang="0">
                  <a:pos x="2218" y="0"/>
                </a:cxn>
                <a:cxn ang="0">
                  <a:pos x="0" y="989"/>
                </a:cxn>
                <a:cxn ang="0">
                  <a:pos x="1404" y="4113"/>
                </a:cxn>
              </a:cxnLst>
              <a:rect l="0" t="0" r="r" b="b"/>
              <a:pathLst>
                <a:path w="3622" h="4113">
                  <a:moveTo>
                    <a:pt x="1404" y="4113"/>
                  </a:moveTo>
                  <a:lnTo>
                    <a:pt x="3622" y="3024"/>
                  </a:lnTo>
                  <a:lnTo>
                    <a:pt x="2218" y="0"/>
                  </a:lnTo>
                  <a:lnTo>
                    <a:pt x="0" y="989"/>
                  </a:lnTo>
                  <a:lnTo>
                    <a:pt x="1404" y="4113"/>
                  </a:lnTo>
                  <a:close/>
                </a:path>
              </a:pathLst>
            </a:custGeom>
            <a:solidFill>
              <a:srgbClr val="11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74" name="Freeform 270"/>
            <p:cNvSpPr>
              <a:spLocks/>
            </p:cNvSpPr>
            <p:nvPr/>
          </p:nvSpPr>
          <p:spPr bwMode="auto">
            <a:xfrm>
              <a:off x="3432" y="3146"/>
              <a:ext cx="157" cy="218"/>
            </a:xfrm>
            <a:custGeom>
              <a:avLst/>
              <a:gdLst/>
              <a:ahLst/>
              <a:cxnLst>
                <a:cxn ang="0">
                  <a:pos x="1335" y="3913"/>
                </a:cxn>
                <a:cxn ang="0">
                  <a:pos x="3446" y="2878"/>
                </a:cxn>
                <a:cxn ang="0">
                  <a:pos x="2111" y="0"/>
                </a:cxn>
                <a:cxn ang="0">
                  <a:pos x="0" y="942"/>
                </a:cxn>
                <a:cxn ang="0">
                  <a:pos x="1335" y="3913"/>
                </a:cxn>
              </a:cxnLst>
              <a:rect l="0" t="0" r="r" b="b"/>
              <a:pathLst>
                <a:path w="3446" h="3913">
                  <a:moveTo>
                    <a:pt x="1335" y="3913"/>
                  </a:moveTo>
                  <a:lnTo>
                    <a:pt x="3446" y="2878"/>
                  </a:lnTo>
                  <a:lnTo>
                    <a:pt x="2111" y="0"/>
                  </a:lnTo>
                  <a:lnTo>
                    <a:pt x="0" y="942"/>
                  </a:lnTo>
                  <a:lnTo>
                    <a:pt x="1335" y="3913"/>
                  </a:lnTo>
                  <a:close/>
                </a:path>
              </a:pathLst>
            </a:custGeom>
            <a:solidFill>
              <a:srgbClr val="1A78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75" name="Freeform 271"/>
            <p:cNvSpPr>
              <a:spLocks/>
            </p:cNvSpPr>
            <p:nvPr/>
          </p:nvSpPr>
          <p:spPr bwMode="auto">
            <a:xfrm>
              <a:off x="3439" y="3109"/>
              <a:ext cx="19" cy="19"/>
            </a:xfrm>
            <a:custGeom>
              <a:avLst/>
              <a:gdLst/>
              <a:ahLst/>
              <a:cxnLst>
                <a:cxn ang="0">
                  <a:pos x="431" y="186"/>
                </a:cxn>
                <a:cxn ang="0">
                  <a:pos x="79" y="343"/>
                </a:cxn>
                <a:cxn ang="0">
                  <a:pos x="0" y="157"/>
                </a:cxn>
                <a:cxn ang="0">
                  <a:pos x="352" y="0"/>
                </a:cxn>
                <a:cxn ang="0">
                  <a:pos x="431" y="186"/>
                </a:cxn>
              </a:cxnLst>
              <a:rect l="0" t="0" r="r" b="b"/>
              <a:pathLst>
                <a:path w="431" h="343">
                  <a:moveTo>
                    <a:pt x="431" y="186"/>
                  </a:moveTo>
                  <a:lnTo>
                    <a:pt x="79" y="343"/>
                  </a:lnTo>
                  <a:lnTo>
                    <a:pt x="0" y="157"/>
                  </a:lnTo>
                  <a:lnTo>
                    <a:pt x="352" y="0"/>
                  </a:lnTo>
                  <a:lnTo>
                    <a:pt x="431" y="18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76" name="Freeform 272"/>
            <p:cNvSpPr>
              <a:spLocks/>
            </p:cNvSpPr>
            <p:nvPr/>
          </p:nvSpPr>
          <p:spPr bwMode="auto">
            <a:xfrm>
              <a:off x="3442" y="3112"/>
              <a:ext cx="16" cy="15"/>
            </a:xfrm>
            <a:custGeom>
              <a:avLst/>
              <a:gdLst/>
              <a:ahLst/>
              <a:cxnLst>
                <a:cxn ang="0">
                  <a:pos x="347" y="126"/>
                </a:cxn>
                <a:cxn ang="0">
                  <a:pos x="53" y="257"/>
                </a:cxn>
                <a:cxn ang="0">
                  <a:pos x="0" y="132"/>
                </a:cxn>
                <a:cxn ang="0">
                  <a:pos x="294" y="0"/>
                </a:cxn>
                <a:cxn ang="0">
                  <a:pos x="347" y="126"/>
                </a:cxn>
              </a:cxnLst>
              <a:rect l="0" t="0" r="r" b="b"/>
              <a:pathLst>
                <a:path w="347" h="257">
                  <a:moveTo>
                    <a:pt x="347" y="126"/>
                  </a:moveTo>
                  <a:lnTo>
                    <a:pt x="53" y="257"/>
                  </a:lnTo>
                  <a:lnTo>
                    <a:pt x="0" y="132"/>
                  </a:lnTo>
                  <a:lnTo>
                    <a:pt x="294" y="0"/>
                  </a:lnTo>
                  <a:lnTo>
                    <a:pt x="347" y="126"/>
                  </a:lnTo>
                  <a:close/>
                </a:path>
              </a:pathLst>
            </a:custGeom>
            <a:solidFill>
              <a:srgbClr val="BAC2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77" name="Freeform 273"/>
            <p:cNvSpPr>
              <a:spLocks/>
            </p:cNvSpPr>
            <p:nvPr/>
          </p:nvSpPr>
          <p:spPr bwMode="auto">
            <a:xfrm>
              <a:off x="3447" y="3110"/>
              <a:ext cx="10" cy="13"/>
            </a:xfrm>
            <a:custGeom>
              <a:avLst/>
              <a:gdLst/>
              <a:ahLst/>
              <a:cxnLst>
                <a:cxn ang="0">
                  <a:pos x="5" y="73"/>
                </a:cxn>
                <a:cxn ang="0">
                  <a:pos x="167" y="0"/>
                </a:cxn>
                <a:cxn ang="0">
                  <a:pos x="171" y="0"/>
                </a:cxn>
                <a:cxn ang="0">
                  <a:pos x="175" y="2"/>
                </a:cxn>
                <a:cxn ang="0">
                  <a:pos x="180" y="6"/>
                </a:cxn>
                <a:cxn ang="0">
                  <a:pos x="183" y="13"/>
                </a:cxn>
                <a:cxn ang="0">
                  <a:pos x="236" y="141"/>
                </a:cxn>
                <a:cxn ang="0">
                  <a:pos x="238" y="147"/>
                </a:cxn>
                <a:cxn ang="0">
                  <a:pos x="238" y="154"/>
                </a:cxn>
                <a:cxn ang="0">
                  <a:pos x="237" y="159"/>
                </a:cxn>
                <a:cxn ang="0">
                  <a:pos x="234" y="162"/>
                </a:cxn>
                <a:cxn ang="0">
                  <a:pos x="73" y="234"/>
                </a:cxn>
                <a:cxn ang="0">
                  <a:pos x="69" y="234"/>
                </a:cxn>
                <a:cxn ang="0">
                  <a:pos x="64" y="232"/>
                </a:cxn>
                <a:cxn ang="0">
                  <a:pos x="60" y="228"/>
                </a:cxn>
                <a:cxn ang="0">
                  <a:pos x="56" y="221"/>
                </a:cxn>
                <a:cxn ang="0">
                  <a:pos x="2" y="94"/>
                </a:cxn>
                <a:cxn ang="0">
                  <a:pos x="0" y="86"/>
                </a:cxn>
                <a:cxn ang="0">
                  <a:pos x="0" y="80"/>
                </a:cxn>
                <a:cxn ang="0">
                  <a:pos x="1" y="76"/>
                </a:cxn>
                <a:cxn ang="0">
                  <a:pos x="5" y="73"/>
                </a:cxn>
              </a:cxnLst>
              <a:rect l="0" t="0" r="r" b="b"/>
              <a:pathLst>
                <a:path w="238" h="234">
                  <a:moveTo>
                    <a:pt x="5" y="73"/>
                  </a:moveTo>
                  <a:lnTo>
                    <a:pt x="167" y="0"/>
                  </a:lnTo>
                  <a:lnTo>
                    <a:pt x="171" y="0"/>
                  </a:lnTo>
                  <a:lnTo>
                    <a:pt x="175" y="2"/>
                  </a:lnTo>
                  <a:lnTo>
                    <a:pt x="180" y="6"/>
                  </a:lnTo>
                  <a:lnTo>
                    <a:pt x="183" y="13"/>
                  </a:lnTo>
                  <a:lnTo>
                    <a:pt x="236" y="141"/>
                  </a:lnTo>
                  <a:lnTo>
                    <a:pt x="238" y="147"/>
                  </a:lnTo>
                  <a:lnTo>
                    <a:pt x="238" y="154"/>
                  </a:lnTo>
                  <a:lnTo>
                    <a:pt x="237" y="159"/>
                  </a:lnTo>
                  <a:lnTo>
                    <a:pt x="234" y="162"/>
                  </a:lnTo>
                  <a:lnTo>
                    <a:pt x="73" y="234"/>
                  </a:lnTo>
                  <a:lnTo>
                    <a:pt x="69" y="234"/>
                  </a:lnTo>
                  <a:lnTo>
                    <a:pt x="64" y="232"/>
                  </a:lnTo>
                  <a:lnTo>
                    <a:pt x="60" y="228"/>
                  </a:lnTo>
                  <a:lnTo>
                    <a:pt x="56" y="221"/>
                  </a:lnTo>
                  <a:lnTo>
                    <a:pt x="2" y="94"/>
                  </a:lnTo>
                  <a:lnTo>
                    <a:pt x="0" y="86"/>
                  </a:lnTo>
                  <a:lnTo>
                    <a:pt x="0" y="80"/>
                  </a:lnTo>
                  <a:lnTo>
                    <a:pt x="1" y="76"/>
                  </a:lnTo>
                  <a:lnTo>
                    <a:pt x="5" y="73"/>
                  </a:lnTo>
                  <a:close/>
                </a:path>
              </a:pathLst>
            </a:custGeom>
            <a:solidFill>
              <a:srgbClr val="E0E8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78" name="Freeform 274"/>
            <p:cNvSpPr>
              <a:spLocks/>
            </p:cNvSpPr>
            <p:nvPr/>
          </p:nvSpPr>
          <p:spPr bwMode="auto">
            <a:xfrm>
              <a:off x="3447" y="3111"/>
              <a:ext cx="10" cy="11"/>
            </a:xfrm>
            <a:custGeom>
              <a:avLst/>
              <a:gdLst/>
              <a:ahLst/>
              <a:cxnLst>
                <a:cxn ang="0">
                  <a:pos x="4" y="62"/>
                </a:cxn>
                <a:cxn ang="0">
                  <a:pos x="142" y="0"/>
                </a:cxn>
                <a:cxn ang="0">
                  <a:pos x="146" y="0"/>
                </a:cxn>
                <a:cxn ang="0">
                  <a:pos x="150" y="2"/>
                </a:cxn>
                <a:cxn ang="0">
                  <a:pos x="153" y="5"/>
                </a:cxn>
                <a:cxn ang="0">
                  <a:pos x="156" y="10"/>
                </a:cxn>
                <a:cxn ang="0">
                  <a:pos x="202" y="120"/>
                </a:cxn>
                <a:cxn ang="0">
                  <a:pos x="204" y="125"/>
                </a:cxn>
                <a:cxn ang="0">
                  <a:pos x="204" y="130"/>
                </a:cxn>
                <a:cxn ang="0">
                  <a:pos x="202" y="135"/>
                </a:cxn>
                <a:cxn ang="0">
                  <a:pos x="200" y="138"/>
                </a:cxn>
                <a:cxn ang="0">
                  <a:pos x="62" y="199"/>
                </a:cxn>
                <a:cxn ang="0">
                  <a:pos x="58" y="199"/>
                </a:cxn>
                <a:cxn ang="0">
                  <a:pos x="54" y="198"/>
                </a:cxn>
                <a:cxn ang="0">
                  <a:pos x="51" y="194"/>
                </a:cxn>
                <a:cxn ang="0">
                  <a:pos x="48" y="188"/>
                </a:cxn>
                <a:cxn ang="0">
                  <a:pos x="2" y="80"/>
                </a:cxn>
                <a:cxn ang="0">
                  <a:pos x="0" y="74"/>
                </a:cxn>
                <a:cxn ang="0">
                  <a:pos x="0" y="68"/>
                </a:cxn>
                <a:cxn ang="0">
                  <a:pos x="2" y="64"/>
                </a:cxn>
                <a:cxn ang="0">
                  <a:pos x="4" y="62"/>
                </a:cxn>
              </a:cxnLst>
              <a:rect l="0" t="0" r="r" b="b"/>
              <a:pathLst>
                <a:path w="204" h="199">
                  <a:moveTo>
                    <a:pt x="4" y="62"/>
                  </a:moveTo>
                  <a:lnTo>
                    <a:pt x="142" y="0"/>
                  </a:lnTo>
                  <a:lnTo>
                    <a:pt x="146" y="0"/>
                  </a:lnTo>
                  <a:lnTo>
                    <a:pt x="150" y="2"/>
                  </a:lnTo>
                  <a:lnTo>
                    <a:pt x="153" y="5"/>
                  </a:lnTo>
                  <a:lnTo>
                    <a:pt x="156" y="10"/>
                  </a:lnTo>
                  <a:lnTo>
                    <a:pt x="202" y="120"/>
                  </a:lnTo>
                  <a:lnTo>
                    <a:pt x="204" y="125"/>
                  </a:lnTo>
                  <a:lnTo>
                    <a:pt x="204" y="130"/>
                  </a:lnTo>
                  <a:lnTo>
                    <a:pt x="202" y="135"/>
                  </a:lnTo>
                  <a:lnTo>
                    <a:pt x="200" y="138"/>
                  </a:lnTo>
                  <a:lnTo>
                    <a:pt x="62" y="199"/>
                  </a:lnTo>
                  <a:lnTo>
                    <a:pt x="58" y="199"/>
                  </a:lnTo>
                  <a:lnTo>
                    <a:pt x="54" y="198"/>
                  </a:lnTo>
                  <a:lnTo>
                    <a:pt x="51" y="194"/>
                  </a:lnTo>
                  <a:lnTo>
                    <a:pt x="48" y="188"/>
                  </a:lnTo>
                  <a:lnTo>
                    <a:pt x="2" y="80"/>
                  </a:lnTo>
                  <a:lnTo>
                    <a:pt x="0" y="74"/>
                  </a:lnTo>
                  <a:lnTo>
                    <a:pt x="0" y="68"/>
                  </a:lnTo>
                  <a:lnTo>
                    <a:pt x="2" y="64"/>
                  </a:lnTo>
                  <a:lnTo>
                    <a:pt x="4" y="62"/>
                  </a:lnTo>
                  <a:close/>
                </a:path>
              </a:pathLst>
            </a:custGeom>
            <a:solidFill>
              <a:srgbClr val="91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79" name="Freeform 275"/>
            <p:cNvSpPr>
              <a:spLocks/>
            </p:cNvSpPr>
            <p:nvPr/>
          </p:nvSpPr>
          <p:spPr bwMode="auto">
            <a:xfrm>
              <a:off x="3450" y="3113"/>
              <a:ext cx="6" cy="8"/>
            </a:xfrm>
            <a:custGeom>
              <a:avLst/>
              <a:gdLst/>
              <a:ahLst/>
              <a:cxnLst>
                <a:cxn ang="0">
                  <a:pos x="88" y="6"/>
                </a:cxn>
                <a:cxn ang="0">
                  <a:pos x="116" y="77"/>
                </a:cxn>
                <a:cxn ang="0">
                  <a:pos x="118" y="85"/>
                </a:cxn>
                <a:cxn ang="0">
                  <a:pos x="118" y="95"/>
                </a:cxn>
                <a:cxn ang="0">
                  <a:pos x="116" y="103"/>
                </a:cxn>
                <a:cxn ang="0">
                  <a:pos x="112" y="108"/>
                </a:cxn>
                <a:cxn ang="0">
                  <a:pos x="14" y="152"/>
                </a:cxn>
                <a:cxn ang="0">
                  <a:pos x="6" y="154"/>
                </a:cxn>
                <a:cxn ang="0">
                  <a:pos x="2" y="150"/>
                </a:cxn>
                <a:cxn ang="0">
                  <a:pos x="0" y="140"/>
                </a:cxn>
                <a:cxn ang="0">
                  <a:pos x="1" y="127"/>
                </a:cxn>
                <a:cxn ang="0">
                  <a:pos x="4" y="112"/>
                </a:cxn>
                <a:cxn ang="0">
                  <a:pos x="9" y="95"/>
                </a:cxn>
                <a:cxn ang="0">
                  <a:pos x="14" y="77"/>
                </a:cxn>
                <a:cxn ang="0">
                  <a:pos x="21" y="61"/>
                </a:cxn>
                <a:cxn ang="0">
                  <a:pos x="29" y="46"/>
                </a:cxn>
                <a:cxn ang="0">
                  <a:pos x="38" y="33"/>
                </a:cxn>
                <a:cxn ang="0">
                  <a:pos x="48" y="21"/>
                </a:cxn>
                <a:cxn ang="0">
                  <a:pos x="58" y="12"/>
                </a:cxn>
                <a:cxn ang="0">
                  <a:pos x="67" y="4"/>
                </a:cxn>
                <a:cxn ang="0">
                  <a:pos x="76" y="0"/>
                </a:cxn>
                <a:cxn ang="0">
                  <a:pos x="83" y="1"/>
                </a:cxn>
                <a:cxn ang="0">
                  <a:pos x="88" y="6"/>
                </a:cxn>
              </a:cxnLst>
              <a:rect l="0" t="0" r="r" b="b"/>
              <a:pathLst>
                <a:path w="118" h="154">
                  <a:moveTo>
                    <a:pt x="88" y="6"/>
                  </a:moveTo>
                  <a:lnTo>
                    <a:pt x="116" y="77"/>
                  </a:lnTo>
                  <a:lnTo>
                    <a:pt x="118" y="85"/>
                  </a:lnTo>
                  <a:lnTo>
                    <a:pt x="118" y="95"/>
                  </a:lnTo>
                  <a:lnTo>
                    <a:pt x="116" y="103"/>
                  </a:lnTo>
                  <a:lnTo>
                    <a:pt x="112" y="108"/>
                  </a:lnTo>
                  <a:lnTo>
                    <a:pt x="14" y="152"/>
                  </a:lnTo>
                  <a:lnTo>
                    <a:pt x="6" y="154"/>
                  </a:lnTo>
                  <a:lnTo>
                    <a:pt x="2" y="150"/>
                  </a:lnTo>
                  <a:lnTo>
                    <a:pt x="0" y="140"/>
                  </a:lnTo>
                  <a:lnTo>
                    <a:pt x="1" y="127"/>
                  </a:lnTo>
                  <a:lnTo>
                    <a:pt x="4" y="112"/>
                  </a:lnTo>
                  <a:lnTo>
                    <a:pt x="9" y="95"/>
                  </a:lnTo>
                  <a:lnTo>
                    <a:pt x="14" y="77"/>
                  </a:lnTo>
                  <a:lnTo>
                    <a:pt x="21" y="61"/>
                  </a:lnTo>
                  <a:lnTo>
                    <a:pt x="29" y="46"/>
                  </a:lnTo>
                  <a:lnTo>
                    <a:pt x="38" y="33"/>
                  </a:lnTo>
                  <a:lnTo>
                    <a:pt x="48" y="21"/>
                  </a:lnTo>
                  <a:lnTo>
                    <a:pt x="58" y="12"/>
                  </a:lnTo>
                  <a:lnTo>
                    <a:pt x="67" y="4"/>
                  </a:lnTo>
                  <a:lnTo>
                    <a:pt x="76" y="0"/>
                  </a:lnTo>
                  <a:lnTo>
                    <a:pt x="83" y="1"/>
                  </a:lnTo>
                  <a:lnTo>
                    <a:pt x="88" y="6"/>
                  </a:lnTo>
                  <a:close/>
                </a:path>
              </a:pathLst>
            </a:custGeom>
            <a:solidFill>
              <a:srgbClr val="D1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80" name="Freeform 276"/>
            <p:cNvSpPr>
              <a:spLocks/>
            </p:cNvSpPr>
            <p:nvPr/>
          </p:nvSpPr>
          <p:spPr bwMode="auto">
            <a:xfrm>
              <a:off x="3463" y="3099"/>
              <a:ext cx="13" cy="16"/>
            </a:xfrm>
            <a:custGeom>
              <a:avLst/>
              <a:gdLst/>
              <a:ahLst/>
              <a:cxnLst>
                <a:cxn ang="0">
                  <a:pos x="287" y="186"/>
                </a:cxn>
                <a:cxn ang="0">
                  <a:pos x="78" y="280"/>
                </a:cxn>
                <a:cxn ang="0">
                  <a:pos x="0" y="93"/>
                </a:cxn>
                <a:cxn ang="0">
                  <a:pos x="210" y="0"/>
                </a:cxn>
                <a:cxn ang="0">
                  <a:pos x="287" y="186"/>
                </a:cxn>
              </a:cxnLst>
              <a:rect l="0" t="0" r="r" b="b"/>
              <a:pathLst>
                <a:path w="287" h="280">
                  <a:moveTo>
                    <a:pt x="287" y="186"/>
                  </a:moveTo>
                  <a:lnTo>
                    <a:pt x="78" y="280"/>
                  </a:lnTo>
                  <a:lnTo>
                    <a:pt x="0" y="93"/>
                  </a:lnTo>
                  <a:lnTo>
                    <a:pt x="210" y="0"/>
                  </a:lnTo>
                  <a:lnTo>
                    <a:pt x="287" y="18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81" name="Freeform 277"/>
            <p:cNvSpPr>
              <a:spLocks/>
            </p:cNvSpPr>
            <p:nvPr/>
          </p:nvSpPr>
          <p:spPr bwMode="auto">
            <a:xfrm>
              <a:off x="3465" y="3102"/>
              <a:ext cx="11" cy="12"/>
            </a:xfrm>
            <a:custGeom>
              <a:avLst/>
              <a:gdLst/>
              <a:ahLst/>
              <a:cxnLst>
                <a:cxn ang="0">
                  <a:pos x="227" y="125"/>
                </a:cxn>
                <a:cxn ang="0">
                  <a:pos x="53" y="203"/>
                </a:cxn>
                <a:cxn ang="0">
                  <a:pos x="0" y="78"/>
                </a:cxn>
                <a:cxn ang="0">
                  <a:pos x="175" y="0"/>
                </a:cxn>
                <a:cxn ang="0">
                  <a:pos x="227" y="125"/>
                </a:cxn>
              </a:cxnLst>
              <a:rect l="0" t="0" r="r" b="b"/>
              <a:pathLst>
                <a:path w="227" h="203">
                  <a:moveTo>
                    <a:pt x="227" y="125"/>
                  </a:moveTo>
                  <a:lnTo>
                    <a:pt x="53" y="203"/>
                  </a:lnTo>
                  <a:lnTo>
                    <a:pt x="0" y="78"/>
                  </a:lnTo>
                  <a:lnTo>
                    <a:pt x="175" y="0"/>
                  </a:lnTo>
                  <a:lnTo>
                    <a:pt x="227" y="125"/>
                  </a:lnTo>
                  <a:close/>
                </a:path>
              </a:pathLst>
            </a:custGeom>
            <a:solidFill>
              <a:srgbClr val="BAC2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82" name="Freeform 278"/>
            <p:cNvSpPr>
              <a:spLocks/>
            </p:cNvSpPr>
            <p:nvPr/>
          </p:nvSpPr>
          <p:spPr bwMode="auto">
            <a:xfrm>
              <a:off x="3465" y="3100"/>
              <a:ext cx="10" cy="13"/>
            </a:xfrm>
            <a:custGeom>
              <a:avLst/>
              <a:gdLst/>
              <a:ahLst/>
              <a:cxnLst>
                <a:cxn ang="0">
                  <a:pos x="4" y="72"/>
                </a:cxn>
                <a:cxn ang="0">
                  <a:pos x="167" y="0"/>
                </a:cxn>
                <a:cxn ang="0">
                  <a:pos x="171" y="0"/>
                </a:cxn>
                <a:cxn ang="0">
                  <a:pos x="175" y="2"/>
                </a:cxn>
                <a:cxn ang="0">
                  <a:pos x="180" y="6"/>
                </a:cxn>
                <a:cxn ang="0">
                  <a:pos x="183" y="12"/>
                </a:cxn>
                <a:cxn ang="0">
                  <a:pos x="236" y="141"/>
                </a:cxn>
                <a:cxn ang="0">
                  <a:pos x="238" y="147"/>
                </a:cxn>
                <a:cxn ang="0">
                  <a:pos x="238" y="154"/>
                </a:cxn>
                <a:cxn ang="0">
                  <a:pos x="237" y="159"/>
                </a:cxn>
                <a:cxn ang="0">
                  <a:pos x="234" y="162"/>
                </a:cxn>
                <a:cxn ang="0">
                  <a:pos x="73" y="234"/>
                </a:cxn>
                <a:cxn ang="0">
                  <a:pos x="69" y="234"/>
                </a:cxn>
                <a:cxn ang="0">
                  <a:pos x="63" y="232"/>
                </a:cxn>
                <a:cxn ang="0">
                  <a:pos x="59" y="227"/>
                </a:cxn>
                <a:cxn ang="0">
                  <a:pos x="55" y="221"/>
                </a:cxn>
                <a:cxn ang="0">
                  <a:pos x="2" y="94"/>
                </a:cxn>
                <a:cxn ang="0">
                  <a:pos x="0" y="86"/>
                </a:cxn>
                <a:cxn ang="0">
                  <a:pos x="0" y="80"/>
                </a:cxn>
                <a:cxn ang="0">
                  <a:pos x="1" y="76"/>
                </a:cxn>
                <a:cxn ang="0">
                  <a:pos x="4" y="72"/>
                </a:cxn>
              </a:cxnLst>
              <a:rect l="0" t="0" r="r" b="b"/>
              <a:pathLst>
                <a:path w="238" h="234">
                  <a:moveTo>
                    <a:pt x="4" y="72"/>
                  </a:moveTo>
                  <a:lnTo>
                    <a:pt x="167" y="0"/>
                  </a:lnTo>
                  <a:lnTo>
                    <a:pt x="171" y="0"/>
                  </a:lnTo>
                  <a:lnTo>
                    <a:pt x="175" y="2"/>
                  </a:lnTo>
                  <a:lnTo>
                    <a:pt x="180" y="6"/>
                  </a:lnTo>
                  <a:lnTo>
                    <a:pt x="183" y="12"/>
                  </a:lnTo>
                  <a:lnTo>
                    <a:pt x="236" y="141"/>
                  </a:lnTo>
                  <a:lnTo>
                    <a:pt x="238" y="147"/>
                  </a:lnTo>
                  <a:lnTo>
                    <a:pt x="238" y="154"/>
                  </a:lnTo>
                  <a:lnTo>
                    <a:pt x="237" y="159"/>
                  </a:lnTo>
                  <a:lnTo>
                    <a:pt x="234" y="162"/>
                  </a:lnTo>
                  <a:lnTo>
                    <a:pt x="73" y="234"/>
                  </a:lnTo>
                  <a:lnTo>
                    <a:pt x="69" y="234"/>
                  </a:lnTo>
                  <a:lnTo>
                    <a:pt x="63" y="232"/>
                  </a:lnTo>
                  <a:lnTo>
                    <a:pt x="59" y="227"/>
                  </a:lnTo>
                  <a:lnTo>
                    <a:pt x="55" y="221"/>
                  </a:lnTo>
                  <a:lnTo>
                    <a:pt x="2" y="94"/>
                  </a:lnTo>
                  <a:lnTo>
                    <a:pt x="0" y="86"/>
                  </a:lnTo>
                  <a:lnTo>
                    <a:pt x="0" y="80"/>
                  </a:lnTo>
                  <a:lnTo>
                    <a:pt x="1" y="76"/>
                  </a:lnTo>
                  <a:lnTo>
                    <a:pt x="4" y="72"/>
                  </a:lnTo>
                  <a:close/>
                </a:path>
              </a:pathLst>
            </a:custGeom>
            <a:solidFill>
              <a:srgbClr val="E0E8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83" name="Freeform 279"/>
            <p:cNvSpPr>
              <a:spLocks/>
            </p:cNvSpPr>
            <p:nvPr/>
          </p:nvSpPr>
          <p:spPr bwMode="auto">
            <a:xfrm>
              <a:off x="3465" y="3101"/>
              <a:ext cx="10" cy="11"/>
            </a:xfrm>
            <a:custGeom>
              <a:avLst/>
              <a:gdLst/>
              <a:ahLst/>
              <a:cxnLst>
                <a:cxn ang="0">
                  <a:pos x="4" y="62"/>
                </a:cxn>
                <a:cxn ang="0">
                  <a:pos x="141" y="0"/>
                </a:cxn>
                <a:cxn ang="0">
                  <a:pos x="145" y="0"/>
                </a:cxn>
                <a:cxn ang="0">
                  <a:pos x="150" y="2"/>
                </a:cxn>
                <a:cxn ang="0">
                  <a:pos x="153" y="5"/>
                </a:cxn>
                <a:cxn ang="0">
                  <a:pos x="156" y="10"/>
                </a:cxn>
                <a:cxn ang="0">
                  <a:pos x="202" y="120"/>
                </a:cxn>
                <a:cxn ang="0">
                  <a:pos x="204" y="125"/>
                </a:cxn>
                <a:cxn ang="0">
                  <a:pos x="204" y="130"/>
                </a:cxn>
                <a:cxn ang="0">
                  <a:pos x="202" y="135"/>
                </a:cxn>
                <a:cxn ang="0">
                  <a:pos x="200" y="138"/>
                </a:cxn>
                <a:cxn ang="0">
                  <a:pos x="62" y="199"/>
                </a:cxn>
                <a:cxn ang="0">
                  <a:pos x="58" y="199"/>
                </a:cxn>
                <a:cxn ang="0">
                  <a:pos x="54" y="198"/>
                </a:cxn>
                <a:cxn ang="0">
                  <a:pos x="51" y="194"/>
                </a:cxn>
                <a:cxn ang="0">
                  <a:pos x="48" y="188"/>
                </a:cxn>
                <a:cxn ang="0">
                  <a:pos x="2" y="80"/>
                </a:cxn>
                <a:cxn ang="0">
                  <a:pos x="0" y="73"/>
                </a:cxn>
                <a:cxn ang="0">
                  <a:pos x="0" y="68"/>
                </a:cxn>
                <a:cxn ang="0">
                  <a:pos x="2" y="64"/>
                </a:cxn>
                <a:cxn ang="0">
                  <a:pos x="4" y="62"/>
                </a:cxn>
              </a:cxnLst>
              <a:rect l="0" t="0" r="r" b="b"/>
              <a:pathLst>
                <a:path w="204" h="199">
                  <a:moveTo>
                    <a:pt x="4" y="62"/>
                  </a:moveTo>
                  <a:lnTo>
                    <a:pt x="141" y="0"/>
                  </a:lnTo>
                  <a:lnTo>
                    <a:pt x="145" y="0"/>
                  </a:lnTo>
                  <a:lnTo>
                    <a:pt x="150" y="2"/>
                  </a:lnTo>
                  <a:lnTo>
                    <a:pt x="153" y="5"/>
                  </a:lnTo>
                  <a:lnTo>
                    <a:pt x="156" y="10"/>
                  </a:lnTo>
                  <a:lnTo>
                    <a:pt x="202" y="120"/>
                  </a:lnTo>
                  <a:lnTo>
                    <a:pt x="204" y="125"/>
                  </a:lnTo>
                  <a:lnTo>
                    <a:pt x="204" y="130"/>
                  </a:lnTo>
                  <a:lnTo>
                    <a:pt x="202" y="135"/>
                  </a:lnTo>
                  <a:lnTo>
                    <a:pt x="200" y="138"/>
                  </a:lnTo>
                  <a:lnTo>
                    <a:pt x="62" y="199"/>
                  </a:lnTo>
                  <a:lnTo>
                    <a:pt x="58" y="199"/>
                  </a:lnTo>
                  <a:lnTo>
                    <a:pt x="54" y="198"/>
                  </a:lnTo>
                  <a:lnTo>
                    <a:pt x="51" y="194"/>
                  </a:lnTo>
                  <a:lnTo>
                    <a:pt x="48" y="188"/>
                  </a:lnTo>
                  <a:lnTo>
                    <a:pt x="2" y="80"/>
                  </a:lnTo>
                  <a:lnTo>
                    <a:pt x="0" y="73"/>
                  </a:lnTo>
                  <a:lnTo>
                    <a:pt x="0" y="68"/>
                  </a:lnTo>
                  <a:lnTo>
                    <a:pt x="2" y="64"/>
                  </a:lnTo>
                  <a:lnTo>
                    <a:pt x="4" y="62"/>
                  </a:lnTo>
                  <a:close/>
                </a:path>
              </a:pathLst>
            </a:custGeom>
            <a:solidFill>
              <a:srgbClr val="91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84" name="Freeform 280"/>
            <p:cNvSpPr>
              <a:spLocks/>
            </p:cNvSpPr>
            <p:nvPr/>
          </p:nvSpPr>
          <p:spPr bwMode="auto">
            <a:xfrm>
              <a:off x="3468" y="3103"/>
              <a:ext cx="6" cy="8"/>
            </a:xfrm>
            <a:custGeom>
              <a:avLst/>
              <a:gdLst/>
              <a:ahLst/>
              <a:cxnLst>
                <a:cxn ang="0">
                  <a:pos x="88" y="6"/>
                </a:cxn>
                <a:cxn ang="0">
                  <a:pos x="116" y="78"/>
                </a:cxn>
                <a:cxn ang="0">
                  <a:pos x="118" y="86"/>
                </a:cxn>
                <a:cxn ang="0">
                  <a:pos x="119" y="95"/>
                </a:cxn>
                <a:cxn ang="0">
                  <a:pos x="117" y="103"/>
                </a:cxn>
                <a:cxn ang="0">
                  <a:pos x="112" y="109"/>
                </a:cxn>
                <a:cxn ang="0">
                  <a:pos x="14" y="152"/>
                </a:cxn>
                <a:cxn ang="0">
                  <a:pos x="6" y="154"/>
                </a:cxn>
                <a:cxn ang="0">
                  <a:pos x="2" y="150"/>
                </a:cxn>
                <a:cxn ang="0">
                  <a:pos x="0" y="140"/>
                </a:cxn>
                <a:cxn ang="0">
                  <a:pos x="1" y="128"/>
                </a:cxn>
                <a:cxn ang="0">
                  <a:pos x="4" y="112"/>
                </a:cxn>
                <a:cxn ang="0">
                  <a:pos x="9" y="95"/>
                </a:cxn>
                <a:cxn ang="0">
                  <a:pos x="14" y="78"/>
                </a:cxn>
                <a:cxn ang="0">
                  <a:pos x="21" y="61"/>
                </a:cxn>
                <a:cxn ang="0">
                  <a:pos x="29" y="46"/>
                </a:cxn>
                <a:cxn ang="0">
                  <a:pos x="38" y="33"/>
                </a:cxn>
                <a:cxn ang="0">
                  <a:pos x="48" y="21"/>
                </a:cxn>
                <a:cxn ang="0">
                  <a:pos x="58" y="12"/>
                </a:cxn>
                <a:cxn ang="0">
                  <a:pos x="67" y="4"/>
                </a:cxn>
                <a:cxn ang="0">
                  <a:pos x="76" y="0"/>
                </a:cxn>
                <a:cxn ang="0">
                  <a:pos x="82" y="1"/>
                </a:cxn>
                <a:cxn ang="0">
                  <a:pos x="88" y="6"/>
                </a:cxn>
              </a:cxnLst>
              <a:rect l="0" t="0" r="r" b="b"/>
              <a:pathLst>
                <a:path w="119" h="154">
                  <a:moveTo>
                    <a:pt x="88" y="6"/>
                  </a:moveTo>
                  <a:lnTo>
                    <a:pt x="116" y="78"/>
                  </a:lnTo>
                  <a:lnTo>
                    <a:pt x="118" y="86"/>
                  </a:lnTo>
                  <a:lnTo>
                    <a:pt x="119" y="95"/>
                  </a:lnTo>
                  <a:lnTo>
                    <a:pt x="117" y="103"/>
                  </a:lnTo>
                  <a:lnTo>
                    <a:pt x="112" y="109"/>
                  </a:lnTo>
                  <a:lnTo>
                    <a:pt x="14" y="152"/>
                  </a:lnTo>
                  <a:lnTo>
                    <a:pt x="6" y="154"/>
                  </a:lnTo>
                  <a:lnTo>
                    <a:pt x="2" y="150"/>
                  </a:lnTo>
                  <a:lnTo>
                    <a:pt x="0" y="140"/>
                  </a:lnTo>
                  <a:lnTo>
                    <a:pt x="1" y="128"/>
                  </a:lnTo>
                  <a:lnTo>
                    <a:pt x="4" y="112"/>
                  </a:lnTo>
                  <a:lnTo>
                    <a:pt x="9" y="95"/>
                  </a:lnTo>
                  <a:lnTo>
                    <a:pt x="14" y="78"/>
                  </a:lnTo>
                  <a:lnTo>
                    <a:pt x="21" y="61"/>
                  </a:lnTo>
                  <a:lnTo>
                    <a:pt x="29" y="46"/>
                  </a:lnTo>
                  <a:lnTo>
                    <a:pt x="38" y="33"/>
                  </a:lnTo>
                  <a:lnTo>
                    <a:pt x="48" y="21"/>
                  </a:lnTo>
                  <a:lnTo>
                    <a:pt x="58" y="12"/>
                  </a:lnTo>
                  <a:lnTo>
                    <a:pt x="67" y="4"/>
                  </a:lnTo>
                  <a:lnTo>
                    <a:pt x="76" y="0"/>
                  </a:lnTo>
                  <a:lnTo>
                    <a:pt x="82" y="1"/>
                  </a:lnTo>
                  <a:lnTo>
                    <a:pt x="88" y="6"/>
                  </a:lnTo>
                  <a:close/>
                </a:path>
              </a:pathLst>
            </a:custGeom>
            <a:solidFill>
              <a:srgbClr val="D1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85" name="Freeform 281"/>
            <p:cNvSpPr>
              <a:spLocks/>
            </p:cNvSpPr>
            <p:nvPr/>
          </p:nvSpPr>
          <p:spPr bwMode="auto">
            <a:xfrm>
              <a:off x="3488" y="3092"/>
              <a:ext cx="4" cy="6"/>
            </a:xfrm>
            <a:custGeom>
              <a:avLst/>
              <a:gdLst/>
              <a:ahLst/>
              <a:cxnLst>
                <a:cxn ang="0">
                  <a:pos x="50" y="104"/>
                </a:cxn>
                <a:cxn ang="0">
                  <a:pos x="40" y="103"/>
                </a:cxn>
                <a:cxn ang="0">
                  <a:pos x="31" y="99"/>
                </a:cxn>
                <a:cxn ang="0">
                  <a:pos x="23" y="95"/>
                </a:cxn>
                <a:cxn ang="0">
                  <a:pos x="15" y="89"/>
                </a:cxn>
                <a:cxn ang="0">
                  <a:pos x="8" y="80"/>
                </a:cxn>
                <a:cxn ang="0">
                  <a:pos x="4" y="72"/>
                </a:cxn>
                <a:cxn ang="0">
                  <a:pos x="1" y="62"/>
                </a:cxn>
                <a:cxn ang="0">
                  <a:pos x="0" y="52"/>
                </a:cxn>
                <a:cxn ang="0">
                  <a:pos x="1" y="41"/>
                </a:cxn>
                <a:cxn ang="0">
                  <a:pos x="4" y="32"/>
                </a:cxn>
                <a:cxn ang="0">
                  <a:pos x="8" y="23"/>
                </a:cxn>
                <a:cxn ang="0">
                  <a:pos x="15" y="15"/>
                </a:cxn>
                <a:cxn ang="0">
                  <a:pos x="23" y="9"/>
                </a:cxn>
                <a:cxn ang="0">
                  <a:pos x="31" y="5"/>
                </a:cxn>
                <a:cxn ang="0">
                  <a:pos x="40" y="1"/>
                </a:cxn>
                <a:cxn ang="0">
                  <a:pos x="50" y="0"/>
                </a:cxn>
                <a:cxn ang="0">
                  <a:pos x="60" y="1"/>
                </a:cxn>
                <a:cxn ang="0">
                  <a:pos x="70" y="5"/>
                </a:cxn>
                <a:cxn ang="0">
                  <a:pos x="78" y="9"/>
                </a:cxn>
                <a:cxn ang="0">
                  <a:pos x="86" y="15"/>
                </a:cxn>
                <a:cxn ang="0">
                  <a:pos x="92" y="23"/>
                </a:cxn>
                <a:cxn ang="0">
                  <a:pos x="96" y="32"/>
                </a:cxn>
                <a:cxn ang="0">
                  <a:pos x="99" y="41"/>
                </a:cxn>
                <a:cxn ang="0">
                  <a:pos x="100" y="52"/>
                </a:cxn>
                <a:cxn ang="0">
                  <a:pos x="99" y="62"/>
                </a:cxn>
                <a:cxn ang="0">
                  <a:pos x="96" y="72"/>
                </a:cxn>
                <a:cxn ang="0">
                  <a:pos x="92" y="80"/>
                </a:cxn>
                <a:cxn ang="0">
                  <a:pos x="86" y="89"/>
                </a:cxn>
                <a:cxn ang="0">
                  <a:pos x="78" y="95"/>
                </a:cxn>
                <a:cxn ang="0">
                  <a:pos x="70" y="99"/>
                </a:cxn>
                <a:cxn ang="0">
                  <a:pos x="60" y="103"/>
                </a:cxn>
                <a:cxn ang="0">
                  <a:pos x="50" y="104"/>
                </a:cxn>
              </a:cxnLst>
              <a:rect l="0" t="0" r="r" b="b"/>
              <a:pathLst>
                <a:path w="100" h="104">
                  <a:moveTo>
                    <a:pt x="50" y="104"/>
                  </a:moveTo>
                  <a:lnTo>
                    <a:pt x="40" y="103"/>
                  </a:lnTo>
                  <a:lnTo>
                    <a:pt x="31" y="99"/>
                  </a:lnTo>
                  <a:lnTo>
                    <a:pt x="23" y="95"/>
                  </a:lnTo>
                  <a:lnTo>
                    <a:pt x="15" y="89"/>
                  </a:lnTo>
                  <a:lnTo>
                    <a:pt x="8" y="80"/>
                  </a:lnTo>
                  <a:lnTo>
                    <a:pt x="4" y="72"/>
                  </a:lnTo>
                  <a:lnTo>
                    <a:pt x="1" y="62"/>
                  </a:lnTo>
                  <a:lnTo>
                    <a:pt x="0" y="52"/>
                  </a:lnTo>
                  <a:lnTo>
                    <a:pt x="1" y="41"/>
                  </a:lnTo>
                  <a:lnTo>
                    <a:pt x="4" y="32"/>
                  </a:lnTo>
                  <a:lnTo>
                    <a:pt x="8" y="23"/>
                  </a:lnTo>
                  <a:lnTo>
                    <a:pt x="15" y="15"/>
                  </a:lnTo>
                  <a:lnTo>
                    <a:pt x="23" y="9"/>
                  </a:lnTo>
                  <a:lnTo>
                    <a:pt x="31" y="5"/>
                  </a:lnTo>
                  <a:lnTo>
                    <a:pt x="40" y="1"/>
                  </a:lnTo>
                  <a:lnTo>
                    <a:pt x="50" y="0"/>
                  </a:lnTo>
                  <a:lnTo>
                    <a:pt x="60" y="1"/>
                  </a:lnTo>
                  <a:lnTo>
                    <a:pt x="70" y="5"/>
                  </a:lnTo>
                  <a:lnTo>
                    <a:pt x="78" y="9"/>
                  </a:lnTo>
                  <a:lnTo>
                    <a:pt x="86" y="15"/>
                  </a:lnTo>
                  <a:lnTo>
                    <a:pt x="92" y="23"/>
                  </a:lnTo>
                  <a:lnTo>
                    <a:pt x="96" y="32"/>
                  </a:lnTo>
                  <a:lnTo>
                    <a:pt x="99" y="41"/>
                  </a:lnTo>
                  <a:lnTo>
                    <a:pt x="100" y="52"/>
                  </a:lnTo>
                  <a:lnTo>
                    <a:pt x="99" y="62"/>
                  </a:lnTo>
                  <a:lnTo>
                    <a:pt x="96" y="72"/>
                  </a:lnTo>
                  <a:lnTo>
                    <a:pt x="92" y="80"/>
                  </a:lnTo>
                  <a:lnTo>
                    <a:pt x="86" y="89"/>
                  </a:lnTo>
                  <a:lnTo>
                    <a:pt x="78" y="95"/>
                  </a:lnTo>
                  <a:lnTo>
                    <a:pt x="70" y="99"/>
                  </a:lnTo>
                  <a:lnTo>
                    <a:pt x="60" y="103"/>
                  </a:lnTo>
                  <a:lnTo>
                    <a:pt x="50" y="104"/>
                  </a:lnTo>
                  <a:close/>
                </a:path>
              </a:pathLst>
            </a:custGeom>
            <a:solidFill>
              <a:srgbClr val="61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86" name="Freeform 282"/>
            <p:cNvSpPr>
              <a:spLocks/>
            </p:cNvSpPr>
            <p:nvPr/>
          </p:nvSpPr>
          <p:spPr bwMode="auto">
            <a:xfrm>
              <a:off x="3419" y="3131"/>
              <a:ext cx="5" cy="5"/>
            </a:xfrm>
            <a:custGeom>
              <a:avLst/>
              <a:gdLst/>
              <a:ahLst/>
              <a:cxnLst>
                <a:cxn ang="0">
                  <a:pos x="50" y="103"/>
                </a:cxn>
                <a:cxn ang="0">
                  <a:pos x="39" y="102"/>
                </a:cxn>
                <a:cxn ang="0">
                  <a:pos x="30" y="99"/>
                </a:cxn>
                <a:cxn ang="0">
                  <a:pos x="22" y="95"/>
                </a:cxn>
                <a:cxn ang="0">
                  <a:pos x="14" y="88"/>
                </a:cxn>
                <a:cxn ang="0">
                  <a:pos x="8" y="80"/>
                </a:cxn>
                <a:cxn ang="0">
                  <a:pos x="4" y="71"/>
                </a:cxn>
                <a:cxn ang="0">
                  <a:pos x="1" y="62"/>
                </a:cxn>
                <a:cxn ang="0">
                  <a:pos x="0" y="51"/>
                </a:cxn>
                <a:cxn ang="0">
                  <a:pos x="1" y="41"/>
                </a:cxn>
                <a:cxn ang="0">
                  <a:pos x="4" y="31"/>
                </a:cxn>
                <a:cxn ang="0">
                  <a:pos x="8" y="23"/>
                </a:cxn>
                <a:cxn ang="0">
                  <a:pos x="14" y="15"/>
                </a:cxn>
                <a:cxn ang="0">
                  <a:pos x="22" y="8"/>
                </a:cxn>
                <a:cxn ang="0">
                  <a:pos x="30" y="4"/>
                </a:cxn>
                <a:cxn ang="0">
                  <a:pos x="39" y="1"/>
                </a:cxn>
                <a:cxn ang="0">
                  <a:pos x="50" y="0"/>
                </a:cxn>
                <a:cxn ang="0">
                  <a:pos x="60" y="1"/>
                </a:cxn>
                <a:cxn ang="0">
                  <a:pos x="69" y="4"/>
                </a:cxn>
                <a:cxn ang="0">
                  <a:pos x="77" y="8"/>
                </a:cxn>
                <a:cxn ang="0">
                  <a:pos x="85" y="15"/>
                </a:cxn>
                <a:cxn ang="0">
                  <a:pos x="91" y="23"/>
                </a:cxn>
                <a:cxn ang="0">
                  <a:pos x="96" y="31"/>
                </a:cxn>
                <a:cxn ang="0">
                  <a:pos x="99" y="41"/>
                </a:cxn>
                <a:cxn ang="0">
                  <a:pos x="100" y="51"/>
                </a:cxn>
                <a:cxn ang="0">
                  <a:pos x="99" y="62"/>
                </a:cxn>
                <a:cxn ang="0">
                  <a:pos x="96" y="71"/>
                </a:cxn>
                <a:cxn ang="0">
                  <a:pos x="91" y="80"/>
                </a:cxn>
                <a:cxn ang="0">
                  <a:pos x="85" y="88"/>
                </a:cxn>
                <a:cxn ang="0">
                  <a:pos x="77" y="95"/>
                </a:cxn>
                <a:cxn ang="0">
                  <a:pos x="69" y="99"/>
                </a:cxn>
                <a:cxn ang="0">
                  <a:pos x="60" y="102"/>
                </a:cxn>
                <a:cxn ang="0">
                  <a:pos x="50" y="103"/>
                </a:cxn>
              </a:cxnLst>
              <a:rect l="0" t="0" r="r" b="b"/>
              <a:pathLst>
                <a:path w="100" h="103">
                  <a:moveTo>
                    <a:pt x="50" y="103"/>
                  </a:moveTo>
                  <a:lnTo>
                    <a:pt x="39" y="102"/>
                  </a:lnTo>
                  <a:lnTo>
                    <a:pt x="30" y="99"/>
                  </a:lnTo>
                  <a:lnTo>
                    <a:pt x="22" y="95"/>
                  </a:lnTo>
                  <a:lnTo>
                    <a:pt x="14" y="88"/>
                  </a:lnTo>
                  <a:lnTo>
                    <a:pt x="8" y="80"/>
                  </a:lnTo>
                  <a:lnTo>
                    <a:pt x="4" y="71"/>
                  </a:lnTo>
                  <a:lnTo>
                    <a:pt x="1" y="62"/>
                  </a:lnTo>
                  <a:lnTo>
                    <a:pt x="0" y="51"/>
                  </a:lnTo>
                  <a:lnTo>
                    <a:pt x="1" y="41"/>
                  </a:lnTo>
                  <a:lnTo>
                    <a:pt x="4" y="31"/>
                  </a:lnTo>
                  <a:lnTo>
                    <a:pt x="8" y="23"/>
                  </a:lnTo>
                  <a:lnTo>
                    <a:pt x="14" y="15"/>
                  </a:lnTo>
                  <a:lnTo>
                    <a:pt x="22" y="8"/>
                  </a:lnTo>
                  <a:lnTo>
                    <a:pt x="30" y="4"/>
                  </a:lnTo>
                  <a:lnTo>
                    <a:pt x="39" y="1"/>
                  </a:lnTo>
                  <a:lnTo>
                    <a:pt x="50" y="0"/>
                  </a:lnTo>
                  <a:lnTo>
                    <a:pt x="60" y="1"/>
                  </a:lnTo>
                  <a:lnTo>
                    <a:pt x="69" y="4"/>
                  </a:lnTo>
                  <a:lnTo>
                    <a:pt x="77" y="8"/>
                  </a:lnTo>
                  <a:lnTo>
                    <a:pt x="85" y="15"/>
                  </a:lnTo>
                  <a:lnTo>
                    <a:pt x="91" y="23"/>
                  </a:lnTo>
                  <a:lnTo>
                    <a:pt x="96" y="31"/>
                  </a:lnTo>
                  <a:lnTo>
                    <a:pt x="99" y="41"/>
                  </a:lnTo>
                  <a:lnTo>
                    <a:pt x="100" y="51"/>
                  </a:lnTo>
                  <a:lnTo>
                    <a:pt x="99" y="62"/>
                  </a:lnTo>
                  <a:lnTo>
                    <a:pt x="96" y="71"/>
                  </a:lnTo>
                  <a:lnTo>
                    <a:pt x="91" y="80"/>
                  </a:lnTo>
                  <a:lnTo>
                    <a:pt x="85" y="88"/>
                  </a:lnTo>
                  <a:lnTo>
                    <a:pt x="77" y="95"/>
                  </a:lnTo>
                  <a:lnTo>
                    <a:pt x="69" y="99"/>
                  </a:lnTo>
                  <a:lnTo>
                    <a:pt x="60" y="102"/>
                  </a:lnTo>
                  <a:lnTo>
                    <a:pt x="50" y="103"/>
                  </a:lnTo>
                  <a:close/>
                </a:path>
              </a:pathLst>
            </a:custGeom>
            <a:solidFill>
              <a:srgbClr val="61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87" name="Freeform 283"/>
            <p:cNvSpPr>
              <a:spLocks/>
            </p:cNvSpPr>
            <p:nvPr/>
          </p:nvSpPr>
          <p:spPr bwMode="auto">
            <a:xfrm>
              <a:off x="3490" y="3094"/>
              <a:ext cx="2" cy="3"/>
            </a:xfrm>
            <a:custGeom>
              <a:avLst/>
              <a:gdLst/>
              <a:ahLst/>
              <a:cxnLst>
                <a:cxn ang="0">
                  <a:pos x="28" y="57"/>
                </a:cxn>
                <a:cxn ang="0">
                  <a:pos x="16" y="55"/>
                </a:cxn>
                <a:cxn ang="0">
                  <a:pos x="8" y="49"/>
                </a:cxn>
                <a:cxn ang="0">
                  <a:pos x="2" y="40"/>
                </a:cxn>
                <a:cxn ang="0">
                  <a:pos x="0" y="28"/>
                </a:cxn>
                <a:cxn ang="0">
                  <a:pos x="2" y="17"/>
                </a:cxn>
                <a:cxn ang="0">
                  <a:pos x="8" y="8"/>
                </a:cxn>
                <a:cxn ang="0">
                  <a:pos x="16" y="2"/>
                </a:cxn>
                <a:cxn ang="0">
                  <a:pos x="28" y="0"/>
                </a:cxn>
                <a:cxn ang="0">
                  <a:pos x="39" y="2"/>
                </a:cxn>
                <a:cxn ang="0">
                  <a:pos x="47" y="8"/>
                </a:cxn>
                <a:cxn ang="0">
                  <a:pos x="53" y="17"/>
                </a:cxn>
                <a:cxn ang="0">
                  <a:pos x="55" y="28"/>
                </a:cxn>
                <a:cxn ang="0">
                  <a:pos x="53" y="40"/>
                </a:cxn>
                <a:cxn ang="0">
                  <a:pos x="47" y="49"/>
                </a:cxn>
                <a:cxn ang="0">
                  <a:pos x="39" y="55"/>
                </a:cxn>
                <a:cxn ang="0">
                  <a:pos x="28" y="57"/>
                </a:cxn>
              </a:cxnLst>
              <a:rect l="0" t="0" r="r" b="b"/>
              <a:pathLst>
                <a:path w="55" h="57">
                  <a:moveTo>
                    <a:pt x="28" y="57"/>
                  </a:moveTo>
                  <a:lnTo>
                    <a:pt x="16" y="55"/>
                  </a:lnTo>
                  <a:lnTo>
                    <a:pt x="8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8" y="8"/>
                  </a:lnTo>
                  <a:lnTo>
                    <a:pt x="16" y="2"/>
                  </a:lnTo>
                  <a:lnTo>
                    <a:pt x="28" y="0"/>
                  </a:lnTo>
                  <a:lnTo>
                    <a:pt x="39" y="2"/>
                  </a:lnTo>
                  <a:lnTo>
                    <a:pt x="47" y="8"/>
                  </a:lnTo>
                  <a:lnTo>
                    <a:pt x="53" y="17"/>
                  </a:lnTo>
                  <a:lnTo>
                    <a:pt x="55" y="28"/>
                  </a:lnTo>
                  <a:lnTo>
                    <a:pt x="53" y="40"/>
                  </a:lnTo>
                  <a:lnTo>
                    <a:pt x="47" y="49"/>
                  </a:lnTo>
                  <a:lnTo>
                    <a:pt x="39" y="55"/>
                  </a:lnTo>
                  <a:lnTo>
                    <a:pt x="28" y="57"/>
                  </a:lnTo>
                  <a:close/>
                </a:path>
              </a:pathLst>
            </a:custGeom>
            <a:solidFill>
              <a:srgbClr val="D1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88" name="Freeform 284"/>
            <p:cNvSpPr>
              <a:spLocks/>
            </p:cNvSpPr>
            <p:nvPr/>
          </p:nvSpPr>
          <p:spPr bwMode="auto">
            <a:xfrm>
              <a:off x="3421" y="3133"/>
              <a:ext cx="2" cy="3"/>
            </a:xfrm>
            <a:custGeom>
              <a:avLst/>
              <a:gdLst/>
              <a:ahLst/>
              <a:cxnLst>
                <a:cxn ang="0">
                  <a:pos x="28" y="56"/>
                </a:cxn>
                <a:cxn ang="0">
                  <a:pos x="17" y="54"/>
                </a:cxn>
                <a:cxn ang="0">
                  <a:pos x="9" y="48"/>
                </a:cxn>
                <a:cxn ang="0">
                  <a:pos x="2" y="40"/>
                </a:cxn>
                <a:cxn ang="0">
                  <a:pos x="0" y="28"/>
                </a:cxn>
                <a:cxn ang="0">
                  <a:pos x="2" y="16"/>
                </a:cxn>
                <a:cxn ang="0">
                  <a:pos x="9" y="8"/>
                </a:cxn>
                <a:cxn ang="0">
                  <a:pos x="17" y="2"/>
                </a:cxn>
                <a:cxn ang="0">
                  <a:pos x="28" y="0"/>
                </a:cxn>
                <a:cxn ang="0">
                  <a:pos x="39" y="2"/>
                </a:cxn>
                <a:cxn ang="0">
                  <a:pos x="47" y="8"/>
                </a:cxn>
                <a:cxn ang="0">
                  <a:pos x="53" y="16"/>
                </a:cxn>
                <a:cxn ang="0">
                  <a:pos x="55" y="28"/>
                </a:cxn>
                <a:cxn ang="0">
                  <a:pos x="53" y="40"/>
                </a:cxn>
                <a:cxn ang="0">
                  <a:pos x="47" y="48"/>
                </a:cxn>
                <a:cxn ang="0">
                  <a:pos x="39" y="54"/>
                </a:cxn>
                <a:cxn ang="0">
                  <a:pos x="28" y="56"/>
                </a:cxn>
              </a:cxnLst>
              <a:rect l="0" t="0" r="r" b="b"/>
              <a:pathLst>
                <a:path w="55" h="56">
                  <a:moveTo>
                    <a:pt x="28" y="56"/>
                  </a:moveTo>
                  <a:lnTo>
                    <a:pt x="17" y="54"/>
                  </a:lnTo>
                  <a:lnTo>
                    <a:pt x="9" y="48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6"/>
                  </a:lnTo>
                  <a:lnTo>
                    <a:pt x="9" y="8"/>
                  </a:lnTo>
                  <a:lnTo>
                    <a:pt x="17" y="2"/>
                  </a:lnTo>
                  <a:lnTo>
                    <a:pt x="28" y="0"/>
                  </a:lnTo>
                  <a:lnTo>
                    <a:pt x="39" y="2"/>
                  </a:lnTo>
                  <a:lnTo>
                    <a:pt x="47" y="8"/>
                  </a:lnTo>
                  <a:lnTo>
                    <a:pt x="53" y="16"/>
                  </a:lnTo>
                  <a:lnTo>
                    <a:pt x="55" y="28"/>
                  </a:lnTo>
                  <a:lnTo>
                    <a:pt x="53" y="40"/>
                  </a:lnTo>
                  <a:lnTo>
                    <a:pt x="47" y="48"/>
                  </a:lnTo>
                  <a:lnTo>
                    <a:pt x="39" y="54"/>
                  </a:lnTo>
                  <a:lnTo>
                    <a:pt x="28" y="56"/>
                  </a:lnTo>
                  <a:close/>
                </a:path>
              </a:pathLst>
            </a:custGeom>
            <a:solidFill>
              <a:srgbClr val="D1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89" name="Freeform 285"/>
            <p:cNvSpPr>
              <a:spLocks/>
            </p:cNvSpPr>
            <p:nvPr/>
          </p:nvSpPr>
          <p:spPr bwMode="auto">
            <a:xfrm>
              <a:off x="3433" y="3076"/>
              <a:ext cx="29" cy="29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0" y="222"/>
                </a:cxn>
                <a:cxn ang="0">
                  <a:pos x="125" y="522"/>
                </a:cxn>
                <a:cxn ang="0">
                  <a:pos x="624" y="301"/>
                </a:cxn>
                <a:cxn ang="0">
                  <a:pos x="498" y="0"/>
                </a:cxn>
              </a:cxnLst>
              <a:rect l="0" t="0" r="r" b="b"/>
              <a:pathLst>
                <a:path w="624" h="522">
                  <a:moveTo>
                    <a:pt x="498" y="0"/>
                  </a:moveTo>
                  <a:lnTo>
                    <a:pt x="0" y="222"/>
                  </a:lnTo>
                  <a:lnTo>
                    <a:pt x="125" y="522"/>
                  </a:lnTo>
                  <a:lnTo>
                    <a:pt x="624" y="30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rgbClr val="11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90" name="Freeform 286"/>
            <p:cNvSpPr>
              <a:spLocks/>
            </p:cNvSpPr>
            <p:nvPr/>
          </p:nvSpPr>
          <p:spPr bwMode="auto">
            <a:xfrm>
              <a:off x="3434" y="3077"/>
              <a:ext cx="27" cy="27"/>
            </a:xfrm>
            <a:custGeom>
              <a:avLst/>
              <a:gdLst/>
              <a:ahLst/>
              <a:cxnLst>
                <a:cxn ang="0">
                  <a:pos x="474" y="0"/>
                </a:cxn>
                <a:cxn ang="0">
                  <a:pos x="0" y="211"/>
                </a:cxn>
                <a:cxn ang="0">
                  <a:pos x="114" y="484"/>
                </a:cxn>
                <a:cxn ang="0">
                  <a:pos x="589" y="273"/>
                </a:cxn>
                <a:cxn ang="0">
                  <a:pos x="474" y="0"/>
                </a:cxn>
              </a:cxnLst>
              <a:rect l="0" t="0" r="r" b="b"/>
              <a:pathLst>
                <a:path w="589" h="484">
                  <a:moveTo>
                    <a:pt x="474" y="0"/>
                  </a:moveTo>
                  <a:lnTo>
                    <a:pt x="0" y="211"/>
                  </a:lnTo>
                  <a:lnTo>
                    <a:pt x="114" y="484"/>
                  </a:lnTo>
                  <a:lnTo>
                    <a:pt x="589" y="273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91" name="Freeform 287"/>
            <p:cNvSpPr>
              <a:spLocks/>
            </p:cNvSpPr>
            <p:nvPr/>
          </p:nvSpPr>
          <p:spPr bwMode="auto">
            <a:xfrm>
              <a:off x="3434" y="3078"/>
              <a:ext cx="27" cy="26"/>
            </a:xfrm>
            <a:custGeom>
              <a:avLst/>
              <a:gdLst/>
              <a:ahLst/>
              <a:cxnLst>
                <a:cxn ang="0">
                  <a:pos x="473" y="0"/>
                </a:cxn>
                <a:cxn ang="0">
                  <a:pos x="0" y="211"/>
                </a:cxn>
                <a:cxn ang="0">
                  <a:pos x="108" y="471"/>
                </a:cxn>
                <a:cxn ang="0">
                  <a:pos x="583" y="260"/>
                </a:cxn>
                <a:cxn ang="0">
                  <a:pos x="473" y="0"/>
                </a:cxn>
              </a:cxnLst>
              <a:rect l="0" t="0" r="r" b="b"/>
              <a:pathLst>
                <a:path w="583" h="471">
                  <a:moveTo>
                    <a:pt x="473" y="0"/>
                  </a:moveTo>
                  <a:lnTo>
                    <a:pt x="0" y="211"/>
                  </a:lnTo>
                  <a:lnTo>
                    <a:pt x="108" y="471"/>
                  </a:lnTo>
                  <a:lnTo>
                    <a:pt x="583" y="260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878F8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92" name="Freeform 288"/>
            <p:cNvSpPr>
              <a:spLocks/>
            </p:cNvSpPr>
            <p:nvPr/>
          </p:nvSpPr>
          <p:spPr bwMode="auto">
            <a:xfrm>
              <a:off x="3447" y="3082"/>
              <a:ext cx="10" cy="13"/>
            </a:xfrm>
            <a:custGeom>
              <a:avLst/>
              <a:gdLst/>
              <a:ahLst/>
              <a:cxnLst>
                <a:cxn ang="0">
                  <a:pos x="159" y="223"/>
                </a:cxn>
                <a:cxn ang="0">
                  <a:pos x="137" y="231"/>
                </a:cxn>
                <a:cxn ang="0">
                  <a:pos x="115" y="234"/>
                </a:cxn>
                <a:cxn ang="0">
                  <a:pos x="93" y="232"/>
                </a:cxn>
                <a:cxn ang="0">
                  <a:pos x="73" y="225"/>
                </a:cxn>
                <a:cxn ang="0">
                  <a:pos x="54" y="215"/>
                </a:cxn>
                <a:cxn ang="0">
                  <a:pos x="36" y="201"/>
                </a:cxn>
                <a:cxn ang="0">
                  <a:pos x="22" y="184"/>
                </a:cxn>
                <a:cxn ang="0">
                  <a:pos x="11" y="163"/>
                </a:cxn>
                <a:cxn ang="0">
                  <a:pos x="4" y="141"/>
                </a:cxn>
                <a:cxn ang="0">
                  <a:pos x="0" y="118"/>
                </a:cxn>
                <a:cxn ang="0">
                  <a:pos x="3" y="96"/>
                </a:cxn>
                <a:cxn ang="0">
                  <a:pos x="9" y="74"/>
                </a:cxn>
                <a:cxn ang="0">
                  <a:pos x="19" y="55"/>
                </a:cxn>
                <a:cxn ang="0">
                  <a:pos x="32" y="37"/>
                </a:cxn>
                <a:cxn ang="0">
                  <a:pos x="48" y="22"/>
                </a:cxn>
                <a:cxn ang="0">
                  <a:pos x="69" y="10"/>
                </a:cxn>
                <a:cxn ang="0">
                  <a:pos x="90" y="3"/>
                </a:cxn>
                <a:cxn ang="0">
                  <a:pos x="113" y="0"/>
                </a:cxn>
                <a:cxn ang="0">
                  <a:pos x="134" y="2"/>
                </a:cxn>
                <a:cxn ang="0">
                  <a:pos x="156" y="8"/>
                </a:cxn>
                <a:cxn ang="0">
                  <a:pos x="174" y="19"/>
                </a:cxn>
                <a:cxn ang="0">
                  <a:pos x="191" y="32"/>
                </a:cxn>
                <a:cxn ang="0">
                  <a:pos x="206" y="49"/>
                </a:cxn>
                <a:cxn ang="0">
                  <a:pos x="217" y="70"/>
                </a:cxn>
                <a:cxn ang="0">
                  <a:pos x="224" y="93"/>
                </a:cxn>
                <a:cxn ang="0">
                  <a:pos x="227" y="116"/>
                </a:cxn>
                <a:cxn ang="0">
                  <a:pos x="225" y="138"/>
                </a:cxn>
                <a:cxn ang="0">
                  <a:pos x="219" y="159"/>
                </a:cxn>
                <a:cxn ang="0">
                  <a:pos x="209" y="179"/>
                </a:cxn>
                <a:cxn ang="0">
                  <a:pos x="195" y="197"/>
                </a:cxn>
                <a:cxn ang="0">
                  <a:pos x="179" y="212"/>
                </a:cxn>
                <a:cxn ang="0">
                  <a:pos x="159" y="223"/>
                </a:cxn>
              </a:cxnLst>
              <a:rect l="0" t="0" r="r" b="b"/>
              <a:pathLst>
                <a:path w="227" h="234">
                  <a:moveTo>
                    <a:pt x="159" y="223"/>
                  </a:moveTo>
                  <a:lnTo>
                    <a:pt x="137" y="231"/>
                  </a:lnTo>
                  <a:lnTo>
                    <a:pt x="115" y="234"/>
                  </a:lnTo>
                  <a:lnTo>
                    <a:pt x="93" y="232"/>
                  </a:lnTo>
                  <a:lnTo>
                    <a:pt x="73" y="225"/>
                  </a:lnTo>
                  <a:lnTo>
                    <a:pt x="54" y="215"/>
                  </a:lnTo>
                  <a:lnTo>
                    <a:pt x="36" y="201"/>
                  </a:lnTo>
                  <a:lnTo>
                    <a:pt x="22" y="184"/>
                  </a:lnTo>
                  <a:lnTo>
                    <a:pt x="11" y="163"/>
                  </a:lnTo>
                  <a:lnTo>
                    <a:pt x="4" y="141"/>
                  </a:lnTo>
                  <a:lnTo>
                    <a:pt x="0" y="118"/>
                  </a:lnTo>
                  <a:lnTo>
                    <a:pt x="3" y="96"/>
                  </a:lnTo>
                  <a:lnTo>
                    <a:pt x="9" y="74"/>
                  </a:lnTo>
                  <a:lnTo>
                    <a:pt x="19" y="55"/>
                  </a:lnTo>
                  <a:lnTo>
                    <a:pt x="32" y="37"/>
                  </a:lnTo>
                  <a:lnTo>
                    <a:pt x="48" y="22"/>
                  </a:lnTo>
                  <a:lnTo>
                    <a:pt x="69" y="10"/>
                  </a:lnTo>
                  <a:lnTo>
                    <a:pt x="90" y="3"/>
                  </a:lnTo>
                  <a:lnTo>
                    <a:pt x="113" y="0"/>
                  </a:lnTo>
                  <a:lnTo>
                    <a:pt x="134" y="2"/>
                  </a:lnTo>
                  <a:lnTo>
                    <a:pt x="156" y="8"/>
                  </a:lnTo>
                  <a:lnTo>
                    <a:pt x="174" y="19"/>
                  </a:lnTo>
                  <a:lnTo>
                    <a:pt x="191" y="32"/>
                  </a:lnTo>
                  <a:lnTo>
                    <a:pt x="206" y="49"/>
                  </a:lnTo>
                  <a:lnTo>
                    <a:pt x="217" y="70"/>
                  </a:lnTo>
                  <a:lnTo>
                    <a:pt x="224" y="93"/>
                  </a:lnTo>
                  <a:lnTo>
                    <a:pt x="227" y="116"/>
                  </a:lnTo>
                  <a:lnTo>
                    <a:pt x="225" y="138"/>
                  </a:lnTo>
                  <a:lnTo>
                    <a:pt x="219" y="159"/>
                  </a:lnTo>
                  <a:lnTo>
                    <a:pt x="209" y="179"/>
                  </a:lnTo>
                  <a:lnTo>
                    <a:pt x="195" y="197"/>
                  </a:lnTo>
                  <a:lnTo>
                    <a:pt x="179" y="212"/>
                  </a:lnTo>
                  <a:lnTo>
                    <a:pt x="159" y="223"/>
                  </a:lnTo>
                  <a:close/>
                </a:path>
              </a:pathLst>
            </a:custGeom>
            <a:solidFill>
              <a:srgbClr val="E3333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93" name="Freeform 289"/>
            <p:cNvSpPr>
              <a:spLocks/>
            </p:cNvSpPr>
            <p:nvPr/>
          </p:nvSpPr>
          <p:spPr bwMode="auto">
            <a:xfrm>
              <a:off x="3447" y="3082"/>
              <a:ext cx="10" cy="12"/>
            </a:xfrm>
            <a:custGeom>
              <a:avLst/>
              <a:gdLst/>
              <a:ahLst/>
              <a:cxnLst>
                <a:cxn ang="0">
                  <a:pos x="146" y="206"/>
                </a:cxn>
                <a:cxn ang="0">
                  <a:pos x="125" y="212"/>
                </a:cxn>
                <a:cxn ang="0">
                  <a:pos x="105" y="214"/>
                </a:cxn>
                <a:cxn ang="0">
                  <a:pos x="84" y="212"/>
                </a:cxn>
                <a:cxn ang="0">
                  <a:pos x="66" y="206"/>
                </a:cxn>
                <a:cxn ang="0">
                  <a:pos x="48" y="196"/>
                </a:cxn>
                <a:cxn ang="0">
                  <a:pos x="31" y="183"/>
                </a:cxn>
                <a:cxn ang="0">
                  <a:pos x="18" y="168"/>
                </a:cxn>
                <a:cxn ang="0">
                  <a:pos x="8" y="149"/>
                </a:cxn>
                <a:cxn ang="0">
                  <a:pos x="2" y="129"/>
                </a:cxn>
                <a:cxn ang="0">
                  <a:pos x="0" y="108"/>
                </a:cxn>
                <a:cxn ang="0">
                  <a:pos x="2" y="86"/>
                </a:cxn>
                <a:cxn ang="0">
                  <a:pos x="8" y="67"/>
                </a:cxn>
                <a:cxn ang="0">
                  <a:pos x="17" y="49"/>
                </a:cxn>
                <a:cxn ang="0">
                  <a:pos x="29" y="33"/>
                </a:cxn>
                <a:cxn ang="0">
                  <a:pos x="45" y="19"/>
                </a:cxn>
                <a:cxn ang="0">
                  <a:pos x="63" y="8"/>
                </a:cxn>
                <a:cxn ang="0">
                  <a:pos x="83" y="2"/>
                </a:cxn>
                <a:cxn ang="0">
                  <a:pos x="104" y="0"/>
                </a:cxn>
                <a:cxn ang="0">
                  <a:pos x="123" y="2"/>
                </a:cxn>
                <a:cxn ang="0">
                  <a:pos x="142" y="7"/>
                </a:cxn>
                <a:cxn ang="0">
                  <a:pos x="161" y="17"/>
                </a:cxn>
                <a:cxn ang="0">
                  <a:pos x="176" y="30"/>
                </a:cxn>
                <a:cxn ang="0">
                  <a:pos x="189" y="45"/>
                </a:cxn>
                <a:cxn ang="0">
                  <a:pos x="200" y="63"/>
                </a:cxn>
                <a:cxn ang="0">
                  <a:pos x="206" y="84"/>
                </a:cxn>
                <a:cxn ang="0">
                  <a:pos x="208" y="105"/>
                </a:cxn>
                <a:cxn ang="0">
                  <a:pos x="206" y="127"/>
                </a:cxn>
                <a:cxn ang="0">
                  <a:pos x="201" y="147"/>
                </a:cxn>
                <a:cxn ang="0">
                  <a:pos x="191" y="164"/>
                </a:cxn>
                <a:cxn ang="0">
                  <a:pos x="179" y="181"/>
                </a:cxn>
                <a:cxn ang="0">
                  <a:pos x="164" y="195"/>
                </a:cxn>
                <a:cxn ang="0">
                  <a:pos x="146" y="206"/>
                </a:cxn>
              </a:cxnLst>
              <a:rect l="0" t="0" r="r" b="b"/>
              <a:pathLst>
                <a:path w="208" h="214">
                  <a:moveTo>
                    <a:pt x="146" y="206"/>
                  </a:moveTo>
                  <a:lnTo>
                    <a:pt x="125" y="212"/>
                  </a:lnTo>
                  <a:lnTo>
                    <a:pt x="105" y="214"/>
                  </a:lnTo>
                  <a:lnTo>
                    <a:pt x="84" y="212"/>
                  </a:lnTo>
                  <a:lnTo>
                    <a:pt x="66" y="206"/>
                  </a:lnTo>
                  <a:lnTo>
                    <a:pt x="48" y="196"/>
                  </a:lnTo>
                  <a:lnTo>
                    <a:pt x="31" y="183"/>
                  </a:lnTo>
                  <a:lnTo>
                    <a:pt x="18" y="168"/>
                  </a:lnTo>
                  <a:lnTo>
                    <a:pt x="8" y="149"/>
                  </a:lnTo>
                  <a:lnTo>
                    <a:pt x="2" y="129"/>
                  </a:lnTo>
                  <a:lnTo>
                    <a:pt x="0" y="108"/>
                  </a:lnTo>
                  <a:lnTo>
                    <a:pt x="2" y="86"/>
                  </a:lnTo>
                  <a:lnTo>
                    <a:pt x="8" y="67"/>
                  </a:lnTo>
                  <a:lnTo>
                    <a:pt x="17" y="49"/>
                  </a:lnTo>
                  <a:lnTo>
                    <a:pt x="29" y="33"/>
                  </a:lnTo>
                  <a:lnTo>
                    <a:pt x="45" y="19"/>
                  </a:lnTo>
                  <a:lnTo>
                    <a:pt x="63" y="8"/>
                  </a:lnTo>
                  <a:lnTo>
                    <a:pt x="83" y="2"/>
                  </a:lnTo>
                  <a:lnTo>
                    <a:pt x="104" y="0"/>
                  </a:lnTo>
                  <a:lnTo>
                    <a:pt x="123" y="2"/>
                  </a:lnTo>
                  <a:lnTo>
                    <a:pt x="142" y="7"/>
                  </a:lnTo>
                  <a:lnTo>
                    <a:pt x="161" y="17"/>
                  </a:lnTo>
                  <a:lnTo>
                    <a:pt x="176" y="30"/>
                  </a:lnTo>
                  <a:lnTo>
                    <a:pt x="189" y="45"/>
                  </a:lnTo>
                  <a:lnTo>
                    <a:pt x="200" y="63"/>
                  </a:lnTo>
                  <a:lnTo>
                    <a:pt x="206" y="84"/>
                  </a:lnTo>
                  <a:lnTo>
                    <a:pt x="208" y="105"/>
                  </a:lnTo>
                  <a:lnTo>
                    <a:pt x="206" y="127"/>
                  </a:lnTo>
                  <a:lnTo>
                    <a:pt x="201" y="147"/>
                  </a:lnTo>
                  <a:lnTo>
                    <a:pt x="191" y="164"/>
                  </a:lnTo>
                  <a:lnTo>
                    <a:pt x="179" y="181"/>
                  </a:lnTo>
                  <a:lnTo>
                    <a:pt x="164" y="195"/>
                  </a:lnTo>
                  <a:lnTo>
                    <a:pt x="146" y="206"/>
                  </a:lnTo>
                  <a:close/>
                </a:path>
              </a:pathLst>
            </a:custGeom>
            <a:solidFill>
              <a:srgbClr val="EB5F6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94" name="Freeform 290"/>
            <p:cNvSpPr>
              <a:spLocks/>
            </p:cNvSpPr>
            <p:nvPr/>
          </p:nvSpPr>
          <p:spPr bwMode="auto">
            <a:xfrm>
              <a:off x="3448" y="3083"/>
              <a:ext cx="8" cy="10"/>
            </a:xfrm>
            <a:custGeom>
              <a:avLst/>
              <a:gdLst/>
              <a:ahLst/>
              <a:cxnLst>
                <a:cxn ang="0">
                  <a:pos x="131" y="187"/>
                </a:cxn>
                <a:cxn ang="0">
                  <a:pos x="113" y="193"/>
                </a:cxn>
                <a:cxn ang="0">
                  <a:pos x="95" y="194"/>
                </a:cxn>
                <a:cxn ang="0">
                  <a:pos x="76" y="192"/>
                </a:cxn>
                <a:cxn ang="0">
                  <a:pos x="59" y="187"/>
                </a:cxn>
                <a:cxn ang="0">
                  <a:pos x="44" y="178"/>
                </a:cxn>
                <a:cxn ang="0">
                  <a:pos x="29" y="167"/>
                </a:cxn>
                <a:cxn ang="0">
                  <a:pos x="17" y="152"/>
                </a:cxn>
                <a:cxn ang="0">
                  <a:pos x="8" y="135"/>
                </a:cxn>
                <a:cxn ang="0">
                  <a:pos x="2" y="116"/>
                </a:cxn>
                <a:cxn ang="0">
                  <a:pos x="0" y="97"/>
                </a:cxn>
                <a:cxn ang="0">
                  <a:pos x="2" y="79"/>
                </a:cxn>
                <a:cxn ang="0">
                  <a:pos x="7" y="61"/>
                </a:cxn>
                <a:cxn ang="0">
                  <a:pos x="15" y="45"/>
                </a:cxn>
                <a:cxn ang="0">
                  <a:pos x="26" y="30"/>
                </a:cxn>
                <a:cxn ang="0">
                  <a:pos x="41" y="17"/>
                </a:cxn>
                <a:cxn ang="0">
                  <a:pos x="57" y="8"/>
                </a:cxn>
                <a:cxn ang="0">
                  <a:pos x="75" y="1"/>
                </a:cxn>
                <a:cxn ang="0">
                  <a:pos x="95" y="0"/>
                </a:cxn>
                <a:cxn ang="0">
                  <a:pos x="112" y="1"/>
                </a:cxn>
                <a:cxn ang="0">
                  <a:pos x="130" y="7"/>
                </a:cxn>
                <a:cxn ang="0">
                  <a:pos x="146" y="15"/>
                </a:cxn>
                <a:cxn ang="0">
                  <a:pos x="160" y="27"/>
                </a:cxn>
                <a:cxn ang="0">
                  <a:pos x="172" y="41"/>
                </a:cxn>
                <a:cxn ang="0">
                  <a:pos x="181" y="58"/>
                </a:cxn>
                <a:cxn ang="0">
                  <a:pos x="187" y="77"/>
                </a:cxn>
                <a:cxn ang="0">
                  <a:pos x="189" y="96"/>
                </a:cxn>
                <a:cxn ang="0">
                  <a:pos x="188" y="114"/>
                </a:cxn>
                <a:cxn ang="0">
                  <a:pos x="182" y="132"/>
                </a:cxn>
                <a:cxn ang="0">
                  <a:pos x="174" y="149"/>
                </a:cxn>
                <a:cxn ang="0">
                  <a:pos x="163" y="165"/>
                </a:cxn>
                <a:cxn ang="0">
                  <a:pos x="149" y="177"/>
                </a:cxn>
                <a:cxn ang="0">
                  <a:pos x="131" y="187"/>
                </a:cxn>
              </a:cxnLst>
              <a:rect l="0" t="0" r="r" b="b"/>
              <a:pathLst>
                <a:path w="189" h="194">
                  <a:moveTo>
                    <a:pt x="131" y="187"/>
                  </a:moveTo>
                  <a:lnTo>
                    <a:pt x="113" y="193"/>
                  </a:lnTo>
                  <a:lnTo>
                    <a:pt x="95" y="194"/>
                  </a:lnTo>
                  <a:lnTo>
                    <a:pt x="76" y="192"/>
                  </a:lnTo>
                  <a:lnTo>
                    <a:pt x="59" y="187"/>
                  </a:lnTo>
                  <a:lnTo>
                    <a:pt x="44" y="178"/>
                  </a:lnTo>
                  <a:lnTo>
                    <a:pt x="29" y="167"/>
                  </a:lnTo>
                  <a:lnTo>
                    <a:pt x="17" y="152"/>
                  </a:lnTo>
                  <a:lnTo>
                    <a:pt x="8" y="135"/>
                  </a:lnTo>
                  <a:lnTo>
                    <a:pt x="2" y="116"/>
                  </a:lnTo>
                  <a:lnTo>
                    <a:pt x="0" y="97"/>
                  </a:lnTo>
                  <a:lnTo>
                    <a:pt x="2" y="79"/>
                  </a:lnTo>
                  <a:lnTo>
                    <a:pt x="7" y="61"/>
                  </a:lnTo>
                  <a:lnTo>
                    <a:pt x="15" y="45"/>
                  </a:lnTo>
                  <a:lnTo>
                    <a:pt x="26" y="30"/>
                  </a:lnTo>
                  <a:lnTo>
                    <a:pt x="41" y="17"/>
                  </a:lnTo>
                  <a:lnTo>
                    <a:pt x="57" y="8"/>
                  </a:lnTo>
                  <a:lnTo>
                    <a:pt x="75" y="1"/>
                  </a:lnTo>
                  <a:lnTo>
                    <a:pt x="95" y="0"/>
                  </a:lnTo>
                  <a:lnTo>
                    <a:pt x="112" y="1"/>
                  </a:lnTo>
                  <a:lnTo>
                    <a:pt x="130" y="7"/>
                  </a:lnTo>
                  <a:lnTo>
                    <a:pt x="146" y="15"/>
                  </a:lnTo>
                  <a:lnTo>
                    <a:pt x="160" y="27"/>
                  </a:lnTo>
                  <a:lnTo>
                    <a:pt x="172" y="41"/>
                  </a:lnTo>
                  <a:lnTo>
                    <a:pt x="181" y="58"/>
                  </a:lnTo>
                  <a:lnTo>
                    <a:pt x="187" y="77"/>
                  </a:lnTo>
                  <a:lnTo>
                    <a:pt x="189" y="96"/>
                  </a:lnTo>
                  <a:lnTo>
                    <a:pt x="188" y="114"/>
                  </a:lnTo>
                  <a:lnTo>
                    <a:pt x="182" y="132"/>
                  </a:lnTo>
                  <a:lnTo>
                    <a:pt x="174" y="149"/>
                  </a:lnTo>
                  <a:lnTo>
                    <a:pt x="163" y="165"/>
                  </a:lnTo>
                  <a:lnTo>
                    <a:pt x="149" y="177"/>
                  </a:lnTo>
                  <a:lnTo>
                    <a:pt x="131" y="187"/>
                  </a:lnTo>
                  <a:close/>
                </a:path>
              </a:pathLst>
            </a:custGeom>
            <a:solidFill>
              <a:srgbClr val="F0878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95" name="Freeform 291"/>
            <p:cNvSpPr>
              <a:spLocks/>
            </p:cNvSpPr>
            <p:nvPr/>
          </p:nvSpPr>
          <p:spPr bwMode="auto">
            <a:xfrm>
              <a:off x="3448" y="3083"/>
              <a:ext cx="8" cy="10"/>
            </a:xfrm>
            <a:custGeom>
              <a:avLst/>
              <a:gdLst/>
              <a:ahLst/>
              <a:cxnLst>
                <a:cxn ang="0">
                  <a:pos x="120" y="170"/>
                </a:cxn>
                <a:cxn ang="0">
                  <a:pos x="104" y="175"/>
                </a:cxn>
                <a:cxn ang="0">
                  <a:pos x="87" y="177"/>
                </a:cxn>
                <a:cxn ang="0">
                  <a:pos x="70" y="176"/>
                </a:cxn>
                <a:cxn ang="0">
                  <a:pos x="54" y="171"/>
                </a:cxn>
                <a:cxn ang="0">
                  <a:pos x="40" y="163"/>
                </a:cxn>
                <a:cxn ang="0">
                  <a:pos x="27" y="152"/>
                </a:cxn>
                <a:cxn ang="0">
                  <a:pos x="15" y="139"/>
                </a:cxn>
                <a:cxn ang="0">
                  <a:pos x="7" y="124"/>
                </a:cxn>
                <a:cxn ang="0">
                  <a:pos x="2" y="107"/>
                </a:cxn>
                <a:cxn ang="0">
                  <a:pos x="0" y="90"/>
                </a:cxn>
                <a:cxn ang="0">
                  <a:pos x="2" y="72"/>
                </a:cxn>
                <a:cxn ang="0">
                  <a:pos x="7" y="56"/>
                </a:cxn>
                <a:cxn ang="0">
                  <a:pos x="14" y="41"/>
                </a:cxn>
                <a:cxn ang="0">
                  <a:pos x="25" y="28"/>
                </a:cxn>
                <a:cxn ang="0">
                  <a:pos x="37" y="16"/>
                </a:cxn>
                <a:cxn ang="0">
                  <a:pos x="52" y="8"/>
                </a:cxn>
                <a:cxn ang="0">
                  <a:pos x="68" y="2"/>
                </a:cxn>
                <a:cxn ang="0">
                  <a:pos x="85" y="0"/>
                </a:cxn>
                <a:cxn ang="0">
                  <a:pos x="102" y="2"/>
                </a:cxn>
                <a:cxn ang="0">
                  <a:pos x="117" y="7"/>
                </a:cxn>
                <a:cxn ang="0">
                  <a:pos x="132" y="15"/>
                </a:cxn>
                <a:cxn ang="0">
                  <a:pos x="145" y="25"/>
                </a:cxn>
                <a:cxn ang="0">
                  <a:pos x="156" y="38"/>
                </a:cxn>
                <a:cxn ang="0">
                  <a:pos x="164" y="53"/>
                </a:cxn>
                <a:cxn ang="0">
                  <a:pos x="169" y="70"/>
                </a:cxn>
                <a:cxn ang="0">
                  <a:pos x="171" y="88"/>
                </a:cxn>
                <a:cxn ang="0">
                  <a:pos x="169" y="105"/>
                </a:cxn>
                <a:cxn ang="0">
                  <a:pos x="165" y="121"/>
                </a:cxn>
                <a:cxn ang="0">
                  <a:pos x="158" y="136"/>
                </a:cxn>
                <a:cxn ang="0">
                  <a:pos x="148" y="150"/>
                </a:cxn>
                <a:cxn ang="0">
                  <a:pos x="136" y="162"/>
                </a:cxn>
                <a:cxn ang="0">
                  <a:pos x="120" y="170"/>
                </a:cxn>
              </a:cxnLst>
              <a:rect l="0" t="0" r="r" b="b"/>
              <a:pathLst>
                <a:path w="171" h="177">
                  <a:moveTo>
                    <a:pt x="120" y="170"/>
                  </a:moveTo>
                  <a:lnTo>
                    <a:pt x="104" y="175"/>
                  </a:lnTo>
                  <a:lnTo>
                    <a:pt x="87" y="177"/>
                  </a:lnTo>
                  <a:lnTo>
                    <a:pt x="70" y="176"/>
                  </a:lnTo>
                  <a:lnTo>
                    <a:pt x="54" y="171"/>
                  </a:lnTo>
                  <a:lnTo>
                    <a:pt x="40" y="163"/>
                  </a:lnTo>
                  <a:lnTo>
                    <a:pt x="27" y="152"/>
                  </a:lnTo>
                  <a:lnTo>
                    <a:pt x="15" y="139"/>
                  </a:lnTo>
                  <a:lnTo>
                    <a:pt x="7" y="124"/>
                  </a:lnTo>
                  <a:lnTo>
                    <a:pt x="2" y="107"/>
                  </a:lnTo>
                  <a:lnTo>
                    <a:pt x="0" y="90"/>
                  </a:lnTo>
                  <a:lnTo>
                    <a:pt x="2" y="72"/>
                  </a:lnTo>
                  <a:lnTo>
                    <a:pt x="7" y="56"/>
                  </a:lnTo>
                  <a:lnTo>
                    <a:pt x="14" y="41"/>
                  </a:lnTo>
                  <a:lnTo>
                    <a:pt x="25" y="28"/>
                  </a:lnTo>
                  <a:lnTo>
                    <a:pt x="37" y="16"/>
                  </a:lnTo>
                  <a:lnTo>
                    <a:pt x="52" y="8"/>
                  </a:lnTo>
                  <a:lnTo>
                    <a:pt x="68" y="2"/>
                  </a:lnTo>
                  <a:lnTo>
                    <a:pt x="85" y="0"/>
                  </a:lnTo>
                  <a:lnTo>
                    <a:pt x="102" y="2"/>
                  </a:lnTo>
                  <a:lnTo>
                    <a:pt x="117" y="7"/>
                  </a:lnTo>
                  <a:lnTo>
                    <a:pt x="132" y="15"/>
                  </a:lnTo>
                  <a:lnTo>
                    <a:pt x="145" y="25"/>
                  </a:lnTo>
                  <a:lnTo>
                    <a:pt x="156" y="38"/>
                  </a:lnTo>
                  <a:lnTo>
                    <a:pt x="164" y="53"/>
                  </a:lnTo>
                  <a:lnTo>
                    <a:pt x="169" y="70"/>
                  </a:lnTo>
                  <a:lnTo>
                    <a:pt x="171" y="88"/>
                  </a:lnTo>
                  <a:lnTo>
                    <a:pt x="169" y="105"/>
                  </a:lnTo>
                  <a:lnTo>
                    <a:pt x="165" y="121"/>
                  </a:lnTo>
                  <a:lnTo>
                    <a:pt x="158" y="136"/>
                  </a:lnTo>
                  <a:lnTo>
                    <a:pt x="148" y="150"/>
                  </a:lnTo>
                  <a:lnTo>
                    <a:pt x="136" y="162"/>
                  </a:lnTo>
                  <a:lnTo>
                    <a:pt x="120" y="170"/>
                  </a:lnTo>
                  <a:close/>
                </a:path>
              </a:pathLst>
            </a:custGeom>
            <a:solidFill>
              <a:srgbClr val="F5AE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96" name="Freeform 292"/>
            <p:cNvSpPr>
              <a:spLocks/>
            </p:cNvSpPr>
            <p:nvPr/>
          </p:nvSpPr>
          <p:spPr bwMode="auto">
            <a:xfrm>
              <a:off x="3449" y="3083"/>
              <a:ext cx="7" cy="9"/>
            </a:xfrm>
            <a:custGeom>
              <a:avLst/>
              <a:gdLst/>
              <a:ahLst/>
              <a:cxnLst>
                <a:cxn ang="0">
                  <a:pos x="106" y="149"/>
                </a:cxn>
                <a:cxn ang="0">
                  <a:pos x="92" y="155"/>
                </a:cxn>
                <a:cxn ang="0">
                  <a:pos x="77" y="156"/>
                </a:cxn>
                <a:cxn ang="0">
                  <a:pos x="63" y="155"/>
                </a:cxn>
                <a:cxn ang="0">
                  <a:pos x="48" y="150"/>
                </a:cxn>
                <a:cxn ang="0">
                  <a:pos x="35" y="143"/>
                </a:cxn>
                <a:cxn ang="0">
                  <a:pos x="24" y="133"/>
                </a:cxn>
                <a:cxn ang="0">
                  <a:pos x="14" y="122"/>
                </a:cxn>
                <a:cxn ang="0">
                  <a:pos x="6" y="108"/>
                </a:cxn>
                <a:cxn ang="0">
                  <a:pos x="2" y="93"/>
                </a:cxn>
                <a:cxn ang="0">
                  <a:pos x="0" y="78"/>
                </a:cxn>
                <a:cxn ang="0">
                  <a:pos x="1" y="63"/>
                </a:cxn>
                <a:cxn ang="0">
                  <a:pos x="5" y="49"/>
                </a:cxn>
                <a:cxn ang="0">
                  <a:pos x="13" y="35"/>
                </a:cxn>
                <a:cxn ang="0">
                  <a:pos x="22" y="24"/>
                </a:cxn>
                <a:cxn ang="0">
                  <a:pos x="33" y="13"/>
                </a:cxn>
                <a:cxn ang="0">
                  <a:pos x="46" y="6"/>
                </a:cxn>
                <a:cxn ang="0">
                  <a:pos x="60" y="1"/>
                </a:cxn>
                <a:cxn ang="0">
                  <a:pos x="76" y="0"/>
                </a:cxn>
                <a:cxn ang="0">
                  <a:pos x="90" y="1"/>
                </a:cxn>
                <a:cxn ang="0">
                  <a:pos x="104" y="5"/>
                </a:cxn>
                <a:cxn ang="0">
                  <a:pos x="118" y="11"/>
                </a:cxn>
                <a:cxn ang="0">
                  <a:pos x="129" y="21"/>
                </a:cxn>
                <a:cxn ang="0">
                  <a:pos x="139" y="32"/>
                </a:cxn>
                <a:cxn ang="0">
                  <a:pos x="146" y="46"/>
                </a:cxn>
                <a:cxn ang="0">
                  <a:pos x="150" y="61"/>
                </a:cxn>
                <a:cxn ang="0">
                  <a:pos x="152" y="77"/>
                </a:cxn>
                <a:cxn ang="0">
                  <a:pos x="151" y="91"/>
                </a:cxn>
                <a:cxn ang="0">
                  <a:pos x="147" y="106"/>
                </a:cxn>
                <a:cxn ang="0">
                  <a:pos x="140" y="120"/>
                </a:cxn>
                <a:cxn ang="0">
                  <a:pos x="131" y="131"/>
                </a:cxn>
                <a:cxn ang="0">
                  <a:pos x="120" y="142"/>
                </a:cxn>
                <a:cxn ang="0">
                  <a:pos x="106" y="149"/>
                </a:cxn>
              </a:cxnLst>
              <a:rect l="0" t="0" r="r" b="b"/>
              <a:pathLst>
                <a:path w="152" h="156">
                  <a:moveTo>
                    <a:pt x="106" y="149"/>
                  </a:moveTo>
                  <a:lnTo>
                    <a:pt x="92" y="155"/>
                  </a:lnTo>
                  <a:lnTo>
                    <a:pt x="77" y="156"/>
                  </a:lnTo>
                  <a:lnTo>
                    <a:pt x="63" y="155"/>
                  </a:lnTo>
                  <a:lnTo>
                    <a:pt x="48" y="150"/>
                  </a:lnTo>
                  <a:lnTo>
                    <a:pt x="35" y="143"/>
                  </a:lnTo>
                  <a:lnTo>
                    <a:pt x="24" y="133"/>
                  </a:lnTo>
                  <a:lnTo>
                    <a:pt x="14" y="122"/>
                  </a:lnTo>
                  <a:lnTo>
                    <a:pt x="6" y="108"/>
                  </a:lnTo>
                  <a:lnTo>
                    <a:pt x="2" y="93"/>
                  </a:lnTo>
                  <a:lnTo>
                    <a:pt x="0" y="78"/>
                  </a:lnTo>
                  <a:lnTo>
                    <a:pt x="1" y="63"/>
                  </a:lnTo>
                  <a:lnTo>
                    <a:pt x="5" y="49"/>
                  </a:lnTo>
                  <a:lnTo>
                    <a:pt x="13" y="35"/>
                  </a:lnTo>
                  <a:lnTo>
                    <a:pt x="22" y="24"/>
                  </a:lnTo>
                  <a:lnTo>
                    <a:pt x="33" y="13"/>
                  </a:lnTo>
                  <a:lnTo>
                    <a:pt x="46" y="6"/>
                  </a:lnTo>
                  <a:lnTo>
                    <a:pt x="60" y="1"/>
                  </a:lnTo>
                  <a:lnTo>
                    <a:pt x="76" y="0"/>
                  </a:lnTo>
                  <a:lnTo>
                    <a:pt x="90" y="1"/>
                  </a:lnTo>
                  <a:lnTo>
                    <a:pt x="104" y="5"/>
                  </a:lnTo>
                  <a:lnTo>
                    <a:pt x="118" y="11"/>
                  </a:lnTo>
                  <a:lnTo>
                    <a:pt x="129" y="21"/>
                  </a:lnTo>
                  <a:lnTo>
                    <a:pt x="139" y="32"/>
                  </a:lnTo>
                  <a:lnTo>
                    <a:pt x="146" y="46"/>
                  </a:lnTo>
                  <a:lnTo>
                    <a:pt x="150" y="61"/>
                  </a:lnTo>
                  <a:lnTo>
                    <a:pt x="152" y="77"/>
                  </a:lnTo>
                  <a:lnTo>
                    <a:pt x="151" y="91"/>
                  </a:lnTo>
                  <a:lnTo>
                    <a:pt x="147" y="106"/>
                  </a:lnTo>
                  <a:lnTo>
                    <a:pt x="140" y="120"/>
                  </a:lnTo>
                  <a:lnTo>
                    <a:pt x="131" y="131"/>
                  </a:lnTo>
                  <a:lnTo>
                    <a:pt x="120" y="142"/>
                  </a:lnTo>
                  <a:lnTo>
                    <a:pt x="106" y="149"/>
                  </a:lnTo>
                  <a:close/>
                </a:path>
              </a:pathLst>
            </a:custGeom>
            <a:solidFill>
              <a:srgbClr val="FAD6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97" name="Freeform 293"/>
            <p:cNvSpPr>
              <a:spLocks/>
            </p:cNvSpPr>
            <p:nvPr/>
          </p:nvSpPr>
          <p:spPr bwMode="auto">
            <a:xfrm>
              <a:off x="3449" y="3083"/>
              <a:ext cx="6" cy="8"/>
            </a:xfrm>
            <a:custGeom>
              <a:avLst/>
              <a:gdLst/>
              <a:ahLst/>
              <a:cxnLst>
                <a:cxn ang="0">
                  <a:pos x="93" y="134"/>
                </a:cxn>
                <a:cxn ang="0">
                  <a:pos x="80" y="138"/>
                </a:cxn>
                <a:cxn ang="0">
                  <a:pos x="68" y="139"/>
                </a:cxn>
                <a:cxn ang="0">
                  <a:pos x="55" y="138"/>
                </a:cxn>
                <a:cxn ang="0">
                  <a:pos x="42" y="134"/>
                </a:cxn>
                <a:cxn ang="0">
                  <a:pos x="30" y="127"/>
                </a:cxn>
                <a:cxn ang="0">
                  <a:pos x="20" y="119"/>
                </a:cxn>
                <a:cxn ang="0">
                  <a:pos x="12" y="109"/>
                </a:cxn>
                <a:cxn ang="0">
                  <a:pos x="5" y="97"/>
                </a:cxn>
                <a:cxn ang="0">
                  <a:pos x="1" y="83"/>
                </a:cxn>
                <a:cxn ang="0">
                  <a:pos x="0" y="70"/>
                </a:cxn>
                <a:cxn ang="0">
                  <a:pos x="1" y="57"/>
                </a:cxn>
                <a:cxn ang="0">
                  <a:pos x="5" y="44"/>
                </a:cxn>
                <a:cxn ang="0">
                  <a:pos x="11" y="31"/>
                </a:cxn>
                <a:cxn ang="0">
                  <a:pos x="19" y="21"/>
                </a:cxn>
                <a:cxn ang="0">
                  <a:pos x="28" y="12"/>
                </a:cxn>
                <a:cxn ang="0">
                  <a:pos x="40" y="5"/>
                </a:cxn>
                <a:cxn ang="0">
                  <a:pos x="54" y="1"/>
                </a:cxn>
                <a:cxn ang="0">
                  <a:pos x="66" y="0"/>
                </a:cxn>
                <a:cxn ang="0">
                  <a:pos x="79" y="1"/>
                </a:cxn>
                <a:cxn ang="0">
                  <a:pos x="91" y="5"/>
                </a:cxn>
                <a:cxn ang="0">
                  <a:pos x="104" y="11"/>
                </a:cxn>
                <a:cxn ang="0">
                  <a:pos x="114" y="20"/>
                </a:cxn>
                <a:cxn ang="0">
                  <a:pos x="122" y="29"/>
                </a:cxn>
                <a:cxn ang="0">
                  <a:pos x="129" y="42"/>
                </a:cxn>
                <a:cxn ang="0">
                  <a:pos x="133" y="56"/>
                </a:cxn>
                <a:cxn ang="0">
                  <a:pos x="134" y="68"/>
                </a:cxn>
                <a:cxn ang="0">
                  <a:pos x="133" y="82"/>
                </a:cxn>
                <a:cxn ang="0">
                  <a:pos x="129" y="95"/>
                </a:cxn>
                <a:cxn ang="0">
                  <a:pos x="123" y="107"/>
                </a:cxn>
                <a:cxn ang="0">
                  <a:pos x="115" y="118"/>
                </a:cxn>
                <a:cxn ang="0">
                  <a:pos x="106" y="126"/>
                </a:cxn>
                <a:cxn ang="0">
                  <a:pos x="93" y="134"/>
                </a:cxn>
              </a:cxnLst>
              <a:rect l="0" t="0" r="r" b="b"/>
              <a:pathLst>
                <a:path w="134" h="139">
                  <a:moveTo>
                    <a:pt x="93" y="134"/>
                  </a:moveTo>
                  <a:lnTo>
                    <a:pt x="80" y="138"/>
                  </a:lnTo>
                  <a:lnTo>
                    <a:pt x="68" y="139"/>
                  </a:lnTo>
                  <a:lnTo>
                    <a:pt x="55" y="138"/>
                  </a:lnTo>
                  <a:lnTo>
                    <a:pt x="42" y="134"/>
                  </a:lnTo>
                  <a:lnTo>
                    <a:pt x="30" y="127"/>
                  </a:lnTo>
                  <a:lnTo>
                    <a:pt x="20" y="119"/>
                  </a:lnTo>
                  <a:lnTo>
                    <a:pt x="12" y="109"/>
                  </a:lnTo>
                  <a:lnTo>
                    <a:pt x="5" y="97"/>
                  </a:lnTo>
                  <a:lnTo>
                    <a:pt x="1" y="83"/>
                  </a:lnTo>
                  <a:lnTo>
                    <a:pt x="0" y="70"/>
                  </a:lnTo>
                  <a:lnTo>
                    <a:pt x="1" y="57"/>
                  </a:lnTo>
                  <a:lnTo>
                    <a:pt x="5" y="44"/>
                  </a:lnTo>
                  <a:lnTo>
                    <a:pt x="11" y="31"/>
                  </a:lnTo>
                  <a:lnTo>
                    <a:pt x="19" y="21"/>
                  </a:lnTo>
                  <a:lnTo>
                    <a:pt x="28" y="12"/>
                  </a:lnTo>
                  <a:lnTo>
                    <a:pt x="40" y="5"/>
                  </a:lnTo>
                  <a:lnTo>
                    <a:pt x="54" y="1"/>
                  </a:lnTo>
                  <a:lnTo>
                    <a:pt x="66" y="0"/>
                  </a:lnTo>
                  <a:lnTo>
                    <a:pt x="79" y="1"/>
                  </a:lnTo>
                  <a:lnTo>
                    <a:pt x="91" y="5"/>
                  </a:lnTo>
                  <a:lnTo>
                    <a:pt x="104" y="11"/>
                  </a:lnTo>
                  <a:lnTo>
                    <a:pt x="114" y="20"/>
                  </a:lnTo>
                  <a:lnTo>
                    <a:pt x="122" y="29"/>
                  </a:lnTo>
                  <a:lnTo>
                    <a:pt x="129" y="42"/>
                  </a:lnTo>
                  <a:lnTo>
                    <a:pt x="133" y="56"/>
                  </a:lnTo>
                  <a:lnTo>
                    <a:pt x="134" y="68"/>
                  </a:lnTo>
                  <a:lnTo>
                    <a:pt x="133" y="82"/>
                  </a:lnTo>
                  <a:lnTo>
                    <a:pt x="129" y="95"/>
                  </a:lnTo>
                  <a:lnTo>
                    <a:pt x="123" y="107"/>
                  </a:lnTo>
                  <a:lnTo>
                    <a:pt x="115" y="118"/>
                  </a:lnTo>
                  <a:lnTo>
                    <a:pt x="106" y="126"/>
                  </a:lnTo>
                  <a:lnTo>
                    <a:pt x="93" y="1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98" name="Freeform 294"/>
            <p:cNvSpPr>
              <a:spLocks/>
            </p:cNvSpPr>
            <p:nvPr/>
          </p:nvSpPr>
          <p:spPr bwMode="auto">
            <a:xfrm>
              <a:off x="3441" y="3093"/>
              <a:ext cx="1" cy="2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5" y="3"/>
                </a:cxn>
                <a:cxn ang="0">
                  <a:pos x="1" y="8"/>
                </a:cxn>
                <a:cxn ang="0">
                  <a:pos x="0" y="15"/>
                </a:cxn>
                <a:cxn ang="0">
                  <a:pos x="1" y="20"/>
                </a:cxn>
                <a:cxn ang="0">
                  <a:pos x="4" y="26"/>
                </a:cxn>
                <a:cxn ang="0">
                  <a:pos x="8" y="31"/>
                </a:cxn>
                <a:cxn ang="0">
                  <a:pos x="14" y="33"/>
                </a:cxn>
                <a:cxn ang="0">
                  <a:pos x="21" y="32"/>
                </a:cxn>
                <a:cxn ang="0">
                  <a:pos x="11" y="0"/>
                </a:cxn>
              </a:cxnLst>
              <a:rect l="0" t="0" r="r" b="b"/>
              <a:pathLst>
                <a:path w="21" h="33">
                  <a:moveTo>
                    <a:pt x="11" y="0"/>
                  </a:moveTo>
                  <a:lnTo>
                    <a:pt x="5" y="3"/>
                  </a:lnTo>
                  <a:lnTo>
                    <a:pt x="1" y="8"/>
                  </a:lnTo>
                  <a:lnTo>
                    <a:pt x="0" y="15"/>
                  </a:lnTo>
                  <a:lnTo>
                    <a:pt x="1" y="20"/>
                  </a:lnTo>
                  <a:lnTo>
                    <a:pt x="4" y="26"/>
                  </a:lnTo>
                  <a:lnTo>
                    <a:pt x="8" y="31"/>
                  </a:lnTo>
                  <a:lnTo>
                    <a:pt x="14" y="33"/>
                  </a:lnTo>
                  <a:lnTo>
                    <a:pt x="21" y="3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99" name="Freeform 295"/>
            <p:cNvSpPr>
              <a:spLocks/>
            </p:cNvSpPr>
            <p:nvPr/>
          </p:nvSpPr>
          <p:spPr bwMode="auto">
            <a:xfrm>
              <a:off x="3442" y="3089"/>
              <a:ext cx="3" cy="6"/>
            </a:xfrm>
            <a:custGeom>
              <a:avLst/>
              <a:gdLst/>
              <a:ahLst/>
              <a:cxnLst>
                <a:cxn ang="0">
                  <a:pos x="40" y="12"/>
                </a:cxn>
                <a:cxn ang="0">
                  <a:pos x="40" y="12"/>
                </a:cxn>
                <a:cxn ang="0">
                  <a:pos x="42" y="22"/>
                </a:cxn>
                <a:cxn ang="0">
                  <a:pos x="42" y="28"/>
                </a:cxn>
                <a:cxn ang="0">
                  <a:pos x="39" y="37"/>
                </a:cxn>
                <a:cxn ang="0">
                  <a:pos x="36" y="43"/>
                </a:cxn>
                <a:cxn ang="0">
                  <a:pos x="30" y="49"/>
                </a:cxn>
                <a:cxn ang="0">
                  <a:pos x="21" y="57"/>
                </a:cxn>
                <a:cxn ang="0">
                  <a:pos x="12" y="61"/>
                </a:cxn>
                <a:cxn ang="0">
                  <a:pos x="0" y="66"/>
                </a:cxn>
                <a:cxn ang="0">
                  <a:pos x="10" y="98"/>
                </a:cxn>
                <a:cxn ang="0">
                  <a:pos x="26" y="92"/>
                </a:cxn>
                <a:cxn ang="0">
                  <a:pos x="39" y="84"/>
                </a:cxn>
                <a:cxn ang="0">
                  <a:pos x="50" y="74"/>
                </a:cxn>
                <a:cxn ang="0">
                  <a:pos x="63" y="64"/>
                </a:cxn>
                <a:cxn ang="0">
                  <a:pos x="70" y="49"/>
                </a:cxn>
                <a:cxn ang="0">
                  <a:pos x="75" y="34"/>
                </a:cxn>
                <a:cxn ang="0">
                  <a:pos x="75" y="18"/>
                </a:cxn>
                <a:cxn ang="0">
                  <a:pos x="71" y="0"/>
                </a:cxn>
                <a:cxn ang="0">
                  <a:pos x="71" y="0"/>
                </a:cxn>
                <a:cxn ang="0">
                  <a:pos x="40" y="12"/>
                </a:cxn>
              </a:cxnLst>
              <a:rect l="0" t="0" r="r" b="b"/>
              <a:pathLst>
                <a:path w="75" h="98">
                  <a:moveTo>
                    <a:pt x="40" y="12"/>
                  </a:moveTo>
                  <a:lnTo>
                    <a:pt x="40" y="12"/>
                  </a:lnTo>
                  <a:lnTo>
                    <a:pt x="42" y="22"/>
                  </a:lnTo>
                  <a:lnTo>
                    <a:pt x="42" y="28"/>
                  </a:lnTo>
                  <a:lnTo>
                    <a:pt x="39" y="37"/>
                  </a:lnTo>
                  <a:lnTo>
                    <a:pt x="36" y="43"/>
                  </a:lnTo>
                  <a:lnTo>
                    <a:pt x="30" y="49"/>
                  </a:lnTo>
                  <a:lnTo>
                    <a:pt x="21" y="57"/>
                  </a:lnTo>
                  <a:lnTo>
                    <a:pt x="12" y="61"/>
                  </a:lnTo>
                  <a:lnTo>
                    <a:pt x="0" y="66"/>
                  </a:lnTo>
                  <a:lnTo>
                    <a:pt x="10" y="98"/>
                  </a:lnTo>
                  <a:lnTo>
                    <a:pt x="26" y="92"/>
                  </a:lnTo>
                  <a:lnTo>
                    <a:pt x="39" y="84"/>
                  </a:lnTo>
                  <a:lnTo>
                    <a:pt x="50" y="74"/>
                  </a:lnTo>
                  <a:lnTo>
                    <a:pt x="63" y="64"/>
                  </a:lnTo>
                  <a:lnTo>
                    <a:pt x="70" y="49"/>
                  </a:lnTo>
                  <a:lnTo>
                    <a:pt x="75" y="34"/>
                  </a:lnTo>
                  <a:lnTo>
                    <a:pt x="75" y="18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40" y="12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00" name="Freeform 296"/>
            <p:cNvSpPr>
              <a:spLocks/>
            </p:cNvSpPr>
            <p:nvPr/>
          </p:nvSpPr>
          <p:spPr bwMode="auto">
            <a:xfrm>
              <a:off x="3440" y="3087"/>
              <a:ext cx="5" cy="3"/>
            </a:xfrm>
            <a:custGeom>
              <a:avLst/>
              <a:gdLst/>
              <a:ahLst/>
              <a:cxnLst>
                <a:cxn ang="0">
                  <a:pos x="20" y="43"/>
                </a:cxn>
                <a:cxn ang="0">
                  <a:pos x="20" y="43"/>
                </a:cxn>
                <a:cxn ang="0">
                  <a:pos x="27" y="39"/>
                </a:cxn>
                <a:cxn ang="0">
                  <a:pos x="36" y="35"/>
                </a:cxn>
                <a:cxn ang="0">
                  <a:pos x="45" y="33"/>
                </a:cxn>
                <a:cxn ang="0">
                  <a:pos x="54" y="33"/>
                </a:cxn>
                <a:cxn ang="0">
                  <a:pos x="62" y="36"/>
                </a:cxn>
                <a:cxn ang="0">
                  <a:pos x="69" y="39"/>
                </a:cxn>
                <a:cxn ang="0">
                  <a:pos x="74" y="43"/>
                </a:cxn>
                <a:cxn ang="0">
                  <a:pos x="77" y="49"/>
                </a:cxn>
                <a:cxn ang="0">
                  <a:pos x="108" y="37"/>
                </a:cxn>
                <a:cxn ang="0">
                  <a:pos x="98" y="22"/>
                </a:cxn>
                <a:cxn ang="0">
                  <a:pos x="87" y="11"/>
                </a:cxn>
                <a:cxn ang="0">
                  <a:pos x="74" y="4"/>
                </a:cxn>
                <a:cxn ang="0">
                  <a:pos x="58" y="0"/>
                </a:cxn>
                <a:cxn ang="0">
                  <a:pos x="41" y="0"/>
                </a:cxn>
                <a:cxn ang="0">
                  <a:pos x="26" y="3"/>
                </a:cxn>
                <a:cxn ang="0">
                  <a:pos x="13" y="9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0" y="43"/>
                </a:cxn>
              </a:cxnLst>
              <a:rect l="0" t="0" r="r" b="b"/>
              <a:pathLst>
                <a:path w="108" h="49">
                  <a:moveTo>
                    <a:pt x="20" y="43"/>
                  </a:moveTo>
                  <a:lnTo>
                    <a:pt x="20" y="43"/>
                  </a:lnTo>
                  <a:lnTo>
                    <a:pt x="27" y="39"/>
                  </a:lnTo>
                  <a:lnTo>
                    <a:pt x="36" y="35"/>
                  </a:lnTo>
                  <a:lnTo>
                    <a:pt x="45" y="33"/>
                  </a:lnTo>
                  <a:lnTo>
                    <a:pt x="54" y="33"/>
                  </a:lnTo>
                  <a:lnTo>
                    <a:pt x="62" y="36"/>
                  </a:lnTo>
                  <a:lnTo>
                    <a:pt x="69" y="39"/>
                  </a:lnTo>
                  <a:lnTo>
                    <a:pt x="74" y="43"/>
                  </a:lnTo>
                  <a:lnTo>
                    <a:pt x="77" y="49"/>
                  </a:lnTo>
                  <a:lnTo>
                    <a:pt x="108" y="37"/>
                  </a:lnTo>
                  <a:lnTo>
                    <a:pt x="98" y="22"/>
                  </a:lnTo>
                  <a:lnTo>
                    <a:pt x="87" y="11"/>
                  </a:lnTo>
                  <a:lnTo>
                    <a:pt x="74" y="4"/>
                  </a:lnTo>
                  <a:lnTo>
                    <a:pt x="58" y="0"/>
                  </a:lnTo>
                  <a:lnTo>
                    <a:pt x="41" y="0"/>
                  </a:lnTo>
                  <a:lnTo>
                    <a:pt x="26" y="3"/>
                  </a:lnTo>
                  <a:lnTo>
                    <a:pt x="13" y="9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0" y="43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01" name="Freeform 297"/>
            <p:cNvSpPr>
              <a:spLocks/>
            </p:cNvSpPr>
            <p:nvPr/>
          </p:nvSpPr>
          <p:spPr bwMode="auto">
            <a:xfrm>
              <a:off x="3438" y="3088"/>
              <a:ext cx="3" cy="8"/>
            </a:xfrm>
            <a:custGeom>
              <a:avLst/>
              <a:gdLst/>
              <a:ahLst/>
              <a:cxnLst>
                <a:cxn ang="0">
                  <a:pos x="36" y="112"/>
                </a:cxn>
                <a:cxn ang="0">
                  <a:pos x="36" y="112"/>
                </a:cxn>
                <a:cxn ang="0">
                  <a:pos x="33" y="104"/>
                </a:cxn>
                <a:cxn ang="0">
                  <a:pos x="32" y="95"/>
                </a:cxn>
                <a:cxn ang="0">
                  <a:pos x="34" y="83"/>
                </a:cxn>
                <a:cxn ang="0">
                  <a:pos x="38" y="69"/>
                </a:cxn>
                <a:cxn ang="0">
                  <a:pos x="44" y="58"/>
                </a:cxn>
                <a:cxn ang="0">
                  <a:pos x="52" y="44"/>
                </a:cxn>
                <a:cxn ang="0">
                  <a:pos x="60" y="34"/>
                </a:cxn>
                <a:cxn ang="0">
                  <a:pos x="69" y="25"/>
                </a:cxn>
                <a:cxn ang="0">
                  <a:pos x="49" y="0"/>
                </a:cxn>
                <a:cxn ang="0">
                  <a:pos x="37" y="11"/>
                </a:cxn>
                <a:cxn ang="0">
                  <a:pos x="25" y="25"/>
                </a:cxn>
                <a:cxn ang="0">
                  <a:pos x="16" y="41"/>
                </a:cxn>
                <a:cxn ang="0">
                  <a:pos x="8" y="57"/>
                </a:cxn>
                <a:cxn ang="0">
                  <a:pos x="2" y="75"/>
                </a:cxn>
                <a:cxn ang="0">
                  <a:pos x="0" y="92"/>
                </a:cxn>
                <a:cxn ang="0">
                  <a:pos x="1" y="112"/>
                </a:cxn>
                <a:cxn ang="0">
                  <a:pos x="8" y="129"/>
                </a:cxn>
                <a:cxn ang="0">
                  <a:pos x="8" y="129"/>
                </a:cxn>
                <a:cxn ang="0">
                  <a:pos x="36" y="112"/>
                </a:cxn>
              </a:cxnLst>
              <a:rect l="0" t="0" r="r" b="b"/>
              <a:pathLst>
                <a:path w="69" h="129">
                  <a:moveTo>
                    <a:pt x="36" y="112"/>
                  </a:moveTo>
                  <a:lnTo>
                    <a:pt x="36" y="112"/>
                  </a:lnTo>
                  <a:lnTo>
                    <a:pt x="33" y="104"/>
                  </a:lnTo>
                  <a:lnTo>
                    <a:pt x="32" y="95"/>
                  </a:lnTo>
                  <a:lnTo>
                    <a:pt x="34" y="83"/>
                  </a:lnTo>
                  <a:lnTo>
                    <a:pt x="38" y="69"/>
                  </a:lnTo>
                  <a:lnTo>
                    <a:pt x="44" y="58"/>
                  </a:lnTo>
                  <a:lnTo>
                    <a:pt x="52" y="44"/>
                  </a:lnTo>
                  <a:lnTo>
                    <a:pt x="60" y="34"/>
                  </a:lnTo>
                  <a:lnTo>
                    <a:pt x="69" y="25"/>
                  </a:lnTo>
                  <a:lnTo>
                    <a:pt x="49" y="0"/>
                  </a:lnTo>
                  <a:lnTo>
                    <a:pt x="37" y="11"/>
                  </a:lnTo>
                  <a:lnTo>
                    <a:pt x="25" y="25"/>
                  </a:lnTo>
                  <a:lnTo>
                    <a:pt x="16" y="41"/>
                  </a:lnTo>
                  <a:lnTo>
                    <a:pt x="8" y="57"/>
                  </a:lnTo>
                  <a:lnTo>
                    <a:pt x="2" y="75"/>
                  </a:lnTo>
                  <a:lnTo>
                    <a:pt x="0" y="92"/>
                  </a:lnTo>
                  <a:lnTo>
                    <a:pt x="1" y="112"/>
                  </a:lnTo>
                  <a:lnTo>
                    <a:pt x="8" y="129"/>
                  </a:lnTo>
                  <a:lnTo>
                    <a:pt x="8" y="129"/>
                  </a:lnTo>
                  <a:lnTo>
                    <a:pt x="36" y="112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02" name="Freeform 298"/>
            <p:cNvSpPr>
              <a:spLocks/>
            </p:cNvSpPr>
            <p:nvPr/>
          </p:nvSpPr>
          <p:spPr bwMode="auto">
            <a:xfrm>
              <a:off x="3438" y="3095"/>
              <a:ext cx="5" cy="4"/>
            </a:xfrm>
            <a:custGeom>
              <a:avLst/>
              <a:gdLst/>
              <a:ahLst/>
              <a:cxnLst>
                <a:cxn ang="0">
                  <a:pos x="107" y="41"/>
                </a:cxn>
                <a:cxn ang="0">
                  <a:pos x="107" y="41"/>
                </a:cxn>
                <a:cxn ang="0">
                  <a:pos x="96" y="43"/>
                </a:cxn>
                <a:cxn ang="0">
                  <a:pos x="83" y="43"/>
                </a:cxn>
                <a:cxn ang="0">
                  <a:pos x="72" y="42"/>
                </a:cxn>
                <a:cxn ang="0">
                  <a:pos x="62" y="36"/>
                </a:cxn>
                <a:cxn ang="0">
                  <a:pos x="52" y="30"/>
                </a:cxn>
                <a:cxn ang="0">
                  <a:pos x="43" y="23"/>
                </a:cxn>
                <a:cxn ang="0">
                  <a:pos x="35" y="13"/>
                </a:cxn>
                <a:cxn ang="0">
                  <a:pos x="28" y="0"/>
                </a:cxn>
                <a:cxn ang="0">
                  <a:pos x="0" y="17"/>
                </a:cxn>
                <a:cxn ang="0">
                  <a:pos x="9" y="32"/>
                </a:cxn>
                <a:cxn ang="0">
                  <a:pos x="20" y="46"/>
                </a:cxn>
                <a:cxn ang="0">
                  <a:pos x="33" y="57"/>
                </a:cxn>
                <a:cxn ang="0">
                  <a:pos x="48" y="66"/>
                </a:cxn>
                <a:cxn ang="0">
                  <a:pos x="64" y="73"/>
                </a:cxn>
                <a:cxn ang="0">
                  <a:pos x="81" y="76"/>
                </a:cxn>
                <a:cxn ang="0">
                  <a:pos x="98" y="76"/>
                </a:cxn>
                <a:cxn ang="0">
                  <a:pos x="117" y="72"/>
                </a:cxn>
                <a:cxn ang="0">
                  <a:pos x="117" y="72"/>
                </a:cxn>
                <a:cxn ang="0">
                  <a:pos x="107" y="41"/>
                </a:cxn>
              </a:cxnLst>
              <a:rect l="0" t="0" r="r" b="b"/>
              <a:pathLst>
                <a:path w="117" h="76">
                  <a:moveTo>
                    <a:pt x="107" y="41"/>
                  </a:moveTo>
                  <a:lnTo>
                    <a:pt x="107" y="41"/>
                  </a:lnTo>
                  <a:lnTo>
                    <a:pt x="96" y="43"/>
                  </a:lnTo>
                  <a:lnTo>
                    <a:pt x="83" y="43"/>
                  </a:lnTo>
                  <a:lnTo>
                    <a:pt x="72" y="42"/>
                  </a:lnTo>
                  <a:lnTo>
                    <a:pt x="62" y="36"/>
                  </a:lnTo>
                  <a:lnTo>
                    <a:pt x="52" y="30"/>
                  </a:lnTo>
                  <a:lnTo>
                    <a:pt x="43" y="23"/>
                  </a:lnTo>
                  <a:lnTo>
                    <a:pt x="35" y="13"/>
                  </a:lnTo>
                  <a:lnTo>
                    <a:pt x="28" y="0"/>
                  </a:lnTo>
                  <a:lnTo>
                    <a:pt x="0" y="17"/>
                  </a:lnTo>
                  <a:lnTo>
                    <a:pt x="9" y="32"/>
                  </a:lnTo>
                  <a:lnTo>
                    <a:pt x="20" y="46"/>
                  </a:lnTo>
                  <a:lnTo>
                    <a:pt x="33" y="57"/>
                  </a:lnTo>
                  <a:lnTo>
                    <a:pt x="48" y="66"/>
                  </a:lnTo>
                  <a:lnTo>
                    <a:pt x="64" y="73"/>
                  </a:lnTo>
                  <a:lnTo>
                    <a:pt x="81" y="76"/>
                  </a:lnTo>
                  <a:lnTo>
                    <a:pt x="98" y="76"/>
                  </a:lnTo>
                  <a:lnTo>
                    <a:pt x="117" y="72"/>
                  </a:lnTo>
                  <a:lnTo>
                    <a:pt x="117" y="72"/>
                  </a:lnTo>
                  <a:lnTo>
                    <a:pt x="107" y="41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03" name="Freeform 299"/>
            <p:cNvSpPr>
              <a:spLocks/>
            </p:cNvSpPr>
            <p:nvPr/>
          </p:nvSpPr>
          <p:spPr bwMode="auto">
            <a:xfrm>
              <a:off x="3443" y="3094"/>
              <a:ext cx="4" cy="5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46" y="8"/>
                </a:cxn>
                <a:cxn ang="0">
                  <a:pos x="44" y="15"/>
                </a:cxn>
                <a:cxn ang="0">
                  <a:pos x="40" y="24"/>
                </a:cxn>
                <a:cxn ang="0">
                  <a:pos x="35" y="32"/>
                </a:cxn>
                <a:cxn ang="0">
                  <a:pos x="28" y="39"/>
                </a:cxn>
                <a:cxn ang="0">
                  <a:pos x="21" y="46"/>
                </a:cxn>
                <a:cxn ang="0">
                  <a:pos x="11" y="52"/>
                </a:cxn>
                <a:cxn ang="0">
                  <a:pos x="0" y="57"/>
                </a:cxn>
                <a:cxn ang="0">
                  <a:pos x="10" y="88"/>
                </a:cxn>
                <a:cxn ang="0">
                  <a:pos x="25" y="82"/>
                </a:cxn>
                <a:cxn ang="0">
                  <a:pos x="40" y="73"/>
                </a:cxn>
                <a:cxn ang="0">
                  <a:pos x="51" y="64"/>
                </a:cxn>
                <a:cxn ang="0">
                  <a:pos x="61" y="53"/>
                </a:cxn>
                <a:cxn ang="0">
                  <a:pos x="68" y="41"/>
                </a:cxn>
                <a:cxn ang="0">
                  <a:pos x="74" y="28"/>
                </a:cxn>
                <a:cxn ang="0">
                  <a:pos x="78" y="14"/>
                </a:cxn>
                <a:cxn ang="0">
                  <a:pos x="79" y="2"/>
                </a:cxn>
                <a:cxn ang="0">
                  <a:pos x="47" y="0"/>
                </a:cxn>
              </a:cxnLst>
              <a:rect l="0" t="0" r="r" b="b"/>
              <a:pathLst>
                <a:path w="79" h="88">
                  <a:moveTo>
                    <a:pt x="47" y="0"/>
                  </a:moveTo>
                  <a:lnTo>
                    <a:pt x="46" y="8"/>
                  </a:lnTo>
                  <a:lnTo>
                    <a:pt x="44" y="15"/>
                  </a:lnTo>
                  <a:lnTo>
                    <a:pt x="40" y="24"/>
                  </a:lnTo>
                  <a:lnTo>
                    <a:pt x="35" y="32"/>
                  </a:lnTo>
                  <a:lnTo>
                    <a:pt x="28" y="39"/>
                  </a:lnTo>
                  <a:lnTo>
                    <a:pt x="21" y="46"/>
                  </a:lnTo>
                  <a:lnTo>
                    <a:pt x="11" y="52"/>
                  </a:lnTo>
                  <a:lnTo>
                    <a:pt x="0" y="57"/>
                  </a:lnTo>
                  <a:lnTo>
                    <a:pt x="10" y="88"/>
                  </a:lnTo>
                  <a:lnTo>
                    <a:pt x="25" y="82"/>
                  </a:lnTo>
                  <a:lnTo>
                    <a:pt x="40" y="73"/>
                  </a:lnTo>
                  <a:lnTo>
                    <a:pt x="51" y="64"/>
                  </a:lnTo>
                  <a:lnTo>
                    <a:pt x="61" y="53"/>
                  </a:lnTo>
                  <a:lnTo>
                    <a:pt x="68" y="41"/>
                  </a:lnTo>
                  <a:lnTo>
                    <a:pt x="74" y="28"/>
                  </a:lnTo>
                  <a:lnTo>
                    <a:pt x="78" y="14"/>
                  </a:lnTo>
                  <a:lnTo>
                    <a:pt x="79" y="2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04" name="Freeform 300"/>
            <p:cNvSpPr>
              <a:spLocks/>
            </p:cNvSpPr>
            <p:nvPr/>
          </p:nvSpPr>
          <p:spPr bwMode="auto">
            <a:xfrm>
              <a:off x="3442" y="3097"/>
              <a:ext cx="2" cy="1"/>
            </a:xfrm>
            <a:custGeom>
              <a:avLst/>
              <a:gdLst/>
              <a:ahLst/>
              <a:cxnLst>
                <a:cxn ang="0">
                  <a:pos x="32" y="18"/>
                </a:cxn>
                <a:cxn ang="0">
                  <a:pos x="31" y="11"/>
                </a:cxn>
                <a:cxn ang="0">
                  <a:pos x="28" y="6"/>
                </a:cxn>
                <a:cxn ang="0">
                  <a:pos x="23" y="3"/>
                </a:cxn>
                <a:cxn ang="0">
                  <a:pos x="17" y="0"/>
                </a:cxn>
                <a:cxn ang="0">
                  <a:pos x="11" y="2"/>
                </a:cxn>
                <a:cxn ang="0">
                  <a:pos x="6" y="4"/>
                </a:cxn>
                <a:cxn ang="0">
                  <a:pos x="2" y="9"/>
                </a:cxn>
                <a:cxn ang="0">
                  <a:pos x="0" y="16"/>
                </a:cxn>
                <a:cxn ang="0">
                  <a:pos x="32" y="18"/>
                </a:cxn>
              </a:cxnLst>
              <a:rect l="0" t="0" r="r" b="b"/>
              <a:pathLst>
                <a:path w="32" h="18">
                  <a:moveTo>
                    <a:pt x="32" y="18"/>
                  </a:moveTo>
                  <a:lnTo>
                    <a:pt x="31" y="11"/>
                  </a:lnTo>
                  <a:lnTo>
                    <a:pt x="28" y="6"/>
                  </a:lnTo>
                  <a:lnTo>
                    <a:pt x="23" y="3"/>
                  </a:lnTo>
                  <a:lnTo>
                    <a:pt x="17" y="0"/>
                  </a:lnTo>
                  <a:lnTo>
                    <a:pt x="11" y="2"/>
                  </a:lnTo>
                  <a:lnTo>
                    <a:pt x="6" y="4"/>
                  </a:lnTo>
                  <a:lnTo>
                    <a:pt x="2" y="9"/>
                  </a:lnTo>
                  <a:lnTo>
                    <a:pt x="0" y="16"/>
                  </a:lnTo>
                  <a:lnTo>
                    <a:pt x="32" y="18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05" name="Freeform 301"/>
            <p:cNvSpPr>
              <a:spLocks/>
            </p:cNvSpPr>
            <p:nvPr/>
          </p:nvSpPr>
          <p:spPr bwMode="auto">
            <a:xfrm>
              <a:off x="3442" y="3094"/>
              <a:ext cx="1" cy="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5" y="3"/>
                </a:cxn>
                <a:cxn ang="0">
                  <a:pos x="1" y="8"/>
                </a:cxn>
                <a:cxn ang="0">
                  <a:pos x="0" y="14"/>
                </a:cxn>
                <a:cxn ang="0">
                  <a:pos x="1" y="20"/>
                </a:cxn>
                <a:cxn ang="0">
                  <a:pos x="4" y="26"/>
                </a:cxn>
                <a:cxn ang="0">
                  <a:pos x="9" y="30"/>
                </a:cxn>
                <a:cxn ang="0">
                  <a:pos x="15" y="32"/>
                </a:cxn>
                <a:cxn ang="0">
                  <a:pos x="22" y="31"/>
                </a:cxn>
                <a:cxn ang="0">
                  <a:pos x="12" y="0"/>
                </a:cxn>
              </a:cxnLst>
              <a:rect l="0" t="0" r="r" b="b"/>
              <a:pathLst>
                <a:path w="22" h="32">
                  <a:moveTo>
                    <a:pt x="12" y="0"/>
                  </a:moveTo>
                  <a:lnTo>
                    <a:pt x="5" y="3"/>
                  </a:lnTo>
                  <a:lnTo>
                    <a:pt x="1" y="8"/>
                  </a:lnTo>
                  <a:lnTo>
                    <a:pt x="0" y="14"/>
                  </a:lnTo>
                  <a:lnTo>
                    <a:pt x="1" y="20"/>
                  </a:lnTo>
                  <a:lnTo>
                    <a:pt x="4" y="26"/>
                  </a:lnTo>
                  <a:lnTo>
                    <a:pt x="9" y="30"/>
                  </a:lnTo>
                  <a:lnTo>
                    <a:pt x="15" y="32"/>
                  </a:lnTo>
                  <a:lnTo>
                    <a:pt x="22" y="3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06" name="Freeform 302"/>
            <p:cNvSpPr>
              <a:spLocks/>
            </p:cNvSpPr>
            <p:nvPr/>
          </p:nvSpPr>
          <p:spPr bwMode="auto">
            <a:xfrm>
              <a:off x="3442" y="3090"/>
              <a:ext cx="4" cy="5"/>
            </a:xfrm>
            <a:custGeom>
              <a:avLst/>
              <a:gdLst/>
              <a:ahLst/>
              <a:cxnLst>
                <a:cxn ang="0">
                  <a:pos x="39" y="13"/>
                </a:cxn>
                <a:cxn ang="0">
                  <a:pos x="39" y="12"/>
                </a:cxn>
                <a:cxn ang="0">
                  <a:pos x="41" y="22"/>
                </a:cxn>
                <a:cxn ang="0">
                  <a:pos x="41" y="30"/>
                </a:cxn>
                <a:cxn ang="0">
                  <a:pos x="38" y="37"/>
                </a:cxn>
                <a:cxn ang="0">
                  <a:pos x="35" y="43"/>
                </a:cxn>
                <a:cxn ang="0">
                  <a:pos x="28" y="51"/>
                </a:cxn>
                <a:cxn ang="0">
                  <a:pos x="20" y="58"/>
                </a:cxn>
                <a:cxn ang="0">
                  <a:pos x="11" y="62"/>
                </a:cxn>
                <a:cxn ang="0">
                  <a:pos x="0" y="68"/>
                </a:cxn>
                <a:cxn ang="0">
                  <a:pos x="10" y="99"/>
                </a:cxn>
                <a:cxn ang="0">
                  <a:pos x="25" y="94"/>
                </a:cxn>
                <a:cxn ang="0">
                  <a:pos x="38" y="85"/>
                </a:cxn>
                <a:cxn ang="0">
                  <a:pos x="51" y="76"/>
                </a:cxn>
                <a:cxn ang="0">
                  <a:pos x="62" y="64"/>
                </a:cxn>
                <a:cxn ang="0">
                  <a:pos x="69" y="52"/>
                </a:cxn>
                <a:cxn ang="0">
                  <a:pos x="74" y="36"/>
                </a:cxn>
                <a:cxn ang="0">
                  <a:pos x="74" y="18"/>
                </a:cxn>
                <a:cxn ang="0">
                  <a:pos x="70" y="1"/>
                </a:cxn>
                <a:cxn ang="0">
                  <a:pos x="70" y="0"/>
                </a:cxn>
                <a:cxn ang="0">
                  <a:pos x="39" y="13"/>
                </a:cxn>
              </a:cxnLst>
              <a:rect l="0" t="0" r="r" b="b"/>
              <a:pathLst>
                <a:path w="74" h="99">
                  <a:moveTo>
                    <a:pt x="39" y="13"/>
                  </a:moveTo>
                  <a:lnTo>
                    <a:pt x="39" y="12"/>
                  </a:lnTo>
                  <a:lnTo>
                    <a:pt x="41" y="22"/>
                  </a:lnTo>
                  <a:lnTo>
                    <a:pt x="41" y="30"/>
                  </a:lnTo>
                  <a:lnTo>
                    <a:pt x="38" y="37"/>
                  </a:lnTo>
                  <a:lnTo>
                    <a:pt x="35" y="43"/>
                  </a:lnTo>
                  <a:lnTo>
                    <a:pt x="28" y="51"/>
                  </a:lnTo>
                  <a:lnTo>
                    <a:pt x="20" y="58"/>
                  </a:lnTo>
                  <a:lnTo>
                    <a:pt x="11" y="62"/>
                  </a:lnTo>
                  <a:lnTo>
                    <a:pt x="0" y="68"/>
                  </a:lnTo>
                  <a:lnTo>
                    <a:pt x="10" y="99"/>
                  </a:lnTo>
                  <a:lnTo>
                    <a:pt x="25" y="94"/>
                  </a:lnTo>
                  <a:lnTo>
                    <a:pt x="38" y="85"/>
                  </a:lnTo>
                  <a:lnTo>
                    <a:pt x="51" y="76"/>
                  </a:lnTo>
                  <a:lnTo>
                    <a:pt x="62" y="64"/>
                  </a:lnTo>
                  <a:lnTo>
                    <a:pt x="69" y="52"/>
                  </a:lnTo>
                  <a:lnTo>
                    <a:pt x="74" y="36"/>
                  </a:lnTo>
                  <a:lnTo>
                    <a:pt x="74" y="18"/>
                  </a:lnTo>
                  <a:lnTo>
                    <a:pt x="70" y="1"/>
                  </a:lnTo>
                  <a:lnTo>
                    <a:pt x="70" y="0"/>
                  </a:lnTo>
                  <a:lnTo>
                    <a:pt x="39" y="13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07" name="Freeform 303"/>
            <p:cNvSpPr>
              <a:spLocks/>
            </p:cNvSpPr>
            <p:nvPr/>
          </p:nvSpPr>
          <p:spPr bwMode="auto">
            <a:xfrm>
              <a:off x="3441" y="3088"/>
              <a:ext cx="5" cy="3"/>
            </a:xfrm>
            <a:custGeom>
              <a:avLst/>
              <a:gdLst/>
              <a:ahLst/>
              <a:cxnLst>
                <a:cxn ang="0">
                  <a:pos x="20" y="44"/>
                </a:cxn>
                <a:cxn ang="0">
                  <a:pos x="20" y="43"/>
                </a:cxn>
                <a:cxn ang="0">
                  <a:pos x="27" y="39"/>
                </a:cxn>
                <a:cxn ang="0">
                  <a:pos x="37" y="35"/>
                </a:cxn>
                <a:cxn ang="0">
                  <a:pos x="46" y="34"/>
                </a:cxn>
                <a:cxn ang="0">
                  <a:pos x="54" y="34"/>
                </a:cxn>
                <a:cxn ang="0">
                  <a:pos x="61" y="36"/>
                </a:cxn>
                <a:cxn ang="0">
                  <a:pos x="69" y="39"/>
                </a:cxn>
                <a:cxn ang="0">
                  <a:pos x="74" y="43"/>
                </a:cxn>
                <a:cxn ang="0">
                  <a:pos x="77" y="50"/>
                </a:cxn>
                <a:cxn ang="0">
                  <a:pos x="108" y="37"/>
                </a:cxn>
                <a:cxn ang="0">
                  <a:pos x="99" y="22"/>
                </a:cxn>
                <a:cxn ang="0">
                  <a:pos x="88" y="12"/>
                </a:cxn>
                <a:cxn ang="0">
                  <a:pos x="73" y="4"/>
                </a:cxn>
                <a:cxn ang="0">
                  <a:pos x="58" y="0"/>
                </a:cxn>
                <a:cxn ang="0">
                  <a:pos x="42" y="0"/>
                </a:cxn>
                <a:cxn ang="0">
                  <a:pos x="26" y="3"/>
                </a:cxn>
                <a:cxn ang="0">
                  <a:pos x="13" y="10"/>
                </a:cxn>
                <a:cxn ang="0">
                  <a:pos x="0" y="18"/>
                </a:cxn>
                <a:cxn ang="0">
                  <a:pos x="0" y="17"/>
                </a:cxn>
                <a:cxn ang="0">
                  <a:pos x="20" y="44"/>
                </a:cxn>
              </a:cxnLst>
              <a:rect l="0" t="0" r="r" b="b"/>
              <a:pathLst>
                <a:path w="108" h="50">
                  <a:moveTo>
                    <a:pt x="20" y="44"/>
                  </a:moveTo>
                  <a:lnTo>
                    <a:pt x="20" y="43"/>
                  </a:lnTo>
                  <a:lnTo>
                    <a:pt x="27" y="39"/>
                  </a:lnTo>
                  <a:lnTo>
                    <a:pt x="37" y="35"/>
                  </a:lnTo>
                  <a:lnTo>
                    <a:pt x="46" y="34"/>
                  </a:lnTo>
                  <a:lnTo>
                    <a:pt x="54" y="34"/>
                  </a:lnTo>
                  <a:lnTo>
                    <a:pt x="61" y="36"/>
                  </a:lnTo>
                  <a:lnTo>
                    <a:pt x="69" y="39"/>
                  </a:lnTo>
                  <a:lnTo>
                    <a:pt x="74" y="43"/>
                  </a:lnTo>
                  <a:lnTo>
                    <a:pt x="77" y="50"/>
                  </a:lnTo>
                  <a:lnTo>
                    <a:pt x="108" y="37"/>
                  </a:lnTo>
                  <a:lnTo>
                    <a:pt x="99" y="22"/>
                  </a:lnTo>
                  <a:lnTo>
                    <a:pt x="88" y="12"/>
                  </a:lnTo>
                  <a:lnTo>
                    <a:pt x="73" y="4"/>
                  </a:lnTo>
                  <a:lnTo>
                    <a:pt x="58" y="0"/>
                  </a:lnTo>
                  <a:lnTo>
                    <a:pt x="42" y="0"/>
                  </a:lnTo>
                  <a:lnTo>
                    <a:pt x="26" y="3"/>
                  </a:lnTo>
                  <a:lnTo>
                    <a:pt x="13" y="10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20" y="44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08" name="Freeform 304"/>
            <p:cNvSpPr>
              <a:spLocks/>
            </p:cNvSpPr>
            <p:nvPr/>
          </p:nvSpPr>
          <p:spPr bwMode="auto">
            <a:xfrm>
              <a:off x="3438" y="3089"/>
              <a:ext cx="4" cy="7"/>
            </a:xfrm>
            <a:custGeom>
              <a:avLst/>
              <a:gdLst/>
              <a:ahLst/>
              <a:cxnLst>
                <a:cxn ang="0">
                  <a:pos x="36" y="114"/>
                </a:cxn>
                <a:cxn ang="0">
                  <a:pos x="36" y="114"/>
                </a:cxn>
                <a:cxn ang="0">
                  <a:pos x="34" y="107"/>
                </a:cxn>
                <a:cxn ang="0">
                  <a:pos x="33" y="96"/>
                </a:cxn>
                <a:cxn ang="0">
                  <a:pos x="35" y="83"/>
                </a:cxn>
                <a:cxn ang="0">
                  <a:pos x="38" y="72"/>
                </a:cxn>
                <a:cxn ang="0">
                  <a:pos x="44" y="59"/>
                </a:cxn>
                <a:cxn ang="0">
                  <a:pos x="52" y="46"/>
                </a:cxn>
                <a:cxn ang="0">
                  <a:pos x="60" y="36"/>
                </a:cxn>
                <a:cxn ang="0">
                  <a:pos x="69" y="27"/>
                </a:cxn>
                <a:cxn ang="0">
                  <a:pos x="49" y="0"/>
                </a:cxn>
                <a:cxn ang="0">
                  <a:pos x="36" y="13"/>
                </a:cxn>
                <a:cxn ang="0">
                  <a:pos x="25" y="27"/>
                </a:cxn>
                <a:cxn ang="0">
                  <a:pos x="15" y="42"/>
                </a:cxn>
                <a:cxn ang="0">
                  <a:pos x="7" y="59"/>
                </a:cxn>
                <a:cxn ang="0">
                  <a:pos x="2" y="77"/>
                </a:cxn>
                <a:cxn ang="0">
                  <a:pos x="0" y="94"/>
                </a:cxn>
                <a:cxn ang="0">
                  <a:pos x="1" y="113"/>
                </a:cxn>
                <a:cxn ang="0">
                  <a:pos x="7" y="131"/>
                </a:cxn>
                <a:cxn ang="0">
                  <a:pos x="7" y="131"/>
                </a:cxn>
                <a:cxn ang="0">
                  <a:pos x="36" y="114"/>
                </a:cxn>
              </a:cxnLst>
              <a:rect l="0" t="0" r="r" b="b"/>
              <a:pathLst>
                <a:path w="69" h="131">
                  <a:moveTo>
                    <a:pt x="36" y="114"/>
                  </a:moveTo>
                  <a:lnTo>
                    <a:pt x="36" y="114"/>
                  </a:lnTo>
                  <a:lnTo>
                    <a:pt x="34" y="107"/>
                  </a:lnTo>
                  <a:lnTo>
                    <a:pt x="33" y="96"/>
                  </a:lnTo>
                  <a:lnTo>
                    <a:pt x="35" y="83"/>
                  </a:lnTo>
                  <a:lnTo>
                    <a:pt x="38" y="72"/>
                  </a:lnTo>
                  <a:lnTo>
                    <a:pt x="44" y="59"/>
                  </a:lnTo>
                  <a:lnTo>
                    <a:pt x="52" y="46"/>
                  </a:lnTo>
                  <a:lnTo>
                    <a:pt x="60" y="36"/>
                  </a:lnTo>
                  <a:lnTo>
                    <a:pt x="69" y="27"/>
                  </a:lnTo>
                  <a:lnTo>
                    <a:pt x="49" y="0"/>
                  </a:lnTo>
                  <a:lnTo>
                    <a:pt x="36" y="13"/>
                  </a:lnTo>
                  <a:lnTo>
                    <a:pt x="25" y="27"/>
                  </a:lnTo>
                  <a:lnTo>
                    <a:pt x="15" y="42"/>
                  </a:lnTo>
                  <a:lnTo>
                    <a:pt x="7" y="59"/>
                  </a:lnTo>
                  <a:lnTo>
                    <a:pt x="2" y="77"/>
                  </a:lnTo>
                  <a:lnTo>
                    <a:pt x="0" y="94"/>
                  </a:lnTo>
                  <a:lnTo>
                    <a:pt x="1" y="113"/>
                  </a:lnTo>
                  <a:lnTo>
                    <a:pt x="7" y="131"/>
                  </a:lnTo>
                  <a:lnTo>
                    <a:pt x="7" y="131"/>
                  </a:lnTo>
                  <a:lnTo>
                    <a:pt x="36" y="114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09" name="Freeform 305"/>
            <p:cNvSpPr>
              <a:spLocks/>
            </p:cNvSpPr>
            <p:nvPr/>
          </p:nvSpPr>
          <p:spPr bwMode="auto">
            <a:xfrm>
              <a:off x="3439" y="3095"/>
              <a:ext cx="5" cy="4"/>
            </a:xfrm>
            <a:custGeom>
              <a:avLst/>
              <a:gdLst/>
              <a:ahLst/>
              <a:cxnLst>
                <a:cxn ang="0">
                  <a:pos x="107" y="41"/>
                </a:cxn>
                <a:cxn ang="0">
                  <a:pos x="107" y="41"/>
                </a:cxn>
                <a:cxn ang="0">
                  <a:pos x="96" y="43"/>
                </a:cxn>
                <a:cxn ang="0">
                  <a:pos x="85" y="43"/>
                </a:cxn>
                <a:cxn ang="0">
                  <a:pos x="75" y="41"/>
                </a:cxn>
                <a:cxn ang="0">
                  <a:pos x="63" y="37"/>
                </a:cxn>
                <a:cxn ang="0">
                  <a:pos x="54" y="29"/>
                </a:cxn>
                <a:cxn ang="0">
                  <a:pos x="44" y="22"/>
                </a:cxn>
                <a:cxn ang="0">
                  <a:pos x="36" y="13"/>
                </a:cxn>
                <a:cxn ang="0">
                  <a:pos x="29" y="0"/>
                </a:cxn>
                <a:cxn ang="0">
                  <a:pos x="0" y="17"/>
                </a:cxn>
                <a:cxn ang="0">
                  <a:pos x="9" y="32"/>
                </a:cxn>
                <a:cxn ang="0">
                  <a:pos x="21" y="45"/>
                </a:cxn>
                <a:cxn ang="0">
                  <a:pos x="34" y="57"/>
                </a:cxn>
                <a:cxn ang="0">
                  <a:pos x="49" y="66"/>
                </a:cxn>
                <a:cxn ang="0">
                  <a:pos x="64" y="73"/>
                </a:cxn>
                <a:cxn ang="0">
                  <a:pos x="81" y="77"/>
                </a:cxn>
                <a:cxn ang="0">
                  <a:pos x="98" y="77"/>
                </a:cxn>
                <a:cxn ang="0">
                  <a:pos x="117" y="73"/>
                </a:cxn>
                <a:cxn ang="0">
                  <a:pos x="117" y="73"/>
                </a:cxn>
                <a:cxn ang="0">
                  <a:pos x="107" y="41"/>
                </a:cxn>
              </a:cxnLst>
              <a:rect l="0" t="0" r="r" b="b"/>
              <a:pathLst>
                <a:path w="117" h="77">
                  <a:moveTo>
                    <a:pt x="107" y="41"/>
                  </a:moveTo>
                  <a:lnTo>
                    <a:pt x="107" y="41"/>
                  </a:lnTo>
                  <a:lnTo>
                    <a:pt x="96" y="43"/>
                  </a:lnTo>
                  <a:lnTo>
                    <a:pt x="85" y="43"/>
                  </a:lnTo>
                  <a:lnTo>
                    <a:pt x="75" y="41"/>
                  </a:lnTo>
                  <a:lnTo>
                    <a:pt x="63" y="37"/>
                  </a:lnTo>
                  <a:lnTo>
                    <a:pt x="54" y="29"/>
                  </a:lnTo>
                  <a:lnTo>
                    <a:pt x="44" y="22"/>
                  </a:lnTo>
                  <a:lnTo>
                    <a:pt x="36" y="13"/>
                  </a:lnTo>
                  <a:lnTo>
                    <a:pt x="29" y="0"/>
                  </a:lnTo>
                  <a:lnTo>
                    <a:pt x="0" y="17"/>
                  </a:lnTo>
                  <a:lnTo>
                    <a:pt x="9" y="32"/>
                  </a:lnTo>
                  <a:lnTo>
                    <a:pt x="21" y="45"/>
                  </a:lnTo>
                  <a:lnTo>
                    <a:pt x="34" y="57"/>
                  </a:lnTo>
                  <a:lnTo>
                    <a:pt x="49" y="66"/>
                  </a:lnTo>
                  <a:lnTo>
                    <a:pt x="64" y="73"/>
                  </a:lnTo>
                  <a:lnTo>
                    <a:pt x="81" y="77"/>
                  </a:lnTo>
                  <a:lnTo>
                    <a:pt x="98" y="77"/>
                  </a:lnTo>
                  <a:lnTo>
                    <a:pt x="117" y="73"/>
                  </a:lnTo>
                  <a:lnTo>
                    <a:pt x="117" y="73"/>
                  </a:lnTo>
                  <a:lnTo>
                    <a:pt x="107" y="41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10" name="Freeform 306"/>
            <p:cNvSpPr>
              <a:spLocks/>
            </p:cNvSpPr>
            <p:nvPr/>
          </p:nvSpPr>
          <p:spPr bwMode="auto">
            <a:xfrm>
              <a:off x="3444" y="3094"/>
              <a:ext cx="3" cy="5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47" y="8"/>
                </a:cxn>
                <a:cxn ang="0">
                  <a:pos x="44" y="18"/>
                </a:cxn>
                <a:cxn ang="0">
                  <a:pos x="41" y="26"/>
                </a:cxn>
                <a:cxn ang="0">
                  <a:pos x="36" y="34"/>
                </a:cxn>
                <a:cxn ang="0">
                  <a:pos x="31" y="40"/>
                </a:cxn>
                <a:cxn ang="0">
                  <a:pos x="22" y="47"/>
                </a:cxn>
                <a:cxn ang="0">
                  <a:pos x="12" y="54"/>
                </a:cxn>
                <a:cxn ang="0">
                  <a:pos x="0" y="58"/>
                </a:cxn>
                <a:cxn ang="0">
                  <a:pos x="10" y="90"/>
                </a:cxn>
                <a:cxn ang="0">
                  <a:pos x="27" y="83"/>
                </a:cxn>
                <a:cxn ang="0">
                  <a:pos x="40" y="75"/>
                </a:cxn>
                <a:cxn ang="0">
                  <a:pos x="51" y="65"/>
                </a:cxn>
                <a:cxn ang="0">
                  <a:pos x="62" y="55"/>
                </a:cxn>
                <a:cxn ang="0">
                  <a:pos x="70" y="41"/>
                </a:cxn>
                <a:cxn ang="0">
                  <a:pos x="75" y="28"/>
                </a:cxn>
                <a:cxn ang="0">
                  <a:pos x="78" y="17"/>
                </a:cxn>
                <a:cxn ang="0">
                  <a:pos x="81" y="4"/>
                </a:cxn>
                <a:cxn ang="0">
                  <a:pos x="48" y="0"/>
                </a:cxn>
              </a:cxnLst>
              <a:rect l="0" t="0" r="r" b="b"/>
              <a:pathLst>
                <a:path w="81" h="90">
                  <a:moveTo>
                    <a:pt x="48" y="0"/>
                  </a:moveTo>
                  <a:lnTo>
                    <a:pt x="47" y="8"/>
                  </a:lnTo>
                  <a:lnTo>
                    <a:pt x="44" y="18"/>
                  </a:lnTo>
                  <a:lnTo>
                    <a:pt x="41" y="26"/>
                  </a:lnTo>
                  <a:lnTo>
                    <a:pt x="36" y="34"/>
                  </a:lnTo>
                  <a:lnTo>
                    <a:pt x="31" y="40"/>
                  </a:lnTo>
                  <a:lnTo>
                    <a:pt x="22" y="47"/>
                  </a:lnTo>
                  <a:lnTo>
                    <a:pt x="12" y="54"/>
                  </a:lnTo>
                  <a:lnTo>
                    <a:pt x="0" y="58"/>
                  </a:lnTo>
                  <a:lnTo>
                    <a:pt x="10" y="90"/>
                  </a:lnTo>
                  <a:lnTo>
                    <a:pt x="27" y="83"/>
                  </a:lnTo>
                  <a:lnTo>
                    <a:pt x="40" y="75"/>
                  </a:lnTo>
                  <a:lnTo>
                    <a:pt x="51" y="65"/>
                  </a:lnTo>
                  <a:lnTo>
                    <a:pt x="62" y="55"/>
                  </a:lnTo>
                  <a:lnTo>
                    <a:pt x="70" y="41"/>
                  </a:lnTo>
                  <a:lnTo>
                    <a:pt x="75" y="28"/>
                  </a:lnTo>
                  <a:lnTo>
                    <a:pt x="78" y="17"/>
                  </a:lnTo>
                  <a:lnTo>
                    <a:pt x="81" y="4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11" name="Freeform 307"/>
            <p:cNvSpPr>
              <a:spLocks/>
            </p:cNvSpPr>
            <p:nvPr/>
          </p:nvSpPr>
          <p:spPr bwMode="auto">
            <a:xfrm>
              <a:off x="3443" y="3097"/>
              <a:ext cx="2" cy="1"/>
            </a:xfrm>
            <a:custGeom>
              <a:avLst/>
              <a:gdLst/>
              <a:ahLst/>
              <a:cxnLst>
                <a:cxn ang="0">
                  <a:pos x="33" y="19"/>
                </a:cxn>
                <a:cxn ang="0">
                  <a:pos x="32" y="12"/>
                </a:cxn>
                <a:cxn ang="0">
                  <a:pos x="28" y="6"/>
                </a:cxn>
                <a:cxn ang="0">
                  <a:pos x="23" y="2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3"/>
                </a:cxn>
                <a:cxn ang="0">
                  <a:pos x="2" y="7"/>
                </a:cxn>
                <a:cxn ang="0">
                  <a:pos x="0" y="15"/>
                </a:cxn>
                <a:cxn ang="0">
                  <a:pos x="33" y="19"/>
                </a:cxn>
              </a:cxnLst>
              <a:rect l="0" t="0" r="r" b="b"/>
              <a:pathLst>
                <a:path w="33" h="19">
                  <a:moveTo>
                    <a:pt x="33" y="19"/>
                  </a:moveTo>
                  <a:lnTo>
                    <a:pt x="32" y="12"/>
                  </a:lnTo>
                  <a:lnTo>
                    <a:pt x="28" y="6"/>
                  </a:lnTo>
                  <a:lnTo>
                    <a:pt x="23" y="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6" y="3"/>
                  </a:lnTo>
                  <a:lnTo>
                    <a:pt x="2" y="7"/>
                  </a:lnTo>
                  <a:lnTo>
                    <a:pt x="0" y="15"/>
                  </a:lnTo>
                  <a:lnTo>
                    <a:pt x="33" y="19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12" name="Freeform 308"/>
            <p:cNvSpPr>
              <a:spLocks/>
            </p:cNvSpPr>
            <p:nvPr/>
          </p:nvSpPr>
          <p:spPr bwMode="auto">
            <a:xfrm>
              <a:off x="3398" y="3240"/>
              <a:ext cx="1" cy="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6" y="27"/>
                </a:cxn>
                <a:cxn ang="0">
                  <a:pos x="11" y="26"/>
                </a:cxn>
                <a:cxn ang="0">
                  <a:pos x="16" y="24"/>
                </a:cxn>
                <a:cxn ang="0">
                  <a:pos x="19" y="20"/>
                </a:cxn>
                <a:cxn ang="0">
                  <a:pos x="21" y="15"/>
                </a:cxn>
                <a:cxn ang="0">
                  <a:pos x="21" y="9"/>
                </a:cxn>
                <a:cxn ang="0">
                  <a:pos x="19" y="4"/>
                </a:cxn>
                <a:cxn ang="0">
                  <a:pos x="14" y="0"/>
                </a:cxn>
                <a:cxn ang="0">
                  <a:pos x="0" y="25"/>
                </a:cxn>
              </a:cxnLst>
              <a:rect l="0" t="0" r="r" b="b"/>
              <a:pathLst>
                <a:path w="21" h="27">
                  <a:moveTo>
                    <a:pt x="0" y="25"/>
                  </a:moveTo>
                  <a:lnTo>
                    <a:pt x="6" y="27"/>
                  </a:lnTo>
                  <a:lnTo>
                    <a:pt x="11" y="26"/>
                  </a:lnTo>
                  <a:lnTo>
                    <a:pt x="16" y="24"/>
                  </a:lnTo>
                  <a:lnTo>
                    <a:pt x="19" y="20"/>
                  </a:lnTo>
                  <a:lnTo>
                    <a:pt x="21" y="15"/>
                  </a:lnTo>
                  <a:lnTo>
                    <a:pt x="21" y="9"/>
                  </a:lnTo>
                  <a:lnTo>
                    <a:pt x="19" y="4"/>
                  </a:lnTo>
                  <a:lnTo>
                    <a:pt x="14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13" name="Freeform 309"/>
            <p:cNvSpPr>
              <a:spLocks/>
            </p:cNvSpPr>
            <p:nvPr/>
          </p:nvSpPr>
          <p:spPr bwMode="auto">
            <a:xfrm>
              <a:off x="3389" y="3221"/>
              <a:ext cx="10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29"/>
                </a:cxn>
                <a:cxn ang="0">
                  <a:pos x="3" y="56"/>
                </a:cxn>
                <a:cxn ang="0">
                  <a:pos x="8" y="84"/>
                </a:cxn>
                <a:cxn ang="0">
                  <a:pos x="15" y="110"/>
                </a:cxn>
                <a:cxn ang="0">
                  <a:pos x="22" y="135"/>
                </a:cxn>
                <a:cxn ang="0">
                  <a:pos x="31" y="162"/>
                </a:cxn>
                <a:cxn ang="0">
                  <a:pos x="41" y="187"/>
                </a:cxn>
                <a:cxn ang="0">
                  <a:pos x="55" y="211"/>
                </a:cxn>
                <a:cxn ang="0">
                  <a:pos x="68" y="235"/>
                </a:cxn>
                <a:cxn ang="0">
                  <a:pos x="84" y="258"/>
                </a:cxn>
                <a:cxn ang="0">
                  <a:pos x="102" y="278"/>
                </a:cxn>
                <a:cxn ang="0">
                  <a:pos x="119" y="298"/>
                </a:cxn>
                <a:cxn ang="0">
                  <a:pos x="138" y="317"/>
                </a:cxn>
                <a:cxn ang="0">
                  <a:pos x="159" y="335"/>
                </a:cxn>
                <a:cxn ang="0">
                  <a:pos x="180" y="352"/>
                </a:cxn>
                <a:cxn ang="0">
                  <a:pos x="204" y="365"/>
                </a:cxn>
                <a:cxn ang="0">
                  <a:pos x="218" y="340"/>
                </a:cxn>
                <a:cxn ang="0">
                  <a:pos x="196" y="326"/>
                </a:cxn>
                <a:cxn ang="0">
                  <a:pos x="177" y="311"/>
                </a:cxn>
                <a:cxn ang="0">
                  <a:pos x="157" y="296"/>
                </a:cxn>
                <a:cxn ang="0">
                  <a:pos x="139" y="277"/>
                </a:cxn>
                <a:cxn ang="0">
                  <a:pos x="122" y="259"/>
                </a:cxn>
                <a:cxn ang="0">
                  <a:pos x="107" y="239"/>
                </a:cxn>
                <a:cxn ang="0">
                  <a:pos x="92" y="218"/>
                </a:cxn>
                <a:cxn ang="0">
                  <a:pos x="79" y="197"/>
                </a:cxn>
                <a:cxn ang="0">
                  <a:pos x="68" y="174"/>
                </a:cxn>
                <a:cxn ang="0">
                  <a:pos x="58" y="151"/>
                </a:cxn>
                <a:cxn ang="0">
                  <a:pos x="49" y="127"/>
                </a:cxn>
                <a:cxn ang="0">
                  <a:pos x="41" y="102"/>
                </a:cxn>
                <a:cxn ang="0">
                  <a:pos x="36" y="77"/>
                </a:cxn>
                <a:cxn ang="0">
                  <a:pos x="31" y="52"/>
                </a:cxn>
                <a:cxn ang="0">
                  <a:pos x="29" y="27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0" y="0"/>
                </a:cxn>
              </a:cxnLst>
              <a:rect l="0" t="0" r="r" b="b"/>
              <a:pathLst>
                <a:path w="218" h="365">
                  <a:moveTo>
                    <a:pt x="0" y="0"/>
                  </a:moveTo>
                  <a:lnTo>
                    <a:pt x="0" y="0"/>
                  </a:lnTo>
                  <a:lnTo>
                    <a:pt x="1" y="29"/>
                  </a:lnTo>
                  <a:lnTo>
                    <a:pt x="3" y="56"/>
                  </a:lnTo>
                  <a:lnTo>
                    <a:pt x="8" y="84"/>
                  </a:lnTo>
                  <a:lnTo>
                    <a:pt x="15" y="110"/>
                  </a:lnTo>
                  <a:lnTo>
                    <a:pt x="22" y="135"/>
                  </a:lnTo>
                  <a:lnTo>
                    <a:pt x="31" y="162"/>
                  </a:lnTo>
                  <a:lnTo>
                    <a:pt x="41" y="187"/>
                  </a:lnTo>
                  <a:lnTo>
                    <a:pt x="55" y="211"/>
                  </a:lnTo>
                  <a:lnTo>
                    <a:pt x="68" y="235"/>
                  </a:lnTo>
                  <a:lnTo>
                    <a:pt x="84" y="258"/>
                  </a:lnTo>
                  <a:lnTo>
                    <a:pt x="102" y="278"/>
                  </a:lnTo>
                  <a:lnTo>
                    <a:pt x="119" y="298"/>
                  </a:lnTo>
                  <a:lnTo>
                    <a:pt x="138" y="317"/>
                  </a:lnTo>
                  <a:lnTo>
                    <a:pt x="159" y="335"/>
                  </a:lnTo>
                  <a:lnTo>
                    <a:pt x="180" y="352"/>
                  </a:lnTo>
                  <a:lnTo>
                    <a:pt x="204" y="365"/>
                  </a:lnTo>
                  <a:lnTo>
                    <a:pt x="218" y="340"/>
                  </a:lnTo>
                  <a:lnTo>
                    <a:pt x="196" y="326"/>
                  </a:lnTo>
                  <a:lnTo>
                    <a:pt x="177" y="311"/>
                  </a:lnTo>
                  <a:lnTo>
                    <a:pt x="157" y="296"/>
                  </a:lnTo>
                  <a:lnTo>
                    <a:pt x="139" y="277"/>
                  </a:lnTo>
                  <a:lnTo>
                    <a:pt x="122" y="259"/>
                  </a:lnTo>
                  <a:lnTo>
                    <a:pt x="107" y="239"/>
                  </a:lnTo>
                  <a:lnTo>
                    <a:pt x="92" y="218"/>
                  </a:lnTo>
                  <a:lnTo>
                    <a:pt x="79" y="197"/>
                  </a:lnTo>
                  <a:lnTo>
                    <a:pt x="68" y="174"/>
                  </a:lnTo>
                  <a:lnTo>
                    <a:pt x="58" y="151"/>
                  </a:lnTo>
                  <a:lnTo>
                    <a:pt x="49" y="127"/>
                  </a:lnTo>
                  <a:lnTo>
                    <a:pt x="41" y="102"/>
                  </a:lnTo>
                  <a:lnTo>
                    <a:pt x="36" y="77"/>
                  </a:lnTo>
                  <a:lnTo>
                    <a:pt x="31" y="52"/>
                  </a:lnTo>
                  <a:lnTo>
                    <a:pt x="29" y="27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14" name="Freeform 310"/>
            <p:cNvSpPr>
              <a:spLocks/>
            </p:cNvSpPr>
            <p:nvPr/>
          </p:nvSpPr>
          <p:spPr bwMode="auto">
            <a:xfrm>
              <a:off x="3389" y="3216"/>
              <a:ext cx="2" cy="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7" y="10"/>
                </a:cxn>
                <a:cxn ang="0">
                  <a:pos x="5" y="23"/>
                </a:cxn>
                <a:cxn ang="0">
                  <a:pos x="4" y="33"/>
                </a:cxn>
                <a:cxn ang="0">
                  <a:pos x="2" y="45"/>
                </a:cxn>
                <a:cxn ang="0">
                  <a:pos x="1" y="58"/>
                </a:cxn>
                <a:cxn ang="0">
                  <a:pos x="1" y="69"/>
                </a:cxn>
                <a:cxn ang="0">
                  <a:pos x="0" y="80"/>
                </a:cxn>
                <a:cxn ang="0">
                  <a:pos x="0" y="92"/>
                </a:cxn>
                <a:cxn ang="0">
                  <a:pos x="28" y="92"/>
                </a:cxn>
                <a:cxn ang="0">
                  <a:pos x="28" y="82"/>
                </a:cxn>
                <a:cxn ang="0">
                  <a:pos x="29" y="71"/>
                </a:cxn>
                <a:cxn ang="0">
                  <a:pos x="29" y="60"/>
                </a:cxn>
                <a:cxn ang="0">
                  <a:pos x="30" y="49"/>
                </a:cxn>
                <a:cxn ang="0">
                  <a:pos x="32" y="38"/>
                </a:cxn>
                <a:cxn ang="0">
                  <a:pos x="33" y="27"/>
                </a:cxn>
                <a:cxn ang="0">
                  <a:pos x="35" y="17"/>
                </a:cxn>
                <a:cxn ang="0">
                  <a:pos x="37" y="6"/>
                </a:cxn>
                <a:cxn ang="0">
                  <a:pos x="9" y="0"/>
                </a:cxn>
              </a:cxnLst>
              <a:rect l="0" t="0" r="r" b="b"/>
              <a:pathLst>
                <a:path w="37" h="92">
                  <a:moveTo>
                    <a:pt x="9" y="0"/>
                  </a:moveTo>
                  <a:lnTo>
                    <a:pt x="7" y="10"/>
                  </a:lnTo>
                  <a:lnTo>
                    <a:pt x="5" y="23"/>
                  </a:lnTo>
                  <a:lnTo>
                    <a:pt x="4" y="33"/>
                  </a:lnTo>
                  <a:lnTo>
                    <a:pt x="2" y="45"/>
                  </a:lnTo>
                  <a:lnTo>
                    <a:pt x="1" y="58"/>
                  </a:lnTo>
                  <a:lnTo>
                    <a:pt x="1" y="69"/>
                  </a:lnTo>
                  <a:lnTo>
                    <a:pt x="0" y="80"/>
                  </a:lnTo>
                  <a:lnTo>
                    <a:pt x="0" y="92"/>
                  </a:lnTo>
                  <a:lnTo>
                    <a:pt x="28" y="92"/>
                  </a:lnTo>
                  <a:lnTo>
                    <a:pt x="28" y="82"/>
                  </a:lnTo>
                  <a:lnTo>
                    <a:pt x="29" y="71"/>
                  </a:lnTo>
                  <a:lnTo>
                    <a:pt x="29" y="60"/>
                  </a:lnTo>
                  <a:lnTo>
                    <a:pt x="30" y="49"/>
                  </a:lnTo>
                  <a:lnTo>
                    <a:pt x="32" y="38"/>
                  </a:lnTo>
                  <a:lnTo>
                    <a:pt x="33" y="27"/>
                  </a:lnTo>
                  <a:lnTo>
                    <a:pt x="35" y="17"/>
                  </a:lnTo>
                  <a:lnTo>
                    <a:pt x="37" y="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15" name="Freeform 311"/>
            <p:cNvSpPr>
              <a:spLocks/>
            </p:cNvSpPr>
            <p:nvPr/>
          </p:nvSpPr>
          <p:spPr bwMode="auto">
            <a:xfrm>
              <a:off x="3389" y="3220"/>
              <a:ext cx="1" cy="1"/>
            </a:xfrm>
            <a:custGeom>
              <a:avLst/>
              <a:gdLst/>
              <a:ahLst/>
              <a:cxnLst>
                <a:cxn ang="0">
                  <a:pos x="28" y="18"/>
                </a:cxn>
                <a:cxn ang="0">
                  <a:pos x="28" y="11"/>
                </a:cxn>
                <a:cxn ang="0">
                  <a:pos x="26" y="6"/>
                </a:cxn>
                <a:cxn ang="0">
                  <a:pos x="22" y="2"/>
                </a:cxn>
                <a:cxn ang="0">
                  <a:pos x="17" y="0"/>
                </a:cxn>
                <a:cxn ang="0">
                  <a:pos x="12" y="0"/>
                </a:cxn>
                <a:cxn ang="0">
                  <a:pos x="7" y="2"/>
                </a:cxn>
                <a:cxn ang="0">
                  <a:pos x="3" y="5"/>
                </a:cxn>
                <a:cxn ang="0">
                  <a:pos x="0" y="11"/>
                </a:cxn>
                <a:cxn ang="0">
                  <a:pos x="28" y="18"/>
                </a:cxn>
              </a:cxnLst>
              <a:rect l="0" t="0" r="r" b="b"/>
              <a:pathLst>
                <a:path w="28" h="18">
                  <a:moveTo>
                    <a:pt x="28" y="18"/>
                  </a:moveTo>
                  <a:lnTo>
                    <a:pt x="28" y="11"/>
                  </a:lnTo>
                  <a:lnTo>
                    <a:pt x="26" y="6"/>
                  </a:lnTo>
                  <a:lnTo>
                    <a:pt x="22" y="2"/>
                  </a:lnTo>
                  <a:lnTo>
                    <a:pt x="17" y="0"/>
                  </a:lnTo>
                  <a:lnTo>
                    <a:pt x="12" y="0"/>
                  </a:lnTo>
                  <a:lnTo>
                    <a:pt x="7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28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16" name="Freeform 312"/>
            <p:cNvSpPr>
              <a:spLocks/>
            </p:cNvSpPr>
            <p:nvPr/>
          </p:nvSpPr>
          <p:spPr bwMode="auto">
            <a:xfrm>
              <a:off x="3397" y="3233"/>
              <a:ext cx="1" cy="2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6" y="27"/>
                </a:cxn>
                <a:cxn ang="0">
                  <a:pos x="11" y="26"/>
                </a:cxn>
                <a:cxn ang="0">
                  <a:pos x="16" y="24"/>
                </a:cxn>
                <a:cxn ang="0">
                  <a:pos x="19" y="20"/>
                </a:cxn>
                <a:cxn ang="0">
                  <a:pos x="21" y="14"/>
                </a:cxn>
                <a:cxn ang="0">
                  <a:pos x="21" y="9"/>
                </a:cxn>
                <a:cxn ang="0">
                  <a:pos x="19" y="4"/>
                </a:cxn>
                <a:cxn ang="0">
                  <a:pos x="14" y="0"/>
                </a:cxn>
                <a:cxn ang="0">
                  <a:pos x="0" y="25"/>
                </a:cxn>
              </a:cxnLst>
              <a:rect l="0" t="0" r="r" b="b"/>
              <a:pathLst>
                <a:path w="21" h="27">
                  <a:moveTo>
                    <a:pt x="0" y="25"/>
                  </a:moveTo>
                  <a:lnTo>
                    <a:pt x="6" y="27"/>
                  </a:lnTo>
                  <a:lnTo>
                    <a:pt x="11" y="26"/>
                  </a:lnTo>
                  <a:lnTo>
                    <a:pt x="16" y="24"/>
                  </a:lnTo>
                  <a:lnTo>
                    <a:pt x="19" y="20"/>
                  </a:lnTo>
                  <a:lnTo>
                    <a:pt x="21" y="14"/>
                  </a:lnTo>
                  <a:lnTo>
                    <a:pt x="21" y="9"/>
                  </a:lnTo>
                  <a:lnTo>
                    <a:pt x="19" y="4"/>
                  </a:lnTo>
                  <a:lnTo>
                    <a:pt x="14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17" name="Freeform 313"/>
            <p:cNvSpPr>
              <a:spLocks/>
            </p:cNvSpPr>
            <p:nvPr/>
          </p:nvSpPr>
          <p:spPr bwMode="auto">
            <a:xfrm>
              <a:off x="3393" y="3224"/>
              <a:ext cx="5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2" y="27"/>
                </a:cxn>
                <a:cxn ang="0">
                  <a:pos x="4" y="40"/>
                </a:cxn>
                <a:cxn ang="0">
                  <a:pos x="7" y="53"/>
                </a:cxn>
                <a:cxn ang="0">
                  <a:pos x="11" y="68"/>
                </a:cxn>
                <a:cxn ang="0">
                  <a:pos x="15" y="80"/>
                </a:cxn>
                <a:cxn ang="0">
                  <a:pos x="21" y="92"/>
                </a:cxn>
                <a:cxn ang="0">
                  <a:pos x="28" y="104"/>
                </a:cxn>
                <a:cxn ang="0">
                  <a:pos x="34" y="116"/>
                </a:cxn>
                <a:cxn ang="0">
                  <a:pos x="42" y="126"/>
                </a:cxn>
                <a:cxn ang="0">
                  <a:pos x="50" y="138"/>
                </a:cxn>
                <a:cxn ang="0">
                  <a:pos x="59" y="147"/>
                </a:cxn>
                <a:cxn ang="0">
                  <a:pos x="68" y="157"/>
                </a:cxn>
                <a:cxn ang="0">
                  <a:pos x="80" y="165"/>
                </a:cxn>
                <a:cxn ang="0">
                  <a:pos x="90" y="173"/>
                </a:cxn>
                <a:cxn ang="0">
                  <a:pos x="101" y="181"/>
                </a:cxn>
                <a:cxn ang="0">
                  <a:pos x="115" y="156"/>
                </a:cxn>
                <a:cxn ang="0">
                  <a:pos x="106" y="149"/>
                </a:cxn>
                <a:cxn ang="0">
                  <a:pos x="96" y="142"/>
                </a:cxn>
                <a:cxn ang="0">
                  <a:pos x="87" y="136"/>
                </a:cxn>
                <a:cxn ang="0">
                  <a:pos x="80" y="126"/>
                </a:cxn>
                <a:cxn ang="0">
                  <a:pos x="70" y="119"/>
                </a:cxn>
                <a:cxn ang="0">
                  <a:pos x="64" y="109"/>
                </a:cxn>
                <a:cxn ang="0">
                  <a:pos x="58" y="101"/>
                </a:cxn>
                <a:cxn ang="0">
                  <a:pos x="52" y="89"/>
                </a:cxn>
                <a:cxn ang="0">
                  <a:pos x="46" y="80"/>
                </a:cxn>
                <a:cxn ang="0">
                  <a:pos x="42" y="69"/>
                </a:cxn>
                <a:cxn ang="0">
                  <a:pos x="38" y="58"/>
                </a:cxn>
                <a:cxn ang="0">
                  <a:pos x="34" y="47"/>
                </a:cxn>
                <a:cxn ang="0">
                  <a:pos x="33" y="35"/>
                </a:cxn>
                <a:cxn ang="0">
                  <a:pos x="31" y="23"/>
                </a:cxn>
                <a:cxn ang="0">
                  <a:pos x="29" y="11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0" y="0"/>
                </a:cxn>
              </a:cxnLst>
              <a:rect l="0" t="0" r="r" b="b"/>
              <a:pathLst>
                <a:path w="115" h="181">
                  <a:moveTo>
                    <a:pt x="0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2" y="27"/>
                  </a:lnTo>
                  <a:lnTo>
                    <a:pt x="4" y="40"/>
                  </a:lnTo>
                  <a:lnTo>
                    <a:pt x="7" y="53"/>
                  </a:lnTo>
                  <a:lnTo>
                    <a:pt x="11" y="68"/>
                  </a:lnTo>
                  <a:lnTo>
                    <a:pt x="15" y="80"/>
                  </a:lnTo>
                  <a:lnTo>
                    <a:pt x="21" y="92"/>
                  </a:lnTo>
                  <a:lnTo>
                    <a:pt x="28" y="104"/>
                  </a:lnTo>
                  <a:lnTo>
                    <a:pt x="34" y="116"/>
                  </a:lnTo>
                  <a:lnTo>
                    <a:pt x="42" y="126"/>
                  </a:lnTo>
                  <a:lnTo>
                    <a:pt x="50" y="138"/>
                  </a:lnTo>
                  <a:lnTo>
                    <a:pt x="59" y="147"/>
                  </a:lnTo>
                  <a:lnTo>
                    <a:pt x="68" y="157"/>
                  </a:lnTo>
                  <a:lnTo>
                    <a:pt x="80" y="165"/>
                  </a:lnTo>
                  <a:lnTo>
                    <a:pt x="90" y="173"/>
                  </a:lnTo>
                  <a:lnTo>
                    <a:pt x="101" y="181"/>
                  </a:lnTo>
                  <a:lnTo>
                    <a:pt x="115" y="156"/>
                  </a:lnTo>
                  <a:lnTo>
                    <a:pt x="106" y="149"/>
                  </a:lnTo>
                  <a:lnTo>
                    <a:pt x="96" y="142"/>
                  </a:lnTo>
                  <a:lnTo>
                    <a:pt x="87" y="136"/>
                  </a:lnTo>
                  <a:lnTo>
                    <a:pt x="80" y="126"/>
                  </a:lnTo>
                  <a:lnTo>
                    <a:pt x="70" y="119"/>
                  </a:lnTo>
                  <a:lnTo>
                    <a:pt x="64" y="109"/>
                  </a:lnTo>
                  <a:lnTo>
                    <a:pt x="58" y="101"/>
                  </a:lnTo>
                  <a:lnTo>
                    <a:pt x="52" y="89"/>
                  </a:lnTo>
                  <a:lnTo>
                    <a:pt x="46" y="80"/>
                  </a:lnTo>
                  <a:lnTo>
                    <a:pt x="42" y="69"/>
                  </a:lnTo>
                  <a:lnTo>
                    <a:pt x="38" y="58"/>
                  </a:lnTo>
                  <a:lnTo>
                    <a:pt x="34" y="47"/>
                  </a:lnTo>
                  <a:lnTo>
                    <a:pt x="33" y="35"/>
                  </a:lnTo>
                  <a:lnTo>
                    <a:pt x="31" y="23"/>
                  </a:lnTo>
                  <a:lnTo>
                    <a:pt x="29" y="11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18" name="Freeform 314"/>
            <p:cNvSpPr>
              <a:spLocks/>
            </p:cNvSpPr>
            <p:nvPr/>
          </p:nvSpPr>
          <p:spPr bwMode="auto">
            <a:xfrm>
              <a:off x="3393" y="3222"/>
              <a:ext cx="1" cy="2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6"/>
                </a:cxn>
                <a:cxn ang="0">
                  <a:pos x="2" y="11"/>
                </a:cxn>
                <a:cxn ang="0">
                  <a:pos x="1" y="18"/>
                </a:cxn>
                <a:cxn ang="0">
                  <a:pos x="1" y="23"/>
                </a:cxn>
                <a:cxn ang="0">
                  <a:pos x="0" y="30"/>
                </a:cxn>
                <a:cxn ang="0">
                  <a:pos x="0" y="36"/>
                </a:cxn>
                <a:cxn ang="0">
                  <a:pos x="0" y="41"/>
                </a:cxn>
                <a:cxn ang="0">
                  <a:pos x="0" y="47"/>
                </a:cxn>
                <a:cxn ang="0">
                  <a:pos x="29" y="47"/>
                </a:cxn>
                <a:cxn ang="0">
                  <a:pos x="29" y="41"/>
                </a:cxn>
                <a:cxn ang="0">
                  <a:pos x="29" y="36"/>
                </a:cxn>
                <a:cxn ang="0">
                  <a:pos x="29" y="32"/>
                </a:cxn>
                <a:cxn ang="0">
                  <a:pos x="30" y="26"/>
                </a:cxn>
                <a:cxn ang="0">
                  <a:pos x="30" y="20"/>
                </a:cxn>
                <a:cxn ang="0">
                  <a:pos x="31" y="17"/>
                </a:cxn>
                <a:cxn ang="0">
                  <a:pos x="32" y="12"/>
                </a:cxn>
                <a:cxn ang="0">
                  <a:pos x="33" y="7"/>
                </a:cxn>
                <a:cxn ang="0">
                  <a:pos x="4" y="0"/>
                </a:cxn>
              </a:cxnLst>
              <a:rect l="0" t="0" r="r" b="b"/>
              <a:pathLst>
                <a:path w="33" h="47">
                  <a:moveTo>
                    <a:pt x="4" y="0"/>
                  </a:moveTo>
                  <a:lnTo>
                    <a:pt x="3" y="6"/>
                  </a:lnTo>
                  <a:lnTo>
                    <a:pt x="2" y="11"/>
                  </a:lnTo>
                  <a:lnTo>
                    <a:pt x="1" y="18"/>
                  </a:lnTo>
                  <a:lnTo>
                    <a:pt x="1" y="23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0" y="41"/>
                  </a:lnTo>
                  <a:lnTo>
                    <a:pt x="0" y="47"/>
                  </a:lnTo>
                  <a:lnTo>
                    <a:pt x="29" y="47"/>
                  </a:lnTo>
                  <a:lnTo>
                    <a:pt x="29" y="41"/>
                  </a:lnTo>
                  <a:lnTo>
                    <a:pt x="29" y="36"/>
                  </a:lnTo>
                  <a:lnTo>
                    <a:pt x="29" y="32"/>
                  </a:lnTo>
                  <a:lnTo>
                    <a:pt x="30" y="26"/>
                  </a:lnTo>
                  <a:lnTo>
                    <a:pt x="30" y="20"/>
                  </a:lnTo>
                  <a:lnTo>
                    <a:pt x="31" y="17"/>
                  </a:lnTo>
                  <a:lnTo>
                    <a:pt x="32" y="12"/>
                  </a:lnTo>
                  <a:lnTo>
                    <a:pt x="33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19" name="Freeform 315"/>
            <p:cNvSpPr>
              <a:spLocks/>
            </p:cNvSpPr>
            <p:nvPr/>
          </p:nvSpPr>
          <p:spPr bwMode="auto">
            <a:xfrm>
              <a:off x="3393" y="3224"/>
              <a:ext cx="1" cy="1"/>
            </a:xfrm>
            <a:custGeom>
              <a:avLst/>
              <a:gdLst/>
              <a:ahLst/>
              <a:cxnLst>
                <a:cxn ang="0">
                  <a:pos x="29" y="18"/>
                </a:cxn>
                <a:cxn ang="0">
                  <a:pos x="29" y="11"/>
                </a:cxn>
                <a:cxn ang="0">
                  <a:pos x="27" y="6"/>
                </a:cxn>
                <a:cxn ang="0">
                  <a:pos x="22" y="2"/>
                </a:cxn>
                <a:cxn ang="0">
                  <a:pos x="17" y="0"/>
                </a:cxn>
                <a:cxn ang="0">
                  <a:pos x="12" y="0"/>
                </a:cxn>
                <a:cxn ang="0">
                  <a:pos x="7" y="2"/>
                </a:cxn>
                <a:cxn ang="0">
                  <a:pos x="3" y="5"/>
                </a:cxn>
                <a:cxn ang="0">
                  <a:pos x="0" y="11"/>
                </a:cxn>
                <a:cxn ang="0">
                  <a:pos x="29" y="18"/>
                </a:cxn>
              </a:cxnLst>
              <a:rect l="0" t="0" r="r" b="b"/>
              <a:pathLst>
                <a:path w="29" h="18">
                  <a:moveTo>
                    <a:pt x="29" y="18"/>
                  </a:moveTo>
                  <a:lnTo>
                    <a:pt x="29" y="11"/>
                  </a:lnTo>
                  <a:lnTo>
                    <a:pt x="27" y="6"/>
                  </a:lnTo>
                  <a:lnTo>
                    <a:pt x="22" y="2"/>
                  </a:lnTo>
                  <a:lnTo>
                    <a:pt x="17" y="0"/>
                  </a:lnTo>
                  <a:lnTo>
                    <a:pt x="12" y="0"/>
                  </a:lnTo>
                  <a:lnTo>
                    <a:pt x="7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29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20" name="Freeform 316"/>
            <p:cNvSpPr>
              <a:spLocks/>
            </p:cNvSpPr>
            <p:nvPr/>
          </p:nvSpPr>
          <p:spPr bwMode="auto">
            <a:xfrm>
              <a:off x="3563" y="3123"/>
              <a:ext cx="1" cy="1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7" y="0"/>
                </a:cxn>
                <a:cxn ang="0">
                  <a:pos x="1" y="5"/>
                </a:cxn>
                <a:cxn ang="0">
                  <a:pos x="0" y="13"/>
                </a:cxn>
                <a:cxn ang="0">
                  <a:pos x="5" y="20"/>
                </a:cxn>
                <a:cxn ang="0">
                  <a:pos x="15" y="1"/>
                </a:cxn>
              </a:cxnLst>
              <a:rect l="0" t="0" r="r" b="b"/>
              <a:pathLst>
                <a:path w="15" h="20">
                  <a:moveTo>
                    <a:pt x="15" y="1"/>
                  </a:moveTo>
                  <a:lnTo>
                    <a:pt x="7" y="0"/>
                  </a:lnTo>
                  <a:lnTo>
                    <a:pt x="1" y="5"/>
                  </a:lnTo>
                  <a:lnTo>
                    <a:pt x="0" y="13"/>
                  </a:lnTo>
                  <a:lnTo>
                    <a:pt x="5" y="20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21" name="Freeform 317"/>
            <p:cNvSpPr>
              <a:spLocks/>
            </p:cNvSpPr>
            <p:nvPr/>
          </p:nvSpPr>
          <p:spPr bwMode="auto">
            <a:xfrm>
              <a:off x="3563" y="3123"/>
              <a:ext cx="7" cy="15"/>
            </a:xfrm>
            <a:custGeom>
              <a:avLst/>
              <a:gdLst/>
              <a:ahLst/>
              <a:cxnLst>
                <a:cxn ang="0">
                  <a:pos x="164" y="274"/>
                </a:cxn>
                <a:cxn ang="0">
                  <a:pos x="164" y="274"/>
                </a:cxn>
                <a:cxn ang="0">
                  <a:pos x="162" y="253"/>
                </a:cxn>
                <a:cxn ang="0">
                  <a:pos x="160" y="233"/>
                </a:cxn>
                <a:cxn ang="0">
                  <a:pos x="157" y="211"/>
                </a:cxn>
                <a:cxn ang="0">
                  <a:pos x="153" y="190"/>
                </a:cxn>
                <a:cxn ang="0">
                  <a:pos x="147" y="170"/>
                </a:cxn>
                <a:cxn ang="0">
                  <a:pos x="139" y="152"/>
                </a:cxn>
                <a:cxn ang="0">
                  <a:pos x="130" y="135"/>
                </a:cxn>
                <a:cxn ang="0">
                  <a:pos x="122" y="116"/>
                </a:cxn>
                <a:cxn ang="0">
                  <a:pos x="112" y="98"/>
                </a:cxn>
                <a:cxn ang="0">
                  <a:pos x="100" y="82"/>
                </a:cxn>
                <a:cxn ang="0">
                  <a:pos x="87" y="65"/>
                </a:cxn>
                <a:cxn ang="0">
                  <a:pos x="73" y="50"/>
                </a:cxn>
                <a:cxn ang="0">
                  <a:pos x="59" y="35"/>
                </a:cxn>
                <a:cxn ang="0">
                  <a:pos x="43" y="23"/>
                </a:cxn>
                <a:cxn ang="0">
                  <a:pos x="27" y="10"/>
                </a:cxn>
                <a:cxn ang="0">
                  <a:pos x="10" y="0"/>
                </a:cxn>
                <a:cxn ang="0">
                  <a:pos x="0" y="19"/>
                </a:cxn>
                <a:cxn ang="0">
                  <a:pos x="15" y="29"/>
                </a:cxn>
                <a:cxn ang="0">
                  <a:pos x="30" y="40"/>
                </a:cxn>
                <a:cxn ang="0">
                  <a:pos x="45" y="52"/>
                </a:cxn>
                <a:cxn ang="0">
                  <a:pos x="59" y="65"/>
                </a:cxn>
                <a:cxn ang="0">
                  <a:pos x="71" y="80"/>
                </a:cxn>
                <a:cxn ang="0">
                  <a:pos x="83" y="94"/>
                </a:cxn>
                <a:cxn ang="0">
                  <a:pos x="94" y="110"/>
                </a:cxn>
                <a:cxn ang="0">
                  <a:pos x="104" y="126"/>
                </a:cxn>
                <a:cxn ang="0">
                  <a:pos x="112" y="143"/>
                </a:cxn>
                <a:cxn ang="0">
                  <a:pos x="119" y="161"/>
                </a:cxn>
                <a:cxn ang="0">
                  <a:pos x="126" y="179"/>
                </a:cxn>
                <a:cxn ang="0">
                  <a:pos x="132" y="197"/>
                </a:cxn>
                <a:cxn ang="0">
                  <a:pos x="136" y="216"/>
                </a:cxn>
                <a:cxn ang="0">
                  <a:pos x="139" y="235"/>
                </a:cxn>
                <a:cxn ang="0">
                  <a:pos x="141" y="255"/>
                </a:cxn>
                <a:cxn ang="0">
                  <a:pos x="141" y="274"/>
                </a:cxn>
                <a:cxn ang="0">
                  <a:pos x="141" y="274"/>
                </a:cxn>
                <a:cxn ang="0">
                  <a:pos x="164" y="274"/>
                </a:cxn>
              </a:cxnLst>
              <a:rect l="0" t="0" r="r" b="b"/>
              <a:pathLst>
                <a:path w="164" h="274">
                  <a:moveTo>
                    <a:pt x="164" y="274"/>
                  </a:moveTo>
                  <a:lnTo>
                    <a:pt x="164" y="274"/>
                  </a:lnTo>
                  <a:lnTo>
                    <a:pt x="162" y="253"/>
                  </a:lnTo>
                  <a:lnTo>
                    <a:pt x="160" y="233"/>
                  </a:lnTo>
                  <a:lnTo>
                    <a:pt x="157" y="211"/>
                  </a:lnTo>
                  <a:lnTo>
                    <a:pt x="153" y="190"/>
                  </a:lnTo>
                  <a:lnTo>
                    <a:pt x="147" y="170"/>
                  </a:lnTo>
                  <a:lnTo>
                    <a:pt x="139" y="152"/>
                  </a:lnTo>
                  <a:lnTo>
                    <a:pt x="130" y="135"/>
                  </a:lnTo>
                  <a:lnTo>
                    <a:pt x="122" y="116"/>
                  </a:lnTo>
                  <a:lnTo>
                    <a:pt x="112" y="98"/>
                  </a:lnTo>
                  <a:lnTo>
                    <a:pt x="100" y="82"/>
                  </a:lnTo>
                  <a:lnTo>
                    <a:pt x="87" y="65"/>
                  </a:lnTo>
                  <a:lnTo>
                    <a:pt x="73" y="50"/>
                  </a:lnTo>
                  <a:lnTo>
                    <a:pt x="59" y="35"/>
                  </a:lnTo>
                  <a:lnTo>
                    <a:pt x="43" y="23"/>
                  </a:lnTo>
                  <a:lnTo>
                    <a:pt x="27" y="10"/>
                  </a:lnTo>
                  <a:lnTo>
                    <a:pt x="10" y="0"/>
                  </a:lnTo>
                  <a:lnTo>
                    <a:pt x="0" y="19"/>
                  </a:lnTo>
                  <a:lnTo>
                    <a:pt x="15" y="29"/>
                  </a:lnTo>
                  <a:lnTo>
                    <a:pt x="30" y="40"/>
                  </a:lnTo>
                  <a:lnTo>
                    <a:pt x="45" y="52"/>
                  </a:lnTo>
                  <a:lnTo>
                    <a:pt x="59" y="65"/>
                  </a:lnTo>
                  <a:lnTo>
                    <a:pt x="71" y="80"/>
                  </a:lnTo>
                  <a:lnTo>
                    <a:pt x="83" y="94"/>
                  </a:lnTo>
                  <a:lnTo>
                    <a:pt x="94" y="110"/>
                  </a:lnTo>
                  <a:lnTo>
                    <a:pt x="104" y="126"/>
                  </a:lnTo>
                  <a:lnTo>
                    <a:pt x="112" y="143"/>
                  </a:lnTo>
                  <a:lnTo>
                    <a:pt x="119" y="161"/>
                  </a:lnTo>
                  <a:lnTo>
                    <a:pt x="126" y="179"/>
                  </a:lnTo>
                  <a:lnTo>
                    <a:pt x="132" y="197"/>
                  </a:lnTo>
                  <a:lnTo>
                    <a:pt x="136" y="216"/>
                  </a:lnTo>
                  <a:lnTo>
                    <a:pt x="139" y="235"/>
                  </a:lnTo>
                  <a:lnTo>
                    <a:pt x="141" y="255"/>
                  </a:lnTo>
                  <a:lnTo>
                    <a:pt x="141" y="274"/>
                  </a:lnTo>
                  <a:lnTo>
                    <a:pt x="141" y="274"/>
                  </a:lnTo>
                  <a:lnTo>
                    <a:pt x="164" y="2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22" name="Freeform 318"/>
            <p:cNvSpPr>
              <a:spLocks/>
            </p:cNvSpPr>
            <p:nvPr/>
          </p:nvSpPr>
          <p:spPr bwMode="auto">
            <a:xfrm>
              <a:off x="3569" y="3138"/>
              <a:ext cx="1" cy="4"/>
            </a:xfrm>
            <a:custGeom>
              <a:avLst/>
              <a:gdLst/>
              <a:ahLst/>
              <a:cxnLst>
                <a:cxn ang="0">
                  <a:pos x="21" y="68"/>
                </a:cxn>
                <a:cxn ang="0">
                  <a:pos x="22" y="60"/>
                </a:cxn>
                <a:cxn ang="0">
                  <a:pos x="24" y="52"/>
                </a:cxn>
                <a:cxn ang="0">
                  <a:pos x="25" y="43"/>
                </a:cxn>
                <a:cxn ang="0">
                  <a:pos x="26" y="34"/>
                </a:cxn>
                <a:cxn ang="0">
                  <a:pos x="28" y="25"/>
                </a:cxn>
                <a:cxn ang="0">
                  <a:pos x="28" y="17"/>
                </a:cxn>
                <a:cxn ang="0">
                  <a:pos x="29" y="8"/>
                </a:cxn>
                <a:cxn ang="0">
                  <a:pos x="29" y="0"/>
                </a:cxn>
                <a:cxn ang="0">
                  <a:pos x="6" y="0"/>
                </a:cxn>
                <a:cxn ang="0">
                  <a:pos x="6" y="8"/>
                </a:cxn>
                <a:cxn ang="0">
                  <a:pos x="5" y="17"/>
                </a:cxn>
                <a:cxn ang="0">
                  <a:pos x="5" y="25"/>
                </a:cxn>
                <a:cxn ang="0">
                  <a:pos x="5" y="32"/>
                </a:cxn>
                <a:cxn ang="0">
                  <a:pos x="4" y="41"/>
                </a:cxn>
                <a:cxn ang="0">
                  <a:pos x="3" y="48"/>
                </a:cxn>
                <a:cxn ang="0">
                  <a:pos x="1" y="56"/>
                </a:cxn>
                <a:cxn ang="0">
                  <a:pos x="0" y="64"/>
                </a:cxn>
                <a:cxn ang="0">
                  <a:pos x="21" y="68"/>
                </a:cxn>
              </a:cxnLst>
              <a:rect l="0" t="0" r="r" b="b"/>
              <a:pathLst>
                <a:path w="29" h="68">
                  <a:moveTo>
                    <a:pt x="21" y="68"/>
                  </a:moveTo>
                  <a:lnTo>
                    <a:pt x="22" y="60"/>
                  </a:lnTo>
                  <a:lnTo>
                    <a:pt x="24" y="52"/>
                  </a:lnTo>
                  <a:lnTo>
                    <a:pt x="25" y="43"/>
                  </a:lnTo>
                  <a:lnTo>
                    <a:pt x="26" y="34"/>
                  </a:lnTo>
                  <a:lnTo>
                    <a:pt x="28" y="25"/>
                  </a:lnTo>
                  <a:lnTo>
                    <a:pt x="28" y="17"/>
                  </a:lnTo>
                  <a:lnTo>
                    <a:pt x="29" y="8"/>
                  </a:lnTo>
                  <a:lnTo>
                    <a:pt x="29" y="0"/>
                  </a:lnTo>
                  <a:lnTo>
                    <a:pt x="6" y="0"/>
                  </a:lnTo>
                  <a:lnTo>
                    <a:pt x="6" y="8"/>
                  </a:lnTo>
                  <a:lnTo>
                    <a:pt x="5" y="17"/>
                  </a:lnTo>
                  <a:lnTo>
                    <a:pt x="5" y="25"/>
                  </a:lnTo>
                  <a:lnTo>
                    <a:pt x="5" y="32"/>
                  </a:lnTo>
                  <a:lnTo>
                    <a:pt x="4" y="41"/>
                  </a:lnTo>
                  <a:lnTo>
                    <a:pt x="3" y="48"/>
                  </a:lnTo>
                  <a:lnTo>
                    <a:pt x="1" y="56"/>
                  </a:lnTo>
                  <a:lnTo>
                    <a:pt x="0" y="64"/>
                  </a:lnTo>
                  <a:lnTo>
                    <a:pt x="21" y="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23" name="Freeform 319"/>
            <p:cNvSpPr>
              <a:spLocks/>
            </p:cNvSpPr>
            <p:nvPr/>
          </p:nvSpPr>
          <p:spPr bwMode="auto">
            <a:xfrm>
              <a:off x="3569" y="3138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8"/>
                </a:cxn>
                <a:cxn ang="0">
                  <a:pos x="10" y="12"/>
                </a:cxn>
                <a:cxn ang="0">
                  <a:pos x="17" y="11"/>
                </a:cxn>
                <a:cxn ang="0">
                  <a:pos x="21" y="4"/>
                </a:cxn>
                <a:cxn ang="0">
                  <a:pos x="0" y="0"/>
                </a:cxn>
              </a:cxnLst>
              <a:rect l="0" t="0" r="r" b="b"/>
              <a:pathLst>
                <a:path w="21" h="12">
                  <a:moveTo>
                    <a:pt x="0" y="0"/>
                  </a:moveTo>
                  <a:lnTo>
                    <a:pt x="3" y="8"/>
                  </a:lnTo>
                  <a:lnTo>
                    <a:pt x="10" y="12"/>
                  </a:lnTo>
                  <a:lnTo>
                    <a:pt x="17" y="11"/>
                  </a:lnTo>
                  <a:lnTo>
                    <a:pt x="21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24" name="Freeform 320"/>
            <p:cNvSpPr>
              <a:spLocks/>
            </p:cNvSpPr>
            <p:nvPr/>
          </p:nvSpPr>
          <p:spPr bwMode="auto">
            <a:xfrm>
              <a:off x="3563" y="3128"/>
              <a:ext cx="1" cy="1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7" y="0"/>
                </a:cxn>
                <a:cxn ang="0">
                  <a:pos x="1" y="6"/>
                </a:cxn>
                <a:cxn ang="0">
                  <a:pos x="0" y="14"/>
                </a:cxn>
                <a:cxn ang="0">
                  <a:pos x="5" y="20"/>
                </a:cxn>
                <a:cxn ang="0">
                  <a:pos x="15" y="1"/>
                </a:cxn>
              </a:cxnLst>
              <a:rect l="0" t="0" r="r" b="b"/>
              <a:pathLst>
                <a:path w="15" h="20">
                  <a:moveTo>
                    <a:pt x="15" y="1"/>
                  </a:moveTo>
                  <a:lnTo>
                    <a:pt x="7" y="0"/>
                  </a:lnTo>
                  <a:lnTo>
                    <a:pt x="1" y="6"/>
                  </a:lnTo>
                  <a:lnTo>
                    <a:pt x="0" y="14"/>
                  </a:lnTo>
                  <a:lnTo>
                    <a:pt x="5" y="20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25" name="Freeform 321"/>
            <p:cNvSpPr>
              <a:spLocks/>
            </p:cNvSpPr>
            <p:nvPr/>
          </p:nvSpPr>
          <p:spPr bwMode="auto">
            <a:xfrm>
              <a:off x="3564" y="3128"/>
              <a:ext cx="4" cy="8"/>
            </a:xfrm>
            <a:custGeom>
              <a:avLst/>
              <a:gdLst/>
              <a:ahLst/>
              <a:cxnLst>
                <a:cxn ang="0">
                  <a:pos x="86" y="136"/>
                </a:cxn>
                <a:cxn ang="0">
                  <a:pos x="86" y="136"/>
                </a:cxn>
                <a:cxn ang="0">
                  <a:pos x="85" y="116"/>
                </a:cxn>
                <a:cxn ang="0">
                  <a:pos x="81" y="95"/>
                </a:cxn>
                <a:cxn ang="0">
                  <a:pos x="76" y="76"/>
                </a:cxn>
                <a:cxn ang="0">
                  <a:pos x="66" y="58"/>
                </a:cxn>
                <a:cxn ang="0">
                  <a:pos x="55" y="41"/>
                </a:cxn>
                <a:cxn ang="0">
                  <a:pos x="42" y="26"/>
                </a:cxn>
                <a:cxn ang="0">
                  <a:pos x="27" y="12"/>
                </a:cxn>
                <a:cxn ang="0">
                  <a:pos x="10" y="0"/>
                </a:cxn>
                <a:cxn ang="0">
                  <a:pos x="0" y="19"/>
                </a:cxn>
                <a:cxn ang="0">
                  <a:pos x="14" y="29"/>
                </a:cxn>
                <a:cxn ang="0">
                  <a:pos x="28" y="40"/>
                </a:cxn>
                <a:cxn ang="0">
                  <a:pos x="39" y="54"/>
                </a:cxn>
                <a:cxn ang="0">
                  <a:pos x="48" y="69"/>
                </a:cxn>
                <a:cxn ang="0">
                  <a:pos x="55" y="85"/>
                </a:cxn>
                <a:cxn ang="0">
                  <a:pos x="60" y="102"/>
                </a:cxn>
                <a:cxn ang="0">
                  <a:pos x="64" y="118"/>
                </a:cxn>
                <a:cxn ang="0">
                  <a:pos x="65" y="136"/>
                </a:cxn>
                <a:cxn ang="0">
                  <a:pos x="65" y="136"/>
                </a:cxn>
                <a:cxn ang="0">
                  <a:pos x="86" y="136"/>
                </a:cxn>
              </a:cxnLst>
              <a:rect l="0" t="0" r="r" b="b"/>
              <a:pathLst>
                <a:path w="86" h="136">
                  <a:moveTo>
                    <a:pt x="86" y="136"/>
                  </a:moveTo>
                  <a:lnTo>
                    <a:pt x="86" y="136"/>
                  </a:lnTo>
                  <a:lnTo>
                    <a:pt x="85" y="116"/>
                  </a:lnTo>
                  <a:lnTo>
                    <a:pt x="81" y="95"/>
                  </a:lnTo>
                  <a:lnTo>
                    <a:pt x="76" y="76"/>
                  </a:lnTo>
                  <a:lnTo>
                    <a:pt x="66" y="58"/>
                  </a:lnTo>
                  <a:lnTo>
                    <a:pt x="55" y="41"/>
                  </a:lnTo>
                  <a:lnTo>
                    <a:pt x="42" y="26"/>
                  </a:lnTo>
                  <a:lnTo>
                    <a:pt x="27" y="12"/>
                  </a:lnTo>
                  <a:lnTo>
                    <a:pt x="10" y="0"/>
                  </a:lnTo>
                  <a:lnTo>
                    <a:pt x="0" y="19"/>
                  </a:lnTo>
                  <a:lnTo>
                    <a:pt x="14" y="29"/>
                  </a:lnTo>
                  <a:lnTo>
                    <a:pt x="28" y="40"/>
                  </a:lnTo>
                  <a:lnTo>
                    <a:pt x="39" y="54"/>
                  </a:lnTo>
                  <a:lnTo>
                    <a:pt x="48" y="69"/>
                  </a:lnTo>
                  <a:lnTo>
                    <a:pt x="55" y="85"/>
                  </a:lnTo>
                  <a:lnTo>
                    <a:pt x="60" y="102"/>
                  </a:lnTo>
                  <a:lnTo>
                    <a:pt x="64" y="118"/>
                  </a:lnTo>
                  <a:lnTo>
                    <a:pt x="65" y="136"/>
                  </a:lnTo>
                  <a:lnTo>
                    <a:pt x="65" y="136"/>
                  </a:lnTo>
                  <a:lnTo>
                    <a:pt x="86" y="1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26" name="Freeform 322"/>
            <p:cNvSpPr>
              <a:spLocks/>
            </p:cNvSpPr>
            <p:nvPr/>
          </p:nvSpPr>
          <p:spPr bwMode="auto">
            <a:xfrm>
              <a:off x="3567" y="3136"/>
              <a:ext cx="1" cy="2"/>
            </a:xfrm>
            <a:custGeom>
              <a:avLst/>
              <a:gdLst/>
              <a:ahLst/>
              <a:cxnLst>
                <a:cxn ang="0">
                  <a:pos x="21" y="35"/>
                </a:cxn>
                <a:cxn ang="0">
                  <a:pos x="22" y="30"/>
                </a:cxn>
                <a:cxn ang="0">
                  <a:pos x="22" y="26"/>
                </a:cxn>
                <a:cxn ang="0">
                  <a:pos x="23" y="21"/>
                </a:cxn>
                <a:cxn ang="0">
                  <a:pos x="23" y="18"/>
                </a:cxn>
                <a:cxn ang="0">
                  <a:pos x="24" y="15"/>
                </a:cxn>
                <a:cxn ang="0">
                  <a:pos x="24" y="9"/>
                </a:cxn>
                <a:cxn ang="0">
                  <a:pos x="24" y="5"/>
                </a:cxn>
                <a:cxn ang="0">
                  <a:pos x="24" y="0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3" y="9"/>
                </a:cxn>
                <a:cxn ang="0">
                  <a:pos x="3" y="11"/>
                </a:cxn>
                <a:cxn ang="0">
                  <a:pos x="2" y="14"/>
                </a:cxn>
                <a:cxn ang="0">
                  <a:pos x="2" y="19"/>
                </a:cxn>
                <a:cxn ang="0">
                  <a:pos x="1" y="24"/>
                </a:cxn>
                <a:cxn ang="0">
                  <a:pos x="1" y="28"/>
                </a:cxn>
                <a:cxn ang="0">
                  <a:pos x="0" y="31"/>
                </a:cxn>
                <a:cxn ang="0">
                  <a:pos x="21" y="35"/>
                </a:cxn>
              </a:cxnLst>
              <a:rect l="0" t="0" r="r" b="b"/>
              <a:pathLst>
                <a:path w="24" h="35">
                  <a:moveTo>
                    <a:pt x="21" y="35"/>
                  </a:moveTo>
                  <a:lnTo>
                    <a:pt x="22" y="30"/>
                  </a:lnTo>
                  <a:lnTo>
                    <a:pt x="22" y="26"/>
                  </a:lnTo>
                  <a:lnTo>
                    <a:pt x="23" y="21"/>
                  </a:lnTo>
                  <a:lnTo>
                    <a:pt x="23" y="18"/>
                  </a:lnTo>
                  <a:lnTo>
                    <a:pt x="24" y="15"/>
                  </a:lnTo>
                  <a:lnTo>
                    <a:pt x="24" y="9"/>
                  </a:lnTo>
                  <a:lnTo>
                    <a:pt x="24" y="5"/>
                  </a:lnTo>
                  <a:lnTo>
                    <a:pt x="24" y="0"/>
                  </a:lnTo>
                  <a:lnTo>
                    <a:pt x="3" y="0"/>
                  </a:lnTo>
                  <a:lnTo>
                    <a:pt x="3" y="5"/>
                  </a:lnTo>
                  <a:lnTo>
                    <a:pt x="3" y="9"/>
                  </a:lnTo>
                  <a:lnTo>
                    <a:pt x="3" y="11"/>
                  </a:lnTo>
                  <a:lnTo>
                    <a:pt x="2" y="14"/>
                  </a:lnTo>
                  <a:lnTo>
                    <a:pt x="2" y="19"/>
                  </a:lnTo>
                  <a:lnTo>
                    <a:pt x="1" y="24"/>
                  </a:lnTo>
                  <a:lnTo>
                    <a:pt x="1" y="28"/>
                  </a:lnTo>
                  <a:lnTo>
                    <a:pt x="0" y="31"/>
                  </a:lnTo>
                  <a:lnTo>
                    <a:pt x="21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27" name="Freeform 323"/>
            <p:cNvSpPr>
              <a:spLocks/>
            </p:cNvSpPr>
            <p:nvPr/>
          </p:nvSpPr>
          <p:spPr bwMode="auto">
            <a:xfrm>
              <a:off x="3567" y="3135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9"/>
                </a:cxn>
                <a:cxn ang="0">
                  <a:pos x="10" y="13"/>
                </a:cxn>
                <a:cxn ang="0">
                  <a:pos x="17" y="12"/>
                </a:cxn>
                <a:cxn ang="0">
                  <a:pos x="21" y="4"/>
                </a:cxn>
                <a:cxn ang="0">
                  <a:pos x="0" y="0"/>
                </a:cxn>
              </a:cxnLst>
              <a:rect l="0" t="0" r="r" b="b"/>
              <a:pathLst>
                <a:path w="21" h="13">
                  <a:moveTo>
                    <a:pt x="0" y="0"/>
                  </a:moveTo>
                  <a:lnTo>
                    <a:pt x="2" y="9"/>
                  </a:lnTo>
                  <a:lnTo>
                    <a:pt x="10" y="13"/>
                  </a:lnTo>
                  <a:lnTo>
                    <a:pt x="17" y="12"/>
                  </a:lnTo>
                  <a:lnTo>
                    <a:pt x="21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28" name="Freeform 324"/>
            <p:cNvSpPr>
              <a:spLocks/>
            </p:cNvSpPr>
            <p:nvPr/>
          </p:nvSpPr>
          <p:spPr bwMode="auto">
            <a:xfrm>
              <a:off x="3388" y="3300"/>
              <a:ext cx="53" cy="137"/>
            </a:xfrm>
            <a:custGeom>
              <a:avLst/>
              <a:gdLst/>
              <a:ahLst/>
              <a:cxnLst>
                <a:cxn ang="0">
                  <a:pos x="166" y="0"/>
                </a:cxn>
                <a:cxn ang="0">
                  <a:pos x="0" y="73"/>
                </a:cxn>
                <a:cxn ang="0">
                  <a:pos x="959" y="2481"/>
                </a:cxn>
                <a:cxn ang="0">
                  <a:pos x="1169" y="2389"/>
                </a:cxn>
                <a:cxn ang="0">
                  <a:pos x="166" y="0"/>
                </a:cxn>
              </a:cxnLst>
              <a:rect l="0" t="0" r="r" b="b"/>
              <a:pathLst>
                <a:path w="1169" h="2481">
                  <a:moveTo>
                    <a:pt x="166" y="0"/>
                  </a:moveTo>
                  <a:lnTo>
                    <a:pt x="0" y="73"/>
                  </a:lnTo>
                  <a:lnTo>
                    <a:pt x="959" y="2481"/>
                  </a:lnTo>
                  <a:lnTo>
                    <a:pt x="1169" y="2389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5459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29" name="Freeform 325"/>
            <p:cNvSpPr>
              <a:spLocks/>
            </p:cNvSpPr>
            <p:nvPr/>
          </p:nvSpPr>
          <p:spPr bwMode="auto">
            <a:xfrm>
              <a:off x="3388" y="3300"/>
              <a:ext cx="52" cy="137"/>
            </a:xfrm>
            <a:custGeom>
              <a:avLst/>
              <a:gdLst/>
              <a:ahLst/>
              <a:cxnLst>
                <a:cxn ang="0">
                  <a:pos x="126" y="6"/>
                </a:cxn>
                <a:cxn ang="0">
                  <a:pos x="104" y="14"/>
                </a:cxn>
                <a:cxn ang="0">
                  <a:pos x="81" y="24"/>
                </a:cxn>
                <a:cxn ang="0">
                  <a:pos x="36" y="44"/>
                </a:cxn>
                <a:cxn ang="0">
                  <a:pos x="29" y="132"/>
                </a:cxn>
                <a:cxn ang="0">
                  <a:pos x="81" y="260"/>
                </a:cxn>
                <a:cxn ang="0">
                  <a:pos x="125" y="370"/>
                </a:cxn>
                <a:cxn ang="0">
                  <a:pos x="163" y="467"/>
                </a:cxn>
                <a:cxn ang="0">
                  <a:pos x="198" y="554"/>
                </a:cxn>
                <a:cxn ang="0">
                  <a:pos x="232" y="637"/>
                </a:cxn>
                <a:cxn ang="0">
                  <a:pos x="265" y="723"/>
                </a:cxn>
                <a:cxn ang="0">
                  <a:pos x="302" y="812"/>
                </a:cxn>
                <a:cxn ang="0">
                  <a:pos x="342" y="913"/>
                </a:cxn>
                <a:cxn ang="0">
                  <a:pos x="388" y="1029"/>
                </a:cxn>
                <a:cxn ang="0">
                  <a:pos x="442" y="1164"/>
                </a:cxn>
                <a:cxn ang="0">
                  <a:pos x="505" y="1323"/>
                </a:cxn>
                <a:cxn ang="0">
                  <a:pos x="581" y="1511"/>
                </a:cxn>
                <a:cxn ang="0">
                  <a:pos x="669" y="1733"/>
                </a:cxn>
                <a:cxn ang="0">
                  <a:pos x="773" y="1993"/>
                </a:cxn>
                <a:cxn ang="0">
                  <a:pos x="895" y="2297"/>
                </a:cxn>
                <a:cxn ang="0">
                  <a:pos x="972" y="2462"/>
                </a:cxn>
                <a:cxn ang="0">
                  <a:pos x="989" y="2455"/>
                </a:cxn>
                <a:cxn ang="0">
                  <a:pos x="1003" y="2449"/>
                </a:cxn>
                <a:cxn ang="0">
                  <a:pos x="1015" y="2442"/>
                </a:cxn>
                <a:cxn ang="0">
                  <a:pos x="1030" y="2436"/>
                </a:cxn>
                <a:cxn ang="0">
                  <a:pos x="1050" y="2428"/>
                </a:cxn>
                <a:cxn ang="0">
                  <a:pos x="1077" y="2416"/>
                </a:cxn>
                <a:cxn ang="0">
                  <a:pos x="1116" y="2399"/>
                </a:cxn>
                <a:cxn ang="0">
                  <a:pos x="1110" y="2318"/>
                </a:cxn>
                <a:cxn ang="0">
                  <a:pos x="1056" y="2190"/>
                </a:cxn>
                <a:cxn ang="0">
                  <a:pos x="1011" y="2082"/>
                </a:cxn>
                <a:cxn ang="0">
                  <a:pos x="970" y="1985"/>
                </a:cxn>
                <a:cxn ang="0">
                  <a:pos x="935" y="1897"/>
                </a:cxn>
                <a:cxn ang="0">
                  <a:pos x="899" y="1814"/>
                </a:cxn>
                <a:cxn ang="0">
                  <a:pos x="864" y="1730"/>
                </a:cxn>
                <a:cxn ang="0">
                  <a:pos x="826" y="1640"/>
                </a:cxn>
                <a:cxn ang="0">
                  <a:pos x="785" y="1541"/>
                </a:cxn>
                <a:cxn ang="0">
                  <a:pos x="738" y="1426"/>
                </a:cxn>
                <a:cxn ang="0">
                  <a:pos x="682" y="1292"/>
                </a:cxn>
                <a:cxn ang="0">
                  <a:pos x="615" y="1134"/>
                </a:cxn>
                <a:cxn ang="0">
                  <a:pos x="537" y="947"/>
                </a:cxn>
                <a:cxn ang="0">
                  <a:pos x="445" y="727"/>
                </a:cxn>
                <a:cxn ang="0">
                  <a:pos x="337" y="469"/>
                </a:cxn>
                <a:cxn ang="0">
                  <a:pos x="210" y="167"/>
                </a:cxn>
              </a:cxnLst>
              <a:rect l="0" t="0" r="r" b="b"/>
              <a:pathLst>
                <a:path w="1140" h="2467">
                  <a:moveTo>
                    <a:pt x="140" y="0"/>
                  </a:moveTo>
                  <a:lnTo>
                    <a:pt x="126" y="6"/>
                  </a:lnTo>
                  <a:lnTo>
                    <a:pt x="114" y="10"/>
                  </a:lnTo>
                  <a:lnTo>
                    <a:pt x="104" y="14"/>
                  </a:lnTo>
                  <a:lnTo>
                    <a:pt x="94" y="19"/>
                  </a:lnTo>
                  <a:lnTo>
                    <a:pt x="81" y="24"/>
                  </a:lnTo>
                  <a:lnTo>
                    <a:pt x="61" y="32"/>
                  </a:lnTo>
                  <a:lnTo>
                    <a:pt x="36" y="44"/>
                  </a:lnTo>
                  <a:lnTo>
                    <a:pt x="0" y="61"/>
                  </a:lnTo>
                  <a:lnTo>
                    <a:pt x="29" y="132"/>
                  </a:lnTo>
                  <a:lnTo>
                    <a:pt x="55" y="199"/>
                  </a:lnTo>
                  <a:lnTo>
                    <a:pt x="81" y="260"/>
                  </a:lnTo>
                  <a:lnTo>
                    <a:pt x="103" y="317"/>
                  </a:lnTo>
                  <a:lnTo>
                    <a:pt x="125" y="370"/>
                  </a:lnTo>
                  <a:lnTo>
                    <a:pt x="144" y="419"/>
                  </a:lnTo>
                  <a:lnTo>
                    <a:pt x="163" y="467"/>
                  </a:lnTo>
                  <a:lnTo>
                    <a:pt x="181" y="511"/>
                  </a:lnTo>
                  <a:lnTo>
                    <a:pt x="198" y="554"/>
                  </a:lnTo>
                  <a:lnTo>
                    <a:pt x="215" y="596"/>
                  </a:lnTo>
                  <a:lnTo>
                    <a:pt x="232" y="637"/>
                  </a:lnTo>
                  <a:lnTo>
                    <a:pt x="249" y="680"/>
                  </a:lnTo>
                  <a:lnTo>
                    <a:pt x="265" y="723"/>
                  </a:lnTo>
                  <a:lnTo>
                    <a:pt x="284" y="766"/>
                  </a:lnTo>
                  <a:lnTo>
                    <a:pt x="302" y="812"/>
                  </a:lnTo>
                  <a:lnTo>
                    <a:pt x="322" y="861"/>
                  </a:lnTo>
                  <a:lnTo>
                    <a:pt x="342" y="913"/>
                  </a:lnTo>
                  <a:lnTo>
                    <a:pt x="364" y="968"/>
                  </a:lnTo>
                  <a:lnTo>
                    <a:pt x="388" y="1029"/>
                  </a:lnTo>
                  <a:lnTo>
                    <a:pt x="414" y="1093"/>
                  </a:lnTo>
                  <a:lnTo>
                    <a:pt x="442" y="1164"/>
                  </a:lnTo>
                  <a:lnTo>
                    <a:pt x="473" y="1239"/>
                  </a:lnTo>
                  <a:lnTo>
                    <a:pt x="505" y="1323"/>
                  </a:lnTo>
                  <a:lnTo>
                    <a:pt x="542" y="1412"/>
                  </a:lnTo>
                  <a:lnTo>
                    <a:pt x="581" y="1511"/>
                  </a:lnTo>
                  <a:lnTo>
                    <a:pt x="623" y="1618"/>
                  </a:lnTo>
                  <a:lnTo>
                    <a:pt x="669" y="1733"/>
                  </a:lnTo>
                  <a:lnTo>
                    <a:pt x="719" y="1858"/>
                  </a:lnTo>
                  <a:lnTo>
                    <a:pt x="773" y="1993"/>
                  </a:lnTo>
                  <a:lnTo>
                    <a:pt x="832" y="2140"/>
                  </a:lnTo>
                  <a:lnTo>
                    <a:pt x="895" y="2297"/>
                  </a:lnTo>
                  <a:lnTo>
                    <a:pt x="962" y="2467"/>
                  </a:lnTo>
                  <a:lnTo>
                    <a:pt x="972" y="2462"/>
                  </a:lnTo>
                  <a:lnTo>
                    <a:pt x="982" y="2458"/>
                  </a:lnTo>
                  <a:lnTo>
                    <a:pt x="989" y="2455"/>
                  </a:lnTo>
                  <a:lnTo>
                    <a:pt x="996" y="2452"/>
                  </a:lnTo>
                  <a:lnTo>
                    <a:pt x="1003" y="2449"/>
                  </a:lnTo>
                  <a:lnTo>
                    <a:pt x="1009" y="2445"/>
                  </a:lnTo>
                  <a:lnTo>
                    <a:pt x="1015" y="2442"/>
                  </a:lnTo>
                  <a:lnTo>
                    <a:pt x="1022" y="2439"/>
                  </a:lnTo>
                  <a:lnTo>
                    <a:pt x="1030" y="2436"/>
                  </a:lnTo>
                  <a:lnTo>
                    <a:pt x="1040" y="2432"/>
                  </a:lnTo>
                  <a:lnTo>
                    <a:pt x="1050" y="2428"/>
                  </a:lnTo>
                  <a:lnTo>
                    <a:pt x="1063" y="2422"/>
                  </a:lnTo>
                  <a:lnTo>
                    <a:pt x="1077" y="2416"/>
                  </a:lnTo>
                  <a:lnTo>
                    <a:pt x="1095" y="2409"/>
                  </a:lnTo>
                  <a:lnTo>
                    <a:pt x="1116" y="2399"/>
                  </a:lnTo>
                  <a:lnTo>
                    <a:pt x="1140" y="2390"/>
                  </a:lnTo>
                  <a:lnTo>
                    <a:pt x="1110" y="2318"/>
                  </a:lnTo>
                  <a:lnTo>
                    <a:pt x="1081" y="2251"/>
                  </a:lnTo>
                  <a:lnTo>
                    <a:pt x="1056" y="2190"/>
                  </a:lnTo>
                  <a:lnTo>
                    <a:pt x="1033" y="2134"/>
                  </a:lnTo>
                  <a:lnTo>
                    <a:pt x="1011" y="2082"/>
                  </a:lnTo>
                  <a:lnTo>
                    <a:pt x="991" y="2032"/>
                  </a:lnTo>
                  <a:lnTo>
                    <a:pt x="970" y="1985"/>
                  </a:lnTo>
                  <a:lnTo>
                    <a:pt x="952" y="1940"/>
                  </a:lnTo>
                  <a:lnTo>
                    <a:pt x="935" y="1897"/>
                  </a:lnTo>
                  <a:lnTo>
                    <a:pt x="916" y="1856"/>
                  </a:lnTo>
                  <a:lnTo>
                    <a:pt x="899" y="1814"/>
                  </a:lnTo>
                  <a:lnTo>
                    <a:pt x="882" y="1773"/>
                  </a:lnTo>
                  <a:lnTo>
                    <a:pt x="864" y="1730"/>
                  </a:lnTo>
                  <a:lnTo>
                    <a:pt x="846" y="1686"/>
                  </a:lnTo>
                  <a:lnTo>
                    <a:pt x="826" y="1640"/>
                  </a:lnTo>
                  <a:lnTo>
                    <a:pt x="807" y="1592"/>
                  </a:lnTo>
                  <a:lnTo>
                    <a:pt x="785" y="1541"/>
                  </a:lnTo>
                  <a:lnTo>
                    <a:pt x="762" y="1485"/>
                  </a:lnTo>
                  <a:lnTo>
                    <a:pt x="738" y="1426"/>
                  </a:lnTo>
                  <a:lnTo>
                    <a:pt x="710" y="1362"/>
                  </a:lnTo>
                  <a:lnTo>
                    <a:pt x="682" y="1292"/>
                  </a:lnTo>
                  <a:lnTo>
                    <a:pt x="650" y="1216"/>
                  </a:lnTo>
                  <a:lnTo>
                    <a:pt x="615" y="1134"/>
                  </a:lnTo>
                  <a:lnTo>
                    <a:pt x="578" y="1044"/>
                  </a:lnTo>
                  <a:lnTo>
                    <a:pt x="537" y="947"/>
                  </a:lnTo>
                  <a:lnTo>
                    <a:pt x="493" y="842"/>
                  </a:lnTo>
                  <a:lnTo>
                    <a:pt x="445" y="727"/>
                  </a:lnTo>
                  <a:lnTo>
                    <a:pt x="393" y="603"/>
                  </a:lnTo>
                  <a:lnTo>
                    <a:pt x="337" y="469"/>
                  </a:lnTo>
                  <a:lnTo>
                    <a:pt x="276" y="324"/>
                  </a:lnTo>
                  <a:lnTo>
                    <a:pt x="210" y="167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70757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30" name="Freeform 326"/>
            <p:cNvSpPr>
              <a:spLocks/>
            </p:cNvSpPr>
            <p:nvPr/>
          </p:nvSpPr>
          <p:spPr bwMode="auto">
            <a:xfrm>
              <a:off x="3389" y="3301"/>
              <a:ext cx="50" cy="136"/>
            </a:xfrm>
            <a:custGeom>
              <a:avLst/>
              <a:gdLst/>
              <a:ahLst/>
              <a:cxnLst>
                <a:cxn ang="0">
                  <a:pos x="100" y="4"/>
                </a:cxn>
                <a:cxn ang="0">
                  <a:pos x="84" y="12"/>
                </a:cxn>
                <a:cxn ang="0">
                  <a:pos x="65" y="19"/>
                </a:cxn>
                <a:cxn ang="0">
                  <a:pos x="29" y="36"/>
                </a:cxn>
                <a:cxn ang="0">
                  <a:pos x="29" y="120"/>
                </a:cxn>
                <a:cxn ang="0">
                  <a:pos x="81" y="248"/>
                </a:cxn>
                <a:cxn ang="0">
                  <a:pos x="125" y="358"/>
                </a:cxn>
                <a:cxn ang="0">
                  <a:pos x="164" y="455"/>
                </a:cxn>
                <a:cxn ang="0">
                  <a:pos x="199" y="542"/>
                </a:cxn>
                <a:cxn ang="0">
                  <a:pos x="233" y="625"/>
                </a:cxn>
                <a:cxn ang="0">
                  <a:pos x="267" y="711"/>
                </a:cxn>
                <a:cxn ang="0">
                  <a:pos x="302" y="800"/>
                </a:cxn>
                <a:cxn ang="0">
                  <a:pos x="343" y="900"/>
                </a:cxn>
                <a:cxn ang="0">
                  <a:pos x="389" y="1016"/>
                </a:cxn>
                <a:cxn ang="0">
                  <a:pos x="443" y="1151"/>
                </a:cxn>
                <a:cxn ang="0">
                  <a:pos x="507" y="1311"/>
                </a:cxn>
                <a:cxn ang="0">
                  <a:pos x="583" y="1499"/>
                </a:cxn>
                <a:cxn ang="0">
                  <a:pos x="672" y="1721"/>
                </a:cxn>
                <a:cxn ang="0">
                  <a:pos x="777" y="1981"/>
                </a:cxn>
                <a:cxn ang="0">
                  <a:pos x="898" y="2285"/>
                </a:cxn>
                <a:cxn ang="0">
                  <a:pos x="982" y="2447"/>
                </a:cxn>
                <a:cxn ang="0">
                  <a:pos x="1003" y="2436"/>
                </a:cxn>
                <a:cxn ang="0">
                  <a:pos x="1029" y="2426"/>
                </a:cxn>
                <a:cxn ang="0">
                  <a:pos x="1073" y="2407"/>
                </a:cxn>
                <a:cxn ang="0">
                  <a:pos x="1080" y="2320"/>
                </a:cxn>
                <a:cxn ang="0">
                  <a:pos x="1027" y="2193"/>
                </a:cxn>
                <a:cxn ang="0">
                  <a:pos x="981" y="2083"/>
                </a:cxn>
                <a:cxn ang="0">
                  <a:pos x="941" y="1987"/>
                </a:cxn>
                <a:cxn ang="0">
                  <a:pos x="905" y="1900"/>
                </a:cxn>
                <a:cxn ang="0">
                  <a:pos x="869" y="1817"/>
                </a:cxn>
                <a:cxn ang="0">
                  <a:pos x="835" y="1732"/>
                </a:cxn>
                <a:cxn ang="0">
                  <a:pos x="797" y="1643"/>
                </a:cxn>
                <a:cxn ang="0">
                  <a:pos x="756" y="1542"/>
                </a:cxn>
                <a:cxn ang="0">
                  <a:pos x="708" y="1428"/>
                </a:cxn>
                <a:cxn ang="0">
                  <a:pos x="652" y="1294"/>
                </a:cxn>
                <a:cxn ang="0">
                  <a:pos x="586" y="1136"/>
                </a:cxn>
                <a:cxn ang="0">
                  <a:pos x="508" y="948"/>
                </a:cxn>
                <a:cxn ang="0">
                  <a:pos x="417" y="728"/>
                </a:cxn>
                <a:cxn ang="0">
                  <a:pos x="308" y="469"/>
                </a:cxn>
                <a:cxn ang="0">
                  <a:pos x="183" y="168"/>
                </a:cxn>
              </a:cxnLst>
              <a:rect l="0" t="0" r="r" b="b"/>
              <a:pathLst>
                <a:path w="1109" h="2454">
                  <a:moveTo>
                    <a:pt x="113" y="0"/>
                  </a:moveTo>
                  <a:lnTo>
                    <a:pt x="100" y="4"/>
                  </a:lnTo>
                  <a:lnTo>
                    <a:pt x="92" y="9"/>
                  </a:lnTo>
                  <a:lnTo>
                    <a:pt x="84" y="12"/>
                  </a:lnTo>
                  <a:lnTo>
                    <a:pt x="76" y="15"/>
                  </a:lnTo>
                  <a:lnTo>
                    <a:pt x="65" y="19"/>
                  </a:lnTo>
                  <a:lnTo>
                    <a:pt x="49" y="26"/>
                  </a:lnTo>
                  <a:lnTo>
                    <a:pt x="29" y="36"/>
                  </a:lnTo>
                  <a:lnTo>
                    <a:pt x="0" y="49"/>
                  </a:lnTo>
                  <a:lnTo>
                    <a:pt x="29" y="120"/>
                  </a:lnTo>
                  <a:lnTo>
                    <a:pt x="56" y="187"/>
                  </a:lnTo>
                  <a:lnTo>
                    <a:pt x="81" y="248"/>
                  </a:lnTo>
                  <a:lnTo>
                    <a:pt x="103" y="305"/>
                  </a:lnTo>
                  <a:lnTo>
                    <a:pt x="125" y="358"/>
                  </a:lnTo>
                  <a:lnTo>
                    <a:pt x="145" y="407"/>
                  </a:lnTo>
                  <a:lnTo>
                    <a:pt x="164" y="455"/>
                  </a:lnTo>
                  <a:lnTo>
                    <a:pt x="182" y="499"/>
                  </a:lnTo>
                  <a:lnTo>
                    <a:pt x="199" y="542"/>
                  </a:lnTo>
                  <a:lnTo>
                    <a:pt x="216" y="584"/>
                  </a:lnTo>
                  <a:lnTo>
                    <a:pt x="233" y="625"/>
                  </a:lnTo>
                  <a:lnTo>
                    <a:pt x="249" y="667"/>
                  </a:lnTo>
                  <a:lnTo>
                    <a:pt x="267" y="711"/>
                  </a:lnTo>
                  <a:lnTo>
                    <a:pt x="284" y="754"/>
                  </a:lnTo>
                  <a:lnTo>
                    <a:pt x="302" y="800"/>
                  </a:lnTo>
                  <a:lnTo>
                    <a:pt x="323" y="849"/>
                  </a:lnTo>
                  <a:lnTo>
                    <a:pt x="343" y="900"/>
                  </a:lnTo>
                  <a:lnTo>
                    <a:pt x="366" y="956"/>
                  </a:lnTo>
                  <a:lnTo>
                    <a:pt x="389" y="1016"/>
                  </a:lnTo>
                  <a:lnTo>
                    <a:pt x="415" y="1081"/>
                  </a:lnTo>
                  <a:lnTo>
                    <a:pt x="443" y="1151"/>
                  </a:lnTo>
                  <a:lnTo>
                    <a:pt x="474" y="1227"/>
                  </a:lnTo>
                  <a:lnTo>
                    <a:pt x="507" y="1311"/>
                  </a:lnTo>
                  <a:lnTo>
                    <a:pt x="544" y="1400"/>
                  </a:lnTo>
                  <a:lnTo>
                    <a:pt x="583" y="1499"/>
                  </a:lnTo>
                  <a:lnTo>
                    <a:pt x="626" y="1606"/>
                  </a:lnTo>
                  <a:lnTo>
                    <a:pt x="672" y="1721"/>
                  </a:lnTo>
                  <a:lnTo>
                    <a:pt x="723" y="1846"/>
                  </a:lnTo>
                  <a:lnTo>
                    <a:pt x="777" y="1981"/>
                  </a:lnTo>
                  <a:lnTo>
                    <a:pt x="835" y="2128"/>
                  </a:lnTo>
                  <a:lnTo>
                    <a:pt x="898" y="2285"/>
                  </a:lnTo>
                  <a:lnTo>
                    <a:pt x="966" y="2454"/>
                  </a:lnTo>
                  <a:lnTo>
                    <a:pt x="982" y="2447"/>
                  </a:lnTo>
                  <a:lnTo>
                    <a:pt x="994" y="2442"/>
                  </a:lnTo>
                  <a:lnTo>
                    <a:pt x="1003" y="2436"/>
                  </a:lnTo>
                  <a:lnTo>
                    <a:pt x="1014" y="2432"/>
                  </a:lnTo>
                  <a:lnTo>
                    <a:pt x="1029" y="2426"/>
                  </a:lnTo>
                  <a:lnTo>
                    <a:pt x="1047" y="2417"/>
                  </a:lnTo>
                  <a:lnTo>
                    <a:pt x="1073" y="2407"/>
                  </a:lnTo>
                  <a:lnTo>
                    <a:pt x="1109" y="2392"/>
                  </a:lnTo>
                  <a:lnTo>
                    <a:pt x="1080" y="2320"/>
                  </a:lnTo>
                  <a:lnTo>
                    <a:pt x="1052" y="2254"/>
                  </a:lnTo>
                  <a:lnTo>
                    <a:pt x="1027" y="2193"/>
                  </a:lnTo>
                  <a:lnTo>
                    <a:pt x="1003" y="2136"/>
                  </a:lnTo>
                  <a:lnTo>
                    <a:pt x="981" y="2083"/>
                  </a:lnTo>
                  <a:lnTo>
                    <a:pt x="960" y="2035"/>
                  </a:lnTo>
                  <a:lnTo>
                    <a:pt x="941" y="1987"/>
                  </a:lnTo>
                  <a:lnTo>
                    <a:pt x="922" y="1943"/>
                  </a:lnTo>
                  <a:lnTo>
                    <a:pt x="905" y="1900"/>
                  </a:lnTo>
                  <a:lnTo>
                    <a:pt x="887" y="1858"/>
                  </a:lnTo>
                  <a:lnTo>
                    <a:pt x="869" y="1817"/>
                  </a:lnTo>
                  <a:lnTo>
                    <a:pt x="852" y="1774"/>
                  </a:lnTo>
                  <a:lnTo>
                    <a:pt x="835" y="1732"/>
                  </a:lnTo>
                  <a:lnTo>
                    <a:pt x="816" y="1688"/>
                  </a:lnTo>
                  <a:lnTo>
                    <a:pt x="797" y="1643"/>
                  </a:lnTo>
                  <a:lnTo>
                    <a:pt x="778" y="1594"/>
                  </a:lnTo>
                  <a:lnTo>
                    <a:pt x="756" y="1542"/>
                  </a:lnTo>
                  <a:lnTo>
                    <a:pt x="733" y="1488"/>
                  </a:lnTo>
                  <a:lnTo>
                    <a:pt x="708" y="1428"/>
                  </a:lnTo>
                  <a:lnTo>
                    <a:pt x="681" y="1363"/>
                  </a:lnTo>
                  <a:lnTo>
                    <a:pt x="652" y="1294"/>
                  </a:lnTo>
                  <a:lnTo>
                    <a:pt x="621" y="1218"/>
                  </a:lnTo>
                  <a:lnTo>
                    <a:pt x="586" y="1136"/>
                  </a:lnTo>
                  <a:lnTo>
                    <a:pt x="549" y="1046"/>
                  </a:lnTo>
                  <a:lnTo>
                    <a:pt x="508" y="948"/>
                  </a:lnTo>
                  <a:lnTo>
                    <a:pt x="464" y="842"/>
                  </a:lnTo>
                  <a:lnTo>
                    <a:pt x="417" y="728"/>
                  </a:lnTo>
                  <a:lnTo>
                    <a:pt x="364" y="604"/>
                  </a:lnTo>
                  <a:lnTo>
                    <a:pt x="308" y="469"/>
                  </a:lnTo>
                  <a:lnTo>
                    <a:pt x="248" y="325"/>
                  </a:lnTo>
                  <a:lnTo>
                    <a:pt x="183" y="168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8C94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31" name="Freeform 327"/>
            <p:cNvSpPr>
              <a:spLocks/>
            </p:cNvSpPr>
            <p:nvPr/>
          </p:nvSpPr>
          <p:spPr bwMode="auto">
            <a:xfrm>
              <a:off x="3389" y="3301"/>
              <a:ext cx="49" cy="136"/>
            </a:xfrm>
            <a:custGeom>
              <a:avLst/>
              <a:gdLst/>
              <a:ahLst/>
              <a:cxnLst>
                <a:cxn ang="0">
                  <a:pos x="77" y="3"/>
                </a:cxn>
                <a:cxn ang="0">
                  <a:pos x="65" y="8"/>
                </a:cxn>
                <a:cxn ang="0">
                  <a:pos x="49" y="14"/>
                </a:cxn>
                <a:cxn ang="0">
                  <a:pos x="22" y="27"/>
                </a:cxn>
                <a:cxn ang="0">
                  <a:pos x="30" y="108"/>
                </a:cxn>
                <a:cxn ang="0">
                  <a:pos x="81" y="236"/>
                </a:cxn>
                <a:cxn ang="0">
                  <a:pos x="126" y="345"/>
                </a:cxn>
                <a:cxn ang="0">
                  <a:pos x="165" y="442"/>
                </a:cxn>
                <a:cxn ang="0">
                  <a:pos x="199" y="530"/>
                </a:cxn>
                <a:cxn ang="0">
                  <a:pos x="234" y="613"/>
                </a:cxn>
                <a:cxn ang="0">
                  <a:pos x="268" y="698"/>
                </a:cxn>
                <a:cxn ang="0">
                  <a:pos x="304" y="788"/>
                </a:cxn>
                <a:cxn ang="0">
                  <a:pos x="345" y="888"/>
                </a:cxn>
                <a:cxn ang="0">
                  <a:pos x="391" y="1003"/>
                </a:cxn>
                <a:cxn ang="0">
                  <a:pos x="445" y="1138"/>
                </a:cxn>
                <a:cxn ang="0">
                  <a:pos x="509" y="1297"/>
                </a:cxn>
                <a:cxn ang="0">
                  <a:pos x="585" y="1486"/>
                </a:cxn>
                <a:cxn ang="0">
                  <a:pos x="675" y="1707"/>
                </a:cxn>
                <a:cxn ang="0">
                  <a:pos x="780" y="1968"/>
                </a:cxn>
                <a:cxn ang="0">
                  <a:pos x="901" y="2270"/>
                </a:cxn>
                <a:cxn ang="0">
                  <a:pos x="982" y="2435"/>
                </a:cxn>
                <a:cxn ang="0">
                  <a:pos x="998" y="2426"/>
                </a:cxn>
                <a:cxn ang="0">
                  <a:pos x="1016" y="2419"/>
                </a:cxn>
                <a:cxn ang="0">
                  <a:pos x="1050" y="2404"/>
                </a:cxn>
                <a:cxn ang="0">
                  <a:pos x="1048" y="2322"/>
                </a:cxn>
                <a:cxn ang="0">
                  <a:pos x="995" y="2195"/>
                </a:cxn>
                <a:cxn ang="0">
                  <a:pos x="950" y="2085"/>
                </a:cxn>
                <a:cxn ang="0">
                  <a:pos x="910" y="1989"/>
                </a:cxn>
                <a:cxn ang="0">
                  <a:pos x="875" y="1901"/>
                </a:cxn>
                <a:cxn ang="0">
                  <a:pos x="840" y="1817"/>
                </a:cxn>
                <a:cxn ang="0">
                  <a:pos x="805" y="1733"/>
                </a:cxn>
                <a:cxn ang="0">
                  <a:pos x="768" y="1643"/>
                </a:cxn>
                <a:cxn ang="0">
                  <a:pos x="727" y="1543"/>
                </a:cxn>
                <a:cxn ang="0">
                  <a:pos x="679" y="1428"/>
                </a:cxn>
                <a:cxn ang="0">
                  <a:pos x="624" y="1294"/>
                </a:cxn>
                <a:cxn ang="0">
                  <a:pos x="557" y="1135"/>
                </a:cxn>
                <a:cxn ang="0">
                  <a:pos x="480" y="948"/>
                </a:cxn>
                <a:cxn ang="0">
                  <a:pos x="388" y="728"/>
                </a:cxn>
                <a:cxn ang="0">
                  <a:pos x="281" y="469"/>
                </a:cxn>
                <a:cxn ang="0">
                  <a:pos x="155" y="168"/>
                </a:cxn>
              </a:cxnLst>
              <a:rect l="0" t="0" r="r" b="b"/>
              <a:pathLst>
                <a:path w="1078" h="2440">
                  <a:moveTo>
                    <a:pt x="86" y="0"/>
                  </a:moveTo>
                  <a:lnTo>
                    <a:pt x="77" y="3"/>
                  </a:lnTo>
                  <a:lnTo>
                    <a:pt x="71" y="6"/>
                  </a:lnTo>
                  <a:lnTo>
                    <a:pt x="65" y="8"/>
                  </a:lnTo>
                  <a:lnTo>
                    <a:pt x="59" y="10"/>
                  </a:lnTo>
                  <a:lnTo>
                    <a:pt x="49" y="14"/>
                  </a:lnTo>
                  <a:lnTo>
                    <a:pt x="38" y="20"/>
                  </a:lnTo>
                  <a:lnTo>
                    <a:pt x="22" y="27"/>
                  </a:lnTo>
                  <a:lnTo>
                    <a:pt x="0" y="37"/>
                  </a:lnTo>
                  <a:lnTo>
                    <a:pt x="30" y="108"/>
                  </a:lnTo>
                  <a:lnTo>
                    <a:pt x="57" y="175"/>
                  </a:lnTo>
                  <a:lnTo>
                    <a:pt x="81" y="236"/>
                  </a:lnTo>
                  <a:lnTo>
                    <a:pt x="104" y="293"/>
                  </a:lnTo>
                  <a:lnTo>
                    <a:pt x="126" y="345"/>
                  </a:lnTo>
                  <a:lnTo>
                    <a:pt x="145" y="395"/>
                  </a:lnTo>
                  <a:lnTo>
                    <a:pt x="165" y="442"/>
                  </a:lnTo>
                  <a:lnTo>
                    <a:pt x="182" y="487"/>
                  </a:lnTo>
                  <a:lnTo>
                    <a:pt x="199" y="530"/>
                  </a:lnTo>
                  <a:lnTo>
                    <a:pt x="217" y="572"/>
                  </a:lnTo>
                  <a:lnTo>
                    <a:pt x="234" y="613"/>
                  </a:lnTo>
                  <a:lnTo>
                    <a:pt x="250" y="655"/>
                  </a:lnTo>
                  <a:lnTo>
                    <a:pt x="268" y="698"/>
                  </a:lnTo>
                  <a:lnTo>
                    <a:pt x="286" y="742"/>
                  </a:lnTo>
                  <a:lnTo>
                    <a:pt x="304" y="788"/>
                  </a:lnTo>
                  <a:lnTo>
                    <a:pt x="324" y="837"/>
                  </a:lnTo>
                  <a:lnTo>
                    <a:pt x="345" y="888"/>
                  </a:lnTo>
                  <a:lnTo>
                    <a:pt x="368" y="944"/>
                  </a:lnTo>
                  <a:lnTo>
                    <a:pt x="391" y="1003"/>
                  </a:lnTo>
                  <a:lnTo>
                    <a:pt x="418" y="1069"/>
                  </a:lnTo>
                  <a:lnTo>
                    <a:pt x="445" y="1138"/>
                  </a:lnTo>
                  <a:lnTo>
                    <a:pt x="476" y="1215"/>
                  </a:lnTo>
                  <a:lnTo>
                    <a:pt x="509" y="1297"/>
                  </a:lnTo>
                  <a:lnTo>
                    <a:pt x="546" y="1388"/>
                  </a:lnTo>
                  <a:lnTo>
                    <a:pt x="585" y="1486"/>
                  </a:lnTo>
                  <a:lnTo>
                    <a:pt x="628" y="1593"/>
                  </a:lnTo>
                  <a:lnTo>
                    <a:pt x="675" y="1707"/>
                  </a:lnTo>
                  <a:lnTo>
                    <a:pt x="725" y="1833"/>
                  </a:lnTo>
                  <a:lnTo>
                    <a:pt x="780" y="1968"/>
                  </a:lnTo>
                  <a:lnTo>
                    <a:pt x="838" y="2113"/>
                  </a:lnTo>
                  <a:lnTo>
                    <a:pt x="901" y="2270"/>
                  </a:lnTo>
                  <a:lnTo>
                    <a:pt x="969" y="2440"/>
                  </a:lnTo>
                  <a:lnTo>
                    <a:pt x="982" y="2435"/>
                  </a:lnTo>
                  <a:lnTo>
                    <a:pt x="990" y="2431"/>
                  </a:lnTo>
                  <a:lnTo>
                    <a:pt x="998" y="2426"/>
                  </a:lnTo>
                  <a:lnTo>
                    <a:pt x="1006" y="2423"/>
                  </a:lnTo>
                  <a:lnTo>
                    <a:pt x="1016" y="2419"/>
                  </a:lnTo>
                  <a:lnTo>
                    <a:pt x="1031" y="2413"/>
                  </a:lnTo>
                  <a:lnTo>
                    <a:pt x="1050" y="2404"/>
                  </a:lnTo>
                  <a:lnTo>
                    <a:pt x="1078" y="2394"/>
                  </a:lnTo>
                  <a:lnTo>
                    <a:pt x="1048" y="2322"/>
                  </a:lnTo>
                  <a:lnTo>
                    <a:pt x="1020" y="2256"/>
                  </a:lnTo>
                  <a:lnTo>
                    <a:pt x="995" y="2195"/>
                  </a:lnTo>
                  <a:lnTo>
                    <a:pt x="973" y="2138"/>
                  </a:lnTo>
                  <a:lnTo>
                    <a:pt x="950" y="2085"/>
                  </a:lnTo>
                  <a:lnTo>
                    <a:pt x="930" y="2035"/>
                  </a:lnTo>
                  <a:lnTo>
                    <a:pt x="910" y="1989"/>
                  </a:lnTo>
                  <a:lnTo>
                    <a:pt x="892" y="1944"/>
                  </a:lnTo>
                  <a:lnTo>
                    <a:pt x="875" y="1901"/>
                  </a:lnTo>
                  <a:lnTo>
                    <a:pt x="857" y="1859"/>
                  </a:lnTo>
                  <a:lnTo>
                    <a:pt x="840" y="1817"/>
                  </a:lnTo>
                  <a:lnTo>
                    <a:pt x="823" y="1775"/>
                  </a:lnTo>
                  <a:lnTo>
                    <a:pt x="805" y="1733"/>
                  </a:lnTo>
                  <a:lnTo>
                    <a:pt x="787" y="1688"/>
                  </a:lnTo>
                  <a:lnTo>
                    <a:pt x="768" y="1643"/>
                  </a:lnTo>
                  <a:lnTo>
                    <a:pt x="748" y="1595"/>
                  </a:lnTo>
                  <a:lnTo>
                    <a:pt x="727" y="1543"/>
                  </a:lnTo>
                  <a:lnTo>
                    <a:pt x="703" y="1487"/>
                  </a:lnTo>
                  <a:lnTo>
                    <a:pt x="679" y="1428"/>
                  </a:lnTo>
                  <a:lnTo>
                    <a:pt x="652" y="1364"/>
                  </a:lnTo>
                  <a:lnTo>
                    <a:pt x="624" y="1294"/>
                  </a:lnTo>
                  <a:lnTo>
                    <a:pt x="592" y="1218"/>
                  </a:lnTo>
                  <a:lnTo>
                    <a:pt x="557" y="1135"/>
                  </a:lnTo>
                  <a:lnTo>
                    <a:pt x="521" y="1045"/>
                  </a:lnTo>
                  <a:lnTo>
                    <a:pt x="480" y="948"/>
                  </a:lnTo>
                  <a:lnTo>
                    <a:pt x="436" y="843"/>
                  </a:lnTo>
                  <a:lnTo>
                    <a:pt x="388" y="728"/>
                  </a:lnTo>
                  <a:lnTo>
                    <a:pt x="337" y="604"/>
                  </a:lnTo>
                  <a:lnTo>
                    <a:pt x="281" y="469"/>
                  </a:lnTo>
                  <a:lnTo>
                    <a:pt x="221" y="324"/>
                  </a:lnTo>
                  <a:lnTo>
                    <a:pt x="155" y="168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A8B0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32" name="Freeform 328"/>
            <p:cNvSpPr>
              <a:spLocks/>
            </p:cNvSpPr>
            <p:nvPr/>
          </p:nvSpPr>
          <p:spPr bwMode="auto">
            <a:xfrm>
              <a:off x="3389" y="3302"/>
              <a:ext cx="48" cy="135"/>
            </a:xfrm>
            <a:custGeom>
              <a:avLst/>
              <a:gdLst/>
              <a:ahLst/>
              <a:cxnLst>
                <a:cxn ang="0">
                  <a:pos x="52" y="2"/>
                </a:cxn>
                <a:cxn ang="0">
                  <a:pos x="43" y="5"/>
                </a:cxn>
                <a:cxn ang="0">
                  <a:pos x="33" y="10"/>
                </a:cxn>
                <a:cxn ang="0">
                  <a:pos x="15" y="18"/>
                </a:cxn>
                <a:cxn ang="0">
                  <a:pos x="29" y="97"/>
                </a:cxn>
                <a:cxn ang="0">
                  <a:pos x="80" y="225"/>
                </a:cxn>
                <a:cxn ang="0">
                  <a:pos x="125" y="334"/>
                </a:cxn>
                <a:cxn ang="0">
                  <a:pos x="164" y="430"/>
                </a:cxn>
                <a:cxn ang="0">
                  <a:pos x="199" y="518"/>
                </a:cxn>
                <a:cxn ang="0">
                  <a:pos x="233" y="601"/>
                </a:cxn>
                <a:cxn ang="0">
                  <a:pos x="268" y="686"/>
                </a:cxn>
                <a:cxn ang="0">
                  <a:pos x="305" y="776"/>
                </a:cxn>
                <a:cxn ang="0">
                  <a:pos x="344" y="876"/>
                </a:cxn>
                <a:cxn ang="0">
                  <a:pos x="391" y="991"/>
                </a:cxn>
                <a:cxn ang="0">
                  <a:pos x="445" y="1126"/>
                </a:cxn>
                <a:cxn ang="0">
                  <a:pos x="511" y="1285"/>
                </a:cxn>
                <a:cxn ang="0">
                  <a:pos x="586" y="1474"/>
                </a:cxn>
                <a:cxn ang="0">
                  <a:pos x="676" y="1695"/>
                </a:cxn>
                <a:cxn ang="0">
                  <a:pos x="781" y="1956"/>
                </a:cxn>
                <a:cxn ang="0">
                  <a:pos x="903" y="2258"/>
                </a:cxn>
                <a:cxn ang="0">
                  <a:pos x="980" y="2424"/>
                </a:cxn>
                <a:cxn ang="0">
                  <a:pos x="991" y="2419"/>
                </a:cxn>
                <a:cxn ang="0">
                  <a:pos x="1004" y="2412"/>
                </a:cxn>
                <a:cxn ang="0">
                  <a:pos x="1028" y="2403"/>
                </a:cxn>
                <a:cxn ang="0">
                  <a:pos x="1017" y="2324"/>
                </a:cxn>
                <a:cxn ang="0">
                  <a:pos x="964" y="2196"/>
                </a:cxn>
                <a:cxn ang="0">
                  <a:pos x="920" y="2086"/>
                </a:cxn>
                <a:cxn ang="0">
                  <a:pos x="880" y="1990"/>
                </a:cxn>
                <a:cxn ang="0">
                  <a:pos x="843" y="1903"/>
                </a:cxn>
                <a:cxn ang="0">
                  <a:pos x="809" y="1819"/>
                </a:cxn>
                <a:cxn ang="0">
                  <a:pos x="774" y="1734"/>
                </a:cxn>
                <a:cxn ang="0">
                  <a:pos x="737" y="1645"/>
                </a:cxn>
                <a:cxn ang="0">
                  <a:pos x="696" y="1545"/>
                </a:cxn>
                <a:cxn ang="0">
                  <a:pos x="648" y="1430"/>
                </a:cxn>
                <a:cxn ang="0">
                  <a:pos x="593" y="1296"/>
                </a:cxn>
                <a:cxn ang="0">
                  <a:pos x="528" y="1138"/>
                </a:cxn>
                <a:cxn ang="0">
                  <a:pos x="450" y="950"/>
                </a:cxn>
                <a:cxn ang="0">
                  <a:pos x="359" y="730"/>
                </a:cxn>
                <a:cxn ang="0">
                  <a:pos x="251" y="470"/>
                </a:cxn>
                <a:cxn ang="0">
                  <a:pos x="127" y="169"/>
                </a:cxn>
              </a:cxnLst>
              <a:rect l="0" t="0" r="r" b="b"/>
              <a:pathLst>
                <a:path w="1046" h="2428">
                  <a:moveTo>
                    <a:pt x="58" y="0"/>
                  </a:moveTo>
                  <a:lnTo>
                    <a:pt x="52" y="2"/>
                  </a:lnTo>
                  <a:lnTo>
                    <a:pt x="47" y="4"/>
                  </a:lnTo>
                  <a:lnTo>
                    <a:pt x="43" y="5"/>
                  </a:lnTo>
                  <a:lnTo>
                    <a:pt x="39" y="7"/>
                  </a:lnTo>
                  <a:lnTo>
                    <a:pt x="33" y="10"/>
                  </a:lnTo>
                  <a:lnTo>
                    <a:pt x="25" y="13"/>
                  </a:lnTo>
                  <a:lnTo>
                    <a:pt x="15" y="18"/>
                  </a:lnTo>
                  <a:lnTo>
                    <a:pt x="0" y="25"/>
                  </a:lnTo>
                  <a:lnTo>
                    <a:pt x="29" y="97"/>
                  </a:lnTo>
                  <a:lnTo>
                    <a:pt x="56" y="164"/>
                  </a:lnTo>
                  <a:lnTo>
                    <a:pt x="80" y="225"/>
                  </a:lnTo>
                  <a:lnTo>
                    <a:pt x="104" y="282"/>
                  </a:lnTo>
                  <a:lnTo>
                    <a:pt x="125" y="334"/>
                  </a:lnTo>
                  <a:lnTo>
                    <a:pt x="145" y="384"/>
                  </a:lnTo>
                  <a:lnTo>
                    <a:pt x="164" y="430"/>
                  </a:lnTo>
                  <a:lnTo>
                    <a:pt x="182" y="475"/>
                  </a:lnTo>
                  <a:lnTo>
                    <a:pt x="199" y="518"/>
                  </a:lnTo>
                  <a:lnTo>
                    <a:pt x="217" y="560"/>
                  </a:lnTo>
                  <a:lnTo>
                    <a:pt x="233" y="601"/>
                  </a:lnTo>
                  <a:lnTo>
                    <a:pt x="250" y="643"/>
                  </a:lnTo>
                  <a:lnTo>
                    <a:pt x="268" y="686"/>
                  </a:lnTo>
                  <a:lnTo>
                    <a:pt x="285" y="730"/>
                  </a:lnTo>
                  <a:lnTo>
                    <a:pt x="305" y="776"/>
                  </a:lnTo>
                  <a:lnTo>
                    <a:pt x="324" y="825"/>
                  </a:lnTo>
                  <a:lnTo>
                    <a:pt x="344" y="876"/>
                  </a:lnTo>
                  <a:lnTo>
                    <a:pt x="367" y="932"/>
                  </a:lnTo>
                  <a:lnTo>
                    <a:pt x="391" y="991"/>
                  </a:lnTo>
                  <a:lnTo>
                    <a:pt x="418" y="1056"/>
                  </a:lnTo>
                  <a:lnTo>
                    <a:pt x="445" y="1126"/>
                  </a:lnTo>
                  <a:lnTo>
                    <a:pt x="477" y="1203"/>
                  </a:lnTo>
                  <a:lnTo>
                    <a:pt x="511" y="1285"/>
                  </a:lnTo>
                  <a:lnTo>
                    <a:pt x="546" y="1376"/>
                  </a:lnTo>
                  <a:lnTo>
                    <a:pt x="586" y="1474"/>
                  </a:lnTo>
                  <a:lnTo>
                    <a:pt x="629" y="1580"/>
                  </a:lnTo>
                  <a:lnTo>
                    <a:pt x="676" y="1695"/>
                  </a:lnTo>
                  <a:lnTo>
                    <a:pt x="726" y="1821"/>
                  </a:lnTo>
                  <a:lnTo>
                    <a:pt x="781" y="1956"/>
                  </a:lnTo>
                  <a:lnTo>
                    <a:pt x="840" y="2101"/>
                  </a:lnTo>
                  <a:lnTo>
                    <a:pt x="903" y="2258"/>
                  </a:lnTo>
                  <a:lnTo>
                    <a:pt x="972" y="2428"/>
                  </a:lnTo>
                  <a:lnTo>
                    <a:pt x="980" y="2424"/>
                  </a:lnTo>
                  <a:lnTo>
                    <a:pt x="986" y="2421"/>
                  </a:lnTo>
                  <a:lnTo>
                    <a:pt x="991" y="2419"/>
                  </a:lnTo>
                  <a:lnTo>
                    <a:pt x="997" y="2415"/>
                  </a:lnTo>
                  <a:lnTo>
                    <a:pt x="1004" y="2412"/>
                  </a:lnTo>
                  <a:lnTo>
                    <a:pt x="1013" y="2408"/>
                  </a:lnTo>
                  <a:lnTo>
                    <a:pt x="1028" y="2403"/>
                  </a:lnTo>
                  <a:lnTo>
                    <a:pt x="1046" y="2395"/>
                  </a:lnTo>
                  <a:lnTo>
                    <a:pt x="1017" y="2324"/>
                  </a:lnTo>
                  <a:lnTo>
                    <a:pt x="989" y="2257"/>
                  </a:lnTo>
                  <a:lnTo>
                    <a:pt x="964" y="2196"/>
                  </a:lnTo>
                  <a:lnTo>
                    <a:pt x="941" y="2139"/>
                  </a:lnTo>
                  <a:lnTo>
                    <a:pt x="920" y="2086"/>
                  </a:lnTo>
                  <a:lnTo>
                    <a:pt x="899" y="2037"/>
                  </a:lnTo>
                  <a:lnTo>
                    <a:pt x="880" y="1990"/>
                  </a:lnTo>
                  <a:lnTo>
                    <a:pt x="861" y="1946"/>
                  </a:lnTo>
                  <a:lnTo>
                    <a:pt x="843" y="1903"/>
                  </a:lnTo>
                  <a:lnTo>
                    <a:pt x="826" y="1861"/>
                  </a:lnTo>
                  <a:lnTo>
                    <a:pt x="809" y="1819"/>
                  </a:lnTo>
                  <a:lnTo>
                    <a:pt x="792" y="1778"/>
                  </a:lnTo>
                  <a:lnTo>
                    <a:pt x="774" y="1734"/>
                  </a:lnTo>
                  <a:lnTo>
                    <a:pt x="756" y="1691"/>
                  </a:lnTo>
                  <a:lnTo>
                    <a:pt x="737" y="1645"/>
                  </a:lnTo>
                  <a:lnTo>
                    <a:pt x="718" y="1596"/>
                  </a:lnTo>
                  <a:lnTo>
                    <a:pt x="696" y="1545"/>
                  </a:lnTo>
                  <a:lnTo>
                    <a:pt x="673" y="1490"/>
                  </a:lnTo>
                  <a:lnTo>
                    <a:pt x="648" y="1430"/>
                  </a:lnTo>
                  <a:lnTo>
                    <a:pt x="622" y="1365"/>
                  </a:lnTo>
                  <a:lnTo>
                    <a:pt x="593" y="1296"/>
                  </a:lnTo>
                  <a:lnTo>
                    <a:pt x="562" y="1220"/>
                  </a:lnTo>
                  <a:lnTo>
                    <a:pt x="528" y="1138"/>
                  </a:lnTo>
                  <a:lnTo>
                    <a:pt x="490" y="1047"/>
                  </a:lnTo>
                  <a:lnTo>
                    <a:pt x="450" y="950"/>
                  </a:lnTo>
                  <a:lnTo>
                    <a:pt x="407" y="843"/>
                  </a:lnTo>
                  <a:lnTo>
                    <a:pt x="359" y="730"/>
                  </a:lnTo>
                  <a:lnTo>
                    <a:pt x="308" y="605"/>
                  </a:lnTo>
                  <a:lnTo>
                    <a:pt x="251" y="470"/>
                  </a:lnTo>
                  <a:lnTo>
                    <a:pt x="192" y="325"/>
                  </a:lnTo>
                  <a:lnTo>
                    <a:pt x="127" y="16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C4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33" name="Freeform 329"/>
            <p:cNvSpPr>
              <a:spLocks/>
            </p:cNvSpPr>
            <p:nvPr/>
          </p:nvSpPr>
          <p:spPr bwMode="auto">
            <a:xfrm>
              <a:off x="3389" y="3302"/>
              <a:ext cx="46" cy="134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0" y="13"/>
                </a:cxn>
                <a:cxn ang="0">
                  <a:pos x="977" y="2414"/>
                </a:cxn>
                <a:cxn ang="0">
                  <a:pos x="1017" y="2396"/>
                </a:cxn>
                <a:cxn ang="0">
                  <a:pos x="32" y="0"/>
                </a:cxn>
              </a:cxnLst>
              <a:rect l="0" t="0" r="r" b="b"/>
              <a:pathLst>
                <a:path w="1017" h="2414">
                  <a:moveTo>
                    <a:pt x="32" y="0"/>
                  </a:moveTo>
                  <a:lnTo>
                    <a:pt x="0" y="13"/>
                  </a:lnTo>
                  <a:lnTo>
                    <a:pt x="977" y="2414"/>
                  </a:lnTo>
                  <a:lnTo>
                    <a:pt x="1017" y="2396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E0E8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34" name="Freeform 330"/>
            <p:cNvSpPr>
              <a:spLocks/>
            </p:cNvSpPr>
            <p:nvPr/>
          </p:nvSpPr>
          <p:spPr bwMode="auto">
            <a:xfrm>
              <a:off x="3388" y="3298"/>
              <a:ext cx="8" cy="6"/>
            </a:xfrm>
            <a:custGeom>
              <a:avLst/>
              <a:gdLst/>
              <a:ahLst/>
              <a:cxnLst>
                <a:cxn ang="0">
                  <a:pos x="173" y="20"/>
                </a:cxn>
                <a:cxn ang="0">
                  <a:pos x="7" y="95"/>
                </a:cxn>
                <a:cxn ang="0">
                  <a:pos x="0" y="75"/>
                </a:cxn>
                <a:cxn ang="0">
                  <a:pos x="166" y="0"/>
                </a:cxn>
                <a:cxn ang="0">
                  <a:pos x="173" y="20"/>
                </a:cxn>
              </a:cxnLst>
              <a:rect l="0" t="0" r="r" b="b"/>
              <a:pathLst>
                <a:path w="173" h="95">
                  <a:moveTo>
                    <a:pt x="173" y="20"/>
                  </a:moveTo>
                  <a:lnTo>
                    <a:pt x="7" y="95"/>
                  </a:lnTo>
                  <a:lnTo>
                    <a:pt x="0" y="75"/>
                  </a:lnTo>
                  <a:lnTo>
                    <a:pt x="166" y="0"/>
                  </a:lnTo>
                  <a:lnTo>
                    <a:pt x="173" y="20"/>
                  </a:lnTo>
                  <a:close/>
                </a:path>
              </a:pathLst>
            </a:custGeom>
            <a:solidFill>
              <a:srgbClr val="11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35" name="Freeform 331"/>
            <p:cNvSpPr>
              <a:spLocks/>
            </p:cNvSpPr>
            <p:nvPr/>
          </p:nvSpPr>
          <p:spPr bwMode="auto">
            <a:xfrm>
              <a:off x="3386" y="3293"/>
              <a:ext cx="9" cy="10"/>
            </a:xfrm>
            <a:custGeom>
              <a:avLst/>
              <a:gdLst/>
              <a:ahLst/>
              <a:cxnLst>
                <a:cxn ang="0">
                  <a:pos x="200" y="106"/>
                </a:cxn>
                <a:cxn ang="0">
                  <a:pos x="33" y="179"/>
                </a:cxn>
                <a:cxn ang="0">
                  <a:pos x="0" y="100"/>
                </a:cxn>
                <a:cxn ang="0">
                  <a:pos x="58" y="0"/>
                </a:cxn>
                <a:cxn ang="0">
                  <a:pos x="168" y="26"/>
                </a:cxn>
                <a:cxn ang="0">
                  <a:pos x="200" y="106"/>
                </a:cxn>
              </a:cxnLst>
              <a:rect l="0" t="0" r="r" b="b"/>
              <a:pathLst>
                <a:path w="200" h="179">
                  <a:moveTo>
                    <a:pt x="200" y="106"/>
                  </a:moveTo>
                  <a:lnTo>
                    <a:pt x="33" y="179"/>
                  </a:lnTo>
                  <a:lnTo>
                    <a:pt x="0" y="100"/>
                  </a:lnTo>
                  <a:lnTo>
                    <a:pt x="58" y="0"/>
                  </a:lnTo>
                  <a:lnTo>
                    <a:pt x="168" y="26"/>
                  </a:lnTo>
                  <a:lnTo>
                    <a:pt x="200" y="106"/>
                  </a:lnTo>
                  <a:close/>
                </a:path>
              </a:pathLst>
            </a:custGeom>
            <a:solidFill>
              <a:srgbClr val="5459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36" name="Freeform 332"/>
            <p:cNvSpPr>
              <a:spLocks/>
            </p:cNvSpPr>
            <p:nvPr/>
          </p:nvSpPr>
          <p:spPr bwMode="auto">
            <a:xfrm>
              <a:off x="3386" y="3293"/>
              <a:ext cx="8" cy="10"/>
            </a:xfrm>
            <a:custGeom>
              <a:avLst/>
              <a:gdLst/>
              <a:ahLst/>
              <a:cxnLst>
                <a:cxn ang="0">
                  <a:pos x="173" y="116"/>
                </a:cxn>
                <a:cxn ang="0">
                  <a:pos x="159" y="122"/>
                </a:cxn>
                <a:cxn ang="0">
                  <a:pos x="147" y="126"/>
                </a:cxn>
                <a:cxn ang="0">
                  <a:pos x="137" y="131"/>
                </a:cxn>
                <a:cxn ang="0">
                  <a:pos x="127" y="135"/>
                </a:cxn>
                <a:cxn ang="0">
                  <a:pos x="114" y="141"/>
                </a:cxn>
                <a:cxn ang="0">
                  <a:pos x="94" y="150"/>
                </a:cxn>
                <a:cxn ang="0">
                  <a:pos x="69" y="161"/>
                </a:cxn>
                <a:cxn ang="0">
                  <a:pos x="33" y="177"/>
                </a:cxn>
                <a:cxn ang="0">
                  <a:pos x="30" y="168"/>
                </a:cxn>
                <a:cxn ang="0">
                  <a:pos x="27" y="161"/>
                </a:cxn>
                <a:cxn ang="0">
                  <a:pos x="25" y="156"/>
                </a:cxn>
                <a:cxn ang="0">
                  <a:pos x="23" y="150"/>
                </a:cxn>
                <a:cxn ang="0">
                  <a:pos x="20" y="141"/>
                </a:cxn>
                <a:cxn ang="0">
                  <a:pos x="16" y="131"/>
                </a:cxn>
                <a:cxn ang="0">
                  <a:pos x="9" y="117"/>
                </a:cxn>
                <a:cxn ang="0">
                  <a:pos x="0" y="97"/>
                </a:cxn>
                <a:cxn ang="0">
                  <a:pos x="7" y="86"/>
                </a:cxn>
                <a:cxn ang="0">
                  <a:pos x="11" y="78"/>
                </a:cxn>
                <a:cxn ang="0">
                  <a:pos x="15" y="70"/>
                </a:cxn>
                <a:cxn ang="0">
                  <a:pos x="19" y="63"/>
                </a:cxn>
                <a:cxn ang="0">
                  <a:pos x="24" y="54"/>
                </a:cxn>
                <a:cxn ang="0">
                  <a:pos x="31" y="41"/>
                </a:cxn>
                <a:cxn ang="0">
                  <a:pos x="40" y="24"/>
                </a:cxn>
                <a:cxn ang="0">
                  <a:pos x="52" y="0"/>
                </a:cxn>
                <a:cxn ang="0">
                  <a:pos x="63" y="3"/>
                </a:cxn>
                <a:cxn ang="0">
                  <a:pos x="70" y="6"/>
                </a:cxn>
                <a:cxn ang="0">
                  <a:pos x="76" y="8"/>
                </a:cxn>
                <a:cxn ang="0">
                  <a:pos x="83" y="11"/>
                </a:cxn>
                <a:cxn ang="0">
                  <a:pos x="91" y="15"/>
                </a:cxn>
                <a:cxn ang="0">
                  <a:pos x="102" y="20"/>
                </a:cxn>
                <a:cxn ang="0">
                  <a:pos x="119" y="27"/>
                </a:cxn>
                <a:cxn ang="0">
                  <a:pos x="140" y="37"/>
                </a:cxn>
                <a:cxn ang="0">
                  <a:pos x="144" y="44"/>
                </a:cxn>
                <a:cxn ang="0">
                  <a:pos x="146" y="50"/>
                </a:cxn>
                <a:cxn ang="0">
                  <a:pos x="149" y="56"/>
                </a:cxn>
                <a:cxn ang="0">
                  <a:pos x="151" y="61"/>
                </a:cxn>
                <a:cxn ang="0">
                  <a:pos x="154" y="69"/>
                </a:cxn>
                <a:cxn ang="0">
                  <a:pos x="159" y="80"/>
                </a:cxn>
                <a:cxn ang="0">
                  <a:pos x="165" y="95"/>
                </a:cxn>
                <a:cxn ang="0">
                  <a:pos x="173" y="116"/>
                </a:cxn>
              </a:cxnLst>
              <a:rect l="0" t="0" r="r" b="b"/>
              <a:pathLst>
                <a:path w="173" h="177">
                  <a:moveTo>
                    <a:pt x="173" y="116"/>
                  </a:moveTo>
                  <a:lnTo>
                    <a:pt x="159" y="122"/>
                  </a:lnTo>
                  <a:lnTo>
                    <a:pt x="147" y="126"/>
                  </a:lnTo>
                  <a:lnTo>
                    <a:pt x="137" y="131"/>
                  </a:lnTo>
                  <a:lnTo>
                    <a:pt x="127" y="135"/>
                  </a:lnTo>
                  <a:lnTo>
                    <a:pt x="114" y="141"/>
                  </a:lnTo>
                  <a:lnTo>
                    <a:pt x="94" y="150"/>
                  </a:lnTo>
                  <a:lnTo>
                    <a:pt x="69" y="161"/>
                  </a:lnTo>
                  <a:lnTo>
                    <a:pt x="33" y="177"/>
                  </a:lnTo>
                  <a:lnTo>
                    <a:pt x="30" y="168"/>
                  </a:lnTo>
                  <a:lnTo>
                    <a:pt x="27" y="161"/>
                  </a:lnTo>
                  <a:lnTo>
                    <a:pt x="25" y="156"/>
                  </a:lnTo>
                  <a:lnTo>
                    <a:pt x="23" y="150"/>
                  </a:lnTo>
                  <a:lnTo>
                    <a:pt x="20" y="141"/>
                  </a:lnTo>
                  <a:lnTo>
                    <a:pt x="16" y="131"/>
                  </a:lnTo>
                  <a:lnTo>
                    <a:pt x="9" y="117"/>
                  </a:lnTo>
                  <a:lnTo>
                    <a:pt x="0" y="97"/>
                  </a:lnTo>
                  <a:lnTo>
                    <a:pt x="7" y="86"/>
                  </a:lnTo>
                  <a:lnTo>
                    <a:pt x="11" y="78"/>
                  </a:lnTo>
                  <a:lnTo>
                    <a:pt x="15" y="70"/>
                  </a:lnTo>
                  <a:lnTo>
                    <a:pt x="19" y="63"/>
                  </a:lnTo>
                  <a:lnTo>
                    <a:pt x="24" y="54"/>
                  </a:lnTo>
                  <a:lnTo>
                    <a:pt x="31" y="41"/>
                  </a:lnTo>
                  <a:lnTo>
                    <a:pt x="40" y="24"/>
                  </a:lnTo>
                  <a:lnTo>
                    <a:pt x="52" y="0"/>
                  </a:lnTo>
                  <a:lnTo>
                    <a:pt x="63" y="3"/>
                  </a:lnTo>
                  <a:lnTo>
                    <a:pt x="70" y="6"/>
                  </a:lnTo>
                  <a:lnTo>
                    <a:pt x="76" y="8"/>
                  </a:lnTo>
                  <a:lnTo>
                    <a:pt x="83" y="11"/>
                  </a:lnTo>
                  <a:lnTo>
                    <a:pt x="91" y="15"/>
                  </a:lnTo>
                  <a:lnTo>
                    <a:pt x="102" y="20"/>
                  </a:lnTo>
                  <a:lnTo>
                    <a:pt x="119" y="27"/>
                  </a:lnTo>
                  <a:lnTo>
                    <a:pt x="140" y="37"/>
                  </a:lnTo>
                  <a:lnTo>
                    <a:pt x="144" y="44"/>
                  </a:lnTo>
                  <a:lnTo>
                    <a:pt x="146" y="50"/>
                  </a:lnTo>
                  <a:lnTo>
                    <a:pt x="149" y="56"/>
                  </a:lnTo>
                  <a:lnTo>
                    <a:pt x="151" y="61"/>
                  </a:lnTo>
                  <a:lnTo>
                    <a:pt x="154" y="69"/>
                  </a:lnTo>
                  <a:lnTo>
                    <a:pt x="159" y="80"/>
                  </a:lnTo>
                  <a:lnTo>
                    <a:pt x="165" y="95"/>
                  </a:lnTo>
                  <a:lnTo>
                    <a:pt x="173" y="116"/>
                  </a:lnTo>
                  <a:close/>
                </a:path>
              </a:pathLst>
            </a:custGeom>
            <a:solidFill>
              <a:srgbClr val="70757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37" name="Freeform 333"/>
            <p:cNvSpPr>
              <a:spLocks/>
            </p:cNvSpPr>
            <p:nvPr/>
          </p:nvSpPr>
          <p:spPr bwMode="auto">
            <a:xfrm>
              <a:off x="3387" y="3293"/>
              <a:ext cx="6" cy="9"/>
            </a:xfrm>
            <a:custGeom>
              <a:avLst/>
              <a:gdLst/>
              <a:ahLst/>
              <a:cxnLst>
                <a:cxn ang="0">
                  <a:pos x="142" y="126"/>
                </a:cxn>
                <a:cxn ang="0">
                  <a:pos x="131" y="131"/>
                </a:cxn>
                <a:cxn ang="0">
                  <a:pos x="122" y="135"/>
                </a:cxn>
                <a:cxn ang="0">
                  <a:pos x="115" y="137"/>
                </a:cxn>
                <a:cxn ang="0">
                  <a:pos x="107" y="141"/>
                </a:cxn>
                <a:cxn ang="0">
                  <a:pos x="96" y="145"/>
                </a:cxn>
                <a:cxn ang="0">
                  <a:pos x="81" y="152"/>
                </a:cxn>
                <a:cxn ang="0">
                  <a:pos x="61" y="161"/>
                </a:cxn>
                <a:cxn ang="0">
                  <a:pos x="32" y="175"/>
                </a:cxn>
                <a:cxn ang="0">
                  <a:pos x="29" y="165"/>
                </a:cxn>
                <a:cxn ang="0">
                  <a:pos x="26" y="159"/>
                </a:cxn>
                <a:cxn ang="0">
                  <a:pos x="24" y="153"/>
                </a:cxn>
                <a:cxn ang="0">
                  <a:pos x="22" y="146"/>
                </a:cxn>
                <a:cxn ang="0">
                  <a:pos x="19" y="139"/>
                </a:cxn>
                <a:cxn ang="0">
                  <a:pos x="15" y="128"/>
                </a:cxn>
                <a:cxn ang="0">
                  <a:pos x="8" y="114"/>
                </a:cxn>
                <a:cxn ang="0">
                  <a:pos x="0" y="95"/>
                </a:cxn>
                <a:cxn ang="0">
                  <a:pos x="5" y="84"/>
                </a:cxn>
                <a:cxn ang="0">
                  <a:pos x="9" y="76"/>
                </a:cxn>
                <a:cxn ang="0">
                  <a:pos x="12" y="68"/>
                </a:cxn>
                <a:cxn ang="0">
                  <a:pos x="16" y="61"/>
                </a:cxn>
                <a:cxn ang="0">
                  <a:pos x="20" y="53"/>
                </a:cxn>
                <a:cxn ang="0">
                  <a:pos x="26" y="40"/>
                </a:cxn>
                <a:cxn ang="0">
                  <a:pos x="34" y="23"/>
                </a:cxn>
                <a:cxn ang="0">
                  <a:pos x="45" y="0"/>
                </a:cxn>
                <a:cxn ang="0">
                  <a:pos x="53" y="4"/>
                </a:cxn>
                <a:cxn ang="0">
                  <a:pos x="59" y="8"/>
                </a:cxn>
                <a:cxn ang="0">
                  <a:pos x="63" y="11"/>
                </a:cxn>
                <a:cxn ang="0">
                  <a:pos x="68" y="15"/>
                </a:cxn>
                <a:cxn ang="0">
                  <a:pos x="74" y="19"/>
                </a:cxn>
                <a:cxn ang="0">
                  <a:pos x="83" y="25"/>
                </a:cxn>
                <a:cxn ang="0">
                  <a:pos x="94" y="34"/>
                </a:cxn>
                <a:cxn ang="0">
                  <a:pos x="111" y="46"/>
                </a:cxn>
                <a:cxn ang="0">
                  <a:pos x="115" y="55"/>
                </a:cxn>
                <a:cxn ang="0">
                  <a:pos x="117" y="60"/>
                </a:cxn>
                <a:cxn ang="0">
                  <a:pos x="120" y="65"/>
                </a:cxn>
                <a:cxn ang="0">
                  <a:pos x="122" y="71"/>
                </a:cxn>
                <a:cxn ang="0">
                  <a:pos x="125" y="79"/>
                </a:cxn>
                <a:cxn ang="0">
                  <a:pos x="129" y="89"/>
                </a:cxn>
                <a:cxn ang="0">
                  <a:pos x="135" y="105"/>
                </a:cxn>
                <a:cxn ang="0">
                  <a:pos x="142" y="126"/>
                </a:cxn>
              </a:cxnLst>
              <a:rect l="0" t="0" r="r" b="b"/>
              <a:pathLst>
                <a:path w="142" h="175">
                  <a:moveTo>
                    <a:pt x="142" y="126"/>
                  </a:moveTo>
                  <a:lnTo>
                    <a:pt x="131" y="131"/>
                  </a:lnTo>
                  <a:lnTo>
                    <a:pt x="122" y="135"/>
                  </a:lnTo>
                  <a:lnTo>
                    <a:pt x="115" y="137"/>
                  </a:lnTo>
                  <a:lnTo>
                    <a:pt x="107" y="141"/>
                  </a:lnTo>
                  <a:lnTo>
                    <a:pt x="96" y="145"/>
                  </a:lnTo>
                  <a:lnTo>
                    <a:pt x="81" y="152"/>
                  </a:lnTo>
                  <a:lnTo>
                    <a:pt x="61" y="161"/>
                  </a:lnTo>
                  <a:lnTo>
                    <a:pt x="32" y="175"/>
                  </a:lnTo>
                  <a:lnTo>
                    <a:pt x="29" y="165"/>
                  </a:lnTo>
                  <a:lnTo>
                    <a:pt x="26" y="159"/>
                  </a:lnTo>
                  <a:lnTo>
                    <a:pt x="24" y="153"/>
                  </a:lnTo>
                  <a:lnTo>
                    <a:pt x="22" y="146"/>
                  </a:lnTo>
                  <a:lnTo>
                    <a:pt x="19" y="139"/>
                  </a:lnTo>
                  <a:lnTo>
                    <a:pt x="15" y="128"/>
                  </a:lnTo>
                  <a:lnTo>
                    <a:pt x="8" y="114"/>
                  </a:lnTo>
                  <a:lnTo>
                    <a:pt x="0" y="95"/>
                  </a:lnTo>
                  <a:lnTo>
                    <a:pt x="5" y="84"/>
                  </a:lnTo>
                  <a:lnTo>
                    <a:pt x="9" y="76"/>
                  </a:lnTo>
                  <a:lnTo>
                    <a:pt x="12" y="68"/>
                  </a:lnTo>
                  <a:lnTo>
                    <a:pt x="16" y="61"/>
                  </a:lnTo>
                  <a:lnTo>
                    <a:pt x="20" y="53"/>
                  </a:lnTo>
                  <a:lnTo>
                    <a:pt x="26" y="40"/>
                  </a:lnTo>
                  <a:lnTo>
                    <a:pt x="34" y="23"/>
                  </a:lnTo>
                  <a:lnTo>
                    <a:pt x="45" y="0"/>
                  </a:lnTo>
                  <a:lnTo>
                    <a:pt x="53" y="4"/>
                  </a:lnTo>
                  <a:lnTo>
                    <a:pt x="59" y="8"/>
                  </a:lnTo>
                  <a:lnTo>
                    <a:pt x="63" y="11"/>
                  </a:lnTo>
                  <a:lnTo>
                    <a:pt x="68" y="15"/>
                  </a:lnTo>
                  <a:lnTo>
                    <a:pt x="74" y="19"/>
                  </a:lnTo>
                  <a:lnTo>
                    <a:pt x="83" y="25"/>
                  </a:lnTo>
                  <a:lnTo>
                    <a:pt x="94" y="34"/>
                  </a:lnTo>
                  <a:lnTo>
                    <a:pt x="111" y="46"/>
                  </a:lnTo>
                  <a:lnTo>
                    <a:pt x="115" y="55"/>
                  </a:lnTo>
                  <a:lnTo>
                    <a:pt x="117" y="60"/>
                  </a:lnTo>
                  <a:lnTo>
                    <a:pt x="120" y="65"/>
                  </a:lnTo>
                  <a:lnTo>
                    <a:pt x="122" y="71"/>
                  </a:lnTo>
                  <a:lnTo>
                    <a:pt x="125" y="79"/>
                  </a:lnTo>
                  <a:lnTo>
                    <a:pt x="129" y="89"/>
                  </a:lnTo>
                  <a:lnTo>
                    <a:pt x="135" y="105"/>
                  </a:lnTo>
                  <a:lnTo>
                    <a:pt x="142" y="126"/>
                  </a:lnTo>
                  <a:close/>
                </a:path>
              </a:pathLst>
            </a:custGeom>
            <a:solidFill>
              <a:srgbClr val="8C94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38" name="Freeform 334"/>
            <p:cNvSpPr>
              <a:spLocks/>
            </p:cNvSpPr>
            <p:nvPr/>
          </p:nvSpPr>
          <p:spPr bwMode="auto">
            <a:xfrm>
              <a:off x="3387" y="3293"/>
              <a:ext cx="5" cy="9"/>
            </a:xfrm>
            <a:custGeom>
              <a:avLst/>
              <a:gdLst/>
              <a:ahLst/>
              <a:cxnLst>
                <a:cxn ang="0">
                  <a:pos x="116" y="136"/>
                </a:cxn>
                <a:cxn ang="0">
                  <a:pos x="107" y="139"/>
                </a:cxn>
                <a:cxn ang="0">
                  <a:pos x="101" y="141"/>
                </a:cxn>
                <a:cxn ang="0">
                  <a:pos x="95" y="144"/>
                </a:cxn>
                <a:cxn ang="0">
                  <a:pos x="88" y="146"/>
                </a:cxn>
                <a:cxn ang="0">
                  <a:pos x="80" y="150"/>
                </a:cxn>
                <a:cxn ang="0">
                  <a:pos x="69" y="155"/>
                </a:cxn>
                <a:cxn ang="0">
                  <a:pos x="54" y="162"/>
                </a:cxn>
                <a:cxn ang="0">
                  <a:pos x="32" y="172"/>
                </a:cxn>
                <a:cxn ang="0">
                  <a:pos x="29" y="163"/>
                </a:cxn>
                <a:cxn ang="0">
                  <a:pos x="26" y="156"/>
                </a:cxn>
                <a:cxn ang="0">
                  <a:pos x="24" y="151"/>
                </a:cxn>
                <a:cxn ang="0">
                  <a:pos x="22" y="144"/>
                </a:cxn>
                <a:cxn ang="0">
                  <a:pos x="19" y="136"/>
                </a:cxn>
                <a:cxn ang="0">
                  <a:pos x="15" y="126"/>
                </a:cxn>
                <a:cxn ang="0">
                  <a:pos x="8" y="112"/>
                </a:cxn>
                <a:cxn ang="0">
                  <a:pos x="0" y="93"/>
                </a:cxn>
                <a:cxn ang="0">
                  <a:pos x="5" y="82"/>
                </a:cxn>
                <a:cxn ang="0">
                  <a:pos x="8" y="74"/>
                </a:cxn>
                <a:cxn ang="0">
                  <a:pos x="11" y="67"/>
                </a:cxn>
                <a:cxn ang="0">
                  <a:pos x="14" y="60"/>
                </a:cxn>
                <a:cxn ang="0">
                  <a:pos x="18" y="51"/>
                </a:cxn>
                <a:cxn ang="0">
                  <a:pos x="23" y="39"/>
                </a:cxn>
                <a:cxn ang="0">
                  <a:pos x="31" y="22"/>
                </a:cxn>
                <a:cxn ang="0">
                  <a:pos x="40" y="0"/>
                </a:cxn>
                <a:cxn ang="0">
                  <a:pos x="46" y="5"/>
                </a:cxn>
                <a:cxn ang="0">
                  <a:pos x="50" y="9"/>
                </a:cxn>
                <a:cxn ang="0">
                  <a:pos x="53" y="14"/>
                </a:cxn>
                <a:cxn ang="0">
                  <a:pos x="56" y="18"/>
                </a:cxn>
                <a:cxn ang="0">
                  <a:pos x="60" y="23"/>
                </a:cxn>
                <a:cxn ang="0">
                  <a:pos x="65" y="30"/>
                </a:cxn>
                <a:cxn ang="0">
                  <a:pos x="73" y="41"/>
                </a:cxn>
                <a:cxn ang="0">
                  <a:pos x="83" y="56"/>
                </a:cxn>
                <a:cxn ang="0">
                  <a:pos x="87" y="64"/>
                </a:cxn>
                <a:cxn ang="0">
                  <a:pos x="89" y="69"/>
                </a:cxn>
                <a:cxn ang="0">
                  <a:pos x="92" y="75"/>
                </a:cxn>
                <a:cxn ang="0">
                  <a:pos x="95" y="81"/>
                </a:cxn>
                <a:cxn ang="0">
                  <a:pos x="98" y="88"/>
                </a:cxn>
                <a:cxn ang="0">
                  <a:pos x="102" y="99"/>
                </a:cxn>
                <a:cxn ang="0">
                  <a:pos x="108" y="115"/>
                </a:cxn>
                <a:cxn ang="0">
                  <a:pos x="116" y="136"/>
                </a:cxn>
              </a:cxnLst>
              <a:rect l="0" t="0" r="r" b="b"/>
              <a:pathLst>
                <a:path w="116" h="172">
                  <a:moveTo>
                    <a:pt x="116" y="136"/>
                  </a:moveTo>
                  <a:lnTo>
                    <a:pt x="107" y="139"/>
                  </a:lnTo>
                  <a:lnTo>
                    <a:pt x="101" y="141"/>
                  </a:lnTo>
                  <a:lnTo>
                    <a:pt x="95" y="144"/>
                  </a:lnTo>
                  <a:lnTo>
                    <a:pt x="88" y="146"/>
                  </a:lnTo>
                  <a:lnTo>
                    <a:pt x="80" y="150"/>
                  </a:lnTo>
                  <a:lnTo>
                    <a:pt x="69" y="155"/>
                  </a:lnTo>
                  <a:lnTo>
                    <a:pt x="54" y="162"/>
                  </a:lnTo>
                  <a:lnTo>
                    <a:pt x="32" y="172"/>
                  </a:lnTo>
                  <a:lnTo>
                    <a:pt x="29" y="163"/>
                  </a:lnTo>
                  <a:lnTo>
                    <a:pt x="26" y="156"/>
                  </a:lnTo>
                  <a:lnTo>
                    <a:pt x="24" y="151"/>
                  </a:lnTo>
                  <a:lnTo>
                    <a:pt x="22" y="144"/>
                  </a:lnTo>
                  <a:lnTo>
                    <a:pt x="19" y="136"/>
                  </a:lnTo>
                  <a:lnTo>
                    <a:pt x="15" y="126"/>
                  </a:lnTo>
                  <a:lnTo>
                    <a:pt x="8" y="112"/>
                  </a:lnTo>
                  <a:lnTo>
                    <a:pt x="0" y="93"/>
                  </a:lnTo>
                  <a:lnTo>
                    <a:pt x="5" y="82"/>
                  </a:lnTo>
                  <a:lnTo>
                    <a:pt x="8" y="74"/>
                  </a:lnTo>
                  <a:lnTo>
                    <a:pt x="11" y="67"/>
                  </a:lnTo>
                  <a:lnTo>
                    <a:pt x="14" y="60"/>
                  </a:lnTo>
                  <a:lnTo>
                    <a:pt x="18" y="51"/>
                  </a:lnTo>
                  <a:lnTo>
                    <a:pt x="23" y="39"/>
                  </a:lnTo>
                  <a:lnTo>
                    <a:pt x="31" y="22"/>
                  </a:lnTo>
                  <a:lnTo>
                    <a:pt x="40" y="0"/>
                  </a:lnTo>
                  <a:lnTo>
                    <a:pt x="46" y="5"/>
                  </a:lnTo>
                  <a:lnTo>
                    <a:pt x="50" y="9"/>
                  </a:lnTo>
                  <a:lnTo>
                    <a:pt x="53" y="14"/>
                  </a:lnTo>
                  <a:lnTo>
                    <a:pt x="56" y="18"/>
                  </a:lnTo>
                  <a:lnTo>
                    <a:pt x="60" y="23"/>
                  </a:lnTo>
                  <a:lnTo>
                    <a:pt x="65" y="30"/>
                  </a:lnTo>
                  <a:lnTo>
                    <a:pt x="73" y="41"/>
                  </a:lnTo>
                  <a:lnTo>
                    <a:pt x="83" y="56"/>
                  </a:lnTo>
                  <a:lnTo>
                    <a:pt x="87" y="64"/>
                  </a:lnTo>
                  <a:lnTo>
                    <a:pt x="89" y="69"/>
                  </a:lnTo>
                  <a:lnTo>
                    <a:pt x="92" y="75"/>
                  </a:lnTo>
                  <a:lnTo>
                    <a:pt x="95" y="81"/>
                  </a:lnTo>
                  <a:lnTo>
                    <a:pt x="98" y="88"/>
                  </a:lnTo>
                  <a:lnTo>
                    <a:pt x="102" y="99"/>
                  </a:lnTo>
                  <a:lnTo>
                    <a:pt x="108" y="115"/>
                  </a:lnTo>
                  <a:lnTo>
                    <a:pt x="116" y="136"/>
                  </a:lnTo>
                  <a:close/>
                </a:path>
              </a:pathLst>
            </a:custGeom>
            <a:solidFill>
              <a:srgbClr val="A8B0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39" name="Freeform 335"/>
            <p:cNvSpPr>
              <a:spLocks/>
            </p:cNvSpPr>
            <p:nvPr/>
          </p:nvSpPr>
          <p:spPr bwMode="auto">
            <a:xfrm>
              <a:off x="3387" y="3293"/>
              <a:ext cx="4" cy="9"/>
            </a:xfrm>
            <a:custGeom>
              <a:avLst/>
              <a:gdLst/>
              <a:ahLst/>
              <a:cxnLst>
                <a:cxn ang="0">
                  <a:pos x="88" y="145"/>
                </a:cxn>
                <a:cxn ang="0">
                  <a:pos x="81" y="147"/>
                </a:cxn>
                <a:cxn ang="0">
                  <a:pos x="77" y="150"/>
                </a:cxn>
                <a:cxn ang="0">
                  <a:pos x="73" y="151"/>
                </a:cxn>
                <a:cxn ang="0">
                  <a:pos x="69" y="153"/>
                </a:cxn>
                <a:cxn ang="0">
                  <a:pos x="64" y="155"/>
                </a:cxn>
                <a:cxn ang="0">
                  <a:pos x="57" y="158"/>
                </a:cxn>
                <a:cxn ang="0">
                  <a:pos x="47" y="163"/>
                </a:cxn>
                <a:cxn ang="0">
                  <a:pos x="32" y="170"/>
                </a:cxn>
                <a:cxn ang="0">
                  <a:pos x="29" y="161"/>
                </a:cxn>
                <a:cxn ang="0">
                  <a:pos x="26" y="154"/>
                </a:cxn>
                <a:cxn ang="0">
                  <a:pos x="24" y="148"/>
                </a:cxn>
                <a:cxn ang="0">
                  <a:pos x="22" y="142"/>
                </a:cxn>
                <a:cxn ang="0">
                  <a:pos x="19" y="134"/>
                </a:cxn>
                <a:cxn ang="0">
                  <a:pos x="15" y="123"/>
                </a:cxn>
                <a:cxn ang="0">
                  <a:pos x="8" y="109"/>
                </a:cxn>
                <a:cxn ang="0">
                  <a:pos x="0" y="89"/>
                </a:cxn>
                <a:cxn ang="0">
                  <a:pos x="4" y="79"/>
                </a:cxn>
                <a:cxn ang="0">
                  <a:pos x="7" y="71"/>
                </a:cxn>
                <a:cxn ang="0">
                  <a:pos x="9" y="65"/>
                </a:cxn>
                <a:cxn ang="0">
                  <a:pos x="12" y="58"/>
                </a:cxn>
                <a:cxn ang="0">
                  <a:pos x="15" y="49"/>
                </a:cxn>
                <a:cxn ang="0">
                  <a:pos x="19" y="38"/>
                </a:cxn>
                <a:cxn ang="0">
                  <a:pos x="26" y="22"/>
                </a:cxn>
                <a:cxn ang="0">
                  <a:pos x="34" y="0"/>
                </a:cxn>
                <a:cxn ang="0">
                  <a:pos x="40" y="11"/>
                </a:cxn>
                <a:cxn ang="0">
                  <a:pos x="43" y="21"/>
                </a:cxn>
                <a:cxn ang="0">
                  <a:pos x="47" y="36"/>
                </a:cxn>
                <a:cxn ang="0">
                  <a:pos x="55" y="65"/>
                </a:cxn>
                <a:cxn ang="0">
                  <a:pos x="59" y="74"/>
                </a:cxn>
                <a:cxn ang="0">
                  <a:pos x="61" y="79"/>
                </a:cxn>
                <a:cxn ang="0">
                  <a:pos x="64" y="84"/>
                </a:cxn>
                <a:cxn ang="0">
                  <a:pos x="66" y="90"/>
                </a:cxn>
                <a:cxn ang="0">
                  <a:pos x="69" y="98"/>
                </a:cxn>
                <a:cxn ang="0">
                  <a:pos x="73" y="108"/>
                </a:cxn>
                <a:cxn ang="0">
                  <a:pos x="79" y="124"/>
                </a:cxn>
                <a:cxn ang="0">
                  <a:pos x="88" y="145"/>
                </a:cxn>
              </a:cxnLst>
              <a:rect l="0" t="0" r="r" b="b"/>
              <a:pathLst>
                <a:path w="88" h="170">
                  <a:moveTo>
                    <a:pt x="88" y="145"/>
                  </a:moveTo>
                  <a:lnTo>
                    <a:pt x="81" y="147"/>
                  </a:lnTo>
                  <a:lnTo>
                    <a:pt x="77" y="150"/>
                  </a:lnTo>
                  <a:lnTo>
                    <a:pt x="73" y="151"/>
                  </a:lnTo>
                  <a:lnTo>
                    <a:pt x="69" y="153"/>
                  </a:lnTo>
                  <a:lnTo>
                    <a:pt x="64" y="155"/>
                  </a:lnTo>
                  <a:lnTo>
                    <a:pt x="57" y="158"/>
                  </a:lnTo>
                  <a:lnTo>
                    <a:pt x="47" y="163"/>
                  </a:lnTo>
                  <a:lnTo>
                    <a:pt x="32" y="170"/>
                  </a:lnTo>
                  <a:lnTo>
                    <a:pt x="29" y="161"/>
                  </a:lnTo>
                  <a:lnTo>
                    <a:pt x="26" y="154"/>
                  </a:lnTo>
                  <a:lnTo>
                    <a:pt x="24" y="148"/>
                  </a:lnTo>
                  <a:lnTo>
                    <a:pt x="22" y="142"/>
                  </a:lnTo>
                  <a:lnTo>
                    <a:pt x="19" y="134"/>
                  </a:lnTo>
                  <a:lnTo>
                    <a:pt x="15" y="123"/>
                  </a:lnTo>
                  <a:lnTo>
                    <a:pt x="8" y="109"/>
                  </a:lnTo>
                  <a:lnTo>
                    <a:pt x="0" y="89"/>
                  </a:lnTo>
                  <a:lnTo>
                    <a:pt x="4" y="79"/>
                  </a:lnTo>
                  <a:lnTo>
                    <a:pt x="7" y="71"/>
                  </a:lnTo>
                  <a:lnTo>
                    <a:pt x="9" y="65"/>
                  </a:lnTo>
                  <a:lnTo>
                    <a:pt x="12" y="58"/>
                  </a:lnTo>
                  <a:lnTo>
                    <a:pt x="15" y="49"/>
                  </a:lnTo>
                  <a:lnTo>
                    <a:pt x="19" y="38"/>
                  </a:lnTo>
                  <a:lnTo>
                    <a:pt x="26" y="22"/>
                  </a:lnTo>
                  <a:lnTo>
                    <a:pt x="34" y="0"/>
                  </a:lnTo>
                  <a:lnTo>
                    <a:pt x="40" y="11"/>
                  </a:lnTo>
                  <a:lnTo>
                    <a:pt x="43" y="21"/>
                  </a:lnTo>
                  <a:lnTo>
                    <a:pt x="47" y="36"/>
                  </a:lnTo>
                  <a:lnTo>
                    <a:pt x="55" y="65"/>
                  </a:lnTo>
                  <a:lnTo>
                    <a:pt x="59" y="74"/>
                  </a:lnTo>
                  <a:lnTo>
                    <a:pt x="61" y="79"/>
                  </a:lnTo>
                  <a:lnTo>
                    <a:pt x="64" y="84"/>
                  </a:lnTo>
                  <a:lnTo>
                    <a:pt x="66" y="90"/>
                  </a:lnTo>
                  <a:lnTo>
                    <a:pt x="69" y="98"/>
                  </a:lnTo>
                  <a:lnTo>
                    <a:pt x="73" y="108"/>
                  </a:lnTo>
                  <a:lnTo>
                    <a:pt x="79" y="124"/>
                  </a:lnTo>
                  <a:lnTo>
                    <a:pt x="88" y="145"/>
                  </a:lnTo>
                  <a:close/>
                </a:path>
              </a:pathLst>
            </a:custGeom>
            <a:solidFill>
              <a:srgbClr val="C4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40" name="Freeform 336"/>
            <p:cNvSpPr>
              <a:spLocks/>
            </p:cNvSpPr>
            <p:nvPr/>
          </p:nvSpPr>
          <p:spPr bwMode="auto">
            <a:xfrm>
              <a:off x="3388" y="3293"/>
              <a:ext cx="2" cy="9"/>
            </a:xfrm>
            <a:custGeom>
              <a:avLst/>
              <a:gdLst/>
              <a:ahLst/>
              <a:cxnLst>
                <a:cxn ang="0">
                  <a:pos x="59" y="155"/>
                </a:cxn>
                <a:cxn ang="0">
                  <a:pos x="33" y="167"/>
                </a:cxn>
                <a:cxn ang="0">
                  <a:pos x="0" y="87"/>
                </a:cxn>
                <a:cxn ang="0">
                  <a:pos x="29" y="0"/>
                </a:cxn>
                <a:cxn ang="0">
                  <a:pos x="26" y="76"/>
                </a:cxn>
                <a:cxn ang="0">
                  <a:pos x="59" y="155"/>
                </a:cxn>
              </a:cxnLst>
              <a:rect l="0" t="0" r="r" b="b"/>
              <a:pathLst>
                <a:path w="59" h="167">
                  <a:moveTo>
                    <a:pt x="59" y="155"/>
                  </a:moveTo>
                  <a:lnTo>
                    <a:pt x="33" y="167"/>
                  </a:lnTo>
                  <a:lnTo>
                    <a:pt x="0" y="87"/>
                  </a:lnTo>
                  <a:lnTo>
                    <a:pt x="29" y="0"/>
                  </a:lnTo>
                  <a:lnTo>
                    <a:pt x="26" y="76"/>
                  </a:lnTo>
                  <a:lnTo>
                    <a:pt x="59" y="155"/>
                  </a:lnTo>
                  <a:close/>
                </a:path>
              </a:pathLst>
            </a:custGeom>
            <a:solidFill>
              <a:srgbClr val="E0E8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41" name="Freeform 337"/>
            <p:cNvSpPr>
              <a:spLocks/>
            </p:cNvSpPr>
            <p:nvPr/>
          </p:nvSpPr>
          <p:spPr bwMode="auto">
            <a:xfrm>
              <a:off x="3386" y="3294"/>
              <a:ext cx="8" cy="4"/>
            </a:xfrm>
            <a:custGeom>
              <a:avLst/>
              <a:gdLst/>
              <a:ahLst/>
              <a:cxnLst>
                <a:cxn ang="0">
                  <a:pos x="170" y="4"/>
                </a:cxn>
                <a:cxn ang="0">
                  <a:pos x="168" y="0"/>
                </a:cxn>
                <a:cxn ang="0">
                  <a:pos x="0" y="73"/>
                </a:cxn>
                <a:cxn ang="0">
                  <a:pos x="4" y="81"/>
                </a:cxn>
                <a:cxn ang="0">
                  <a:pos x="172" y="8"/>
                </a:cxn>
                <a:cxn ang="0">
                  <a:pos x="170" y="4"/>
                </a:cxn>
              </a:cxnLst>
              <a:rect l="0" t="0" r="r" b="b"/>
              <a:pathLst>
                <a:path w="172" h="81">
                  <a:moveTo>
                    <a:pt x="170" y="4"/>
                  </a:moveTo>
                  <a:lnTo>
                    <a:pt x="168" y="0"/>
                  </a:lnTo>
                  <a:lnTo>
                    <a:pt x="0" y="73"/>
                  </a:lnTo>
                  <a:lnTo>
                    <a:pt x="4" y="81"/>
                  </a:lnTo>
                  <a:lnTo>
                    <a:pt x="172" y="8"/>
                  </a:lnTo>
                  <a:lnTo>
                    <a:pt x="170" y="4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42" name="Freeform 338"/>
            <p:cNvSpPr>
              <a:spLocks/>
            </p:cNvSpPr>
            <p:nvPr/>
          </p:nvSpPr>
          <p:spPr bwMode="auto">
            <a:xfrm>
              <a:off x="3432" y="3432"/>
              <a:ext cx="10" cy="6"/>
            </a:xfrm>
            <a:custGeom>
              <a:avLst/>
              <a:gdLst/>
              <a:ahLst/>
              <a:cxnLst>
                <a:cxn ang="0">
                  <a:pos x="216" y="12"/>
                </a:cxn>
                <a:cxn ang="0">
                  <a:pos x="4" y="103"/>
                </a:cxn>
                <a:cxn ang="0">
                  <a:pos x="0" y="93"/>
                </a:cxn>
                <a:cxn ang="0">
                  <a:pos x="211" y="0"/>
                </a:cxn>
                <a:cxn ang="0">
                  <a:pos x="216" y="12"/>
                </a:cxn>
              </a:cxnLst>
              <a:rect l="0" t="0" r="r" b="b"/>
              <a:pathLst>
                <a:path w="216" h="103">
                  <a:moveTo>
                    <a:pt x="216" y="12"/>
                  </a:moveTo>
                  <a:lnTo>
                    <a:pt x="4" y="103"/>
                  </a:lnTo>
                  <a:lnTo>
                    <a:pt x="0" y="93"/>
                  </a:lnTo>
                  <a:lnTo>
                    <a:pt x="211" y="0"/>
                  </a:lnTo>
                  <a:lnTo>
                    <a:pt x="216" y="12"/>
                  </a:lnTo>
                  <a:close/>
                </a:path>
              </a:pathLst>
            </a:custGeom>
            <a:solidFill>
              <a:srgbClr val="11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43" name="Freeform 339"/>
            <p:cNvSpPr>
              <a:spLocks/>
            </p:cNvSpPr>
            <p:nvPr/>
          </p:nvSpPr>
          <p:spPr bwMode="auto">
            <a:xfrm>
              <a:off x="3432" y="3433"/>
              <a:ext cx="11" cy="16"/>
            </a:xfrm>
            <a:custGeom>
              <a:avLst/>
              <a:gdLst/>
              <a:ahLst/>
              <a:cxnLst>
                <a:cxn ang="0">
                  <a:pos x="207" y="296"/>
                </a:cxn>
                <a:cxn ang="0">
                  <a:pos x="219" y="286"/>
                </a:cxn>
                <a:cxn ang="0">
                  <a:pos x="232" y="267"/>
                </a:cxn>
                <a:cxn ang="0">
                  <a:pos x="242" y="241"/>
                </a:cxn>
                <a:cxn ang="0">
                  <a:pos x="248" y="206"/>
                </a:cxn>
                <a:cxn ang="0">
                  <a:pos x="250" y="165"/>
                </a:cxn>
                <a:cxn ang="0">
                  <a:pos x="245" y="116"/>
                </a:cxn>
                <a:cxn ang="0">
                  <a:pos x="233" y="62"/>
                </a:cxn>
                <a:cxn ang="0">
                  <a:pos x="211" y="0"/>
                </a:cxn>
                <a:cxn ang="0">
                  <a:pos x="198" y="6"/>
                </a:cxn>
                <a:cxn ang="0">
                  <a:pos x="185" y="12"/>
                </a:cxn>
                <a:cxn ang="0">
                  <a:pos x="171" y="17"/>
                </a:cxn>
                <a:cxn ang="0">
                  <a:pos x="158" y="24"/>
                </a:cxn>
                <a:cxn ang="0">
                  <a:pos x="145" y="29"/>
                </a:cxn>
                <a:cxn ang="0">
                  <a:pos x="132" y="35"/>
                </a:cxn>
                <a:cxn ang="0">
                  <a:pos x="118" y="41"/>
                </a:cxn>
                <a:cxn ang="0">
                  <a:pos x="106" y="46"/>
                </a:cxn>
                <a:cxn ang="0">
                  <a:pos x="93" y="52"/>
                </a:cxn>
                <a:cxn ang="0">
                  <a:pos x="80" y="57"/>
                </a:cxn>
                <a:cxn ang="0">
                  <a:pos x="66" y="64"/>
                </a:cxn>
                <a:cxn ang="0">
                  <a:pos x="53" y="69"/>
                </a:cxn>
                <a:cxn ang="0">
                  <a:pos x="40" y="75"/>
                </a:cxn>
                <a:cxn ang="0">
                  <a:pos x="27" y="81"/>
                </a:cxn>
                <a:cxn ang="0">
                  <a:pos x="13" y="87"/>
                </a:cxn>
                <a:cxn ang="0">
                  <a:pos x="0" y="92"/>
                </a:cxn>
                <a:cxn ang="0">
                  <a:pos x="13" y="123"/>
                </a:cxn>
                <a:cxn ang="0">
                  <a:pos x="28" y="150"/>
                </a:cxn>
                <a:cxn ang="0">
                  <a:pos x="42" y="175"/>
                </a:cxn>
                <a:cxn ang="0">
                  <a:pos x="57" y="198"/>
                </a:cxn>
                <a:cxn ang="0">
                  <a:pos x="73" y="218"/>
                </a:cxn>
                <a:cxn ang="0">
                  <a:pos x="87" y="236"/>
                </a:cxn>
                <a:cxn ang="0">
                  <a:pos x="102" y="250"/>
                </a:cxn>
                <a:cxn ang="0">
                  <a:pos x="117" y="263"/>
                </a:cxn>
                <a:cxn ang="0">
                  <a:pos x="132" y="274"/>
                </a:cxn>
                <a:cxn ang="0">
                  <a:pos x="145" y="283"/>
                </a:cxn>
                <a:cxn ang="0">
                  <a:pos x="158" y="289"/>
                </a:cxn>
                <a:cxn ang="0">
                  <a:pos x="170" y="294"/>
                </a:cxn>
                <a:cxn ang="0">
                  <a:pos x="182" y="297"/>
                </a:cxn>
                <a:cxn ang="0">
                  <a:pos x="192" y="298"/>
                </a:cxn>
                <a:cxn ang="0">
                  <a:pos x="200" y="298"/>
                </a:cxn>
                <a:cxn ang="0">
                  <a:pos x="207" y="296"/>
                </a:cxn>
              </a:cxnLst>
              <a:rect l="0" t="0" r="r" b="b"/>
              <a:pathLst>
                <a:path w="250" h="298">
                  <a:moveTo>
                    <a:pt x="207" y="296"/>
                  </a:moveTo>
                  <a:lnTo>
                    <a:pt x="219" y="286"/>
                  </a:lnTo>
                  <a:lnTo>
                    <a:pt x="232" y="267"/>
                  </a:lnTo>
                  <a:lnTo>
                    <a:pt x="242" y="241"/>
                  </a:lnTo>
                  <a:lnTo>
                    <a:pt x="248" y="206"/>
                  </a:lnTo>
                  <a:lnTo>
                    <a:pt x="250" y="165"/>
                  </a:lnTo>
                  <a:lnTo>
                    <a:pt x="245" y="116"/>
                  </a:lnTo>
                  <a:lnTo>
                    <a:pt x="233" y="62"/>
                  </a:lnTo>
                  <a:lnTo>
                    <a:pt x="211" y="0"/>
                  </a:lnTo>
                  <a:lnTo>
                    <a:pt x="198" y="6"/>
                  </a:lnTo>
                  <a:lnTo>
                    <a:pt x="185" y="12"/>
                  </a:lnTo>
                  <a:lnTo>
                    <a:pt x="171" y="17"/>
                  </a:lnTo>
                  <a:lnTo>
                    <a:pt x="158" y="24"/>
                  </a:lnTo>
                  <a:lnTo>
                    <a:pt x="145" y="29"/>
                  </a:lnTo>
                  <a:lnTo>
                    <a:pt x="132" y="35"/>
                  </a:lnTo>
                  <a:lnTo>
                    <a:pt x="118" y="41"/>
                  </a:lnTo>
                  <a:lnTo>
                    <a:pt x="106" y="46"/>
                  </a:lnTo>
                  <a:lnTo>
                    <a:pt x="93" y="52"/>
                  </a:lnTo>
                  <a:lnTo>
                    <a:pt x="80" y="57"/>
                  </a:lnTo>
                  <a:lnTo>
                    <a:pt x="66" y="64"/>
                  </a:lnTo>
                  <a:lnTo>
                    <a:pt x="53" y="69"/>
                  </a:lnTo>
                  <a:lnTo>
                    <a:pt x="40" y="75"/>
                  </a:lnTo>
                  <a:lnTo>
                    <a:pt x="27" y="81"/>
                  </a:lnTo>
                  <a:lnTo>
                    <a:pt x="13" y="87"/>
                  </a:lnTo>
                  <a:lnTo>
                    <a:pt x="0" y="92"/>
                  </a:lnTo>
                  <a:lnTo>
                    <a:pt x="13" y="123"/>
                  </a:lnTo>
                  <a:lnTo>
                    <a:pt x="28" y="150"/>
                  </a:lnTo>
                  <a:lnTo>
                    <a:pt x="42" y="175"/>
                  </a:lnTo>
                  <a:lnTo>
                    <a:pt x="57" y="198"/>
                  </a:lnTo>
                  <a:lnTo>
                    <a:pt x="73" y="218"/>
                  </a:lnTo>
                  <a:lnTo>
                    <a:pt x="87" y="236"/>
                  </a:lnTo>
                  <a:lnTo>
                    <a:pt x="102" y="250"/>
                  </a:lnTo>
                  <a:lnTo>
                    <a:pt x="117" y="263"/>
                  </a:lnTo>
                  <a:lnTo>
                    <a:pt x="132" y="274"/>
                  </a:lnTo>
                  <a:lnTo>
                    <a:pt x="145" y="283"/>
                  </a:lnTo>
                  <a:lnTo>
                    <a:pt x="158" y="289"/>
                  </a:lnTo>
                  <a:lnTo>
                    <a:pt x="170" y="294"/>
                  </a:lnTo>
                  <a:lnTo>
                    <a:pt x="182" y="297"/>
                  </a:lnTo>
                  <a:lnTo>
                    <a:pt x="192" y="298"/>
                  </a:lnTo>
                  <a:lnTo>
                    <a:pt x="200" y="298"/>
                  </a:lnTo>
                  <a:lnTo>
                    <a:pt x="207" y="296"/>
                  </a:lnTo>
                  <a:close/>
                </a:path>
              </a:pathLst>
            </a:custGeom>
            <a:solidFill>
              <a:srgbClr val="11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44" name="Freeform 340"/>
            <p:cNvSpPr>
              <a:spLocks/>
            </p:cNvSpPr>
            <p:nvPr/>
          </p:nvSpPr>
          <p:spPr bwMode="auto">
            <a:xfrm>
              <a:off x="3432" y="3433"/>
              <a:ext cx="10" cy="16"/>
            </a:xfrm>
            <a:custGeom>
              <a:avLst/>
              <a:gdLst/>
              <a:ahLst/>
              <a:cxnLst>
                <a:cxn ang="0">
                  <a:pos x="199" y="285"/>
                </a:cxn>
                <a:cxn ang="0">
                  <a:pos x="209" y="276"/>
                </a:cxn>
                <a:cxn ang="0">
                  <a:pos x="217" y="259"/>
                </a:cxn>
                <a:cxn ang="0">
                  <a:pos x="224" y="234"/>
                </a:cxn>
                <a:cxn ang="0">
                  <a:pos x="226" y="202"/>
                </a:cxn>
                <a:cxn ang="0">
                  <a:pos x="223" y="162"/>
                </a:cxn>
                <a:cxn ang="0">
                  <a:pos x="214" y="115"/>
                </a:cxn>
                <a:cxn ang="0">
                  <a:pos x="200" y="61"/>
                </a:cxn>
                <a:cxn ang="0">
                  <a:pos x="178" y="0"/>
                </a:cxn>
                <a:cxn ang="0">
                  <a:pos x="166" y="5"/>
                </a:cxn>
                <a:cxn ang="0">
                  <a:pos x="155" y="10"/>
                </a:cxn>
                <a:cxn ang="0">
                  <a:pos x="144" y="15"/>
                </a:cxn>
                <a:cxn ang="0">
                  <a:pos x="134" y="20"/>
                </a:cxn>
                <a:cxn ang="0">
                  <a:pos x="123" y="24"/>
                </a:cxn>
                <a:cxn ang="0">
                  <a:pos x="111" y="30"/>
                </a:cxn>
                <a:cxn ang="0">
                  <a:pos x="100" y="34"/>
                </a:cxn>
                <a:cxn ang="0">
                  <a:pos x="89" y="39"/>
                </a:cxn>
                <a:cxn ang="0">
                  <a:pos x="78" y="44"/>
                </a:cxn>
                <a:cxn ang="0">
                  <a:pos x="67" y="49"/>
                </a:cxn>
                <a:cxn ang="0">
                  <a:pos x="55" y="54"/>
                </a:cxn>
                <a:cxn ang="0">
                  <a:pos x="45" y="58"/>
                </a:cxn>
                <a:cxn ang="0">
                  <a:pos x="34" y="63"/>
                </a:cxn>
                <a:cxn ang="0">
                  <a:pos x="23" y="69"/>
                </a:cxn>
                <a:cxn ang="0">
                  <a:pos x="11" y="73"/>
                </a:cxn>
                <a:cxn ang="0">
                  <a:pos x="0" y="78"/>
                </a:cxn>
                <a:cxn ang="0">
                  <a:pos x="13" y="109"/>
                </a:cxn>
                <a:cxn ang="0">
                  <a:pos x="28" y="136"/>
                </a:cxn>
                <a:cxn ang="0">
                  <a:pos x="42" y="161"/>
                </a:cxn>
                <a:cxn ang="0">
                  <a:pos x="56" y="184"/>
                </a:cxn>
                <a:cxn ang="0">
                  <a:pos x="72" y="204"/>
                </a:cxn>
                <a:cxn ang="0">
                  <a:pos x="86" y="221"/>
                </a:cxn>
                <a:cxn ang="0">
                  <a:pos x="101" y="236"/>
                </a:cxn>
                <a:cxn ang="0">
                  <a:pos x="115" y="250"/>
                </a:cxn>
                <a:cxn ang="0">
                  <a:pos x="129" y="260"/>
                </a:cxn>
                <a:cxn ang="0">
                  <a:pos x="142" y="270"/>
                </a:cxn>
                <a:cxn ang="0">
                  <a:pos x="155" y="276"/>
                </a:cxn>
                <a:cxn ang="0">
                  <a:pos x="166" y="282"/>
                </a:cxn>
                <a:cxn ang="0">
                  <a:pos x="177" y="285"/>
                </a:cxn>
                <a:cxn ang="0">
                  <a:pos x="186" y="287"/>
                </a:cxn>
                <a:cxn ang="0">
                  <a:pos x="193" y="287"/>
                </a:cxn>
                <a:cxn ang="0">
                  <a:pos x="199" y="285"/>
                </a:cxn>
              </a:cxnLst>
              <a:rect l="0" t="0" r="r" b="b"/>
              <a:pathLst>
                <a:path w="226" h="287">
                  <a:moveTo>
                    <a:pt x="199" y="285"/>
                  </a:moveTo>
                  <a:lnTo>
                    <a:pt x="209" y="276"/>
                  </a:lnTo>
                  <a:lnTo>
                    <a:pt x="217" y="259"/>
                  </a:lnTo>
                  <a:lnTo>
                    <a:pt x="224" y="234"/>
                  </a:lnTo>
                  <a:lnTo>
                    <a:pt x="226" y="202"/>
                  </a:lnTo>
                  <a:lnTo>
                    <a:pt x="223" y="162"/>
                  </a:lnTo>
                  <a:lnTo>
                    <a:pt x="214" y="115"/>
                  </a:lnTo>
                  <a:lnTo>
                    <a:pt x="200" y="61"/>
                  </a:lnTo>
                  <a:lnTo>
                    <a:pt x="178" y="0"/>
                  </a:lnTo>
                  <a:lnTo>
                    <a:pt x="166" y="5"/>
                  </a:lnTo>
                  <a:lnTo>
                    <a:pt x="155" y="10"/>
                  </a:lnTo>
                  <a:lnTo>
                    <a:pt x="144" y="15"/>
                  </a:lnTo>
                  <a:lnTo>
                    <a:pt x="134" y="20"/>
                  </a:lnTo>
                  <a:lnTo>
                    <a:pt x="123" y="24"/>
                  </a:lnTo>
                  <a:lnTo>
                    <a:pt x="111" y="30"/>
                  </a:lnTo>
                  <a:lnTo>
                    <a:pt x="100" y="34"/>
                  </a:lnTo>
                  <a:lnTo>
                    <a:pt x="89" y="39"/>
                  </a:lnTo>
                  <a:lnTo>
                    <a:pt x="78" y="44"/>
                  </a:lnTo>
                  <a:lnTo>
                    <a:pt x="67" y="49"/>
                  </a:lnTo>
                  <a:lnTo>
                    <a:pt x="55" y="54"/>
                  </a:lnTo>
                  <a:lnTo>
                    <a:pt x="45" y="58"/>
                  </a:lnTo>
                  <a:lnTo>
                    <a:pt x="34" y="63"/>
                  </a:lnTo>
                  <a:lnTo>
                    <a:pt x="23" y="69"/>
                  </a:lnTo>
                  <a:lnTo>
                    <a:pt x="11" y="73"/>
                  </a:lnTo>
                  <a:lnTo>
                    <a:pt x="0" y="78"/>
                  </a:lnTo>
                  <a:lnTo>
                    <a:pt x="13" y="109"/>
                  </a:lnTo>
                  <a:lnTo>
                    <a:pt x="28" y="136"/>
                  </a:lnTo>
                  <a:lnTo>
                    <a:pt x="42" y="161"/>
                  </a:lnTo>
                  <a:lnTo>
                    <a:pt x="56" y="184"/>
                  </a:lnTo>
                  <a:lnTo>
                    <a:pt x="72" y="204"/>
                  </a:lnTo>
                  <a:lnTo>
                    <a:pt x="86" y="221"/>
                  </a:lnTo>
                  <a:lnTo>
                    <a:pt x="101" y="236"/>
                  </a:lnTo>
                  <a:lnTo>
                    <a:pt x="115" y="250"/>
                  </a:lnTo>
                  <a:lnTo>
                    <a:pt x="129" y="260"/>
                  </a:lnTo>
                  <a:lnTo>
                    <a:pt x="142" y="270"/>
                  </a:lnTo>
                  <a:lnTo>
                    <a:pt x="155" y="276"/>
                  </a:lnTo>
                  <a:lnTo>
                    <a:pt x="166" y="282"/>
                  </a:lnTo>
                  <a:lnTo>
                    <a:pt x="177" y="285"/>
                  </a:lnTo>
                  <a:lnTo>
                    <a:pt x="186" y="287"/>
                  </a:lnTo>
                  <a:lnTo>
                    <a:pt x="193" y="287"/>
                  </a:lnTo>
                  <a:lnTo>
                    <a:pt x="199" y="285"/>
                  </a:lnTo>
                  <a:close/>
                </a:path>
              </a:pathLst>
            </a:custGeom>
            <a:solidFill>
              <a:srgbClr val="2B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45" name="Freeform 341"/>
            <p:cNvSpPr>
              <a:spLocks/>
            </p:cNvSpPr>
            <p:nvPr/>
          </p:nvSpPr>
          <p:spPr bwMode="auto">
            <a:xfrm>
              <a:off x="3433" y="3434"/>
              <a:ext cx="9" cy="15"/>
            </a:xfrm>
            <a:custGeom>
              <a:avLst/>
              <a:gdLst/>
              <a:ahLst/>
              <a:cxnLst>
                <a:cxn ang="0">
                  <a:pos x="189" y="273"/>
                </a:cxn>
                <a:cxn ang="0">
                  <a:pos x="196" y="265"/>
                </a:cxn>
                <a:cxn ang="0">
                  <a:pos x="201" y="251"/>
                </a:cxn>
                <a:cxn ang="0">
                  <a:pos x="202" y="227"/>
                </a:cxn>
                <a:cxn ang="0">
                  <a:pos x="200" y="197"/>
                </a:cxn>
                <a:cxn ang="0">
                  <a:pos x="193" y="159"/>
                </a:cxn>
                <a:cxn ang="0">
                  <a:pos x="182" y="114"/>
                </a:cxn>
                <a:cxn ang="0">
                  <a:pos x="165" y="60"/>
                </a:cxn>
                <a:cxn ang="0">
                  <a:pos x="142" y="0"/>
                </a:cxn>
                <a:cxn ang="0">
                  <a:pos x="125" y="7"/>
                </a:cxn>
                <a:cxn ang="0">
                  <a:pos x="107" y="14"/>
                </a:cxn>
                <a:cxn ang="0">
                  <a:pos x="89" y="23"/>
                </a:cxn>
                <a:cxn ang="0">
                  <a:pos x="72" y="30"/>
                </a:cxn>
                <a:cxn ang="0">
                  <a:pos x="53" y="39"/>
                </a:cxn>
                <a:cxn ang="0">
                  <a:pos x="36" y="46"/>
                </a:cxn>
                <a:cxn ang="0">
                  <a:pos x="18" y="54"/>
                </a:cxn>
                <a:cxn ang="0">
                  <a:pos x="0" y="62"/>
                </a:cxn>
                <a:cxn ang="0">
                  <a:pos x="14" y="92"/>
                </a:cxn>
                <a:cxn ang="0">
                  <a:pos x="28" y="120"/>
                </a:cxn>
                <a:cxn ang="0">
                  <a:pos x="41" y="145"/>
                </a:cxn>
                <a:cxn ang="0">
                  <a:pos x="57" y="168"/>
                </a:cxn>
                <a:cxn ang="0">
                  <a:pos x="71" y="188"/>
                </a:cxn>
                <a:cxn ang="0">
                  <a:pos x="85" y="206"/>
                </a:cxn>
                <a:cxn ang="0">
                  <a:pos x="98" y="221"/>
                </a:cxn>
                <a:cxn ang="0">
                  <a:pos x="113" y="235"/>
                </a:cxn>
                <a:cxn ang="0">
                  <a:pos x="126" y="246"/>
                </a:cxn>
                <a:cxn ang="0">
                  <a:pos x="138" y="256"/>
                </a:cxn>
                <a:cxn ang="0">
                  <a:pos x="149" y="262"/>
                </a:cxn>
                <a:cxn ang="0">
                  <a:pos x="160" y="268"/>
                </a:cxn>
                <a:cxn ang="0">
                  <a:pos x="170" y="272"/>
                </a:cxn>
                <a:cxn ang="0">
                  <a:pos x="178" y="274"/>
                </a:cxn>
                <a:cxn ang="0">
                  <a:pos x="184" y="274"/>
                </a:cxn>
                <a:cxn ang="0">
                  <a:pos x="189" y="273"/>
                </a:cxn>
              </a:cxnLst>
              <a:rect l="0" t="0" r="r" b="b"/>
              <a:pathLst>
                <a:path w="202" h="274">
                  <a:moveTo>
                    <a:pt x="189" y="273"/>
                  </a:moveTo>
                  <a:lnTo>
                    <a:pt x="196" y="265"/>
                  </a:lnTo>
                  <a:lnTo>
                    <a:pt x="201" y="251"/>
                  </a:lnTo>
                  <a:lnTo>
                    <a:pt x="202" y="227"/>
                  </a:lnTo>
                  <a:lnTo>
                    <a:pt x="200" y="197"/>
                  </a:lnTo>
                  <a:lnTo>
                    <a:pt x="193" y="159"/>
                  </a:lnTo>
                  <a:lnTo>
                    <a:pt x="182" y="114"/>
                  </a:lnTo>
                  <a:lnTo>
                    <a:pt x="165" y="60"/>
                  </a:lnTo>
                  <a:lnTo>
                    <a:pt x="142" y="0"/>
                  </a:lnTo>
                  <a:lnTo>
                    <a:pt x="125" y="7"/>
                  </a:lnTo>
                  <a:lnTo>
                    <a:pt x="107" y="14"/>
                  </a:lnTo>
                  <a:lnTo>
                    <a:pt x="89" y="23"/>
                  </a:lnTo>
                  <a:lnTo>
                    <a:pt x="72" y="30"/>
                  </a:lnTo>
                  <a:lnTo>
                    <a:pt x="53" y="39"/>
                  </a:lnTo>
                  <a:lnTo>
                    <a:pt x="36" y="46"/>
                  </a:lnTo>
                  <a:lnTo>
                    <a:pt x="18" y="54"/>
                  </a:lnTo>
                  <a:lnTo>
                    <a:pt x="0" y="62"/>
                  </a:lnTo>
                  <a:lnTo>
                    <a:pt x="14" y="92"/>
                  </a:lnTo>
                  <a:lnTo>
                    <a:pt x="28" y="120"/>
                  </a:lnTo>
                  <a:lnTo>
                    <a:pt x="41" y="145"/>
                  </a:lnTo>
                  <a:lnTo>
                    <a:pt x="57" y="168"/>
                  </a:lnTo>
                  <a:lnTo>
                    <a:pt x="71" y="188"/>
                  </a:lnTo>
                  <a:lnTo>
                    <a:pt x="85" y="206"/>
                  </a:lnTo>
                  <a:lnTo>
                    <a:pt x="98" y="221"/>
                  </a:lnTo>
                  <a:lnTo>
                    <a:pt x="113" y="235"/>
                  </a:lnTo>
                  <a:lnTo>
                    <a:pt x="126" y="246"/>
                  </a:lnTo>
                  <a:lnTo>
                    <a:pt x="138" y="256"/>
                  </a:lnTo>
                  <a:lnTo>
                    <a:pt x="149" y="262"/>
                  </a:lnTo>
                  <a:lnTo>
                    <a:pt x="160" y="268"/>
                  </a:lnTo>
                  <a:lnTo>
                    <a:pt x="170" y="272"/>
                  </a:lnTo>
                  <a:lnTo>
                    <a:pt x="178" y="274"/>
                  </a:lnTo>
                  <a:lnTo>
                    <a:pt x="184" y="274"/>
                  </a:lnTo>
                  <a:lnTo>
                    <a:pt x="189" y="273"/>
                  </a:lnTo>
                  <a:close/>
                </a:path>
              </a:pathLst>
            </a:custGeom>
            <a:solidFill>
              <a:srgbClr val="474F4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46" name="Freeform 342"/>
            <p:cNvSpPr>
              <a:spLocks/>
            </p:cNvSpPr>
            <p:nvPr/>
          </p:nvSpPr>
          <p:spPr bwMode="auto">
            <a:xfrm>
              <a:off x="3433" y="3435"/>
              <a:ext cx="9" cy="14"/>
            </a:xfrm>
            <a:custGeom>
              <a:avLst/>
              <a:gdLst/>
              <a:ahLst/>
              <a:cxnLst>
                <a:cxn ang="0">
                  <a:pos x="180" y="263"/>
                </a:cxn>
                <a:cxn ang="0">
                  <a:pos x="185" y="256"/>
                </a:cxn>
                <a:cxn ang="0">
                  <a:pos x="186" y="243"/>
                </a:cxn>
                <a:cxn ang="0">
                  <a:pos x="183" y="222"/>
                </a:cxn>
                <a:cxn ang="0">
                  <a:pos x="177" y="193"/>
                </a:cxn>
                <a:cxn ang="0">
                  <a:pos x="166" y="157"/>
                </a:cxn>
                <a:cxn ang="0">
                  <a:pos x="151" y="113"/>
                </a:cxn>
                <a:cxn ang="0">
                  <a:pos x="131" y="60"/>
                </a:cxn>
                <a:cxn ang="0">
                  <a:pos x="108" y="0"/>
                </a:cxn>
                <a:cxn ang="0">
                  <a:pos x="94" y="7"/>
                </a:cxn>
                <a:cxn ang="0">
                  <a:pos x="80" y="13"/>
                </a:cxn>
                <a:cxn ang="0">
                  <a:pos x="67" y="18"/>
                </a:cxn>
                <a:cxn ang="0">
                  <a:pos x="54" y="24"/>
                </a:cxn>
                <a:cxn ang="0">
                  <a:pos x="40" y="30"/>
                </a:cxn>
                <a:cxn ang="0">
                  <a:pos x="27" y="36"/>
                </a:cxn>
                <a:cxn ang="0">
                  <a:pos x="13" y="41"/>
                </a:cxn>
                <a:cxn ang="0">
                  <a:pos x="0" y="48"/>
                </a:cxn>
                <a:cxn ang="0">
                  <a:pos x="13" y="78"/>
                </a:cxn>
                <a:cxn ang="0">
                  <a:pos x="26" y="106"/>
                </a:cxn>
                <a:cxn ang="0">
                  <a:pos x="40" y="131"/>
                </a:cxn>
                <a:cxn ang="0">
                  <a:pos x="55" y="154"/>
                </a:cxn>
                <a:cxn ang="0">
                  <a:pos x="69" y="174"/>
                </a:cxn>
                <a:cxn ang="0">
                  <a:pos x="83" y="192"/>
                </a:cxn>
                <a:cxn ang="0">
                  <a:pos x="96" y="208"/>
                </a:cxn>
                <a:cxn ang="0">
                  <a:pos x="110" y="222"/>
                </a:cxn>
                <a:cxn ang="0">
                  <a:pos x="122" y="233"/>
                </a:cxn>
                <a:cxn ang="0">
                  <a:pos x="134" y="243"/>
                </a:cxn>
                <a:cxn ang="0">
                  <a:pos x="145" y="250"/>
                </a:cxn>
                <a:cxn ang="0">
                  <a:pos x="155" y="256"/>
                </a:cxn>
                <a:cxn ang="0">
                  <a:pos x="164" y="261"/>
                </a:cxn>
                <a:cxn ang="0">
                  <a:pos x="171" y="263"/>
                </a:cxn>
                <a:cxn ang="0">
                  <a:pos x="176" y="264"/>
                </a:cxn>
                <a:cxn ang="0">
                  <a:pos x="180" y="263"/>
                </a:cxn>
              </a:cxnLst>
              <a:rect l="0" t="0" r="r" b="b"/>
              <a:pathLst>
                <a:path w="186" h="264">
                  <a:moveTo>
                    <a:pt x="180" y="263"/>
                  </a:moveTo>
                  <a:lnTo>
                    <a:pt x="185" y="256"/>
                  </a:lnTo>
                  <a:lnTo>
                    <a:pt x="186" y="243"/>
                  </a:lnTo>
                  <a:lnTo>
                    <a:pt x="183" y="222"/>
                  </a:lnTo>
                  <a:lnTo>
                    <a:pt x="177" y="193"/>
                  </a:lnTo>
                  <a:lnTo>
                    <a:pt x="166" y="157"/>
                  </a:lnTo>
                  <a:lnTo>
                    <a:pt x="151" y="113"/>
                  </a:lnTo>
                  <a:lnTo>
                    <a:pt x="131" y="60"/>
                  </a:lnTo>
                  <a:lnTo>
                    <a:pt x="108" y="0"/>
                  </a:lnTo>
                  <a:lnTo>
                    <a:pt x="94" y="7"/>
                  </a:lnTo>
                  <a:lnTo>
                    <a:pt x="80" y="13"/>
                  </a:lnTo>
                  <a:lnTo>
                    <a:pt x="67" y="18"/>
                  </a:lnTo>
                  <a:lnTo>
                    <a:pt x="54" y="24"/>
                  </a:lnTo>
                  <a:lnTo>
                    <a:pt x="40" y="30"/>
                  </a:lnTo>
                  <a:lnTo>
                    <a:pt x="27" y="36"/>
                  </a:lnTo>
                  <a:lnTo>
                    <a:pt x="13" y="41"/>
                  </a:lnTo>
                  <a:lnTo>
                    <a:pt x="0" y="48"/>
                  </a:lnTo>
                  <a:lnTo>
                    <a:pt x="13" y="78"/>
                  </a:lnTo>
                  <a:lnTo>
                    <a:pt x="26" y="106"/>
                  </a:lnTo>
                  <a:lnTo>
                    <a:pt x="40" y="131"/>
                  </a:lnTo>
                  <a:lnTo>
                    <a:pt x="55" y="154"/>
                  </a:lnTo>
                  <a:lnTo>
                    <a:pt x="69" y="174"/>
                  </a:lnTo>
                  <a:lnTo>
                    <a:pt x="83" y="192"/>
                  </a:lnTo>
                  <a:lnTo>
                    <a:pt x="96" y="208"/>
                  </a:lnTo>
                  <a:lnTo>
                    <a:pt x="110" y="222"/>
                  </a:lnTo>
                  <a:lnTo>
                    <a:pt x="122" y="233"/>
                  </a:lnTo>
                  <a:lnTo>
                    <a:pt x="134" y="243"/>
                  </a:lnTo>
                  <a:lnTo>
                    <a:pt x="145" y="250"/>
                  </a:lnTo>
                  <a:lnTo>
                    <a:pt x="155" y="256"/>
                  </a:lnTo>
                  <a:lnTo>
                    <a:pt x="164" y="261"/>
                  </a:lnTo>
                  <a:lnTo>
                    <a:pt x="171" y="263"/>
                  </a:lnTo>
                  <a:lnTo>
                    <a:pt x="176" y="264"/>
                  </a:lnTo>
                  <a:lnTo>
                    <a:pt x="180" y="263"/>
                  </a:lnTo>
                  <a:close/>
                </a:path>
              </a:pathLst>
            </a:custGeom>
            <a:solidFill>
              <a:srgbClr val="61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47" name="Freeform 343"/>
            <p:cNvSpPr>
              <a:spLocks/>
            </p:cNvSpPr>
            <p:nvPr/>
          </p:nvSpPr>
          <p:spPr bwMode="auto">
            <a:xfrm>
              <a:off x="3433" y="3435"/>
              <a:ext cx="8" cy="14"/>
            </a:xfrm>
            <a:custGeom>
              <a:avLst/>
              <a:gdLst/>
              <a:ahLst/>
              <a:cxnLst>
                <a:cxn ang="0">
                  <a:pos x="171" y="251"/>
                </a:cxn>
                <a:cxn ang="0">
                  <a:pos x="173" y="245"/>
                </a:cxn>
                <a:cxn ang="0">
                  <a:pos x="170" y="233"/>
                </a:cxn>
                <a:cxn ang="0">
                  <a:pos x="164" y="214"/>
                </a:cxn>
                <a:cxn ang="0">
                  <a:pos x="153" y="187"/>
                </a:cxn>
                <a:cxn ang="0">
                  <a:pos x="137" y="153"/>
                </a:cxn>
                <a:cxn ang="0">
                  <a:pos x="119" y="110"/>
                </a:cxn>
                <a:cxn ang="0">
                  <a:pos x="97" y="60"/>
                </a:cxn>
                <a:cxn ang="0">
                  <a:pos x="72" y="0"/>
                </a:cxn>
                <a:cxn ang="0">
                  <a:pos x="63" y="4"/>
                </a:cxn>
                <a:cxn ang="0">
                  <a:pos x="54" y="7"/>
                </a:cxn>
                <a:cxn ang="0">
                  <a:pos x="45" y="11"/>
                </a:cxn>
                <a:cxn ang="0">
                  <a:pos x="36" y="16"/>
                </a:cxn>
                <a:cxn ang="0">
                  <a:pos x="27" y="20"/>
                </a:cxn>
                <a:cxn ang="0">
                  <a:pos x="18" y="23"/>
                </a:cxn>
                <a:cxn ang="0">
                  <a:pos x="9" y="27"/>
                </a:cxn>
                <a:cxn ang="0">
                  <a:pos x="0" y="31"/>
                </a:cxn>
                <a:cxn ang="0">
                  <a:pos x="13" y="62"/>
                </a:cxn>
                <a:cxn ang="0">
                  <a:pos x="26" y="89"/>
                </a:cxn>
                <a:cxn ang="0">
                  <a:pos x="41" y="115"/>
                </a:cxn>
                <a:cxn ang="0">
                  <a:pos x="54" y="138"/>
                </a:cxn>
                <a:cxn ang="0">
                  <a:pos x="68" y="159"/>
                </a:cxn>
                <a:cxn ang="0">
                  <a:pos x="81" y="177"/>
                </a:cxn>
                <a:cxn ang="0">
                  <a:pos x="95" y="193"/>
                </a:cxn>
                <a:cxn ang="0">
                  <a:pos x="107" y="206"/>
                </a:cxn>
                <a:cxn ang="0">
                  <a:pos x="119" y="218"/>
                </a:cxn>
                <a:cxn ang="0">
                  <a:pos x="130" y="229"/>
                </a:cxn>
                <a:cxn ang="0">
                  <a:pos x="141" y="236"/>
                </a:cxn>
                <a:cxn ang="0">
                  <a:pos x="150" y="242"/>
                </a:cxn>
                <a:cxn ang="0">
                  <a:pos x="157" y="246"/>
                </a:cxn>
                <a:cxn ang="0">
                  <a:pos x="163" y="250"/>
                </a:cxn>
                <a:cxn ang="0">
                  <a:pos x="168" y="251"/>
                </a:cxn>
                <a:cxn ang="0">
                  <a:pos x="171" y="251"/>
                </a:cxn>
              </a:cxnLst>
              <a:rect l="0" t="0" r="r" b="b"/>
              <a:pathLst>
                <a:path w="173" h="251">
                  <a:moveTo>
                    <a:pt x="171" y="251"/>
                  </a:moveTo>
                  <a:lnTo>
                    <a:pt x="173" y="245"/>
                  </a:lnTo>
                  <a:lnTo>
                    <a:pt x="170" y="233"/>
                  </a:lnTo>
                  <a:lnTo>
                    <a:pt x="164" y="214"/>
                  </a:lnTo>
                  <a:lnTo>
                    <a:pt x="153" y="187"/>
                  </a:lnTo>
                  <a:lnTo>
                    <a:pt x="137" y="153"/>
                  </a:lnTo>
                  <a:lnTo>
                    <a:pt x="119" y="110"/>
                  </a:lnTo>
                  <a:lnTo>
                    <a:pt x="97" y="60"/>
                  </a:lnTo>
                  <a:lnTo>
                    <a:pt x="72" y="0"/>
                  </a:lnTo>
                  <a:lnTo>
                    <a:pt x="63" y="4"/>
                  </a:lnTo>
                  <a:lnTo>
                    <a:pt x="54" y="7"/>
                  </a:lnTo>
                  <a:lnTo>
                    <a:pt x="45" y="11"/>
                  </a:lnTo>
                  <a:lnTo>
                    <a:pt x="36" y="16"/>
                  </a:lnTo>
                  <a:lnTo>
                    <a:pt x="27" y="20"/>
                  </a:lnTo>
                  <a:lnTo>
                    <a:pt x="18" y="23"/>
                  </a:lnTo>
                  <a:lnTo>
                    <a:pt x="9" y="27"/>
                  </a:lnTo>
                  <a:lnTo>
                    <a:pt x="0" y="31"/>
                  </a:lnTo>
                  <a:lnTo>
                    <a:pt x="13" y="62"/>
                  </a:lnTo>
                  <a:lnTo>
                    <a:pt x="26" y="89"/>
                  </a:lnTo>
                  <a:lnTo>
                    <a:pt x="41" y="115"/>
                  </a:lnTo>
                  <a:lnTo>
                    <a:pt x="54" y="138"/>
                  </a:lnTo>
                  <a:lnTo>
                    <a:pt x="68" y="159"/>
                  </a:lnTo>
                  <a:lnTo>
                    <a:pt x="81" y="177"/>
                  </a:lnTo>
                  <a:lnTo>
                    <a:pt x="95" y="193"/>
                  </a:lnTo>
                  <a:lnTo>
                    <a:pt x="107" y="206"/>
                  </a:lnTo>
                  <a:lnTo>
                    <a:pt x="119" y="218"/>
                  </a:lnTo>
                  <a:lnTo>
                    <a:pt x="130" y="229"/>
                  </a:lnTo>
                  <a:lnTo>
                    <a:pt x="141" y="236"/>
                  </a:lnTo>
                  <a:lnTo>
                    <a:pt x="150" y="242"/>
                  </a:lnTo>
                  <a:lnTo>
                    <a:pt x="157" y="246"/>
                  </a:lnTo>
                  <a:lnTo>
                    <a:pt x="163" y="250"/>
                  </a:lnTo>
                  <a:lnTo>
                    <a:pt x="168" y="251"/>
                  </a:lnTo>
                  <a:lnTo>
                    <a:pt x="171" y="251"/>
                  </a:lnTo>
                  <a:close/>
                </a:path>
              </a:pathLst>
            </a:custGeom>
            <a:solidFill>
              <a:srgbClr val="7A82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48" name="Freeform 344"/>
            <p:cNvSpPr>
              <a:spLocks/>
            </p:cNvSpPr>
            <p:nvPr/>
          </p:nvSpPr>
          <p:spPr bwMode="auto">
            <a:xfrm>
              <a:off x="3434" y="3436"/>
              <a:ext cx="7" cy="13"/>
            </a:xfrm>
            <a:custGeom>
              <a:avLst/>
              <a:gdLst/>
              <a:ahLst/>
              <a:cxnLst>
                <a:cxn ang="0">
                  <a:pos x="163" y="240"/>
                </a:cxn>
                <a:cxn ang="0">
                  <a:pos x="162" y="235"/>
                </a:cxn>
                <a:cxn ang="0">
                  <a:pos x="156" y="225"/>
                </a:cxn>
                <a:cxn ang="0">
                  <a:pos x="145" y="208"/>
                </a:cxn>
                <a:cxn ang="0">
                  <a:pos x="129" y="183"/>
                </a:cxn>
                <a:cxn ang="0">
                  <a:pos x="110" y="150"/>
                </a:cxn>
                <a:cxn ang="0">
                  <a:pos x="89" y="110"/>
                </a:cxn>
                <a:cxn ang="0">
                  <a:pos x="64" y="59"/>
                </a:cxn>
                <a:cxn ang="0">
                  <a:pos x="39" y="0"/>
                </a:cxn>
                <a:cxn ang="0">
                  <a:pos x="34" y="2"/>
                </a:cxn>
                <a:cxn ang="0">
                  <a:pos x="28" y="5"/>
                </a:cxn>
                <a:cxn ang="0">
                  <a:pos x="24" y="7"/>
                </a:cxn>
                <a:cxn ang="0">
                  <a:pos x="19" y="9"/>
                </a:cxn>
                <a:cxn ang="0">
                  <a:pos x="14" y="11"/>
                </a:cxn>
                <a:cxn ang="0">
                  <a:pos x="10" y="13"/>
                </a:cxn>
                <a:cxn ang="0">
                  <a:pos x="5" y="15"/>
                </a:cxn>
                <a:cxn ang="0">
                  <a:pos x="0" y="17"/>
                </a:cxn>
                <a:cxn ang="0">
                  <a:pos x="13" y="48"/>
                </a:cxn>
                <a:cxn ang="0">
                  <a:pos x="26" y="75"/>
                </a:cxn>
                <a:cxn ang="0">
                  <a:pos x="41" y="102"/>
                </a:cxn>
                <a:cxn ang="0">
                  <a:pos x="54" y="124"/>
                </a:cxn>
                <a:cxn ang="0">
                  <a:pos x="68" y="145"/>
                </a:cxn>
                <a:cxn ang="0">
                  <a:pos x="82" y="163"/>
                </a:cxn>
                <a:cxn ang="0">
                  <a:pos x="94" y="180"/>
                </a:cxn>
                <a:cxn ang="0">
                  <a:pos x="106" y="193"/>
                </a:cxn>
                <a:cxn ang="0">
                  <a:pos x="117" y="205"/>
                </a:cxn>
                <a:cxn ang="0">
                  <a:pos x="127" y="215"/>
                </a:cxn>
                <a:cxn ang="0">
                  <a:pos x="138" y="224"/>
                </a:cxn>
                <a:cxn ang="0">
                  <a:pos x="146" y="230"/>
                </a:cxn>
                <a:cxn ang="0">
                  <a:pos x="152" y="234"/>
                </a:cxn>
                <a:cxn ang="0">
                  <a:pos x="158" y="238"/>
                </a:cxn>
                <a:cxn ang="0">
                  <a:pos x="161" y="240"/>
                </a:cxn>
                <a:cxn ang="0">
                  <a:pos x="163" y="240"/>
                </a:cxn>
              </a:cxnLst>
              <a:rect l="0" t="0" r="r" b="b"/>
              <a:pathLst>
                <a:path w="163" h="240">
                  <a:moveTo>
                    <a:pt x="163" y="240"/>
                  </a:moveTo>
                  <a:lnTo>
                    <a:pt x="162" y="235"/>
                  </a:lnTo>
                  <a:lnTo>
                    <a:pt x="156" y="225"/>
                  </a:lnTo>
                  <a:lnTo>
                    <a:pt x="145" y="208"/>
                  </a:lnTo>
                  <a:lnTo>
                    <a:pt x="129" y="183"/>
                  </a:lnTo>
                  <a:lnTo>
                    <a:pt x="110" y="150"/>
                  </a:lnTo>
                  <a:lnTo>
                    <a:pt x="89" y="110"/>
                  </a:lnTo>
                  <a:lnTo>
                    <a:pt x="64" y="59"/>
                  </a:lnTo>
                  <a:lnTo>
                    <a:pt x="39" y="0"/>
                  </a:lnTo>
                  <a:lnTo>
                    <a:pt x="34" y="2"/>
                  </a:lnTo>
                  <a:lnTo>
                    <a:pt x="28" y="5"/>
                  </a:lnTo>
                  <a:lnTo>
                    <a:pt x="24" y="7"/>
                  </a:lnTo>
                  <a:lnTo>
                    <a:pt x="19" y="9"/>
                  </a:lnTo>
                  <a:lnTo>
                    <a:pt x="14" y="11"/>
                  </a:lnTo>
                  <a:lnTo>
                    <a:pt x="10" y="13"/>
                  </a:lnTo>
                  <a:lnTo>
                    <a:pt x="5" y="15"/>
                  </a:lnTo>
                  <a:lnTo>
                    <a:pt x="0" y="17"/>
                  </a:lnTo>
                  <a:lnTo>
                    <a:pt x="13" y="48"/>
                  </a:lnTo>
                  <a:lnTo>
                    <a:pt x="26" y="75"/>
                  </a:lnTo>
                  <a:lnTo>
                    <a:pt x="41" y="102"/>
                  </a:lnTo>
                  <a:lnTo>
                    <a:pt x="54" y="124"/>
                  </a:lnTo>
                  <a:lnTo>
                    <a:pt x="68" y="145"/>
                  </a:lnTo>
                  <a:lnTo>
                    <a:pt x="82" y="163"/>
                  </a:lnTo>
                  <a:lnTo>
                    <a:pt x="94" y="180"/>
                  </a:lnTo>
                  <a:lnTo>
                    <a:pt x="106" y="193"/>
                  </a:lnTo>
                  <a:lnTo>
                    <a:pt x="117" y="205"/>
                  </a:lnTo>
                  <a:lnTo>
                    <a:pt x="127" y="215"/>
                  </a:lnTo>
                  <a:lnTo>
                    <a:pt x="138" y="224"/>
                  </a:lnTo>
                  <a:lnTo>
                    <a:pt x="146" y="230"/>
                  </a:lnTo>
                  <a:lnTo>
                    <a:pt x="152" y="234"/>
                  </a:lnTo>
                  <a:lnTo>
                    <a:pt x="158" y="238"/>
                  </a:lnTo>
                  <a:lnTo>
                    <a:pt x="161" y="240"/>
                  </a:lnTo>
                  <a:lnTo>
                    <a:pt x="163" y="240"/>
                  </a:lnTo>
                  <a:close/>
                </a:path>
              </a:pathLst>
            </a:custGeom>
            <a:solidFill>
              <a:srgbClr val="91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49" name="Freeform 345"/>
            <p:cNvSpPr>
              <a:spLocks/>
            </p:cNvSpPr>
            <p:nvPr/>
          </p:nvSpPr>
          <p:spPr bwMode="auto">
            <a:xfrm>
              <a:off x="3441" y="3449"/>
              <a:ext cx="2" cy="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44" y="76"/>
                </a:cxn>
                <a:cxn ang="0">
                  <a:pos x="48" y="92"/>
                </a:cxn>
                <a:cxn ang="0">
                  <a:pos x="46" y="99"/>
                </a:cxn>
                <a:cxn ang="0">
                  <a:pos x="39" y="96"/>
                </a:cxn>
                <a:cxn ang="0">
                  <a:pos x="31" y="83"/>
                </a:cxn>
                <a:cxn ang="0">
                  <a:pos x="0" y="7"/>
                </a:cxn>
                <a:cxn ang="0">
                  <a:pos x="13" y="0"/>
                </a:cxn>
              </a:cxnLst>
              <a:rect l="0" t="0" r="r" b="b"/>
              <a:pathLst>
                <a:path w="48" h="99">
                  <a:moveTo>
                    <a:pt x="13" y="0"/>
                  </a:moveTo>
                  <a:lnTo>
                    <a:pt x="44" y="76"/>
                  </a:lnTo>
                  <a:lnTo>
                    <a:pt x="48" y="92"/>
                  </a:lnTo>
                  <a:lnTo>
                    <a:pt x="46" y="99"/>
                  </a:lnTo>
                  <a:lnTo>
                    <a:pt x="39" y="96"/>
                  </a:lnTo>
                  <a:lnTo>
                    <a:pt x="31" y="83"/>
                  </a:lnTo>
                  <a:lnTo>
                    <a:pt x="0" y="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2B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3050" name="Group 346"/>
          <p:cNvGrpSpPr>
            <a:grpSpLocks/>
          </p:cNvGrpSpPr>
          <p:nvPr/>
        </p:nvGrpSpPr>
        <p:grpSpPr bwMode="auto">
          <a:xfrm>
            <a:off x="6580188" y="5392738"/>
            <a:ext cx="469900" cy="685800"/>
            <a:chOff x="3360" y="3024"/>
            <a:chExt cx="296" cy="432"/>
          </a:xfrm>
        </p:grpSpPr>
        <p:sp>
          <p:nvSpPr>
            <p:cNvPr id="73051" name="Freeform 347"/>
            <p:cNvSpPr>
              <a:spLocks/>
            </p:cNvSpPr>
            <p:nvPr/>
          </p:nvSpPr>
          <p:spPr bwMode="auto">
            <a:xfrm>
              <a:off x="3394" y="3298"/>
              <a:ext cx="9" cy="5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199" y="0"/>
                </a:cxn>
                <a:cxn ang="0">
                  <a:pos x="206" y="17"/>
                </a:cxn>
                <a:cxn ang="0">
                  <a:pos x="7" y="84"/>
                </a:cxn>
                <a:cxn ang="0">
                  <a:pos x="0" y="67"/>
                </a:cxn>
              </a:cxnLst>
              <a:rect l="0" t="0" r="r" b="b"/>
              <a:pathLst>
                <a:path w="206" h="84">
                  <a:moveTo>
                    <a:pt x="0" y="67"/>
                  </a:moveTo>
                  <a:lnTo>
                    <a:pt x="199" y="0"/>
                  </a:lnTo>
                  <a:lnTo>
                    <a:pt x="206" y="17"/>
                  </a:lnTo>
                  <a:lnTo>
                    <a:pt x="7" y="84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52" name="Freeform 348"/>
            <p:cNvSpPr>
              <a:spLocks/>
            </p:cNvSpPr>
            <p:nvPr/>
          </p:nvSpPr>
          <p:spPr bwMode="auto">
            <a:xfrm>
              <a:off x="3453" y="3450"/>
              <a:ext cx="3" cy="6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80" y="77"/>
                </a:cxn>
                <a:cxn ang="0">
                  <a:pos x="82" y="87"/>
                </a:cxn>
                <a:cxn ang="0">
                  <a:pos x="80" y="95"/>
                </a:cxn>
                <a:cxn ang="0">
                  <a:pos x="74" y="102"/>
                </a:cxn>
                <a:cxn ang="0">
                  <a:pos x="66" y="106"/>
                </a:cxn>
                <a:cxn ang="0">
                  <a:pos x="57" y="108"/>
                </a:cxn>
                <a:cxn ang="0">
                  <a:pos x="49" y="106"/>
                </a:cxn>
                <a:cxn ang="0">
                  <a:pos x="41" y="102"/>
                </a:cxn>
                <a:cxn ang="0">
                  <a:pos x="35" y="93"/>
                </a:cxn>
                <a:cxn ang="0">
                  <a:pos x="0" y="16"/>
                </a:cxn>
                <a:cxn ang="0">
                  <a:pos x="45" y="0"/>
                </a:cxn>
              </a:cxnLst>
              <a:rect l="0" t="0" r="r" b="b"/>
              <a:pathLst>
                <a:path w="82" h="108">
                  <a:moveTo>
                    <a:pt x="45" y="0"/>
                  </a:moveTo>
                  <a:lnTo>
                    <a:pt x="80" y="77"/>
                  </a:lnTo>
                  <a:lnTo>
                    <a:pt x="82" y="87"/>
                  </a:lnTo>
                  <a:lnTo>
                    <a:pt x="80" y="95"/>
                  </a:lnTo>
                  <a:lnTo>
                    <a:pt x="74" y="102"/>
                  </a:lnTo>
                  <a:lnTo>
                    <a:pt x="66" y="106"/>
                  </a:lnTo>
                  <a:lnTo>
                    <a:pt x="57" y="108"/>
                  </a:lnTo>
                  <a:lnTo>
                    <a:pt x="49" y="106"/>
                  </a:lnTo>
                  <a:lnTo>
                    <a:pt x="41" y="102"/>
                  </a:lnTo>
                  <a:lnTo>
                    <a:pt x="35" y="93"/>
                  </a:lnTo>
                  <a:lnTo>
                    <a:pt x="0" y="1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53" name="Freeform 349"/>
            <p:cNvSpPr>
              <a:spLocks/>
            </p:cNvSpPr>
            <p:nvPr/>
          </p:nvSpPr>
          <p:spPr bwMode="auto">
            <a:xfrm>
              <a:off x="3443" y="3433"/>
              <a:ext cx="13" cy="18"/>
            </a:xfrm>
            <a:custGeom>
              <a:avLst/>
              <a:gdLst/>
              <a:ahLst/>
              <a:cxnLst>
                <a:cxn ang="0">
                  <a:pos x="247" y="317"/>
                </a:cxn>
                <a:cxn ang="0">
                  <a:pos x="261" y="307"/>
                </a:cxn>
                <a:cxn ang="0">
                  <a:pos x="275" y="287"/>
                </a:cxn>
                <a:cxn ang="0">
                  <a:pos x="285" y="256"/>
                </a:cxn>
                <a:cxn ang="0">
                  <a:pos x="292" y="218"/>
                </a:cxn>
                <a:cxn ang="0">
                  <a:pos x="293" y="173"/>
                </a:cxn>
                <a:cxn ang="0">
                  <a:pos x="288" y="120"/>
                </a:cxn>
                <a:cxn ang="0">
                  <a:pos x="274" y="62"/>
                </a:cxn>
                <a:cxn ang="0">
                  <a:pos x="251" y="0"/>
                </a:cxn>
                <a:cxn ang="0">
                  <a:pos x="235" y="5"/>
                </a:cxn>
                <a:cxn ang="0">
                  <a:pos x="219" y="10"/>
                </a:cxn>
                <a:cxn ang="0">
                  <a:pos x="204" y="17"/>
                </a:cxn>
                <a:cxn ang="0">
                  <a:pos x="188" y="22"/>
                </a:cxn>
                <a:cxn ang="0">
                  <a:pos x="172" y="28"/>
                </a:cxn>
                <a:cxn ang="0">
                  <a:pos x="157" y="34"/>
                </a:cxn>
                <a:cxn ang="0">
                  <a:pos x="140" y="40"/>
                </a:cxn>
                <a:cxn ang="0">
                  <a:pos x="125" y="45"/>
                </a:cxn>
                <a:cxn ang="0">
                  <a:pos x="110" y="52"/>
                </a:cxn>
                <a:cxn ang="0">
                  <a:pos x="94" y="58"/>
                </a:cxn>
                <a:cxn ang="0">
                  <a:pos x="78" y="63"/>
                </a:cxn>
                <a:cxn ang="0">
                  <a:pos x="63" y="69"/>
                </a:cxn>
                <a:cxn ang="0">
                  <a:pos x="47" y="75"/>
                </a:cxn>
                <a:cxn ang="0">
                  <a:pos x="31" y="81"/>
                </a:cxn>
                <a:cxn ang="0">
                  <a:pos x="15" y="86"/>
                </a:cxn>
                <a:cxn ang="0">
                  <a:pos x="0" y="92"/>
                </a:cxn>
                <a:cxn ang="0">
                  <a:pos x="15" y="122"/>
                </a:cxn>
                <a:cxn ang="0">
                  <a:pos x="30" y="152"/>
                </a:cxn>
                <a:cxn ang="0">
                  <a:pos x="48" y="177"/>
                </a:cxn>
                <a:cxn ang="0">
                  <a:pos x="65" y="201"/>
                </a:cxn>
                <a:cxn ang="0">
                  <a:pos x="82" y="222"/>
                </a:cxn>
                <a:cxn ang="0">
                  <a:pos x="101" y="242"/>
                </a:cxn>
                <a:cxn ang="0">
                  <a:pos x="119" y="259"/>
                </a:cxn>
                <a:cxn ang="0">
                  <a:pos x="136" y="274"/>
                </a:cxn>
                <a:cxn ang="0">
                  <a:pos x="154" y="287"/>
                </a:cxn>
                <a:cxn ang="0">
                  <a:pos x="171" y="297"/>
                </a:cxn>
                <a:cxn ang="0">
                  <a:pos x="186" y="306"/>
                </a:cxn>
                <a:cxn ang="0">
                  <a:pos x="202" y="312"/>
                </a:cxn>
                <a:cxn ang="0">
                  <a:pos x="215" y="316"/>
                </a:cxn>
                <a:cxn ang="0">
                  <a:pos x="227" y="318"/>
                </a:cxn>
                <a:cxn ang="0">
                  <a:pos x="238" y="319"/>
                </a:cxn>
                <a:cxn ang="0">
                  <a:pos x="247" y="317"/>
                </a:cxn>
              </a:cxnLst>
              <a:rect l="0" t="0" r="r" b="b"/>
              <a:pathLst>
                <a:path w="293" h="319">
                  <a:moveTo>
                    <a:pt x="247" y="317"/>
                  </a:moveTo>
                  <a:lnTo>
                    <a:pt x="261" y="307"/>
                  </a:lnTo>
                  <a:lnTo>
                    <a:pt x="275" y="287"/>
                  </a:lnTo>
                  <a:lnTo>
                    <a:pt x="285" y="256"/>
                  </a:lnTo>
                  <a:lnTo>
                    <a:pt x="292" y="218"/>
                  </a:lnTo>
                  <a:lnTo>
                    <a:pt x="293" y="173"/>
                  </a:lnTo>
                  <a:lnTo>
                    <a:pt x="288" y="120"/>
                  </a:lnTo>
                  <a:lnTo>
                    <a:pt x="274" y="62"/>
                  </a:lnTo>
                  <a:lnTo>
                    <a:pt x="251" y="0"/>
                  </a:lnTo>
                  <a:lnTo>
                    <a:pt x="235" y="5"/>
                  </a:lnTo>
                  <a:lnTo>
                    <a:pt x="219" y="10"/>
                  </a:lnTo>
                  <a:lnTo>
                    <a:pt x="204" y="17"/>
                  </a:lnTo>
                  <a:lnTo>
                    <a:pt x="188" y="22"/>
                  </a:lnTo>
                  <a:lnTo>
                    <a:pt x="172" y="28"/>
                  </a:lnTo>
                  <a:lnTo>
                    <a:pt x="157" y="34"/>
                  </a:lnTo>
                  <a:lnTo>
                    <a:pt x="140" y="40"/>
                  </a:lnTo>
                  <a:lnTo>
                    <a:pt x="125" y="45"/>
                  </a:lnTo>
                  <a:lnTo>
                    <a:pt x="110" y="52"/>
                  </a:lnTo>
                  <a:lnTo>
                    <a:pt x="94" y="58"/>
                  </a:lnTo>
                  <a:lnTo>
                    <a:pt x="78" y="63"/>
                  </a:lnTo>
                  <a:lnTo>
                    <a:pt x="63" y="69"/>
                  </a:lnTo>
                  <a:lnTo>
                    <a:pt x="47" y="75"/>
                  </a:lnTo>
                  <a:lnTo>
                    <a:pt x="31" y="81"/>
                  </a:lnTo>
                  <a:lnTo>
                    <a:pt x="15" y="86"/>
                  </a:lnTo>
                  <a:lnTo>
                    <a:pt x="0" y="92"/>
                  </a:lnTo>
                  <a:lnTo>
                    <a:pt x="15" y="122"/>
                  </a:lnTo>
                  <a:lnTo>
                    <a:pt x="30" y="152"/>
                  </a:lnTo>
                  <a:lnTo>
                    <a:pt x="48" y="177"/>
                  </a:lnTo>
                  <a:lnTo>
                    <a:pt x="65" y="201"/>
                  </a:lnTo>
                  <a:lnTo>
                    <a:pt x="82" y="222"/>
                  </a:lnTo>
                  <a:lnTo>
                    <a:pt x="101" y="242"/>
                  </a:lnTo>
                  <a:lnTo>
                    <a:pt x="119" y="259"/>
                  </a:lnTo>
                  <a:lnTo>
                    <a:pt x="136" y="274"/>
                  </a:lnTo>
                  <a:lnTo>
                    <a:pt x="154" y="287"/>
                  </a:lnTo>
                  <a:lnTo>
                    <a:pt x="171" y="297"/>
                  </a:lnTo>
                  <a:lnTo>
                    <a:pt x="186" y="306"/>
                  </a:lnTo>
                  <a:lnTo>
                    <a:pt x="202" y="312"/>
                  </a:lnTo>
                  <a:lnTo>
                    <a:pt x="215" y="316"/>
                  </a:lnTo>
                  <a:lnTo>
                    <a:pt x="227" y="318"/>
                  </a:lnTo>
                  <a:lnTo>
                    <a:pt x="238" y="319"/>
                  </a:lnTo>
                  <a:lnTo>
                    <a:pt x="247" y="317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54" name="Freeform 350"/>
            <p:cNvSpPr>
              <a:spLocks/>
            </p:cNvSpPr>
            <p:nvPr/>
          </p:nvSpPr>
          <p:spPr bwMode="auto">
            <a:xfrm>
              <a:off x="3394" y="3299"/>
              <a:ext cx="60" cy="139"/>
            </a:xfrm>
            <a:custGeom>
              <a:avLst/>
              <a:gdLst/>
              <a:ahLst/>
              <a:cxnLst>
                <a:cxn ang="0">
                  <a:pos x="198" y="0"/>
                </a:cxn>
                <a:cxn ang="0">
                  <a:pos x="0" y="66"/>
                </a:cxn>
                <a:cxn ang="0">
                  <a:pos x="1064" y="2506"/>
                </a:cxn>
                <a:cxn ang="0">
                  <a:pos x="1314" y="2421"/>
                </a:cxn>
                <a:cxn ang="0">
                  <a:pos x="198" y="0"/>
                </a:cxn>
              </a:cxnLst>
              <a:rect l="0" t="0" r="r" b="b"/>
              <a:pathLst>
                <a:path w="1314" h="2506">
                  <a:moveTo>
                    <a:pt x="198" y="0"/>
                  </a:moveTo>
                  <a:lnTo>
                    <a:pt x="0" y="66"/>
                  </a:lnTo>
                  <a:lnTo>
                    <a:pt x="1064" y="2506"/>
                  </a:lnTo>
                  <a:lnTo>
                    <a:pt x="1314" y="2421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55" name="Freeform 351"/>
            <p:cNvSpPr>
              <a:spLocks/>
            </p:cNvSpPr>
            <p:nvPr/>
          </p:nvSpPr>
          <p:spPr bwMode="auto">
            <a:xfrm>
              <a:off x="3392" y="3292"/>
              <a:ext cx="11" cy="10"/>
            </a:xfrm>
            <a:custGeom>
              <a:avLst/>
              <a:gdLst/>
              <a:ahLst/>
              <a:cxnLst>
                <a:cxn ang="0">
                  <a:pos x="235" y="111"/>
                </a:cxn>
                <a:cxn ang="0">
                  <a:pos x="36" y="179"/>
                </a:cxn>
                <a:cxn ang="0">
                  <a:pos x="0" y="97"/>
                </a:cxn>
                <a:cxn ang="0">
                  <a:pos x="70" y="0"/>
                </a:cxn>
                <a:cxn ang="0">
                  <a:pos x="199" y="30"/>
                </a:cxn>
                <a:cxn ang="0">
                  <a:pos x="235" y="111"/>
                </a:cxn>
              </a:cxnLst>
              <a:rect l="0" t="0" r="r" b="b"/>
              <a:pathLst>
                <a:path w="235" h="179">
                  <a:moveTo>
                    <a:pt x="235" y="111"/>
                  </a:moveTo>
                  <a:lnTo>
                    <a:pt x="36" y="179"/>
                  </a:lnTo>
                  <a:lnTo>
                    <a:pt x="0" y="97"/>
                  </a:lnTo>
                  <a:lnTo>
                    <a:pt x="70" y="0"/>
                  </a:lnTo>
                  <a:lnTo>
                    <a:pt x="199" y="30"/>
                  </a:lnTo>
                  <a:lnTo>
                    <a:pt x="235" y="111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56" name="Freeform 352"/>
            <p:cNvSpPr>
              <a:spLocks/>
            </p:cNvSpPr>
            <p:nvPr/>
          </p:nvSpPr>
          <p:spPr bwMode="auto">
            <a:xfrm>
              <a:off x="3403" y="3103"/>
              <a:ext cx="208" cy="202"/>
            </a:xfrm>
            <a:custGeom>
              <a:avLst/>
              <a:gdLst/>
              <a:ahLst/>
              <a:cxnLst>
                <a:cxn ang="0">
                  <a:pos x="0" y="1626"/>
                </a:cxn>
                <a:cxn ang="0">
                  <a:pos x="3650" y="0"/>
                </a:cxn>
                <a:cxn ang="0">
                  <a:pos x="4569" y="1998"/>
                </a:cxn>
                <a:cxn ang="0">
                  <a:pos x="873" y="3641"/>
                </a:cxn>
                <a:cxn ang="0">
                  <a:pos x="0" y="1626"/>
                </a:cxn>
              </a:cxnLst>
              <a:rect l="0" t="0" r="r" b="b"/>
              <a:pathLst>
                <a:path w="4569" h="3641">
                  <a:moveTo>
                    <a:pt x="0" y="1626"/>
                  </a:moveTo>
                  <a:lnTo>
                    <a:pt x="3650" y="0"/>
                  </a:lnTo>
                  <a:lnTo>
                    <a:pt x="4569" y="1998"/>
                  </a:lnTo>
                  <a:lnTo>
                    <a:pt x="873" y="3641"/>
                  </a:lnTo>
                  <a:lnTo>
                    <a:pt x="0" y="1626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57" name="Freeform 353"/>
            <p:cNvSpPr>
              <a:spLocks/>
            </p:cNvSpPr>
            <p:nvPr/>
          </p:nvSpPr>
          <p:spPr bwMode="auto">
            <a:xfrm>
              <a:off x="3385" y="3045"/>
              <a:ext cx="271" cy="393"/>
            </a:xfrm>
            <a:custGeom>
              <a:avLst/>
              <a:gdLst/>
              <a:ahLst/>
              <a:cxnLst>
                <a:cxn ang="0">
                  <a:pos x="2496" y="7056"/>
                </a:cxn>
                <a:cxn ang="0">
                  <a:pos x="5894" y="5433"/>
                </a:cxn>
                <a:cxn ang="0">
                  <a:pos x="5912" y="5421"/>
                </a:cxn>
                <a:cxn ang="0">
                  <a:pos x="5927" y="5407"/>
                </a:cxn>
                <a:cxn ang="0">
                  <a:pos x="5941" y="5389"/>
                </a:cxn>
                <a:cxn ang="0">
                  <a:pos x="5950" y="5369"/>
                </a:cxn>
                <a:cxn ang="0">
                  <a:pos x="5955" y="5348"/>
                </a:cxn>
                <a:cxn ang="0">
                  <a:pos x="5957" y="5325"/>
                </a:cxn>
                <a:cxn ang="0">
                  <a:pos x="5955" y="5303"/>
                </a:cxn>
                <a:cxn ang="0">
                  <a:pos x="5948" y="5282"/>
                </a:cxn>
                <a:cxn ang="0">
                  <a:pos x="3503" y="65"/>
                </a:cxn>
                <a:cxn ang="0">
                  <a:pos x="3492" y="47"/>
                </a:cxn>
                <a:cxn ang="0">
                  <a:pos x="3477" y="31"/>
                </a:cxn>
                <a:cxn ang="0">
                  <a:pos x="3460" y="18"/>
                </a:cxn>
                <a:cxn ang="0">
                  <a:pos x="3441" y="9"/>
                </a:cxn>
                <a:cxn ang="0">
                  <a:pos x="3420" y="3"/>
                </a:cxn>
                <a:cxn ang="0">
                  <a:pos x="3399" y="0"/>
                </a:cxn>
                <a:cxn ang="0">
                  <a:pos x="3377" y="3"/>
                </a:cxn>
                <a:cxn ang="0">
                  <a:pos x="3357" y="9"/>
                </a:cxn>
                <a:cxn ang="0">
                  <a:pos x="63" y="1487"/>
                </a:cxn>
                <a:cxn ang="0">
                  <a:pos x="45" y="1497"/>
                </a:cxn>
                <a:cxn ang="0">
                  <a:pos x="29" y="1512"/>
                </a:cxn>
                <a:cxn ang="0">
                  <a:pos x="16" y="1530"/>
                </a:cxn>
                <a:cxn ang="0">
                  <a:pos x="7" y="1550"/>
                </a:cxn>
                <a:cxn ang="0">
                  <a:pos x="2" y="1572"/>
                </a:cxn>
                <a:cxn ang="0">
                  <a:pos x="0" y="1594"/>
                </a:cxn>
                <a:cxn ang="0">
                  <a:pos x="3" y="1616"/>
                </a:cxn>
                <a:cxn ang="0">
                  <a:pos x="9" y="1637"/>
                </a:cxn>
                <a:cxn ang="0">
                  <a:pos x="2350" y="7000"/>
                </a:cxn>
                <a:cxn ang="0">
                  <a:pos x="2361" y="7018"/>
                </a:cxn>
                <a:cxn ang="0">
                  <a:pos x="2376" y="7034"/>
                </a:cxn>
                <a:cxn ang="0">
                  <a:pos x="2393" y="7048"/>
                </a:cxn>
                <a:cxn ang="0">
                  <a:pos x="2412" y="7057"/>
                </a:cxn>
                <a:cxn ang="0">
                  <a:pos x="2433" y="7064"/>
                </a:cxn>
                <a:cxn ang="0">
                  <a:pos x="2454" y="7066"/>
                </a:cxn>
                <a:cxn ang="0">
                  <a:pos x="2476" y="7064"/>
                </a:cxn>
                <a:cxn ang="0">
                  <a:pos x="2496" y="7056"/>
                </a:cxn>
              </a:cxnLst>
              <a:rect l="0" t="0" r="r" b="b"/>
              <a:pathLst>
                <a:path w="5957" h="7066">
                  <a:moveTo>
                    <a:pt x="2496" y="7056"/>
                  </a:moveTo>
                  <a:lnTo>
                    <a:pt x="5894" y="5433"/>
                  </a:lnTo>
                  <a:lnTo>
                    <a:pt x="5912" y="5421"/>
                  </a:lnTo>
                  <a:lnTo>
                    <a:pt x="5927" y="5407"/>
                  </a:lnTo>
                  <a:lnTo>
                    <a:pt x="5941" y="5389"/>
                  </a:lnTo>
                  <a:lnTo>
                    <a:pt x="5950" y="5369"/>
                  </a:lnTo>
                  <a:lnTo>
                    <a:pt x="5955" y="5348"/>
                  </a:lnTo>
                  <a:lnTo>
                    <a:pt x="5957" y="5325"/>
                  </a:lnTo>
                  <a:lnTo>
                    <a:pt x="5955" y="5303"/>
                  </a:lnTo>
                  <a:lnTo>
                    <a:pt x="5948" y="5282"/>
                  </a:lnTo>
                  <a:lnTo>
                    <a:pt x="3503" y="65"/>
                  </a:lnTo>
                  <a:lnTo>
                    <a:pt x="3492" y="47"/>
                  </a:lnTo>
                  <a:lnTo>
                    <a:pt x="3477" y="31"/>
                  </a:lnTo>
                  <a:lnTo>
                    <a:pt x="3460" y="18"/>
                  </a:lnTo>
                  <a:lnTo>
                    <a:pt x="3441" y="9"/>
                  </a:lnTo>
                  <a:lnTo>
                    <a:pt x="3420" y="3"/>
                  </a:lnTo>
                  <a:lnTo>
                    <a:pt x="3399" y="0"/>
                  </a:lnTo>
                  <a:lnTo>
                    <a:pt x="3377" y="3"/>
                  </a:lnTo>
                  <a:lnTo>
                    <a:pt x="3357" y="9"/>
                  </a:lnTo>
                  <a:lnTo>
                    <a:pt x="63" y="1487"/>
                  </a:lnTo>
                  <a:lnTo>
                    <a:pt x="45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3" y="1616"/>
                  </a:lnTo>
                  <a:lnTo>
                    <a:pt x="9" y="1637"/>
                  </a:lnTo>
                  <a:lnTo>
                    <a:pt x="2350" y="7000"/>
                  </a:lnTo>
                  <a:lnTo>
                    <a:pt x="2361" y="7018"/>
                  </a:lnTo>
                  <a:lnTo>
                    <a:pt x="2376" y="7034"/>
                  </a:lnTo>
                  <a:lnTo>
                    <a:pt x="2393" y="7048"/>
                  </a:lnTo>
                  <a:lnTo>
                    <a:pt x="2412" y="7057"/>
                  </a:lnTo>
                  <a:lnTo>
                    <a:pt x="2433" y="7064"/>
                  </a:lnTo>
                  <a:lnTo>
                    <a:pt x="2454" y="7066"/>
                  </a:lnTo>
                  <a:lnTo>
                    <a:pt x="2476" y="7064"/>
                  </a:lnTo>
                  <a:lnTo>
                    <a:pt x="2496" y="7056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58" name="Freeform 354"/>
            <p:cNvSpPr>
              <a:spLocks/>
            </p:cNvSpPr>
            <p:nvPr/>
          </p:nvSpPr>
          <p:spPr bwMode="auto">
            <a:xfrm>
              <a:off x="3569" y="3096"/>
              <a:ext cx="51" cy="121"/>
            </a:xfrm>
            <a:custGeom>
              <a:avLst/>
              <a:gdLst/>
              <a:ahLst/>
              <a:cxnLst>
                <a:cxn ang="0">
                  <a:pos x="917" y="2127"/>
                </a:cxn>
                <a:cxn ang="0">
                  <a:pos x="0" y="131"/>
                </a:cxn>
                <a:cxn ang="0">
                  <a:pos x="33" y="0"/>
                </a:cxn>
                <a:cxn ang="0">
                  <a:pos x="70" y="14"/>
                </a:cxn>
                <a:cxn ang="0">
                  <a:pos x="106" y="29"/>
                </a:cxn>
                <a:cxn ang="0">
                  <a:pos x="143" y="44"/>
                </a:cxn>
                <a:cxn ang="0">
                  <a:pos x="180" y="61"/>
                </a:cxn>
                <a:cxn ang="0">
                  <a:pos x="217" y="78"/>
                </a:cxn>
                <a:cxn ang="0">
                  <a:pos x="252" y="96"/>
                </a:cxn>
                <a:cxn ang="0">
                  <a:pos x="288" y="116"/>
                </a:cxn>
                <a:cxn ang="0">
                  <a:pos x="324" y="136"/>
                </a:cxn>
                <a:cxn ang="0">
                  <a:pos x="358" y="159"/>
                </a:cxn>
                <a:cxn ang="0">
                  <a:pos x="393" y="181"/>
                </a:cxn>
                <a:cxn ang="0">
                  <a:pos x="428" y="204"/>
                </a:cxn>
                <a:cxn ang="0">
                  <a:pos x="461" y="228"/>
                </a:cxn>
                <a:cxn ang="0">
                  <a:pos x="495" y="252"/>
                </a:cxn>
                <a:cxn ang="0">
                  <a:pos x="528" y="279"/>
                </a:cxn>
                <a:cxn ang="0">
                  <a:pos x="560" y="305"/>
                </a:cxn>
                <a:cxn ang="0">
                  <a:pos x="592" y="333"/>
                </a:cxn>
                <a:cxn ang="0">
                  <a:pos x="624" y="361"/>
                </a:cxn>
                <a:cxn ang="0">
                  <a:pos x="654" y="389"/>
                </a:cxn>
                <a:cxn ang="0">
                  <a:pos x="684" y="419"/>
                </a:cxn>
                <a:cxn ang="0">
                  <a:pos x="713" y="450"/>
                </a:cxn>
                <a:cxn ang="0">
                  <a:pos x="742" y="481"/>
                </a:cxn>
                <a:cxn ang="0">
                  <a:pos x="769" y="513"/>
                </a:cxn>
                <a:cxn ang="0">
                  <a:pos x="796" y="545"/>
                </a:cxn>
                <a:cxn ang="0">
                  <a:pos x="822" y="578"/>
                </a:cxn>
                <a:cxn ang="0">
                  <a:pos x="847" y="612"/>
                </a:cxn>
                <a:cxn ang="0">
                  <a:pos x="871" y="647"/>
                </a:cxn>
                <a:cxn ang="0">
                  <a:pos x="895" y="681"/>
                </a:cxn>
                <a:cxn ang="0">
                  <a:pos x="917" y="717"/>
                </a:cxn>
                <a:cxn ang="0">
                  <a:pos x="939" y="754"/>
                </a:cxn>
                <a:cxn ang="0">
                  <a:pos x="959" y="791"/>
                </a:cxn>
                <a:cxn ang="0">
                  <a:pos x="979" y="828"/>
                </a:cxn>
                <a:cxn ang="0">
                  <a:pos x="997" y="866"/>
                </a:cxn>
                <a:cxn ang="0">
                  <a:pos x="1026" y="938"/>
                </a:cxn>
                <a:cxn ang="0">
                  <a:pos x="1053" y="1015"/>
                </a:cxn>
                <a:cxn ang="0">
                  <a:pos x="1075" y="1096"/>
                </a:cxn>
                <a:cxn ang="0">
                  <a:pos x="1095" y="1180"/>
                </a:cxn>
                <a:cxn ang="0">
                  <a:pos x="1110" y="1267"/>
                </a:cxn>
                <a:cxn ang="0">
                  <a:pos x="1121" y="1356"/>
                </a:cxn>
                <a:cxn ang="0">
                  <a:pos x="1130" y="1446"/>
                </a:cxn>
                <a:cxn ang="0">
                  <a:pos x="1134" y="1536"/>
                </a:cxn>
                <a:cxn ang="0">
                  <a:pos x="1134" y="1626"/>
                </a:cxn>
                <a:cxn ang="0">
                  <a:pos x="1131" y="1716"/>
                </a:cxn>
                <a:cxn ang="0">
                  <a:pos x="1122" y="1802"/>
                </a:cxn>
                <a:cxn ang="0">
                  <a:pos x="1111" y="1886"/>
                </a:cxn>
                <a:cxn ang="0">
                  <a:pos x="1096" y="1967"/>
                </a:cxn>
                <a:cxn ang="0">
                  <a:pos x="1076" y="2044"/>
                </a:cxn>
                <a:cxn ang="0">
                  <a:pos x="1053" y="2115"/>
                </a:cxn>
                <a:cxn ang="0">
                  <a:pos x="1025" y="2180"/>
                </a:cxn>
                <a:cxn ang="0">
                  <a:pos x="917" y="2127"/>
                </a:cxn>
              </a:cxnLst>
              <a:rect l="0" t="0" r="r" b="b"/>
              <a:pathLst>
                <a:path w="1134" h="2180">
                  <a:moveTo>
                    <a:pt x="917" y="2127"/>
                  </a:moveTo>
                  <a:lnTo>
                    <a:pt x="0" y="131"/>
                  </a:lnTo>
                  <a:lnTo>
                    <a:pt x="33" y="0"/>
                  </a:lnTo>
                  <a:lnTo>
                    <a:pt x="70" y="14"/>
                  </a:lnTo>
                  <a:lnTo>
                    <a:pt x="106" y="29"/>
                  </a:lnTo>
                  <a:lnTo>
                    <a:pt x="143" y="44"/>
                  </a:lnTo>
                  <a:lnTo>
                    <a:pt x="180" y="61"/>
                  </a:lnTo>
                  <a:lnTo>
                    <a:pt x="217" y="78"/>
                  </a:lnTo>
                  <a:lnTo>
                    <a:pt x="252" y="96"/>
                  </a:lnTo>
                  <a:lnTo>
                    <a:pt x="288" y="116"/>
                  </a:lnTo>
                  <a:lnTo>
                    <a:pt x="324" y="136"/>
                  </a:lnTo>
                  <a:lnTo>
                    <a:pt x="358" y="159"/>
                  </a:lnTo>
                  <a:lnTo>
                    <a:pt x="393" y="181"/>
                  </a:lnTo>
                  <a:lnTo>
                    <a:pt x="428" y="204"/>
                  </a:lnTo>
                  <a:lnTo>
                    <a:pt x="461" y="228"/>
                  </a:lnTo>
                  <a:lnTo>
                    <a:pt x="495" y="252"/>
                  </a:lnTo>
                  <a:lnTo>
                    <a:pt x="528" y="279"/>
                  </a:lnTo>
                  <a:lnTo>
                    <a:pt x="560" y="305"/>
                  </a:lnTo>
                  <a:lnTo>
                    <a:pt x="592" y="333"/>
                  </a:lnTo>
                  <a:lnTo>
                    <a:pt x="624" y="361"/>
                  </a:lnTo>
                  <a:lnTo>
                    <a:pt x="654" y="389"/>
                  </a:lnTo>
                  <a:lnTo>
                    <a:pt x="684" y="419"/>
                  </a:lnTo>
                  <a:lnTo>
                    <a:pt x="713" y="450"/>
                  </a:lnTo>
                  <a:lnTo>
                    <a:pt x="742" y="481"/>
                  </a:lnTo>
                  <a:lnTo>
                    <a:pt x="769" y="513"/>
                  </a:lnTo>
                  <a:lnTo>
                    <a:pt x="796" y="545"/>
                  </a:lnTo>
                  <a:lnTo>
                    <a:pt x="822" y="578"/>
                  </a:lnTo>
                  <a:lnTo>
                    <a:pt x="847" y="612"/>
                  </a:lnTo>
                  <a:lnTo>
                    <a:pt x="871" y="647"/>
                  </a:lnTo>
                  <a:lnTo>
                    <a:pt x="895" y="681"/>
                  </a:lnTo>
                  <a:lnTo>
                    <a:pt x="917" y="717"/>
                  </a:lnTo>
                  <a:lnTo>
                    <a:pt x="939" y="754"/>
                  </a:lnTo>
                  <a:lnTo>
                    <a:pt x="959" y="791"/>
                  </a:lnTo>
                  <a:lnTo>
                    <a:pt x="979" y="828"/>
                  </a:lnTo>
                  <a:lnTo>
                    <a:pt x="997" y="866"/>
                  </a:lnTo>
                  <a:lnTo>
                    <a:pt x="1026" y="938"/>
                  </a:lnTo>
                  <a:lnTo>
                    <a:pt x="1053" y="1015"/>
                  </a:lnTo>
                  <a:lnTo>
                    <a:pt x="1075" y="1096"/>
                  </a:lnTo>
                  <a:lnTo>
                    <a:pt x="1095" y="1180"/>
                  </a:lnTo>
                  <a:lnTo>
                    <a:pt x="1110" y="1267"/>
                  </a:lnTo>
                  <a:lnTo>
                    <a:pt x="1121" y="1356"/>
                  </a:lnTo>
                  <a:lnTo>
                    <a:pt x="1130" y="1446"/>
                  </a:lnTo>
                  <a:lnTo>
                    <a:pt x="1134" y="1536"/>
                  </a:lnTo>
                  <a:lnTo>
                    <a:pt x="1134" y="1626"/>
                  </a:lnTo>
                  <a:lnTo>
                    <a:pt x="1131" y="1716"/>
                  </a:lnTo>
                  <a:lnTo>
                    <a:pt x="1122" y="1802"/>
                  </a:lnTo>
                  <a:lnTo>
                    <a:pt x="1111" y="1886"/>
                  </a:lnTo>
                  <a:lnTo>
                    <a:pt x="1096" y="1967"/>
                  </a:lnTo>
                  <a:lnTo>
                    <a:pt x="1076" y="2044"/>
                  </a:lnTo>
                  <a:lnTo>
                    <a:pt x="1053" y="2115"/>
                  </a:lnTo>
                  <a:lnTo>
                    <a:pt x="1025" y="2180"/>
                  </a:lnTo>
                  <a:lnTo>
                    <a:pt x="917" y="2127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59" name="Freeform 355"/>
            <p:cNvSpPr>
              <a:spLocks/>
            </p:cNvSpPr>
            <p:nvPr/>
          </p:nvSpPr>
          <p:spPr bwMode="auto">
            <a:xfrm>
              <a:off x="3378" y="3082"/>
              <a:ext cx="207" cy="202"/>
            </a:xfrm>
            <a:custGeom>
              <a:avLst/>
              <a:gdLst/>
              <a:ahLst/>
              <a:cxnLst>
                <a:cxn ang="0">
                  <a:pos x="0" y="1625"/>
                </a:cxn>
                <a:cxn ang="0">
                  <a:pos x="3650" y="0"/>
                </a:cxn>
                <a:cxn ang="0">
                  <a:pos x="4569" y="1997"/>
                </a:cxn>
                <a:cxn ang="0">
                  <a:pos x="873" y="3641"/>
                </a:cxn>
                <a:cxn ang="0">
                  <a:pos x="0" y="1625"/>
                </a:cxn>
              </a:cxnLst>
              <a:rect l="0" t="0" r="r" b="b"/>
              <a:pathLst>
                <a:path w="4569" h="3641">
                  <a:moveTo>
                    <a:pt x="0" y="1625"/>
                  </a:moveTo>
                  <a:lnTo>
                    <a:pt x="3650" y="0"/>
                  </a:lnTo>
                  <a:lnTo>
                    <a:pt x="4569" y="1997"/>
                  </a:lnTo>
                  <a:lnTo>
                    <a:pt x="873" y="3641"/>
                  </a:lnTo>
                  <a:lnTo>
                    <a:pt x="0" y="1625"/>
                  </a:lnTo>
                  <a:close/>
                </a:path>
              </a:pathLst>
            </a:custGeom>
            <a:solidFill>
              <a:srgbClr val="5459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60" name="Freeform 356"/>
            <p:cNvSpPr>
              <a:spLocks/>
            </p:cNvSpPr>
            <p:nvPr/>
          </p:nvSpPr>
          <p:spPr bwMode="auto">
            <a:xfrm>
              <a:off x="3360" y="3024"/>
              <a:ext cx="271" cy="393"/>
            </a:xfrm>
            <a:custGeom>
              <a:avLst/>
              <a:gdLst/>
              <a:ahLst/>
              <a:cxnLst>
                <a:cxn ang="0">
                  <a:pos x="2497" y="7056"/>
                </a:cxn>
                <a:cxn ang="0">
                  <a:pos x="5894" y="5432"/>
                </a:cxn>
                <a:cxn ang="0">
                  <a:pos x="5912" y="5421"/>
                </a:cxn>
                <a:cxn ang="0">
                  <a:pos x="5928" y="5406"/>
                </a:cxn>
                <a:cxn ang="0">
                  <a:pos x="5941" y="5388"/>
                </a:cxn>
                <a:cxn ang="0">
                  <a:pos x="5950" y="5368"/>
                </a:cxn>
                <a:cxn ang="0">
                  <a:pos x="5955" y="5347"/>
                </a:cxn>
                <a:cxn ang="0">
                  <a:pos x="5957" y="5325"/>
                </a:cxn>
                <a:cxn ang="0">
                  <a:pos x="5955" y="5303"/>
                </a:cxn>
                <a:cxn ang="0">
                  <a:pos x="5948" y="5282"/>
                </a:cxn>
                <a:cxn ang="0">
                  <a:pos x="3503" y="64"/>
                </a:cxn>
                <a:cxn ang="0">
                  <a:pos x="3492" y="46"/>
                </a:cxn>
                <a:cxn ang="0">
                  <a:pos x="3477" y="31"/>
                </a:cxn>
                <a:cxn ang="0">
                  <a:pos x="3460" y="18"/>
                </a:cxn>
                <a:cxn ang="0">
                  <a:pos x="3441" y="8"/>
                </a:cxn>
                <a:cxn ang="0">
                  <a:pos x="3420" y="2"/>
                </a:cxn>
                <a:cxn ang="0">
                  <a:pos x="3399" y="0"/>
                </a:cxn>
                <a:cxn ang="0">
                  <a:pos x="3377" y="2"/>
                </a:cxn>
                <a:cxn ang="0">
                  <a:pos x="3357" y="8"/>
                </a:cxn>
                <a:cxn ang="0">
                  <a:pos x="63" y="1486"/>
                </a:cxn>
                <a:cxn ang="0">
                  <a:pos x="45" y="1497"/>
                </a:cxn>
                <a:cxn ang="0">
                  <a:pos x="30" y="1512"/>
                </a:cxn>
                <a:cxn ang="0">
                  <a:pos x="16" y="1530"/>
                </a:cxn>
                <a:cxn ang="0">
                  <a:pos x="7" y="1550"/>
                </a:cxn>
                <a:cxn ang="0">
                  <a:pos x="2" y="1572"/>
                </a:cxn>
                <a:cxn ang="0">
                  <a:pos x="0" y="1594"/>
                </a:cxn>
                <a:cxn ang="0">
                  <a:pos x="3" y="1615"/>
                </a:cxn>
                <a:cxn ang="0">
                  <a:pos x="9" y="1636"/>
                </a:cxn>
                <a:cxn ang="0">
                  <a:pos x="2351" y="6999"/>
                </a:cxn>
                <a:cxn ang="0">
                  <a:pos x="2362" y="7018"/>
                </a:cxn>
                <a:cxn ang="0">
                  <a:pos x="2377" y="7034"/>
                </a:cxn>
                <a:cxn ang="0">
                  <a:pos x="2394" y="7048"/>
                </a:cxn>
                <a:cxn ang="0">
                  <a:pos x="2413" y="7057"/>
                </a:cxn>
                <a:cxn ang="0">
                  <a:pos x="2434" y="7063"/>
                </a:cxn>
                <a:cxn ang="0">
                  <a:pos x="2455" y="7065"/>
                </a:cxn>
                <a:cxn ang="0">
                  <a:pos x="2477" y="7063"/>
                </a:cxn>
                <a:cxn ang="0">
                  <a:pos x="2497" y="7056"/>
                </a:cxn>
              </a:cxnLst>
              <a:rect l="0" t="0" r="r" b="b"/>
              <a:pathLst>
                <a:path w="5957" h="7065">
                  <a:moveTo>
                    <a:pt x="2497" y="7056"/>
                  </a:moveTo>
                  <a:lnTo>
                    <a:pt x="5894" y="5432"/>
                  </a:lnTo>
                  <a:lnTo>
                    <a:pt x="5912" y="5421"/>
                  </a:lnTo>
                  <a:lnTo>
                    <a:pt x="5928" y="5406"/>
                  </a:lnTo>
                  <a:lnTo>
                    <a:pt x="5941" y="5388"/>
                  </a:lnTo>
                  <a:lnTo>
                    <a:pt x="5950" y="5368"/>
                  </a:lnTo>
                  <a:lnTo>
                    <a:pt x="5955" y="5347"/>
                  </a:lnTo>
                  <a:lnTo>
                    <a:pt x="5957" y="5325"/>
                  </a:lnTo>
                  <a:lnTo>
                    <a:pt x="5955" y="5303"/>
                  </a:lnTo>
                  <a:lnTo>
                    <a:pt x="5948" y="5282"/>
                  </a:lnTo>
                  <a:lnTo>
                    <a:pt x="3503" y="64"/>
                  </a:lnTo>
                  <a:lnTo>
                    <a:pt x="3492" y="46"/>
                  </a:lnTo>
                  <a:lnTo>
                    <a:pt x="3477" y="31"/>
                  </a:lnTo>
                  <a:lnTo>
                    <a:pt x="3460" y="18"/>
                  </a:lnTo>
                  <a:lnTo>
                    <a:pt x="3441" y="8"/>
                  </a:lnTo>
                  <a:lnTo>
                    <a:pt x="3420" y="2"/>
                  </a:lnTo>
                  <a:lnTo>
                    <a:pt x="3399" y="0"/>
                  </a:lnTo>
                  <a:lnTo>
                    <a:pt x="3377" y="2"/>
                  </a:lnTo>
                  <a:lnTo>
                    <a:pt x="3357" y="8"/>
                  </a:lnTo>
                  <a:lnTo>
                    <a:pt x="63" y="1486"/>
                  </a:lnTo>
                  <a:lnTo>
                    <a:pt x="45" y="1497"/>
                  </a:lnTo>
                  <a:lnTo>
                    <a:pt x="30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3" y="1615"/>
                  </a:lnTo>
                  <a:lnTo>
                    <a:pt x="9" y="1636"/>
                  </a:lnTo>
                  <a:lnTo>
                    <a:pt x="2351" y="6999"/>
                  </a:lnTo>
                  <a:lnTo>
                    <a:pt x="2362" y="7018"/>
                  </a:lnTo>
                  <a:lnTo>
                    <a:pt x="2377" y="7034"/>
                  </a:lnTo>
                  <a:lnTo>
                    <a:pt x="2394" y="7048"/>
                  </a:lnTo>
                  <a:lnTo>
                    <a:pt x="2413" y="7057"/>
                  </a:lnTo>
                  <a:lnTo>
                    <a:pt x="2434" y="7063"/>
                  </a:lnTo>
                  <a:lnTo>
                    <a:pt x="2455" y="7065"/>
                  </a:lnTo>
                  <a:lnTo>
                    <a:pt x="2477" y="7063"/>
                  </a:lnTo>
                  <a:lnTo>
                    <a:pt x="2497" y="7056"/>
                  </a:lnTo>
                  <a:close/>
                </a:path>
              </a:pathLst>
            </a:custGeom>
            <a:solidFill>
              <a:srgbClr val="BAC2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61" name="Freeform 357"/>
            <p:cNvSpPr>
              <a:spLocks/>
            </p:cNvSpPr>
            <p:nvPr/>
          </p:nvSpPr>
          <p:spPr bwMode="auto">
            <a:xfrm>
              <a:off x="3360" y="3024"/>
              <a:ext cx="162" cy="99"/>
            </a:xfrm>
            <a:custGeom>
              <a:avLst/>
              <a:gdLst/>
              <a:ahLst/>
              <a:cxnLst>
                <a:cxn ang="0">
                  <a:pos x="3562" y="183"/>
                </a:cxn>
                <a:cxn ang="0">
                  <a:pos x="3502" y="64"/>
                </a:cxn>
                <a:cxn ang="0">
                  <a:pos x="3491" y="46"/>
                </a:cxn>
                <a:cxn ang="0">
                  <a:pos x="3476" y="31"/>
                </a:cxn>
                <a:cxn ang="0">
                  <a:pos x="3459" y="18"/>
                </a:cxn>
                <a:cxn ang="0">
                  <a:pos x="3440" y="8"/>
                </a:cxn>
                <a:cxn ang="0">
                  <a:pos x="3418" y="2"/>
                </a:cxn>
                <a:cxn ang="0">
                  <a:pos x="3397" y="0"/>
                </a:cxn>
                <a:cxn ang="0">
                  <a:pos x="3376" y="2"/>
                </a:cxn>
                <a:cxn ang="0">
                  <a:pos x="3356" y="8"/>
                </a:cxn>
                <a:cxn ang="0">
                  <a:pos x="62" y="1486"/>
                </a:cxn>
                <a:cxn ang="0">
                  <a:pos x="44" y="1497"/>
                </a:cxn>
                <a:cxn ang="0">
                  <a:pos x="29" y="1512"/>
                </a:cxn>
                <a:cxn ang="0">
                  <a:pos x="16" y="1530"/>
                </a:cxn>
                <a:cxn ang="0">
                  <a:pos x="7" y="1550"/>
                </a:cxn>
                <a:cxn ang="0">
                  <a:pos x="2" y="1572"/>
                </a:cxn>
                <a:cxn ang="0">
                  <a:pos x="0" y="1594"/>
                </a:cxn>
                <a:cxn ang="0">
                  <a:pos x="2" y="1615"/>
                </a:cxn>
                <a:cxn ang="0">
                  <a:pos x="8" y="1636"/>
                </a:cxn>
                <a:cxn ang="0">
                  <a:pos x="68" y="1773"/>
                </a:cxn>
                <a:cxn ang="0">
                  <a:pos x="3562" y="183"/>
                </a:cxn>
              </a:cxnLst>
              <a:rect l="0" t="0" r="r" b="b"/>
              <a:pathLst>
                <a:path w="3562" h="1773">
                  <a:moveTo>
                    <a:pt x="3562" y="183"/>
                  </a:move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68" y="1773"/>
                  </a:lnTo>
                  <a:lnTo>
                    <a:pt x="3562" y="183"/>
                  </a:lnTo>
                  <a:close/>
                </a:path>
              </a:pathLst>
            </a:custGeom>
            <a:solidFill>
              <a:srgbClr val="BAC2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62" name="Freeform 358"/>
            <p:cNvSpPr>
              <a:spLocks/>
            </p:cNvSpPr>
            <p:nvPr/>
          </p:nvSpPr>
          <p:spPr bwMode="auto">
            <a:xfrm>
              <a:off x="3360" y="3024"/>
              <a:ext cx="161" cy="97"/>
            </a:xfrm>
            <a:custGeom>
              <a:avLst/>
              <a:gdLst/>
              <a:ahLst/>
              <a:cxnLst>
                <a:cxn ang="0">
                  <a:pos x="3545" y="153"/>
                </a:cxn>
                <a:cxn ang="0">
                  <a:pos x="3538" y="137"/>
                </a:cxn>
                <a:cxn ang="0">
                  <a:pos x="3529" y="120"/>
                </a:cxn>
                <a:cxn ang="0">
                  <a:pos x="3514" y="90"/>
                </a:cxn>
                <a:cxn ang="0">
                  <a:pos x="3491" y="46"/>
                </a:cxn>
                <a:cxn ang="0">
                  <a:pos x="3459" y="18"/>
                </a:cxn>
                <a:cxn ang="0">
                  <a:pos x="3418" y="2"/>
                </a:cxn>
                <a:cxn ang="0">
                  <a:pos x="3376" y="2"/>
                </a:cxn>
                <a:cxn ang="0">
                  <a:pos x="3257" y="53"/>
                </a:cxn>
                <a:cxn ang="0">
                  <a:pos x="3083" y="131"/>
                </a:cxn>
                <a:cxn ang="0">
                  <a:pos x="2932" y="198"/>
                </a:cxn>
                <a:cxn ang="0">
                  <a:pos x="2800" y="258"/>
                </a:cxn>
                <a:cxn ang="0">
                  <a:pos x="2681" y="312"/>
                </a:cxn>
                <a:cxn ang="0">
                  <a:pos x="2565" y="364"/>
                </a:cxn>
                <a:cxn ang="0">
                  <a:pos x="2450" y="415"/>
                </a:cxn>
                <a:cxn ang="0">
                  <a:pos x="2327" y="471"/>
                </a:cxn>
                <a:cxn ang="0">
                  <a:pos x="2189" y="532"/>
                </a:cxn>
                <a:cxn ang="0">
                  <a:pos x="2031" y="603"/>
                </a:cxn>
                <a:cxn ang="0">
                  <a:pos x="1846" y="686"/>
                </a:cxn>
                <a:cxn ang="0">
                  <a:pos x="1628" y="784"/>
                </a:cxn>
                <a:cxn ang="0">
                  <a:pos x="1370" y="899"/>
                </a:cxn>
                <a:cxn ang="0">
                  <a:pos x="1066" y="1036"/>
                </a:cxn>
                <a:cxn ang="0">
                  <a:pos x="710" y="1195"/>
                </a:cxn>
                <a:cxn ang="0">
                  <a:pos x="294" y="1382"/>
                </a:cxn>
                <a:cxn ang="0">
                  <a:pos x="44" y="1497"/>
                </a:cxn>
                <a:cxn ang="0">
                  <a:pos x="16" y="1530"/>
                </a:cxn>
                <a:cxn ang="0">
                  <a:pos x="2" y="1572"/>
                </a:cxn>
                <a:cxn ang="0">
                  <a:pos x="2" y="1615"/>
                </a:cxn>
                <a:cxn ang="0">
                  <a:pos x="14" y="1648"/>
                </a:cxn>
                <a:cxn ang="0">
                  <a:pos x="21" y="1665"/>
                </a:cxn>
                <a:cxn ang="0">
                  <a:pos x="31" y="1685"/>
                </a:cxn>
                <a:cxn ang="0">
                  <a:pos x="46" y="1719"/>
                </a:cxn>
                <a:cxn ang="0">
                  <a:pos x="162" y="1700"/>
                </a:cxn>
                <a:cxn ang="0">
                  <a:pos x="348" y="1616"/>
                </a:cxn>
                <a:cxn ang="0">
                  <a:pos x="508" y="1543"/>
                </a:cxn>
                <a:cxn ang="0">
                  <a:pos x="648" y="1480"/>
                </a:cxn>
                <a:cxn ang="0">
                  <a:pos x="776" y="1422"/>
                </a:cxn>
                <a:cxn ang="0">
                  <a:pos x="898" y="1367"/>
                </a:cxn>
                <a:cxn ang="0">
                  <a:pos x="1021" y="1311"/>
                </a:cxn>
                <a:cxn ang="0">
                  <a:pos x="1153" y="1251"/>
                </a:cxn>
                <a:cxn ang="0">
                  <a:pos x="1299" y="1186"/>
                </a:cxn>
                <a:cxn ang="0">
                  <a:pos x="1466" y="1110"/>
                </a:cxn>
                <a:cxn ang="0">
                  <a:pos x="1662" y="1020"/>
                </a:cxn>
                <a:cxn ang="0">
                  <a:pos x="1892" y="916"/>
                </a:cxn>
                <a:cxn ang="0">
                  <a:pos x="2166" y="792"/>
                </a:cxn>
                <a:cxn ang="0">
                  <a:pos x="2488" y="646"/>
                </a:cxn>
                <a:cxn ang="0">
                  <a:pos x="2864" y="474"/>
                </a:cxn>
                <a:cxn ang="0">
                  <a:pos x="3304" y="275"/>
                </a:cxn>
              </a:cxnLst>
              <a:rect l="0" t="0" r="r" b="b"/>
              <a:pathLst>
                <a:path w="3550" h="1748">
                  <a:moveTo>
                    <a:pt x="3550" y="163"/>
                  </a:moveTo>
                  <a:lnTo>
                    <a:pt x="3545" y="153"/>
                  </a:lnTo>
                  <a:lnTo>
                    <a:pt x="3541" y="144"/>
                  </a:lnTo>
                  <a:lnTo>
                    <a:pt x="3538" y="137"/>
                  </a:lnTo>
                  <a:lnTo>
                    <a:pt x="3533" y="130"/>
                  </a:lnTo>
                  <a:lnTo>
                    <a:pt x="3529" y="120"/>
                  </a:lnTo>
                  <a:lnTo>
                    <a:pt x="3523" y="108"/>
                  </a:lnTo>
                  <a:lnTo>
                    <a:pt x="3514" y="90"/>
                  </a:ln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3257" y="53"/>
                  </a:lnTo>
                  <a:lnTo>
                    <a:pt x="3166" y="94"/>
                  </a:lnTo>
                  <a:lnTo>
                    <a:pt x="3083" y="131"/>
                  </a:lnTo>
                  <a:lnTo>
                    <a:pt x="3004" y="167"/>
                  </a:lnTo>
                  <a:lnTo>
                    <a:pt x="2932" y="198"/>
                  </a:lnTo>
                  <a:lnTo>
                    <a:pt x="2864" y="229"/>
                  </a:lnTo>
                  <a:lnTo>
                    <a:pt x="2800" y="258"/>
                  </a:lnTo>
                  <a:lnTo>
                    <a:pt x="2740" y="286"/>
                  </a:lnTo>
                  <a:lnTo>
                    <a:pt x="2681" y="312"/>
                  </a:lnTo>
                  <a:lnTo>
                    <a:pt x="2623" y="337"/>
                  </a:lnTo>
                  <a:lnTo>
                    <a:pt x="2565" y="364"/>
                  </a:lnTo>
                  <a:lnTo>
                    <a:pt x="2508" y="389"/>
                  </a:lnTo>
                  <a:lnTo>
                    <a:pt x="2450" y="415"/>
                  </a:lnTo>
                  <a:lnTo>
                    <a:pt x="2389" y="443"/>
                  </a:lnTo>
                  <a:lnTo>
                    <a:pt x="2327" y="471"/>
                  </a:lnTo>
                  <a:lnTo>
                    <a:pt x="2259" y="501"/>
                  </a:lnTo>
                  <a:lnTo>
                    <a:pt x="2189" y="532"/>
                  </a:lnTo>
                  <a:lnTo>
                    <a:pt x="2113" y="567"/>
                  </a:lnTo>
                  <a:lnTo>
                    <a:pt x="2031" y="603"/>
                  </a:lnTo>
                  <a:lnTo>
                    <a:pt x="1942" y="643"/>
                  </a:lnTo>
                  <a:lnTo>
                    <a:pt x="1846" y="686"/>
                  </a:lnTo>
                  <a:lnTo>
                    <a:pt x="1741" y="733"/>
                  </a:lnTo>
                  <a:lnTo>
                    <a:pt x="1628" y="784"/>
                  </a:lnTo>
                  <a:lnTo>
                    <a:pt x="1505" y="839"/>
                  </a:lnTo>
                  <a:lnTo>
                    <a:pt x="1370" y="899"/>
                  </a:lnTo>
                  <a:lnTo>
                    <a:pt x="1224" y="966"/>
                  </a:lnTo>
                  <a:lnTo>
                    <a:pt x="1066" y="1036"/>
                  </a:lnTo>
                  <a:lnTo>
                    <a:pt x="895" y="1113"/>
                  </a:lnTo>
                  <a:lnTo>
                    <a:pt x="710" y="1195"/>
                  </a:lnTo>
                  <a:lnTo>
                    <a:pt x="510" y="1286"/>
                  </a:lnTo>
                  <a:lnTo>
                    <a:pt x="294" y="1382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4" y="1648"/>
                  </a:lnTo>
                  <a:lnTo>
                    <a:pt x="18" y="1657"/>
                  </a:lnTo>
                  <a:lnTo>
                    <a:pt x="21" y="1665"/>
                  </a:lnTo>
                  <a:lnTo>
                    <a:pt x="26" y="1673"/>
                  </a:lnTo>
                  <a:lnTo>
                    <a:pt x="31" y="1685"/>
                  </a:lnTo>
                  <a:lnTo>
                    <a:pt x="37" y="1699"/>
                  </a:lnTo>
                  <a:lnTo>
                    <a:pt x="46" y="1719"/>
                  </a:lnTo>
                  <a:lnTo>
                    <a:pt x="57" y="1748"/>
                  </a:lnTo>
                  <a:lnTo>
                    <a:pt x="162" y="1700"/>
                  </a:lnTo>
                  <a:lnTo>
                    <a:pt x="259" y="1656"/>
                  </a:lnTo>
                  <a:lnTo>
                    <a:pt x="348" y="1616"/>
                  </a:lnTo>
                  <a:lnTo>
                    <a:pt x="430" y="1579"/>
                  </a:lnTo>
                  <a:lnTo>
                    <a:pt x="508" y="1543"/>
                  </a:lnTo>
                  <a:lnTo>
                    <a:pt x="579" y="1511"/>
                  </a:lnTo>
                  <a:lnTo>
                    <a:pt x="648" y="1480"/>
                  </a:lnTo>
                  <a:lnTo>
                    <a:pt x="713" y="1451"/>
                  </a:lnTo>
                  <a:lnTo>
                    <a:pt x="776" y="1422"/>
                  </a:lnTo>
                  <a:lnTo>
                    <a:pt x="837" y="1395"/>
                  </a:lnTo>
                  <a:lnTo>
                    <a:pt x="898" y="1367"/>
                  </a:lnTo>
                  <a:lnTo>
                    <a:pt x="959" y="1340"/>
                  </a:lnTo>
                  <a:lnTo>
                    <a:pt x="1021" y="1311"/>
                  </a:lnTo>
                  <a:lnTo>
                    <a:pt x="1085" y="1282"/>
                  </a:lnTo>
                  <a:lnTo>
                    <a:pt x="1153" y="1251"/>
                  </a:lnTo>
                  <a:lnTo>
                    <a:pt x="1223" y="1220"/>
                  </a:lnTo>
                  <a:lnTo>
                    <a:pt x="1299" y="1186"/>
                  </a:lnTo>
                  <a:lnTo>
                    <a:pt x="1379" y="1149"/>
                  </a:lnTo>
                  <a:lnTo>
                    <a:pt x="1466" y="1110"/>
                  </a:lnTo>
                  <a:lnTo>
                    <a:pt x="1560" y="1067"/>
                  </a:lnTo>
                  <a:lnTo>
                    <a:pt x="1662" y="1020"/>
                  </a:lnTo>
                  <a:lnTo>
                    <a:pt x="1772" y="971"/>
                  </a:lnTo>
                  <a:lnTo>
                    <a:pt x="1892" y="916"/>
                  </a:lnTo>
                  <a:lnTo>
                    <a:pt x="2024" y="857"/>
                  </a:lnTo>
                  <a:lnTo>
                    <a:pt x="2166" y="792"/>
                  </a:lnTo>
                  <a:lnTo>
                    <a:pt x="2320" y="722"/>
                  </a:lnTo>
                  <a:lnTo>
                    <a:pt x="2488" y="646"/>
                  </a:lnTo>
                  <a:lnTo>
                    <a:pt x="2668" y="564"/>
                  </a:lnTo>
                  <a:lnTo>
                    <a:pt x="2864" y="474"/>
                  </a:lnTo>
                  <a:lnTo>
                    <a:pt x="3075" y="378"/>
                  </a:lnTo>
                  <a:lnTo>
                    <a:pt x="3304" y="275"/>
                  </a:lnTo>
                  <a:lnTo>
                    <a:pt x="3550" y="163"/>
                  </a:lnTo>
                  <a:close/>
                </a:path>
              </a:pathLst>
            </a:custGeom>
            <a:solidFill>
              <a:srgbClr val="BFC7C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63" name="Freeform 359"/>
            <p:cNvSpPr>
              <a:spLocks/>
            </p:cNvSpPr>
            <p:nvPr/>
          </p:nvSpPr>
          <p:spPr bwMode="auto">
            <a:xfrm>
              <a:off x="3360" y="3024"/>
              <a:ext cx="161" cy="96"/>
            </a:xfrm>
            <a:custGeom>
              <a:avLst/>
              <a:gdLst/>
              <a:ahLst/>
              <a:cxnLst>
                <a:cxn ang="0">
                  <a:pos x="3534" y="135"/>
                </a:cxn>
                <a:cxn ang="0">
                  <a:pos x="3529" y="123"/>
                </a:cxn>
                <a:cxn ang="0">
                  <a:pos x="3523" y="110"/>
                </a:cxn>
                <a:cxn ang="0">
                  <a:pos x="3511" y="84"/>
                </a:cxn>
                <a:cxn ang="0">
                  <a:pos x="3491" y="46"/>
                </a:cxn>
                <a:cxn ang="0">
                  <a:pos x="3459" y="18"/>
                </a:cxn>
                <a:cxn ang="0">
                  <a:pos x="3418" y="2"/>
                </a:cxn>
                <a:cxn ang="0">
                  <a:pos x="3376" y="2"/>
                </a:cxn>
                <a:cxn ang="0">
                  <a:pos x="3257" y="53"/>
                </a:cxn>
                <a:cxn ang="0">
                  <a:pos x="3083" y="131"/>
                </a:cxn>
                <a:cxn ang="0">
                  <a:pos x="2932" y="198"/>
                </a:cxn>
                <a:cxn ang="0">
                  <a:pos x="2800" y="258"/>
                </a:cxn>
                <a:cxn ang="0">
                  <a:pos x="2681" y="312"/>
                </a:cxn>
                <a:cxn ang="0">
                  <a:pos x="2565" y="364"/>
                </a:cxn>
                <a:cxn ang="0">
                  <a:pos x="2450" y="415"/>
                </a:cxn>
                <a:cxn ang="0">
                  <a:pos x="2327" y="471"/>
                </a:cxn>
                <a:cxn ang="0">
                  <a:pos x="2189" y="532"/>
                </a:cxn>
                <a:cxn ang="0">
                  <a:pos x="2031" y="603"/>
                </a:cxn>
                <a:cxn ang="0">
                  <a:pos x="1846" y="686"/>
                </a:cxn>
                <a:cxn ang="0">
                  <a:pos x="1628" y="784"/>
                </a:cxn>
                <a:cxn ang="0">
                  <a:pos x="1370" y="899"/>
                </a:cxn>
                <a:cxn ang="0">
                  <a:pos x="1066" y="1036"/>
                </a:cxn>
                <a:cxn ang="0">
                  <a:pos x="710" y="1195"/>
                </a:cxn>
                <a:cxn ang="0">
                  <a:pos x="294" y="1382"/>
                </a:cxn>
                <a:cxn ang="0">
                  <a:pos x="44" y="1497"/>
                </a:cxn>
                <a:cxn ang="0">
                  <a:pos x="16" y="1530"/>
                </a:cxn>
                <a:cxn ang="0">
                  <a:pos x="2" y="1572"/>
                </a:cxn>
                <a:cxn ang="0">
                  <a:pos x="2" y="1615"/>
                </a:cxn>
                <a:cxn ang="0">
                  <a:pos x="13" y="1646"/>
                </a:cxn>
                <a:cxn ang="0">
                  <a:pos x="19" y="1658"/>
                </a:cxn>
                <a:cxn ang="0">
                  <a:pos x="26" y="1674"/>
                </a:cxn>
                <a:cxn ang="0">
                  <a:pos x="37" y="1702"/>
                </a:cxn>
                <a:cxn ang="0">
                  <a:pos x="151" y="1676"/>
                </a:cxn>
                <a:cxn ang="0">
                  <a:pos x="337" y="1592"/>
                </a:cxn>
                <a:cxn ang="0">
                  <a:pos x="497" y="1520"/>
                </a:cxn>
                <a:cxn ang="0">
                  <a:pos x="637" y="1457"/>
                </a:cxn>
                <a:cxn ang="0">
                  <a:pos x="765" y="1399"/>
                </a:cxn>
                <a:cxn ang="0">
                  <a:pos x="886" y="1344"/>
                </a:cxn>
                <a:cxn ang="0">
                  <a:pos x="1010" y="1288"/>
                </a:cxn>
                <a:cxn ang="0">
                  <a:pos x="1141" y="1229"/>
                </a:cxn>
                <a:cxn ang="0">
                  <a:pos x="1287" y="1163"/>
                </a:cxn>
                <a:cxn ang="0">
                  <a:pos x="1455" y="1087"/>
                </a:cxn>
                <a:cxn ang="0">
                  <a:pos x="1650" y="998"/>
                </a:cxn>
                <a:cxn ang="0">
                  <a:pos x="1881" y="894"/>
                </a:cxn>
                <a:cxn ang="0">
                  <a:pos x="2154" y="771"/>
                </a:cxn>
                <a:cxn ang="0">
                  <a:pos x="2477" y="625"/>
                </a:cxn>
                <a:cxn ang="0">
                  <a:pos x="2853" y="453"/>
                </a:cxn>
                <a:cxn ang="0">
                  <a:pos x="3293" y="254"/>
                </a:cxn>
              </a:cxnLst>
              <a:rect l="0" t="0" r="r" b="b"/>
              <a:pathLst>
                <a:path w="3539" h="1724">
                  <a:moveTo>
                    <a:pt x="3539" y="143"/>
                  </a:moveTo>
                  <a:lnTo>
                    <a:pt x="3534" y="135"/>
                  </a:lnTo>
                  <a:lnTo>
                    <a:pt x="3531" y="129"/>
                  </a:lnTo>
                  <a:lnTo>
                    <a:pt x="3529" y="123"/>
                  </a:lnTo>
                  <a:lnTo>
                    <a:pt x="3526" y="117"/>
                  </a:lnTo>
                  <a:lnTo>
                    <a:pt x="3523" y="110"/>
                  </a:lnTo>
                  <a:lnTo>
                    <a:pt x="3518" y="99"/>
                  </a:lnTo>
                  <a:lnTo>
                    <a:pt x="3511" y="84"/>
                  </a:ln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3257" y="53"/>
                  </a:lnTo>
                  <a:lnTo>
                    <a:pt x="3166" y="94"/>
                  </a:lnTo>
                  <a:lnTo>
                    <a:pt x="3083" y="131"/>
                  </a:lnTo>
                  <a:lnTo>
                    <a:pt x="3004" y="167"/>
                  </a:lnTo>
                  <a:lnTo>
                    <a:pt x="2932" y="198"/>
                  </a:lnTo>
                  <a:lnTo>
                    <a:pt x="2864" y="229"/>
                  </a:lnTo>
                  <a:lnTo>
                    <a:pt x="2800" y="258"/>
                  </a:lnTo>
                  <a:lnTo>
                    <a:pt x="2740" y="286"/>
                  </a:lnTo>
                  <a:lnTo>
                    <a:pt x="2681" y="312"/>
                  </a:lnTo>
                  <a:lnTo>
                    <a:pt x="2623" y="337"/>
                  </a:lnTo>
                  <a:lnTo>
                    <a:pt x="2565" y="364"/>
                  </a:lnTo>
                  <a:lnTo>
                    <a:pt x="2508" y="389"/>
                  </a:lnTo>
                  <a:lnTo>
                    <a:pt x="2450" y="415"/>
                  </a:lnTo>
                  <a:lnTo>
                    <a:pt x="2389" y="443"/>
                  </a:lnTo>
                  <a:lnTo>
                    <a:pt x="2327" y="471"/>
                  </a:lnTo>
                  <a:lnTo>
                    <a:pt x="2259" y="501"/>
                  </a:lnTo>
                  <a:lnTo>
                    <a:pt x="2189" y="532"/>
                  </a:lnTo>
                  <a:lnTo>
                    <a:pt x="2113" y="567"/>
                  </a:lnTo>
                  <a:lnTo>
                    <a:pt x="2031" y="603"/>
                  </a:lnTo>
                  <a:lnTo>
                    <a:pt x="1942" y="643"/>
                  </a:lnTo>
                  <a:lnTo>
                    <a:pt x="1846" y="686"/>
                  </a:lnTo>
                  <a:lnTo>
                    <a:pt x="1741" y="733"/>
                  </a:lnTo>
                  <a:lnTo>
                    <a:pt x="1628" y="784"/>
                  </a:lnTo>
                  <a:lnTo>
                    <a:pt x="1505" y="839"/>
                  </a:lnTo>
                  <a:lnTo>
                    <a:pt x="1370" y="899"/>
                  </a:lnTo>
                  <a:lnTo>
                    <a:pt x="1224" y="966"/>
                  </a:lnTo>
                  <a:lnTo>
                    <a:pt x="1066" y="1036"/>
                  </a:lnTo>
                  <a:lnTo>
                    <a:pt x="895" y="1113"/>
                  </a:lnTo>
                  <a:lnTo>
                    <a:pt x="710" y="1195"/>
                  </a:lnTo>
                  <a:lnTo>
                    <a:pt x="510" y="1286"/>
                  </a:lnTo>
                  <a:lnTo>
                    <a:pt x="294" y="1382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3" y="1646"/>
                  </a:lnTo>
                  <a:lnTo>
                    <a:pt x="16" y="1652"/>
                  </a:lnTo>
                  <a:lnTo>
                    <a:pt x="19" y="1658"/>
                  </a:lnTo>
                  <a:lnTo>
                    <a:pt x="22" y="1666"/>
                  </a:lnTo>
                  <a:lnTo>
                    <a:pt x="26" y="1674"/>
                  </a:lnTo>
                  <a:lnTo>
                    <a:pt x="31" y="1686"/>
                  </a:lnTo>
                  <a:lnTo>
                    <a:pt x="37" y="1702"/>
                  </a:lnTo>
                  <a:lnTo>
                    <a:pt x="46" y="1724"/>
                  </a:lnTo>
                  <a:lnTo>
                    <a:pt x="151" y="1676"/>
                  </a:lnTo>
                  <a:lnTo>
                    <a:pt x="248" y="1633"/>
                  </a:lnTo>
                  <a:lnTo>
                    <a:pt x="337" y="1592"/>
                  </a:lnTo>
                  <a:lnTo>
                    <a:pt x="419" y="1555"/>
                  </a:lnTo>
                  <a:lnTo>
                    <a:pt x="497" y="1520"/>
                  </a:lnTo>
                  <a:lnTo>
                    <a:pt x="568" y="1488"/>
                  </a:lnTo>
                  <a:lnTo>
                    <a:pt x="637" y="1457"/>
                  </a:lnTo>
                  <a:lnTo>
                    <a:pt x="702" y="1427"/>
                  </a:lnTo>
                  <a:lnTo>
                    <a:pt x="765" y="1399"/>
                  </a:lnTo>
                  <a:lnTo>
                    <a:pt x="826" y="1372"/>
                  </a:lnTo>
                  <a:lnTo>
                    <a:pt x="886" y="1344"/>
                  </a:lnTo>
                  <a:lnTo>
                    <a:pt x="948" y="1316"/>
                  </a:lnTo>
                  <a:lnTo>
                    <a:pt x="1010" y="1288"/>
                  </a:lnTo>
                  <a:lnTo>
                    <a:pt x="1074" y="1259"/>
                  </a:lnTo>
                  <a:lnTo>
                    <a:pt x="1141" y="1229"/>
                  </a:lnTo>
                  <a:lnTo>
                    <a:pt x="1212" y="1197"/>
                  </a:lnTo>
                  <a:lnTo>
                    <a:pt x="1287" y="1163"/>
                  </a:lnTo>
                  <a:lnTo>
                    <a:pt x="1368" y="1126"/>
                  </a:lnTo>
                  <a:lnTo>
                    <a:pt x="1455" y="1087"/>
                  </a:lnTo>
                  <a:lnTo>
                    <a:pt x="1548" y="1045"/>
                  </a:lnTo>
                  <a:lnTo>
                    <a:pt x="1650" y="998"/>
                  </a:lnTo>
                  <a:lnTo>
                    <a:pt x="1761" y="949"/>
                  </a:lnTo>
                  <a:lnTo>
                    <a:pt x="1881" y="894"/>
                  </a:lnTo>
                  <a:lnTo>
                    <a:pt x="2013" y="835"/>
                  </a:lnTo>
                  <a:lnTo>
                    <a:pt x="2154" y="771"/>
                  </a:lnTo>
                  <a:lnTo>
                    <a:pt x="2308" y="700"/>
                  </a:lnTo>
                  <a:lnTo>
                    <a:pt x="2477" y="625"/>
                  </a:lnTo>
                  <a:lnTo>
                    <a:pt x="2657" y="543"/>
                  </a:lnTo>
                  <a:lnTo>
                    <a:pt x="2853" y="453"/>
                  </a:lnTo>
                  <a:lnTo>
                    <a:pt x="3064" y="357"/>
                  </a:lnTo>
                  <a:lnTo>
                    <a:pt x="3293" y="254"/>
                  </a:lnTo>
                  <a:lnTo>
                    <a:pt x="3539" y="143"/>
                  </a:lnTo>
                  <a:close/>
                </a:path>
              </a:pathLst>
            </a:custGeom>
            <a:solidFill>
              <a:srgbClr val="C9D1D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64" name="Freeform 360"/>
            <p:cNvSpPr>
              <a:spLocks/>
            </p:cNvSpPr>
            <p:nvPr/>
          </p:nvSpPr>
          <p:spPr bwMode="auto">
            <a:xfrm>
              <a:off x="3360" y="3024"/>
              <a:ext cx="160" cy="94"/>
            </a:xfrm>
            <a:custGeom>
              <a:avLst/>
              <a:gdLst/>
              <a:ahLst/>
              <a:cxnLst>
                <a:cxn ang="0">
                  <a:pos x="3522" y="112"/>
                </a:cxn>
                <a:cxn ang="0">
                  <a:pos x="3513" y="91"/>
                </a:cxn>
                <a:cxn ang="0">
                  <a:pos x="3491" y="46"/>
                </a:cxn>
                <a:cxn ang="0">
                  <a:pos x="3459" y="18"/>
                </a:cxn>
                <a:cxn ang="0">
                  <a:pos x="3418" y="2"/>
                </a:cxn>
                <a:cxn ang="0">
                  <a:pos x="3376" y="2"/>
                </a:cxn>
                <a:cxn ang="0">
                  <a:pos x="3257" y="53"/>
                </a:cxn>
                <a:cxn ang="0">
                  <a:pos x="3083" y="131"/>
                </a:cxn>
                <a:cxn ang="0">
                  <a:pos x="2932" y="198"/>
                </a:cxn>
                <a:cxn ang="0">
                  <a:pos x="2800" y="258"/>
                </a:cxn>
                <a:cxn ang="0">
                  <a:pos x="2681" y="312"/>
                </a:cxn>
                <a:cxn ang="0">
                  <a:pos x="2565" y="364"/>
                </a:cxn>
                <a:cxn ang="0">
                  <a:pos x="2450" y="415"/>
                </a:cxn>
                <a:cxn ang="0">
                  <a:pos x="2327" y="471"/>
                </a:cxn>
                <a:cxn ang="0">
                  <a:pos x="2189" y="532"/>
                </a:cxn>
                <a:cxn ang="0">
                  <a:pos x="2031" y="603"/>
                </a:cxn>
                <a:cxn ang="0">
                  <a:pos x="1846" y="686"/>
                </a:cxn>
                <a:cxn ang="0">
                  <a:pos x="1628" y="784"/>
                </a:cxn>
                <a:cxn ang="0">
                  <a:pos x="1370" y="899"/>
                </a:cxn>
                <a:cxn ang="0">
                  <a:pos x="1066" y="1036"/>
                </a:cxn>
                <a:cxn ang="0">
                  <a:pos x="710" y="1195"/>
                </a:cxn>
                <a:cxn ang="0">
                  <a:pos x="294" y="1382"/>
                </a:cxn>
                <a:cxn ang="0">
                  <a:pos x="44" y="1497"/>
                </a:cxn>
                <a:cxn ang="0">
                  <a:pos x="16" y="1530"/>
                </a:cxn>
                <a:cxn ang="0">
                  <a:pos x="2" y="1572"/>
                </a:cxn>
                <a:cxn ang="0">
                  <a:pos x="2" y="1615"/>
                </a:cxn>
                <a:cxn ang="0">
                  <a:pos x="14" y="1648"/>
                </a:cxn>
                <a:cxn ang="0">
                  <a:pos x="25" y="1671"/>
                </a:cxn>
                <a:cxn ang="0">
                  <a:pos x="141" y="1651"/>
                </a:cxn>
                <a:cxn ang="0">
                  <a:pos x="326" y="1568"/>
                </a:cxn>
                <a:cxn ang="0">
                  <a:pos x="486" y="1496"/>
                </a:cxn>
                <a:cxn ang="0">
                  <a:pos x="626" y="1433"/>
                </a:cxn>
                <a:cxn ang="0">
                  <a:pos x="754" y="1375"/>
                </a:cxn>
                <a:cxn ang="0">
                  <a:pos x="875" y="1320"/>
                </a:cxn>
                <a:cxn ang="0">
                  <a:pos x="999" y="1264"/>
                </a:cxn>
                <a:cxn ang="0">
                  <a:pos x="1130" y="1205"/>
                </a:cxn>
                <a:cxn ang="0">
                  <a:pos x="1276" y="1140"/>
                </a:cxn>
                <a:cxn ang="0">
                  <a:pos x="1443" y="1064"/>
                </a:cxn>
                <a:cxn ang="0">
                  <a:pos x="1639" y="975"/>
                </a:cxn>
                <a:cxn ang="0">
                  <a:pos x="1870" y="872"/>
                </a:cxn>
                <a:cxn ang="0">
                  <a:pos x="2143" y="749"/>
                </a:cxn>
                <a:cxn ang="0">
                  <a:pos x="2464" y="603"/>
                </a:cxn>
                <a:cxn ang="0">
                  <a:pos x="2841" y="432"/>
                </a:cxn>
                <a:cxn ang="0">
                  <a:pos x="3281" y="234"/>
                </a:cxn>
              </a:cxnLst>
              <a:rect l="0" t="0" r="r" b="b"/>
              <a:pathLst>
                <a:path w="3526" h="1698">
                  <a:moveTo>
                    <a:pt x="3526" y="123"/>
                  </a:moveTo>
                  <a:lnTo>
                    <a:pt x="3522" y="112"/>
                  </a:lnTo>
                  <a:lnTo>
                    <a:pt x="3518" y="103"/>
                  </a:lnTo>
                  <a:lnTo>
                    <a:pt x="3513" y="91"/>
                  </a:ln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3257" y="53"/>
                  </a:lnTo>
                  <a:lnTo>
                    <a:pt x="3166" y="94"/>
                  </a:lnTo>
                  <a:lnTo>
                    <a:pt x="3083" y="131"/>
                  </a:lnTo>
                  <a:lnTo>
                    <a:pt x="3004" y="167"/>
                  </a:lnTo>
                  <a:lnTo>
                    <a:pt x="2932" y="198"/>
                  </a:lnTo>
                  <a:lnTo>
                    <a:pt x="2864" y="229"/>
                  </a:lnTo>
                  <a:lnTo>
                    <a:pt x="2800" y="258"/>
                  </a:lnTo>
                  <a:lnTo>
                    <a:pt x="2740" y="286"/>
                  </a:lnTo>
                  <a:lnTo>
                    <a:pt x="2681" y="312"/>
                  </a:lnTo>
                  <a:lnTo>
                    <a:pt x="2623" y="337"/>
                  </a:lnTo>
                  <a:lnTo>
                    <a:pt x="2565" y="364"/>
                  </a:lnTo>
                  <a:lnTo>
                    <a:pt x="2508" y="389"/>
                  </a:lnTo>
                  <a:lnTo>
                    <a:pt x="2450" y="415"/>
                  </a:lnTo>
                  <a:lnTo>
                    <a:pt x="2389" y="443"/>
                  </a:lnTo>
                  <a:lnTo>
                    <a:pt x="2327" y="471"/>
                  </a:lnTo>
                  <a:lnTo>
                    <a:pt x="2259" y="501"/>
                  </a:lnTo>
                  <a:lnTo>
                    <a:pt x="2189" y="532"/>
                  </a:lnTo>
                  <a:lnTo>
                    <a:pt x="2113" y="567"/>
                  </a:lnTo>
                  <a:lnTo>
                    <a:pt x="2031" y="603"/>
                  </a:lnTo>
                  <a:lnTo>
                    <a:pt x="1942" y="643"/>
                  </a:lnTo>
                  <a:lnTo>
                    <a:pt x="1846" y="686"/>
                  </a:lnTo>
                  <a:lnTo>
                    <a:pt x="1741" y="733"/>
                  </a:lnTo>
                  <a:lnTo>
                    <a:pt x="1628" y="784"/>
                  </a:lnTo>
                  <a:lnTo>
                    <a:pt x="1505" y="839"/>
                  </a:lnTo>
                  <a:lnTo>
                    <a:pt x="1370" y="899"/>
                  </a:lnTo>
                  <a:lnTo>
                    <a:pt x="1224" y="966"/>
                  </a:lnTo>
                  <a:lnTo>
                    <a:pt x="1066" y="1036"/>
                  </a:lnTo>
                  <a:lnTo>
                    <a:pt x="895" y="1113"/>
                  </a:lnTo>
                  <a:lnTo>
                    <a:pt x="710" y="1195"/>
                  </a:lnTo>
                  <a:lnTo>
                    <a:pt x="510" y="1286"/>
                  </a:lnTo>
                  <a:lnTo>
                    <a:pt x="294" y="1382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4" y="1648"/>
                  </a:lnTo>
                  <a:lnTo>
                    <a:pt x="18" y="1657"/>
                  </a:lnTo>
                  <a:lnTo>
                    <a:pt x="25" y="1671"/>
                  </a:lnTo>
                  <a:lnTo>
                    <a:pt x="36" y="1698"/>
                  </a:lnTo>
                  <a:lnTo>
                    <a:pt x="141" y="1651"/>
                  </a:lnTo>
                  <a:lnTo>
                    <a:pt x="237" y="1608"/>
                  </a:lnTo>
                  <a:lnTo>
                    <a:pt x="326" y="1568"/>
                  </a:lnTo>
                  <a:lnTo>
                    <a:pt x="409" y="1530"/>
                  </a:lnTo>
                  <a:lnTo>
                    <a:pt x="486" y="1496"/>
                  </a:lnTo>
                  <a:lnTo>
                    <a:pt x="558" y="1463"/>
                  </a:lnTo>
                  <a:lnTo>
                    <a:pt x="626" y="1433"/>
                  </a:lnTo>
                  <a:lnTo>
                    <a:pt x="691" y="1403"/>
                  </a:lnTo>
                  <a:lnTo>
                    <a:pt x="754" y="1375"/>
                  </a:lnTo>
                  <a:lnTo>
                    <a:pt x="815" y="1347"/>
                  </a:lnTo>
                  <a:lnTo>
                    <a:pt x="875" y="1320"/>
                  </a:lnTo>
                  <a:lnTo>
                    <a:pt x="936" y="1292"/>
                  </a:lnTo>
                  <a:lnTo>
                    <a:pt x="999" y="1264"/>
                  </a:lnTo>
                  <a:lnTo>
                    <a:pt x="1063" y="1236"/>
                  </a:lnTo>
                  <a:lnTo>
                    <a:pt x="1130" y="1205"/>
                  </a:lnTo>
                  <a:lnTo>
                    <a:pt x="1201" y="1173"/>
                  </a:lnTo>
                  <a:lnTo>
                    <a:pt x="1276" y="1140"/>
                  </a:lnTo>
                  <a:lnTo>
                    <a:pt x="1357" y="1103"/>
                  </a:lnTo>
                  <a:lnTo>
                    <a:pt x="1443" y="1064"/>
                  </a:lnTo>
                  <a:lnTo>
                    <a:pt x="1537" y="1022"/>
                  </a:lnTo>
                  <a:lnTo>
                    <a:pt x="1639" y="975"/>
                  </a:lnTo>
                  <a:lnTo>
                    <a:pt x="1749" y="926"/>
                  </a:lnTo>
                  <a:lnTo>
                    <a:pt x="1870" y="872"/>
                  </a:lnTo>
                  <a:lnTo>
                    <a:pt x="2000" y="813"/>
                  </a:lnTo>
                  <a:lnTo>
                    <a:pt x="2143" y="749"/>
                  </a:lnTo>
                  <a:lnTo>
                    <a:pt x="2297" y="679"/>
                  </a:lnTo>
                  <a:lnTo>
                    <a:pt x="2464" y="603"/>
                  </a:lnTo>
                  <a:lnTo>
                    <a:pt x="2646" y="521"/>
                  </a:lnTo>
                  <a:lnTo>
                    <a:pt x="2841" y="432"/>
                  </a:lnTo>
                  <a:lnTo>
                    <a:pt x="3053" y="337"/>
                  </a:lnTo>
                  <a:lnTo>
                    <a:pt x="3281" y="234"/>
                  </a:lnTo>
                  <a:lnTo>
                    <a:pt x="3526" y="123"/>
                  </a:lnTo>
                  <a:close/>
                </a:path>
              </a:pathLst>
            </a:custGeom>
            <a:solidFill>
              <a:srgbClr val="D1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65" name="Freeform 361"/>
            <p:cNvSpPr>
              <a:spLocks/>
            </p:cNvSpPr>
            <p:nvPr/>
          </p:nvSpPr>
          <p:spPr bwMode="auto">
            <a:xfrm>
              <a:off x="3360" y="3024"/>
              <a:ext cx="160" cy="93"/>
            </a:xfrm>
            <a:custGeom>
              <a:avLst/>
              <a:gdLst/>
              <a:ahLst/>
              <a:cxnLst>
                <a:cxn ang="0">
                  <a:pos x="3513" y="96"/>
                </a:cxn>
                <a:cxn ang="0">
                  <a:pos x="3508" y="81"/>
                </a:cxn>
                <a:cxn ang="0">
                  <a:pos x="3491" y="46"/>
                </a:cxn>
                <a:cxn ang="0">
                  <a:pos x="3459" y="18"/>
                </a:cxn>
                <a:cxn ang="0">
                  <a:pos x="3418" y="2"/>
                </a:cxn>
                <a:cxn ang="0">
                  <a:pos x="3376" y="2"/>
                </a:cxn>
                <a:cxn ang="0">
                  <a:pos x="3257" y="53"/>
                </a:cxn>
                <a:cxn ang="0">
                  <a:pos x="3083" y="131"/>
                </a:cxn>
                <a:cxn ang="0">
                  <a:pos x="2932" y="198"/>
                </a:cxn>
                <a:cxn ang="0">
                  <a:pos x="2800" y="258"/>
                </a:cxn>
                <a:cxn ang="0">
                  <a:pos x="2681" y="312"/>
                </a:cxn>
                <a:cxn ang="0">
                  <a:pos x="2565" y="364"/>
                </a:cxn>
                <a:cxn ang="0">
                  <a:pos x="2450" y="415"/>
                </a:cxn>
                <a:cxn ang="0">
                  <a:pos x="2327" y="471"/>
                </a:cxn>
                <a:cxn ang="0">
                  <a:pos x="2189" y="532"/>
                </a:cxn>
                <a:cxn ang="0">
                  <a:pos x="2031" y="603"/>
                </a:cxn>
                <a:cxn ang="0">
                  <a:pos x="1846" y="686"/>
                </a:cxn>
                <a:cxn ang="0">
                  <a:pos x="1628" y="784"/>
                </a:cxn>
                <a:cxn ang="0">
                  <a:pos x="1370" y="899"/>
                </a:cxn>
                <a:cxn ang="0">
                  <a:pos x="1066" y="1036"/>
                </a:cxn>
                <a:cxn ang="0">
                  <a:pos x="710" y="1195"/>
                </a:cxn>
                <a:cxn ang="0">
                  <a:pos x="294" y="1382"/>
                </a:cxn>
                <a:cxn ang="0">
                  <a:pos x="44" y="1497"/>
                </a:cxn>
                <a:cxn ang="0">
                  <a:pos x="16" y="1530"/>
                </a:cxn>
                <a:cxn ang="0">
                  <a:pos x="2" y="1572"/>
                </a:cxn>
                <a:cxn ang="0">
                  <a:pos x="2" y="1615"/>
                </a:cxn>
                <a:cxn ang="0">
                  <a:pos x="12" y="1644"/>
                </a:cxn>
                <a:cxn ang="0">
                  <a:pos x="18" y="1657"/>
                </a:cxn>
                <a:cxn ang="0">
                  <a:pos x="130" y="1627"/>
                </a:cxn>
                <a:cxn ang="0">
                  <a:pos x="315" y="1543"/>
                </a:cxn>
                <a:cxn ang="0">
                  <a:pos x="474" y="1472"/>
                </a:cxn>
                <a:cxn ang="0">
                  <a:pos x="615" y="1408"/>
                </a:cxn>
                <a:cxn ang="0">
                  <a:pos x="743" y="1352"/>
                </a:cxn>
                <a:cxn ang="0">
                  <a:pos x="864" y="1297"/>
                </a:cxn>
                <a:cxn ang="0">
                  <a:pos x="987" y="1241"/>
                </a:cxn>
                <a:cxn ang="0">
                  <a:pos x="1119" y="1182"/>
                </a:cxn>
                <a:cxn ang="0">
                  <a:pos x="1265" y="1116"/>
                </a:cxn>
                <a:cxn ang="0">
                  <a:pos x="1432" y="1042"/>
                </a:cxn>
                <a:cxn ang="0">
                  <a:pos x="1628" y="953"/>
                </a:cxn>
                <a:cxn ang="0">
                  <a:pos x="1859" y="850"/>
                </a:cxn>
                <a:cxn ang="0">
                  <a:pos x="2132" y="726"/>
                </a:cxn>
                <a:cxn ang="0">
                  <a:pos x="2453" y="582"/>
                </a:cxn>
                <a:cxn ang="0">
                  <a:pos x="2830" y="412"/>
                </a:cxn>
                <a:cxn ang="0">
                  <a:pos x="3269" y="214"/>
                </a:cxn>
              </a:cxnLst>
              <a:rect l="0" t="0" r="r" b="b"/>
              <a:pathLst>
                <a:path w="3515" h="1674">
                  <a:moveTo>
                    <a:pt x="3515" y="103"/>
                  </a:moveTo>
                  <a:lnTo>
                    <a:pt x="3513" y="96"/>
                  </a:lnTo>
                  <a:lnTo>
                    <a:pt x="3511" y="91"/>
                  </a:lnTo>
                  <a:lnTo>
                    <a:pt x="3508" y="81"/>
                  </a:ln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3257" y="53"/>
                  </a:lnTo>
                  <a:lnTo>
                    <a:pt x="3166" y="94"/>
                  </a:lnTo>
                  <a:lnTo>
                    <a:pt x="3083" y="131"/>
                  </a:lnTo>
                  <a:lnTo>
                    <a:pt x="3004" y="167"/>
                  </a:lnTo>
                  <a:lnTo>
                    <a:pt x="2932" y="198"/>
                  </a:lnTo>
                  <a:lnTo>
                    <a:pt x="2864" y="229"/>
                  </a:lnTo>
                  <a:lnTo>
                    <a:pt x="2800" y="258"/>
                  </a:lnTo>
                  <a:lnTo>
                    <a:pt x="2740" y="286"/>
                  </a:lnTo>
                  <a:lnTo>
                    <a:pt x="2681" y="312"/>
                  </a:lnTo>
                  <a:lnTo>
                    <a:pt x="2623" y="337"/>
                  </a:lnTo>
                  <a:lnTo>
                    <a:pt x="2565" y="364"/>
                  </a:lnTo>
                  <a:lnTo>
                    <a:pt x="2508" y="389"/>
                  </a:lnTo>
                  <a:lnTo>
                    <a:pt x="2450" y="415"/>
                  </a:lnTo>
                  <a:lnTo>
                    <a:pt x="2389" y="443"/>
                  </a:lnTo>
                  <a:lnTo>
                    <a:pt x="2327" y="471"/>
                  </a:lnTo>
                  <a:lnTo>
                    <a:pt x="2259" y="501"/>
                  </a:lnTo>
                  <a:lnTo>
                    <a:pt x="2189" y="532"/>
                  </a:lnTo>
                  <a:lnTo>
                    <a:pt x="2113" y="567"/>
                  </a:lnTo>
                  <a:lnTo>
                    <a:pt x="2031" y="603"/>
                  </a:lnTo>
                  <a:lnTo>
                    <a:pt x="1942" y="643"/>
                  </a:lnTo>
                  <a:lnTo>
                    <a:pt x="1846" y="686"/>
                  </a:lnTo>
                  <a:lnTo>
                    <a:pt x="1741" y="733"/>
                  </a:lnTo>
                  <a:lnTo>
                    <a:pt x="1628" y="784"/>
                  </a:lnTo>
                  <a:lnTo>
                    <a:pt x="1505" y="839"/>
                  </a:lnTo>
                  <a:lnTo>
                    <a:pt x="1370" y="899"/>
                  </a:lnTo>
                  <a:lnTo>
                    <a:pt x="1224" y="966"/>
                  </a:lnTo>
                  <a:lnTo>
                    <a:pt x="1066" y="1036"/>
                  </a:lnTo>
                  <a:lnTo>
                    <a:pt x="895" y="1113"/>
                  </a:lnTo>
                  <a:lnTo>
                    <a:pt x="710" y="1195"/>
                  </a:lnTo>
                  <a:lnTo>
                    <a:pt x="510" y="1286"/>
                  </a:lnTo>
                  <a:lnTo>
                    <a:pt x="294" y="1382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2" y="1644"/>
                  </a:lnTo>
                  <a:lnTo>
                    <a:pt x="15" y="1649"/>
                  </a:lnTo>
                  <a:lnTo>
                    <a:pt x="18" y="1657"/>
                  </a:lnTo>
                  <a:lnTo>
                    <a:pt x="25" y="1674"/>
                  </a:lnTo>
                  <a:lnTo>
                    <a:pt x="130" y="1627"/>
                  </a:lnTo>
                  <a:lnTo>
                    <a:pt x="225" y="1583"/>
                  </a:lnTo>
                  <a:lnTo>
                    <a:pt x="315" y="1543"/>
                  </a:lnTo>
                  <a:lnTo>
                    <a:pt x="398" y="1506"/>
                  </a:lnTo>
                  <a:lnTo>
                    <a:pt x="474" y="1472"/>
                  </a:lnTo>
                  <a:lnTo>
                    <a:pt x="547" y="1439"/>
                  </a:lnTo>
                  <a:lnTo>
                    <a:pt x="615" y="1408"/>
                  </a:lnTo>
                  <a:lnTo>
                    <a:pt x="679" y="1379"/>
                  </a:lnTo>
                  <a:lnTo>
                    <a:pt x="743" y="1352"/>
                  </a:lnTo>
                  <a:lnTo>
                    <a:pt x="804" y="1324"/>
                  </a:lnTo>
                  <a:lnTo>
                    <a:pt x="864" y="1297"/>
                  </a:lnTo>
                  <a:lnTo>
                    <a:pt x="925" y="1269"/>
                  </a:lnTo>
                  <a:lnTo>
                    <a:pt x="987" y="1241"/>
                  </a:lnTo>
                  <a:lnTo>
                    <a:pt x="1052" y="1212"/>
                  </a:lnTo>
                  <a:lnTo>
                    <a:pt x="1119" y="1182"/>
                  </a:lnTo>
                  <a:lnTo>
                    <a:pt x="1189" y="1150"/>
                  </a:lnTo>
                  <a:lnTo>
                    <a:pt x="1265" y="1116"/>
                  </a:lnTo>
                  <a:lnTo>
                    <a:pt x="1345" y="1081"/>
                  </a:lnTo>
                  <a:lnTo>
                    <a:pt x="1432" y="1042"/>
                  </a:lnTo>
                  <a:lnTo>
                    <a:pt x="1526" y="999"/>
                  </a:lnTo>
                  <a:lnTo>
                    <a:pt x="1628" y="953"/>
                  </a:lnTo>
                  <a:lnTo>
                    <a:pt x="1738" y="903"/>
                  </a:lnTo>
                  <a:lnTo>
                    <a:pt x="1859" y="850"/>
                  </a:lnTo>
                  <a:lnTo>
                    <a:pt x="1989" y="791"/>
                  </a:lnTo>
                  <a:lnTo>
                    <a:pt x="2132" y="726"/>
                  </a:lnTo>
                  <a:lnTo>
                    <a:pt x="2286" y="657"/>
                  </a:lnTo>
                  <a:lnTo>
                    <a:pt x="2453" y="582"/>
                  </a:lnTo>
                  <a:lnTo>
                    <a:pt x="2635" y="500"/>
                  </a:lnTo>
                  <a:lnTo>
                    <a:pt x="2830" y="412"/>
                  </a:lnTo>
                  <a:lnTo>
                    <a:pt x="3042" y="316"/>
                  </a:lnTo>
                  <a:lnTo>
                    <a:pt x="3269" y="214"/>
                  </a:lnTo>
                  <a:lnTo>
                    <a:pt x="3515" y="103"/>
                  </a:lnTo>
                  <a:close/>
                </a:path>
              </a:pathLst>
            </a:custGeom>
            <a:solidFill>
              <a:srgbClr val="D6DED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66" name="Freeform 362"/>
            <p:cNvSpPr>
              <a:spLocks/>
            </p:cNvSpPr>
            <p:nvPr/>
          </p:nvSpPr>
          <p:spPr bwMode="auto">
            <a:xfrm>
              <a:off x="3360" y="3024"/>
              <a:ext cx="159" cy="92"/>
            </a:xfrm>
            <a:custGeom>
              <a:avLst/>
              <a:gdLst/>
              <a:ahLst/>
              <a:cxnLst>
                <a:cxn ang="0">
                  <a:pos x="3503" y="83"/>
                </a:cxn>
                <a:cxn ang="0">
                  <a:pos x="3502" y="64"/>
                </a:cxn>
                <a:cxn ang="0">
                  <a:pos x="3491" y="46"/>
                </a:cxn>
                <a:cxn ang="0">
                  <a:pos x="3476" y="31"/>
                </a:cxn>
                <a:cxn ang="0">
                  <a:pos x="3459" y="18"/>
                </a:cxn>
                <a:cxn ang="0">
                  <a:pos x="3440" y="8"/>
                </a:cxn>
                <a:cxn ang="0">
                  <a:pos x="3418" y="2"/>
                </a:cxn>
                <a:cxn ang="0">
                  <a:pos x="3397" y="0"/>
                </a:cxn>
                <a:cxn ang="0">
                  <a:pos x="3376" y="2"/>
                </a:cxn>
                <a:cxn ang="0">
                  <a:pos x="3356" y="8"/>
                </a:cxn>
                <a:cxn ang="0">
                  <a:pos x="62" y="1486"/>
                </a:cxn>
                <a:cxn ang="0">
                  <a:pos x="44" y="1497"/>
                </a:cxn>
                <a:cxn ang="0">
                  <a:pos x="29" y="1512"/>
                </a:cxn>
                <a:cxn ang="0">
                  <a:pos x="16" y="1530"/>
                </a:cxn>
                <a:cxn ang="0">
                  <a:pos x="7" y="1550"/>
                </a:cxn>
                <a:cxn ang="0">
                  <a:pos x="2" y="1572"/>
                </a:cxn>
                <a:cxn ang="0">
                  <a:pos x="0" y="1594"/>
                </a:cxn>
                <a:cxn ang="0">
                  <a:pos x="2" y="1615"/>
                </a:cxn>
                <a:cxn ang="0">
                  <a:pos x="8" y="1636"/>
                </a:cxn>
                <a:cxn ang="0">
                  <a:pos x="13" y="1649"/>
                </a:cxn>
                <a:cxn ang="0">
                  <a:pos x="3503" y="83"/>
                </a:cxn>
              </a:cxnLst>
              <a:rect l="0" t="0" r="r" b="b"/>
              <a:pathLst>
                <a:path w="3503" h="1649">
                  <a:moveTo>
                    <a:pt x="3503" y="83"/>
                  </a:move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3" y="1649"/>
                  </a:lnTo>
                  <a:lnTo>
                    <a:pt x="3503" y="83"/>
                  </a:lnTo>
                  <a:close/>
                </a:path>
              </a:pathLst>
            </a:custGeom>
            <a:solidFill>
              <a:srgbClr val="E0E8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67" name="Freeform 363"/>
            <p:cNvSpPr>
              <a:spLocks/>
            </p:cNvSpPr>
            <p:nvPr/>
          </p:nvSpPr>
          <p:spPr bwMode="auto">
            <a:xfrm>
              <a:off x="3533" y="3064"/>
              <a:ext cx="2" cy="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9" y="0"/>
                </a:cxn>
                <a:cxn ang="0">
                  <a:pos x="16" y="2"/>
                </a:cxn>
                <a:cxn ang="0">
                  <a:pos x="22" y="7"/>
                </a:cxn>
                <a:cxn ang="0">
                  <a:pos x="26" y="13"/>
                </a:cxn>
                <a:cxn ang="0">
                  <a:pos x="28" y="21"/>
                </a:cxn>
                <a:cxn ang="0">
                  <a:pos x="27" y="29"/>
                </a:cxn>
                <a:cxn ang="0">
                  <a:pos x="23" y="35"/>
                </a:cxn>
                <a:cxn ang="0">
                  <a:pos x="16" y="40"/>
                </a:cxn>
                <a:cxn ang="0">
                  <a:pos x="0" y="2"/>
                </a:cxn>
              </a:cxnLst>
              <a:rect l="0" t="0" r="r" b="b"/>
              <a:pathLst>
                <a:path w="28" h="40">
                  <a:moveTo>
                    <a:pt x="0" y="2"/>
                  </a:moveTo>
                  <a:lnTo>
                    <a:pt x="9" y="0"/>
                  </a:lnTo>
                  <a:lnTo>
                    <a:pt x="16" y="2"/>
                  </a:lnTo>
                  <a:lnTo>
                    <a:pt x="22" y="7"/>
                  </a:lnTo>
                  <a:lnTo>
                    <a:pt x="26" y="13"/>
                  </a:lnTo>
                  <a:lnTo>
                    <a:pt x="28" y="21"/>
                  </a:lnTo>
                  <a:lnTo>
                    <a:pt x="27" y="29"/>
                  </a:lnTo>
                  <a:lnTo>
                    <a:pt x="23" y="35"/>
                  </a:lnTo>
                  <a:lnTo>
                    <a:pt x="16" y="4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7A82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68" name="Freeform 364"/>
            <p:cNvSpPr>
              <a:spLocks/>
            </p:cNvSpPr>
            <p:nvPr/>
          </p:nvSpPr>
          <p:spPr bwMode="auto">
            <a:xfrm>
              <a:off x="3374" y="3064"/>
              <a:ext cx="160" cy="90"/>
            </a:xfrm>
            <a:custGeom>
              <a:avLst/>
              <a:gdLst/>
              <a:ahLst/>
              <a:cxnLst>
                <a:cxn ang="0">
                  <a:pos x="8" y="1596"/>
                </a:cxn>
                <a:cxn ang="0">
                  <a:pos x="0" y="1577"/>
                </a:cxn>
                <a:cxn ang="0">
                  <a:pos x="3513" y="0"/>
                </a:cxn>
                <a:cxn ang="0">
                  <a:pos x="3529" y="38"/>
                </a:cxn>
                <a:cxn ang="0">
                  <a:pos x="16" y="1614"/>
                </a:cxn>
                <a:cxn ang="0">
                  <a:pos x="8" y="1596"/>
                </a:cxn>
              </a:cxnLst>
              <a:rect l="0" t="0" r="r" b="b"/>
              <a:pathLst>
                <a:path w="3529" h="1614">
                  <a:moveTo>
                    <a:pt x="8" y="1596"/>
                  </a:moveTo>
                  <a:lnTo>
                    <a:pt x="0" y="1577"/>
                  </a:lnTo>
                  <a:lnTo>
                    <a:pt x="3513" y="0"/>
                  </a:lnTo>
                  <a:lnTo>
                    <a:pt x="3529" y="38"/>
                  </a:lnTo>
                  <a:lnTo>
                    <a:pt x="16" y="1614"/>
                  </a:lnTo>
                  <a:lnTo>
                    <a:pt x="8" y="1596"/>
                  </a:lnTo>
                  <a:close/>
                </a:path>
              </a:pathLst>
            </a:custGeom>
            <a:solidFill>
              <a:srgbClr val="7A82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69" name="Freeform 365"/>
            <p:cNvSpPr>
              <a:spLocks/>
            </p:cNvSpPr>
            <p:nvPr/>
          </p:nvSpPr>
          <p:spPr bwMode="auto">
            <a:xfrm>
              <a:off x="3373" y="3152"/>
              <a:ext cx="1" cy="2"/>
            </a:xfrm>
            <a:custGeom>
              <a:avLst/>
              <a:gdLst/>
              <a:ahLst/>
              <a:cxnLst>
                <a:cxn ang="0">
                  <a:pos x="28" y="37"/>
                </a:cxn>
                <a:cxn ang="0">
                  <a:pos x="19" y="40"/>
                </a:cxn>
                <a:cxn ang="0">
                  <a:pos x="12" y="37"/>
                </a:cxn>
                <a:cxn ang="0">
                  <a:pos x="6" y="33"/>
                </a:cxn>
                <a:cxn ang="0">
                  <a:pos x="2" y="26"/>
                </a:cxn>
                <a:cxn ang="0">
                  <a:pos x="0" y="19"/>
                </a:cxn>
                <a:cxn ang="0">
                  <a:pos x="1" y="11"/>
                </a:cxn>
                <a:cxn ang="0">
                  <a:pos x="5" y="5"/>
                </a:cxn>
                <a:cxn ang="0">
                  <a:pos x="12" y="0"/>
                </a:cxn>
                <a:cxn ang="0">
                  <a:pos x="28" y="37"/>
                </a:cxn>
              </a:cxnLst>
              <a:rect l="0" t="0" r="r" b="b"/>
              <a:pathLst>
                <a:path w="28" h="40">
                  <a:moveTo>
                    <a:pt x="28" y="37"/>
                  </a:moveTo>
                  <a:lnTo>
                    <a:pt x="19" y="40"/>
                  </a:lnTo>
                  <a:lnTo>
                    <a:pt x="12" y="37"/>
                  </a:lnTo>
                  <a:lnTo>
                    <a:pt x="6" y="33"/>
                  </a:lnTo>
                  <a:lnTo>
                    <a:pt x="2" y="26"/>
                  </a:lnTo>
                  <a:lnTo>
                    <a:pt x="0" y="19"/>
                  </a:lnTo>
                  <a:lnTo>
                    <a:pt x="1" y="11"/>
                  </a:lnTo>
                  <a:lnTo>
                    <a:pt x="5" y="5"/>
                  </a:lnTo>
                  <a:lnTo>
                    <a:pt x="12" y="0"/>
                  </a:lnTo>
                  <a:lnTo>
                    <a:pt x="28" y="37"/>
                  </a:lnTo>
                  <a:close/>
                </a:path>
              </a:pathLst>
            </a:custGeom>
            <a:solidFill>
              <a:srgbClr val="7A82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70" name="Freeform 366"/>
            <p:cNvSpPr>
              <a:spLocks/>
            </p:cNvSpPr>
            <p:nvPr/>
          </p:nvSpPr>
          <p:spPr bwMode="auto">
            <a:xfrm>
              <a:off x="3537" y="3075"/>
              <a:ext cx="2" cy="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9" y="0"/>
                </a:cxn>
                <a:cxn ang="0">
                  <a:pos x="16" y="2"/>
                </a:cxn>
                <a:cxn ang="0">
                  <a:pos x="22" y="6"/>
                </a:cxn>
                <a:cxn ang="0">
                  <a:pos x="26" y="13"/>
                </a:cxn>
                <a:cxn ang="0">
                  <a:pos x="28" y="21"/>
                </a:cxn>
                <a:cxn ang="0">
                  <a:pos x="27" y="29"/>
                </a:cxn>
                <a:cxn ang="0">
                  <a:pos x="23" y="35"/>
                </a:cxn>
                <a:cxn ang="0">
                  <a:pos x="16" y="40"/>
                </a:cxn>
                <a:cxn ang="0">
                  <a:pos x="0" y="2"/>
                </a:cxn>
              </a:cxnLst>
              <a:rect l="0" t="0" r="r" b="b"/>
              <a:pathLst>
                <a:path w="28" h="40">
                  <a:moveTo>
                    <a:pt x="0" y="2"/>
                  </a:moveTo>
                  <a:lnTo>
                    <a:pt x="9" y="0"/>
                  </a:lnTo>
                  <a:lnTo>
                    <a:pt x="16" y="2"/>
                  </a:lnTo>
                  <a:lnTo>
                    <a:pt x="22" y="6"/>
                  </a:lnTo>
                  <a:lnTo>
                    <a:pt x="26" y="13"/>
                  </a:lnTo>
                  <a:lnTo>
                    <a:pt x="28" y="21"/>
                  </a:lnTo>
                  <a:lnTo>
                    <a:pt x="27" y="29"/>
                  </a:lnTo>
                  <a:lnTo>
                    <a:pt x="23" y="35"/>
                  </a:lnTo>
                  <a:lnTo>
                    <a:pt x="16" y="4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71" name="Freeform 367"/>
            <p:cNvSpPr>
              <a:spLocks/>
            </p:cNvSpPr>
            <p:nvPr/>
          </p:nvSpPr>
          <p:spPr bwMode="auto">
            <a:xfrm>
              <a:off x="3377" y="3075"/>
              <a:ext cx="161" cy="91"/>
            </a:xfrm>
            <a:custGeom>
              <a:avLst/>
              <a:gdLst/>
              <a:ahLst/>
              <a:cxnLst>
                <a:cxn ang="0">
                  <a:pos x="8" y="1614"/>
                </a:cxn>
                <a:cxn ang="0">
                  <a:pos x="0" y="1595"/>
                </a:cxn>
                <a:cxn ang="0">
                  <a:pos x="3531" y="0"/>
                </a:cxn>
                <a:cxn ang="0">
                  <a:pos x="3547" y="38"/>
                </a:cxn>
                <a:cxn ang="0">
                  <a:pos x="17" y="1633"/>
                </a:cxn>
                <a:cxn ang="0">
                  <a:pos x="8" y="1614"/>
                </a:cxn>
              </a:cxnLst>
              <a:rect l="0" t="0" r="r" b="b"/>
              <a:pathLst>
                <a:path w="3547" h="1633">
                  <a:moveTo>
                    <a:pt x="8" y="1614"/>
                  </a:moveTo>
                  <a:lnTo>
                    <a:pt x="0" y="1595"/>
                  </a:lnTo>
                  <a:lnTo>
                    <a:pt x="3531" y="0"/>
                  </a:lnTo>
                  <a:lnTo>
                    <a:pt x="3547" y="38"/>
                  </a:lnTo>
                  <a:lnTo>
                    <a:pt x="17" y="1633"/>
                  </a:lnTo>
                  <a:lnTo>
                    <a:pt x="8" y="1614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72" name="Freeform 368"/>
            <p:cNvSpPr>
              <a:spLocks/>
            </p:cNvSpPr>
            <p:nvPr/>
          </p:nvSpPr>
          <p:spPr bwMode="auto">
            <a:xfrm>
              <a:off x="3376" y="3164"/>
              <a:ext cx="2" cy="2"/>
            </a:xfrm>
            <a:custGeom>
              <a:avLst/>
              <a:gdLst/>
              <a:ahLst/>
              <a:cxnLst>
                <a:cxn ang="0">
                  <a:pos x="29" y="38"/>
                </a:cxn>
                <a:cxn ang="0">
                  <a:pos x="19" y="40"/>
                </a:cxn>
                <a:cxn ang="0">
                  <a:pos x="12" y="38"/>
                </a:cxn>
                <a:cxn ang="0">
                  <a:pos x="6" y="34"/>
                </a:cxn>
                <a:cxn ang="0">
                  <a:pos x="2" y="27"/>
                </a:cxn>
                <a:cxn ang="0">
                  <a:pos x="0" y="19"/>
                </a:cxn>
                <a:cxn ang="0">
                  <a:pos x="1" y="12"/>
                </a:cxn>
                <a:cxn ang="0">
                  <a:pos x="5" y="6"/>
                </a:cxn>
                <a:cxn ang="0">
                  <a:pos x="12" y="0"/>
                </a:cxn>
                <a:cxn ang="0">
                  <a:pos x="29" y="38"/>
                </a:cxn>
              </a:cxnLst>
              <a:rect l="0" t="0" r="r" b="b"/>
              <a:pathLst>
                <a:path w="29" h="40">
                  <a:moveTo>
                    <a:pt x="29" y="38"/>
                  </a:moveTo>
                  <a:lnTo>
                    <a:pt x="19" y="40"/>
                  </a:lnTo>
                  <a:lnTo>
                    <a:pt x="12" y="38"/>
                  </a:lnTo>
                  <a:lnTo>
                    <a:pt x="6" y="34"/>
                  </a:lnTo>
                  <a:lnTo>
                    <a:pt x="2" y="27"/>
                  </a:lnTo>
                  <a:lnTo>
                    <a:pt x="0" y="19"/>
                  </a:lnTo>
                  <a:lnTo>
                    <a:pt x="1" y="12"/>
                  </a:lnTo>
                  <a:lnTo>
                    <a:pt x="5" y="6"/>
                  </a:lnTo>
                  <a:lnTo>
                    <a:pt x="12" y="0"/>
                  </a:lnTo>
                  <a:lnTo>
                    <a:pt x="29" y="38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73" name="Freeform 369"/>
            <p:cNvSpPr>
              <a:spLocks/>
            </p:cNvSpPr>
            <p:nvPr/>
          </p:nvSpPr>
          <p:spPr bwMode="auto">
            <a:xfrm>
              <a:off x="3368" y="3169"/>
              <a:ext cx="50" cy="122"/>
            </a:xfrm>
            <a:custGeom>
              <a:avLst/>
              <a:gdLst/>
              <a:ahLst/>
              <a:cxnLst>
                <a:cxn ang="0">
                  <a:pos x="230" y="56"/>
                </a:cxn>
                <a:cxn ang="0">
                  <a:pos x="1103" y="2072"/>
                </a:cxn>
                <a:cxn ang="0">
                  <a:pos x="1067" y="2201"/>
                </a:cxn>
                <a:cxn ang="0">
                  <a:pos x="1031" y="2186"/>
                </a:cxn>
                <a:cxn ang="0">
                  <a:pos x="994" y="2172"/>
                </a:cxn>
                <a:cxn ang="0">
                  <a:pos x="958" y="2155"/>
                </a:cxn>
                <a:cxn ang="0">
                  <a:pos x="921" y="2138"/>
                </a:cxn>
                <a:cxn ang="0">
                  <a:pos x="886" y="2119"/>
                </a:cxn>
                <a:cxn ang="0">
                  <a:pos x="850" y="2100"/>
                </a:cxn>
                <a:cxn ang="0">
                  <a:pos x="814" y="2079"/>
                </a:cxn>
                <a:cxn ang="0">
                  <a:pos x="780" y="2058"/>
                </a:cxn>
                <a:cxn ang="0">
                  <a:pos x="745" y="2036"/>
                </a:cxn>
                <a:cxn ang="0">
                  <a:pos x="711" y="2012"/>
                </a:cxn>
                <a:cxn ang="0">
                  <a:pos x="677" y="1988"/>
                </a:cxn>
                <a:cxn ang="0">
                  <a:pos x="644" y="1964"/>
                </a:cxn>
                <a:cxn ang="0">
                  <a:pos x="610" y="1939"/>
                </a:cxn>
                <a:cxn ang="0">
                  <a:pos x="579" y="1911"/>
                </a:cxn>
                <a:cxn ang="0">
                  <a:pos x="547" y="1884"/>
                </a:cxn>
                <a:cxn ang="0">
                  <a:pos x="515" y="1856"/>
                </a:cxn>
                <a:cxn ang="0">
                  <a:pos x="485" y="1827"/>
                </a:cxn>
                <a:cxn ang="0">
                  <a:pos x="455" y="1797"/>
                </a:cxn>
                <a:cxn ang="0">
                  <a:pos x="426" y="1767"/>
                </a:cxn>
                <a:cxn ang="0">
                  <a:pos x="397" y="1736"/>
                </a:cxn>
                <a:cxn ang="0">
                  <a:pos x="370" y="1705"/>
                </a:cxn>
                <a:cxn ang="0">
                  <a:pos x="342" y="1672"/>
                </a:cxn>
                <a:cxn ang="0">
                  <a:pos x="316" y="1638"/>
                </a:cxn>
                <a:cxn ang="0">
                  <a:pos x="291" y="1604"/>
                </a:cxn>
                <a:cxn ang="0">
                  <a:pos x="267" y="1571"/>
                </a:cxn>
                <a:cxn ang="0">
                  <a:pos x="243" y="1536"/>
                </a:cxn>
                <a:cxn ang="0">
                  <a:pos x="221" y="1500"/>
                </a:cxn>
                <a:cxn ang="0">
                  <a:pos x="199" y="1463"/>
                </a:cxn>
                <a:cxn ang="0">
                  <a:pos x="178" y="1427"/>
                </a:cxn>
                <a:cxn ang="0">
                  <a:pos x="158" y="1389"/>
                </a:cxn>
                <a:cxn ang="0">
                  <a:pos x="140" y="1351"/>
                </a:cxn>
                <a:cxn ang="0">
                  <a:pos x="123" y="1314"/>
                </a:cxn>
                <a:cxn ang="0">
                  <a:pos x="94" y="1241"/>
                </a:cxn>
                <a:cxn ang="0">
                  <a:pos x="70" y="1164"/>
                </a:cxn>
                <a:cxn ang="0">
                  <a:pos x="49" y="1083"/>
                </a:cxn>
                <a:cxn ang="0">
                  <a:pos x="32" y="997"/>
                </a:cxn>
                <a:cxn ang="0">
                  <a:pos x="19" y="910"/>
                </a:cxn>
                <a:cxn ang="0">
                  <a:pos x="8" y="822"/>
                </a:cxn>
                <a:cxn ang="0">
                  <a:pos x="2" y="732"/>
                </a:cxn>
                <a:cxn ang="0">
                  <a:pos x="0" y="641"/>
                </a:cxn>
                <a:cxn ang="0">
                  <a:pos x="2" y="551"/>
                </a:cxn>
                <a:cxn ang="0">
                  <a:pos x="8" y="463"/>
                </a:cxn>
                <a:cxn ang="0">
                  <a:pos x="18" y="375"/>
                </a:cxn>
                <a:cxn ang="0">
                  <a:pos x="31" y="292"/>
                </a:cxn>
                <a:cxn ang="0">
                  <a:pos x="48" y="212"/>
                </a:cxn>
                <a:cxn ang="0">
                  <a:pos x="69" y="136"/>
                </a:cxn>
                <a:cxn ang="0">
                  <a:pos x="94" y="65"/>
                </a:cxn>
                <a:cxn ang="0">
                  <a:pos x="123" y="0"/>
                </a:cxn>
                <a:cxn ang="0">
                  <a:pos x="230" y="56"/>
                </a:cxn>
              </a:cxnLst>
              <a:rect l="0" t="0" r="r" b="b"/>
              <a:pathLst>
                <a:path w="1103" h="2201">
                  <a:moveTo>
                    <a:pt x="230" y="56"/>
                  </a:moveTo>
                  <a:lnTo>
                    <a:pt x="1103" y="2072"/>
                  </a:lnTo>
                  <a:lnTo>
                    <a:pt x="1067" y="2201"/>
                  </a:lnTo>
                  <a:lnTo>
                    <a:pt x="1031" y="2186"/>
                  </a:lnTo>
                  <a:lnTo>
                    <a:pt x="994" y="2172"/>
                  </a:lnTo>
                  <a:lnTo>
                    <a:pt x="958" y="2155"/>
                  </a:lnTo>
                  <a:lnTo>
                    <a:pt x="921" y="2138"/>
                  </a:lnTo>
                  <a:lnTo>
                    <a:pt x="886" y="2119"/>
                  </a:lnTo>
                  <a:lnTo>
                    <a:pt x="850" y="2100"/>
                  </a:lnTo>
                  <a:lnTo>
                    <a:pt x="814" y="2079"/>
                  </a:lnTo>
                  <a:lnTo>
                    <a:pt x="780" y="2058"/>
                  </a:lnTo>
                  <a:lnTo>
                    <a:pt x="745" y="2036"/>
                  </a:lnTo>
                  <a:lnTo>
                    <a:pt x="711" y="2012"/>
                  </a:lnTo>
                  <a:lnTo>
                    <a:pt x="677" y="1988"/>
                  </a:lnTo>
                  <a:lnTo>
                    <a:pt x="644" y="1964"/>
                  </a:lnTo>
                  <a:lnTo>
                    <a:pt x="610" y="1939"/>
                  </a:lnTo>
                  <a:lnTo>
                    <a:pt x="579" y="1911"/>
                  </a:lnTo>
                  <a:lnTo>
                    <a:pt x="547" y="1884"/>
                  </a:lnTo>
                  <a:lnTo>
                    <a:pt x="515" y="1856"/>
                  </a:lnTo>
                  <a:lnTo>
                    <a:pt x="485" y="1827"/>
                  </a:lnTo>
                  <a:lnTo>
                    <a:pt x="455" y="1797"/>
                  </a:lnTo>
                  <a:lnTo>
                    <a:pt x="426" y="1767"/>
                  </a:lnTo>
                  <a:lnTo>
                    <a:pt x="397" y="1736"/>
                  </a:lnTo>
                  <a:lnTo>
                    <a:pt x="370" y="1705"/>
                  </a:lnTo>
                  <a:lnTo>
                    <a:pt x="342" y="1672"/>
                  </a:lnTo>
                  <a:lnTo>
                    <a:pt x="316" y="1638"/>
                  </a:lnTo>
                  <a:lnTo>
                    <a:pt x="291" y="1604"/>
                  </a:lnTo>
                  <a:lnTo>
                    <a:pt x="267" y="1571"/>
                  </a:lnTo>
                  <a:lnTo>
                    <a:pt x="243" y="1536"/>
                  </a:lnTo>
                  <a:lnTo>
                    <a:pt x="221" y="1500"/>
                  </a:lnTo>
                  <a:lnTo>
                    <a:pt x="199" y="1463"/>
                  </a:lnTo>
                  <a:lnTo>
                    <a:pt x="178" y="1427"/>
                  </a:lnTo>
                  <a:lnTo>
                    <a:pt x="158" y="1389"/>
                  </a:lnTo>
                  <a:lnTo>
                    <a:pt x="140" y="1351"/>
                  </a:lnTo>
                  <a:lnTo>
                    <a:pt x="123" y="1314"/>
                  </a:lnTo>
                  <a:lnTo>
                    <a:pt x="94" y="1241"/>
                  </a:lnTo>
                  <a:lnTo>
                    <a:pt x="70" y="1164"/>
                  </a:lnTo>
                  <a:lnTo>
                    <a:pt x="49" y="1083"/>
                  </a:lnTo>
                  <a:lnTo>
                    <a:pt x="32" y="997"/>
                  </a:lnTo>
                  <a:lnTo>
                    <a:pt x="19" y="910"/>
                  </a:lnTo>
                  <a:lnTo>
                    <a:pt x="8" y="822"/>
                  </a:lnTo>
                  <a:lnTo>
                    <a:pt x="2" y="732"/>
                  </a:lnTo>
                  <a:lnTo>
                    <a:pt x="0" y="641"/>
                  </a:lnTo>
                  <a:lnTo>
                    <a:pt x="2" y="551"/>
                  </a:lnTo>
                  <a:lnTo>
                    <a:pt x="8" y="463"/>
                  </a:lnTo>
                  <a:lnTo>
                    <a:pt x="18" y="375"/>
                  </a:lnTo>
                  <a:lnTo>
                    <a:pt x="31" y="292"/>
                  </a:lnTo>
                  <a:lnTo>
                    <a:pt x="48" y="212"/>
                  </a:lnTo>
                  <a:lnTo>
                    <a:pt x="69" y="136"/>
                  </a:lnTo>
                  <a:lnTo>
                    <a:pt x="94" y="65"/>
                  </a:lnTo>
                  <a:lnTo>
                    <a:pt x="123" y="0"/>
                  </a:lnTo>
                  <a:lnTo>
                    <a:pt x="230" y="56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74" name="Freeform 370"/>
            <p:cNvSpPr>
              <a:spLocks/>
            </p:cNvSpPr>
            <p:nvPr/>
          </p:nvSpPr>
          <p:spPr bwMode="auto">
            <a:xfrm>
              <a:off x="3367" y="3169"/>
              <a:ext cx="50" cy="122"/>
            </a:xfrm>
            <a:custGeom>
              <a:avLst/>
              <a:gdLst/>
              <a:ahLst/>
              <a:cxnLst>
                <a:cxn ang="0">
                  <a:pos x="230" y="56"/>
                </a:cxn>
                <a:cxn ang="0">
                  <a:pos x="1103" y="2072"/>
                </a:cxn>
                <a:cxn ang="0">
                  <a:pos x="1067" y="2202"/>
                </a:cxn>
                <a:cxn ang="0">
                  <a:pos x="1030" y="2187"/>
                </a:cxn>
                <a:cxn ang="0">
                  <a:pos x="994" y="2172"/>
                </a:cxn>
                <a:cxn ang="0">
                  <a:pos x="958" y="2155"/>
                </a:cxn>
                <a:cxn ang="0">
                  <a:pos x="921" y="2138"/>
                </a:cxn>
                <a:cxn ang="0">
                  <a:pos x="886" y="2119"/>
                </a:cxn>
                <a:cxn ang="0">
                  <a:pos x="850" y="2100"/>
                </a:cxn>
                <a:cxn ang="0">
                  <a:pos x="814" y="2079"/>
                </a:cxn>
                <a:cxn ang="0">
                  <a:pos x="779" y="2058"/>
                </a:cxn>
                <a:cxn ang="0">
                  <a:pos x="745" y="2036"/>
                </a:cxn>
                <a:cxn ang="0">
                  <a:pos x="711" y="2013"/>
                </a:cxn>
                <a:cxn ang="0">
                  <a:pos x="676" y="1989"/>
                </a:cxn>
                <a:cxn ang="0">
                  <a:pos x="644" y="1964"/>
                </a:cxn>
                <a:cxn ang="0">
                  <a:pos x="610" y="1939"/>
                </a:cxn>
                <a:cxn ang="0">
                  <a:pos x="578" y="1912"/>
                </a:cxn>
                <a:cxn ang="0">
                  <a:pos x="547" y="1884"/>
                </a:cxn>
                <a:cxn ang="0">
                  <a:pos x="515" y="1857"/>
                </a:cxn>
                <a:cxn ang="0">
                  <a:pos x="485" y="1827"/>
                </a:cxn>
                <a:cxn ang="0">
                  <a:pos x="455" y="1798"/>
                </a:cxn>
                <a:cxn ang="0">
                  <a:pos x="425" y="1767"/>
                </a:cxn>
                <a:cxn ang="0">
                  <a:pos x="397" y="1737"/>
                </a:cxn>
                <a:cxn ang="0">
                  <a:pos x="369" y="1705"/>
                </a:cxn>
                <a:cxn ang="0">
                  <a:pos x="342" y="1672"/>
                </a:cxn>
                <a:cxn ang="0">
                  <a:pos x="316" y="1639"/>
                </a:cxn>
                <a:cxn ang="0">
                  <a:pos x="291" y="1605"/>
                </a:cxn>
                <a:cxn ang="0">
                  <a:pos x="266" y="1571"/>
                </a:cxn>
                <a:cxn ang="0">
                  <a:pos x="243" y="1536"/>
                </a:cxn>
                <a:cxn ang="0">
                  <a:pos x="220" y="1500"/>
                </a:cxn>
                <a:cxn ang="0">
                  <a:pos x="199" y="1464"/>
                </a:cxn>
                <a:cxn ang="0">
                  <a:pos x="178" y="1428"/>
                </a:cxn>
                <a:cxn ang="0">
                  <a:pos x="158" y="1390"/>
                </a:cxn>
                <a:cxn ang="0">
                  <a:pos x="140" y="1352"/>
                </a:cxn>
                <a:cxn ang="0">
                  <a:pos x="123" y="1314"/>
                </a:cxn>
                <a:cxn ang="0">
                  <a:pos x="94" y="1241"/>
                </a:cxn>
                <a:cxn ang="0">
                  <a:pos x="69" y="1164"/>
                </a:cxn>
                <a:cxn ang="0">
                  <a:pos x="49" y="1083"/>
                </a:cxn>
                <a:cxn ang="0">
                  <a:pos x="32" y="998"/>
                </a:cxn>
                <a:cxn ang="0">
                  <a:pos x="18" y="910"/>
                </a:cxn>
                <a:cxn ang="0">
                  <a:pos x="8" y="823"/>
                </a:cxn>
                <a:cxn ang="0">
                  <a:pos x="2" y="732"/>
                </a:cxn>
                <a:cxn ang="0">
                  <a:pos x="0" y="641"/>
                </a:cxn>
                <a:cxn ang="0">
                  <a:pos x="2" y="552"/>
                </a:cxn>
                <a:cxn ang="0">
                  <a:pos x="8" y="463"/>
                </a:cxn>
                <a:cxn ang="0">
                  <a:pos x="17" y="376"/>
                </a:cxn>
                <a:cxn ang="0">
                  <a:pos x="31" y="292"/>
                </a:cxn>
                <a:cxn ang="0">
                  <a:pos x="48" y="212"/>
                </a:cxn>
                <a:cxn ang="0">
                  <a:pos x="68" y="136"/>
                </a:cxn>
                <a:cxn ang="0">
                  <a:pos x="94" y="66"/>
                </a:cxn>
                <a:cxn ang="0">
                  <a:pos x="123" y="0"/>
                </a:cxn>
                <a:cxn ang="0">
                  <a:pos x="230" y="56"/>
                </a:cxn>
              </a:cxnLst>
              <a:rect l="0" t="0" r="r" b="b"/>
              <a:pathLst>
                <a:path w="1103" h="2202">
                  <a:moveTo>
                    <a:pt x="230" y="56"/>
                  </a:moveTo>
                  <a:lnTo>
                    <a:pt x="1103" y="2072"/>
                  </a:lnTo>
                  <a:lnTo>
                    <a:pt x="1067" y="2202"/>
                  </a:lnTo>
                  <a:lnTo>
                    <a:pt x="1030" y="2187"/>
                  </a:lnTo>
                  <a:lnTo>
                    <a:pt x="994" y="2172"/>
                  </a:lnTo>
                  <a:lnTo>
                    <a:pt x="958" y="2155"/>
                  </a:lnTo>
                  <a:lnTo>
                    <a:pt x="921" y="2138"/>
                  </a:lnTo>
                  <a:lnTo>
                    <a:pt x="886" y="2119"/>
                  </a:lnTo>
                  <a:lnTo>
                    <a:pt x="850" y="2100"/>
                  </a:lnTo>
                  <a:lnTo>
                    <a:pt x="814" y="2079"/>
                  </a:lnTo>
                  <a:lnTo>
                    <a:pt x="779" y="2058"/>
                  </a:lnTo>
                  <a:lnTo>
                    <a:pt x="745" y="2036"/>
                  </a:lnTo>
                  <a:lnTo>
                    <a:pt x="711" y="2013"/>
                  </a:lnTo>
                  <a:lnTo>
                    <a:pt x="676" y="1989"/>
                  </a:lnTo>
                  <a:lnTo>
                    <a:pt x="644" y="1964"/>
                  </a:lnTo>
                  <a:lnTo>
                    <a:pt x="610" y="1939"/>
                  </a:lnTo>
                  <a:lnTo>
                    <a:pt x="578" y="1912"/>
                  </a:lnTo>
                  <a:lnTo>
                    <a:pt x="547" y="1884"/>
                  </a:lnTo>
                  <a:lnTo>
                    <a:pt x="515" y="1857"/>
                  </a:lnTo>
                  <a:lnTo>
                    <a:pt x="485" y="1827"/>
                  </a:lnTo>
                  <a:lnTo>
                    <a:pt x="455" y="1798"/>
                  </a:lnTo>
                  <a:lnTo>
                    <a:pt x="425" y="1767"/>
                  </a:lnTo>
                  <a:lnTo>
                    <a:pt x="397" y="1737"/>
                  </a:lnTo>
                  <a:lnTo>
                    <a:pt x="369" y="1705"/>
                  </a:lnTo>
                  <a:lnTo>
                    <a:pt x="342" y="1672"/>
                  </a:lnTo>
                  <a:lnTo>
                    <a:pt x="316" y="1639"/>
                  </a:lnTo>
                  <a:lnTo>
                    <a:pt x="291" y="1605"/>
                  </a:lnTo>
                  <a:lnTo>
                    <a:pt x="266" y="1571"/>
                  </a:lnTo>
                  <a:lnTo>
                    <a:pt x="243" y="1536"/>
                  </a:lnTo>
                  <a:lnTo>
                    <a:pt x="220" y="1500"/>
                  </a:lnTo>
                  <a:lnTo>
                    <a:pt x="199" y="1464"/>
                  </a:lnTo>
                  <a:lnTo>
                    <a:pt x="178" y="1428"/>
                  </a:lnTo>
                  <a:lnTo>
                    <a:pt x="158" y="1390"/>
                  </a:lnTo>
                  <a:lnTo>
                    <a:pt x="140" y="1352"/>
                  </a:lnTo>
                  <a:lnTo>
                    <a:pt x="123" y="1314"/>
                  </a:lnTo>
                  <a:lnTo>
                    <a:pt x="94" y="1241"/>
                  </a:lnTo>
                  <a:lnTo>
                    <a:pt x="69" y="1164"/>
                  </a:lnTo>
                  <a:lnTo>
                    <a:pt x="49" y="1083"/>
                  </a:lnTo>
                  <a:lnTo>
                    <a:pt x="32" y="998"/>
                  </a:lnTo>
                  <a:lnTo>
                    <a:pt x="18" y="910"/>
                  </a:lnTo>
                  <a:lnTo>
                    <a:pt x="8" y="823"/>
                  </a:lnTo>
                  <a:lnTo>
                    <a:pt x="2" y="732"/>
                  </a:lnTo>
                  <a:lnTo>
                    <a:pt x="0" y="641"/>
                  </a:lnTo>
                  <a:lnTo>
                    <a:pt x="2" y="552"/>
                  </a:lnTo>
                  <a:lnTo>
                    <a:pt x="8" y="463"/>
                  </a:lnTo>
                  <a:lnTo>
                    <a:pt x="17" y="376"/>
                  </a:lnTo>
                  <a:lnTo>
                    <a:pt x="31" y="292"/>
                  </a:lnTo>
                  <a:lnTo>
                    <a:pt x="48" y="212"/>
                  </a:lnTo>
                  <a:lnTo>
                    <a:pt x="68" y="136"/>
                  </a:lnTo>
                  <a:lnTo>
                    <a:pt x="94" y="66"/>
                  </a:lnTo>
                  <a:lnTo>
                    <a:pt x="123" y="0"/>
                  </a:lnTo>
                  <a:lnTo>
                    <a:pt x="230" y="56"/>
                  </a:lnTo>
                  <a:close/>
                </a:path>
              </a:pathLst>
            </a:custGeom>
            <a:solidFill>
              <a:srgbClr val="BAC2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75" name="Freeform 371"/>
            <p:cNvSpPr>
              <a:spLocks/>
            </p:cNvSpPr>
            <p:nvPr/>
          </p:nvSpPr>
          <p:spPr bwMode="auto">
            <a:xfrm>
              <a:off x="3544" y="3074"/>
              <a:ext cx="52" cy="121"/>
            </a:xfrm>
            <a:custGeom>
              <a:avLst/>
              <a:gdLst/>
              <a:ahLst/>
              <a:cxnLst>
                <a:cxn ang="0">
                  <a:pos x="917" y="2127"/>
                </a:cxn>
                <a:cxn ang="0">
                  <a:pos x="0" y="131"/>
                </a:cxn>
                <a:cxn ang="0">
                  <a:pos x="32" y="0"/>
                </a:cxn>
                <a:cxn ang="0">
                  <a:pos x="69" y="14"/>
                </a:cxn>
                <a:cxn ang="0">
                  <a:pos x="106" y="29"/>
                </a:cxn>
                <a:cxn ang="0">
                  <a:pos x="142" y="44"/>
                </a:cxn>
                <a:cxn ang="0">
                  <a:pos x="179" y="60"/>
                </a:cxn>
                <a:cxn ang="0">
                  <a:pos x="216" y="78"/>
                </a:cxn>
                <a:cxn ang="0">
                  <a:pos x="252" y="96"/>
                </a:cxn>
                <a:cxn ang="0">
                  <a:pos x="287" y="116"/>
                </a:cxn>
                <a:cxn ang="0">
                  <a:pos x="323" y="136"/>
                </a:cxn>
                <a:cxn ang="0">
                  <a:pos x="358" y="159"/>
                </a:cxn>
                <a:cxn ang="0">
                  <a:pos x="392" y="181"/>
                </a:cxn>
                <a:cxn ang="0">
                  <a:pos x="427" y="204"/>
                </a:cxn>
                <a:cxn ang="0">
                  <a:pos x="461" y="228"/>
                </a:cxn>
                <a:cxn ang="0">
                  <a:pos x="494" y="252"/>
                </a:cxn>
                <a:cxn ang="0">
                  <a:pos x="527" y="279"/>
                </a:cxn>
                <a:cxn ang="0">
                  <a:pos x="560" y="305"/>
                </a:cxn>
                <a:cxn ang="0">
                  <a:pos x="591" y="332"/>
                </a:cxn>
                <a:cxn ang="0">
                  <a:pos x="623" y="361"/>
                </a:cxn>
                <a:cxn ang="0">
                  <a:pos x="653" y="389"/>
                </a:cxn>
                <a:cxn ang="0">
                  <a:pos x="683" y="419"/>
                </a:cxn>
                <a:cxn ang="0">
                  <a:pos x="713" y="449"/>
                </a:cxn>
                <a:cxn ang="0">
                  <a:pos x="741" y="481"/>
                </a:cxn>
                <a:cxn ang="0">
                  <a:pos x="769" y="513"/>
                </a:cxn>
                <a:cxn ang="0">
                  <a:pos x="795" y="545"/>
                </a:cxn>
                <a:cxn ang="0">
                  <a:pos x="822" y="578"/>
                </a:cxn>
                <a:cxn ang="0">
                  <a:pos x="846" y="612"/>
                </a:cxn>
                <a:cxn ang="0">
                  <a:pos x="871" y="647"/>
                </a:cxn>
                <a:cxn ang="0">
                  <a:pos x="894" y="681"/>
                </a:cxn>
                <a:cxn ang="0">
                  <a:pos x="917" y="717"/>
                </a:cxn>
                <a:cxn ang="0">
                  <a:pos x="938" y="754"/>
                </a:cxn>
                <a:cxn ang="0">
                  <a:pos x="958" y="791"/>
                </a:cxn>
                <a:cxn ang="0">
                  <a:pos x="978" y="828"/>
                </a:cxn>
                <a:cxn ang="0">
                  <a:pos x="996" y="866"/>
                </a:cxn>
                <a:cxn ang="0">
                  <a:pos x="1026" y="938"/>
                </a:cxn>
                <a:cxn ang="0">
                  <a:pos x="1052" y="1015"/>
                </a:cxn>
                <a:cxn ang="0">
                  <a:pos x="1075" y="1096"/>
                </a:cxn>
                <a:cxn ang="0">
                  <a:pos x="1094" y="1180"/>
                </a:cxn>
                <a:cxn ang="0">
                  <a:pos x="1109" y="1266"/>
                </a:cxn>
                <a:cxn ang="0">
                  <a:pos x="1121" y="1356"/>
                </a:cxn>
                <a:cxn ang="0">
                  <a:pos x="1129" y="1446"/>
                </a:cxn>
                <a:cxn ang="0">
                  <a:pos x="1133" y="1536"/>
                </a:cxn>
                <a:cxn ang="0">
                  <a:pos x="1133" y="1626"/>
                </a:cxn>
                <a:cxn ang="0">
                  <a:pos x="1130" y="1716"/>
                </a:cxn>
                <a:cxn ang="0">
                  <a:pos x="1122" y="1802"/>
                </a:cxn>
                <a:cxn ang="0">
                  <a:pos x="1110" y="1886"/>
                </a:cxn>
                <a:cxn ang="0">
                  <a:pos x="1095" y="1967"/>
                </a:cxn>
                <a:cxn ang="0">
                  <a:pos x="1076" y="2043"/>
                </a:cxn>
                <a:cxn ang="0">
                  <a:pos x="1052" y="2115"/>
                </a:cxn>
                <a:cxn ang="0">
                  <a:pos x="1025" y="2181"/>
                </a:cxn>
                <a:cxn ang="0">
                  <a:pos x="917" y="2127"/>
                </a:cxn>
              </a:cxnLst>
              <a:rect l="0" t="0" r="r" b="b"/>
              <a:pathLst>
                <a:path w="1133" h="2181">
                  <a:moveTo>
                    <a:pt x="917" y="2127"/>
                  </a:moveTo>
                  <a:lnTo>
                    <a:pt x="0" y="131"/>
                  </a:lnTo>
                  <a:lnTo>
                    <a:pt x="32" y="0"/>
                  </a:lnTo>
                  <a:lnTo>
                    <a:pt x="69" y="14"/>
                  </a:lnTo>
                  <a:lnTo>
                    <a:pt x="106" y="29"/>
                  </a:lnTo>
                  <a:lnTo>
                    <a:pt x="142" y="44"/>
                  </a:lnTo>
                  <a:lnTo>
                    <a:pt x="179" y="60"/>
                  </a:lnTo>
                  <a:lnTo>
                    <a:pt x="216" y="78"/>
                  </a:lnTo>
                  <a:lnTo>
                    <a:pt x="252" y="96"/>
                  </a:lnTo>
                  <a:lnTo>
                    <a:pt x="287" y="116"/>
                  </a:lnTo>
                  <a:lnTo>
                    <a:pt x="323" y="136"/>
                  </a:lnTo>
                  <a:lnTo>
                    <a:pt x="358" y="159"/>
                  </a:lnTo>
                  <a:lnTo>
                    <a:pt x="392" y="181"/>
                  </a:lnTo>
                  <a:lnTo>
                    <a:pt x="427" y="204"/>
                  </a:lnTo>
                  <a:lnTo>
                    <a:pt x="461" y="228"/>
                  </a:lnTo>
                  <a:lnTo>
                    <a:pt x="494" y="252"/>
                  </a:lnTo>
                  <a:lnTo>
                    <a:pt x="527" y="279"/>
                  </a:lnTo>
                  <a:lnTo>
                    <a:pt x="560" y="305"/>
                  </a:lnTo>
                  <a:lnTo>
                    <a:pt x="591" y="332"/>
                  </a:lnTo>
                  <a:lnTo>
                    <a:pt x="623" y="361"/>
                  </a:lnTo>
                  <a:lnTo>
                    <a:pt x="653" y="389"/>
                  </a:lnTo>
                  <a:lnTo>
                    <a:pt x="683" y="419"/>
                  </a:lnTo>
                  <a:lnTo>
                    <a:pt x="713" y="449"/>
                  </a:lnTo>
                  <a:lnTo>
                    <a:pt x="741" y="481"/>
                  </a:lnTo>
                  <a:lnTo>
                    <a:pt x="769" y="513"/>
                  </a:lnTo>
                  <a:lnTo>
                    <a:pt x="795" y="545"/>
                  </a:lnTo>
                  <a:lnTo>
                    <a:pt x="822" y="578"/>
                  </a:lnTo>
                  <a:lnTo>
                    <a:pt x="846" y="612"/>
                  </a:lnTo>
                  <a:lnTo>
                    <a:pt x="871" y="647"/>
                  </a:lnTo>
                  <a:lnTo>
                    <a:pt x="894" y="681"/>
                  </a:lnTo>
                  <a:lnTo>
                    <a:pt x="917" y="717"/>
                  </a:lnTo>
                  <a:lnTo>
                    <a:pt x="938" y="754"/>
                  </a:lnTo>
                  <a:lnTo>
                    <a:pt x="958" y="791"/>
                  </a:lnTo>
                  <a:lnTo>
                    <a:pt x="978" y="828"/>
                  </a:lnTo>
                  <a:lnTo>
                    <a:pt x="996" y="866"/>
                  </a:lnTo>
                  <a:lnTo>
                    <a:pt x="1026" y="938"/>
                  </a:lnTo>
                  <a:lnTo>
                    <a:pt x="1052" y="1015"/>
                  </a:lnTo>
                  <a:lnTo>
                    <a:pt x="1075" y="1096"/>
                  </a:lnTo>
                  <a:lnTo>
                    <a:pt x="1094" y="1180"/>
                  </a:lnTo>
                  <a:lnTo>
                    <a:pt x="1109" y="1266"/>
                  </a:lnTo>
                  <a:lnTo>
                    <a:pt x="1121" y="1356"/>
                  </a:lnTo>
                  <a:lnTo>
                    <a:pt x="1129" y="1446"/>
                  </a:lnTo>
                  <a:lnTo>
                    <a:pt x="1133" y="1536"/>
                  </a:lnTo>
                  <a:lnTo>
                    <a:pt x="1133" y="1626"/>
                  </a:lnTo>
                  <a:lnTo>
                    <a:pt x="1130" y="1716"/>
                  </a:lnTo>
                  <a:lnTo>
                    <a:pt x="1122" y="1802"/>
                  </a:lnTo>
                  <a:lnTo>
                    <a:pt x="1110" y="1886"/>
                  </a:lnTo>
                  <a:lnTo>
                    <a:pt x="1095" y="1967"/>
                  </a:lnTo>
                  <a:lnTo>
                    <a:pt x="1076" y="2043"/>
                  </a:lnTo>
                  <a:lnTo>
                    <a:pt x="1052" y="2115"/>
                  </a:lnTo>
                  <a:lnTo>
                    <a:pt x="1025" y="2181"/>
                  </a:lnTo>
                  <a:lnTo>
                    <a:pt x="917" y="2127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76" name="Freeform 372"/>
            <p:cNvSpPr>
              <a:spLocks/>
            </p:cNvSpPr>
            <p:nvPr/>
          </p:nvSpPr>
          <p:spPr bwMode="auto">
            <a:xfrm>
              <a:off x="3544" y="3074"/>
              <a:ext cx="51" cy="122"/>
            </a:xfrm>
            <a:custGeom>
              <a:avLst/>
              <a:gdLst/>
              <a:ahLst/>
              <a:cxnLst>
                <a:cxn ang="0">
                  <a:pos x="918" y="2126"/>
                </a:cxn>
                <a:cxn ang="0">
                  <a:pos x="0" y="130"/>
                </a:cxn>
                <a:cxn ang="0">
                  <a:pos x="33" y="0"/>
                </a:cxn>
                <a:cxn ang="0">
                  <a:pos x="70" y="13"/>
                </a:cxn>
                <a:cxn ang="0">
                  <a:pos x="107" y="28"/>
                </a:cxn>
                <a:cxn ang="0">
                  <a:pos x="143" y="43"/>
                </a:cxn>
                <a:cxn ang="0">
                  <a:pos x="180" y="60"/>
                </a:cxn>
                <a:cxn ang="0">
                  <a:pos x="217" y="78"/>
                </a:cxn>
                <a:cxn ang="0">
                  <a:pos x="252" y="96"/>
                </a:cxn>
                <a:cxn ang="0">
                  <a:pos x="288" y="116"/>
                </a:cxn>
                <a:cxn ang="0">
                  <a:pos x="324" y="136"/>
                </a:cxn>
                <a:cxn ang="0">
                  <a:pos x="359" y="158"/>
                </a:cxn>
                <a:cxn ang="0">
                  <a:pos x="393" y="180"/>
                </a:cxn>
                <a:cxn ang="0">
                  <a:pos x="428" y="203"/>
                </a:cxn>
                <a:cxn ang="0">
                  <a:pos x="462" y="227"/>
                </a:cxn>
                <a:cxn ang="0">
                  <a:pos x="495" y="252"/>
                </a:cxn>
                <a:cxn ang="0">
                  <a:pos x="528" y="278"/>
                </a:cxn>
                <a:cxn ang="0">
                  <a:pos x="561" y="304"/>
                </a:cxn>
                <a:cxn ang="0">
                  <a:pos x="592" y="332"/>
                </a:cxn>
                <a:cxn ang="0">
                  <a:pos x="624" y="360"/>
                </a:cxn>
                <a:cxn ang="0">
                  <a:pos x="654" y="389"/>
                </a:cxn>
                <a:cxn ang="0">
                  <a:pos x="684" y="418"/>
                </a:cxn>
                <a:cxn ang="0">
                  <a:pos x="714" y="449"/>
                </a:cxn>
                <a:cxn ang="0">
                  <a:pos x="742" y="480"/>
                </a:cxn>
                <a:cxn ang="0">
                  <a:pos x="770" y="512"/>
                </a:cxn>
                <a:cxn ang="0">
                  <a:pos x="796" y="545"/>
                </a:cxn>
                <a:cxn ang="0">
                  <a:pos x="823" y="577"/>
                </a:cxn>
                <a:cxn ang="0">
                  <a:pos x="847" y="611"/>
                </a:cxn>
                <a:cxn ang="0">
                  <a:pos x="872" y="646"/>
                </a:cxn>
                <a:cxn ang="0">
                  <a:pos x="895" y="681"/>
                </a:cxn>
                <a:cxn ang="0">
                  <a:pos x="918" y="717"/>
                </a:cxn>
                <a:cxn ang="0">
                  <a:pos x="939" y="754"/>
                </a:cxn>
                <a:cxn ang="0">
                  <a:pos x="959" y="790"/>
                </a:cxn>
                <a:cxn ang="0">
                  <a:pos x="979" y="827"/>
                </a:cxn>
                <a:cxn ang="0">
                  <a:pos x="997" y="865"/>
                </a:cxn>
                <a:cxn ang="0">
                  <a:pos x="1027" y="937"/>
                </a:cxn>
                <a:cxn ang="0">
                  <a:pos x="1053" y="1014"/>
                </a:cxn>
                <a:cxn ang="0">
                  <a:pos x="1076" y="1095"/>
                </a:cxn>
                <a:cxn ang="0">
                  <a:pos x="1095" y="1179"/>
                </a:cxn>
                <a:cxn ang="0">
                  <a:pos x="1110" y="1266"/>
                </a:cxn>
                <a:cxn ang="0">
                  <a:pos x="1122" y="1355"/>
                </a:cxn>
                <a:cxn ang="0">
                  <a:pos x="1130" y="1445"/>
                </a:cxn>
                <a:cxn ang="0">
                  <a:pos x="1134" y="1536"/>
                </a:cxn>
                <a:cxn ang="0">
                  <a:pos x="1134" y="1625"/>
                </a:cxn>
                <a:cxn ang="0">
                  <a:pos x="1131" y="1715"/>
                </a:cxn>
                <a:cxn ang="0">
                  <a:pos x="1123" y="1801"/>
                </a:cxn>
                <a:cxn ang="0">
                  <a:pos x="1111" y="1886"/>
                </a:cxn>
                <a:cxn ang="0">
                  <a:pos x="1096" y="1966"/>
                </a:cxn>
                <a:cxn ang="0">
                  <a:pos x="1077" y="2043"/>
                </a:cxn>
                <a:cxn ang="0">
                  <a:pos x="1053" y="2115"/>
                </a:cxn>
                <a:cxn ang="0">
                  <a:pos x="1026" y="2180"/>
                </a:cxn>
                <a:cxn ang="0">
                  <a:pos x="918" y="2126"/>
                </a:cxn>
              </a:cxnLst>
              <a:rect l="0" t="0" r="r" b="b"/>
              <a:pathLst>
                <a:path w="1134" h="2180">
                  <a:moveTo>
                    <a:pt x="918" y="2126"/>
                  </a:moveTo>
                  <a:lnTo>
                    <a:pt x="0" y="130"/>
                  </a:lnTo>
                  <a:lnTo>
                    <a:pt x="33" y="0"/>
                  </a:lnTo>
                  <a:lnTo>
                    <a:pt x="70" y="13"/>
                  </a:lnTo>
                  <a:lnTo>
                    <a:pt x="107" y="28"/>
                  </a:lnTo>
                  <a:lnTo>
                    <a:pt x="143" y="43"/>
                  </a:lnTo>
                  <a:lnTo>
                    <a:pt x="180" y="60"/>
                  </a:lnTo>
                  <a:lnTo>
                    <a:pt x="217" y="78"/>
                  </a:lnTo>
                  <a:lnTo>
                    <a:pt x="252" y="96"/>
                  </a:lnTo>
                  <a:lnTo>
                    <a:pt x="288" y="116"/>
                  </a:lnTo>
                  <a:lnTo>
                    <a:pt x="324" y="136"/>
                  </a:lnTo>
                  <a:lnTo>
                    <a:pt x="359" y="158"/>
                  </a:lnTo>
                  <a:lnTo>
                    <a:pt x="393" y="180"/>
                  </a:lnTo>
                  <a:lnTo>
                    <a:pt x="428" y="203"/>
                  </a:lnTo>
                  <a:lnTo>
                    <a:pt x="462" y="227"/>
                  </a:lnTo>
                  <a:lnTo>
                    <a:pt x="495" y="252"/>
                  </a:lnTo>
                  <a:lnTo>
                    <a:pt x="528" y="278"/>
                  </a:lnTo>
                  <a:lnTo>
                    <a:pt x="561" y="304"/>
                  </a:lnTo>
                  <a:lnTo>
                    <a:pt x="592" y="332"/>
                  </a:lnTo>
                  <a:lnTo>
                    <a:pt x="624" y="360"/>
                  </a:lnTo>
                  <a:lnTo>
                    <a:pt x="654" y="389"/>
                  </a:lnTo>
                  <a:lnTo>
                    <a:pt x="684" y="418"/>
                  </a:lnTo>
                  <a:lnTo>
                    <a:pt x="714" y="449"/>
                  </a:lnTo>
                  <a:lnTo>
                    <a:pt x="742" y="480"/>
                  </a:lnTo>
                  <a:lnTo>
                    <a:pt x="770" y="512"/>
                  </a:lnTo>
                  <a:lnTo>
                    <a:pt x="796" y="545"/>
                  </a:lnTo>
                  <a:lnTo>
                    <a:pt x="823" y="577"/>
                  </a:lnTo>
                  <a:lnTo>
                    <a:pt x="847" y="611"/>
                  </a:lnTo>
                  <a:lnTo>
                    <a:pt x="872" y="646"/>
                  </a:lnTo>
                  <a:lnTo>
                    <a:pt x="895" y="681"/>
                  </a:lnTo>
                  <a:lnTo>
                    <a:pt x="918" y="717"/>
                  </a:lnTo>
                  <a:lnTo>
                    <a:pt x="939" y="754"/>
                  </a:lnTo>
                  <a:lnTo>
                    <a:pt x="959" y="790"/>
                  </a:lnTo>
                  <a:lnTo>
                    <a:pt x="979" y="827"/>
                  </a:lnTo>
                  <a:lnTo>
                    <a:pt x="997" y="865"/>
                  </a:lnTo>
                  <a:lnTo>
                    <a:pt x="1027" y="937"/>
                  </a:lnTo>
                  <a:lnTo>
                    <a:pt x="1053" y="1014"/>
                  </a:lnTo>
                  <a:lnTo>
                    <a:pt x="1076" y="1095"/>
                  </a:lnTo>
                  <a:lnTo>
                    <a:pt x="1095" y="1179"/>
                  </a:lnTo>
                  <a:lnTo>
                    <a:pt x="1110" y="1266"/>
                  </a:lnTo>
                  <a:lnTo>
                    <a:pt x="1122" y="1355"/>
                  </a:lnTo>
                  <a:lnTo>
                    <a:pt x="1130" y="1445"/>
                  </a:lnTo>
                  <a:lnTo>
                    <a:pt x="1134" y="1536"/>
                  </a:lnTo>
                  <a:lnTo>
                    <a:pt x="1134" y="1625"/>
                  </a:lnTo>
                  <a:lnTo>
                    <a:pt x="1131" y="1715"/>
                  </a:lnTo>
                  <a:lnTo>
                    <a:pt x="1123" y="1801"/>
                  </a:lnTo>
                  <a:lnTo>
                    <a:pt x="1111" y="1886"/>
                  </a:lnTo>
                  <a:lnTo>
                    <a:pt x="1096" y="1966"/>
                  </a:lnTo>
                  <a:lnTo>
                    <a:pt x="1077" y="2043"/>
                  </a:lnTo>
                  <a:lnTo>
                    <a:pt x="1053" y="2115"/>
                  </a:lnTo>
                  <a:lnTo>
                    <a:pt x="1026" y="2180"/>
                  </a:lnTo>
                  <a:lnTo>
                    <a:pt x="918" y="2126"/>
                  </a:lnTo>
                  <a:close/>
                </a:path>
              </a:pathLst>
            </a:custGeom>
            <a:solidFill>
              <a:srgbClr val="BAC2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77" name="Freeform 373"/>
            <p:cNvSpPr>
              <a:spLocks/>
            </p:cNvSpPr>
            <p:nvPr/>
          </p:nvSpPr>
          <p:spPr bwMode="auto">
            <a:xfrm>
              <a:off x="3426" y="3144"/>
              <a:ext cx="164" cy="228"/>
            </a:xfrm>
            <a:custGeom>
              <a:avLst/>
              <a:gdLst/>
              <a:ahLst/>
              <a:cxnLst>
                <a:cxn ang="0">
                  <a:pos x="1404" y="4112"/>
                </a:cxn>
                <a:cxn ang="0">
                  <a:pos x="3622" y="3023"/>
                </a:cxn>
                <a:cxn ang="0">
                  <a:pos x="2218" y="0"/>
                </a:cxn>
                <a:cxn ang="0">
                  <a:pos x="0" y="989"/>
                </a:cxn>
                <a:cxn ang="0">
                  <a:pos x="1404" y="4112"/>
                </a:cxn>
              </a:cxnLst>
              <a:rect l="0" t="0" r="r" b="b"/>
              <a:pathLst>
                <a:path w="3622" h="4112">
                  <a:moveTo>
                    <a:pt x="1404" y="4112"/>
                  </a:moveTo>
                  <a:lnTo>
                    <a:pt x="3622" y="3023"/>
                  </a:lnTo>
                  <a:lnTo>
                    <a:pt x="2218" y="0"/>
                  </a:lnTo>
                  <a:lnTo>
                    <a:pt x="0" y="989"/>
                  </a:lnTo>
                  <a:lnTo>
                    <a:pt x="1404" y="4112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78" name="Freeform 374"/>
            <p:cNvSpPr>
              <a:spLocks/>
            </p:cNvSpPr>
            <p:nvPr/>
          </p:nvSpPr>
          <p:spPr bwMode="auto">
            <a:xfrm>
              <a:off x="3426" y="3141"/>
              <a:ext cx="164" cy="228"/>
            </a:xfrm>
            <a:custGeom>
              <a:avLst/>
              <a:gdLst/>
              <a:ahLst/>
              <a:cxnLst>
                <a:cxn ang="0">
                  <a:pos x="1404" y="4113"/>
                </a:cxn>
                <a:cxn ang="0">
                  <a:pos x="3622" y="3024"/>
                </a:cxn>
                <a:cxn ang="0">
                  <a:pos x="2218" y="0"/>
                </a:cxn>
                <a:cxn ang="0">
                  <a:pos x="0" y="989"/>
                </a:cxn>
                <a:cxn ang="0">
                  <a:pos x="1404" y="4113"/>
                </a:cxn>
              </a:cxnLst>
              <a:rect l="0" t="0" r="r" b="b"/>
              <a:pathLst>
                <a:path w="3622" h="4113">
                  <a:moveTo>
                    <a:pt x="1404" y="4113"/>
                  </a:moveTo>
                  <a:lnTo>
                    <a:pt x="3622" y="3024"/>
                  </a:lnTo>
                  <a:lnTo>
                    <a:pt x="2218" y="0"/>
                  </a:lnTo>
                  <a:lnTo>
                    <a:pt x="0" y="989"/>
                  </a:lnTo>
                  <a:lnTo>
                    <a:pt x="1404" y="4113"/>
                  </a:lnTo>
                  <a:close/>
                </a:path>
              </a:pathLst>
            </a:custGeom>
            <a:solidFill>
              <a:srgbClr val="11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79" name="Freeform 375"/>
            <p:cNvSpPr>
              <a:spLocks/>
            </p:cNvSpPr>
            <p:nvPr/>
          </p:nvSpPr>
          <p:spPr bwMode="auto">
            <a:xfrm>
              <a:off x="3432" y="3146"/>
              <a:ext cx="157" cy="218"/>
            </a:xfrm>
            <a:custGeom>
              <a:avLst/>
              <a:gdLst/>
              <a:ahLst/>
              <a:cxnLst>
                <a:cxn ang="0">
                  <a:pos x="1335" y="3913"/>
                </a:cxn>
                <a:cxn ang="0">
                  <a:pos x="3446" y="2878"/>
                </a:cxn>
                <a:cxn ang="0">
                  <a:pos x="2111" y="0"/>
                </a:cxn>
                <a:cxn ang="0">
                  <a:pos x="0" y="942"/>
                </a:cxn>
                <a:cxn ang="0">
                  <a:pos x="1335" y="3913"/>
                </a:cxn>
              </a:cxnLst>
              <a:rect l="0" t="0" r="r" b="b"/>
              <a:pathLst>
                <a:path w="3446" h="3913">
                  <a:moveTo>
                    <a:pt x="1335" y="3913"/>
                  </a:moveTo>
                  <a:lnTo>
                    <a:pt x="3446" y="2878"/>
                  </a:lnTo>
                  <a:lnTo>
                    <a:pt x="2111" y="0"/>
                  </a:lnTo>
                  <a:lnTo>
                    <a:pt x="0" y="942"/>
                  </a:lnTo>
                  <a:lnTo>
                    <a:pt x="1335" y="3913"/>
                  </a:lnTo>
                  <a:close/>
                </a:path>
              </a:pathLst>
            </a:custGeom>
            <a:solidFill>
              <a:srgbClr val="1A78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80" name="Freeform 376"/>
            <p:cNvSpPr>
              <a:spLocks/>
            </p:cNvSpPr>
            <p:nvPr/>
          </p:nvSpPr>
          <p:spPr bwMode="auto">
            <a:xfrm>
              <a:off x="3439" y="3109"/>
              <a:ext cx="19" cy="19"/>
            </a:xfrm>
            <a:custGeom>
              <a:avLst/>
              <a:gdLst/>
              <a:ahLst/>
              <a:cxnLst>
                <a:cxn ang="0">
                  <a:pos x="431" y="186"/>
                </a:cxn>
                <a:cxn ang="0">
                  <a:pos x="79" y="343"/>
                </a:cxn>
                <a:cxn ang="0">
                  <a:pos x="0" y="157"/>
                </a:cxn>
                <a:cxn ang="0">
                  <a:pos x="352" y="0"/>
                </a:cxn>
                <a:cxn ang="0">
                  <a:pos x="431" y="186"/>
                </a:cxn>
              </a:cxnLst>
              <a:rect l="0" t="0" r="r" b="b"/>
              <a:pathLst>
                <a:path w="431" h="343">
                  <a:moveTo>
                    <a:pt x="431" y="186"/>
                  </a:moveTo>
                  <a:lnTo>
                    <a:pt x="79" y="343"/>
                  </a:lnTo>
                  <a:lnTo>
                    <a:pt x="0" y="157"/>
                  </a:lnTo>
                  <a:lnTo>
                    <a:pt x="352" y="0"/>
                  </a:lnTo>
                  <a:lnTo>
                    <a:pt x="431" y="18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81" name="Freeform 377"/>
            <p:cNvSpPr>
              <a:spLocks/>
            </p:cNvSpPr>
            <p:nvPr/>
          </p:nvSpPr>
          <p:spPr bwMode="auto">
            <a:xfrm>
              <a:off x="3442" y="3112"/>
              <a:ext cx="16" cy="15"/>
            </a:xfrm>
            <a:custGeom>
              <a:avLst/>
              <a:gdLst/>
              <a:ahLst/>
              <a:cxnLst>
                <a:cxn ang="0">
                  <a:pos x="347" y="126"/>
                </a:cxn>
                <a:cxn ang="0">
                  <a:pos x="53" y="257"/>
                </a:cxn>
                <a:cxn ang="0">
                  <a:pos x="0" y="132"/>
                </a:cxn>
                <a:cxn ang="0">
                  <a:pos x="294" y="0"/>
                </a:cxn>
                <a:cxn ang="0">
                  <a:pos x="347" y="126"/>
                </a:cxn>
              </a:cxnLst>
              <a:rect l="0" t="0" r="r" b="b"/>
              <a:pathLst>
                <a:path w="347" h="257">
                  <a:moveTo>
                    <a:pt x="347" y="126"/>
                  </a:moveTo>
                  <a:lnTo>
                    <a:pt x="53" y="257"/>
                  </a:lnTo>
                  <a:lnTo>
                    <a:pt x="0" y="132"/>
                  </a:lnTo>
                  <a:lnTo>
                    <a:pt x="294" y="0"/>
                  </a:lnTo>
                  <a:lnTo>
                    <a:pt x="347" y="126"/>
                  </a:lnTo>
                  <a:close/>
                </a:path>
              </a:pathLst>
            </a:custGeom>
            <a:solidFill>
              <a:srgbClr val="BAC2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82" name="Freeform 378"/>
            <p:cNvSpPr>
              <a:spLocks/>
            </p:cNvSpPr>
            <p:nvPr/>
          </p:nvSpPr>
          <p:spPr bwMode="auto">
            <a:xfrm>
              <a:off x="3447" y="3110"/>
              <a:ext cx="10" cy="13"/>
            </a:xfrm>
            <a:custGeom>
              <a:avLst/>
              <a:gdLst/>
              <a:ahLst/>
              <a:cxnLst>
                <a:cxn ang="0">
                  <a:pos x="5" y="73"/>
                </a:cxn>
                <a:cxn ang="0">
                  <a:pos x="167" y="0"/>
                </a:cxn>
                <a:cxn ang="0">
                  <a:pos x="171" y="0"/>
                </a:cxn>
                <a:cxn ang="0">
                  <a:pos x="175" y="2"/>
                </a:cxn>
                <a:cxn ang="0">
                  <a:pos x="180" y="6"/>
                </a:cxn>
                <a:cxn ang="0">
                  <a:pos x="183" y="13"/>
                </a:cxn>
                <a:cxn ang="0">
                  <a:pos x="236" y="141"/>
                </a:cxn>
                <a:cxn ang="0">
                  <a:pos x="238" y="147"/>
                </a:cxn>
                <a:cxn ang="0">
                  <a:pos x="238" y="154"/>
                </a:cxn>
                <a:cxn ang="0">
                  <a:pos x="237" y="159"/>
                </a:cxn>
                <a:cxn ang="0">
                  <a:pos x="234" y="162"/>
                </a:cxn>
                <a:cxn ang="0">
                  <a:pos x="73" y="234"/>
                </a:cxn>
                <a:cxn ang="0">
                  <a:pos x="69" y="234"/>
                </a:cxn>
                <a:cxn ang="0">
                  <a:pos x="64" y="232"/>
                </a:cxn>
                <a:cxn ang="0">
                  <a:pos x="60" y="228"/>
                </a:cxn>
                <a:cxn ang="0">
                  <a:pos x="56" y="221"/>
                </a:cxn>
                <a:cxn ang="0">
                  <a:pos x="2" y="94"/>
                </a:cxn>
                <a:cxn ang="0">
                  <a:pos x="0" y="86"/>
                </a:cxn>
                <a:cxn ang="0">
                  <a:pos x="0" y="80"/>
                </a:cxn>
                <a:cxn ang="0">
                  <a:pos x="1" y="76"/>
                </a:cxn>
                <a:cxn ang="0">
                  <a:pos x="5" y="73"/>
                </a:cxn>
              </a:cxnLst>
              <a:rect l="0" t="0" r="r" b="b"/>
              <a:pathLst>
                <a:path w="238" h="234">
                  <a:moveTo>
                    <a:pt x="5" y="73"/>
                  </a:moveTo>
                  <a:lnTo>
                    <a:pt x="167" y="0"/>
                  </a:lnTo>
                  <a:lnTo>
                    <a:pt x="171" y="0"/>
                  </a:lnTo>
                  <a:lnTo>
                    <a:pt x="175" y="2"/>
                  </a:lnTo>
                  <a:lnTo>
                    <a:pt x="180" y="6"/>
                  </a:lnTo>
                  <a:lnTo>
                    <a:pt x="183" y="13"/>
                  </a:lnTo>
                  <a:lnTo>
                    <a:pt x="236" y="141"/>
                  </a:lnTo>
                  <a:lnTo>
                    <a:pt x="238" y="147"/>
                  </a:lnTo>
                  <a:lnTo>
                    <a:pt x="238" y="154"/>
                  </a:lnTo>
                  <a:lnTo>
                    <a:pt x="237" y="159"/>
                  </a:lnTo>
                  <a:lnTo>
                    <a:pt x="234" y="162"/>
                  </a:lnTo>
                  <a:lnTo>
                    <a:pt x="73" y="234"/>
                  </a:lnTo>
                  <a:lnTo>
                    <a:pt x="69" y="234"/>
                  </a:lnTo>
                  <a:lnTo>
                    <a:pt x="64" y="232"/>
                  </a:lnTo>
                  <a:lnTo>
                    <a:pt x="60" y="228"/>
                  </a:lnTo>
                  <a:lnTo>
                    <a:pt x="56" y="221"/>
                  </a:lnTo>
                  <a:lnTo>
                    <a:pt x="2" y="94"/>
                  </a:lnTo>
                  <a:lnTo>
                    <a:pt x="0" y="86"/>
                  </a:lnTo>
                  <a:lnTo>
                    <a:pt x="0" y="80"/>
                  </a:lnTo>
                  <a:lnTo>
                    <a:pt x="1" y="76"/>
                  </a:lnTo>
                  <a:lnTo>
                    <a:pt x="5" y="73"/>
                  </a:lnTo>
                  <a:close/>
                </a:path>
              </a:pathLst>
            </a:custGeom>
            <a:solidFill>
              <a:srgbClr val="E0E8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83" name="Freeform 379"/>
            <p:cNvSpPr>
              <a:spLocks/>
            </p:cNvSpPr>
            <p:nvPr/>
          </p:nvSpPr>
          <p:spPr bwMode="auto">
            <a:xfrm>
              <a:off x="3447" y="3111"/>
              <a:ext cx="10" cy="11"/>
            </a:xfrm>
            <a:custGeom>
              <a:avLst/>
              <a:gdLst/>
              <a:ahLst/>
              <a:cxnLst>
                <a:cxn ang="0">
                  <a:pos x="4" y="62"/>
                </a:cxn>
                <a:cxn ang="0">
                  <a:pos x="142" y="0"/>
                </a:cxn>
                <a:cxn ang="0">
                  <a:pos x="146" y="0"/>
                </a:cxn>
                <a:cxn ang="0">
                  <a:pos x="150" y="2"/>
                </a:cxn>
                <a:cxn ang="0">
                  <a:pos x="153" y="5"/>
                </a:cxn>
                <a:cxn ang="0">
                  <a:pos x="156" y="10"/>
                </a:cxn>
                <a:cxn ang="0">
                  <a:pos x="202" y="120"/>
                </a:cxn>
                <a:cxn ang="0">
                  <a:pos x="204" y="125"/>
                </a:cxn>
                <a:cxn ang="0">
                  <a:pos x="204" y="130"/>
                </a:cxn>
                <a:cxn ang="0">
                  <a:pos x="202" y="135"/>
                </a:cxn>
                <a:cxn ang="0">
                  <a:pos x="200" y="138"/>
                </a:cxn>
                <a:cxn ang="0">
                  <a:pos x="62" y="199"/>
                </a:cxn>
                <a:cxn ang="0">
                  <a:pos x="58" y="199"/>
                </a:cxn>
                <a:cxn ang="0">
                  <a:pos x="54" y="198"/>
                </a:cxn>
                <a:cxn ang="0">
                  <a:pos x="51" y="194"/>
                </a:cxn>
                <a:cxn ang="0">
                  <a:pos x="48" y="188"/>
                </a:cxn>
                <a:cxn ang="0">
                  <a:pos x="2" y="80"/>
                </a:cxn>
                <a:cxn ang="0">
                  <a:pos x="0" y="74"/>
                </a:cxn>
                <a:cxn ang="0">
                  <a:pos x="0" y="68"/>
                </a:cxn>
                <a:cxn ang="0">
                  <a:pos x="2" y="64"/>
                </a:cxn>
                <a:cxn ang="0">
                  <a:pos x="4" y="62"/>
                </a:cxn>
              </a:cxnLst>
              <a:rect l="0" t="0" r="r" b="b"/>
              <a:pathLst>
                <a:path w="204" h="199">
                  <a:moveTo>
                    <a:pt x="4" y="62"/>
                  </a:moveTo>
                  <a:lnTo>
                    <a:pt x="142" y="0"/>
                  </a:lnTo>
                  <a:lnTo>
                    <a:pt x="146" y="0"/>
                  </a:lnTo>
                  <a:lnTo>
                    <a:pt x="150" y="2"/>
                  </a:lnTo>
                  <a:lnTo>
                    <a:pt x="153" y="5"/>
                  </a:lnTo>
                  <a:lnTo>
                    <a:pt x="156" y="10"/>
                  </a:lnTo>
                  <a:lnTo>
                    <a:pt x="202" y="120"/>
                  </a:lnTo>
                  <a:lnTo>
                    <a:pt x="204" y="125"/>
                  </a:lnTo>
                  <a:lnTo>
                    <a:pt x="204" y="130"/>
                  </a:lnTo>
                  <a:lnTo>
                    <a:pt x="202" y="135"/>
                  </a:lnTo>
                  <a:lnTo>
                    <a:pt x="200" y="138"/>
                  </a:lnTo>
                  <a:lnTo>
                    <a:pt x="62" y="199"/>
                  </a:lnTo>
                  <a:lnTo>
                    <a:pt x="58" y="199"/>
                  </a:lnTo>
                  <a:lnTo>
                    <a:pt x="54" y="198"/>
                  </a:lnTo>
                  <a:lnTo>
                    <a:pt x="51" y="194"/>
                  </a:lnTo>
                  <a:lnTo>
                    <a:pt x="48" y="188"/>
                  </a:lnTo>
                  <a:lnTo>
                    <a:pt x="2" y="80"/>
                  </a:lnTo>
                  <a:lnTo>
                    <a:pt x="0" y="74"/>
                  </a:lnTo>
                  <a:lnTo>
                    <a:pt x="0" y="68"/>
                  </a:lnTo>
                  <a:lnTo>
                    <a:pt x="2" y="64"/>
                  </a:lnTo>
                  <a:lnTo>
                    <a:pt x="4" y="62"/>
                  </a:lnTo>
                  <a:close/>
                </a:path>
              </a:pathLst>
            </a:custGeom>
            <a:solidFill>
              <a:srgbClr val="91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84" name="Freeform 380"/>
            <p:cNvSpPr>
              <a:spLocks/>
            </p:cNvSpPr>
            <p:nvPr/>
          </p:nvSpPr>
          <p:spPr bwMode="auto">
            <a:xfrm>
              <a:off x="3450" y="3113"/>
              <a:ext cx="6" cy="8"/>
            </a:xfrm>
            <a:custGeom>
              <a:avLst/>
              <a:gdLst/>
              <a:ahLst/>
              <a:cxnLst>
                <a:cxn ang="0">
                  <a:pos x="88" y="6"/>
                </a:cxn>
                <a:cxn ang="0">
                  <a:pos x="116" y="77"/>
                </a:cxn>
                <a:cxn ang="0">
                  <a:pos x="118" y="85"/>
                </a:cxn>
                <a:cxn ang="0">
                  <a:pos x="118" y="95"/>
                </a:cxn>
                <a:cxn ang="0">
                  <a:pos x="116" y="103"/>
                </a:cxn>
                <a:cxn ang="0">
                  <a:pos x="112" y="108"/>
                </a:cxn>
                <a:cxn ang="0">
                  <a:pos x="14" y="152"/>
                </a:cxn>
                <a:cxn ang="0">
                  <a:pos x="6" y="154"/>
                </a:cxn>
                <a:cxn ang="0">
                  <a:pos x="2" y="150"/>
                </a:cxn>
                <a:cxn ang="0">
                  <a:pos x="0" y="140"/>
                </a:cxn>
                <a:cxn ang="0">
                  <a:pos x="1" y="127"/>
                </a:cxn>
                <a:cxn ang="0">
                  <a:pos x="4" y="112"/>
                </a:cxn>
                <a:cxn ang="0">
                  <a:pos x="9" y="95"/>
                </a:cxn>
                <a:cxn ang="0">
                  <a:pos x="14" y="77"/>
                </a:cxn>
                <a:cxn ang="0">
                  <a:pos x="21" y="61"/>
                </a:cxn>
                <a:cxn ang="0">
                  <a:pos x="29" y="46"/>
                </a:cxn>
                <a:cxn ang="0">
                  <a:pos x="38" y="33"/>
                </a:cxn>
                <a:cxn ang="0">
                  <a:pos x="48" y="21"/>
                </a:cxn>
                <a:cxn ang="0">
                  <a:pos x="58" y="12"/>
                </a:cxn>
                <a:cxn ang="0">
                  <a:pos x="67" y="4"/>
                </a:cxn>
                <a:cxn ang="0">
                  <a:pos x="76" y="0"/>
                </a:cxn>
                <a:cxn ang="0">
                  <a:pos x="83" y="1"/>
                </a:cxn>
                <a:cxn ang="0">
                  <a:pos x="88" y="6"/>
                </a:cxn>
              </a:cxnLst>
              <a:rect l="0" t="0" r="r" b="b"/>
              <a:pathLst>
                <a:path w="118" h="154">
                  <a:moveTo>
                    <a:pt x="88" y="6"/>
                  </a:moveTo>
                  <a:lnTo>
                    <a:pt x="116" y="77"/>
                  </a:lnTo>
                  <a:lnTo>
                    <a:pt x="118" y="85"/>
                  </a:lnTo>
                  <a:lnTo>
                    <a:pt x="118" y="95"/>
                  </a:lnTo>
                  <a:lnTo>
                    <a:pt x="116" y="103"/>
                  </a:lnTo>
                  <a:lnTo>
                    <a:pt x="112" y="108"/>
                  </a:lnTo>
                  <a:lnTo>
                    <a:pt x="14" y="152"/>
                  </a:lnTo>
                  <a:lnTo>
                    <a:pt x="6" y="154"/>
                  </a:lnTo>
                  <a:lnTo>
                    <a:pt x="2" y="150"/>
                  </a:lnTo>
                  <a:lnTo>
                    <a:pt x="0" y="140"/>
                  </a:lnTo>
                  <a:lnTo>
                    <a:pt x="1" y="127"/>
                  </a:lnTo>
                  <a:lnTo>
                    <a:pt x="4" y="112"/>
                  </a:lnTo>
                  <a:lnTo>
                    <a:pt x="9" y="95"/>
                  </a:lnTo>
                  <a:lnTo>
                    <a:pt x="14" y="77"/>
                  </a:lnTo>
                  <a:lnTo>
                    <a:pt x="21" y="61"/>
                  </a:lnTo>
                  <a:lnTo>
                    <a:pt x="29" y="46"/>
                  </a:lnTo>
                  <a:lnTo>
                    <a:pt x="38" y="33"/>
                  </a:lnTo>
                  <a:lnTo>
                    <a:pt x="48" y="21"/>
                  </a:lnTo>
                  <a:lnTo>
                    <a:pt x="58" y="12"/>
                  </a:lnTo>
                  <a:lnTo>
                    <a:pt x="67" y="4"/>
                  </a:lnTo>
                  <a:lnTo>
                    <a:pt x="76" y="0"/>
                  </a:lnTo>
                  <a:lnTo>
                    <a:pt x="83" y="1"/>
                  </a:lnTo>
                  <a:lnTo>
                    <a:pt x="88" y="6"/>
                  </a:lnTo>
                  <a:close/>
                </a:path>
              </a:pathLst>
            </a:custGeom>
            <a:solidFill>
              <a:srgbClr val="D1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85" name="Freeform 381"/>
            <p:cNvSpPr>
              <a:spLocks/>
            </p:cNvSpPr>
            <p:nvPr/>
          </p:nvSpPr>
          <p:spPr bwMode="auto">
            <a:xfrm>
              <a:off x="3463" y="3099"/>
              <a:ext cx="13" cy="16"/>
            </a:xfrm>
            <a:custGeom>
              <a:avLst/>
              <a:gdLst/>
              <a:ahLst/>
              <a:cxnLst>
                <a:cxn ang="0">
                  <a:pos x="287" y="186"/>
                </a:cxn>
                <a:cxn ang="0">
                  <a:pos x="78" y="280"/>
                </a:cxn>
                <a:cxn ang="0">
                  <a:pos x="0" y="93"/>
                </a:cxn>
                <a:cxn ang="0">
                  <a:pos x="210" y="0"/>
                </a:cxn>
                <a:cxn ang="0">
                  <a:pos x="287" y="186"/>
                </a:cxn>
              </a:cxnLst>
              <a:rect l="0" t="0" r="r" b="b"/>
              <a:pathLst>
                <a:path w="287" h="280">
                  <a:moveTo>
                    <a:pt x="287" y="186"/>
                  </a:moveTo>
                  <a:lnTo>
                    <a:pt x="78" y="280"/>
                  </a:lnTo>
                  <a:lnTo>
                    <a:pt x="0" y="93"/>
                  </a:lnTo>
                  <a:lnTo>
                    <a:pt x="210" y="0"/>
                  </a:lnTo>
                  <a:lnTo>
                    <a:pt x="287" y="18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86" name="Freeform 382"/>
            <p:cNvSpPr>
              <a:spLocks/>
            </p:cNvSpPr>
            <p:nvPr/>
          </p:nvSpPr>
          <p:spPr bwMode="auto">
            <a:xfrm>
              <a:off x="3465" y="3102"/>
              <a:ext cx="11" cy="12"/>
            </a:xfrm>
            <a:custGeom>
              <a:avLst/>
              <a:gdLst/>
              <a:ahLst/>
              <a:cxnLst>
                <a:cxn ang="0">
                  <a:pos x="227" y="125"/>
                </a:cxn>
                <a:cxn ang="0">
                  <a:pos x="53" y="203"/>
                </a:cxn>
                <a:cxn ang="0">
                  <a:pos x="0" y="78"/>
                </a:cxn>
                <a:cxn ang="0">
                  <a:pos x="175" y="0"/>
                </a:cxn>
                <a:cxn ang="0">
                  <a:pos x="227" y="125"/>
                </a:cxn>
              </a:cxnLst>
              <a:rect l="0" t="0" r="r" b="b"/>
              <a:pathLst>
                <a:path w="227" h="203">
                  <a:moveTo>
                    <a:pt x="227" y="125"/>
                  </a:moveTo>
                  <a:lnTo>
                    <a:pt x="53" y="203"/>
                  </a:lnTo>
                  <a:lnTo>
                    <a:pt x="0" y="78"/>
                  </a:lnTo>
                  <a:lnTo>
                    <a:pt x="175" y="0"/>
                  </a:lnTo>
                  <a:lnTo>
                    <a:pt x="227" y="125"/>
                  </a:lnTo>
                  <a:close/>
                </a:path>
              </a:pathLst>
            </a:custGeom>
            <a:solidFill>
              <a:srgbClr val="BAC2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87" name="Freeform 383"/>
            <p:cNvSpPr>
              <a:spLocks/>
            </p:cNvSpPr>
            <p:nvPr/>
          </p:nvSpPr>
          <p:spPr bwMode="auto">
            <a:xfrm>
              <a:off x="3465" y="3100"/>
              <a:ext cx="10" cy="13"/>
            </a:xfrm>
            <a:custGeom>
              <a:avLst/>
              <a:gdLst/>
              <a:ahLst/>
              <a:cxnLst>
                <a:cxn ang="0">
                  <a:pos x="4" y="72"/>
                </a:cxn>
                <a:cxn ang="0">
                  <a:pos x="167" y="0"/>
                </a:cxn>
                <a:cxn ang="0">
                  <a:pos x="171" y="0"/>
                </a:cxn>
                <a:cxn ang="0">
                  <a:pos x="175" y="2"/>
                </a:cxn>
                <a:cxn ang="0">
                  <a:pos x="180" y="6"/>
                </a:cxn>
                <a:cxn ang="0">
                  <a:pos x="183" y="12"/>
                </a:cxn>
                <a:cxn ang="0">
                  <a:pos x="236" y="141"/>
                </a:cxn>
                <a:cxn ang="0">
                  <a:pos x="238" y="147"/>
                </a:cxn>
                <a:cxn ang="0">
                  <a:pos x="238" y="154"/>
                </a:cxn>
                <a:cxn ang="0">
                  <a:pos x="237" y="159"/>
                </a:cxn>
                <a:cxn ang="0">
                  <a:pos x="234" y="162"/>
                </a:cxn>
                <a:cxn ang="0">
                  <a:pos x="73" y="234"/>
                </a:cxn>
                <a:cxn ang="0">
                  <a:pos x="69" y="234"/>
                </a:cxn>
                <a:cxn ang="0">
                  <a:pos x="63" y="232"/>
                </a:cxn>
                <a:cxn ang="0">
                  <a:pos x="59" y="227"/>
                </a:cxn>
                <a:cxn ang="0">
                  <a:pos x="55" y="221"/>
                </a:cxn>
                <a:cxn ang="0">
                  <a:pos x="2" y="94"/>
                </a:cxn>
                <a:cxn ang="0">
                  <a:pos x="0" y="86"/>
                </a:cxn>
                <a:cxn ang="0">
                  <a:pos x="0" y="80"/>
                </a:cxn>
                <a:cxn ang="0">
                  <a:pos x="1" y="76"/>
                </a:cxn>
                <a:cxn ang="0">
                  <a:pos x="4" y="72"/>
                </a:cxn>
              </a:cxnLst>
              <a:rect l="0" t="0" r="r" b="b"/>
              <a:pathLst>
                <a:path w="238" h="234">
                  <a:moveTo>
                    <a:pt x="4" y="72"/>
                  </a:moveTo>
                  <a:lnTo>
                    <a:pt x="167" y="0"/>
                  </a:lnTo>
                  <a:lnTo>
                    <a:pt x="171" y="0"/>
                  </a:lnTo>
                  <a:lnTo>
                    <a:pt x="175" y="2"/>
                  </a:lnTo>
                  <a:lnTo>
                    <a:pt x="180" y="6"/>
                  </a:lnTo>
                  <a:lnTo>
                    <a:pt x="183" y="12"/>
                  </a:lnTo>
                  <a:lnTo>
                    <a:pt x="236" y="141"/>
                  </a:lnTo>
                  <a:lnTo>
                    <a:pt x="238" y="147"/>
                  </a:lnTo>
                  <a:lnTo>
                    <a:pt x="238" y="154"/>
                  </a:lnTo>
                  <a:lnTo>
                    <a:pt x="237" y="159"/>
                  </a:lnTo>
                  <a:lnTo>
                    <a:pt x="234" y="162"/>
                  </a:lnTo>
                  <a:lnTo>
                    <a:pt x="73" y="234"/>
                  </a:lnTo>
                  <a:lnTo>
                    <a:pt x="69" y="234"/>
                  </a:lnTo>
                  <a:lnTo>
                    <a:pt x="63" y="232"/>
                  </a:lnTo>
                  <a:lnTo>
                    <a:pt x="59" y="227"/>
                  </a:lnTo>
                  <a:lnTo>
                    <a:pt x="55" y="221"/>
                  </a:lnTo>
                  <a:lnTo>
                    <a:pt x="2" y="94"/>
                  </a:lnTo>
                  <a:lnTo>
                    <a:pt x="0" y="86"/>
                  </a:lnTo>
                  <a:lnTo>
                    <a:pt x="0" y="80"/>
                  </a:lnTo>
                  <a:lnTo>
                    <a:pt x="1" y="76"/>
                  </a:lnTo>
                  <a:lnTo>
                    <a:pt x="4" y="72"/>
                  </a:lnTo>
                  <a:close/>
                </a:path>
              </a:pathLst>
            </a:custGeom>
            <a:solidFill>
              <a:srgbClr val="E0E8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88" name="Freeform 384"/>
            <p:cNvSpPr>
              <a:spLocks/>
            </p:cNvSpPr>
            <p:nvPr/>
          </p:nvSpPr>
          <p:spPr bwMode="auto">
            <a:xfrm>
              <a:off x="3465" y="3101"/>
              <a:ext cx="10" cy="11"/>
            </a:xfrm>
            <a:custGeom>
              <a:avLst/>
              <a:gdLst/>
              <a:ahLst/>
              <a:cxnLst>
                <a:cxn ang="0">
                  <a:pos x="4" y="62"/>
                </a:cxn>
                <a:cxn ang="0">
                  <a:pos x="141" y="0"/>
                </a:cxn>
                <a:cxn ang="0">
                  <a:pos x="145" y="0"/>
                </a:cxn>
                <a:cxn ang="0">
                  <a:pos x="150" y="2"/>
                </a:cxn>
                <a:cxn ang="0">
                  <a:pos x="153" y="5"/>
                </a:cxn>
                <a:cxn ang="0">
                  <a:pos x="156" y="10"/>
                </a:cxn>
                <a:cxn ang="0">
                  <a:pos x="202" y="120"/>
                </a:cxn>
                <a:cxn ang="0">
                  <a:pos x="204" y="125"/>
                </a:cxn>
                <a:cxn ang="0">
                  <a:pos x="204" y="130"/>
                </a:cxn>
                <a:cxn ang="0">
                  <a:pos x="202" y="135"/>
                </a:cxn>
                <a:cxn ang="0">
                  <a:pos x="200" y="138"/>
                </a:cxn>
                <a:cxn ang="0">
                  <a:pos x="62" y="199"/>
                </a:cxn>
                <a:cxn ang="0">
                  <a:pos x="58" y="199"/>
                </a:cxn>
                <a:cxn ang="0">
                  <a:pos x="54" y="198"/>
                </a:cxn>
                <a:cxn ang="0">
                  <a:pos x="51" y="194"/>
                </a:cxn>
                <a:cxn ang="0">
                  <a:pos x="48" y="188"/>
                </a:cxn>
                <a:cxn ang="0">
                  <a:pos x="2" y="80"/>
                </a:cxn>
                <a:cxn ang="0">
                  <a:pos x="0" y="73"/>
                </a:cxn>
                <a:cxn ang="0">
                  <a:pos x="0" y="68"/>
                </a:cxn>
                <a:cxn ang="0">
                  <a:pos x="2" y="64"/>
                </a:cxn>
                <a:cxn ang="0">
                  <a:pos x="4" y="62"/>
                </a:cxn>
              </a:cxnLst>
              <a:rect l="0" t="0" r="r" b="b"/>
              <a:pathLst>
                <a:path w="204" h="199">
                  <a:moveTo>
                    <a:pt x="4" y="62"/>
                  </a:moveTo>
                  <a:lnTo>
                    <a:pt x="141" y="0"/>
                  </a:lnTo>
                  <a:lnTo>
                    <a:pt x="145" y="0"/>
                  </a:lnTo>
                  <a:lnTo>
                    <a:pt x="150" y="2"/>
                  </a:lnTo>
                  <a:lnTo>
                    <a:pt x="153" y="5"/>
                  </a:lnTo>
                  <a:lnTo>
                    <a:pt x="156" y="10"/>
                  </a:lnTo>
                  <a:lnTo>
                    <a:pt x="202" y="120"/>
                  </a:lnTo>
                  <a:lnTo>
                    <a:pt x="204" y="125"/>
                  </a:lnTo>
                  <a:lnTo>
                    <a:pt x="204" y="130"/>
                  </a:lnTo>
                  <a:lnTo>
                    <a:pt x="202" y="135"/>
                  </a:lnTo>
                  <a:lnTo>
                    <a:pt x="200" y="138"/>
                  </a:lnTo>
                  <a:lnTo>
                    <a:pt x="62" y="199"/>
                  </a:lnTo>
                  <a:lnTo>
                    <a:pt x="58" y="199"/>
                  </a:lnTo>
                  <a:lnTo>
                    <a:pt x="54" y="198"/>
                  </a:lnTo>
                  <a:lnTo>
                    <a:pt x="51" y="194"/>
                  </a:lnTo>
                  <a:lnTo>
                    <a:pt x="48" y="188"/>
                  </a:lnTo>
                  <a:lnTo>
                    <a:pt x="2" y="80"/>
                  </a:lnTo>
                  <a:lnTo>
                    <a:pt x="0" y="73"/>
                  </a:lnTo>
                  <a:lnTo>
                    <a:pt x="0" y="68"/>
                  </a:lnTo>
                  <a:lnTo>
                    <a:pt x="2" y="64"/>
                  </a:lnTo>
                  <a:lnTo>
                    <a:pt x="4" y="62"/>
                  </a:lnTo>
                  <a:close/>
                </a:path>
              </a:pathLst>
            </a:custGeom>
            <a:solidFill>
              <a:srgbClr val="91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89" name="Freeform 385"/>
            <p:cNvSpPr>
              <a:spLocks/>
            </p:cNvSpPr>
            <p:nvPr/>
          </p:nvSpPr>
          <p:spPr bwMode="auto">
            <a:xfrm>
              <a:off x="3468" y="3103"/>
              <a:ext cx="6" cy="8"/>
            </a:xfrm>
            <a:custGeom>
              <a:avLst/>
              <a:gdLst/>
              <a:ahLst/>
              <a:cxnLst>
                <a:cxn ang="0">
                  <a:pos x="88" y="6"/>
                </a:cxn>
                <a:cxn ang="0">
                  <a:pos x="116" y="78"/>
                </a:cxn>
                <a:cxn ang="0">
                  <a:pos x="118" y="86"/>
                </a:cxn>
                <a:cxn ang="0">
                  <a:pos x="119" y="95"/>
                </a:cxn>
                <a:cxn ang="0">
                  <a:pos x="117" y="103"/>
                </a:cxn>
                <a:cxn ang="0">
                  <a:pos x="112" y="109"/>
                </a:cxn>
                <a:cxn ang="0">
                  <a:pos x="14" y="152"/>
                </a:cxn>
                <a:cxn ang="0">
                  <a:pos x="6" y="154"/>
                </a:cxn>
                <a:cxn ang="0">
                  <a:pos x="2" y="150"/>
                </a:cxn>
                <a:cxn ang="0">
                  <a:pos x="0" y="140"/>
                </a:cxn>
                <a:cxn ang="0">
                  <a:pos x="1" y="128"/>
                </a:cxn>
                <a:cxn ang="0">
                  <a:pos x="4" y="112"/>
                </a:cxn>
                <a:cxn ang="0">
                  <a:pos x="9" y="95"/>
                </a:cxn>
                <a:cxn ang="0">
                  <a:pos x="14" y="78"/>
                </a:cxn>
                <a:cxn ang="0">
                  <a:pos x="21" y="61"/>
                </a:cxn>
                <a:cxn ang="0">
                  <a:pos x="29" y="46"/>
                </a:cxn>
                <a:cxn ang="0">
                  <a:pos x="38" y="33"/>
                </a:cxn>
                <a:cxn ang="0">
                  <a:pos x="48" y="21"/>
                </a:cxn>
                <a:cxn ang="0">
                  <a:pos x="58" y="12"/>
                </a:cxn>
                <a:cxn ang="0">
                  <a:pos x="67" y="4"/>
                </a:cxn>
                <a:cxn ang="0">
                  <a:pos x="76" y="0"/>
                </a:cxn>
                <a:cxn ang="0">
                  <a:pos x="82" y="1"/>
                </a:cxn>
                <a:cxn ang="0">
                  <a:pos x="88" y="6"/>
                </a:cxn>
              </a:cxnLst>
              <a:rect l="0" t="0" r="r" b="b"/>
              <a:pathLst>
                <a:path w="119" h="154">
                  <a:moveTo>
                    <a:pt x="88" y="6"/>
                  </a:moveTo>
                  <a:lnTo>
                    <a:pt x="116" y="78"/>
                  </a:lnTo>
                  <a:lnTo>
                    <a:pt x="118" y="86"/>
                  </a:lnTo>
                  <a:lnTo>
                    <a:pt x="119" y="95"/>
                  </a:lnTo>
                  <a:lnTo>
                    <a:pt x="117" y="103"/>
                  </a:lnTo>
                  <a:lnTo>
                    <a:pt x="112" y="109"/>
                  </a:lnTo>
                  <a:lnTo>
                    <a:pt x="14" y="152"/>
                  </a:lnTo>
                  <a:lnTo>
                    <a:pt x="6" y="154"/>
                  </a:lnTo>
                  <a:lnTo>
                    <a:pt x="2" y="150"/>
                  </a:lnTo>
                  <a:lnTo>
                    <a:pt x="0" y="140"/>
                  </a:lnTo>
                  <a:lnTo>
                    <a:pt x="1" y="128"/>
                  </a:lnTo>
                  <a:lnTo>
                    <a:pt x="4" y="112"/>
                  </a:lnTo>
                  <a:lnTo>
                    <a:pt x="9" y="95"/>
                  </a:lnTo>
                  <a:lnTo>
                    <a:pt x="14" y="78"/>
                  </a:lnTo>
                  <a:lnTo>
                    <a:pt x="21" y="61"/>
                  </a:lnTo>
                  <a:lnTo>
                    <a:pt x="29" y="46"/>
                  </a:lnTo>
                  <a:lnTo>
                    <a:pt x="38" y="33"/>
                  </a:lnTo>
                  <a:lnTo>
                    <a:pt x="48" y="21"/>
                  </a:lnTo>
                  <a:lnTo>
                    <a:pt x="58" y="12"/>
                  </a:lnTo>
                  <a:lnTo>
                    <a:pt x="67" y="4"/>
                  </a:lnTo>
                  <a:lnTo>
                    <a:pt x="76" y="0"/>
                  </a:lnTo>
                  <a:lnTo>
                    <a:pt x="82" y="1"/>
                  </a:lnTo>
                  <a:lnTo>
                    <a:pt x="88" y="6"/>
                  </a:lnTo>
                  <a:close/>
                </a:path>
              </a:pathLst>
            </a:custGeom>
            <a:solidFill>
              <a:srgbClr val="D1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90" name="Freeform 386"/>
            <p:cNvSpPr>
              <a:spLocks/>
            </p:cNvSpPr>
            <p:nvPr/>
          </p:nvSpPr>
          <p:spPr bwMode="auto">
            <a:xfrm>
              <a:off x="3488" y="3092"/>
              <a:ext cx="4" cy="6"/>
            </a:xfrm>
            <a:custGeom>
              <a:avLst/>
              <a:gdLst/>
              <a:ahLst/>
              <a:cxnLst>
                <a:cxn ang="0">
                  <a:pos x="50" y="104"/>
                </a:cxn>
                <a:cxn ang="0">
                  <a:pos x="40" y="103"/>
                </a:cxn>
                <a:cxn ang="0">
                  <a:pos x="31" y="99"/>
                </a:cxn>
                <a:cxn ang="0">
                  <a:pos x="23" y="95"/>
                </a:cxn>
                <a:cxn ang="0">
                  <a:pos x="15" y="89"/>
                </a:cxn>
                <a:cxn ang="0">
                  <a:pos x="8" y="80"/>
                </a:cxn>
                <a:cxn ang="0">
                  <a:pos x="4" y="72"/>
                </a:cxn>
                <a:cxn ang="0">
                  <a:pos x="1" y="62"/>
                </a:cxn>
                <a:cxn ang="0">
                  <a:pos x="0" y="52"/>
                </a:cxn>
                <a:cxn ang="0">
                  <a:pos x="1" y="41"/>
                </a:cxn>
                <a:cxn ang="0">
                  <a:pos x="4" y="32"/>
                </a:cxn>
                <a:cxn ang="0">
                  <a:pos x="8" y="23"/>
                </a:cxn>
                <a:cxn ang="0">
                  <a:pos x="15" y="15"/>
                </a:cxn>
                <a:cxn ang="0">
                  <a:pos x="23" y="9"/>
                </a:cxn>
                <a:cxn ang="0">
                  <a:pos x="31" y="5"/>
                </a:cxn>
                <a:cxn ang="0">
                  <a:pos x="40" y="1"/>
                </a:cxn>
                <a:cxn ang="0">
                  <a:pos x="50" y="0"/>
                </a:cxn>
                <a:cxn ang="0">
                  <a:pos x="60" y="1"/>
                </a:cxn>
                <a:cxn ang="0">
                  <a:pos x="70" y="5"/>
                </a:cxn>
                <a:cxn ang="0">
                  <a:pos x="78" y="9"/>
                </a:cxn>
                <a:cxn ang="0">
                  <a:pos x="86" y="15"/>
                </a:cxn>
                <a:cxn ang="0">
                  <a:pos x="92" y="23"/>
                </a:cxn>
                <a:cxn ang="0">
                  <a:pos x="96" y="32"/>
                </a:cxn>
                <a:cxn ang="0">
                  <a:pos x="99" y="41"/>
                </a:cxn>
                <a:cxn ang="0">
                  <a:pos x="100" y="52"/>
                </a:cxn>
                <a:cxn ang="0">
                  <a:pos x="99" y="62"/>
                </a:cxn>
                <a:cxn ang="0">
                  <a:pos x="96" y="72"/>
                </a:cxn>
                <a:cxn ang="0">
                  <a:pos x="92" y="80"/>
                </a:cxn>
                <a:cxn ang="0">
                  <a:pos x="86" y="89"/>
                </a:cxn>
                <a:cxn ang="0">
                  <a:pos x="78" y="95"/>
                </a:cxn>
                <a:cxn ang="0">
                  <a:pos x="70" y="99"/>
                </a:cxn>
                <a:cxn ang="0">
                  <a:pos x="60" y="103"/>
                </a:cxn>
                <a:cxn ang="0">
                  <a:pos x="50" y="104"/>
                </a:cxn>
              </a:cxnLst>
              <a:rect l="0" t="0" r="r" b="b"/>
              <a:pathLst>
                <a:path w="100" h="104">
                  <a:moveTo>
                    <a:pt x="50" y="104"/>
                  </a:moveTo>
                  <a:lnTo>
                    <a:pt x="40" y="103"/>
                  </a:lnTo>
                  <a:lnTo>
                    <a:pt x="31" y="99"/>
                  </a:lnTo>
                  <a:lnTo>
                    <a:pt x="23" y="95"/>
                  </a:lnTo>
                  <a:lnTo>
                    <a:pt x="15" y="89"/>
                  </a:lnTo>
                  <a:lnTo>
                    <a:pt x="8" y="80"/>
                  </a:lnTo>
                  <a:lnTo>
                    <a:pt x="4" y="72"/>
                  </a:lnTo>
                  <a:lnTo>
                    <a:pt x="1" y="62"/>
                  </a:lnTo>
                  <a:lnTo>
                    <a:pt x="0" y="52"/>
                  </a:lnTo>
                  <a:lnTo>
                    <a:pt x="1" y="41"/>
                  </a:lnTo>
                  <a:lnTo>
                    <a:pt x="4" y="32"/>
                  </a:lnTo>
                  <a:lnTo>
                    <a:pt x="8" y="23"/>
                  </a:lnTo>
                  <a:lnTo>
                    <a:pt x="15" y="15"/>
                  </a:lnTo>
                  <a:lnTo>
                    <a:pt x="23" y="9"/>
                  </a:lnTo>
                  <a:lnTo>
                    <a:pt x="31" y="5"/>
                  </a:lnTo>
                  <a:lnTo>
                    <a:pt x="40" y="1"/>
                  </a:lnTo>
                  <a:lnTo>
                    <a:pt x="50" y="0"/>
                  </a:lnTo>
                  <a:lnTo>
                    <a:pt x="60" y="1"/>
                  </a:lnTo>
                  <a:lnTo>
                    <a:pt x="70" y="5"/>
                  </a:lnTo>
                  <a:lnTo>
                    <a:pt x="78" y="9"/>
                  </a:lnTo>
                  <a:lnTo>
                    <a:pt x="86" y="15"/>
                  </a:lnTo>
                  <a:lnTo>
                    <a:pt x="92" y="23"/>
                  </a:lnTo>
                  <a:lnTo>
                    <a:pt x="96" y="32"/>
                  </a:lnTo>
                  <a:lnTo>
                    <a:pt x="99" y="41"/>
                  </a:lnTo>
                  <a:lnTo>
                    <a:pt x="100" y="52"/>
                  </a:lnTo>
                  <a:lnTo>
                    <a:pt x="99" y="62"/>
                  </a:lnTo>
                  <a:lnTo>
                    <a:pt x="96" y="72"/>
                  </a:lnTo>
                  <a:lnTo>
                    <a:pt x="92" y="80"/>
                  </a:lnTo>
                  <a:lnTo>
                    <a:pt x="86" y="89"/>
                  </a:lnTo>
                  <a:lnTo>
                    <a:pt x="78" y="95"/>
                  </a:lnTo>
                  <a:lnTo>
                    <a:pt x="70" y="99"/>
                  </a:lnTo>
                  <a:lnTo>
                    <a:pt x="60" y="103"/>
                  </a:lnTo>
                  <a:lnTo>
                    <a:pt x="50" y="104"/>
                  </a:lnTo>
                  <a:close/>
                </a:path>
              </a:pathLst>
            </a:custGeom>
            <a:solidFill>
              <a:srgbClr val="61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91" name="Freeform 387"/>
            <p:cNvSpPr>
              <a:spLocks/>
            </p:cNvSpPr>
            <p:nvPr/>
          </p:nvSpPr>
          <p:spPr bwMode="auto">
            <a:xfrm>
              <a:off x="3419" y="3131"/>
              <a:ext cx="5" cy="5"/>
            </a:xfrm>
            <a:custGeom>
              <a:avLst/>
              <a:gdLst/>
              <a:ahLst/>
              <a:cxnLst>
                <a:cxn ang="0">
                  <a:pos x="50" y="103"/>
                </a:cxn>
                <a:cxn ang="0">
                  <a:pos x="39" y="102"/>
                </a:cxn>
                <a:cxn ang="0">
                  <a:pos x="30" y="99"/>
                </a:cxn>
                <a:cxn ang="0">
                  <a:pos x="22" y="95"/>
                </a:cxn>
                <a:cxn ang="0">
                  <a:pos x="14" y="88"/>
                </a:cxn>
                <a:cxn ang="0">
                  <a:pos x="8" y="80"/>
                </a:cxn>
                <a:cxn ang="0">
                  <a:pos x="4" y="71"/>
                </a:cxn>
                <a:cxn ang="0">
                  <a:pos x="1" y="62"/>
                </a:cxn>
                <a:cxn ang="0">
                  <a:pos x="0" y="51"/>
                </a:cxn>
                <a:cxn ang="0">
                  <a:pos x="1" y="41"/>
                </a:cxn>
                <a:cxn ang="0">
                  <a:pos x="4" y="31"/>
                </a:cxn>
                <a:cxn ang="0">
                  <a:pos x="8" y="23"/>
                </a:cxn>
                <a:cxn ang="0">
                  <a:pos x="14" y="15"/>
                </a:cxn>
                <a:cxn ang="0">
                  <a:pos x="22" y="8"/>
                </a:cxn>
                <a:cxn ang="0">
                  <a:pos x="30" y="4"/>
                </a:cxn>
                <a:cxn ang="0">
                  <a:pos x="39" y="1"/>
                </a:cxn>
                <a:cxn ang="0">
                  <a:pos x="50" y="0"/>
                </a:cxn>
                <a:cxn ang="0">
                  <a:pos x="60" y="1"/>
                </a:cxn>
                <a:cxn ang="0">
                  <a:pos x="69" y="4"/>
                </a:cxn>
                <a:cxn ang="0">
                  <a:pos x="77" y="8"/>
                </a:cxn>
                <a:cxn ang="0">
                  <a:pos x="85" y="15"/>
                </a:cxn>
                <a:cxn ang="0">
                  <a:pos x="91" y="23"/>
                </a:cxn>
                <a:cxn ang="0">
                  <a:pos x="96" y="31"/>
                </a:cxn>
                <a:cxn ang="0">
                  <a:pos x="99" y="41"/>
                </a:cxn>
                <a:cxn ang="0">
                  <a:pos x="100" y="51"/>
                </a:cxn>
                <a:cxn ang="0">
                  <a:pos x="99" y="62"/>
                </a:cxn>
                <a:cxn ang="0">
                  <a:pos x="96" y="71"/>
                </a:cxn>
                <a:cxn ang="0">
                  <a:pos x="91" y="80"/>
                </a:cxn>
                <a:cxn ang="0">
                  <a:pos x="85" y="88"/>
                </a:cxn>
                <a:cxn ang="0">
                  <a:pos x="77" y="95"/>
                </a:cxn>
                <a:cxn ang="0">
                  <a:pos x="69" y="99"/>
                </a:cxn>
                <a:cxn ang="0">
                  <a:pos x="60" y="102"/>
                </a:cxn>
                <a:cxn ang="0">
                  <a:pos x="50" y="103"/>
                </a:cxn>
              </a:cxnLst>
              <a:rect l="0" t="0" r="r" b="b"/>
              <a:pathLst>
                <a:path w="100" h="103">
                  <a:moveTo>
                    <a:pt x="50" y="103"/>
                  </a:moveTo>
                  <a:lnTo>
                    <a:pt x="39" y="102"/>
                  </a:lnTo>
                  <a:lnTo>
                    <a:pt x="30" y="99"/>
                  </a:lnTo>
                  <a:lnTo>
                    <a:pt x="22" y="95"/>
                  </a:lnTo>
                  <a:lnTo>
                    <a:pt x="14" y="88"/>
                  </a:lnTo>
                  <a:lnTo>
                    <a:pt x="8" y="80"/>
                  </a:lnTo>
                  <a:lnTo>
                    <a:pt x="4" y="71"/>
                  </a:lnTo>
                  <a:lnTo>
                    <a:pt x="1" y="62"/>
                  </a:lnTo>
                  <a:lnTo>
                    <a:pt x="0" y="51"/>
                  </a:lnTo>
                  <a:lnTo>
                    <a:pt x="1" y="41"/>
                  </a:lnTo>
                  <a:lnTo>
                    <a:pt x="4" y="31"/>
                  </a:lnTo>
                  <a:lnTo>
                    <a:pt x="8" y="23"/>
                  </a:lnTo>
                  <a:lnTo>
                    <a:pt x="14" y="15"/>
                  </a:lnTo>
                  <a:lnTo>
                    <a:pt x="22" y="8"/>
                  </a:lnTo>
                  <a:lnTo>
                    <a:pt x="30" y="4"/>
                  </a:lnTo>
                  <a:lnTo>
                    <a:pt x="39" y="1"/>
                  </a:lnTo>
                  <a:lnTo>
                    <a:pt x="50" y="0"/>
                  </a:lnTo>
                  <a:lnTo>
                    <a:pt x="60" y="1"/>
                  </a:lnTo>
                  <a:lnTo>
                    <a:pt x="69" y="4"/>
                  </a:lnTo>
                  <a:lnTo>
                    <a:pt x="77" y="8"/>
                  </a:lnTo>
                  <a:lnTo>
                    <a:pt x="85" y="15"/>
                  </a:lnTo>
                  <a:lnTo>
                    <a:pt x="91" y="23"/>
                  </a:lnTo>
                  <a:lnTo>
                    <a:pt x="96" y="31"/>
                  </a:lnTo>
                  <a:lnTo>
                    <a:pt x="99" y="41"/>
                  </a:lnTo>
                  <a:lnTo>
                    <a:pt x="100" y="51"/>
                  </a:lnTo>
                  <a:lnTo>
                    <a:pt x="99" y="62"/>
                  </a:lnTo>
                  <a:lnTo>
                    <a:pt x="96" y="71"/>
                  </a:lnTo>
                  <a:lnTo>
                    <a:pt x="91" y="80"/>
                  </a:lnTo>
                  <a:lnTo>
                    <a:pt x="85" y="88"/>
                  </a:lnTo>
                  <a:lnTo>
                    <a:pt x="77" y="95"/>
                  </a:lnTo>
                  <a:lnTo>
                    <a:pt x="69" y="99"/>
                  </a:lnTo>
                  <a:lnTo>
                    <a:pt x="60" y="102"/>
                  </a:lnTo>
                  <a:lnTo>
                    <a:pt x="50" y="103"/>
                  </a:lnTo>
                  <a:close/>
                </a:path>
              </a:pathLst>
            </a:custGeom>
            <a:solidFill>
              <a:srgbClr val="61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92" name="Freeform 388"/>
            <p:cNvSpPr>
              <a:spLocks/>
            </p:cNvSpPr>
            <p:nvPr/>
          </p:nvSpPr>
          <p:spPr bwMode="auto">
            <a:xfrm>
              <a:off x="3490" y="3094"/>
              <a:ext cx="2" cy="3"/>
            </a:xfrm>
            <a:custGeom>
              <a:avLst/>
              <a:gdLst/>
              <a:ahLst/>
              <a:cxnLst>
                <a:cxn ang="0">
                  <a:pos x="28" y="57"/>
                </a:cxn>
                <a:cxn ang="0">
                  <a:pos x="16" y="55"/>
                </a:cxn>
                <a:cxn ang="0">
                  <a:pos x="8" y="49"/>
                </a:cxn>
                <a:cxn ang="0">
                  <a:pos x="2" y="40"/>
                </a:cxn>
                <a:cxn ang="0">
                  <a:pos x="0" y="28"/>
                </a:cxn>
                <a:cxn ang="0">
                  <a:pos x="2" y="17"/>
                </a:cxn>
                <a:cxn ang="0">
                  <a:pos x="8" y="8"/>
                </a:cxn>
                <a:cxn ang="0">
                  <a:pos x="16" y="2"/>
                </a:cxn>
                <a:cxn ang="0">
                  <a:pos x="28" y="0"/>
                </a:cxn>
                <a:cxn ang="0">
                  <a:pos x="39" y="2"/>
                </a:cxn>
                <a:cxn ang="0">
                  <a:pos x="47" y="8"/>
                </a:cxn>
                <a:cxn ang="0">
                  <a:pos x="53" y="17"/>
                </a:cxn>
                <a:cxn ang="0">
                  <a:pos x="55" y="28"/>
                </a:cxn>
                <a:cxn ang="0">
                  <a:pos x="53" y="40"/>
                </a:cxn>
                <a:cxn ang="0">
                  <a:pos x="47" y="49"/>
                </a:cxn>
                <a:cxn ang="0">
                  <a:pos x="39" y="55"/>
                </a:cxn>
                <a:cxn ang="0">
                  <a:pos x="28" y="57"/>
                </a:cxn>
              </a:cxnLst>
              <a:rect l="0" t="0" r="r" b="b"/>
              <a:pathLst>
                <a:path w="55" h="57">
                  <a:moveTo>
                    <a:pt x="28" y="57"/>
                  </a:moveTo>
                  <a:lnTo>
                    <a:pt x="16" y="55"/>
                  </a:lnTo>
                  <a:lnTo>
                    <a:pt x="8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8" y="8"/>
                  </a:lnTo>
                  <a:lnTo>
                    <a:pt x="16" y="2"/>
                  </a:lnTo>
                  <a:lnTo>
                    <a:pt x="28" y="0"/>
                  </a:lnTo>
                  <a:lnTo>
                    <a:pt x="39" y="2"/>
                  </a:lnTo>
                  <a:lnTo>
                    <a:pt x="47" y="8"/>
                  </a:lnTo>
                  <a:lnTo>
                    <a:pt x="53" y="17"/>
                  </a:lnTo>
                  <a:lnTo>
                    <a:pt x="55" y="28"/>
                  </a:lnTo>
                  <a:lnTo>
                    <a:pt x="53" y="40"/>
                  </a:lnTo>
                  <a:lnTo>
                    <a:pt x="47" y="49"/>
                  </a:lnTo>
                  <a:lnTo>
                    <a:pt x="39" y="55"/>
                  </a:lnTo>
                  <a:lnTo>
                    <a:pt x="28" y="57"/>
                  </a:lnTo>
                  <a:close/>
                </a:path>
              </a:pathLst>
            </a:custGeom>
            <a:solidFill>
              <a:srgbClr val="D1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93" name="Freeform 389"/>
            <p:cNvSpPr>
              <a:spLocks/>
            </p:cNvSpPr>
            <p:nvPr/>
          </p:nvSpPr>
          <p:spPr bwMode="auto">
            <a:xfrm>
              <a:off x="3421" y="3133"/>
              <a:ext cx="2" cy="3"/>
            </a:xfrm>
            <a:custGeom>
              <a:avLst/>
              <a:gdLst/>
              <a:ahLst/>
              <a:cxnLst>
                <a:cxn ang="0">
                  <a:pos x="28" y="56"/>
                </a:cxn>
                <a:cxn ang="0">
                  <a:pos x="17" y="54"/>
                </a:cxn>
                <a:cxn ang="0">
                  <a:pos x="9" y="48"/>
                </a:cxn>
                <a:cxn ang="0">
                  <a:pos x="2" y="40"/>
                </a:cxn>
                <a:cxn ang="0">
                  <a:pos x="0" y="28"/>
                </a:cxn>
                <a:cxn ang="0">
                  <a:pos x="2" y="16"/>
                </a:cxn>
                <a:cxn ang="0">
                  <a:pos x="9" y="8"/>
                </a:cxn>
                <a:cxn ang="0">
                  <a:pos x="17" y="2"/>
                </a:cxn>
                <a:cxn ang="0">
                  <a:pos x="28" y="0"/>
                </a:cxn>
                <a:cxn ang="0">
                  <a:pos x="39" y="2"/>
                </a:cxn>
                <a:cxn ang="0">
                  <a:pos x="47" y="8"/>
                </a:cxn>
                <a:cxn ang="0">
                  <a:pos x="53" y="16"/>
                </a:cxn>
                <a:cxn ang="0">
                  <a:pos x="55" y="28"/>
                </a:cxn>
                <a:cxn ang="0">
                  <a:pos x="53" y="40"/>
                </a:cxn>
                <a:cxn ang="0">
                  <a:pos x="47" y="48"/>
                </a:cxn>
                <a:cxn ang="0">
                  <a:pos x="39" y="54"/>
                </a:cxn>
                <a:cxn ang="0">
                  <a:pos x="28" y="56"/>
                </a:cxn>
              </a:cxnLst>
              <a:rect l="0" t="0" r="r" b="b"/>
              <a:pathLst>
                <a:path w="55" h="56">
                  <a:moveTo>
                    <a:pt x="28" y="56"/>
                  </a:moveTo>
                  <a:lnTo>
                    <a:pt x="17" y="54"/>
                  </a:lnTo>
                  <a:lnTo>
                    <a:pt x="9" y="48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6"/>
                  </a:lnTo>
                  <a:lnTo>
                    <a:pt x="9" y="8"/>
                  </a:lnTo>
                  <a:lnTo>
                    <a:pt x="17" y="2"/>
                  </a:lnTo>
                  <a:lnTo>
                    <a:pt x="28" y="0"/>
                  </a:lnTo>
                  <a:lnTo>
                    <a:pt x="39" y="2"/>
                  </a:lnTo>
                  <a:lnTo>
                    <a:pt x="47" y="8"/>
                  </a:lnTo>
                  <a:lnTo>
                    <a:pt x="53" y="16"/>
                  </a:lnTo>
                  <a:lnTo>
                    <a:pt x="55" y="28"/>
                  </a:lnTo>
                  <a:lnTo>
                    <a:pt x="53" y="40"/>
                  </a:lnTo>
                  <a:lnTo>
                    <a:pt x="47" y="48"/>
                  </a:lnTo>
                  <a:lnTo>
                    <a:pt x="39" y="54"/>
                  </a:lnTo>
                  <a:lnTo>
                    <a:pt x="28" y="56"/>
                  </a:lnTo>
                  <a:close/>
                </a:path>
              </a:pathLst>
            </a:custGeom>
            <a:solidFill>
              <a:srgbClr val="D1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94" name="Freeform 390"/>
            <p:cNvSpPr>
              <a:spLocks/>
            </p:cNvSpPr>
            <p:nvPr/>
          </p:nvSpPr>
          <p:spPr bwMode="auto">
            <a:xfrm>
              <a:off x="3433" y="3076"/>
              <a:ext cx="29" cy="29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0" y="222"/>
                </a:cxn>
                <a:cxn ang="0">
                  <a:pos x="125" y="522"/>
                </a:cxn>
                <a:cxn ang="0">
                  <a:pos x="624" y="301"/>
                </a:cxn>
                <a:cxn ang="0">
                  <a:pos x="498" y="0"/>
                </a:cxn>
              </a:cxnLst>
              <a:rect l="0" t="0" r="r" b="b"/>
              <a:pathLst>
                <a:path w="624" h="522">
                  <a:moveTo>
                    <a:pt x="498" y="0"/>
                  </a:moveTo>
                  <a:lnTo>
                    <a:pt x="0" y="222"/>
                  </a:lnTo>
                  <a:lnTo>
                    <a:pt x="125" y="522"/>
                  </a:lnTo>
                  <a:lnTo>
                    <a:pt x="624" y="30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rgbClr val="11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95" name="Freeform 391"/>
            <p:cNvSpPr>
              <a:spLocks/>
            </p:cNvSpPr>
            <p:nvPr/>
          </p:nvSpPr>
          <p:spPr bwMode="auto">
            <a:xfrm>
              <a:off x="3434" y="3077"/>
              <a:ext cx="27" cy="27"/>
            </a:xfrm>
            <a:custGeom>
              <a:avLst/>
              <a:gdLst/>
              <a:ahLst/>
              <a:cxnLst>
                <a:cxn ang="0">
                  <a:pos x="474" y="0"/>
                </a:cxn>
                <a:cxn ang="0">
                  <a:pos x="0" y="211"/>
                </a:cxn>
                <a:cxn ang="0">
                  <a:pos x="114" y="484"/>
                </a:cxn>
                <a:cxn ang="0">
                  <a:pos x="589" y="273"/>
                </a:cxn>
                <a:cxn ang="0">
                  <a:pos x="474" y="0"/>
                </a:cxn>
              </a:cxnLst>
              <a:rect l="0" t="0" r="r" b="b"/>
              <a:pathLst>
                <a:path w="589" h="484">
                  <a:moveTo>
                    <a:pt x="474" y="0"/>
                  </a:moveTo>
                  <a:lnTo>
                    <a:pt x="0" y="211"/>
                  </a:lnTo>
                  <a:lnTo>
                    <a:pt x="114" y="484"/>
                  </a:lnTo>
                  <a:lnTo>
                    <a:pt x="589" y="273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96" name="Freeform 392"/>
            <p:cNvSpPr>
              <a:spLocks/>
            </p:cNvSpPr>
            <p:nvPr/>
          </p:nvSpPr>
          <p:spPr bwMode="auto">
            <a:xfrm>
              <a:off x="3434" y="3078"/>
              <a:ext cx="27" cy="26"/>
            </a:xfrm>
            <a:custGeom>
              <a:avLst/>
              <a:gdLst/>
              <a:ahLst/>
              <a:cxnLst>
                <a:cxn ang="0">
                  <a:pos x="473" y="0"/>
                </a:cxn>
                <a:cxn ang="0">
                  <a:pos x="0" y="211"/>
                </a:cxn>
                <a:cxn ang="0">
                  <a:pos x="108" y="471"/>
                </a:cxn>
                <a:cxn ang="0">
                  <a:pos x="583" y="260"/>
                </a:cxn>
                <a:cxn ang="0">
                  <a:pos x="473" y="0"/>
                </a:cxn>
              </a:cxnLst>
              <a:rect l="0" t="0" r="r" b="b"/>
              <a:pathLst>
                <a:path w="583" h="471">
                  <a:moveTo>
                    <a:pt x="473" y="0"/>
                  </a:moveTo>
                  <a:lnTo>
                    <a:pt x="0" y="211"/>
                  </a:lnTo>
                  <a:lnTo>
                    <a:pt x="108" y="471"/>
                  </a:lnTo>
                  <a:lnTo>
                    <a:pt x="583" y="260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878F8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97" name="Freeform 393"/>
            <p:cNvSpPr>
              <a:spLocks/>
            </p:cNvSpPr>
            <p:nvPr/>
          </p:nvSpPr>
          <p:spPr bwMode="auto">
            <a:xfrm>
              <a:off x="3447" y="3082"/>
              <a:ext cx="10" cy="13"/>
            </a:xfrm>
            <a:custGeom>
              <a:avLst/>
              <a:gdLst/>
              <a:ahLst/>
              <a:cxnLst>
                <a:cxn ang="0">
                  <a:pos x="159" y="223"/>
                </a:cxn>
                <a:cxn ang="0">
                  <a:pos x="137" y="231"/>
                </a:cxn>
                <a:cxn ang="0">
                  <a:pos x="115" y="234"/>
                </a:cxn>
                <a:cxn ang="0">
                  <a:pos x="93" y="232"/>
                </a:cxn>
                <a:cxn ang="0">
                  <a:pos x="73" y="225"/>
                </a:cxn>
                <a:cxn ang="0">
                  <a:pos x="54" y="215"/>
                </a:cxn>
                <a:cxn ang="0">
                  <a:pos x="36" y="201"/>
                </a:cxn>
                <a:cxn ang="0">
                  <a:pos x="22" y="184"/>
                </a:cxn>
                <a:cxn ang="0">
                  <a:pos x="11" y="163"/>
                </a:cxn>
                <a:cxn ang="0">
                  <a:pos x="4" y="141"/>
                </a:cxn>
                <a:cxn ang="0">
                  <a:pos x="0" y="118"/>
                </a:cxn>
                <a:cxn ang="0">
                  <a:pos x="3" y="96"/>
                </a:cxn>
                <a:cxn ang="0">
                  <a:pos x="9" y="74"/>
                </a:cxn>
                <a:cxn ang="0">
                  <a:pos x="19" y="55"/>
                </a:cxn>
                <a:cxn ang="0">
                  <a:pos x="32" y="37"/>
                </a:cxn>
                <a:cxn ang="0">
                  <a:pos x="48" y="22"/>
                </a:cxn>
                <a:cxn ang="0">
                  <a:pos x="69" y="10"/>
                </a:cxn>
                <a:cxn ang="0">
                  <a:pos x="90" y="3"/>
                </a:cxn>
                <a:cxn ang="0">
                  <a:pos x="113" y="0"/>
                </a:cxn>
                <a:cxn ang="0">
                  <a:pos x="134" y="2"/>
                </a:cxn>
                <a:cxn ang="0">
                  <a:pos x="156" y="8"/>
                </a:cxn>
                <a:cxn ang="0">
                  <a:pos x="174" y="19"/>
                </a:cxn>
                <a:cxn ang="0">
                  <a:pos x="191" y="32"/>
                </a:cxn>
                <a:cxn ang="0">
                  <a:pos x="206" y="49"/>
                </a:cxn>
                <a:cxn ang="0">
                  <a:pos x="217" y="70"/>
                </a:cxn>
                <a:cxn ang="0">
                  <a:pos x="224" y="93"/>
                </a:cxn>
                <a:cxn ang="0">
                  <a:pos x="227" y="116"/>
                </a:cxn>
                <a:cxn ang="0">
                  <a:pos x="225" y="138"/>
                </a:cxn>
                <a:cxn ang="0">
                  <a:pos x="219" y="159"/>
                </a:cxn>
                <a:cxn ang="0">
                  <a:pos x="209" y="179"/>
                </a:cxn>
                <a:cxn ang="0">
                  <a:pos x="195" y="197"/>
                </a:cxn>
                <a:cxn ang="0">
                  <a:pos x="179" y="212"/>
                </a:cxn>
                <a:cxn ang="0">
                  <a:pos x="159" y="223"/>
                </a:cxn>
              </a:cxnLst>
              <a:rect l="0" t="0" r="r" b="b"/>
              <a:pathLst>
                <a:path w="227" h="234">
                  <a:moveTo>
                    <a:pt x="159" y="223"/>
                  </a:moveTo>
                  <a:lnTo>
                    <a:pt x="137" y="231"/>
                  </a:lnTo>
                  <a:lnTo>
                    <a:pt x="115" y="234"/>
                  </a:lnTo>
                  <a:lnTo>
                    <a:pt x="93" y="232"/>
                  </a:lnTo>
                  <a:lnTo>
                    <a:pt x="73" y="225"/>
                  </a:lnTo>
                  <a:lnTo>
                    <a:pt x="54" y="215"/>
                  </a:lnTo>
                  <a:lnTo>
                    <a:pt x="36" y="201"/>
                  </a:lnTo>
                  <a:lnTo>
                    <a:pt x="22" y="184"/>
                  </a:lnTo>
                  <a:lnTo>
                    <a:pt x="11" y="163"/>
                  </a:lnTo>
                  <a:lnTo>
                    <a:pt x="4" y="141"/>
                  </a:lnTo>
                  <a:lnTo>
                    <a:pt x="0" y="118"/>
                  </a:lnTo>
                  <a:lnTo>
                    <a:pt x="3" y="96"/>
                  </a:lnTo>
                  <a:lnTo>
                    <a:pt x="9" y="74"/>
                  </a:lnTo>
                  <a:lnTo>
                    <a:pt x="19" y="55"/>
                  </a:lnTo>
                  <a:lnTo>
                    <a:pt x="32" y="37"/>
                  </a:lnTo>
                  <a:lnTo>
                    <a:pt x="48" y="22"/>
                  </a:lnTo>
                  <a:lnTo>
                    <a:pt x="69" y="10"/>
                  </a:lnTo>
                  <a:lnTo>
                    <a:pt x="90" y="3"/>
                  </a:lnTo>
                  <a:lnTo>
                    <a:pt x="113" y="0"/>
                  </a:lnTo>
                  <a:lnTo>
                    <a:pt x="134" y="2"/>
                  </a:lnTo>
                  <a:lnTo>
                    <a:pt x="156" y="8"/>
                  </a:lnTo>
                  <a:lnTo>
                    <a:pt x="174" y="19"/>
                  </a:lnTo>
                  <a:lnTo>
                    <a:pt x="191" y="32"/>
                  </a:lnTo>
                  <a:lnTo>
                    <a:pt x="206" y="49"/>
                  </a:lnTo>
                  <a:lnTo>
                    <a:pt x="217" y="70"/>
                  </a:lnTo>
                  <a:lnTo>
                    <a:pt x="224" y="93"/>
                  </a:lnTo>
                  <a:lnTo>
                    <a:pt x="227" y="116"/>
                  </a:lnTo>
                  <a:lnTo>
                    <a:pt x="225" y="138"/>
                  </a:lnTo>
                  <a:lnTo>
                    <a:pt x="219" y="159"/>
                  </a:lnTo>
                  <a:lnTo>
                    <a:pt x="209" y="179"/>
                  </a:lnTo>
                  <a:lnTo>
                    <a:pt x="195" y="197"/>
                  </a:lnTo>
                  <a:lnTo>
                    <a:pt x="179" y="212"/>
                  </a:lnTo>
                  <a:lnTo>
                    <a:pt x="159" y="223"/>
                  </a:lnTo>
                  <a:close/>
                </a:path>
              </a:pathLst>
            </a:custGeom>
            <a:solidFill>
              <a:srgbClr val="E3333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98" name="Freeform 394"/>
            <p:cNvSpPr>
              <a:spLocks/>
            </p:cNvSpPr>
            <p:nvPr/>
          </p:nvSpPr>
          <p:spPr bwMode="auto">
            <a:xfrm>
              <a:off x="3447" y="3082"/>
              <a:ext cx="10" cy="12"/>
            </a:xfrm>
            <a:custGeom>
              <a:avLst/>
              <a:gdLst/>
              <a:ahLst/>
              <a:cxnLst>
                <a:cxn ang="0">
                  <a:pos x="146" y="206"/>
                </a:cxn>
                <a:cxn ang="0">
                  <a:pos x="125" y="212"/>
                </a:cxn>
                <a:cxn ang="0">
                  <a:pos x="105" y="214"/>
                </a:cxn>
                <a:cxn ang="0">
                  <a:pos x="84" y="212"/>
                </a:cxn>
                <a:cxn ang="0">
                  <a:pos x="66" y="206"/>
                </a:cxn>
                <a:cxn ang="0">
                  <a:pos x="48" y="196"/>
                </a:cxn>
                <a:cxn ang="0">
                  <a:pos x="31" y="183"/>
                </a:cxn>
                <a:cxn ang="0">
                  <a:pos x="18" y="168"/>
                </a:cxn>
                <a:cxn ang="0">
                  <a:pos x="8" y="149"/>
                </a:cxn>
                <a:cxn ang="0">
                  <a:pos x="2" y="129"/>
                </a:cxn>
                <a:cxn ang="0">
                  <a:pos x="0" y="108"/>
                </a:cxn>
                <a:cxn ang="0">
                  <a:pos x="2" y="86"/>
                </a:cxn>
                <a:cxn ang="0">
                  <a:pos x="8" y="67"/>
                </a:cxn>
                <a:cxn ang="0">
                  <a:pos x="17" y="49"/>
                </a:cxn>
                <a:cxn ang="0">
                  <a:pos x="29" y="33"/>
                </a:cxn>
                <a:cxn ang="0">
                  <a:pos x="45" y="19"/>
                </a:cxn>
                <a:cxn ang="0">
                  <a:pos x="63" y="8"/>
                </a:cxn>
                <a:cxn ang="0">
                  <a:pos x="83" y="2"/>
                </a:cxn>
                <a:cxn ang="0">
                  <a:pos x="104" y="0"/>
                </a:cxn>
                <a:cxn ang="0">
                  <a:pos x="123" y="2"/>
                </a:cxn>
                <a:cxn ang="0">
                  <a:pos x="142" y="7"/>
                </a:cxn>
                <a:cxn ang="0">
                  <a:pos x="161" y="17"/>
                </a:cxn>
                <a:cxn ang="0">
                  <a:pos x="176" y="30"/>
                </a:cxn>
                <a:cxn ang="0">
                  <a:pos x="189" y="45"/>
                </a:cxn>
                <a:cxn ang="0">
                  <a:pos x="200" y="63"/>
                </a:cxn>
                <a:cxn ang="0">
                  <a:pos x="206" y="84"/>
                </a:cxn>
                <a:cxn ang="0">
                  <a:pos x="208" y="105"/>
                </a:cxn>
                <a:cxn ang="0">
                  <a:pos x="206" y="127"/>
                </a:cxn>
                <a:cxn ang="0">
                  <a:pos x="201" y="147"/>
                </a:cxn>
                <a:cxn ang="0">
                  <a:pos x="191" y="164"/>
                </a:cxn>
                <a:cxn ang="0">
                  <a:pos x="179" y="181"/>
                </a:cxn>
                <a:cxn ang="0">
                  <a:pos x="164" y="195"/>
                </a:cxn>
                <a:cxn ang="0">
                  <a:pos x="146" y="206"/>
                </a:cxn>
              </a:cxnLst>
              <a:rect l="0" t="0" r="r" b="b"/>
              <a:pathLst>
                <a:path w="208" h="214">
                  <a:moveTo>
                    <a:pt x="146" y="206"/>
                  </a:moveTo>
                  <a:lnTo>
                    <a:pt x="125" y="212"/>
                  </a:lnTo>
                  <a:lnTo>
                    <a:pt x="105" y="214"/>
                  </a:lnTo>
                  <a:lnTo>
                    <a:pt x="84" y="212"/>
                  </a:lnTo>
                  <a:lnTo>
                    <a:pt x="66" y="206"/>
                  </a:lnTo>
                  <a:lnTo>
                    <a:pt x="48" y="196"/>
                  </a:lnTo>
                  <a:lnTo>
                    <a:pt x="31" y="183"/>
                  </a:lnTo>
                  <a:lnTo>
                    <a:pt x="18" y="168"/>
                  </a:lnTo>
                  <a:lnTo>
                    <a:pt x="8" y="149"/>
                  </a:lnTo>
                  <a:lnTo>
                    <a:pt x="2" y="129"/>
                  </a:lnTo>
                  <a:lnTo>
                    <a:pt x="0" y="108"/>
                  </a:lnTo>
                  <a:lnTo>
                    <a:pt x="2" y="86"/>
                  </a:lnTo>
                  <a:lnTo>
                    <a:pt x="8" y="67"/>
                  </a:lnTo>
                  <a:lnTo>
                    <a:pt x="17" y="49"/>
                  </a:lnTo>
                  <a:lnTo>
                    <a:pt x="29" y="33"/>
                  </a:lnTo>
                  <a:lnTo>
                    <a:pt x="45" y="19"/>
                  </a:lnTo>
                  <a:lnTo>
                    <a:pt x="63" y="8"/>
                  </a:lnTo>
                  <a:lnTo>
                    <a:pt x="83" y="2"/>
                  </a:lnTo>
                  <a:lnTo>
                    <a:pt x="104" y="0"/>
                  </a:lnTo>
                  <a:lnTo>
                    <a:pt x="123" y="2"/>
                  </a:lnTo>
                  <a:lnTo>
                    <a:pt x="142" y="7"/>
                  </a:lnTo>
                  <a:lnTo>
                    <a:pt x="161" y="17"/>
                  </a:lnTo>
                  <a:lnTo>
                    <a:pt x="176" y="30"/>
                  </a:lnTo>
                  <a:lnTo>
                    <a:pt x="189" y="45"/>
                  </a:lnTo>
                  <a:lnTo>
                    <a:pt x="200" y="63"/>
                  </a:lnTo>
                  <a:lnTo>
                    <a:pt x="206" y="84"/>
                  </a:lnTo>
                  <a:lnTo>
                    <a:pt x="208" y="105"/>
                  </a:lnTo>
                  <a:lnTo>
                    <a:pt x="206" y="127"/>
                  </a:lnTo>
                  <a:lnTo>
                    <a:pt x="201" y="147"/>
                  </a:lnTo>
                  <a:lnTo>
                    <a:pt x="191" y="164"/>
                  </a:lnTo>
                  <a:lnTo>
                    <a:pt x="179" y="181"/>
                  </a:lnTo>
                  <a:lnTo>
                    <a:pt x="164" y="195"/>
                  </a:lnTo>
                  <a:lnTo>
                    <a:pt x="146" y="206"/>
                  </a:lnTo>
                  <a:close/>
                </a:path>
              </a:pathLst>
            </a:custGeom>
            <a:solidFill>
              <a:srgbClr val="EB5F6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99" name="Freeform 395"/>
            <p:cNvSpPr>
              <a:spLocks/>
            </p:cNvSpPr>
            <p:nvPr/>
          </p:nvSpPr>
          <p:spPr bwMode="auto">
            <a:xfrm>
              <a:off x="3448" y="3083"/>
              <a:ext cx="8" cy="10"/>
            </a:xfrm>
            <a:custGeom>
              <a:avLst/>
              <a:gdLst/>
              <a:ahLst/>
              <a:cxnLst>
                <a:cxn ang="0">
                  <a:pos x="131" y="187"/>
                </a:cxn>
                <a:cxn ang="0">
                  <a:pos x="113" y="193"/>
                </a:cxn>
                <a:cxn ang="0">
                  <a:pos x="95" y="194"/>
                </a:cxn>
                <a:cxn ang="0">
                  <a:pos x="76" y="192"/>
                </a:cxn>
                <a:cxn ang="0">
                  <a:pos x="59" y="187"/>
                </a:cxn>
                <a:cxn ang="0">
                  <a:pos x="44" y="178"/>
                </a:cxn>
                <a:cxn ang="0">
                  <a:pos x="29" y="167"/>
                </a:cxn>
                <a:cxn ang="0">
                  <a:pos x="17" y="152"/>
                </a:cxn>
                <a:cxn ang="0">
                  <a:pos x="8" y="135"/>
                </a:cxn>
                <a:cxn ang="0">
                  <a:pos x="2" y="116"/>
                </a:cxn>
                <a:cxn ang="0">
                  <a:pos x="0" y="97"/>
                </a:cxn>
                <a:cxn ang="0">
                  <a:pos x="2" y="79"/>
                </a:cxn>
                <a:cxn ang="0">
                  <a:pos x="7" y="61"/>
                </a:cxn>
                <a:cxn ang="0">
                  <a:pos x="15" y="45"/>
                </a:cxn>
                <a:cxn ang="0">
                  <a:pos x="26" y="30"/>
                </a:cxn>
                <a:cxn ang="0">
                  <a:pos x="41" y="17"/>
                </a:cxn>
                <a:cxn ang="0">
                  <a:pos x="57" y="8"/>
                </a:cxn>
                <a:cxn ang="0">
                  <a:pos x="75" y="1"/>
                </a:cxn>
                <a:cxn ang="0">
                  <a:pos x="95" y="0"/>
                </a:cxn>
                <a:cxn ang="0">
                  <a:pos x="112" y="1"/>
                </a:cxn>
                <a:cxn ang="0">
                  <a:pos x="130" y="7"/>
                </a:cxn>
                <a:cxn ang="0">
                  <a:pos x="146" y="15"/>
                </a:cxn>
                <a:cxn ang="0">
                  <a:pos x="160" y="27"/>
                </a:cxn>
                <a:cxn ang="0">
                  <a:pos x="172" y="41"/>
                </a:cxn>
                <a:cxn ang="0">
                  <a:pos x="181" y="58"/>
                </a:cxn>
                <a:cxn ang="0">
                  <a:pos x="187" y="77"/>
                </a:cxn>
                <a:cxn ang="0">
                  <a:pos x="189" y="96"/>
                </a:cxn>
                <a:cxn ang="0">
                  <a:pos x="188" y="114"/>
                </a:cxn>
                <a:cxn ang="0">
                  <a:pos x="182" y="132"/>
                </a:cxn>
                <a:cxn ang="0">
                  <a:pos x="174" y="149"/>
                </a:cxn>
                <a:cxn ang="0">
                  <a:pos x="163" y="165"/>
                </a:cxn>
                <a:cxn ang="0">
                  <a:pos x="149" y="177"/>
                </a:cxn>
                <a:cxn ang="0">
                  <a:pos x="131" y="187"/>
                </a:cxn>
              </a:cxnLst>
              <a:rect l="0" t="0" r="r" b="b"/>
              <a:pathLst>
                <a:path w="189" h="194">
                  <a:moveTo>
                    <a:pt x="131" y="187"/>
                  </a:moveTo>
                  <a:lnTo>
                    <a:pt x="113" y="193"/>
                  </a:lnTo>
                  <a:lnTo>
                    <a:pt x="95" y="194"/>
                  </a:lnTo>
                  <a:lnTo>
                    <a:pt x="76" y="192"/>
                  </a:lnTo>
                  <a:lnTo>
                    <a:pt x="59" y="187"/>
                  </a:lnTo>
                  <a:lnTo>
                    <a:pt x="44" y="178"/>
                  </a:lnTo>
                  <a:lnTo>
                    <a:pt x="29" y="167"/>
                  </a:lnTo>
                  <a:lnTo>
                    <a:pt x="17" y="152"/>
                  </a:lnTo>
                  <a:lnTo>
                    <a:pt x="8" y="135"/>
                  </a:lnTo>
                  <a:lnTo>
                    <a:pt x="2" y="116"/>
                  </a:lnTo>
                  <a:lnTo>
                    <a:pt x="0" y="97"/>
                  </a:lnTo>
                  <a:lnTo>
                    <a:pt x="2" y="79"/>
                  </a:lnTo>
                  <a:lnTo>
                    <a:pt x="7" y="61"/>
                  </a:lnTo>
                  <a:lnTo>
                    <a:pt x="15" y="45"/>
                  </a:lnTo>
                  <a:lnTo>
                    <a:pt x="26" y="30"/>
                  </a:lnTo>
                  <a:lnTo>
                    <a:pt x="41" y="17"/>
                  </a:lnTo>
                  <a:lnTo>
                    <a:pt x="57" y="8"/>
                  </a:lnTo>
                  <a:lnTo>
                    <a:pt x="75" y="1"/>
                  </a:lnTo>
                  <a:lnTo>
                    <a:pt x="95" y="0"/>
                  </a:lnTo>
                  <a:lnTo>
                    <a:pt x="112" y="1"/>
                  </a:lnTo>
                  <a:lnTo>
                    <a:pt x="130" y="7"/>
                  </a:lnTo>
                  <a:lnTo>
                    <a:pt x="146" y="15"/>
                  </a:lnTo>
                  <a:lnTo>
                    <a:pt x="160" y="27"/>
                  </a:lnTo>
                  <a:lnTo>
                    <a:pt x="172" y="41"/>
                  </a:lnTo>
                  <a:lnTo>
                    <a:pt x="181" y="58"/>
                  </a:lnTo>
                  <a:lnTo>
                    <a:pt x="187" y="77"/>
                  </a:lnTo>
                  <a:lnTo>
                    <a:pt x="189" y="96"/>
                  </a:lnTo>
                  <a:lnTo>
                    <a:pt x="188" y="114"/>
                  </a:lnTo>
                  <a:lnTo>
                    <a:pt x="182" y="132"/>
                  </a:lnTo>
                  <a:lnTo>
                    <a:pt x="174" y="149"/>
                  </a:lnTo>
                  <a:lnTo>
                    <a:pt x="163" y="165"/>
                  </a:lnTo>
                  <a:lnTo>
                    <a:pt x="149" y="177"/>
                  </a:lnTo>
                  <a:lnTo>
                    <a:pt x="131" y="187"/>
                  </a:lnTo>
                  <a:close/>
                </a:path>
              </a:pathLst>
            </a:custGeom>
            <a:solidFill>
              <a:srgbClr val="F0878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00" name="Freeform 396"/>
            <p:cNvSpPr>
              <a:spLocks/>
            </p:cNvSpPr>
            <p:nvPr/>
          </p:nvSpPr>
          <p:spPr bwMode="auto">
            <a:xfrm>
              <a:off x="3448" y="3083"/>
              <a:ext cx="8" cy="10"/>
            </a:xfrm>
            <a:custGeom>
              <a:avLst/>
              <a:gdLst/>
              <a:ahLst/>
              <a:cxnLst>
                <a:cxn ang="0">
                  <a:pos x="120" y="170"/>
                </a:cxn>
                <a:cxn ang="0">
                  <a:pos x="104" y="175"/>
                </a:cxn>
                <a:cxn ang="0">
                  <a:pos x="87" y="177"/>
                </a:cxn>
                <a:cxn ang="0">
                  <a:pos x="70" y="176"/>
                </a:cxn>
                <a:cxn ang="0">
                  <a:pos x="54" y="171"/>
                </a:cxn>
                <a:cxn ang="0">
                  <a:pos x="40" y="163"/>
                </a:cxn>
                <a:cxn ang="0">
                  <a:pos x="27" y="152"/>
                </a:cxn>
                <a:cxn ang="0">
                  <a:pos x="15" y="139"/>
                </a:cxn>
                <a:cxn ang="0">
                  <a:pos x="7" y="124"/>
                </a:cxn>
                <a:cxn ang="0">
                  <a:pos x="2" y="107"/>
                </a:cxn>
                <a:cxn ang="0">
                  <a:pos x="0" y="90"/>
                </a:cxn>
                <a:cxn ang="0">
                  <a:pos x="2" y="72"/>
                </a:cxn>
                <a:cxn ang="0">
                  <a:pos x="7" y="56"/>
                </a:cxn>
                <a:cxn ang="0">
                  <a:pos x="14" y="41"/>
                </a:cxn>
                <a:cxn ang="0">
                  <a:pos x="25" y="28"/>
                </a:cxn>
                <a:cxn ang="0">
                  <a:pos x="37" y="16"/>
                </a:cxn>
                <a:cxn ang="0">
                  <a:pos x="52" y="8"/>
                </a:cxn>
                <a:cxn ang="0">
                  <a:pos x="68" y="2"/>
                </a:cxn>
                <a:cxn ang="0">
                  <a:pos x="85" y="0"/>
                </a:cxn>
                <a:cxn ang="0">
                  <a:pos x="102" y="2"/>
                </a:cxn>
                <a:cxn ang="0">
                  <a:pos x="117" y="7"/>
                </a:cxn>
                <a:cxn ang="0">
                  <a:pos x="132" y="15"/>
                </a:cxn>
                <a:cxn ang="0">
                  <a:pos x="145" y="25"/>
                </a:cxn>
                <a:cxn ang="0">
                  <a:pos x="156" y="38"/>
                </a:cxn>
                <a:cxn ang="0">
                  <a:pos x="164" y="53"/>
                </a:cxn>
                <a:cxn ang="0">
                  <a:pos x="169" y="70"/>
                </a:cxn>
                <a:cxn ang="0">
                  <a:pos x="171" y="88"/>
                </a:cxn>
                <a:cxn ang="0">
                  <a:pos x="169" y="105"/>
                </a:cxn>
                <a:cxn ang="0">
                  <a:pos x="165" y="121"/>
                </a:cxn>
                <a:cxn ang="0">
                  <a:pos x="158" y="136"/>
                </a:cxn>
                <a:cxn ang="0">
                  <a:pos x="148" y="150"/>
                </a:cxn>
                <a:cxn ang="0">
                  <a:pos x="136" y="162"/>
                </a:cxn>
                <a:cxn ang="0">
                  <a:pos x="120" y="170"/>
                </a:cxn>
              </a:cxnLst>
              <a:rect l="0" t="0" r="r" b="b"/>
              <a:pathLst>
                <a:path w="171" h="177">
                  <a:moveTo>
                    <a:pt x="120" y="170"/>
                  </a:moveTo>
                  <a:lnTo>
                    <a:pt x="104" y="175"/>
                  </a:lnTo>
                  <a:lnTo>
                    <a:pt x="87" y="177"/>
                  </a:lnTo>
                  <a:lnTo>
                    <a:pt x="70" y="176"/>
                  </a:lnTo>
                  <a:lnTo>
                    <a:pt x="54" y="171"/>
                  </a:lnTo>
                  <a:lnTo>
                    <a:pt x="40" y="163"/>
                  </a:lnTo>
                  <a:lnTo>
                    <a:pt x="27" y="152"/>
                  </a:lnTo>
                  <a:lnTo>
                    <a:pt x="15" y="139"/>
                  </a:lnTo>
                  <a:lnTo>
                    <a:pt x="7" y="124"/>
                  </a:lnTo>
                  <a:lnTo>
                    <a:pt x="2" y="107"/>
                  </a:lnTo>
                  <a:lnTo>
                    <a:pt x="0" y="90"/>
                  </a:lnTo>
                  <a:lnTo>
                    <a:pt x="2" y="72"/>
                  </a:lnTo>
                  <a:lnTo>
                    <a:pt x="7" y="56"/>
                  </a:lnTo>
                  <a:lnTo>
                    <a:pt x="14" y="41"/>
                  </a:lnTo>
                  <a:lnTo>
                    <a:pt x="25" y="28"/>
                  </a:lnTo>
                  <a:lnTo>
                    <a:pt x="37" y="16"/>
                  </a:lnTo>
                  <a:lnTo>
                    <a:pt x="52" y="8"/>
                  </a:lnTo>
                  <a:lnTo>
                    <a:pt x="68" y="2"/>
                  </a:lnTo>
                  <a:lnTo>
                    <a:pt x="85" y="0"/>
                  </a:lnTo>
                  <a:lnTo>
                    <a:pt x="102" y="2"/>
                  </a:lnTo>
                  <a:lnTo>
                    <a:pt x="117" y="7"/>
                  </a:lnTo>
                  <a:lnTo>
                    <a:pt x="132" y="15"/>
                  </a:lnTo>
                  <a:lnTo>
                    <a:pt x="145" y="25"/>
                  </a:lnTo>
                  <a:lnTo>
                    <a:pt x="156" y="38"/>
                  </a:lnTo>
                  <a:lnTo>
                    <a:pt x="164" y="53"/>
                  </a:lnTo>
                  <a:lnTo>
                    <a:pt x="169" y="70"/>
                  </a:lnTo>
                  <a:lnTo>
                    <a:pt x="171" y="88"/>
                  </a:lnTo>
                  <a:lnTo>
                    <a:pt x="169" y="105"/>
                  </a:lnTo>
                  <a:lnTo>
                    <a:pt x="165" y="121"/>
                  </a:lnTo>
                  <a:lnTo>
                    <a:pt x="158" y="136"/>
                  </a:lnTo>
                  <a:lnTo>
                    <a:pt x="148" y="150"/>
                  </a:lnTo>
                  <a:lnTo>
                    <a:pt x="136" y="162"/>
                  </a:lnTo>
                  <a:lnTo>
                    <a:pt x="120" y="170"/>
                  </a:lnTo>
                  <a:close/>
                </a:path>
              </a:pathLst>
            </a:custGeom>
            <a:solidFill>
              <a:srgbClr val="F5AE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01" name="Freeform 397"/>
            <p:cNvSpPr>
              <a:spLocks/>
            </p:cNvSpPr>
            <p:nvPr/>
          </p:nvSpPr>
          <p:spPr bwMode="auto">
            <a:xfrm>
              <a:off x="3449" y="3083"/>
              <a:ext cx="7" cy="9"/>
            </a:xfrm>
            <a:custGeom>
              <a:avLst/>
              <a:gdLst/>
              <a:ahLst/>
              <a:cxnLst>
                <a:cxn ang="0">
                  <a:pos x="106" y="149"/>
                </a:cxn>
                <a:cxn ang="0">
                  <a:pos x="92" y="155"/>
                </a:cxn>
                <a:cxn ang="0">
                  <a:pos x="77" y="156"/>
                </a:cxn>
                <a:cxn ang="0">
                  <a:pos x="63" y="155"/>
                </a:cxn>
                <a:cxn ang="0">
                  <a:pos x="48" y="150"/>
                </a:cxn>
                <a:cxn ang="0">
                  <a:pos x="35" y="143"/>
                </a:cxn>
                <a:cxn ang="0">
                  <a:pos x="24" y="133"/>
                </a:cxn>
                <a:cxn ang="0">
                  <a:pos x="14" y="122"/>
                </a:cxn>
                <a:cxn ang="0">
                  <a:pos x="6" y="108"/>
                </a:cxn>
                <a:cxn ang="0">
                  <a:pos x="2" y="93"/>
                </a:cxn>
                <a:cxn ang="0">
                  <a:pos x="0" y="78"/>
                </a:cxn>
                <a:cxn ang="0">
                  <a:pos x="1" y="63"/>
                </a:cxn>
                <a:cxn ang="0">
                  <a:pos x="5" y="49"/>
                </a:cxn>
                <a:cxn ang="0">
                  <a:pos x="13" y="35"/>
                </a:cxn>
                <a:cxn ang="0">
                  <a:pos x="22" y="24"/>
                </a:cxn>
                <a:cxn ang="0">
                  <a:pos x="33" y="13"/>
                </a:cxn>
                <a:cxn ang="0">
                  <a:pos x="46" y="6"/>
                </a:cxn>
                <a:cxn ang="0">
                  <a:pos x="60" y="1"/>
                </a:cxn>
                <a:cxn ang="0">
                  <a:pos x="76" y="0"/>
                </a:cxn>
                <a:cxn ang="0">
                  <a:pos x="90" y="1"/>
                </a:cxn>
                <a:cxn ang="0">
                  <a:pos x="104" y="5"/>
                </a:cxn>
                <a:cxn ang="0">
                  <a:pos x="118" y="11"/>
                </a:cxn>
                <a:cxn ang="0">
                  <a:pos x="129" y="21"/>
                </a:cxn>
                <a:cxn ang="0">
                  <a:pos x="139" y="32"/>
                </a:cxn>
                <a:cxn ang="0">
                  <a:pos x="146" y="46"/>
                </a:cxn>
                <a:cxn ang="0">
                  <a:pos x="150" y="61"/>
                </a:cxn>
                <a:cxn ang="0">
                  <a:pos x="152" y="77"/>
                </a:cxn>
                <a:cxn ang="0">
                  <a:pos x="151" y="91"/>
                </a:cxn>
                <a:cxn ang="0">
                  <a:pos x="147" y="106"/>
                </a:cxn>
                <a:cxn ang="0">
                  <a:pos x="140" y="120"/>
                </a:cxn>
                <a:cxn ang="0">
                  <a:pos x="131" y="131"/>
                </a:cxn>
                <a:cxn ang="0">
                  <a:pos x="120" y="142"/>
                </a:cxn>
                <a:cxn ang="0">
                  <a:pos x="106" y="149"/>
                </a:cxn>
              </a:cxnLst>
              <a:rect l="0" t="0" r="r" b="b"/>
              <a:pathLst>
                <a:path w="152" h="156">
                  <a:moveTo>
                    <a:pt x="106" y="149"/>
                  </a:moveTo>
                  <a:lnTo>
                    <a:pt x="92" y="155"/>
                  </a:lnTo>
                  <a:lnTo>
                    <a:pt x="77" y="156"/>
                  </a:lnTo>
                  <a:lnTo>
                    <a:pt x="63" y="155"/>
                  </a:lnTo>
                  <a:lnTo>
                    <a:pt x="48" y="150"/>
                  </a:lnTo>
                  <a:lnTo>
                    <a:pt x="35" y="143"/>
                  </a:lnTo>
                  <a:lnTo>
                    <a:pt x="24" y="133"/>
                  </a:lnTo>
                  <a:lnTo>
                    <a:pt x="14" y="122"/>
                  </a:lnTo>
                  <a:lnTo>
                    <a:pt x="6" y="108"/>
                  </a:lnTo>
                  <a:lnTo>
                    <a:pt x="2" y="93"/>
                  </a:lnTo>
                  <a:lnTo>
                    <a:pt x="0" y="78"/>
                  </a:lnTo>
                  <a:lnTo>
                    <a:pt x="1" y="63"/>
                  </a:lnTo>
                  <a:lnTo>
                    <a:pt x="5" y="49"/>
                  </a:lnTo>
                  <a:lnTo>
                    <a:pt x="13" y="35"/>
                  </a:lnTo>
                  <a:lnTo>
                    <a:pt x="22" y="24"/>
                  </a:lnTo>
                  <a:lnTo>
                    <a:pt x="33" y="13"/>
                  </a:lnTo>
                  <a:lnTo>
                    <a:pt x="46" y="6"/>
                  </a:lnTo>
                  <a:lnTo>
                    <a:pt x="60" y="1"/>
                  </a:lnTo>
                  <a:lnTo>
                    <a:pt x="76" y="0"/>
                  </a:lnTo>
                  <a:lnTo>
                    <a:pt x="90" y="1"/>
                  </a:lnTo>
                  <a:lnTo>
                    <a:pt x="104" y="5"/>
                  </a:lnTo>
                  <a:lnTo>
                    <a:pt x="118" y="11"/>
                  </a:lnTo>
                  <a:lnTo>
                    <a:pt x="129" y="21"/>
                  </a:lnTo>
                  <a:lnTo>
                    <a:pt x="139" y="32"/>
                  </a:lnTo>
                  <a:lnTo>
                    <a:pt x="146" y="46"/>
                  </a:lnTo>
                  <a:lnTo>
                    <a:pt x="150" y="61"/>
                  </a:lnTo>
                  <a:lnTo>
                    <a:pt x="152" y="77"/>
                  </a:lnTo>
                  <a:lnTo>
                    <a:pt x="151" y="91"/>
                  </a:lnTo>
                  <a:lnTo>
                    <a:pt x="147" y="106"/>
                  </a:lnTo>
                  <a:lnTo>
                    <a:pt x="140" y="120"/>
                  </a:lnTo>
                  <a:lnTo>
                    <a:pt x="131" y="131"/>
                  </a:lnTo>
                  <a:lnTo>
                    <a:pt x="120" y="142"/>
                  </a:lnTo>
                  <a:lnTo>
                    <a:pt x="106" y="149"/>
                  </a:lnTo>
                  <a:close/>
                </a:path>
              </a:pathLst>
            </a:custGeom>
            <a:solidFill>
              <a:srgbClr val="FAD6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02" name="Freeform 398"/>
            <p:cNvSpPr>
              <a:spLocks/>
            </p:cNvSpPr>
            <p:nvPr/>
          </p:nvSpPr>
          <p:spPr bwMode="auto">
            <a:xfrm>
              <a:off x="3449" y="3083"/>
              <a:ext cx="6" cy="8"/>
            </a:xfrm>
            <a:custGeom>
              <a:avLst/>
              <a:gdLst/>
              <a:ahLst/>
              <a:cxnLst>
                <a:cxn ang="0">
                  <a:pos x="93" y="134"/>
                </a:cxn>
                <a:cxn ang="0">
                  <a:pos x="80" y="138"/>
                </a:cxn>
                <a:cxn ang="0">
                  <a:pos x="68" y="139"/>
                </a:cxn>
                <a:cxn ang="0">
                  <a:pos x="55" y="138"/>
                </a:cxn>
                <a:cxn ang="0">
                  <a:pos x="42" y="134"/>
                </a:cxn>
                <a:cxn ang="0">
                  <a:pos x="30" y="127"/>
                </a:cxn>
                <a:cxn ang="0">
                  <a:pos x="20" y="119"/>
                </a:cxn>
                <a:cxn ang="0">
                  <a:pos x="12" y="109"/>
                </a:cxn>
                <a:cxn ang="0">
                  <a:pos x="5" y="97"/>
                </a:cxn>
                <a:cxn ang="0">
                  <a:pos x="1" y="83"/>
                </a:cxn>
                <a:cxn ang="0">
                  <a:pos x="0" y="70"/>
                </a:cxn>
                <a:cxn ang="0">
                  <a:pos x="1" y="57"/>
                </a:cxn>
                <a:cxn ang="0">
                  <a:pos x="5" y="44"/>
                </a:cxn>
                <a:cxn ang="0">
                  <a:pos x="11" y="31"/>
                </a:cxn>
                <a:cxn ang="0">
                  <a:pos x="19" y="21"/>
                </a:cxn>
                <a:cxn ang="0">
                  <a:pos x="28" y="12"/>
                </a:cxn>
                <a:cxn ang="0">
                  <a:pos x="40" y="5"/>
                </a:cxn>
                <a:cxn ang="0">
                  <a:pos x="54" y="1"/>
                </a:cxn>
                <a:cxn ang="0">
                  <a:pos x="66" y="0"/>
                </a:cxn>
                <a:cxn ang="0">
                  <a:pos x="79" y="1"/>
                </a:cxn>
                <a:cxn ang="0">
                  <a:pos x="91" y="5"/>
                </a:cxn>
                <a:cxn ang="0">
                  <a:pos x="104" y="11"/>
                </a:cxn>
                <a:cxn ang="0">
                  <a:pos x="114" y="20"/>
                </a:cxn>
                <a:cxn ang="0">
                  <a:pos x="122" y="29"/>
                </a:cxn>
                <a:cxn ang="0">
                  <a:pos x="129" y="42"/>
                </a:cxn>
                <a:cxn ang="0">
                  <a:pos x="133" y="56"/>
                </a:cxn>
                <a:cxn ang="0">
                  <a:pos x="134" y="68"/>
                </a:cxn>
                <a:cxn ang="0">
                  <a:pos x="133" y="82"/>
                </a:cxn>
                <a:cxn ang="0">
                  <a:pos x="129" y="95"/>
                </a:cxn>
                <a:cxn ang="0">
                  <a:pos x="123" y="107"/>
                </a:cxn>
                <a:cxn ang="0">
                  <a:pos x="115" y="118"/>
                </a:cxn>
                <a:cxn ang="0">
                  <a:pos x="106" y="126"/>
                </a:cxn>
                <a:cxn ang="0">
                  <a:pos x="93" y="134"/>
                </a:cxn>
              </a:cxnLst>
              <a:rect l="0" t="0" r="r" b="b"/>
              <a:pathLst>
                <a:path w="134" h="139">
                  <a:moveTo>
                    <a:pt x="93" y="134"/>
                  </a:moveTo>
                  <a:lnTo>
                    <a:pt x="80" y="138"/>
                  </a:lnTo>
                  <a:lnTo>
                    <a:pt x="68" y="139"/>
                  </a:lnTo>
                  <a:lnTo>
                    <a:pt x="55" y="138"/>
                  </a:lnTo>
                  <a:lnTo>
                    <a:pt x="42" y="134"/>
                  </a:lnTo>
                  <a:lnTo>
                    <a:pt x="30" y="127"/>
                  </a:lnTo>
                  <a:lnTo>
                    <a:pt x="20" y="119"/>
                  </a:lnTo>
                  <a:lnTo>
                    <a:pt x="12" y="109"/>
                  </a:lnTo>
                  <a:lnTo>
                    <a:pt x="5" y="97"/>
                  </a:lnTo>
                  <a:lnTo>
                    <a:pt x="1" y="83"/>
                  </a:lnTo>
                  <a:lnTo>
                    <a:pt x="0" y="70"/>
                  </a:lnTo>
                  <a:lnTo>
                    <a:pt x="1" y="57"/>
                  </a:lnTo>
                  <a:lnTo>
                    <a:pt x="5" y="44"/>
                  </a:lnTo>
                  <a:lnTo>
                    <a:pt x="11" y="31"/>
                  </a:lnTo>
                  <a:lnTo>
                    <a:pt x="19" y="21"/>
                  </a:lnTo>
                  <a:lnTo>
                    <a:pt x="28" y="12"/>
                  </a:lnTo>
                  <a:lnTo>
                    <a:pt x="40" y="5"/>
                  </a:lnTo>
                  <a:lnTo>
                    <a:pt x="54" y="1"/>
                  </a:lnTo>
                  <a:lnTo>
                    <a:pt x="66" y="0"/>
                  </a:lnTo>
                  <a:lnTo>
                    <a:pt x="79" y="1"/>
                  </a:lnTo>
                  <a:lnTo>
                    <a:pt x="91" y="5"/>
                  </a:lnTo>
                  <a:lnTo>
                    <a:pt x="104" y="11"/>
                  </a:lnTo>
                  <a:lnTo>
                    <a:pt x="114" y="20"/>
                  </a:lnTo>
                  <a:lnTo>
                    <a:pt x="122" y="29"/>
                  </a:lnTo>
                  <a:lnTo>
                    <a:pt x="129" y="42"/>
                  </a:lnTo>
                  <a:lnTo>
                    <a:pt x="133" y="56"/>
                  </a:lnTo>
                  <a:lnTo>
                    <a:pt x="134" y="68"/>
                  </a:lnTo>
                  <a:lnTo>
                    <a:pt x="133" y="82"/>
                  </a:lnTo>
                  <a:lnTo>
                    <a:pt x="129" y="95"/>
                  </a:lnTo>
                  <a:lnTo>
                    <a:pt x="123" y="107"/>
                  </a:lnTo>
                  <a:lnTo>
                    <a:pt x="115" y="118"/>
                  </a:lnTo>
                  <a:lnTo>
                    <a:pt x="106" y="126"/>
                  </a:lnTo>
                  <a:lnTo>
                    <a:pt x="93" y="1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03" name="Freeform 399"/>
            <p:cNvSpPr>
              <a:spLocks/>
            </p:cNvSpPr>
            <p:nvPr/>
          </p:nvSpPr>
          <p:spPr bwMode="auto">
            <a:xfrm>
              <a:off x="3441" y="3093"/>
              <a:ext cx="1" cy="2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5" y="3"/>
                </a:cxn>
                <a:cxn ang="0">
                  <a:pos x="1" y="8"/>
                </a:cxn>
                <a:cxn ang="0">
                  <a:pos x="0" y="15"/>
                </a:cxn>
                <a:cxn ang="0">
                  <a:pos x="1" y="20"/>
                </a:cxn>
                <a:cxn ang="0">
                  <a:pos x="4" y="26"/>
                </a:cxn>
                <a:cxn ang="0">
                  <a:pos x="8" y="31"/>
                </a:cxn>
                <a:cxn ang="0">
                  <a:pos x="14" y="33"/>
                </a:cxn>
                <a:cxn ang="0">
                  <a:pos x="21" y="32"/>
                </a:cxn>
                <a:cxn ang="0">
                  <a:pos x="11" y="0"/>
                </a:cxn>
              </a:cxnLst>
              <a:rect l="0" t="0" r="r" b="b"/>
              <a:pathLst>
                <a:path w="21" h="33">
                  <a:moveTo>
                    <a:pt x="11" y="0"/>
                  </a:moveTo>
                  <a:lnTo>
                    <a:pt x="5" y="3"/>
                  </a:lnTo>
                  <a:lnTo>
                    <a:pt x="1" y="8"/>
                  </a:lnTo>
                  <a:lnTo>
                    <a:pt x="0" y="15"/>
                  </a:lnTo>
                  <a:lnTo>
                    <a:pt x="1" y="20"/>
                  </a:lnTo>
                  <a:lnTo>
                    <a:pt x="4" y="26"/>
                  </a:lnTo>
                  <a:lnTo>
                    <a:pt x="8" y="31"/>
                  </a:lnTo>
                  <a:lnTo>
                    <a:pt x="14" y="33"/>
                  </a:lnTo>
                  <a:lnTo>
                    <a:pt x="21" y="3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04" name="Freeform 400"/>
            <p:cNvSpPr>
              <a:spLocks/>
            </p:cNvSpPr>
            <p:nvPr/>
          </p:nvSpPr>
          <p:spPr bwMode="auto">
            <a:xfrm>
              <a:off x="3442" y="3089"/>
              <a:ext cx="3" cy="6"/>
            </a:xfrm>
            <a:custGeom>
              <a:avLst/>
              <a:gdLst/>
              <a:ahLst/>
              <a:cxnLst>
                <a:cxn ang="0">
                  <a:pos x="40" y="12"/>
                </a:cxn>
                <a:cxn ang="0">
                  <a:pos x="40" y="12"/>
                </a:cxn>
                <a:cxn ang="0">
                  <a:pos x="42" y="22"/>
                </a:cxn>
                <a:cxn ang="0">
                  <a:pos x="42" y="28"/>
                </a:cxn>
                <a:cxn ang="0">
                  <a:pos x="39" y="37"/>
                </a:cxn>
                <a:cxn ang="0">
                  <a:pos x="36" y="43"/>
                </a:cxn>
                <a:cxn ang="0">
                  <a:pos x="30" y="49"/>
                </a:cxn>
                <a:cxn ang="0">
                  <a:pos x="21" y="57"/>
                </a:cxn>
                <a:cxn ang="0">
                  <a:pos x="12" y="61"/>
                </a:cxn>
                <a:cxn ang="0">
                  <a:pos x="0" y="66"/>
                </a:cxn>
                <a:cxn ang="0">
                  <a:pos x="10" y="98"/>
                </a:cxn>
                <a:cxn ang="0">
                  <a:pos x="26" y="92"/>
                </a:cxn>
                <a:cxn ang="0">
                  <a:pos x="39" y="84"/>
                </a:cxn>
                <a:cxn ang="0">
                  <a:pos x="50" y="74"/>
                </a:cxn>
                <a:cxn ang="0">
                  <a:pos x="63" y="64"/>
                </a:cxn>
                <a:cxn ang="0">
                  <a:pos x="70" y="49"/>
                </a:cxn>
                <a:cxn ang="0">
                  <a:pos x="75" y="34"/>
                </a:cxn>
                <a:cxn ang="0">
                  <a:pos x="75" y="18"/>
                </a:cxn>
                <a:cxn ang="0">
                  <a:pos x="71" y="0"/>
                </a:cxn>
                <a:cxn ang="0">
                  <a:pos x="71" y="0"/>
                </a:cxn>
                <a:cxn ang="0">
                  <a:pos x="40" y="12"/>
                </a:cxn>
              </a:cxnLst>
              <a:rect l="0" t="0" r="r" b="b"/>
              <a:pathLst>
                <a:path w="75" h="98">
                  <a:moveTo>
                    <a:pt x="40" y="12"/>
                  </a:moveTo>
                  <a:lnTo>
                    <a:pt x="40" y="12"/>
                  </a:lnTo>
                  <a:lnTo>
                    <a:pt x="42" y="22"/>
                  </a:lnTo>
                  <a:lnTo>
                    <a:pt x="42" y="28"/>
                  </a:lnTo>
                  <a:lnTo>
                    <a:pt x="39" y="37"/>
                  </a:lnTo>
                  <a:lnTo>
                    <a:pt x="36" y="43"/>
                  </a:lnTo>
                  <a:lnTo>
                    <a:pt x="30" y="49"/>
                  </a:lnTo>
                  <a:lnTo>
                    <a:pt x="21" y="57"/>
                  </a:lnTo>
                  <a:lnTo>
                    <a:pt x="12" y="61"/>
                  </a:lnTo>
                  <a:lnTo>
                    <a:pt x="0" y="66"/>
                  </a:lnTo>
                  <a:lnTo>
                    <a:pt x="10" y="98"/>
                  </a:lnTo>
                  <a:lnTo>
                    <a:pt x="26" y="92"/>
                  </a:lnTo>
                  <a:lnTo>
                    <a:pt x="39" y="84"/>
                  </a:lnTo>
                  <a:lnTo>
                    <a:pt x="50" y="74"/>
                  </a:lnTo>
                  <a:lnTo>
                    <a:pt x="63" y="64"/>
                  </a:lnTo>
                  <a:lnTo>
                    <a:pt x="70" y="49"/>
                  </a:lnTo>
                  <a:lnTo>
                    <a:pt x="75" y="34"/>
                  </a:lnTo>
                  <a:lnTo>
                    <a:pt x="75" y="18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40" y="12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05" name="Freeform 401"/>
            <p:cNvSpPr>
              <a:spLocks/>
            </p:cNvSpPr>
            <p:nvPr/>
          </p:nvSpPr>
          <p:spPr bwMode="auto">
            <a:xfrm>
              <a:off x="3440" y="3087"/>
              <a:ext cx="5" cy="3"/>
            </a:xfrm>
            <a:custGeom>
              <a:avLst/>
              <a:gdLst/>
              <a:ahLst/>
              <a:cxnLst>
                <a:cxn ang="0">
                  <a:pos x="20" y="43"/>
                </a:cxn>
                <a:cxn ang="0">
                  <a:pos x="20" y="43"/>
                </a:cxn>
                <a:cxn ang="0">
                  <a:pos x="27" y="39"/>
                </a:cxn>
                <a:cxn ang="0">
                  <a:pos x="36" y="35"/>
                </a:cxn>
                <a:cxn ang="0">
                  <a:pos x="45" y="33"/>
                </a:cxn>
                <a:cxn ang="0">
                  <a:pos x="54" y="33"/>
                </a:cxn>
                <a:cxn ang="0">
                  <a:pos x="62" y="36"/>
                </a:cxn>
                <a:cxn ang="0">
                  <a:pos x="69" y="39"/>
                </a:cxn>
                <a:cxn ang="0">
                  <a:pos x="74" y="43"/>
                </a:cxn>
                <a:cxn ang="0">
                  <a:pos x="77" y="49"/>
                </a:cxn>
                <a:cxn ang="0">
                  <a:pos x="108" y="37"/>
                </a:cxn>
                <a:cxn ang="0">
                  <a:pos x="98" y="22"/>
                </a:cxn>
                <a:cxn ang="0">
                  <a:pos x="87" y="11"/>
                </a:cxn>
                <a:cxn ang="0">
                  <a:pos x="74" y="4"/>
                </a:cxn>
                <a:cxn ang="0">
                  <a:pos x="58" y="0"/>
                </a:cxn>
                <a:cxn ang="0">
                  <a:pos x="41" y="0"/>
                </a:cxn>
                <a:cxn ang="0">
                  <a:pos x="26" y="3"/>
                </a:cxn>
                <a:cxn ang="0">
                  <a:pos x="13" y="9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0" y="43"/>
                </a:cxn>
              </a:cxnLst>
              <a:rect l="0" t="0" r="r" b="b"/>
              <a:pathLst>
                <a:path w="108" h="49">
                  <a:moveTo>
                    <a:pt x="20" y="43"/>
                  </a:moveTo>
                  <a:lnTo>
                    <a:pt x="20" y="43"/>
                  </a:lnTo>
                  <a:lnTo>
                    <a:pt x="27" y="39"/>
                  </a:lnTo>
                  <a:lnTo>
                    <a:pt x="36" y="35"/>
                  </a:lnTo>
                  <a:lnTo>
                    <a:pt x="45" y="33"/>
                  </a:lnTo>
                  <a:lnTo>
                    <a:pt x="54" y="33"/>
                  </a:lnTo>
                  <a:lnTo>
                    <a:pt x="62" y="36"/>
                  </a:lnTo>
                  <a:lnTo>
                    <a:pt x="69" y="39"/>
                  </a:lnTo>
                  <a:lnTo>
                    <a:pt x="74" y="43"/>
                  </a:lnTo>
                  <a:lnTo>
                    <a:pt x="77" y="49"/>
                  </a:lnTo>
                  <a:lnTo>
                    <a:pt x="108" y="37"/>
                  </a:lnTo>
                  <a:lnTo>
                    <a:pt x="98" y="22"/>
                  </a:lnTo>
                  <a:lnTo>
                    <a:pt x="87" y="11"/>
                  </a:lnTo>
                  <a:lnTo>
                    <a:pt x="74" y="4"/>
                  </a:lnTo>
                  <a:lnTo>
                    <a:pt x="58" y="0"/>
                  </a:lnTo>
                  <a:lnTo>
                    <a:pt x="41" y="0"/>
                  </a:lnTo>
                  <a:lnTo>
                    <a:pt x="26" y="3"/>
                  </a:lnTo>
                  <a:lnTo>
                    <a:pt x="13" y="9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0" y="43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06" name="Freeform 402"/>
            <p:cNvSpPr>
              <a:spLocks/>
            </p:cNvSpPr>
            <p:nvPr/>
          </p:nvSpPr>
          <p:spPr bwMode="auto">
            <a:xfrm>
              <a:off x="3438" y="3088"/>
              <a:ext cx="3" cy="8"/>
            </a:xfrm>
            <a:custGeom>
              <a:avLst/>
              <a:gdLst/>
              <a:ahLst/>
              <a:cxnLst>
                <a:cxn ang="0">
                  <a:pos x="36" y="112"/>
                </a:cxn>
                <a:cxn ang="0">
                  <a:pos x="36" y="112"/>
                </a:cxn>
                <a:cxn ang="0">
                  <a:pos x="33" y="104"/>
                </a:cxn>
                <a:cxn ang="0">
                  <a:pos x="32" y="95"/>
                </a:cxn>
                <a:cxn ang="0">
                  <a:pos x="34" y="83"/>
                </a:cxn>
                <a:cxn ang="0">
                  <a:pos x="38" y="69"/>
                </a:cxn>
                <a:cxn ang="0">
                  <a:pos x="44" y="58"/>
                </a:cxn>
                <a:cxn ang="0">
                  <a:pos x="52" y="44"/>
                </a:cxn>
                <a:cxn ang="0">
                  <a:pos x="60" y="34"/>
                </a:cxn>
                <a:cxn ang="0">
                  <a:pos x="69" y="25"/>
                </a:cxn>
                <a:cxn ang="0">
                  <a:pos x="49" y="0"/>
                </a:cxn>
                <a:cxn ang="0">
                  <a:pos x="37" y="11"/>
                </a:cxn>
                <a:cxn ang="0">
                  <a:pos x="25" y="25"/>
                </a:cxn>
                <a:cxn ang="0">
                  <a:pos x="16" y="41"/>
                </a:cxn>
                <a:cxn ang="0">
                  <a:pos x="8" y="57"/>
                </a:cxn>
                <a:cxn ang="0">
                  <a:pos x="2" y="75"/>
                </a:cxn>
                <a:cxn ang="0">
                  <a:pos x="0" y="92"/>
                </a:cxn>
                <a:cxn ang="0">
                  <a:pos x="1" y="112"/>
                </a:cxn>
                <a:cxn ang="0">
                  <a:pos x="8" y="129"/>
                </a:cxn>
                <a:cxn ang="0">
                  <a:pos x="8" y="129"/>
                </a:cxn>
                <a:cxn ang="0">
                  <a:pos x="36" y="112"/>
                </a:cxn>
              </a:cxnLst>
              <a:rect l="0" t="0" r="r" b="b"/>
              <a:pathLst>
                <a:path w="69" h="129">
                  <a:moveTo>
                    <a:pt x="36" y="112"/>
                  </a:moveTo>
                  <a:lnTo>
                    <a:pt x="36" y="112"/>
                  </a:lnTo>
                  <a:lnTo>
                    <a:pt x="33" y="104"/>
                  </a:lnTo>
                  <a:lnTo>
                    <a:pt x="32" y="95"/>
                  </a:lnTo>
                  <a:lnTo>
                    <a:pt x="34" y="83"/>
                  </a:lnTo>
                  <a:lnTo>
                    <a:pt x="38" y="69"/>
                  </a:lnTo>
                  <a:lnTo>
                    <a:pt x="44" y="58"/>
                  </a:lnTo>
                  <a:lnTo>
                    <a:pt x="52" y="44"/>
                  </a:lnTo>
                  <a:lnTo>
                    <a:pt x="60" y="34"/>
                  </a:lnTo>
                  <a:lnTo>
                    <a:pt x="69" y="25"/>
                  </a:lnTo>
                  <a:lnTo>
                    <a:pt x="49" y="0"/>
                  </a:lnTo>
                  <a:lnTo>
                    <a:pt x="37" y="11"/>
                  </a:lnTo>
                  <a:lnTo>
                    <a:pt x="25" y="25"/>
                  </a:lnTo>
                  <a:lnTo>
                    <a:pt x="16" y="41"/>
                  </a:lnTo>
                  <a:lnTo>
                    <a:pt x="8" y="57"/>
                  </a:lnTo>
                  <a:lnTo>
                    <a:pt x="2" y="75"/>
                  </a:lnTo>
                  <a:lnTo>
                    <a:pt x="0" y="92"/>
                  </a:lnTo>
                  <a:lnTo>
                    <a:pt x="1" y="112"/>
                  </a:lnTo>
                  <a:lnTo>
                    <a:pt x="8" y="129"/>
                  </a:lnTo>
                  <a:lnTo>
                    <a:pt x="8" y="129"/>
                  </a:lnTo>
                  <a:lnTo>
                    <a:pt x="36" y="112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07" name="Freeform 403"/>
            <p:cNvSpPr>
              <a:spLocks/>
            </p:cNvSpPr>
            <p:nvPr/>
          </p:nvSpPr>
          <p:spPr bwMode="auto">
            <a:xfrm>
              <a:off x="3438" y="3095"/>
              <a:ext cx="5" cy="4"/>
            </a:xfrm>
            <a:custGeom>
              <a:avLst/>
              <a:gdLst/>
              <a:ahLst/>
              <a:cxnLst>
                <a:cxn ang="0">
                  <a:pos x="107" y="41"/>
                </a:cxn>
                <a:cxn ang="0">
                  <a:pos x="107" y="41"/>
                </a:cxn>
                <a:cxn ang="0">
                  <a:pos x="96" y="43"/>
                </a:cxn>
                <a:cxn ang="0">
                  <a:pos x="83" y="43"/>
                </a:cxn>
                <a:cxn ang="0">
                  <a:pos x="72" y="42"/>
                </a:cxn>
                <a:cxn ang="0">
                  <a:pos x="62" y="36"/>
                </a:cxn>
                <a:cxn ang="0">
                  <a:pos x="52" y="30"/>
                </a:cxn>
                <a:cxn ang="0">
                  <a:pos x="43" y="23"/>
                </a:cxn>
                <a:cxn ang="0">
                  <a:pos x="35" y="13"/>
                </a:cxn>
                <a:cxn ang="0">
                  <a:pos x="28" y="0"/>
                </a:cxn>
                <a:cxn ang="0">
                  <a:pos x="0" y="17"/>
                </a:cxn>
                <a:cxn ang="0">
                  <a:pos x="9" y="32"/>
                </a:cxn>
                <a:cxn ang="0">
                  <a:pos x="20" y="46"/>
                </a:cxn>
                <a:cxn ang="0">
                  <a:pos x="33" y="57"/>
                </a:cxn>
                <a:cxn ang="0">
                  <a:pos x="48" y="66"/>
                </a:cxn>
                <a:cxn ang="0">
                  <a:pos x="64" y="73"/>
                </a:cxn>
                <a:cxn ang="0">
                  <a:pos x="81" y="76"/>
                </a:cxn>
                <a:cxn ang="0">
                  <a:pos x="98" y="76"/>
                </a:cxn>
                <a:cxn ang="0">
                  <a:pos x="117" y="72"/>
                </a:cxn>
                <a:cxn ang="0">
                  <a:pos x="117" y="72"/>
                </a:cxn>
                <a:cxn ang="0">
                  <a:pos x="107" y="41"/>
                </a:cxn>
              </a:cxnLst>
              <a:rect l="0" t="0" r="r" b="b"/>
              <a:pathLst>
                <a:path w="117" h="76">
                  <a:moveTo>
                    <a:pt x="107" y="41"/>
                  </a:moveTo>
                  <a:lnTo>
                    <a:pt x="107" y="41"/>
                  </a:lnTo>
                  <a:lnTo>
                    <a:pt x="96" y="43"/>
                  </a:lnTo>
                  <a:lnTo>
                    <a:pt x="83" y="43"/>
                  </a:lnTo>
                  <a:lnTo>
                    <a:pt x="72" y="42"/>
                  </a:lnTo>
                  <a:lnTo>
                    <a:pt x="62" y="36"/>
                  </a:lnTo>
                  <a:lnTo>
                    <a:pt x="52" y="30"/>
                  </a:lnTo>
                  <a:lnTo>
                    <a:pt x="43" y="23"/>
                  </a:lnTo>
                  <a:lnTo>
                    <a:pt x="35" y="13"/>
                  </a:lnTo>
                  <a:lnTo>
                    <a:pt x="28" y="0"/>
                  </a:lnTo>
                  <a:lnTo>
                    <a:pt x="0" y="17"/>
                  </a:lnTo>
                  <a:lnTo>
                    <a:pt x="9" y="32"/>
                  </a:lnTo>
                  <a:lnTo>
                    <a:pt x="20" y="46"/>
                  </a:lnTo>
                  <a:lnTo>
                    <a:pt x="33" y="57"/>
                  </a:lnTo>
                  <a:lnTo>
                    <a:pt x="48" y="66"/>
                  </a:lnTo>
                  <a:lnTo>
                    <a:pt x="64" y="73"/>
                  </a:lnTo>
                  <a:lnTo>
                    <a:pt x="81" y="76"/>
                  </a:lnTo>
                  <a:lnTo>
                    <a:pt x="98" y="76"/>
                  </a:lnTo>
                  <a:lnTo>
                    <a:pt x="117" y="72"/>
                  </a:lnTo>
                  <a:lnTo>
                    <a:pt x="117" y="72"/>
                  </a:lnTo>
                  <a:lnTo>
                    <a:pt x="107" y="41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08" name="Freeform 404"/>
            <p:cNvSpPr>
              <a:spLocks/>
            </p:cNvSpPr>
            <p:nvPr/>
          </p:nvSpPr>
          <p:spPr bwMode="auto">
            <a:xfrm>
              <a:off x="3443" y="3094"/>
              <a:ext cx="4" cy="5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46" y="8"/>
                </a:cxn>
                <a:cxn ang="0">
                  <a:pos x="44" y="15"/>
                </a:cxn>
                <a:cxn ang="0">
                  <a:pos x="40" y="24"/>
                </a:cxn>
                <a:cxn ang="0">
                  <a:pos x="35" y="32"/>
                </a:cxn>
                <a:cxn ang="0">
                  <a:pos x="28" y="39"/>
                </a:cxn>
                <a:cxn ang="0">
                  <a:pos x="21" y="46"/>
                </a:cxn>
                <a:cxn ang="0">
                  <a:pos x="11" y="52"/>
                </a:cxn>
                <a:cxn ang="0">
                  <a:pos x="0" y="57"/>
                </a:cxn>
                <a:cxn ang="0">
                  <a:pos x="10" y="88"/>
                </a:cxn>
                <a:cxn ang="0">
                  <a:pos x="25" y="82"/>
                </a:cxn>
                <a:cxn ang="0">
                  <a:pos x="40" y="73"/>
                </a:cxn>
                <a:cxn ang="0">
                  <a:pos x="51" y="64"/>
                </a:cxn>
                <a:cxn ang="0">
                  <a:pos x="61" y="53"/>
                </a:cxn>
                <a:cxn ang="0">
                  <a:pos x="68" y="41"/>
                </a:cxn>
                <a:cxn ang="0">
                  <a:pos x="74" y="28"/>
                </a:cxn>
                <a:cxn ang="0">
                  <a:pos x="78" y="14"/>
                </a:cxn>
                <a:cxn ang="0">
                  <a:pos x="79" y="2"/>
                </a:cxn>
                <a:cxn ang="0">
                  <a:pos x="47" y="0"/>
                </a:cxn>
              </a:cxnLst>
              <a:rect l="0" t="0" r="r" b="b"/>
              <a:pathLst>
                <a:path w="79" h="88">
                  <a:moveTo>
                    <a:pt x="47" y="0"/>
                  </a:moveTo>
                  <a:lnTo>
                    <a:pt x="46" y="8"/>
                  </a:lnTo>
                  <a:lnTo>
                    <a:pt x="44" y="15"/>
                  </a:lnTo>
                  <a:lnTo>
                    <a:pt x="40" y="24"/>
                  </a:lnTo>
                  <a:lnTo>
                    <a:pt x="35" y="32"/>
                  </a:lnTo>
                  <a:lnTo>
                    <a:pt x="28" y="39"/>
                  </a:lnTo>
                  <a:lnTo>
                    <a:pt x="21" y="46"/>
                  </a:lnTo>
                  <a:lnTo>
                    <a:pt x="11" y="52"/>
                  </a:lnTo>
                  <a:lnTo>
                    <a:pt x="0" y="57"/>
                  </a:lnTo>
                  <a:lnTo>
                    <a:pt x="10" y="88"/>
                  </a:lnTo>
                  <a:lnTo>
                    <a:pt x="25" y="82"/>
                  </a:lnTo>
                  <a:lnTo>
                    <a:pt x="40" y="73"/>
                  </a:lnTo>
                  <a:lnTo>
                    <a:pt x="51" y="64"/>
                  </a:lnTo>
                  <a:lnTo>
                    <a:pt x="61" y="53"/>
                  </a:lnTo>
                  <a:lnTo>
                    <a:pt x="68" y="41"/>
                  </a:lnTo>
                  <a:lnTo>
                    <a:pt x="74" y="28"/>
                  </a:lnTo>
                  <a:lnTo>
                    <a:pt x="78" y="14"/>
                  </a:lnTo>
                  <a:lnTo>
                    <a:pt x="79" y="2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09" name="Freeform 405"/>
            <p:cNvSpPr>
              <a:spLocks/>
            </p:cNvSpPr>
            <p:nvPr/>
          </p:nvSpPr>
          <p:spPr bwMode="auto">
            <a:xfrm>
              <a:off x="3442" y="3097"/>
              <a:ext cx="2" cy="1"/>
            </a:xfrm>
            <a:custGeom>
              <a:avLst/>
              <a:gdLst/>
              <a:ahLst/>
              <a:cxnLst>
                <a:cxn ang="0">
                  <a:pos x="32" y="18"/>
                </a:cxn>
                <a:cxn ang="0">
                  <a:pos x="31" y="11"/>
                </a:cxn>
                <a:cxn ang="0">
                  <a:pos x="28" y="6"/>
                </a:cxn>
                <a:cxn ang="0">
                  <a:pos x="23" y="3"/>
                </a:cxn>
                <a:cxn ang="0">
                  <a:pos x="17" y="0"/>
                </a:cxn>
                <a:cxn ang="0">
                  <a:pos x="11" y="2"/>
                </a:cxn>
                <a:cxn ang="0">
                  <a:pos x="6" y="4"/>
                </a:cxn>
                <a:cxn ang="0">
                  <a:pos x="2" y="9"/>
                </a:cxn>
                <a:cxn ang="0">
                  <a:pos x="0" y="16"/>
                </a:cxn>
                <a:cxn ang="0">
                  <a:pos x="32" y="18"/>
                </a:cxn>
              </a:cxnLst>
              <a:rect l="0" t="0" r="r" b="b"/>
              <a:pathLst>
                <a:path w="32" h="18">
                  <a:moveTo>
                    <a:pt x="32" y="18"/>
                  </a:moveTo>
                  <a:lnTo>
                    <a:pt x="31" y="11"/>
                  </a:lnTo>
                  <a:lnTo>
                    <a:pt x="28" y="6"/>
                  </a:lnTo>
                  <a:lnTo>
                    <a:pt x="23" y="3"/>
                  </a:lnTo>
                  <a:lnTo>
                    <a:pt x="17" y="0"/>
                  </a:lnTo>
                  <a:lnTo>
                    <a:pt x="11" y="2"/>
                  </a:lnTo>
                  <a:lnTo>
                    <a:pt x="6" y="4"/>
                  </a:lnTo>
                  <a:lnTo>
                    <a:pt x="2" y="9"/>
                  </a:lnTo>
                  <a:lnTo>
                    <a:pt x="0" y="16"/>
                  </a:lnTo>
                  <a:lnTo>
                    <a:pt x="32" y="18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10" name="Freeform 406"/>
            <p:cNvSpPr>
              <a:spLocks/>
            </p:cNvSpPr>
            <p:nvPr/>
          </p:nvSpPr>
          <p:spPr bwMode="auto">
            <a:xfrm>
              <a:off x="3442" y="3094"/>
              <a:ext cx="1" cy="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5" y="3"/>
                </a:cxn>
                <a:cxn ang="0">
                  <a:pos x="1" y="8"/>
                </a:cxn>
                <a:cxn ang="0">
                  <a:pos x="0" y="14"/>
                </a:cxn>
                <a:cxn ang="0">
                  <a:pos x="1" y="20"/>
                </a:cxn>
                <a:cxn ang="0">
                  <a:pos x="4" y="26"/>
                </a:cxn>
                <a:cxn ang="0">
                  <a:pos x="9" y="30"/>
                </a:cxn>
                <a:cxn ang="0">
                  <a:pos x="15" y="32"/>
                </a:cxn>
                <a:cxn ang="0">
                  <a:pos x="22" y="31"/>
                </a:cxn>
                <a:cxn ang="0">
                  <a:pos x="12" y="0"/>
                </a:cxn>
              </a:cxnLst>
              <a:rect l="0" t="0" r="r" b="b"/>
              <a:pathLst>
                <a:path w="22" h="32">
                  <a:moveTo>
                    <a:pt x="12" y="0"/>
                  </a:moveTo>
                  <a:lnTo>
                    <a:pt x="5" y="3"/>
                  </a:lnTo>
                  <a:lnTo>
                    <a:pt x="1" y="8"/>
                  </a:lnTo>
                  <a:lnTo>
                    <a:pt x="0" y="14"/>
                  </a:lnTo>
                  <a:lnTo>
                    <a:pt x="1" y="20"/>
                  </a:lnTo>
                  <a:lnTo>
                    <a:pt x="4" y="26"/>
                  </a:lnTo>
                  <a:lnTo>
                    <a:pt x="9" y="30"/>
                  </a:lnTo>
                  <a:lnTo>
                    <a:pt x="15" y="32"/>
                  </a:lnTo>
                  <a:lnTo>
                    <a:pt x="22" y="3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11" name="Freeform 407"/>
            <p:cNvSpPr>
              <a:spLocks/>
            </p:cNvSpPr>
            <p:nvPr/>
          </p:nvSpPr>
          <p:spPr bwMode="auto">
            <a:xfrm>
              <a:off x="3442" y="3090"/>
              <a:ext cx="4" cy="5"/>
            </a:xfrm>
            <a:custGeom>
              <a:avLst/>
              <a:gdLst/>
              <a:ahLst/>
              <a:cxnLst>
                <a:cxn ang="0">
                  <a:pos x="39" y="13"/>
                </a:cxn>
                <a:cxn ang="0">
                  <a:pos x="39" y="12"/>
                </a:cxn>
                <a:cxn ang="0">
                  <a:pos x="41" y="22"/>
                </a:cxn>
                <a:cxn ang="0">
                  <a:pos x="41" y="30"/>
                </a:cxn>
                <a:cxn ang="0">
                  <a:pos x="38" y="37"/>
                </a:cxn>
                <a:cxn ang="0">
                  <a:pos x="35" y="43"/>
                </a:cxn>
                <a:cxn ang="0">
                  <a:pos x="28" y="51"/>
                </a:cxn>
                <a:cxn ang="0">
                  <a:pos x="20" y="58"/>
                </a:cxn>
                <a:cxn ang="0">
                  <a:pos x="11" y="62"/>
                </a:cxn>
                <a:cxn ang="0">
                  <a:pos x="0" y="68"/>
                </a:cxn>
                <a:cxn ang="0">
                  <a:pos x="10" y="99"/>
                </a:cxn>
                <a:cxn ang="0">
                  <a:pos x="25" y="94"/>
                </a:cxn>
                <a:cxn ang="0">
                  <a:pos x="38" y="85"/>
                </a:cxn>
                <a:cxn ang="0">
                  <a:pos x="51" y="76"/>
                </a:cxn>
                <a:cxn ang="0">
                  <a:pos x="62" y="64"/>
                </a:cxn>
                <a:cxn ang="0">
                  <a:pos x="69" y="52"/>
                </a:cxn>
                <a:cxn ang="0">
                  <a:pos x="74" y="36"/>
                </a:cxn>
                <a:cxn ang="0">
                  <a:pos x="74" y="18"/>
                </a:cxn>
                <a:cxn ang="0">
                  <a:pos x="70" y="1"/>
                </a:cxn>
                <a:cxn ang="0">
                  <a:pos x="70" y="0"/>
                </a:cxn>
                <a:cxn ang="0">
                  <a:pos x="39" y="13"/>
                </a:cxn>
              </a:cxnLst>
              <a:rect l="0" t="0" r="r" b="b"/>
              <a:pathLst>
                <a:path w="74" h="99">
                  <a:moveTo>
                    <a:pt x="39" y="13"/>
                  </a:moveTo>
                  <a:lnTo>
                    <a:pt x="39" y="12"/>
                  </a:lnTo>
                  <a:lnTo>
                    <a:pt x="41" y="22"/>
                  </a:lnTo>
                  <a:lnTo>
                    <a:pt x="41" y="30"/>
                  </a:lnTo>
                  <a:lnTo>
                    <a:pt x="38" y="37"/>
                  </a:lnTo>
                  <a:lnTo>
                    <a:pt x="35" y="43"/>
                  </a:lnTo>
                  <a:lnTo>
                    <a:pt x="28" y="51"/>
                  </a:lnTo>
                  <a:lnTo>
                    <a:pt x="20" y="58"/>
                  </a:lnTo>
                  <a:lnTo>
                    <a:pt x="11" y="62"/>
                  </a:lnTo>
                  <a:lnTo>
                    <a:pt x="0" y="68"/>
                  </a:lnTo>
                  <a:lnTo>
                    <a:pt x="10" y="99"/>
                  </a:lnTo>
                  <a:lnTo>
                    <a:pt x="25" y="94"/>
                  </a:lnTo>
                  <a:lnTo>
                    <a:pt x="38" y="85"/>
                  </a:lnTo>
                  <a:lnTo>
                    <a:pt x="51" y="76"/>
                  </a:lnTo>
                  <a:lnTo>
                    <a:pt x="62" y="64"/>
                  </a:lnTo>
                  <a:lnTo>
                    <a:pt x="69" y="52"/>
                  </a:lnTo>
                  <a:lnTo>
                    <a:pt x="74" y="36"/>
                  </a:lnTo>
                  <a:lnTo>
                    <a:pt x="74" y="18"/>
                  </a:lnTo>
                  <a:lnTo>
                    <a:pt x="70" y="1"/>
                  </a:lnTo>
                  <a:lnTo>
                    <a:pt x="70" y="0"/>
                  </a:lnTo>
                  <a:lnTo>
                    <a:pt x="39" y="13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12" name="Freeform 408"/>
            <p:cNvSpPr>
              <a:spLocks/>
            </p:cNvSpPr>
            <p:nvPr/>
          </p:nvSpPr>
          <p:spPr bwMode="auto">
            <a:xfrm>
              <a:off x="3441" y="3088"/>
              <a:ext cx="5" cy="3"/>
            </a:xfrm>
            <a:custGeom>
              <a:avLst/>
              <a:gdLst/>
              <a:ahLst/>
              <a:cxnLst>
                <a:cxn ang="0">
                  <a:pos x="20" y="44"/>
                </a:cxn>
                <a:cxn ang="0">
                  <a:pos x="20" y="43"/>
                </a:cxn>
                <a:cxn ang="0">
                  <a:pos x="27" y="39"/>
                </a:cxn>
                <a:cxn ang="0">
                  <a:pos x="37" y="35"/>
                </a:cxn>
                <a:cxn ang="0">
                  <a:pos x="46" y="34"/>
                </a:cxn>
                <a:cxn ang="0">
                  <a:pos x="54" y="34"/>
                </a:cxn>
                <a:cxn ang="0">
                  <a:pos x="61" y="36"/>
                </a:cxn>
                <a:cxn ang="0">
                  <a:pos x="69" y="39"/>
                </a:cxn>
                <a:cxn ang="0">
                  <a:pos x="74" y="43"/>
                </a:cxn>
                <a:cxn ang="0">
                  <a:pos x="77" y="50"/>
                </a:cxn>
                <a:cxn ang="0">
                  <a:pos x="108" y="37"/>
                </a:cxn>
                <a:cxn ang="0">
                  <a:pos x="99" y="22"/>
                </a:cxn>
                <a:cxn ang="0">
                  <a:pos x="88" y="12"/>
                </a:cxn>
                <a:cxn ang="0">
                  <a:pos x="73" y="4"/>
                </a:cxn>
                <a:cxn ang="0">
                  <a:pos x="58" y="0"/>
                </a:cxn>
                <a:cxn ang="0">
                  <a:pos x="42" y="0"/>
                </a:cxn>
                <a:cxn ang="0">
                  <a:pos x="26" y="3"/>
                </a:cxn>
                <a:cxn ang="0">
                  <a:pos x="13" y="10"/>
                </a:cxn>
                <a:cxn ang="0">
                  <a:pos x="0" y="18"/>
                </a:cxn>
                <a:cxn ang="0">
                  <a:pos x="0" y="17"/>
                </a:cxn>
                <a:cxn ang="0">
                  <a:pos x="20" y="44"/>
                </a:cxn>
              </a:cxnLst>
              <a:rect l="0" t="0" r="r" b="b"/>
              <a:pathLst>
                <a:path w="108" h="50">
                  <a:moveTo>
                    <a:pt x="20" y="44"/>
                  </a:moveTo>
                  <a:lnTo>
                    <a:pt x="20" y="43"/>
                  </a:lnTo>
                  <a:lnTo>
                    <a:pt x="27" y="39"/>
                  </a:lnTo>
                  <a:lnTo>
                    <a:pt x="37" y="35"/>
                  </a:lnTo>
                  <a:lnTo>
                    <a:pt x="46" y="34"/>
                  </a:lnTo>
                  <a:lnTo>
                    <a:pt x="54" y="34"/>
                  </a:lnTo>
                  <a:lnTo>
                    <a:pt x="61" y="36"/>
                  </a:lnTo>
                  <a:lnTo>
                    <a:pt x="69" y="39"/>
                  </a:lnTo>
                  <a:lnTo>
                    <a:pt x="74" y="43"/>
                  </a:lnTo>
                  <a:lnTo>
                    <a:pt x="77" y="50"/>
                  </a:lnTo>
                  <a:lnTo>
                    <a:pt x="108" y="37"/>
                  </a:lnTo>
                  <a:lnTo>
                    <a:pt x="99" y="22"/>
                  </a:lnTo>
                  <a:lnTo>
                    <a:pt x="88" y="12"/>
                  </a:lnTo>
                  <a:lnTo>
                    <a:pt x="73" y="4"/>
                  </a:lnTo>
                  <a:lnTo>
                    <a:pt x="58" y="0"/>
                  </a:lnTo>
                  <a:lnTo>
                    <a:pt x="42" y="0"/>
                  </a:lnTo>
                  <a:lnTo>
                    <a:pt x="26" y="3"/>
                  </a:lnTo>
                  <a:lnTo>
                    <a:pt x="13" y="10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20" y="44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13" name="Freeform 409"/>
            <p:cNvSpPr>
              <a:spLocks/>
            </p:cNvSpPr>
            <p:nvPr/>
          </p:nvSpPr>
          <p:spPr bwMode="auto">
            <a:xfrm>
              <a:off x="3438" y="3089"/>
              <a:ext cx="4" cy="7"/>
            </a:xfrm>
            <a:custGeom>
              <a:avLst/>
              <a:gdLst/>
              <a:ahLst/>
              <a:cxnLst>
                <a:cxn ang="0">
                  <a:pos x="36" y="114"/>
                </a:cxn>
                <a:cxn ang="0">
                  <a:pos x="36" y="114"/>
                </a:cxn>
                <a:cxn ang="0">
                  <a:pos x="34" y="107"/>
                </a:cxn>
                <a:cxn ang="0">
                  <a:pos x="33" y="96"/>
                </a:cxn>
                <a:cxn ang="0">
                  <a:pos x="35" y="83"/>
                </a:cxn>
                <a:cxn ang="0">
                  <a:pos x="38" y="72"/>
                </a:cxn>
                <a:cxn ang="0">
                  <a:pos x="44" y="59"/>
                </a:cxn>
                <a:cxn ang="0">
                  <a:pos x="52" y="46"/>
                </a:cxn>
                <a:cxn ang="0">
                  <a:pos x="60" y="36"/>
                </a:cxn>
                <a:cxn ang="0">
                  <a:pos x="69" y="27"/>
                </a:cxn>
                <a:cxn ang="0">
                  <a:pos x="49" y="0"/>
                </a:cxn>
                <a:cxn ang="0">
                  <a:pos x="36" y="13"/>
                </a:cxn>
                <a:cxn ang="0">
                  <a:pos x="25" y="27"/>
                </a:cxn>
                <a:cxn ang="0">
                  <a:pos x="15" y="42"/>
                </a:cxn>
                <a:cxn ang="0">
                  <a:pos x="7" y="59"/>
                </a:cxn>
                <a:cxn ang="0">
                  <a:pos x="2" y="77"/>
                </a:cxn>
                <a:cxn ang="0">
                  <a:pos x="0" y="94"/>
                </a:cxn>
                <a:cxn ang="0">
                  <a:pos x="1" y="113"/>
                </a:cxn>
                <a:cxn ang="0">
                  <a:pos x="7" y="131"/>
                </a:cxn>
                <a:cxn ang="0">
                  <a:pos x="7" y="131"/>
                </a:cxn>
                <a:cxn ang="0">
                  <a:pos x="36" y="114"/>
                </a:cxn>
              </a:cxnLst>
              <a:rect l="0" t="0" r="r" b="b"/>
              <a:pathLst>
                <a:path w="69" h="131">
                  <a:moveTo>
                    <a:pt x="36" y="114"/>
                  </a:moveTo>
                  <a:lnTo>
                    <a:pt x="36" y="114"/>
                  </a:lnTo>
                  <a:lnTo>
                    <a:pt x="34" y="107"/>
                  </a:lnTo>
                  <a:lnTo>
                    <a:pt x="33" y="96"/>
                  </a:lnTo>
                  <a:lnTo>
                    <a:pt x="35" y="83"/>
                  </a:lnTo>
                  <a:lnTo>
                    <a:pt x="38" y="72"/>
                  </a:lnTo>
                  <a:lnTo>
                    <a:pt x="44" y="59"/>
                  </a:lnTo>
                  <a:lnTo>
                    <a:pt x="52" y="46"/>
                  </a:lnTo>
                  <a:lnTo>
                    <a:pt x="60" y="36"/>
                  </a:lnTo>
                  <a:lnTo>
                    <a:pt x="69" y="27"/>
                  </a:lnTo>
                  <a:lnTo>
                    <a:pt x="49" y="0"/>
                  </a:lnTo>
                  <a:lnTo>
                    <a:pt x="36" y="13"/>
                  </a:lnTo>
                  <a:lnTo>
                    <a:pt x="25" y="27"/>
                  </a:lnTo>
                  <a:lnTo>
                    <a:pt x="15" y="42"/>
                  </a:lnTo>
                  <a:lnTo>
                    <a:pt x="7" y="59"/>
                  </a:lnTo>
                  <a:lnTo>
                    <a:pt x="2" y="77"/>
                  </a:lnTo>
                  <a:lnTo>
                    <a:pt x="0" y="94"/>
                  </a:lnTo>
                  <a:lnTo>
                    <a:pt x="1" y="113"/>
                  </a:lnTo>
                  <a:lnTo>
                    <a:pt x="7" y="131"/>
                  </a:lnTo>
                  <a:lnTo>
                    <a:pt x="7" y="131"/>
                  </a:lnTo>
                  <a:lnTo>
                    <a:pt x="36" y="114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14" name="Freeform 410"/>
            <p:cNvSpPr>
              <a:spLocks/>
            </p:cNvSpPr>
            <p:nvPr/>
          </p:nvSpPr>
          <p:spPr bwMode="auto">
            <a:xfrm>
              <a:off x="3439" y="3095"/>
              <a:ext cx="5" cy="4"/>
            </a:xfrm>
            <a:custGeom>
              <a:avLst/>
              <a:gdLst/>
              <a:ahLst/>
              <a:cxnLst>
                <a:cxn ang="0">
                  <a:pos x="107" y="41"/>
                </a:cxn>
                <a:cxn ang="0">
                  <a:pos x="107" y="41"/>
                </a:cxn>
                <a:cxn ang="0">
                  <a:pos x="96" y="43"/>
                </a:cxn>
                <a:cxn ang="0">
                  <a:pos x="85" y="43"/>
                </a:cxn>
                <a:cxn ang="0">
                  <a:pos x="75" y="41"/>
                </a:cxn>
                <a:cxn ang="0">
                  <a:pos x="63" y="37"/>
                </a:cxn>
                <a:cxn ang="0">
                  <a:pos x="54" y="29"/>
                </a:cxn>
                <a:cxn ang="0">
                  <a:pos x="44" y="22"/>
                </a:cxn>
                <a:cxn ang="0">
                  <a:pos x="36" y="13"/>
                </a:cxn>
                <a:cxn ang="0">
                  <a:pos x="29" y="0"/>
                </a:cxn>
                <a:cxn ang="0">
                  <a:pos x="0" y="17"/>
                </a:cxn>
                <a:cxn ang="0">
                  <a:pos x="9" y="32"/>
                </a:cxn>
                <a:cxn ang="0">
                  <a:pos x="21" y="45"/>
                </a:cxn>
                <a:cxn ang="0">
                  <a:pos x="34" y="57"/>
                </a:cxn>
                <a:cxn ang="0">
                  <a:pos x="49" y="66"/>
                </a:cxn>
                <a:cxn ang="0">
                  <a:pos x="64" y="73"/>
                </a:cxn>
                <a:cxn ang="0">
                  <a:pos x="81" y="77"/>
                </a:cxn>
                <a:cxn ang="0">
                  <a:pos x="98" y="77"/>
                </a:cxn>
                <a:cxn ang="0">
                  <a:pos x="117" y="73"/>
                </a:cxn>
                <a:cxn ang="0">
                  <a:pos x="117" y="73"/>
                </a:cxn>
                <a:cxn ang="0">
                  <a:pos x="107" y="41"/>
                </a:cxn>
              </a:cxnLst>
              <a:rect l="0" t="0" r="r" b="b"/>
              <a:pathLst>
                <a:path w="117" h="77">
                  <a:moveTo>
                    <a:pt x="107" y="41"/>
                  </a:moveTo>
                  <a:lnTo>
                    <a:pt x="107" y="41"/>
                  </a:lnTo>
                  <a:lnTo>
                    <a:pt x="96" y="43"/>
                  </a:lnTo>
                  <a:lnTo>
                    <a:pt x="85" y="43"/>
                  </a:lnTo>
                  <a:lnTo>
                    <a:pt x="75" y="41"/>
                  </a:lnTo>
                  <a:lnTo>
                    <a:pt x="63" y="37"/>
                  </a:lnTo>
                  <a:lnTo>
                    <a:pt x="54" y="29"/>
                  </a:lnTo>
                  <a:lnTo>
                    <a:pt x="44" y="22"/>
                  </a:lnTo>
                  <a:lnTo>
                    <a:pt x="36" y="13"/>
                  </a:lnTo>
                  <a:lnTo>
                    <a:pt x="29" y="0"/>
                  </a:lnTo>
                  <a:lnTo>
                    <a:pt x="0" y="17"/>
                  </a:lnTo>
                  <a:lnTo>
                    <a:pt x="9" y="32"/>
                  </a:lnTo>
                  <a:lnTo>
                    <a:pt x="21" y="45"/>
                  </a:lnTo>
                  <a:lnTo>
                    <a:pt x="34" y="57"/>
                  </a:lnTo>
                  <a:lnTo>
                    <a:pt x="49" y="66"/>
                  </a:lnTo>
                  <a:lnTo>
                    <a:pt x="64" y="73"/>
                  </a:lnTo>
                  <a:lnTo>
                    <a:pt x="81" y="77"/>
                  </a:lnTo>
                  <a:lnTo>
                    <a:pt x="98" y="77"/>
                  </a:lnTo>
                  <a:lnTo>
                    <a:pt x="117" y="73"/>
                  </a:lnTo>
                  <a:lnTo>
                    <a:pt x="117" y="73"/>
                  </a:lnTo>
                  <a:lnTo>
                    <a:pt x="107" y="41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15" name="Freeform 411"/>
            <p:cNvSpPr>
              <a:spLocks/>
            </p:cNvSpPr>
            <p:nvPr/>
          </p:nvSpPr>
          <p:spPr bwMode="auto">
            <a:xfrm>
              <a:off x="3444" y="3094"/>
              <a:ext cx="3" cy="5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47" y="8"/>
                </a:cxn>
                <a:cxn ang="0">
                  <a:pos x="44" y="18"/>
                </a:cxn>
                <a:cxn ang="0">
                  <a:pos x="41" y="26"/>
                </a:cxn>
                <a:cxn ang="0">
                  <a:pos x="36" y="34"/>
                </a:cxn>
                <a:cxn ang="0">
                  <a:pos x="31" y="40"/>
                </a:cxn>
                <a:cxn ang="0">
                  <a:pos x="22" y="47"/>
                </a:cxn>
                <a:cxn ang="0">
                  <a:pos x="12" y="54"/>
                </a:cxn>
                <a:cxn ang="0">
                  <a:pos x="0" y="58"/>
                </a:cxn>
                <a:cxn ang="0">
                  <a:pos x="10" y="90"/>
                </a:cxn>
                <a:cxn ang="0">
                  <a:pos x="27" y="83"/>
                </a:cxn>
                <a:cxn ang="0">
                  <a:pos x="40" y="75"/>
                </a:cxn>
                <a:cxn ang="0">
                  <a:pos x="51" y="65"/>
                </a:cxn>
                <a:cxn ang="0">
                  <a:pos x="62" y="55"/>
                </a:cxn>
                <a:cxn ang="0">
                  <a:pos x="70" y="41"/>
                </a:cxn>
                <a:cxn ang="0">
                  <a:pos x="75" y="28"/>
                </a:cxn>
                <a:cxn ang="0">
                  <a:pos x="78" y="17"/>
                </a:cxn>
                <a:cxn ang="0">
                  <a:pos x="81" y="4"/>
                </a:cxn>
                <a:cxn ang="0">
                  <a:pos x="48" y="0"/>
                </a:cxn>
              </a:cxnLst>
              <a:rect l="0" t="0" r="r" b="b"/>
              <a:pathLst>
                <a:path w="81" h="90">
                  <a:moveTo>
                    <a:pt x="48" y="0"/>
                  </a:moveTo>
                  <a:lnTo>
                    <a:pt x="47" y="8"/>
                  </a:lnTo>
                  <a:lnTo>
                    <a:pt x="44" y="18"/>
                  </a:lnTo>
                  <a:lnTo>
                    <a:pt x="41" y="26"/>
                  </a:lnTo>
                  <a:lnTo>
                    <a:pt x="36" y="34"/>
                  </a:lnTo>
                  <a:lnTo>
                    <a:pt x="31" y="40"/>
                  </a:lnTo>
                  <a:lnTo>
                    <a:pt x="22" y="47"/>
                  </a:lnTo>
                  <a:lnTo>
                    <a:pt x="12" y="54"/>
                  </a:lnTo>
                  <a:lnTo>
                    <a:pt x="0" y="58"/>
                  </a:lnTo>
                  <a:lnTo>
                    <a:pt x="10" y="90"/>
                  </a:lnTo>
                  <a:lnTo>
                    <a:pt x="27" y="83"/>
                  </a:lnTo>
                  <a:lnTo>
                    <a:pt x="40" y="75"/>
                  </a:lnTo>
                  <a:lnTo>
                    <a:pt x="51" y="65"/>
                  </a:lnTo>
                  <a:lnTo>
                    <a:pt x="62" y="55"/>
                  </a:lnTo>
                  <a:lnTo>
                    <a:pt x="70" y="41"/>
                  </a:lnTo>
                  <a:lnTo>
                    <a:pt x="75" y="28"/>
                  </a:lnTo>
                  <a:lnTo>
                    <a:pt x="78" y="17"/>
                  </a:lnTo>
                  <a:lnTo>
                    <a:pt x="81" y="4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16" name="Freeform 412"/>
            <p:cNvSpPr>
              <a:spLocks/>
            </p:cNvSpPr>
            <p:nvPr/>
          </p:nvSpPr>
          <p:spPr bwMode="auto">
            <a:xfrm>
              <a:off x="3443" y="3097"/>
              <a:ext cx="2" cy="1"/>
            </a:xfrm>
            <a:custGeom>
              <a:avLst/>
              <a:gdLst/>
              <a:ahLst/>
              <a:cxnLst>
                <a:cxn ang="0">
                  <a:pos x="33" y="19"/>
                </a:cxn>
                <a:cxn ang="0">
                  <a:pos x="32" y="12"/>
                </a:cxn>
                <a:cxn ang="0">
                  <a:pos x="28" y="6"/>
                </a:cxn>
                <a:cxn ang="0">
                  <a:pos x="23" y="2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3"/>
                </a:cxn>
                <a:cxn ang="0">
                  <a:pos x="2" y="7"/>
                </a:cxn>
                <a:cxn ang="0">
                  <a:pos x="0" y="15"/>
                </a:cxn>
                <a:cxn ang="0">
                  <a:pos x="33" y="19"/>
                </a:cxn>
              </a:cxnLst>
              <a:rect l="0" t="0" r="r" b="b"/>
              <a:pathLst>
                <a:path w="33" h="19">
                  <a:moveTo>
                    <a:pt x="33" y="19"/>
                  </a:moveTo>
                  <a:lnTo>
                    <a:pt x="32" y="12"/>
                  </a:lnTo>
                  <a:lnTo>
                    <a:pt x="28" y="6"/>
                  </a:lnTo>
                  <a:lnTo>
                    <a:pt x="23" y="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6" y="3"/>
                  </a:lnTo>
                  <a:lnTo>
                    <a:pt x="2" y="7"/>
                  </a:lnTo>
                  <a:lnTo>
                    <a:pt x="0" y="15"/>
                  </a:lnTo>
                  <a:lnTo>
                    <a:pt x="33" y="19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17" name="Freeform 413"/>
            <p:cNvSpPr>
              <a:spLocks/>
            </p:cNvSpPr>
            <p:nvPr/>
          </p:nvSpPr>
          <p:spPr bwMode="auto">
            <a:xfrm>
              <a:off x="3398" y="3240"/>
              <a:ext cx="1" cy="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6" y="27"/>
                </a:cxn>
                <a:cxn ang="0">
                  <a:pos x="11" y="26"/>
                </a:cxn>
                <a:cxn ang="0">
                  <a:pos x="16" y="24"/>
                </a:cxn>
                <a:cxn ang="0">
                  <a:pos x="19" y="20"/>
                </a:cxn>
                <a:cxn ang="0">
                  <a:pos x="21" y="15"/>
                </a:cxn>
                <a:cxn ang="0">
                  <a:pos x="21" y="9"/>
                </a:cxn>
                <a:cxn ang="0">
                  <a:pos x="19" y="4"/>
                </a:cxn>
                <a:cxn ang="0">
                  <a:pos x="14" y="0"/>
                </a:cxn>
                <a:cxn ang="0">
                  <a:pos x="0" y="25"/>
                </a:cxn>
              </a:cxnLst>
              <a:rect l="0" t="0" r="r" b="b"/>
              <a:pathLst>
                <a:path w="21" h="27">
                  <a:moveTo>
                    <a:pt x="0" y="25"/>
                  </a:moveTo>
                  <a:lnTo>
                    <a:pt x="6" y="27"/>
                  </a:lnTo>
                  <a:lnTo>
                    <a:pt x="11" y="26"/>
                  </a:lnTo>
                  <a:lnTo>
                    <a:pt x="16" y="24"/>
                  </a:lnTo>
                  <a:lnTo>
                    <a:pt x="19" y="20"/>
                  </a:lnTo>
                  <a:lnTo>
                    <a:pt x="21" y="15"/>
                  </a:lnTo>
                  <a:lnTo>
                    <a:pt x="21" y="9"/>
                  </a:lnTo>
                  <a:lnTo>
                    <a:pt x="19" y="4"/>
                  </a:lnTo>
                  <a:lnTo>
                    <a:pt x="14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18" name="Freeform 414"/>
            <p:cNvSpPr>
              <a:spLocks/>
            </p:cNvSpPr>
            <p:nvPr/>
          </p:nvSpPr>
          <p:spPr bwMode="auto">
            <a:xfrm>
              <a:off x="3389" y="3221"/>
              <a:ext cx="10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29"/>
                </a:cxn>
                <a:cxn ang="0">
                  <a:pos x="3" y="56"/>
                </a:cxn>
                <a:cxn ang="0">
                  <a:pos x="8" y="84"/>
                </a:cxn>
                <a:cxn ang="0">
                  <a:pos x="15" y="110"/>
                </a:cxn>
                <a:cxn ang="0">
                  <a:pos x="22" y="135"/>
                </a:cxn>
                <a:cxn ang="0">
                  <a:pos x="31" y="162"/>
                </a:cxn>
                <a:cxn ang="0">
                  <a:pos x="41" y="187"/>
                </a:cxn>
                <a:cxn ang="0">
                  <a:pos x="55" y="211"/>
                </a:cxn>
                <a:cxn ang="0">
                  <a:pos x="68" y="235"/>
                </a:cxn>
                <a:cxn ang="0">
                  <a:pos x="84" y="258"/>
                </a:cxn>
                <a:cxn ang="0">
                  <a:pos x="102" y="278"/>
                </a:cxn>
                <a:cxn ang="0">
                  <a:pos x="119" y="298"/>
                </a:cxn>
                <a:cxn ang="0">
                  <a:pos x="138" y="317"/>
                </a:cxn>
                <a:cxn ang="0">
                  <a:pos x="159" y="335"/>
                </a:cxn>
                <a:cxn ang="0">
                  <a:pos x="180" y="352"/>
                </a:cxn>
                <a:cxn ang="0">
                  <a:pos x="204" y="365"/>
                </a:cxn>
                <a:cxn ang="0">
                  <a:pos x="218" y="340"/>
                </a:cxn>
                <a:cxn ang="0">
                  <a:pos x="196" y="326"/>
                </a:cxn>
                <a:cxn ang="0">
                  <a:pos x="177" y="311"/>
                </a:cxn>
                <a:cxn ang="0">
                  <a:pos x="157" y="296"/>
                </a:cxn>
                <a:cxn ang="0">
                  <a:pos x="139" y="277"/>
                </a:cxn>
                <a:cxn ang="0">
                  <a:pos x="122" y="259"/>
                </a:cxn>
                <a:cxn ang="0">
                  <a:pos x="107" y="239"/>
                </a:cxn>
                <a:cxn ang="0">
                  <a:pos x="92" y="218"/>
                </a:cxn>
                <a:cxn ang="0">
                  <a:pos x="79" y="197"/>
                </a:cxn>
                <a:cxn ang="0">
                  <a:pos x="68" y="174"/>
                </a:cxn>
                <a:cxn ang="0">
                  <a:pos x="58" y="151"/>
                </a:cxn>
                <a:cxn ang="0">
                  <a:pos x="49" y="127"/>
                </a:cxn>
                <a:cxn ang="0">
                  <a:pos x="41" y="102"/>
                </a:cxn>
                <a:cxn ang="0">
                  <a:pos x="36" y="77"/>
                </a:cxn>
                <a:cxn ang="0">
                  <a:pos x="31" y="52"/>
                </a:cxn>
                <a:cxn ang="0">
                  <a:pos x="29" y="27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0" y="0"/>
                </a:cxn>
              </a:cxnLst>
              <a:rect l="0" t="0" r="r" b="b"/>
              <a:pathLst>
                <a:path w="218" h="365">
                  <a:moveTo>
                    <a:pt x="0" y="0"/>
                  </a:moveTo>
                  <a:lnTo>
                    <a:pt x="0" y="0"/>
                  </a:lnTo>
                  <a:lnTo>
                    <a:pt x="1" y="29"/>
                  </a:lnTo>
                  <a:lnTo>
                    <a:pt x="3" y="56"/>
                  </a:lnTo>
                  <a:lnTo>
                    <a:pt x="8" y="84"/>
                  </a:lnTo>
                  <a:lnTo>
                    <a:pt x="15" y="110"/>
                  </a:lnTo>
                  <a:lnTo>
                    <a:pt x="22" y="135"/>
                  </a:lnTo>
                  <a:lnTo>
                    <a:pt x="31" y="162"/>
                  </a:lnTo>
                  <a:lnTo>
                    <a:pt x="41" y="187"/>
                  </a:lnTo>
                  <a:lnTo>
                    <a:pt x="55" y="211"/>
                  </a:lnTo>
                  <a:lnTo>
                    <a:pt x="68" y="235"/>
                  </a:lnTo>
                  <a:lnTo>
                    <a:pt x="84" y="258"/>
                  </a:lnTo>
                  <a:lnTo>
                    <a:pt x="102" y="278"/>
                  </a:lnTo>
                  <a:lnTo>
                    <a:pt x="119" y="298"/>
                  </a:lnTo>
                  <a:lnTo>
                    <a:pt x="138" y="317"/>
                  </a:lnTo>
                  <a:lnTo>
                    <a:pt x="159" y="335"/>
                  </a:lnTo>
                  <a:lnTo>
                    <a:pt x="180" y="352"/>
                  </a:lnTo>
                  <a:lnTo>
                    <a:pt x="204" y="365"/>
                  </a:lnTo>
                  <a:lnTo>
                    <a:pt x="218" y="340"/>
                  </a:lnTo>
                  <a:lnTo>
                    <a:pt x="196" y="326"/>
                  </a:lnTo>
                  <a:lnTo>
                    <a:pt x="177" y="311"/>
                  </a:lnTo>
                  <a:lnTo>
                    <a:pt x="157" y="296"/>
                  </a:lnTo>
                  <a:lnTo>
                    <a:pt x="139" y="277"/>
                  </a:lnTo>
                  <a:lnTo>
                    <a:pt x="122" y="259"/>
                  </a:lnTo>
                  <a:lnTo>
                    <a:pt x="107" y="239"/>
                  </a:lnTo>
                  <a:lnTo>
                    <a:pt x="92" y="218"/>
                  </a:lnTo>
                  <a:lnTo>
                    <a:pt x="79" y="197"/>
                  </a:lnTo>
                  <a:lnTo>
                    <a:pt x="68" y="174"/>
                  </a:lnTo>
                  <a:lnTo>
                    <a:pt x="58" y="151"/>
                  </a:lnTo>
                  <a:lnTo>
                    <a:pt x="49" y="127"/>
                  </a:lnTo>
                  <a:lnTo>
                    <a:pt x="41" y="102"/>
                  </a:lnTo>
                  <a:lnTo>
                    <a:pt x="36" y="77"/>
                  </a:lnTo>
                  <a:lnTo>
                    <a:pt x="31" y="52"/>
                  </a:lnTo>
                  <a:lnTo>
                    <a:pt x="29" y="27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19" name="Freeform 415"/>
            <p:cNvSpPr>
              <a:spLocks/>
            </p:cNvSpPr>
            <p:nvPr/>
          </p:nvSpPr>
          <p:spPr bwMode="auto">
            <a:xfrm>
              <a:off x="3389" y="3216"/>
              <a:ext cx="2" cy="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7" y="10"/>
                </a:cxn>
                <a:cxn ang="0">
                  <a:pos x="5" y="23"/>
                </a:cxn>
                <a:cxn ang="0">
                  <a:pos x="4" y="33"/>
                </a:cxn>
                <a:cxn ang="0">
                  <a:pos x="2" y="45"/>
                </a:cxn>
                <a:cxn ang="0">
                  <a:pos x="1" y="58"/>
                </a:cxn>
                <a:cxn ang="0">
                  <a:pos x="1" y="69"/>
                </a:cxn>
                <a:cxn ang="0">
                  <a:pos x="0" y="80"/>
                </a:cxn>
                <a:cxn ang="0">
                  <a:pos x="0" y="92"/>
                </a:cxn>
                <a:cxn ang="0">
                  <a:pos x="28" y="92"/>
                </a:cxn>
                <a:cxn ang="0">
                  <a:pos x="28" y="82"/>
                </a:cxn>
                <a:cxn ang="0">
                  <a:pos x="29" y="71"/>
                </a:cxn>
                <a:cxn ang="0">
                  <a:pos x="29" y="60"/>
                </a:cxn>
                <a:cxn ang="0">
                  <a:pos x="30" y="49"/>
                </a:cxn>
                <a:cxn ang="0">
                  <a:pos x="32" y="38"/>
                </a:cxn>
                <a:cxn ang="0">
                  <a:pos x="33" y="27"/>
                </a:cxn>
                <a:cxn ang="0">
                  <a:pos x="35" y="17"/>
                </a:cxn>
                <a:cxn ang="0">
                  <a:pos x="37" y="6"/>
                </a:cxn>
                <a:cxn ang="0">
                  <a:pos x="9" y="0"/>
                </a:cxn>
              </a:cxnLst>
              <a:rect l="0" t="0" r="r" b="b"/>
              <a:pathLst>
                <a:path w="37" h="92">
                  <a:moveTo>
                    <a:pt x="9" y="0"/>
                  </a:moveTo>
                  <a:lnTo>
                    <a:pt x="7" y="10"/>
                  </a:lnTo>
                  <a:lnTo>
                    <a:pt x="5" y="23"/>
                  </a:lnTo>
                  <a:lnTo>
                    <a:pt x="4" y="33"/>
                  </a:lnTo>
                  <a:lnTo>
                    <a:pt x="2" y="45"/>
                  </a:lnTo>
                  <a:lnTo>
                    <a:pt x="1" y="58"/>
                  </a:lnTo>
                  <a:lnTo>
                    <a:pt x="1" y="69"/>
                  </a:lnTo>
                  <a:lnTo>
                    <a:pt x="0" y="80"/>
                  </a:lnTo>
                  <a:lnTo>
                    <a:pt x="0" y="92"/>
                  </a:lnTo>
                  <a:lnTo>
                    <a:pt x="28" y="92"/>
                  </a:lnTo>
                  <a:lnTo>
                    <a:pt x="28" y="82"/>
                  </a:lnTo>
                  <a:lnTo>
                    <a:pt x="29" y="71"/>
                  </a:lnTo>
                  <a:lnTo>
                    <a:pt x="29" y="60"/>
                  </a:lnTo>
                  <a:lnTo>
                    <a:pt x="30" y="49"/>
                  </a:lnTo>
                  <a:lnTo>
                    <a:pt x="32" y="38"/>
                  </a:lnTo>
                  <a:lnTo>
                    <a:pt x="33" y="27"/>
                  </a:lnTo>
                  <a:lnTo>
                    <a:pt x="35" y="17"/>
                  </a:lnTo>
                  <a:lnTo>
                    <a:pt x="37" y="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20" name="Freeform 416"/>
            <p:cNvSpPr>
              <a:spLocks/>
            </p:cNvSpPr>
            <p:nvPr/>
          </p:nvSpPr>
          <p:spPr bwMode="auto">
            <a:xfrm>
              <a:off x="3389" y="3220"/>
              <a:ext cx="1" cy="1"/>
            </a:xfrm>
            <a:custGeom>
              <a:avLst/>
              <a:gdLst/>
              <a:ahLst/>
              <a:cxnLst>
                <a:cxn ang="0">
                  <a:pos x="28" y="18"/>
                </a:cxn>
                <a:cxn ang="0">
                  <a:pos x="28" y="11"/>
                </a:cxn>
                <a:cxn ang="0">
                  <a:pos x="26" y="6"/>
                </a:cxn>
                <a:cxn ang="0">
                  <a:pos x="22" y="2"/>
                </a:cxn>
                <a:cxn ang="0">
                  <a:pos x="17" y="0"/>
                </a:cxn>
                <a:cxn ang="0">
                  <a:pos x="12" y="0"/>
                </a:cxn>
                <a:cxn ang="0">
                  <a:pos x="7" y="2"/>
                </a:cxn>
                <a:cxn ang="0">
                  <a:pos x="3" y="5"/>
                </a:cxn>
                <a:cxn ang="0">
                  <a:pos x="0" y="11"/>
                </a:cxn>
                <a:cxn ang="0">
                  <a:pos x="28" y="18"/>
                </a:cxn>
              </a:cxnLst>
              <a:rect l="0" t="0" r="r" b="b"/>
              <a:pathLst>
                <a:path w="28" h="18">
                  <a:moveTo>
                    <a:pt x="28" y="18"/>
                  </a:moveTo>
                  <a:lnTo>
                    <a:pt x="28" y="11"/>
                  </a:lnTo>
                  <a:lnTo>
                    <a:pt x="26" y="6"/>
                  </a:lnTo>
                  <a:lnTo>
                    <a:pt x="22" y="2"/>
                  </a:lnTo>
                  <a:lnTo>
                    <a:pt x="17" y="0"/>
                  </a:lnTo>
                  <a:lnTo>
                    <a:pt x="12" y="0"/>
                  </a:lnTo>
                  <a:lnTo>
                    <a:pt x="7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28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21" name="Freeform 417"/>
            <p:cNvSpPr>
              <a:spLocks/>
            </p:cNvSpPr>
            <p:nvPr/>
          </p:nvSpPr>
          <p:spPr bwMode="auto">
            <a:xfrm>
              <a:off x="3397" y="3233"/>
              <a:ext cx="1" cy="2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6" y="27"/>
                </a:cxn>
                <a:cxn ang="0">
                  <a:pos x="11" y="26"/>
                </a:cxn>
                <a:cxn ang="0">
                  <a:pos x="16" y="24"/>
                </a:cxn>
                <a:cxn ang="0">
                  <a:pos x="19" y="20"/>
                </a:cxn>
                <a:cxn ang="0">
                  <a:pos x="21" y="14"/>
                </a:cxn>
                <a:cxn ang="0">
                  <a:pos x="21" y="9"/>
                </a:cxn>
                <a:cxn ang="0">
                  <a:pos x="19" y="4"/>
                </a:cxn>
                <a:cxn ang="0">
                  <a:pos x="14" y="0"/>
                </a:cxn>
                <a:cxn ang="0">
                  <a:pos x="0" y="25"/>
                </a:cxn>
              </a:cxnLst>
              <a:rect l="0" t="0" r="r" b="b"/>
              <a:pathLst>
                <a:path w="21" h="27">
                  <a:moveTo>
                    <a:pt x="0" y="25"/>
                  </a:moveTo>
                  <a:lnTo>
                    <a:pt x="6" y="27"/>
                  </a:lnTo>
                  <a:lnTo>
                    <a:pt x="11" y="26"/>
                  </a:lnTo>
                  <a:lnTo>
                    <a:pt x="16" y="24"/>
                  </a:lnTo>
                  <a:lnTo>
                    <a:pt x="19" y="20"/>
                  </a:lnTo>
                  <a:lnTo>
                    <a:pt x="21" y="14"/>
                  </a:lnTo>
                  <a:lnTo>
                    <a:pt x="21" y="9"/>
                  </a:lnTo>
                  <a:lnTo>
                    <a:pt x="19" y="4"/>
                  </a:lnTo>
                  <a:lnTo>
                    <a:pt x="14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22" name="Freeform 418"/>
            <p:cNvSpPr>
              <a:spLocks/>
            </p:cNvSpPr>
            <p:nvPr/>
          </p:nvSpPr>
          <p:spPr bwMode="auto">
            <a:xfrm>
              <a:off x="3393" y="3224"/>
              <a:ext cx="5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2" y="27"/>
                </a:cxn>
                <a:cxn ang="0">
                  <a:pos x="4" y="40"/>
                </a:cxn>
                <a:cxn ang="0">
                  <a:pos x="7" y="53"/>
                </a:cxn>
                <a:cxn ang="0">
                  <a:pos x="11" y="68"/>
                </a:cxn>
                <a:cxn ang="0">
                  <a:pos x="15" y="80"/>
                </a:cxn>
                <a:cxn ang="0">
                  <a:pos x="21" y="92"/>
                </a:cxn>
                <a:cxn ang="0">
                  <a:pos x="28" y="104"/>
                </a:cxn>
                <a:cxn ang="0">
                  <a:pos x="34" y="116"/>
                </a:cxn>
                <a:cxn ang="0">
                  <a:pos x="42" y="126"/>
                </a:cxn>
                <a:cxn ang="0">
                  <a:pos x="50" y="138"/>
                </a:cxn>
                <a:cxn ang="0">
                  <a:pos x="59" y="147"/>
                </a:cxn>
                <a:cxn ang="0">
                  <a:pos x="68" y="157"/>
                </a:cxn>
                <a:cxn ang="0">
                  <a:pos x="80" y="165"/>
                </a:cxn>
                <a:cxn ang="0">
                  <a:pos x="90" y="173"/>
                </a:cxn>
                <a:cxn ang="0">
                  <a:pos x="101" y="181"/>
                </a:cxn>
                <a:cxn ang="0">
                  <a:pos x="115" y="156"/>
                </a:cxn>
                <a:cxn ang="0">
                  <a:pos x="106" y="149"/>
                </a:cxn>
                <a:cxn ang="0">
                  <a:pos x="96" y="142"/>
                </a:cxn>
                <a:cxn ang="0">
                  <a:pos x="87" y="136"/>
                </a:cxn>
                <a:cxn ang="0">
                  <a:pos x="80" y="126"/>
                </a:cxn>
                <a:cxn ang="0">
                  <a:pos x="70" y="119"/>
                </a:cxn>
                <a:cxn ang="0">
                  <a:pos x="64" y="109"/>
                </a:cxn>
                <a:cxn ang="0">
                  <a:pos x="58" y="101"/>
                </a:cxn>
                <a:cxn ang="0">
                  <a:pos x="52" y="89"/>
                </a:cxn>
                <a:cxn ang="0">
                  <a:pos x="46" y="80"/>
                </a:cxn>
                <a:cxn ang="0">
                  <a:pos x="42" y="69"/>
                </a:cxn>
                <a:cxn ang="0">
                  <a:pos x="38" y="58"/>
                </a:cxn>
                <a:cxn ang="0">
                  <a:pos x="34" y="47"/>
                </a:cxn>
                <a:cxn ang="0">
                  <a:pos x="33" y="35"/>
                </a:cxn>
                <a:cxn ang="0">
                  <a:pos x="31" y="23"/>
                </a:cxn>
                <a:cxn ang="0">
                  <a:pos x="29" y="11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0" y="0"/>
                </a:cxn>
              </a:cxnLst>
              <a:rect l="0" t="0" r="r" b="b"/>
              <a:pathLst>
                <a:path w="115" h="181">
                  <a:moveTo>
                    <a:pt x="0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2" y="27"/>
                  </a:lnTo>
                  <a:lnTo>
                    <a:pt x="4" y="40"/>
                  </a:lnTo>
                  <a:lnTo>
                    <a:pt x="7" y="53"/>
                  </a:lnTo>
                  <a:lnTo>
                    <a:pt x="11" y="68"/>
                  </a:lnTo>
                  <a:lnTo>
                    <a:pt x="15" y="80"/>
                  </a:lnTo>
                  <a:lnTo>
                    <a:pt x="21" y="92"/>
                  </a:lnTo>
                  <a:lnTo>
                    <a:pt x="28" y="104"/>
                  </a:lnTo>
                  <a:lnTo>
                    <a:pt x="34" y="116"/>
                  </a:lnTo>
                  <a:lnTo>
                    <a:pt x="42" y="126"/>
                  </a:lnTo>
                  <a:lnTo>
                    <a:pt x="50" y="138"/>
                  </a:lnTo>
                  <a:lnTo>
                    <a:pt x="59" y="147"/>
                  </a:lnTo>
                  <a:lnTo>
                    <a:pt x="68" y="157"/>
                  </a:lnTo>
                  <a:lnTo>
                    <a:pt x="80" y="165"/>
                  </a:lnTo>
                  <a:lnTo>
                    <a:pt x="90" y="173"/>
                  </a:lnTo>
                  <a:lnTo>
                    <a:pt x="101" y="181"/>
                  </a:lnTo>
                  <a:lnTo>
                    <a:pt x="115" y="156"/>
                  </a:lnTo>
                  <a:lnTo>
                    <a:pt x="106" y="149"/>
                  </a:lnTo>
                  <a:lnTo>
                    <a:pt x="96" y="142"/>
                  </a:lnTo>
                  <a:lnTo>
                    <a:pt x="87" y="136"/>
                  </a:lnTo>
                  <a:lnTo>
                    <a:pt x="80" y="126"/>
                  </a:lnTo>
                  <a:lnTo>
                    <a:pt x="70" y="119"/>
                  </a:lnTo>
                  <a:lnTo>
                    <a:pt x="64" y="109"/>
                  </a:lnTo>
                  <a:lnTo>
                    <a:pt x="58" y="101"/>
                  </a:lnTo>
                  <a:lnTo>
                    <a:pt x="52" y="89"/>
                  </a:lnTo>
                  <a:lnTo>
                    <a:pt x="46" y="80"/>
                  </a:lnTo>
                  <a:lnTo>
                    <a:pt x="42" y="69"/>
                  </a:lnTo>
                  <a:lnTo>
                    <a:pt x="38" y="58"/>
                  </a:lnTo>
                  <a:lnTo>
                    <a:pt x="34" y="47"/>
                  </a:lnTo>
                  <a:lnTo>
                    <a:pt x="33" y="35"/>
                  </a:lnTo>
                  <a:lnTo>
                    <a:pt x="31" y="23"/>
                  </a:lnTo>
                  <a:lnTo>
                    <a:pt x="29" y="11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23" name="Freeform 419"/>
            <p:cNvSpPr>
              <a:spLocks/>
            </p:cNvSpPr>
            <p:nvPr/>
          </p:nvSpPr>
          <p:spPr bwMode="auto">
            <a:xfrm>
              <a:off x="3393" y="3222"/>
              <a:ext cx="1" cy="2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6"/>
                </a:cxn>
                <a:cxn ang="0">
                  <a:pos x="2" y="11"/>
                </a:cxn>
                <a:cxn ang="0">
                  <a:pos x="1" y="18"/>
                </a:cxn>
                <a:cxn ang="0">
                  <a:pos x="1" y="23"/>
                </a:cxn>
                <a:cxn ang="0">
                  <a:pos x="0" y="30"/>
                </a:cxn>
                <a:cxn ang="0">
                  <a:pos x="0" y="36"/>
                </a:cxn>
                <a:cxn ang="0">
                  <a:pos x="0" y="41"/>
                </a:cxn>
                <a:cxn ang="0">
                  <a:pos x="0" y="47"/>
                </a:cxn>
                <a:cxn ang="0">
                  <a:pos x="29" y="47"/>
                </a:cxn>
                <a:cxn ang="0">
                  <a:pos x="29" y="41"/>
                </a:cxn>
                <a:cxn ang="0">
                  <a:pos x="29" y="36"/>
                </a:cxn>
                <a:cxn ang="0">
                  <a:pos x="29" y="32"/>
                </a:cxn>
                <a:cxn ang="0">
                  <a:pos x="30" y="26"/>
                </a:cxn>
                <a:cxn ang="0">
                  <a:pos x="30" y="20"/>
                </a:cxn>
                <a:cxn ang="0">
                  <a:pos x="31" y="17"/>
                </a:cxn>
                <a:cxn ang="0">
                  <a:pos x="32" y="12"/>
                </a:cxn>
                <a:cxn ang="0">
                  <a:pos x="33" y="7"/>
                </a:cxn>
                <a:cxn ang="0">
                  <a:pos x="4" y="0"/>
                </a:cxn>
              </a:cxnLst>
              <a:rect l="0" t="0" r="r" b="b"/>
              <a:pathLst>
                <a:path w="33" h="47">
                  <a:moveTo>
                    <a:pt x="4" y="0"/>
                  </a:moveTo>
                  <a:lnTo>
                    <a:pt x="3" y="6"/>
                  </a:lnTo>
                  <a:lnTo>
                    <a:pt x="2" y="11"/>
                  </a:lnTo>
                  <a:lnTo>
                    <a:pt x="1" y="18"/>
                  </a:lnTo>
                  <a:lnTo>
                    <a:pt x="1" y="23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0" y="41"/>
                  </a:lnTo>
                  <a:lnTo>
                    <a:pt x="0" y="47"/>
                  </a:lnTo>
                  <a:lnTo>
                    <a:pt x="29" y="47"/>
                  </a:lnTo>
                  <a:lnTo>
                    <a:pt x="29" y="41"/>
                  </a:lnTo>
                  <a:lnTo>
                    <a:pt x="29" y="36"/>
                  </a:lnTo>
                  <a:lnTo>
                    <a:pt x="29" y="32"/>
                  </a:lnTo>
                  <a:lnTo>
                    <a:pt x="30" y="26"/>
                  </a:lnTo>
                  <a:lnTo>
                    <a:pt x="30" y="20"/>
                  </a:lnTo>
                  <a:lnTo>
                    <a:pt x="31" y="17"/>
                  </a:lnTo>
                  <a:lnTo>
                    <a:pt x="32" y="12"/>
                  </a:lnTo>
                  <a:lnTo>
                    <a:pt x="33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24" name="Freeform 420"/>
            <p:cNvSpPr>
              <a:spLocks/>
            </p:cNvSpPr>
            <p:nvPr/>
          </p:nvSpPr>
          <p:spPr bwMode="auto">
            <a:xfrm>
              <a:off x="3393" y="3224"/>
              <a:ext cx="1" cy="1"/>
            </a:xfrm>
            <a:custGeom>
              <a:avLst/>
              <a:gdLst/>
              <a:ahLst/>
              <a:cxnLst>
                <a:cxn ang="0">
                  <a:pos x="29" y="18"/>
                </a:cxn>
                <a:cxn ang="0">
                  <a:pos x="29" y="11"/>
                </a:cxn>
                <a:cxn ang="0">
                  <a:pos x="27" y="6"/>
                </a:cxn>
                <a:cxn ang="0">
                  <a:pos x="22" y="2"/>
                </a:cxn>
                <a:cxn ang="0">
                  <a:pos x="17" y="0"/>
                </a:cxn>
                <a:cxn ang="0">
                  <a:pos x="12" y="0"/>
                </a:cxn>
                <a:cxn ang="0">
                  <a:pos x="7" y="2"/>
                </a:cxn>
                <a:cxn ang="0">
                  <a:pos x="3" y="5"/>
                </a:cxn>
                <a:cxn ang="0">
                  <a:pos x="0" y="11"/>
                </a:cxn>
                <a:cxn ang="0">
                  <a:pos x="29" y="18"/>
                </a:cxn>
              </a:cxnLst>
              <a:rect l="0" t="0" r="r" b="b"/>
              <a:pathLst>
                <a:path w="29" h="18">
                  <a:moveTo>
                    <a:pt x="29" y="18"/>
                  </a:moveTo>
                  <a:lnTo>
                    <a:pt x="29" y="11"/>
                  </a:lnTo>
                  <a:lnTo>
                    <a:pt x="27" y="6"/>
                  </a:lnTo>
                  <a:lnTo>
                    <a:pt x="22" y="2"/>
                  </a:lnTo>
                  <a:lnTo>
                    <a:pt x="17" y="0"/>
                  </a:lnTo>
                  <a:lnTo>
                    <a:pt x="12" y="0"/>
                  </a:lnTo>
                  <a:lnTo>
                    <a:pt x="7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29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25" name="Freeform 421"/>
            <p:cNvSpPr>
              <a:spLocks/>
            </p:cNvSpPr>
            <p:nvPr/>
          </p:nvSpPr>
          <p:spPr bwMode="auto">
            <a:xfrm>
              <a:off x="3563" y="3123"/>
              <a:ext cx="1" cy="1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7" y="0"/>
                </a:cxn>
                <a:cxn ang="0">
                  <a:pos x="1" y="5"/>
                </a:cxn>
                <a:cxn ang="0">
                  <a:pos x="0" y="13"/>
                </a:cxn>
                <a:cxn ang="0">
                  <a:pos x="5" y="20"/>
                </a:cxn>
                <a:cxn ang="0">
                  <a:pos x="15" y="1"/>
                </a:cxn>
              </a:cxnLst>
              <a:rect l="0" t="0" r="r" b="b"/>
              <a:pathLst>
                <a:path w="15" h="20">
                  <a:moveTo>
                    <a:pt x="15" y="1"/>
                  </a:moveTo>
                  <a:lnTo>
                    <a:pt x="7" y="0"/>
                  </a:lnTo>
                  <a:lnTo>
                    <a:pt x="1" y="5"/>
                  </a:lnTo>
                  <a:lnTo>
                    <a:pt x="0" y="13"/>
                  </a:lnTo>
                  <a:lnTo>
                    <a:pt x="5" y="20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26" name="Freeform 422"/>
            <p:cNvSpPr>
              <a:spLocks/>
            </p:cNvSpPr>
            <p:nvPr/>
          </p:nvSpPr>
          <p:spPr bwMode="auto">
            <a:xfrm>
              <a:off x="3563" y="3123"/>
              <a:ext cx="7" cy="15"/>
            </a:xfrm>
            <a:custGeom>
              <a:avLst/>
              <a:gdLst/>
              <a:ahLst/>
              <a:cxnLst>
                <a:cxn ang="0">
                  <a:pos x="164" y="274"/>
                </a:cxn>
                <a:cxn ang="0">
                  <a:pos x="164" y="274"/>
                </a:cxn>
                <a:cxn ang="0">
                  <a:pos x="162" y="253"/>
                </a:cxn>
                <a:cxn ang="0">
                  <a:pos x="160" y="233"/>
                </a:cxn>
                <a:cxn ang="0">
                  <a:pos x="157" y="211"/>
                </a:cxn>
                <a:cxn ang="0">
                  <a:pos x="153" y="190"/>
                </a:cxn>
                <a:cxn ang="0">
                  <a:pos x="147" y="170"/>
                </a:cxn>
                <a:cxn ang="0">
                  <a:pos x="139" y="152"/>
                </a:cxn>
                <a:cxn ang="0">
                  <a:pos x="130" y="135"/>
                </a:cxn>
                <a:cxn ang="0">
                  <a:pos x="122" y="116"/>
                </a:cxn>
                <a:cxn ang="0">
                  <a:pos x="112" y="98"/>
                </a:cxn>
                <a:cxn ang="0">
                  <a:pos x="100" y="82"/>
                </a:cxn>
                <a:cxn ang="0">
                  <a:pos x="87" y="65"/>
                </a:cxn>
                <a:cxn ang="0">
                  <a:pos x="73" y="50"/>
                </a:cxn>
                <a:cxn ang="0">
                  <a:pos x="59" y="35"/>
                </a:cxn>
                <a:cxn ang="0">
                  <a:pos x="43" y="23"/>
                </a:cxn>
                <a:cxn ang="0">
                  <a:pos x="27" y="10"/>
                </a:cxn>
                <a:cxn ang="0">
                  <a:pos x="10" y="0"/>
                </a:cxn>
                <a:cxn ang="0">
                  <a:pos x="0" y="19"/>
                </a:cxn>
                <a:cxn ang="0">
                  <a:pos x="15" y="29"/>
                </a:cxn>
                <a:cxn ang="0">
                  <a:pos x="30" y="40"/>
                </a:cxn>
                <a:cxn ang="0">
                  <a:pos x="45" y="52"/>
                </a:cxn>
                <a:cxn ang="0">
                  <a:pos x="59" y="65"/>
                </a:cxn>
                <a:cxn ang="0">
                  <a:pos x="71" y="80"/>
                </a:cxn>
                <a:cxn ang="0">
                  <a:pos x="83" y="94"/>
                </a:cxn>
                <a:cxn ang="0">
                  <a:pos x="94" y="110"/>
                </a:cxn>
                <a:cxn ang="0">
                  <a:pos x="104" y="126"/>
                </a:cxn>
                <a:cxn ang="0">
                  <a:pos x="112" y="143"/>
                </a:cxn>
                <a:cxn ang="0">
                  <a:pos x="119" y="161"/>
                </a:cxn>
                <a:cxn ang="0">
                  <a:pos x="126" y="179"/>
                </a:cxn>
                <a:cxn ang="0">
                  <a:pos x="132" y="197"/>
                </a:cxn>
                <a:cxn ang="0">
                  <a:pos x="136" y="216"/>
                </a:cxn>
                <a:cxn ang="0">
                  <a:pos x="139" y="235"/>
                </a:cxn>
                <a:cxn ang="0">
                  <a:pos x="141" y="255"/>
                </a:cxn>
                <a:cxn ang="0">
                  <a:pos x="141" y="274"/>
                </a:cxn>
                <a:cxn ang="0">
                  <a:pos x="141" y="274"/>
                </a:cxn>
                <a:cxn ang="0">
                  <a:pos x="164" y="274"/>
                </a:cxn>
              </a:cxnLst>
              <a:rect l="0" t="0" r="r" b="b"/>
              <a:pathLst>
                <a:path w="164" h="274">
                  <a:moveTo>
                    <a:pt x="164" y="274"/>
                  </a:moveTo>
                  <a:lnTo>
                    <a:pt x="164" y="274"/>
                  </a:lnTo>
                  <a:lnTo>
                    <a:pt x="162" y="253"/>
                  </a:lnTo>
                  <a:lnTo>
                    <a:pt x="160" y="233"/>
                  </a:lnTo>
                  <a:lnTo>
                    <a:pt x="157" y="211"/>
                  </a:lnTo>
                  <a:lnTo>
                    <a:pt x="153" y="190"/>
                  </a:lnTo>
                  <a:lnTo>
                    <a:pt x="147" y="170"/>
                  </a:lnTo>
                  <a:lnTo>
                    <a:pt x="139" y="152"/>
                  </a:lnTo>
                  <a:lnTo>
                    <a:pt x="130" y="135"/>
                  </a:lnTo>
                  <a:lnTo>
                    <a:pt x="122" y="116"/>
                  </a:lnTo>
                  <a:lnTo>
                    <a:pt x="112" y="98"/>
                  </a:lnTo>
                  <a:lnTo>
                    <a:pt x="100" y="82"/>
                  </a:lnTo>
                  <a:lnTo>
                    <a:pt x="87" y="65"/>
                  </a:lnTo>
                  <a:lnTo>
                    <a:pt x="73" y="50"/>
                  </a:lnTo>
                  <a:lnTo>
                    <a:pt x="59" y="35"/>
                  </a:lnTo>
                  <a:lnTo>
                    <a:pt x="43" y="23"/>
                  </a:lnTo>
                  <a:lnTo>
                    <a:pt x="27" y="10"/>
                  </a:lnTo>
                  <a:lnTo>
                    <a:pt x="10" y="0"/>
                  </a:lnTo>
                  <a:lnTo>
                    <a:pt x="0" y="19"/>
                  </a:lnTo>
                  <a:lnTo>
                    <a:pt x="15" y="29"/>
                  </a:lnTo>
                  <a:lnTo>
                    <a:pt x="30" y="40"/>
                  </a:lnTo>
                  <a:lnTo>
                    <a:pt x="45" y="52"/>
                  </a:lnTo>
                  <a:lnTo>
                    <a:pt x="59" y="65"/>
                  </a:lnTo>
                  <a:lnTo>
                    <a:pt x="71" y="80"/>
                  </a:lnTo>
                  <a:lnTo>
                    <a:pt x="83" y="94"/>
                  </a:lnTo>
                  <a:lnTo>
                    <a:pt x="94" y="110"/>
                  </a:lnTo>
                  <a:lnTo>
                    <a:pt x="104" y="126"/>
                  </a:lnTo>
                  <a:lnTo>
                    <a:pt x="112" y="143"/>
                  </a:lnTo>
                  <a:lnTo>
                    <a:pt x="119" y="161"/>
                  </a:lnTo>
                  <a:lnTo>
                    <a:pt x="126" y="179"/>
                  </a:lnTo>
                  <a:lnTo>
                    <a:pt x="132" y="197"/>
                  </a:lnTo>
                  <a:lnTo>
                    <a:pt x="136" y="216"/>
                  </a:lnTo>
                  <a:lnTo>
                    <a:pt x="139" y="235"/>
                  </a:lnTo>
                  <a:lnTo>
                    <a:pt x="141" y="255"/>
                  </a:lnTo>
                  <a:lnTo>
                    <a:pt x="141" y="274"/>
                  </a:lnTo>
                  <a:lnTo>
                    <a:pt x="141" y="274"/>
                  </a:lnTo>
                  <a:lnTo>
                    <a:pt x="164" y="2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27" name="Freeform 423"/>
            <p:cNvSpPr>
              <a:spLocks/>
            </p:cNvSpPr>
            <p:nvPr/>
          </p:nvSpPr>
          <p:spPr bwMode="auto">
            <a:xfrm>
              <a:off x="3569" y="3138"/>
              <a:ext cx="1" cy="4"/>
            </a:xfrm>
            <a:custGeom>
              <a:avLst/>
              <a:gdLst/>
              <a:ahLst/>
              <a:cxnLst>
                <a:cxn ang="0">
                  <a:pos x="21" y="68"/>
                </a:cxn>
                <a:cxn ang="0">
                  <a:pos x="22" y="60"/>
                </a:cxn>
                <a:cxn ang="0">
                  <a:pos x="24" y="52"/>
                </a:cxn>
                <a:cxn ang="0">
                  <a:pos x="25" y="43"/>
                </a:cxn>
                <a:cxn ang="0">
                  <a:pos x="26" y="34"/>
                </a:cxn>
                <a:cxn ang="0">
                  <a:pos x="28" y="25"/>
                </a:cxn>
                <a:cxn ang="0">
                  <a:pos x="28" y="17"/>
                </a:cxn>
                <a:cxn ang="0">
                  <a:pos x="29" y="8"/>
                </a:cxn>
                <a:cxn ang="0">
                  <a:pos x="29" y="0"/>
                </a:cxn>
                <a:cxn ang="0">
                  <a:pos x="6" y="0"/>
                </a:cxn>
                <a:cxn ang="0">
                  <a:pos x="6" y="8"/>
                </a:cxn>
                <a:cxn ang="0">
                  <a:pos x="5" y="17"/>
                </a:cxn>
                <a:cxn ang="0">
                  <a:pos x="5" y="25"/>
                </a:cxn>
                <a:cxn ang="0">
                  <a:pos x="5" y="32"/>
                </a:cxn>
                <a:cxn ang="0">
                  <a:pos x="4" y="41"/>
                </a:cxn>
                <a:cxn ang="0">
                  <a:pos x="3" y="48"/>
                </a:cxn>
                <a:cxn ang="0">
                  <a:pos x="1" y="56"/>
                </a:cxn>
                <a:cxn ang="0">
                  <a:pos x="0" y="64"/>
                </a:cxn>
                <a:cxn ang="0">
                  <a:pos x="21" y="68"/>
                </a:cxn>
              </a:cxnLst>
              <a:rect l="0" t="0" r="r" b="b"/>
              <a:pathLst>
                <a:path w="29" h="68">
                  <a:moveTo>
                    <a:pt x="21" y="68"/>
                  </a:moveTo>
                  <a:lnTo>
                    <a:pt x="22" y="60"/>
                  </a:lnTo>
                  <a:lnTo>
                    <a:pt x="24" y="52"/>
                  </a:lnTo>
                  <a:lnTo>
                    <a:pt x="25" y="43"/>
                  </a:lnTo>
                  <a:lnTo>
                    <a:pt x="26" y="34"/>
                  </a:lnTo>
                  <a:lnTo>
                    <a:pt x="28" y="25"/>
                  </a:lnTo>
                  <a:lnTo>
                    <a:pt x="28" y="17"/>
                  </a:lnTo>
                  <a:lnTo>
                    <a:pt x="29" y="8"/>
                  </a:lnTo>
                  <a:lnTo>
                    <a:pt x="29" y="0"/>
                  </a:lnTo>
                  <a:lnTo>
                    <a:pt x="6" y="0"/>
                  </a:lnTo>
                  <a:lnTo>
                    <a:pt x="6" y="8"/>
                  </a:lnTo>
                  <a:lnTo>
                    <a:pt x="5" y="17"/>
                  </a:lnTo>
                  <a:lnTo>
                    <a:pt x="5" y="25"/>
                  </a:lnTo>
                  <a:lnTo>
                    <a:pt x="5" y="32"/>
                  </a:lnTo>
                  <a:lnTo>
                    <a:pt x="4" y="41"/>
                  </a:lnTo>
                  <a:lnTo>
                    <a:pt x="3" y="48"/>
                  </a:lnTo>
                  <a:lnTo>
                    <a:pt x="1" y="56"/>
                  </a:lnTo>
                  <a:lnTo>
                    <a:pt x="0" y="64"/>
                  </a:lnTo>
                  <a:lnTo>
                    <a:pt x="21" y="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28" name="Freeform 424"/>
            <p:cNvSpPr>
              <a:spLocks/>
            </p:cNvSpPr>
            <p:nvPr/>
          </p:nvSpPr>
          <p:spPr bwMode="auto">
            <a:xfrm>
              <a:off x="3569" y="3138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8"/>
                </a:cxn>
                <a:cxn ang="0">
                  <a:pos x="10" y="12"/>
                </a:cxn>
                <a:cxn ang="0">
                  <a:pos x="17" y="11"/>
                </a:cxn>
                <a:cxn ang="0">
                  <a:pos x="21" y="4"/>
                </a:cxn>
                <a:cxn ang="0">
                  <a:pos x="0" y="0"/>
                </a:cxn>
              </a:cxnLst>
              <a:rect l="0" t="0" r="r" b="b"/>
              <a:pathLst>
                <a:path w="21" h="12">
                  <a:moveTo>
                    <a:pt x="0" y="0"/>
                  </a:moveTo>
                  <a:lnTo>
                    <a:pt x="3" y="8"/>
                  </a:lnTo>
                  <a:lnTo>
                    <a:pt x="10" y="12"/>
                  </a:lnTo>
                  <a:lnTo>
                    <a:pt x="17" y="11"/>
                  </a:lnTo>
                  <a:lnTo>
                    <a:pt x="21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29" name="Freeform 425"/>
            <p:cNvSpPr>
              <a:spLocks/>
            </p:cNvSpPr>
            <p:nvPr/>
          </p:nvSpPr>
          <p:spPr bwMode="auto">
            <a:xfrm>
              <a:off x="3563" y="3128"/>
              <a:ext cx="1" cy="1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7" y="0"/>
                </a:cxn>
                <a:cxn ang="0">
                  <a:pos x="1" y="6"/>
                </a:cxn>
                <a:cxn ang="0">
                  <a:pos x="0" y="14"/>
                </a:cxn>
                <a:cxn ang="0">
                  <a:pos x="5" y="20"/>
                </a:cxn>
                <a:cxn ang="0">
                  <a:pos x="15" y="1"/>
                </a:cxn>
              </a:cxnLst>
              <a:rect l="0" t="0" r="r" b="b"/>
              <a:pathLst>
                <a:path w="15" h="20">
                  <a:moveTo>
                    <a:pt x="15" y="1"/>
                  </a:moveTo>
                  <a:lnTo>
                    <a:pt x="7" y="0"/>
                  </a:lnTo>
                  <a:lnTo>
                    <a:pt x="1" y="6"/>
                  </a:lnTo>
                  <a:lnTo>
                    <a:pt x="0" y="14"/>
                  </a:lnTo>
                  <a:lnTo>
                    <a:pt x="5" y="20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30" name="Freeform 426"/>
            <p:cNvSpPr>
              <a:spLocks/>
            </p:cNvSpPr>
            <p:nvPr/>
          </p:nvSpPr>
          <p:spPr bwMode="auto">
            <a:xfrm>
              <a:off x="3564" y="3128"/>
              <a:ext cx="4" cy="8"/>
            </a:xfrm>
            <a:custGeom>
              <a:avLst/>
              <a:gdLst/>
              <a:ahLst/>
              <a:cxnLst>
                <a:cxn ang="0">
                  <a:pos x="86" y="136"/>
                </a:cxn>
                <a:cxn ang="0">
                  <a:pos x="86" y="136"/>
                </a:cxn>
                <a:cxn ang="0">
                  <a:pos x="85" y="116"/>
                </a:cxn>
                <a:cxn ang="0">
                  <a:pos x="81" y="95"/>
                </a:cxn>
                <a:cxn ang="0">
                  <a:pos x="76" y="76"/>
                </a:cxn>
                <a:cxn ang="0">
                  <a:pos x="66" y="58"/>
                </a:cxn>
                <a:cxn ang="0">
                  <a:pos x="55" y="41"/>
                </a:cxn>
                <a:cxn ang="0">
                  <a:pos x="42" y="26"/>
                </a:cxn>
                <a:cxn ang="0">
                  <a:pos x="27" y="12"/>
                </a:cxn>
                <a:cxn ang="0">
                  <a:pos x="10" y="0"/>
                </a:cxn>
                <a:cxn ang="0">
                  <a:pos x="0" y="19"/>
                </a:cxn>
                <a:cxn ang="0">
                  <a:pos x="14" y="29"/>
                </a:cxn>
                <a:cxn ang="0">
                  <a:pos x="28" y="40"/>
                </a:cxn>
                <a:cxn ang="0">
                  <a:pos x="39" y="54"/>
                </a:cxn>
                <a:cxn ang="0">
                  <a:pos x="48" y="69"/>
                </a:cxn>
                <a:cxn ang="0">
                  <a:pos x="55" y="85"/>
                </a:cxn>
                <a:cxn ang="0">
                  <a:pos x="60" y="102"/>
                </a:cxn>
                <a:cxn ang="0">
                  <a:pos x="64" y="118"/>
                </a:cxn>
                <a:cxn ang="0">
                  <a:pos x="65" y="136"/>
                </a:cxn>
                <a:cxn ang="0">
                  <a:pos x="65" y="136"/>
                </a:cxn>
                <a:cxn ang="0">
                  <a:pos x="86" y="136"/>
                </a:cxn>
              </a:cxnLst>
              <a:rect l="0" t="0" r="r" b="b"/>
              <a:pathLst>
                <a:path w="86" h="136">
                  <a:moveTo>
                    <a:pt x="86" y="136"/>
                  </a:moveTo>
                  <a:lnTo>
                    <a:pt x="86" y="136"/>
                  </a:lnTo>
                  <a:lnTo>
                    <a:pt x="85" y="116"/>
                  </a:lnTo>
                  <a:lnTo>
                    <a:pt x="81" y="95"/>
                  </a:lnTo>
                  <a:lnTo>
                    <a:pt x="76" y="76"/>
                  </a:lnTo>
                  <a:lnTo>
                    <a:pt x="66" y="58"/>
                  </a:lnTo>
                  <a:lnTo>
                    <a:pt x="55" y="41"/>
                  </a:lnTo>
                  <a:lnTo>
                    <a:pt x="42" y="26"/>
                  </a:lnTo>
                  <a:lnTo>
                    <a:pt x="27" y="12"/>
                  </a:lnTo>
                  <a:lnTo>
                    <a:pt x="10" y="0"/>
                  </a:lnTo>
                  <a:lnTo>
                    <a:pt x="0" y="19"/>
                  </a:lnTo>
                  <a:lnTo>
                    <a:pt x="14" y="29"/>
                  </a:lnTo>
                  <a:lnTo>
                    <a:pt x="28" y="40"/>
                  </a:lnTo>
                  <a:lnTo>
                    <a:pt x="39" y="54"/>
                  </a:lnTo>
                  <a:lnTo>
                    <a:pt x="48" y="69"/>
                  </a:lnTo>
                  <a:lnTo>
                    <a:pt x="55" y="85"/>
                  </a:lnTo>
                  <a:lnTo>
                    <a:pt x="60" y="102"/>
                  </a:lnTo>
                  <a:lnTo>
                    <a:pt x="64" y="118"/>
                  </a:lnTo>
                  <a:lnTo>
                    <a:pt x="65" y="136"/>
                  </a:lnTo>
                  <a:lnTo>
                    <a:pt x="65" y="136"/>
                  </a:lnTo>
                  <a:lnTo>
                    <a:pt x="86" y="1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31" name="Freeform 427"/>
            <p:cNvSpPr>
              <a:spLocks/>
            </p:cNvSpPr>
            <p:nvPr/>
          </p:nvSpPr>
          <p:spPr bwMode="auto">
            <a:xfrm>
              <a:off x="3567" y="3136"/>
              <a:ext cx="1" cy="2"/>
            </a:xfrm>
            <a:custGeom>
              <a:avLst/>
              <a:gdLst/>
              <a:ahLst/>
              <a:cxnLst>
                <a:cxn ang="0">
                  <a:pos x="21" y="35"/>
                </a:cxn>
                <a:cxn ang="0">
                  <a:pos x="22" y="30"/>
                </a:cxn>
                <a:cxn ang="0">
                  <a:pos x="22" y="26"/>
                </a:cxn>
                <a:cxn ang="0">
                  <a:pos x="23" y="21"/>
                </a:cxn>
                <a:cxn ang="0">
                  <a:pos x="23" y="18"/>
                </a:cxn>
                <a:cxn ang="0">
                  <a:pos x="24" y="15"/>
                </a:cxn>
                <a:cxn ang="0">
                  <a:pos x="24" y="9"/>
                </a:cxn>
                <a:cxn ang="0">
                  <a:pos x="24" y="5"/>
                </a:cxn>
                <a:cxn ang="0">
                  <a:pos x="24" y="0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3" y="9"/>
                </a:cxn>
                <a:cxn ang="0">
                  <a:pos x="3" y="11"/>
                </a:cxn>
                <a:cxn ang="0">
                  <a:pos x="2" y="14"/>
                </a:cxn>
                <a:cxn ang="0">
                  <a:pos x="2" y="19"/>
                </a:cxn>
                <a:cxn ang="0">
                  <a:pos x="1" y="24"/>
                </a:cxn>
                <a:cxn ang="0">
                  <a:pos x="1" y="28"/>
                </a:cxn>
                <a:cxn ang="0">
                  <a:pos x="0" y="31"/>
                </a:cxn>
                <a:cxn ang="0">
                  <a:pos x="21" y="35"/>
                </a:cxn>
              </a:cxnLst>
              <a:rect l="0" t="0" r="r" b="b"/>
              <a:pathLst>
                <a:path w="24" h="35">
                  <a:moveTo>
                    <a:pt x="21" y="35"/>
                  </a:moveTo>
                  <a:lnTo>
                    <a:pt x="22" y="30"/>
                  </a:lnTo>
                  <a:lnTo>
                    <a:pt x="22" y="26"/>
                  </a:lnTo>
                  <a:lnTo>
                    <a:pt x="23" y="21"/>
                  </a:lnTo>
                  <a:lnTo>
                    <a:pt x="23" y="18"/>
                  </a:lnTo>
                  <a:lnTo>
                    <a:pt x="24" y="15"/>
                  </a:lnTo>
                  <a:lnTo>
                    <a:pt x="24" y="9"/>
                  </a:lnTo>
                  <a:lnTo>
                    <a:pt x="24" y="5"/>
                  </a:lnTo>
                  <a:lnTo>
                    <a:pt x="24" y="0"/>
                  </a:lnTo>
                  <a:lnTo>
                    <a:pt x="3" y="0"/>
                  </a:lnTo>
                  <a:lnTo>
                    <a:pt x="3" y="5"/>
                  </a:lnTo>
                  <a:lnTo>
                    <a:pt x="3" y="9"/>
                  </a:lnTo>
                  <a:lnTo>
                    <a:pt x="3" y="11"/>
                  </a:lnTo>
                  <a:lnTo>
                    <a:pt x="2" y="14"/>
                  </a:lnTo>
                  <a:lnTo>
                    <a:pt x="2" y="19"/>
                  </a:lnTo>
                  <a:lnTo>
                    <a:pt x="1" y="24"/>
                  </a:lnTo>
                  <a:lnTo>
                    <a:pt x="1" y="28"/>
                  </a:lnTo>
                  <a:lnTo>
                    <a:pt x="0" y="31"/>
                  </a:lnTo>
                  <a:lnTo>
                    <a:pt x="21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32" name="Freeform 428"/>
            <p:cNvSpPr>
              <a:spLocks/>
            </p:cNvSpPr>
            <p:nvPr/>
          </p:nvSpPr>
          <p:spPr bwMode="auto">
            <a:xfrm>
              <a:off x="3567" y="3135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9"/>
                </a:cxn>
                <a:cxn ang="0">
                  <a:pos x="10" y="13"/>
                </a:cxn>
                <a:cxn ang="0">
                  <a:pos x="17" y="12"/>
                </a:cxn>
                <a:cxn ang="0">
                  <a:pos x="21" y="4"/>
                </a:cxn>
                <a:cxn ang="0">
                  <a:pos x="0" y="0"/>
                </a:cxn>
              </a:cxnLst>
              <a:rect l="0" t="0" r="r" b="b"/>
              <a:pathLst>
                <a:path w="21" h="13">
                  <a:moveTo>
                    <a:pt x="0" y="0"/>
                  </a:moveTo>
                  <a:lnTo>
                    <a:pt x="2" y="9"/>
                  </a:lnTo>
                  <a:lnTo>
                    <a:pt x="10" y="13"/>
                  </a:lnTo>
                  <a:lnTo>
                    <a:pt x="17" y="12"/>
                  </a:lnTo>
                  <a:lnTo>
                    <a:pt x="21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33" name="Freeform 429"/>
            <p:cNvSpPr>
              <a:spLocks/>
            </p:cNvSpPr>
            <p:nvPr/>
          </p:nvSpPr>
          <p:spPr bwMode="auto">
            <a:xfrm>
              <a:off x="3388" y="3300"/>
              <a:ext cx="53" cy="137"/>
            </a:xfrm>
            <a:custGeom>
              <a:avLst/>
              <a:gdLst/>
              <a:ahLst/>
              <a:cxnLst>
                <a:cxn ang="0">
                  <a:pos x="166" y="0"/>
                </a:cxn>
                <a:cxn ang="0">
                  <a:pos x="0" y="73"/>
                </a:cxn>
                <a:cxn ang="0">
                  <a:pos x="959" y="2481"/>
                </a:cxn>
                <a:cxn ang="0">
                  <a:pos x="1169" y="2389"/>
                </a:cxn>
                <a:cxn ang="0">
                  <a:pos x="166" y="0"/>
                </a:cxn>
              </a:cxnLst>
              <a:rect l="0" t="0" r="r" b="b"/>
              <a:pathLst>
                <a:path w="1169" h="2481">
                  <a:moveTo>
                    <a:pt x="166" y="0"/>
                  </a:moveTo>
                  <a:lnTo>
                    <a:pt x="0" y="73"/>
                  </a:lnTo>
                  <a:lnTo>
                    <a:pt x="959" y="2481"/>
                  </a:lnTo>
                  <a:lnTo>
                    <a:pt x="1169" y="2389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5459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34" name="Freeform 430"/>
            <p:cNvSpPr>
              <a:spLocks/>
            </p:cNvSpPr>
            <p:nvPr/>
          </p:nvSpPr>
          <p:spPr bwMode="auto">
            <a:xfrm>
              <a:off x="3388" y="3300"/>
              <a:ext cx="52" cy="137"/>
            </a:xfrm>
            <a:custGeom>
              <a:avLst/>
              <a:gdLst/>
              <a:ahLst/>
              <a:cxnLst>
                <a:cxn ang="0">
                  <a:pos x="126" y="6"/>
                </a:cxn>
                <a:cxn ang="0">
                  <a:pos x="104" y="14"/>
                </a:cxn>
                <a:cxn ang="0">
                  <a:pos x="81" y="24"/>
                </a:cxn>
                <a:cxn ang="0">
                  <a:pos x="36" y="44"/>
                </a:cxn>
                <a:cxn ang="0">
                  <a:pos x="29" y="132"/>
                </a:cxn>
                <a:cxn ang="0">
                  <a:pos x="81" y="260"/>
                </a:cxn>
                <a:cxn ang="0">
                  <a:pos x="125" y="370"/>
                </a:cxn>
                <a:cxn ang="0">
                  <a:pos x="163" y="467"/>
                </a:cxn>
                <a:cxn ang="0">
                  <a:pos x="198" y="554"/>
                </a:cxn>
                <a:cxn ang="0">
                  <a:pos x="232" y="637"/>
                </a:cxn>
                <a:cxn ang="0">
                  <a:pos x="265" y="723"/>
                </a:cxn>
                <a:cxn ang="0">
                  <a:pos x="302" y="812"/>
                </a:cxn>
                <a:cxn ang="0">
                  <a:pos x="342" y="913"/>
                </a:cxn>
                <a:cxn ang="0">
                  <a:pos x="388" y="1029"/>
                </a:cxn>
                <a:cxn ang="0">
                  <a:pos x="442" y="1164"/>
                </a:cxn>
                <a:cxn ang="0">
                  <a:pos x="505" y="1323"/>
                </a:cxn>
                <a:cxn ang="0">
                  <a:pos x="581" y="1511"/>
                </a:cxn>
                <a:cxn ang="0">
                  <a:pos x="669" y="1733"/>
                </a:cxn>
                <a:cxn ang="0">
                  <a:pos x="773" y="1993"/>
                </a:cxn>
                <a:cxn ang="0">
                  <a:pos x="895" y="2297"/>
                </a:cxn>
                <a:cxn ang="0">
                  <a:pos x="972" y="2462"/>
                </a:cxn>
                <a:cxn ang="0">
                  <a:pos x="989" y="2455"/>
                </a:cxn>
                <a:cxn ang="0">
                  <a:pos x="1003" y="2449"/>
                </a:cxn>
                <a:cxn ang="0">
                  <a:pos x="1015" y="2442"/>
                </a:cxn>
                <a:cxn ang="0">
                  <a:pos x="1030" y="2436"/>
                </a:cxn>
                <a:cxn ang="0">
                  <a:pos x="1050" y="2428"/>
                </a:cxn>
                <a:cxn ang="0">
                  <a:pos x="1077" y="2416"/>
                </a:cxn>
                <a:cxn ang="0">
                  <a:pos x="1116" y="2399"/>
                </a:cxn>
                <a:cxn ang="0">
                  <a:pos x="1110" y="2318"/>
                </a:cxn>
                <a:cxn ang="0">
                  <a:pos x="1056" y="2190"/>
                </a:cxn>
                <a:cxn ang="0">
                  <a:pos x="1011" y="2082"/>
                </a:cxn>
                <a:cxn ang="0">
                  <a:pos x="970" y="1985"/>
                </a:cxn>
                <a:cxn ang="0">
                  <a:pos x="935" y="1897"/>
                </a:cxn>
                <a:cxn ang="0">
                  <a:pos x="899" y="1814"/>
                </a:cxn>
                <a:cxn ang="0">
                  <a:pos x="864" y="1730"/>
                </a:cxn>
                <a:cxn ang="0">
                  <a:pos x="826" y="1640"/>
                </a:cxn>
                <a:cxn ang="0">
                  <a:pos x="785" y="1541"/>
                </a:cxn>
                <a:cxn ang="0">
                  <a:pos x="738" y="1426"/>
                </a:cxn>
                <a:cxn ang="0">
                  <a:pos x="682" y="1292"/>
                </a:cxn>
                <a:cxn ang="0">
                  <a:pos x="615" y="1134"/>
                </a:cxn>
                <a:cxn ang="0">
                  <a:pos x="537" y="947"/>
                </a:cxn>
                <a:cxn ang="0">
                  <a:pos x="445" y="727"/>
                </a:cxn>
                <a:cxn ang="0">
                  <a:pos x="337" y="469"/>
                </a:cxn>
                <a:cxn ang="0">
                  <a:pos x="210" y="167"/>
                </a:cxn>
              </a:cxnLst>
              <a:rect l="0" t="0" r="r" b="b"/>
              <a:pathLst>
                <a:path w="1140" h="2467">
                  <a:moveTo>
                    <a:pt x="140" y="0"/>
                  </a:moveTo>
                  <a:lnTo>
                    <a:pt x="126" y="6"/>
                  </a:lnTo>
                  <a:lnTo>
                    <a:pt x="114" y="10"/>
                  </a:lnTo>
                  <a:lnTo>
                    <a:pt x="104" y="14"/>
                  </a:lnTo>
                  <a:lnTo>
                    <a:pt x="94" y="19"/>
                  </a:lnTo>
                  <a:lnTo>
                    <a:pt x="81" y="24"/>
                  </a:lnTo>
                  <a:lnTo>
                    <a:pt x="61" y="32"/>
                  </a:lnTo>
                  <a:lnTo>
                    <a:pt x="36" y="44"/>
                  </a:lnTo>
                  <a:lnTo>
                    <a:pt x="0" y="61"/>
                  </a:lnTo>
                  <a:lnTo>
                    <a:pt x="29" y="132"/>
                  </a:lnTo>
                  <a:lnTo>
                    <a:pt x="55" y="199"/>
                  </a:lnTo>
                  <a:lnTo>
                    <a:pt x="81" y="260"/>
                  </a:lnTo>
                  <a:lnTo>
                    <a:pt x="103" y="317"/>
                  </a:lnTo>
                  <a:lnTo>
                    <a:pt x="125" y="370"/>
                  </a:lnTo>
                  <a:lnTo>
                    <a:pt x="144" y="419"/>
                  </a:lnTo>
                  <a:lnTo>
                    <a:pt x="163" y="467"/>
                  </a:lnTo>
                  <a:lnTo>
                    <a:pt x="181" y="511"/>
                  </a:lnTo>
                  <a:lnTo>
                    <a:pt x="198" y="554"/>
                  </a:lnTo>
                  <a:lnTo>
                    <a:pt x="215" y="596"/>
                  </a:lnTo>
                  <a:lnTo>
                    <a:pt x="232" y="637"/>
                  </a:lnTo>
                  <a:lnTo>
                    <a:pt x="249" y="680"/>
                  </a:lnTo>
                  <a:lnTo>
                    <a:pt x="265" y="723"/>
                  </a:lnTo>
                  <a:lnTo>
                    <a:pt x="284" y="766"/>
                  </a:lnTo>
                  <a:lnTo>
                    <a:pt x="302" y="812"/>
                  </a:lnTo>
                  <a:lnTo>
                    <a:pt x="322" y="861"/>
                  </a:lnTo>
                  <a:lnTo>
                    <a:pt x="342" y="913"/>
                  </a:lnTo>
                  <a:lnTo>
                    <a:pt x="364" y="968"/>
                  </a:lnTo>
                  <a:lnTo>
                    <a:pt x="388" y="1029"/>
                  </a:lnTo>
                  <a:lnTo>
                    <a:pt x="414" y="1093"/>
                  </a:lnTo>
                  <a:lnTo>
                    <a:pt x="442" y="1164"/>
                  </a:lnTo>
                  <a:lnTo>
                    <a:pt x="473" y="1239"/>
                  </a:lnTo>
                  <a:lnTo>
                    <a:pt x="505" y="1323"/>
                  </a:lnTo>
                  <a:lnTo>
                    <a:pt x="542" y="1412"/>
                  </a:lnTo>
                  <a:lnTo>
                    <a:pt x="581" y="1511"/>
                  </a:lnTo>
                  <a:lnTo>
                    <a:pt x="623" y="1618"/>
                  </a:lnTo>
                  <a:lnTo>
                    <a:pt x="669" y="1733"/>
                  </a:lnTo>
                  <a:lnTo>
                    <a:pt x="719" y="1858"/>
                  </a:lnTo>
                  <a:lnTo>
                    <a:pt x="773" y="1993"/>
                  </a:lnTo>
                  <a:lnTo>
                    <a:pt x="832" y="2140"/>
                  </a:lnTo>
                  <a:lnTo>
                    <a:pt x="895" y="2297"/>
                  </a:lnTo>
                  <a:lnTo>
                    <a:pt x="962" y="2467"/>
                  </a:lnTo>
                  <a:lnTo>
                    <a:pt x="972" y="2462"/>
                  </a:lnTo>
                  <a:lnTo>
                    <a:pt x="982" y="2458"/>
                  </a:lnTo>
                  <a:lnTo>
                    <a:pt x="989" y="2455"/>
                  </a:lnTo>
                  <a:lnTo>
                    <a:pt x="996" y="2452"/>
                  </a:lnTo>
                  <a:lnTo>
                    <a:pt x="1003" y="2449"/>
                  </a:lnTo>
                  <a:lnTo>
                    <a:pt x="1009" y="2445"/>
                  </a:lnTo>
                  <a:lnTo>
                    <a:pt x="1015" y="2442"/>
                  </a:lnTo>
                  <a:lnTo>
                    <a:pt x="1022" y="2439"/>
                  </a:lnTo>
                  <a:lnTo>
                    <a:pt x="1030" y="2436"/>
                  </a:lnTo>
                  <a:lnTo>
                    <a:pt x="1040" y="2432"/>
                  </a:lnTo>
                  <a:lnTo>
                    <a:pt x="1050" y="2428"/>
                  </a:lnTo>
                  <a:lnTo>
                    <a:pt x="1063" y="2422"/>
                  </a:lnTo>
                  <a:lnTo>
                    <a:pt x="1077" y="2416"/>
                  </a:lnTo>
                  <a:lnTo>
                    <a:pt x="1095" y="2409"/>
                  </a:lnTo>
                  <a:lnTo>
                    <a:pt x="1116" y="2399"/>
                  </a:lnTo>
                  <a:lnTo>
                    <a:pt x="1140" y="2390"/>
                  </a:lnTo>
                  <a:lnTo>
                    <a:pt x="1110" y="2318"/>
                  </a:lnTo>
                  <a:lnTo>
                    <a:pt x="1081" y="2251"/>
                  </a:lnTo>
                  <a:lnTo>
                    <a:pt x="1056" y="2190"/>
                  </a:lnTo>
                  <a:lnTo>
                    <a:pt x="1033" y="2134"/>
                  </a:lnTo>
                  <a:lnTo>
                    <a:pt x="1011" y="2082"/>
                  </a:lnTo>
                  <a:lnTo>
                    <a:pt x="991" y="2032"/>
                  </a:lnTo>
                  <a:lnTo>
                    <a:pt x="970" y="1985"/>
                  </a:lnTo>
                  <a:lnTo>
                    <a:pt x="952" y="1940"/>
                  </a:lnTo>
                  <a:lnTo>
                    <a:pt x="935" y="1897"/>
                  </a:lnTo>
                  <a:lnTo>
                    <a:pt x="916" y="1856"/>
                  </a:lnTo>
                  <a:lnTo>
                    <a:pt x="899" y="1814"/>
                  </a:lnTo>
                  <a:lnTo>
                    <a:pt x="882" y="1773"/>
                  </a:lnTo>
                  <a:lnTo>
                    <a:pt x="864" y="1730"/>
                  </a:lnTo>
                  <a:lnTo>
                    <a:pt x="846" y="1686"/>
                  </a:lnTo>
                  <a:lnTo>
                    <a:pt x="826" y="1640"/>
                  </a:lnTo>
                  <a:lnTo>
                    <a:pt x="807" y="1592"/>
                  </a:lnTo>
                  <a:lnTo>
                    <a:pt x="785" y="1541"/>
                  </a:lnTo>
                  <a:lnTo>
                    <a:pt x="762" y="1485"/>
                  </a:lnTo>
                  <a:lnTo>
                    <a:pt x="738" y="1426"/>
                  </a:lnTo>
                  <a:lnTo>
                    <a:pt x="710" y="1362"/>
                  </a:lnTo>
                  <a:lnTo>
                    <a:pt x="682" y="1292"/>
                  </a:lnTo>
                  <a:lnTo>
                    <a:pt x="650" y="1216"/>
                  </a:lnTo>
                  <a:lnTo>
                    <a:pt x="615" y="1134"/>
                  </a:lnTo>
                  <a:lnTo>
                    <a:pt x="578" y="1044"/>
                  </a:lnTo>
                  <a:lnTo>
                    <a:pt x="537" y="947"/>
                  </a:lnTo>
                  <a:lnTo>
                    <a:pt x="493" y="842"/>
                  </a:lnTo>
                  <a:lnTo>
                    <a:pt x="445" y="727"/>
                  </a:lnTo>
                  <a:lnTo>
                    <a:pt x="393" y="603"/>
                  </a:lnTo>
                  <a:lnTo>
                    <a:pt x="337" y="469"/>
                  </a:lnTo>
                  <a:lnTo>
                    <a:pt x="276" y="324"/>
                  </a:lnTo>
                  <a:lnTo>
                    <a:pt x="210" y="167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70757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35" name="Freeform 431"/>
            <p:cNvSpPr>
              <a:spLocks/>
            </p:cNvSpPr>
            <p:nvPr/>
          </p:nvSpPr>
          <p:spPr bwMode="auto">
            <a:xfrm>
              <a:off x="3389" y="3301"/>
              <a:ext cx="50" cy="136"/>
            </a:xfrm>
            <a:custGeom>
              <a:avLst/>
              <a:gdLst/>
              <a:ahLst/>
              <a:cxnLst>
                <a:cxn ang="0">
                  <a:pos x="100" y="4"/>
                </a:cxn>
                <a:cxn ang="0">
                  <a:pos x="84" y="12"/>
                </a:cxn>
                <a:cxn ang="0">
                  <a:pos x="65" y="19"/>
                </a:cxn>
                <a:cxn ang="0">
                  <a:pos x="29" y="36"/>
                </a:cxn>
                <a:cxn ang="0">
                  <a:pos x="29" y="120"/>
                </a:cxn>
                <a:cxn ang="0">
                  <a:pos x="81" y="248"/>
                </a:cxn>
                <a:cxn ang="0">
                  <a:pos x="125" y="358"/>
                </a:cxn>
                <a:cxn ang="0">
                  <a:pos x="164" y="455"/>
                </a:cxn>
                <a:cxn ang="0">
                  <a:pos x="199" y="542"/>
                </a:cxn>
                <a:cxn ang="0">
                  <a:pos x="233" y="625"/>
                </a:cxn>
                <a:cxn ang="0">
                  <a:pos x="267" y="711"/>
                </a:cxn>
                <a:cxn ang="0">
                  <a:pos x="302" y="800"/>
                </a:cxn>
                <a:cxn ang="0">
                  <a:pos x="343" y="900"/>
                </a:cxn>
                <a:cxn ang="0">
                  <a:pos x="389" y="1016"/>
                </a:cxn>
                <a:cxn ang="0">
                  <a:pos x="443" y="1151"/>
                </a:cxn>
                <a:cxn ang="0">
                  <a:pos x="507" y="1311"/>
                </a:cxn>
                <a:cxn ang="0">
                  <a:pos x="583" y="1499"/>
                </a:cxn>
                <a:cxn ang="0">
                  <a:pos x="672" y="1721"/>
                </a:cxn>
                <a:cxn ang="0">
                  <a:pos x="777" y="1981"/>
                </a:cxn>
                <a:cxn ang="0">
                  <a:pos x="898" y="2285"/>
                </a:cxn>
                <a:cxn ang="0">
                  <a:pos x="982" y="2447"/>
                </a:cxn>
                <a:cxn ang="0">
                  <a:pos x="1003" y="2436"/>
                </a:cxn>
                <a:cxn ang="0">
                  <a:pos x="1029" y="2426"/>
                </a:cxn>
                <a:cxn ang="0">
                  <a:pos x="1073" y="2407"/>
                </a:cxn>
                <a:cxn ang="0">
                  <a:pos x="1080" y="2320"/>
                </a:cxn>
                <a:cxn ang="0">
                  <a:pos x="1027" y="2193"/>
                </a:cxn>
                <a:cxn ang="0">
                  <a:pos x="981" y="2083"/>
                </a:cxn>
                <a:cxn ang="0">
                  <a:pos x="941" y="1987"/>
                </a:cxn>
                <a:cxn ang="0">
                  <a:pos x="905" y="1900"/>
                </a:cxn>
                <a:cxn ang="0">
                  <a:pos x="869" y="1817"/>
                </a:cxn>
                <a:cxn ang="0">
                  <a:pos x="835" y="1732"/>
                </a:cxn>
                <a:cxn ang="0">
                  <a:pos x="797" y="1643"/>
                </a:cxn>
                <a:cxn ang="0">
                  <a:pos x="756" y="1542"/>
                </a:cxn>
                <a:cxn ang="0">
                  <a:pos x="708" y="1428"/>
                </a:cxn>
                <a:cxn ang="0">
                  <a:pos x="652" y="1294"/>
                </a:cxn>
                <a:cxn ang="0">
                  <a:pos x="586" y="1136"/>
                </a:cxn>
                <a:cxn ang="0">
                  <a:pos x="508" y="948"/>
                </a:cxn>
                <a:cxn ang="0">
                  <a:pos x="417" y="728"/>
                </a:cxn>
                <a:cxn ang="0">
                  <a:pos x="308" y="469"/>
                </a:cxn>
                <a:cxn ang="0">
                  <a:pos x="183" y="168"/>
                </a:cxn>
              </a:cxnLst>
              <a:rect l="0" t="0" r="r" b="b"/>
              <a:pathLst>
                <a:path w="1109" h="2454">
                  <a:moveTo>
                    <a:pt x="113" y="0"/>
                  </a:moveTo>
                  <a:lnTo>
                    <a:pt x="100" y="4"/>
                  </a:lnTo>
                  <a:lnTo>
                    <a:pt x="92" y="9"/>
                  </a:lnTo>
                  <a:lnTo>
                    <a:pt x="84" y="12"/>
                  </a:lnTo>
                  <a:lnTo>
                    <a:pt x="76" y="15"/>
                  </a:lnTo>
                  <a:lnTo>
                    <a:pt x="65" y="19"/>
                  </a:lnTo>
                  <a:lnTo>
                    <a:pt x="49" y="26"/>
                  </a:lnTo>
                  <a:lnTo>
                    <a:pt x="29" y="36"/>
                  </a:lnTo>
                  <a:lnTo>
                    <a:pt x="0" y="49"/>
                  </a:lnTo>
                  <a:lnTo>
                    <a:pt x="29" y="120"/>
                  </a:lnTo>
                  <a:lnTo>
                    <a:pt x="56" y="187"/>
                  </a:lnTo>
                  <a:lnTo>
                    <a:pt x="81" y="248"/>
                  </a:lnTo>
                  <a:lnTo>
                    <a:pt x="103" y="305"/>
                  </a:lnTo>
                  <a:lnTo>
                    <a:pt x="125" y="358"/>
                  </a:lnTo>
                  <a:lnTo>
                    <a:pt x="145" y="407"/>
                  </a:lnTo>
                  <a:lnTo>
                    <a:pt x="164" y="455"/>
                  </a:lnTo>
                  <a:lnTo>
                    <a:pt x="182" y="499"/>
                  </a:lnTo>
                  <a:lnTo>
                    <a:pt x="199" y="542"/>
                  </a:lnTo>
                  <a:lnTo>
                    <a:pt x="216" y="584"/>
                  </a:lnTo>
                  <a:lnTo>
                    <a:pt x="233" y="625"/>
                  </a:lnTo>
                  <a:lnTo>
                    <a:pt x="249" y="667"/>
                  </a:lnTo>
                  <a:lnTo>
                    <a:pt x="267" y="711"/>
                  </a:lnTo>
                  <a:lnTo>
                    <a:pt x="284" y="754"/>
                  </a:lnTo>
                  <a:lnTo>
                    <a:pt x="302" y="800"/>
                  </a:lnTo>
                  <a:lnTo>
                    <a:pt x="323" y="849"/>
                  </a:lnTo>
                  <a:lnTo>
                    <a:pt x="343" y="900"/>
                  </a:lnTo>
                  <a:lnTo>
                    <a:pt x="366" y="956"/>
                  </a:lnTo>
                  <a:lnTo>
                    <a:pt x="389" y="1016"/>
                  </a:lnTo>
                  <a:lnTo>
                    <a:pt x="415" y="1081"/>
                  </a:lnTo>
                  <a:lnTo>
                    <a:pt x="443" y="1151"/>
                  </a:lnTo>
                  <a:lnTo>
                    <a:pt x="474" y="1227"/>
                  </a:lnTo>
                  <a:lnTo>
                    <a:pt x="507" y="1311"/>
                  </a:lnTo>
                  <a:lnTo>
                    <a:pt x="544" y="1400"/>
                  </a:lnTo>
                  <a:lnTo>
                    <a:pt x="583" y="1499"/>
                  </a:lnTo>
                  <a:lnTo>
                    <a:pt x="626" y="1606"/>
                  </a:lnTo>
                  <a:lnTo>
                    <a:pt x="672" y="1721"/>
                  </a:lnTo>
                  <a:lnTo>
                    <a:pt x="723" y="1846"/>
                  </a:lnTo>
                  <a:lnTo>
                    <a:pt x="777" y="1981"/>
                  </a:lnTo>
                  <a:lnTo>
                    <a:pt x="835" y="2128"/>
                  </a:lnTo>
                  <a:lnTo>
                    <a:pt x="898" y="2285"/>
                  </a:lnTo>
                  <a:lnTo>
                    <a:pt x="966" y="2454"/>
                  </a:lnTo>
                  <a:lnTo>
                    <a:pt x="982" y="2447"/>
                  </a:lnTo>
                  <a:lnTo>
                    <a:pt x="994" y="2442"/>
                  </a:lnTo>
                  <a:lnTo>
                    <a:pt x="1003" y="2436"/>
                  </a:lnTo>
                  <a:lnTo>
                    <a:pt x="1014" y="2432"/>
                  </a:lnTo>
                  <a:lnTo>
                    <a:pt x="1029" y="2426"/>
                  </a:lnTo>
                  <a:lnTo>
                    <a:pt x="1047" y="2417"/>
                  </a:lnTo>
                  <a:lnTo>
                    <a:pt x="1073" y="2407"/>
                  </a:lnTo>
                  <a:lnTo>
                    <a:pt x="1109" y="2392"/>
                  </a:lnTo>
                  <a:lnTo>
                    <a:pt x="1080" y="2320"/>
                  </a:lnTo>
                  <a:lnTo>
                    <a:pt x="1052" y="2254"/>
                  </a:lnTo>
                  <a:lnTo>
                    <a:pt x="1027" y="2193"/>
                  </a:lnTo>
                  <a:lnTo>
                    <a:pt x="1003" y="2136"/>
                  </a:lnTo>
                  <a:lnTo>
                    <a:pt x="981" y="2083"/>
                  </a:lnTo>
                  <a:lnTo>
                    <a:pt x="960" y="2035"/>
                  </a:lnTo>
                  <a:lnTo>
                    <a:pt x="941" y="1987"/>
                  </a:lnTo>
                  <a:lnTo>
                    <a:pt x="922" y="1943"/>
                  </a:lnTo>
                  <a:lnTo>
                    <a:pt x="905" y="1900"/>
                  </a:lnTo>
                  <a:lnTo>
                    <a:pt x="887" y="1858"/>
                  </a:lnTo>
                  <a:lnTo>
                    <a:pt x="869" y="1817"/>
                  </a:lnTo>
                  <a:lnTo>
                    <a:pt x="852" y="1774"/>
                  </a:lnTo>
                  <a:lnTo>
                    <a:pt x="835" y="1732"/>
                  </a:lnTo>
                  <a:lnTo>
                    <a:pt x="816" y="1688"/>
                  </a:lnTo>
                  <a:lnTo>
                    <a:pt x="797" y="1643"/>
                  </a:lnTo>
                  <a:lnTo>
                    <a:pt x="778" y="1594"/>
                  </a:lnTo>
                  <a:lnTo>
                    <a:pt x="756" y="1542"/>
                  </a:lnTo>
                  <a:lnTo>
                    <a:pt x="733" y="1488"/>
                  </a:lnTo>
                  <a:lnTo>
                    <a:pt x="708" y="1428"/>
                  </a:lnTo>
                  <a:lnTo>
                    <a:pt x="681" y="1363"/>
                  </a:lnTo>
                  <a:lnTo>
                    <a:pt x="652" y="1294"/>
                  </a:lnTo>
                  <a:lnTo>
                    <a:pt x="621" y="1218"/>
                  </a:lnTo>
                  <a:lnTo>
                    <a:pt x="586" y="1136"/>
                  </a:lnTo>
                  <a:lnTo>
                    <a:pt x="549" y="1046"/>
                  </a:lnTo>
                  <a:lnTo>
                    <a:pt x="508" y="948"/>
                  </a:lnTo>
                  <a:lnTo>
                    <a:pt x="464" y="842"/>
                  </a:lnTo>
                  <a:lnTo>
                    <a:pt x="417" y="728"/>
                  </a:lnTo>
                  <a:lnTo>
                    <a:pt x="364" y="604"/>
                  </a:lnTo>
                  <a:lnTo>
                    <a:pt x="308" y="469"/>
                  </a:lnTo>
                  <a:lnTo>
                    <a:pt x="248" y="325"/>
                  </a:lnTo>
                  <a:lnTo>
                    <a:pt x="183" y="168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8C94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36" name="Freeform 432"/>
            <p:cNvSpPr>
              <a:spLocks/>
            </p:cNvSpPr>
            <p:nvPr/>
          </p:nvSpPr>
          <p:spPr bwMode="auto">
            <a:xfrm>
              <a:off x="3389" y="3301"/>
              <a:ext cx="49" cy="136"/>
            </a:xfrm>
            <a:custGeom>
              <a:avLst/>
              <a:gdLst/>
              <a:ahLst/>
              <a:cxnLst>
                <a:cxn ang="0">
                  <a:pos x="77" y="3"/>
                </a:cxn>
                <a:cxn ang="0">
                  <a:pos x="65" y="8"/>
                </a:cxn>
                <a:cxn ang="0">
                  <a:pos x="49" y="14"/>
                </a:cxn>
                <a:cxn ang="0">
                  <a:pos x="22" y="27"/>
                </a:cxn>
                <a:cxn ang="0">
                  <a:pos x="30" y="108"/>
                </a:cxn>
                <a:cxn ang="0">
                  <a:pos x="81" y="236"/>
                </a:cxn>
                <a:cxn ang="0">
                  <a:pos x="126" y="345"/>
                </a:cxn>
                <a:cxn ang="0">
                  <a:pos x="165" y="442"/>
                </a:cxn>
                <a:cxn ang="0">
                  <a:pos x="199" y="530"/>
                </a:cxn>
                <a:cxn ang="0">
                  <a:pos x="234" y="613"/>
                </a:cxn>
                <a:cxn ang="0">
                  <a:pos x="268" y="698"/>
                </a:cxn>
                <a:cxn ang="0">
                  <a:pos x="304" y="788"/>
                </a:cxn>
                <a:cxn ang="0">
                  <a:pos x="345" y="888"/>
                </a:cxn>
                <a:cxn ang="0">
                  <a:pos x="391" y="1003"/>
                </a:cxn>
                <a:cxn ang="0">
                  <a:pos x="445" y="1138"/>
                </a:cxn>
                <a:cxn ang="0">
                  <a:pos x="509" y="1297"/>
                </a:cxn>
                <a:cxn ang="0">
                  <a:pos x="585" y="1486"/>
                </a:cxn>
                <a:cxn ang="0">
                  <a:pos x="675" y="1707"/>
                </a:cxn>
                <a:cxn ang="0">
                  <a:pos x="780" y="1968"/>
                </a:cxn>
                <a:cxn ang="0">
                  <a:pos x="901" y="2270"/>
                </a:cxn>
                <a:cxn ang="0">
                  <a:pos x="982" y="2435"/>
                </a:cxn>
                <a:cxn ang="0">
                  <a:pos x="998" y="2426"/>
                </a:cxn>
                <a:cxn ang="0">
                  <a:pos x="1016" y="2419"/>
                </a:cxn>
                <a:cxn ang="0">
                  <a:pos x="1050" y="2404"/>
                </a:cxn>
                <a:cxn ang="0">
                  <a:pos x="1048" y="2322"/>
                </a:cxn>
                <a:cxn ang="0">
                  <a:pos x="995" y="2195"/>
                </a:cxn>
                <a:cxn ang="0">
                  <a:pos x="950" y="2085"/>
                </a:cxn>
                <a:cxn ang="0">
                  <a:pos x="910" y="1989"/>
                </a:cxn>
                <a:cxn ang="0">
                  <a:pos x="875" y="1901"/>
                </a:cxn>
                <a:cxn ang="0">
                  <a:pos x="840" y="1817"/>
                </a:cxn>
                <a:cxn ang="0">
                  <a:pos x="805" y="1733"/>
                </a:cxn>
                <a:cxn ang="0">
                  <a:pos x="768" y="1643"/>
                </a:cxn>
                <a:cxn ang="0">
                  <a:pos x="727" y="1543"/>
                </a:cxn>
                <a:cxn ang="0">
                  <a:pos x="679" y="1428"/>
                </a:cxn>
                <a:cxn ang="0">
                  <a:pos x="624" y="1294"/>
                </a:cxn>
                <a:cxn ang="0">
                  <a:pos x="557" y="1135"/>
                </a:cxn>
                <a:cxn ang="0">
                  <a:pos x="480" y="948"/>
                </a:cxn>
                <a:cxn ang="0">
                  <a:pos x="388" y="728"/>
                </a:cxn>
                <a:cxn ang="0">
                  <a:pos x="281" y="469"/>
                </a:cxn>
                <a:cxn ang="0">
                  <a:pos x="155" y="168"/>
                </a:cxn>
              </a:cxnLst>
              <a:rect l="0" t="0" r="r" b="b"/>
              <a:pathLst>
                <a:path w="1078" h="2440">
                  <a:moveTo>
                    <a:pt x="86" y="0"/>
                  </a:moveTo>
                  <a:lnTo>
                    <a:pt x="77" y="3"/>
                  </a:lnTo>
                  <a:lnTo>
                    <a:pt x="71" y="6"/>
                  </a:lnTo>
                  <a:lnTo>
                    <a:pt x="65" y="8"/>
                  </a:lnTo>
                  <a:lnTo>
                    <a:pt x="59" y="10"/>
                  </a:lnTo>
                  <a:lnTo>
                    <a:pt x="49" y="14"/>
                  </a:lnTo>
                  <a:lnTo>
                    <a:pt x="38" y="20"/>
                  </a:lnTo>
                  <a:lnTo>
                    <a:pt x="22" y="27"/>
                  </a:lnTo>
                  <a:lnTo>
                    <a:pt x="0" y="37"/>
                  </a:lnTo>
                  <a:lnTo>
                    <a:pt x="30" y="108"/>
                  </a:lnTo>
                  <a:lnTo>
                    <a:pt x="57" y="175"/>
                  </a:lnTo>
                  <a:lnTo>
                    <a:pt x="81" y="236"/>
                  </a:lnTo>
                  <a:lnTo>
                    <a:pt x="104" y="293"/>
                  </a:lnTo>
                  <a:lnTo>
                    <a:pt x="126" y="345"/>
                  </a:lnTo>
                  <a:lnTo>
                    <a:pt x="145" y="395"/>
                  </a:lnTo>
                  <a:lnTo>
                    <a:pt x="165" y="442"/>
                  </a:lnTo>
                  <a:lnTo>
                    <a:pt x="182" y="487"/>
                  </a:lnTo>
                  <a:lnTo>
                    <a:pt x="199" y="530"/>
                  </a:lnTo>
                  <a:lnTo>
                    <a:pt x="217" y="572"/>
                  </a:lnTo>
                  <a:lnTo>
                    <a:pt x="234" y="613"/>
                  </a:lnTo>
                  <a:lnTo>
                    <a:pt x="250" y="655"/>
                  </a:lnTo>
                  <a:lnTo>
                    <a:pt x="268" y="698"/>
                  </a:lnTo>
                  <a:lnTo>
                    <a:pt x="286" y="742"/>
                  </a:lnTo>
                  <a:lnTo>
                    <a:pt x="304" y="788"/>
                  </a:lnTo>
                  <a:lnTo>
                    <a:pt x="324" y="837"/>
                  </a:lnTo>
                  <a:lnTo>
                    <a:pt x="345" y="888"/>
                  </a:lnTo>
                  <a:lnTo>
                    <a:pt x="368" y="944"/>
                  </a:lnTo>
                  <a:lnTo>
                    <a:pt x="391" y="1003"/>
                  </a:lnTo>
                  <a:lnTo>
                    <a:pt x="418" y="1069"/>
                  </a:lnTo>
                  <a:lnTo>
                    <a:pt x="445" y="1138"/>
                  </a:lnTo>
                  <a:lnTo>
                    <a:pt x="476" y="1215"/>
                  </a:lnTo>
                  <a:lnTo>
                    <a:pt x="509" y="1297"/>
                  </a:lnTo>
                  <a:lnTo>
                    <a:pt x="546" y="1388"/>
                  </a:lnTo>
                  <a:lnTo>
                    <a:pt x="585" y="1486"/>
                  </a:lnTo>
                  <a:lnTo>
                    <a:pt x="628" y="1593"/>
                  </a:lnTo>
                  <a:lnTo>
                    <a:pt x="675" y="1707"/>
                  </a:lnTo>
                  <a:lnTo>
                    <a:pt x="725" y="1833"/>
                  </a:lnTo>
                  <a:lnTo>
                    <a:pt x="780" y="1968"/>
                  </a:lnTo>
                  <a:lnTo>
                    <a:pt x="838" y="2113"/>
                  </a:lnTo>
                  <a:lnTo>
                    <a:pt x="901" y="2270"/>
                  </a:lnTo>
                  <a:lnTo>
                    <a:pt x="969" y="2440"/>
                  </a:lnTo>
                  <a:lnTo>
                    <a:pt x="982" y="2435"/>
                  </a:lnTo>
                  <a:lnTo>
                    <a:pt x="990" y="2431"/>
                  </a:lnTo>
                  <a:lnTo>
                    <a:pt x="998" y="2426"/>
                  </a:lnTo>
                  <a:lnTo>
                    <a:pt x="1006" y="2423"/>
                  </a:lnTo>
                  <a:lnTo>
                    <a:pt x="1016" y="2419"/>
                  </a:lnTo>
                  <a:lnTo>
                    <a:pt x="1031" y="2413"/>
                  </a:lnTo>
                  <a:lnTo>
                    <a:pt x="1050" y="2404"/>
                  </a:lnTo>
                  <a:lnTo>
                    <a:pt x="1078" y="2394"/>
                  </a:lnTo>
                  <a:lnTo>
                    <a:pt x="1048" y="2322"/>
                  </a:lnTo>
                  <a:lnTo>
                    <a:pt x="1020" y="2256"/>
                  </a:lnTo>
                  <a:lnTo>
                    <a:pt x="995" y="2195"/>
                  </a:lnTo>
                  <a:lnTo>
                    <a:pt x="973" y="2138"/>
                  </a:lnTo>
                  <a:lnTo>
                    <a:pt x="950" y="2085"/>
                  </a:lnTo>
                  <a:lnTo>
                    <a:pt x="930" y="2035"/>
                  </a:lnTo>
                  <a:lnTo>
                    <a:pt x="910" y="1989"/>
                  </a:lnTo>
                  <a:lnTo>
                    <a:pt x="892" y="1944"/>
                  </a:lnTo>
                  <a:lnTo>
                    <a:pt x="875" y="1901"/>
                  </a:lnTo>
                  <a:lnTo>
                    <a:pt x="857" y="1859"/>
                  </a:lnTo>
                  <a:lnTo>
                    <a:pt x="840" y="1817"/>
                  </a:lnTo>
                  <a:lnTo>
                    <a:pt x="823" y="1775"/>
                  </a:lnTo>
                  <a:lnTo>
                    <a:pt x="805" y="1733"/>
                  </a:lnTo>
                  <a:lnTo>
                    <a:pt x="787" y="1688"/>
                  </a:lnTo>
                  <a:lnTo>
                    <a:pt x="768" y="1643"/>
                  </a:lnTo>
                  <a:lnTo>
                    <a:pt x="748" y="1595"/>
                  </a:lnTo>
                  <a:lnTo>
                    <a:pt x="727" y="1543"/>
                  </a:lnTo>
                  <a:lnTo>
                    <a:pt x="703" y="1487"/>
                  </a:lnTo>
                  <a:lnTo>
                    <a:pt x="679" y="1428"/>
                  </a:lnTo>
                  <a:lnTo>
                    <a:pt x="652" y="1364"/>
                  </a:lnTo>
                  <a:lnTo>
                    <a:pt x="624" y="1294"/>
                  </a:lnTo>
                  <a:lnTo>
                    <a:pt x="592" y="1218"/>
                  </a:lnTo>
                  <a:lnTo>
                    <a:pt x="557" y="1135"/>
                  </a:lnTo>
                  <a:lnTo>
                    <a:pt x="521" y="1045"/>
                  </a:lnTo>
                  <a:lnTo>
                    <a:pt x="480" y="948"/>
                  </a:lnTo>
                  <a:lnTo>
                    <a:pt x="436" y="843"/>
                  </a:lnTo>
                  <a:lnTo>
                    <a:pt x="388" y="728"/>
                  </a:lnTo>
                  <a:lnTo>
                    <a:pt x="337" y="604"/>
                  </a:lnTo>
                  <a:lnTo>
                    <a:pt x="281" y="469"/>
                  </a:lnTo>
                  <a:lnTo>
                    <a:pt x="221" y="324"/>
                  </a:lnTo>
                  <a:lnTo>
                    <a:pt x="155" y="168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A8B0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37" name="Freeform 433"/>
            <p:cNvSpPr>
              <a:spLocks/>
            </p:cNvSpPr>
            <p:nvPr/>
          </p:nvSpPr>
          <p:spPr bwMode="auto">
            <a:xfrm>
              <a:off x="3389" y="3302"/>
              <a:ext cx="48" cy="135"/>
            </a:xfrm>
            <a:custGeom>
              <a:avLst/>
              <a:gdLst/>
              <a:ahLst/>
              <a:cxnLst>
                <a:cxn ang="0">
                  <a:pos x="52" y="2"/>
                </a:cxn>
                <a:cxn ang="0">
                  <a:pos x="43" y="5"/>
                </a:cxn>
                <a:cxn ang="0">
                  <a:pos x="33" y="10"/>
                </a:cxn>
                <a:cxn ang="0">
                  <a:pos x="15" y="18"/>
                </a:cxn>
                <a:cxn ang="0">
                  <a:pos x="29" y="97"/>
                </a:cxn>
                <a:cxn ang="0">
                  <a:pos x="80" y="225"/>
                </a:cxn>
                <a:cxn ang="0">
                  <a:pos x="125" y="334"/>
                </a:cxn>
                <a:cxn ang="0">
                  <a:pos x="164" y="430"/>
                </a:cxn>
                <a:cxn ang="0">
                  <a:pos x="199" y="518"/>
                </a:cxn>
                <a:cxn ang="0">
                  <a:pos x="233" y="601"/>
                </a:cxn>
                <a:cxn ang="0">
                  <a:pos x="268" y="686"/>
                </a:cxn>
                <a:cxn ang="0">
                  <a:pos x="305" y="776"/>
                </a:cxn>
                <a:cxn ang="0">
                  <a:pos x="344" y="876"/>
                </a:cxn>
                <a:cxn ang="0">
                  <a:pos x="391" y="991"/>
                </a:cxn>
                <a:cxn ang="0">
                  <a:pos x="445" y="1126"/>
                </a:cxn>
                <a:cxn ang="0">
                  <a:pos x="511" y="1285"/>
                </a:cxn>
                <a:cxn ang="0">
                  <a:pos x="586" y="1474"/>
                </a:cxn>
                <a:cxn ang="0">
                  <a:pos x="676" y="1695"/>
                </a:cxn>
                <a:cxn ang="0">
                  <a:pos x="781" y="1956"/>
                </a:cxn>
                <a:cxn ang="0">
                  <a:pos x="903" y="2258"/>
                </a:cxn>
                <a:cxn ang="0">
                  <a:pos x="980" y="2424"/>
                </a:cxn>
                <a:cxn ang="0">
                  <a:pos x="991" y="2419"/>
                </a:cxn>
                <a:cxn ang="0">
                  <a:pos x="1004" y="2412"/>
                </a:cxn>
                <a:cxn ang="0">
                  <a:pos x="1028" y="2403"/>
                </a:cxn>
                <a:cxn ang="0">
                  <a:pos x="1017" y="2324"/>
                </a:cxn>
                <a:cxn ang="0">
                  <a:pos x="964" y="2196"/>
                </a:cxn>
                <a:cxn ang="0">
                  <a:pos x="920" y="2086"/>
                </a:cxn>
                <a:cxn ang="0">
                  <a:pos x="880" y="1990"/>
                </a:cxn>
                <a:cxn ang="0">
                  <a:pos x="843" y="1903"/>
                </a:cxn>
                <a:cxn ang="0">
                  <a:pos x="809" y="1819"/>
                </a:cxn>
                <a:cxn ang="0">
                  <a:pos x="774" y="1734"/>
                </a:cxn>
                <a:cxn ang="0">
                  <a:pos x="737" y="1645"/>
                </a:cxn>
                <a:cxn ang="0">
                  <a:pos x="696" y="1545"/>
                </a:cxn>
                <a:cxn ang="0">
                  <a:pos x="648" y="1430"/>
                </a:cxn>
                <a:cxn ang="0">
                  <a:pos x="593" y="1296"/>
                </a:cxn>
                <a:cxn ang="0">
                  <a:pos x="528" y="1138"/>
                </a:cxn>
                <a:cxn ang="0">
                  <a:pos x="450" y="950"/>
                </a:cxn>
                <a:cxn ang="0">
                  <a:pos x="359" y="730"/>
                </a:cxn>
                <a:cxn ang="0">
                  <a:pos x="251" y="470"/>
                </a:cxn>
                <a:cxn ang="0">
                  <a:pos x="127" y="169"/>
                </a:cxn>
              </a:cxnLst>
              <a:rect l="0" t="0" r="r" b="b"/>
              <a:pathLst>
                <a:path w="1046" h="2428">
                  <a:moveTo>
                    <a:pt x="58" y="0"/>
                  </a:moveTo>
                  <a:lnTo>
                    <a:pt x="52" y="2"/>
                  </a:lnTo>
                  <a:lnTo>
                    <a:pt x="47" y="4"/>
                  </a:lnTo>
                  <a:lnTo>
                    <a:pt x="43" y="5"/>
                  </a:lnTo>
                  <a:lnTo>
                    <a:pt x="39" y="7"/>
                  </a:lnTo>
                  <a:lnTo>
                    <a:pt x="33" y="10"/>
                  </a:lnTo>
                  <a:lnTo>
                    <a:pt x="25" y="13"/>
                  </a:lnTo>
                  <a:lnTo>
                    <a:pt x="15" y="18"/>
                  </a:lnTo>
                  <a:lnTo>
                    <a:pt x="0" y="25"/>
                  </a:lnTo>
                  <a:lnTo>
                    <a:pt x="29" y="97"/>
                  </a:lnTo>
                  <a:lnTo>
                    <a:pt x="56" y="164"/>
                  </a:lnTo>
                  <a:lnTo>
                    <a:pt x="80" y="225"/>
                  </a:lnTo>
                  <a:lnTo>
                    <a:pt x="104" y="282"/>
                  </a:lnTo>
                  <a:lnTo>
                    <a:pt x="125" y="334"/>
                  </a:lnTo>
                  <a:lnTo>
                    <a:pt x="145" y="384"/>
                  </a:lnTo>
                  <a:lnTo>
                    <a:pt x="164" y="430"/>
                  </a:lnTo>
                  <a:lnTo>
                    <a:pt x="182" y="475"/>
                  </a:lnTo>
                  <a:lnTo>
                    <a:pt x="199" y="518"/>
                  </a:lnTo>
                  <a:lnTo>
                    <a:pt x="217" y="560"/>
                  </a:lnTo>
                  <a:lnTo>
                    <a:pt x="233" y="601"/>
                  </a:lnTo>
                  <a:lnTo>
                    <a:pt x="250" y="643"/>
                  </a:lnTo>
                  <a:lnTo>
                    <a:pt x="268" y="686"/>
                  </a:lnTo>
                  <a:lnTo>
                    <a:pt x="285" y="730"/>
                  </a:lnTo>
                  <a:lnTo>
                    <a:pt x="305" y="776"/>
                  </a:lnTo>
                  <a:lnTo>
                    <a:pt x="324" y="825"/>
                  </a:lnTo>
                  <a:lnTo>
                    <a:pt x="344" y="876"/>
                  </a:lnTo>
                  <a:lnTo>
                    <a:pt x="367" y="932"/>
                  </a:lnTo>
                  <a:lnTo>
                    <a:pt x="391" y="991"/>
                  </a:lnTo>
                  <a:lnTo>
                    <a:pt x="418" y="1056"/>
                  </a:lnTo>
                  <a:lnTo>
                    <a:pt x="445" y="1126"/>
                  </a:lnTo>
                  <a:lnTo>
                    <a:pt x="477" y="1203"/>
                  </a:lnTo>
                  <a:lnTo>
                    <a:pt x="511" y="1285"/>
                  </a:lnTo>
                  <a:lnTo>
                    <a:pt x="546" y="1376"/>
                  </a:lnTo>
                  <a:lnTo>
                    <a:pt x="586" y="1474"/>
                  </a:lnTo>
                  <a:lnTo>
                    <a:pt x="629" y="1580"/>
                  </a:lnTo>
                  <a:lnTo>
                    <a:pt x="676" y="1695"/>
                  </a:lnTo>
                  <a:lnTo>
                    <a:pt x="726" y="1821"/>
                  </a:lnTo>
                  <a:lnTo>
                    <a:pt x="781" y="1956"/>
                  </a:lnTo>
                  <a:lnTo>
                    <a:pt x="840" y="2101"/>
                  </a:lnTo>
                  <a:lnTo>
                    <a:pt x="903" y="2258"/>
                  </a:lnTo>
                  <a:lnTo>
                    <a:pt x="972" y="2428"/>
                  </a:lnTo>
                  <a:lnTo>
                    <a:pt x="980" y="2424"/>
                  </a:lnTo>
                  <a:lnTo>
                    <a:pt x="986" y="2421"/>
                  </a:lnTo>
                  <a:lnTo>
                    <a:pt x="991" y="2419"/>
                  </a:lnTo>
                  <a:lnTo>
                    <a:pt x="997" y="2415"/>
                  </a:lnTo>
                  <a:lnTo>
                    <a:pt x="1004" y="2412"/>
                  </a:lnTo>
                  <a:lnTo>
                    <a:pt x="1013" y="2408"/>
                  </a:lnTo>
                  <a:lnTo>
                    <a:pt x="1028" y="2403"/>
                  </a:lnTo>
                  <a:lnTo>
                    <a:pt x="1046" y="2395"/>
                  </a:lnTo>
                  <a:lnTo>
                    <a:pt x="1017" y="2324"/>
                  </a:lnTo>
                  <a:lnTo>
                    <a:pt x="989" y="2257"/>
                  </a:lnTo>
                  <a:lnTo>
                    <a:pt x="964" y="2196"/>
                  </a:lnTo>
                  <a:lnTo>
                    <a:pt x="941" y="2139"/>
                  </a:lnTo>
                  <a:lnTo>
                    <a:pt x="920" y="2086"/>
                  </a:lnTo>
                  <a:lnTo>
                    <a:pt x="899" y="2037"/>
                  </a:lnTo>
                  <a:lnTo>
                    <a:pt x="880" y="1990"/>
                  </a:lnTo>
                  <a:lnTo>
                    <a:pt x="861" y="1946"/>
                  </a:lnTo>
                  <a:lnTo>
                    <a:pt x="843" y="1903"/>
                  </a:lnTo>
                  <a:lnTo>
                    <a:pt x="826" y="1861"/>
                  </a:lnTo>
                  <a:lnTo>
                    <a:pt x="809" y="1819"/>
                  </a:lnTo>
                  <a:lnTo>
                    <a:pt x="792" y="1778"/>
                  </a:lnTo>
                  <a:lnTo>
                    <a:pt x="774" y="1734"/>
                  </a:lnTo>
                  <a:lnTo>
                    <a:pt x="756" y="1691"/>
                  </a:lnTo>
                  <a:lnTo>
                    <a:pt x="737" y="1645"/>
                  </a:lnTo>
                  <a:lnTo>
                    <a:pt x="718" y="1596"/>
                  </a:lnTo>
                  <a:lnTo>
                    <a:pt x="696" y="1545"/>
                  </a:lnTo>
                  <a:lnTo>
                    <a:pt x="673" y="1490"/>
                  </a:lnTo>
                  <a:lnTo>
                    <a:pt x="648" y="1430"/>
                  </a:lnTo>
                  <a:lnTo>
                    <a:pt x="622" y="1365"/>
                  </a:lnTo>
                  <a:lnTo>
                    <a:pt x="593" y="1296"/>
                  </a:lnTo>
                  <a:lnTo>
                    <a:pt x="562" y="1220"/>
                  </a:lnTo>
                  <a:lnTo>
                    <a:pt x="528" y="1138"/>
                  </a:lnTo>
                  <a:lnTo>
                    <a:pt x="490" y="1047"/>
                  </a:lnTo>
                  <a:lnTo>
                    <a:pt x="450" y="950"/>
                  </a:lnTo>
                  <a:lnTo>
                    <a:pt x="407" y="843"/>
                  </a:lnTo>
                  <a:lnTo>
                    <a:pt x="359" y="730"/>
                  </a:lnTo>
                  <a:lnTo>
                    <a:pt x="308" y="605"/>
                  </a:lnTo>
                  <a:lnTo>
                    <a:pt x="251" y="470"/>
                  </a:lnTo>
                  <a:lnTo>
                    <a:pt x="192" y="325"/>
                  </a:lnTo>
                  <a:lnTo>
                    <a:pt x="127" y="16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C4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38" name="Freeform 434"/>
            <p:cNvSpPr>
              <a:spLocks/>
            </p:cNvSpPr>
            <p:nvPr/>
          </p:nvSpPr>
          <p:spPr bwMode="auto">
            <a:xfrm>
              <a:off x="3389" y="3302"/>
              <a:ext cx="46" cy="134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0" y="13"/>
                </a:cxn>
                <a:cxn ang="0">
                  <a:pos x="977" y="2414"/>
                </a:cxn>
                <a:cxn ang="0">
                  <a:pos x="1017" y="2396"/>
                </a:cxn>
                <a:cxn ang="0">
                  <a:pos x="32" y="0"/>
                </a:cxn>
              </a:cxnLst>
              <a:rect l="0" t="0" r="r" b="b"/>
              <a:pathLst>
                <a:path w="1017" h="2414">
                  <a:moveTo>
                    <a:pt x="32" y="0"/>
                  </a:moveTo>
                  <a:lnTo>
                    <a:pt x="0" y="13"/>
                  </a:lnTo>
                  <a:lnTo>
                    <a:pt x="977" y="2414"/>
                  </a:lnTo>
                  <a:lnTo>
                    <a:pt x="1017" y="2396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E0E8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39" name="Freeform 435"/>
            <p:cNvSpPr>
              <a:spLocks/>
            </p:cNvSpPr>
            <p:nvPr/>
          </p:nvSpPr>
          <p:spPr bwMode="auto">
            <a:xfrm>
              <a:off x="3388" y="3298"/>
              <a:ext cx="8" cy="6"/>
            </a:xfrm>
            <a:custGeom>
              <a:avLst/>
              <a:gdLst/>
              <a:ahLst/>
              <a:cxnLst>
                <a:cxn ang="0">
                  <a:pos x="173" y="20"/>
                </a:cxn>
                <a:cxn ang="0">
                  <a:pos x="7" y="95"/>
                </a:cxn>
                <a:cxn ang="0">
                  <a:pos x="0" y="75"/>
                </a:cxn>
                <a:cxn ang="0">
                  <a:pos x="166" y="0"/>
                </a:cxn>
                <a:cxn ang="0">
                  <a:pos x="173" y="20"/>
                </a:cxn>
              </a:cxnLst>
              <a:rect l="0" t="0" r="r" b="b"/>
              <a:pathLst>
                <a:path w="173" h="95">
                  <a:moveTo>
                    <a:pt x="173" y="20"/>
                  </a:moveTo>
                  <a:lnTo>
                    <a:pt x="7" y="95"/>
                  </a:lnTo>
                  <a:lnTo>
                    <a:pt x="0" y="75"/>
                  </a:lnTo>
                  <a:lnTo>
                    <a:pt x="166" y="0"/>
                  </a:lnTo>
                  <a:lnTo>
                    <a:pt x="173" y="20"/>
                  </a:lnTo>
                  <a:close/>
                </a:path>
              </a:pathLst>
            </a:custGeom>
            <a:solidFill>
              <a:srgbClr val="11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40" name="Freeform 436"/>
            <p:cNvSpPr>
              <a:spLocks/>
            </p:cNvSpPr>
            <p:nvPr/>
          </p:nvSpPr>
          <p:spPr bwMode="auto">
            <a:xfrm>
              <a:off x="3386" y="3293"/>
              <a:ext cx="9" cy="10"/>
            </a:xfrm>
            <a:custGeom>
              <a:avLst/>
              <a:gdLst/>
              <a:ahLst/>
              <a:cxnLst>
                <a:cxn ang="0">
                  <a:pos x="200" y="106"/>
                </a:cxn>
                <a:cxn ang="0">
                  <a:pos x="33" y="179"/>
                </a:cxn>
                <a:cxn ang="0">
                  <a:pos x="0" y="100"/>
                </a:cxn>
                <a:cxn ang="0">
                  <a:pos x="58" y="0"/>
                </a:cxn>
                <a:cxn ang="0">
                  <a:pos x="168" y="26"/>
                </a:cxn>
                <a:cxn ang="0">
                  <a:pos x="200" y="106"/>
                </a:cxn>
              </a:cxnLst>
              <a:rect l="0" t="0" r="r" b="b"/>
              <a:pathLst>
                <a:path w="200" h="179">
                  <a:moveTo>
                    <a:pt x="200" y="106"/>
                  </a:moveTo>
                  <a:lnTo>
                    <a:pt x="33" y="179"/>
                  </a:lnTo>
                  <a:lnTo>
                    <a:pt x="0" y="100"/>
                  </a:lnTo>
                  <a:lnTo>
                    <a:pt x="58" y="0"/>
                  </a:lnTo>
                  <a:lnTo>
                    <a:pt x="168" y="26"/>
                  </a:lnTo>
                  <a:lnTo>
                    <a:pt x="200" y="106"/>
                  </a:lnTo>
                  <a:close/>
                </a:path>
              </a:pathLst>
            </a:custGeom>
            <a:solidFill>
              <a:srgbClr val="5459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41" name="Freeform 437"/>
            <p:cNvSpPr>
              <a:spLocks/>
            </p:cNvSpPr>
            <p:nvPr/>
          </p:nvSpPr>
          <p:spPr bwMode="auto">
            <a:xfrm>
              <a:off x="3386" y="3293"/>
              <a:ext cx="8" cy="10"/>
            </a:xfrm>
            <a:custGeom>
              <a:avLst/>
              <a:gdLst/>
              <a:ahLst/>
              <a:cxnLst>
                <a:cxn ang="0">
                  <a:pos x="173" y="116"/>
                </a:cxn>
                <a:cxn ang="0">
                  <a:pos x="159" y="122"/>
                </a:cxn>
                <a:cxn ang="0">
                  <a:pos x="147" y="126"/>
                </a:cxn>
                <a:cxn ang="0">
                  <a:pos x="137" y="131"/>
                </a:cxn>
                <a:cxn ang="0">
                  <a:pos x="127" y="135"/>
                </a:cxn>
                <a:cxn ang="0">
                  <a:pos x="114" y="141"/>
                </a:cxn>
                <a:cxn ang="0">
                  <a:pos x="94" y="150"/>
                </a:cxn>
                <a:cxn ang="0">
                  <a:pos x="69" y="161"/>
                </a:cxn>
                <a:cxn ang="0">
                  <a:pos x="33" y="177"/>
                </a:cxn>
                <a:cxn ang="0">
                  <a:pos x="30" y="168"/>
                </a:cxn>
                <a:cxn ang="0">
                  <a:pos x="27" y="161"/>
                </a:cxn>
                <a:cxn ang="0">
                  <a:pos x="25" y="156"/>
                </a:cxn>
                <a:cxn ang="0">
                  <a:pos x="23" y="150"/>
                </a:cxn>
                <a:cxn ang="0">
                  <a:pos x="20" y="141"/>
                </a:cxn>
                <a:cxn ang="0">
                  <a:pos x="16" y="131"/>
                </a:cxn>
                <a:cxn ang="0">
                  <a:pos x="9" y="117"/>
                </a:cxn>
                <a:cxn ang="0">
                  <a:pos x="0" y="97"/>
                </a:cxn>
                <a:cxn ang="0">
                  <a:pos x="7" y="86"/>
                </a:cxn>
                <a:cxn ang="0">
                  <a:pos x="11" y="78"/>
                </a:cxn>
                <a:cxn ang="0">
                  <a:pos x="15" y="70"/>
                </a:cxn>
                <a:cxn ang="0">
                  <a:pos x="19" y="63"/>
                </a:cxn>
                <a:cxn ang="0">
                  <a:pos x="24" y="54"/>
                </a:cxn>
                <a:cxn ang="0">
                  <a:pos x="31" y="41"/>
                </a:cxn>
                <a:cxn ang="0">
                  <a:pos x="40" y="24"/>
                </a:cxn>
                <a:cxn ang="0">
                  <a:pos x="52" y="0"/>
                </a:cxn>
                <a:cxn ang="0">
                  <a:pos x="63" y="3"/>
                </a:cxn>
                <a:cxn ang="0">
                  <a:pos x="70" y="6"/>
                </a:cxn>
                <a:cxn ang="0">
                  <a:pos x="76" y="8"/>
                </a:cxn>
                <a:cxn ang="0">
                  <a:pos x="83" y="11"/>
                </a:cxn>
                <a:cxn ang="0">
                  <a:pos x="91" y="15"/>
                </a:cxn>
                <a:cxn ang="0">
                  <a:pos x="102" y="20"/>
                </a:cxn>
                <a:cxn ang="0">
                  <a:pos x="119" y="27"/>
                </a:cxn>
                <a:cxn ang="0">
                  <a:pos x="140" y="37"/>
                </a:cxn>
                <a:cxn ang="0">
                  <a:pos x="144" y="44"/>
                </a:cxn>
                <a:cxn ang="0">
                  <a:pos x="146" y="50"/>
                </a:cxn>
                <a:cxn ang="0">
                  <a:pos x="149" y="56"/>
                </a:cxn>
                <a:cxn ang="0">
                  <a:pos x="151" y="61"/>
                </a:cxn>
                <a:cxn ang="0">
                  <a:pos x="154" y="69"/>
                </a:cxn>
                <a:cxn ang="0">
                  <a:pos x="159" y="80"/>
                </a:cxn>
                <a:cxn ang="0">
                  <a:pos x="165" y="95"/>
                </a:cxn>
                <a:cxn ang="0">
                  <a:pos x="173" y="116"/>
                </a:cxn>
              </a:cxnLst>
              <a:rect l="0" t="0" r="r" b="b"/>
              <a:pathLst>
                <a:path w="173" h="177">
                  <a:moveTo>
                    <a:pt x="173" y="116"/>
                  </a:moveTo>
                  <a:lnTo>
                    <a:pt x="159" y="122"/>
                  </a:lnTo>
                  <a:lnTo>
                    <a:pt x="147" y="126"/>
                  </a:lnTo>
                  <a:lnTo>
                    <a:pt x="137" y="131"/>
                  </a:lnTo>
                  <a:lnTo>
                    <a:pt x="127" y="135"/>
                  </a:lnTo>
                  <a:lnTo>
                    <a:pt x="114" y="141"/>
                  </a:lnTo>
                  <a:lnTo>
                    <a:pt x="94" y="150"/>
                  </a:lnTo>
                  <a:lnTo>
                    <a:pt x="69" y="161"/>
                  </a:lnTo>
                  <a:lnTo>
                    <a:pt x="33" y="177"/>
                  </a:lnTo>
                  <a:lnTo>
                    <a:pt x="30" y="168"/>
                  </a:lnTo>
                  <a:lnTo>
                    <a:pt x="27" y="161"/>
                  </a:lnTo>
                  <a:lnTo>
                    <a:pt x="25" y="156"/>
                  </a:lnTo>
                  <a:lnTo>
                    <a:pt x="23" y="150"/>
                  </a:lnTo>
                  <a:lnTo>
                    <a:pt x="20" y="141"/>
                  </a:lnTo>
                  <a:lnTo>
                    <a:pt x="16" y="131"/>
                  </a:lnTo>
                  <a:lnTo>
                    <a:pt x="9" y="117"/>
                  </a:lnTo>
                  <a:lnTo>
                    <a:pt x="0" y="97"/>
                  </a:lnTo>
                  <a:lnTo>
                    <a:pt x="7" y="86"/>
                  </a:lnTo>
                  <a:lnTo>
                    <a:pt x="11" y="78"/>
                  </a:lnTo>
                  <a:lnTo>
                    <a:pt x="15" y="70"/>
                  </a:lnTo>
                  <a:lnTo>
                    <a:pt x="19" y="63"/>
                  </a:lnTo>
                  <a:lnTo>
                    <a:pt x="24" y="54"/>
                  </a:lnTo>
                  <a:lnTo>
                    <a:pt x="31" y="41"/>
                  </a:lnTo>
                  <a:lnTo>
                    <a:pt x="40" y="24"/>
                  </a:lnTo>
                  <a:lnTo>
                    <a:pt x="52" y="0"/>
                  </a:lnTo>
                  <a:lnTo>
                    <a:pt x="63" y="3"/>
                  </a:lnTo>
                  <a:lnTo>
                    <a:pt x="70" y="6"/>
                  </a:lnTo>
                  <a:lnTo>
                    <a:pt x="76" y="8"/>
                  </a:lnTo>
                  <a:lnTo>
                    <a:pt x="83" y="11"/>
                  </a:lnTo>
                  <a:lnTo>
                    <a:pt x="91" y="15"/>
                  </a:lnTo>
                  <a:lnTo>
                    <a:pt x="102" y="20"/>
                  </a:lnTo>
                  <a:lnTo>
                    <a:pt x="119" y="27"/>
                  </a:lnTo>
                  <a:lnTo>
                    <a:pt x="140" y="37"/>
                  </a:lnTo>
                  <a:lnTo>
                    <a:pt x="144" y="44"/>
                  </a:lnTo>
                  <a:lnTo>
                    <a:pt x="146" y="50"/>
                  </a:lnTo>
                  <a:lnTo>
                    <a:pt x="149" y="56"/>
                  </a:lnTo>
                  <a:lnTo>
                    <a:pt x="151" y="61"/>
                  </a:lnTo>
                  <a:lnTo>
                    <a:pt x="154" y="69"/>
                  </a:lnTo>
                  <a:lnTo>
                    <a:pt x="159" y="80"/>
                  </a:lnTo>
                  <a:lnTo>
                    <a:pt x="165" y="95"/>
                  </a:lnTo>
                  <a:lnTo>
                    <a:pt x="173" y="116"/>
                  </a:lnTo>
                  <a:close/>
                </a:path>
              </a:pathLst>
            </a:custGeom>
            <a:solidFill>
              <a:srgbClr val="70757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42" name="Freeform 438"/>
            <p:cNvSpPr>
              <a:spLocks/>
            </p:cNvSpPr>
            <p:nvPr/>
          </p:nvSpPr>
          <p:spPr bwMode="auto">
            <a:xfrm>
              <a:off x="3387" y="3293"/>
              <a:ext cx="6" cy="9"/>
            </a:xfrm>
            <a:custGeom>
              <a:avLst/>
              <a:gdLst/>
              <a:ahLst/>
              <a:cxnLst>
                <a:cxn ang="0">
                  <a:pos x="142" y="126"/>
                </a:cxn>
                <a:cxn ang="0">
                  <a:pos x="131" y="131"/>
                </a:cxn>
                <a:cxn ang="0">
                  <a:pos x="122" y="135"/>
                </a:cxn>
                <a:cxn ang="0">
                  <a:pos x="115" y="137"/>
                </a:cxn>
                <a:cxn ang="0">
                  <a:pos x="107" y="141"/>
                </a:cxn>
                <a:cxn ang="0">
                  <a:pos x="96" y="145"/>
                </a:cxn>
                <a:cxn ang="0">
                  <a:pos x="81" y="152"/>
                </a:cxn>
                <a:cxn ang="0">
                  <a:pos x="61" y="161"/>
                </a:cxn>
                <a:cxn ang="0">
                  <a:pos x="32" y="175"/>
                </a:cxn>
                <a:cxn ang="0">
                  <a:pos x="29" y="165"/>
                </a:cxn>
                <a:cxn ang="0">
                  <a:pos x="26" y="159"/>
                </a:cxn>
                <a:cxn ang="0">
                  <a:pos x="24" y="153"/>
                </a:cxn>
                <a:cxn ang="0">
                  <a:pos x="22" y="146"/>
                </a:cxn>
                <a:cxn ang="0">
                  <a:pos x="19" y="139"/>
                </a:cxn>
                <a:cxn ang="0">
                  <a:pos x="15" y="128"/>
                </a:cxn>
                <a:cxn ang="0">
                  <a:pos x="8" y="114"/>
                </a:cxn>
                <a:cxn ang="0">
                  <a:pos x="0" y="95"/>
                </a:cxn>
                <a:cxn ang="0">
                  <a:pos x="5" y="84"/>
                </a:cxn>
                <a:cxn ang="0">
                  <a:pos x="9" y="76"/>
                </a:cxn>
                <a:cxn ang="0">
                  <a:pos x="12" y="68"/>
                </a:cxn>
                <a:cxn ang="0">
                  <a:pos x="16" y="61"/>
                </a:cxn>
                <a:cxn ang="0">
                  <a:pos x="20" y="53"/>
                </a:cxn>
                <a:cxn ang="0">
                  <a:pos x="26" y="40"/>
                </a:cxn>
                <a:cxn ang="0">
                  <a:pos x="34" y="23"/>
                </a:cxn>
                <a:cxn ang="0">
                  <a:pos x="45" y="0"/>
                </a:cxn>
                <a:cxn ang="0">
                  <a:pos x="53" y="4"/>
                </a:cxn>
                <a:cxn ang="0">
                  <a:pos x="59" y="8"/>
                </a:cxn>
                <a:cxn ang="0">
                  <a:pos x="63" y="11"/>
                </a:cxn>
                <a:cxn ang="0">
                  <a:pos x="68" y="15"/>
                </a:cxn>
                <a:cxn ang="0">
                  <a:pos x="74" y="19"/>
                </a:cxn>
                <a:cxn ang="0">
                  <a:pos x="83" y="25"/>
                </a:cxn>
                <a:cxn ang="0">
                  <a:pos x="94" y="34"/>
                </a:cxn>
                <a:cxn ang="0">
                  <a:pos x="111" y="46"/>
                </a:cxn>
                <a:cxn ang="0">
                  <a:pos x="115" y="55"/>
                </a:cxn>
                <a:cxn ang="0">
                  <a:pos x="117" y="60"/>
                </a:cxn>
                <a:cxn ang="0">
                  <a:pos x="120" y="65"/>
                </a:cxn>
                <a:cxn ang="0">
                  <a:pos x="122" y="71"/>
                </a:cxn>
                <a:cxn ang="0">
                  <a:pos x="125" y="79"/>
                </a:cxn>
                <a:cxn ang="0">
                  <a:pos x="129" y="89"/>
                </a:cxn>
                <a:cxn ang="0">
                  <a:pos x="135" y="105"/>
                </a:cxn>
                <a:cxn ang="0">
                  <a:pos x="142" y="126"/>
                </a:cxn>
              </a:cxnLst>
              <a:rect l="0" t="0" r="r" b="b"/>
              <a:pathLst>
                <a:path w="142" h="175">
                  <a:moveTo>
                    <a:pt x="142" y="126"/>
                  </a:moveTo>
                  <a:lnTo>
                    <a:pt x="131" y="131"/>
                  </a:lnTo>
                  <a:lnTo>
                    <a:pt x="122" y="135"/>
                  </a:lnTo>
                  <a:lnTo>
                    <a:pt x="115" y="137"/>
                  </a:lnTo>
                  <a:lnTo>
                    <a:pt x="107" y="141"/>
                  </a:lnTo>
                  <a:lnTo>
                    <a:pt x="96" y="145"/>
                  </a:lnTo>
                  <a:lnTo>
                    <a:pt x="81" y="152"/>
                  </a:lnTo>
                  <a:lnTo>
                    <a:pt x="61" y="161"/>
                  </a:lnTo>
                  <a:lnTo>
                    <a:pt x="32" y="175"/>
                  </a:lnTo>
                  <a:lnTo>
                    <a:pt x="29" y="165"/>
                  </a:lnTo>
                  <a:lnTo>
                    <a:pt x="26" y="159"/>
                  </a:lnTo>
                  <a:lnTo>
                    <a:pt x="24" y="153"/>
                  </a:lnTo>
                  <a:lnTo>
                    <a:pt x="22" y="146"/>
                  </a:lnTo>
                  <a:lnTo>
                    <a:pt x="19" y="139"/>
                  </a:lnTo>
                  <a:lnTo>
                    <a:pt x="15" y="128"/>
                  </a:lnTo>
                  <a:lnTo>
                    <a:pt x="8" y="114"/>
                  </a:lnTo>
                  <a:lnTo>
                    <a:pt x="0" y="95"/>
                  </a:lnTo>
                  <a:lnTo>
                    <a:pt x="5" y="84"/>
                  </a:lnTo>
                  <a:lnTo>
                    <a:pt x="9" y="76"/>
                  </a:lnTo>
                  <a:lnTo>
                    <a:pt x="12" y="68"/>
                  </a:lnTo>
                  <a:lnTo>
                    <a:pt x="16" y="61"/>
                  </a:lnTo>
                  <a:lnTo>
                    <a:pt x="20" y="53"/>
                  </a:lnTo>
                  <a:lnTo>
                    <a:pt x="26" y="40"/>
                  </a:lnTo>
                  <a:lnTo>
                    <a:pt x="34" y="23"/>
                  </a:lnTo>
                  <a:lnTo>
                    <a:pt x="45" y="0"/>
                  </a:lnTo>
                  <a:lnTo>
                    <a:pt x="53" y="4"/>
                  </a:lnTo>
                  <a:lnTo>
                    <a:pt x="59" y="8"/>
                  </a:lnTo>
                  <a:lnTo>
                    <a:pt x="63" y="11"/>
                  </a:lnTo>
                  <a:lnTo>
                    <a:pt x="68" y="15"/>
                  </a:lnTo>
                  <a:lnTo>
                    <a:pt x="74" y="19"/>
                  </a:lnTo>
                  <a:lnTo>
                    <a:pt x="83" y="25"/>
                  </a:lnTo>
                  <a:lnTo>
                    <a:pt x="94" y="34"/>
                  </a:lnTo>
                  <a:lnTo>
                    <a:pt x="111" y="46"/>
                  </a:lnTo>
                  <a:lnTo>
                    <a:pt x="115" y="55"/>
                  </a:lnTo>
                  <a:lnTo>
                    <a:pt x="117" y="60"/>
                  </a:lnTo>
                  <a:lnTo>
                    <a:pt x="120" y="65"/>
                  </a:lnTo>
                  <a:lnTo>
                    <a:pt x="122" y="71"/>
                  </a:lnTo>
                  <a:lnTo>
                    <a:pt x="125" y="79"/>
                  </a:lnTo>
                  <a:lnTo>
                    <a:pt x="129" y="89"/>
                  </a:lnTo>
                  <a:lnTo>
                    <a:pt x="135" y="105"/>
                  </a:lnTo>
                  <a:lnTo>
                    <a:pt x="142" y="126"/>
                  </a:lnTo>
                  <a:close/>
                </a:path>
              </a:pathLst>
            </a:custGeom>
            <a:solidFill>
              <a:srgbClr val="8C94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43" name="Freeform 439"/>
            <p:cNvSpPr>
              <a:spLocks/>
            </p:cNvSpPr>
            <p:nvPr/>
          </p:nvSpPr>
          <p:spPr bwMode="auto">
            <a:xfrm>
              <a:off x="3387" y="3293"/>
              <a:ext cx="5" cy="9"/>
            </a:xfrm>
            <a:custGeom>
              <a:avLst/>
              <a:gdLst/>
              <a:ahLst/>
              <a:cxnLst>
                <a:cxn ang="0">
                  <a:pos x="116" y="136"/>
                </a:cxn>
                <a:cxn ang="0">
                  <a:pos x="107" y="139"/>
                </a:cxn>
                <a:cxn ang="0">
                  <a:pos x="101" y="141"/>
                </a:cxn>
                <a:cxn ang="0">
                  <a:pos x="95" y="144"/>
                </a:cxn>
                <a:cxn ang="0">
                  <a:pos x="88" y="146"/>
                </a:cxn>
                <a:cxn ang="0">
                  <a:pos x="80" y="150"/>
                </a:cxn>
                <a:cxn ang="0">
                  <a:pos x="69" y="155"/>
                </a:cxn>
                <a:cxn ang="0">
                  <a:pos x="54" y="162"/>
                </a:cxn>
                <a:cxn ang="0">
                  <a:pos x="32" y="172"/>
                </a:cxn>
                <a:cxn ang="0">
                  <a:pos x="29" y="163"/>
                </a:cxn>
                <a:cxn ang="0">
                  <a:pos x="26" y="156"/>
                </a:cxn>
                <a:cxn ang="0">
                  <a:pos x="24" y="151"/>
                </a:cxn>
                <a:cxn ang="0">
                  <a:pos x="22" y="144"/>
                </a:cxn>
                <a:cxn ang="0">
                  <a:pos x="19" y="136"/>
                </a:cxn>
                <a:cxn ang="0">
                  <a:pos x="15" y="126"/>
                </a:cxn>
                <a:cxn ang="0">
                  <a:pos x="8" y="112"/>
                </a:cxn>
                <a:cxn ang="0">
                  <a:pos x="0" y="93"/>
                </a:cxn>
                <a:cxn ang="0">
                  <a:pos x="5" y="82"/>
                </a:cxn>
                <a:cxn ang="0">
                  <a:pos x="8" y="74"/>
                </a:cxn>
                <a:cxn ang="0">
                  <a:pos x="11" y="67"/>
                </a:cxn>
                <a:cxn ang="0">
                  <a:pos x="14" y="60"/>
                </a:cxn>
                <a:cxn ang="0">
                  <a:pos x="18" y="51"/>
                </a:cxn>
                <a:cxn ang="0">
                  <a:pos x="23" y="39"/>
                </a:cxn>
                <a:cxn ang="0">
                  <a:pos x="31" y="22"/>
                </a:cxn>
                <a:cxn ang="0">
                  <a:pos x="40" y="0"/>
                </a:cxn>
                <a:cxn ang="0">
                  <a:pos x="46" y="5"/>
                </a:cxn>
                <a:cxn ang="0">
                  <a:pos x="50" y="9"/>
                </a:cxn>
                <a:cxn ang="0">
                  <a:pos x="53" y="14"/>
                </a:cxn>
                <a:cxn ang="0">
                  <a:pos x="56" y="18"/>
                </a:cxn>
                <a:cxn ang="0">
                  <a:pos x="60" y="23"/>
                </a:cxn>
                <a:cxn ang="0">
                  <a:pos x="65" y="30"/>
                </a:cxn>
                <a:cxn ang="0">
                  <a:pos x="73" y="41"/>
                </a:cxn>
                <a:cxn ang="0">
                  <a:pos x="83" y="56"/>
                </a:cxn>
                <a:cxn ang="0">
                  <a:pos x="87" y="64"/>
                </a:cxn>
                <a:cxn ang="0">
                  <a:pos x="89" y="69"/>
                </a:cxn>
                <a:cxn ang="0">
                  <a:pos x="92" y="75"/>
                </a:cxn>
                <a:cxn ang="0">
                  <a:pos x="95" y="81"/>
                </a:cxn>
                <a:cxn ang="0">
                  <a:pos x="98" y="88"/>
                </a:cxn>
                <a:cxn ang="0">
                  <a:pos x="102" y="99"/>
                </a:cxn>
                <a:cxn ang="0">
                  <a:pos x="108" y="115"/>
                </a:cxn>
                <a:cxn ang="0">
                  <a:pos x="116" y="136"/>
                </a:cxn>
              </a:cxnLst>
              <a:rect l="0" t="0" r="r" b="b"/>
              <a:pathLst>
                <a:path w="116" h="172">
                  <a:moveTo>
                    <a:pt x="116" y="136"/>
                  </a:moveTo>
                  <a:lnTo>
                    <a:pt x="107" y="139"/>
                  </a:lnTo>
                  <a:lnTo>
                    <a:pt x="101" y="141"/>
                  </a:lnTo>
                  <a:lnTo>
                    <a:pt x="95" y="144"/>
                  </a:lnTo>
                  <a:lnTo>
                    <a:pt x="88" y="146"/>
                  </a:lnTo>
                  <a:lnTo>
                    <a:pt x="80" y="150"/>
                  </a:lnTo>
                  <a:lnTo>
                    <a:pt x="69" y="155"/>
                  </a:lnTo>
                  <a:lnTo>
                    <a:pt x="54" y="162"/>
                  </a:lnTo>
                  <a:lnTo>
                    <a:pt x="32" y="172"/>
                  </a:lnTo>
                  <a:lnTo>
                    <a:pt x="29" y="163"/>
                  </a:lnTo>
                  <a:lnTo>
                    <a:pt x="26" y="156"/>
                  </a:lnTo>
                  <a:lnTo>
                    <a:pt x="24" y="151"/>
                  </a:lnTo>
                  <a:lnTo>
                    <a:pt x="22" y="144"/>
                  </a:lnTo>
                  <a:lnTo>
                    <a:pt x="19" y="136"/>
                  </a:lnTo>
                  <a:lnTo>
                    <a:pt x="15" y="126"/>
                  </a:lnTo>
                  <a:lnTo>
                    <a:pt x="8" y="112"/>
                  </a:lnTo>
                  <a:lnTo>
                    <a:pt x="0" y="93"/>
                  </a:lnTo>
                  <a:lnTo>
                    <a:pt x="5" y="82"/>
                  </a:lnTo>
                  <a:lnTo>
                    <a:pt x="8" y="74"/>
                  </a:lnTo>
                  <a:lnTo>
                    <a:pt x="11" y="67"/>
                  </a:lnTo>
                  <a:lnTo>
                    <a:pt x="14" y="60"/>
                  </a:lnTo>
                  <a:lnTo>
                    <a:pt x="18" y="51"/>
                  </a:lnTo>
                  <a:lnTo>
                    <a:pt x="23" y="39"/>
                  </a:lnTo>
                  <a:lnTo>
                    <a:pt x="31" y="22"/>
                  </a:lnTo>
                  <a:lnTo>
                    <a:pt x="40" y="0"/>
                  </a:lnTo>
                  <a:lnTo>
                    <a:pt x="46" y="5"/>
                  </a:lnTo>
                  <a:lnTo>
                    <a:pt x="50" y="9"/>
                  </a:lnTo>
                  <a:lnTo>
                    <a:pt x="53" y="14"/>
                  </a:lnTo>
                  <a:lnTo>
                    <a:pt x="56" y="18"/>
                  </a:lnTo>
                  <a:lnTo>
                    <a:pt x="60" y="23"/>
                  </a:lnTo>
                  <a:lnTo>
                    <a:pt x="65" y="30"/>
                  </a:lnTo>
                  <a:lnTo>
                    <a:pt x="73" y="41"/>
                  </a:lnTo>
                  <a:lnTo>
                    <a:pt x="83" y="56"/>
                  </a:lnTo>
                  <a:lnTo>
                    <a:pt x="87" y="64"/>
                  </a:lnTo>
                  <a:lnTo>
                    <a:pt x="89" y="69"/>
                  </a:lnTo>
                  <a:lnTo>
                    <a:pt x="92" y="75"/>
                  </a:lnTo>
                  <a:lnTo>
                    <a:pt x="95" y="81"/>
                  </a:lnTo>
                  <a:lnTo>
                    <a:pt x="98" y="88"/>
                  </a:lnTo>
                  <a:lnTo>
                    <a:pt x="102" y="99"/>
                  </a:lnTo>
                  <a:lnTo>
                    <a:pt x="108" y="115"/>
                  </a:lnTo>
                  <a:lnTo>
                    <a:pt x="116" y="136"/>
                  </a:lnTo>
                  <a:close/>
                </a:path>
              </a:pathLst>
            </a:custGeom>
            <a:solidFill>
              <a:srgbClr val="A8B0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44" name="Freeform 440"/>
            <p:cNvSpPr>
              <a:spLocks/>
            </p:cNvSpPr>
            <p:nvPr/>
          </p:nvSpPr>
          <p:spPr bwMode="auto">
            <a:xfrm>
              <a:off x="3387" y="3293"/>
              <a:ext cx="4" cy="9"/>
            </a:xfrm>
            <a:custGeom>
              <a:avLst/>
              <a:gdLst/>
              <a:ahLst/>
              <a:cxnLst>
                <a:cxn ang="0">
                  <a:pos x="88" y="145"/>
                </a:cxn>
                <a:cxn ang="0">
                  <a:pos x="81" y="147"/>
                </a:cxn>
                <a:cxn ang="0">
                  <a:pos x="77" y="150"/>
                </a:cxn>
                <a:cxn ang="0">
                  <a:pos x="73" y="151"/>
                </a:cxn>
                <a:cxn ang="0">
                  <a:pos x="69" y="153"/>
                </a:cxn>
                <a:cxn ang="0">
                  <a:pos x="64" y="155"/>
                </a:cxn>
                <a:cxn ang="0">
                  <a:pos x="57" y="158"/>
                </a:cxn>
                <a:cxn ang="0">
                  <a:pos x="47" y="163"/>
                </a:cxn>
                <a:cxn ang="0">
                  <a:pos x="32" y="170"/>
                </a:cxn>
                <a:cxn ang="0">
                  <a:pos x="29" y="161"/>
                </a:cxn>
                <a:cxn ang="0">
                  <a:pos x="26" y="154"/>
                </a:cxn>
                <a:cxn ang="0">
                  <a:pos x="24" y="148"/>
                </a:cxn>
                <a:cxn ang="0">
                  <a:pos x="22" y="142"/>
                </a:cxn>
                <a:cxn ang="0">
                  <a:pos x="19" y="134"/>
                </a:cxn>
                <a:cxn ang="0">
                  <a:pos x="15" y="123"/>
                </a:cxn>
                <a:cxn ang="0">
                  <a:pos x="8" y="109"/>
                </a:cxn>
                <a:cxn ang="0">
                  <a:pos x="0" y="89"/>
                </a:cxn>
                <a:cxn ang="0">
                  <a:pos x="4" y="79"/>
                </a:cxn>
                <a:cxn ang="0">
                  <a:pos x="7" y="71"/>
                </a:cxn>
                <a:cxn ang="0">
                  <a:pos x="9" y="65"/>
                </a:cxn>
                <a:cxn ang="0">
                  <a:pos x="12" y="58"/>
                </a:cxn>
                <a:cxn ang="0">
                  <a:pos x="15" y="49"/>
                </a:cxn>
                <a:cxn ang="0">
                  <a:pos x="19" y="38"/>
                </a:cxn>
                <a:cxn ang="0">
                  <a:pos x="26" y="22"/>
                </a:cxn>
                <a:cxn ang="0">
                  <a:pos x="34" y="0"/>
                </a:cxn>
                <a:cxn ang="0">
                  <a:pos x="40" y="11"/>
                </a:cxn>
                <a:cxn ang="0">
                  <a:pos x="43" y="21"/>
                </a:cxn>
                <a:cxn ang="0">
                  <a:pos x="47" y="36"/>
                </a:cxn>
                <a:cxn ang="0">
                  <a:pos x="55" y="65"/>
                </a:cxn>
                <a:cxn ang="0">
                  <a:pos x="59" y="74"/>
                </a:cxn>
                <a:cxn ang="0">
                  <a:pos x="61" y="79"/>
                </a:cxn>
                <a:cxn ang="0">
                  <a:pos x="64" y="84"/>
                </a:cxn>
                <a:cxn ang="0">
                  <a:pos x="66" y="90"/>
                </a:cxn>
                <a:cxn ang="0">
                  <a:pos x="69" y="98"/>
                </a:cxn>
                <a:cxn ang="0">
                  <a:pos x="73" y="108"/>
                </a:cxn>
                <a:cxn ang="0">
                  <a:pos x="79" y="124"/>
                </a:cxn>
                <a:cxn ang="0">
                  <a:pos x="88" y="145"/>
                </a:cxn>
              </a:cxnLst>
              <a:rect l="0" t="0" r="r" b="b"/>
              <a:pathLst>
                <a:path w="88" h="170">
                  <a:moveTo>
                    <a:pt x="88" y="145"/>
                  </a:moveTo>
                  <a:lnTo>
                    <a:pt x="81" y="147"/>
                  </a:lnTo>
                  <a:lnTo>
                    <a:pt x="77" y="150"/>
                  </a:lnTo>
                  <a:lnTo>
                    <a:pt x="73" y="151"/>
                  </a:lnTo>
                  <a:lnTo>
                    <a:pt x="69" y="153"/>
                  </a:lnTo>
                  <a:lnTo>
                    <a:pt x="64" y="155"/>
                  </a:lnTo>
                  <a:lnTo>
                    <a:pt x="57" y="158"/>
                  </a:lnTo>
                  <a:lnTo>
                    <a:pt x="47" y="163"/>
                  </a:lnTo>
                  <a:lnTo>
                    <a:pt x="32" y="170"/>
                  </a:lnTo>
                  <a:lnTo>
                    <a:pt x="29" y="161"/>
                  </a:lnTo>
                  <a:lnTo>
                    <a:pt x="26" y="154"/>
                  </a:lnTo>
                  <a:lnTo>
                    <a:pt x="24" y="148"/>
                  </a:lnTo>
                  <a:lnTo>
                    <a:pt x="22" y="142"/>
                  </a:lnTo>
                  <a:lnTo>
                    <a:pt x="19" y="134"/>
                  </a:lnTo>
                  <a:lnTo>
                    <a:pt x="15" y="123"/>
                  </a:lnTo>
                  <a:lnTo>
                    <a:pt x="8" y="109"/>
                  </a:lnTo>
                  <a:lnTo>
                    <a:pt x="0" y="89"/>
                  </a:lnTo>
                  <a:lnTo>
                    <a:pt x="4" y="79"/>
                  </a:lnTo>
                  <a:lnTo>
                    <a:pt x="7" y="71"/>
                  </a:lnTo>
                  <a:lnTo>
                    <a:pt x="9" y="65"/>
                  </a:lnTo>
                  <a:lnTo>
                    <a:pt x="12" y="58"/>
                  </a:lnTo>
                  <a:lnTo>
                    <a:pt x="15" y="49"/>
                  </a:lnTo>
                  <a:lnTo>
                    <a:pt x="19" y="38"/>
                  </a:lnTo>
                  <a:lnTo>
                    <a:pt x="26" y="22"/>
                  </a:lnTo>
                  <a:lnTo>
                    <a:pt x="34" y="0"/>
                  </a:lnTo>
                  <a:lnTo>
                    <a:pt x="40" y="11"/>
                  </a:lnTo>
                  <a:lnTo>
                    <a:pt x="43" y="21"/>
                  </a:lnTo>
                  <a:lnTo>
                    <a:pt x="47" y="36"/>
                  </a:lnTo>
                  <a:lnTo>
                    <a:pt x="55" y="65"/>
                  </a:lnTo>
                  <a:lnTo>
                    <a:pt x="59" y="74"/>
                  </a:lnTo>
                  <a:lnTo>
                    <a:pt x="61" y="79"/>
                  </a:lnTo>
                  <a:lnTo>
                    <a:pt x="64" y="84"/>
                  </a:lnTo>
                  <a:lnTo>
                    <a:pt x="66" y="90"/>
                  </a:lnTo>
                  <a:lnTo>
                    <a:pt x="69" y="98"/>
                  </a:lnTo>
                  <a:lnTo>
                    <a:pt x="73" y="108"/>
                  </a:lnTo>
                  <a:lnTo>
                    <a:pt x="79" y="124"/>
                  </a:lnTo>
                  <a:lnTo>
                    <a:pt x="88" y="145"/>
                  </a:lnTo>
                  <a:close/>
                </a:path>
              </a:pathLst>
            </a:custGeom>
            <a:solidFill>
              <a:srgbClr val="C4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45" name="Freeform 441"/>
            <p:cNvSpPr>
              <a:spLocks/>
            </p:cNvSpPr>
            <p:nvPr/>
          </p:nvSpPr>
          <p:spPr bwMode="auto">
            <a:xfrm>
              <a:off x="3388" y="3293"/>
              <a:ext cx="2" cy="9"/>
            </a:xfrm>
            <a:custGeom>
              <a:avLst/>
              <a:gdLst/>
              <a:ahLst/>
              <a:cxnLst>
                <a:cxn ang="0">
                  <a:pos x="59" y="155"/>
                </a:cxn>
                <a:cxn ang="0">
                  <a:pos x="33" y="167"/>
                </a:cxn>
                <a:cxn ang="0">
                  <a:pos x="0" y="87"/>
                </a:cxn>
                <a:cxn ang="0">
                  <a:pos x="29" y="0"/>
                </a:cxn>
                <a:cxn ang="0">
                  <a:pos x="26" y="76"/>
                </a:cxn>
                <a:cxn ang="0">
                  <a:pos x="59" y="155"/>
                </a:cxn>
              </a:cxnLst>
              <a:rect l="0" t="0" r="r" b="b"/>
              <a:pathLst>
                <a:path w="59" h="167">
                  <a:moveTo>
                    <a:pt x="59" y="155"/>
                  </a:moveTo>
                  <a:lnTo>
                    <a:pt x="33" y="167"/>
                  </a:lnTo>
                  <a:lnTo>
                    <a:pt x="0" y="87"/>
                  </a:lnTo>
                  <a:lnTo>
                    <a:pt x="29" y="0"/>
                  </a:lnTo>
                  <a:lnTo>
                    <a:pt x="26" y="76"/>
                  </a:lnTo>
                  <a:lnTo>
                    <a:pt x="59" y="155"/>
                  </a:lnTo>
                  <a:close/>
                </a:path>
              </a:pathLst>
            </a:custGeom>
            <a:solidFill>
              <a:srgbClr val="E0E8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46" name="Freeform 442"/>
            <p:cNvSpPr>
              <a:spLocks/>
            </p:cNvSpPr>
            <p:nvPr/>
          </p:nvSpPr>
          <p:spPr bwMode="auto">
            <a:xfrm>
              <a:off x="3386" y="3294"/>
              <a:ext cx="8" cy="4"/>
            </a:xfrm>
            <a:custGeom>
              <a:avLst/>
              <a:gdLst/>
              <a:ahLst/>
              <a:cxnLst>
                <a:cxn ang="0">
                  <a:pos x="170" y="4"/>
                </a:cxn>
                <a:cxn ang="0">
                  <a:pos x="168" y="0"/>
                </a:cxn>
                <a:cxn ang="0">
                  <a:pos x="0" y="73"/>
                </a:cxn>
                <a:cxn ang="0">
                  <a:pos x="4" y="81"/>
                </a:cxn>
                <a:cxn ang="0">
                  <a:pos x="172" y="8"/>
                </a:cxn>
                <a:cxn ang="0">
                  <a:pos x="170" y="4"/>
                </a:cxn>
              </a:cxnLst>
              <a:rect l="0" t="0" r="r" b="b"/>
              <a:pathLst>
                <a:path w="172" h="81">
                  <a:moveTo>
                    <a:pt x="170" y="4"/>
                  </a:moveTo>
                  <a:lnTo>
                    <a:pt x="168" y="0"/>
                  </a:lnTo>
                  <a:lnTo>
                    <a:pt x="0" y="73"/>
                  </a:lnTo>
                  <a:lnTo>
                    <a:pt x="4" y="81"/>
                  </a:lnTo>
                  <a:lnTo>
                    <a:pt x="172" y="8"/>
                  </a:lnTo>
                  <a:lnTo>
                    <a:pt x="170" y="4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47" name="Freeform 443"/>
            <p:cNvSpPr>
              <a:spLocks/>
            </p:cNvSpPr>
            <p:nvPr/>
          </p:nvSpPr>
          <p:spPr bwMode="auto">
            <a:xfrm>
              <a:off x="3432" y="3432"/>
              <a:ext cx="10" cy="6"/>
            </a:xfrm>
            <a:custGeom>
              <a:avLst/>
              <a:gdLst/>
              <a:ahLst/>
              <a:cxnLst>
                <a:cxn ang="0">
                  <a:pos x="216" y="12"/>
                </a:cxn>
                <a:cxn ang="0">
                  <a:pos x="4" y="103"/>
                </a:cxn>
                <a:cxn ang="0">
                  <a:pos x="0" y="93"/>
                </a:cxn>
                <a:cxn ang="0">
                  <a:pos x="211" y="0"/>
                </a:cxn>
                <a:cxn ang="0">
                  <a:pos x="216" y="12"/>
                </a:cxn>
              </a:cxnLst>
              <a:rect l="0" t="0" r="r" b="b"/>
              <a:pathLst>
                <a:path w="216" h="103">
                  <a:moveTo>
                    <a:pt x="216" y="12"/>
                  </a:moveTo>
                  <a:lnTo>
                    <a:pt x="4" y="103"/>
                  </a:lnTo>
                  <a:lnTo>
                    <a:pt x="0" y="93"/>
                  </a:lnTo>
                  <a:lnTo>
                    <a:pt x="211" y="0"/>
                  </a:lnTo>
                  <a:lnTo>
                    <a:pt x="216" y="12"/>
                  </a:lnTo>
                  <a:close/>
                </a:path>
              </a:pathLst>
            </a:custGeom>
            <a:solidFill>
              <a:srgbClr val="11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48" name="Freeform 444"/>
            <p:cNvSpPr>
              <a:spLocks/>
            </p:cNvSpPr>
            <p:nvPr/>
          </p:nvSpPr>
          <p:spPr bwMode="auto">
            <a:xfrm>
              <a:off x="3432" y="3433"/>
              <a:ext cx="11" cy="16"/>
            </a:xfrm>
            <a:custGeom>
              <a:avLst/>
              <a:gdLst/>
              <a:ahLst/>
              <a:cxnLst>
                <a:cxn ang="0">
                  <a:pos x="207" y="296"/>
                </a:cxn>
                <a:cxn ang="0">
                  <a:pos x="219" y="286"/>
                </a:cxn>
                <a:cxn ang="0">
                  <a:pos x="232" y="267"/>
                </a:cxn>
                <a:cxn ang="0">
                  <a:pos x="242" y="241"/>
                </a:cxn>
                <a:cxn ang="0">
                  <a:pos x="248" y="206"/>
                </a:cxn>
                <a:cxn ang="0">
                  <a:pos x="250" y="165"/>
                </a:cxn>
                <a:cxn ang="0">
                  <a:pos x="245" y="116"/>
                </a:cxn>
                <a:cxn ang="0">
                  <a:pos x="233" y="62"/>
                </a:cxn>
                <a:cxn ang="0">
                  <a:pos x="211" y="0"/>
                </a:cxn>
                <a:cxn ang="0">
                  <a:pos x="198" y="6"/>
                </a:cxn>
                <a:cxn ang="0">
                  <a:pos x="185" y="12"/>
                </a:cxn>
                <a:cxn ang="0">
                  <a:pos x="171" y="17"/>
                </a:cxn>
                <a:cxn ang="0">
                  <a:pos x="158" y="24"/>
                </a:cxn>
                <a:cxn ang="0">
                  <a:pos x="145" y="29"/>
                </a:cxn>
                <a:cxn ang="0">
                  <a:pos x="132" y="35"/>
                </a:cxn>
                <a:cxn ang="0">
                  <a:pos x="118" y="41"/>
                </a:cxn>
                <a:cxn ang="0">
                  <a:pos x="106" y="46"/>
                </a:cxn>
                <a:cxn ang="0">
                  <a:pos x="93" y="52"/>
                </a:cxn>
                <a:cxn ang="0">
                  <a:pos x="80" y="57"/>
                </a:cxn>
                <a:cxn ang="0">
                  <a:pos x="66" y="64"/>
                </a:cxn>
                <a:cxn ang="0">
                  <a:pos x="53" y="69"/>
                </a:cxn>
                <a:cxn ang="0">
                  <a:pos x="40" y="75"/>
                </a:cxn>
                <a:cxn ang="0">
                  <a:pos x="27" y="81"/>
                </a:cxn>
                <a:cxn ang="0">
                  <a:pos x="13" y="87"/>
                </a:cxn>
                <a:cxn ang="0">
                  <a:pos x="0" y="92"/>
                </a:cxn>
                <a:cxn ang="0">
                  <a:pos x="13" y="123"/>
                </a:cxn>
                <a:cxn ang="0">
                  <a:pos x="28" y="150"/>
                </a:cxn>
                <a:cxn ang="0">
                  <a:pos x="42" y="175"/>
                </a:cxn>
                <a:cxn ang="0">
                  <a:pos x="57" y="198"/>
                </a:cxn>
                <a:cxn ang="0">
                  <a:pos x="73" y="218"/>
                </a:cxn>
                <a:cxn ang="0">
                  <a:pos x="87" y="236"/>
                </a:cxn>
                <a:cxn ang="0">
                  <a:pos x="102" y="250"/>
                </a:cxn>
                <a:cxn ang="0">
                  <a:pos x="117" y="263"/>
                </a:cxn>
                <a:cxn ang="0">
                  <a:pos x="132" y="274"/>
                </a:cxn>
                <a:cxn ang="0">
                  <a:pos x="145" y="283"/>
                </a:cxn>
                <a:cxn ang="0">
                  <a:pos x="158" y="289"/>
                </a:cxn>
                <a:cxn ang="0">
                  <a:pos x="170" y="294"/>
                </a:cxn>
                <a:cxn ang="0">
                  <a:pos x="182" y="297"/>
                </a:cxn>
                <a:cxn ang="0">
                  <a:pos x="192" y="298"/>
                </a:cxn>
                <a:cxn ang="0">
                  <a:pos x="200" y="298"/>
                </a:cxn>
                <a:cxn ang="0">
                  <a:pos x="207" y="296"/>
                </a:cxn>
              </a:cxnLst>
              <a:rect l="0" t="0" r="r" b="b"/>
              <a:pathLst>
                <a:path w="250" h="298">
                  <a:moveTo>
                    <a:pt x="207" y="296"/>
                  </a:moveTo>
                  <a:lnTo>
                    <a:pt x="219" y="286"/>
                  </a:lnTo>
                  <a:lnTo>
                    <a:pt x="232" y="267"/>
                  </a:lnTo>
                  <a:lnTo>
                    <a:pt x="242" y="241"/>
                  </a:lnTo>
                  <a:lnTo>
                    <a:pt x="248" y="206"/>
                  </a:lnTo>
                  <a:lnTo>
                    <a:pt x="250" y="165"/>
                  </a:lnTo>
                  <a:lnTo>
                    <a:pt x="245" y="116"/>
                  </a:lnTo>
                  <a:lnTo>
                    <a:pt x="233" y="62"/>
                  </a:lnTo>
                  <a:lnTo>
                    <a:pt x="211" y="0"/>
                  </a:lnTo>
                  <a:lnTo>
                    <a:pt x="198" y="6"/>
                  </a:lnTo>
                  <a:lnTo>
                    <a:pt x="185" y="12"/>
                  </a:lnTo>
                  <a:lnTo>
                    <a:pt x="171" y="17"/>
                  </a:lnTo>
                  <a:lnTo>
                    <a:pt x="158" y="24"/>
                  </a:lnTo>
                  <a:lnTo>
                    <a:pt x="145" y="29"/>
                  </a:lnTo>
                  <a:lnTo>
                    <a:pt x="132" y="35"/>
                  </a:lnTo>
                  <a:lnTo>
                    <a:pt x="118" y="41"/>
                  </a:lnTo>
                  <a:lnTo>
                    <a:pt x="106" y="46"/>
                  </a:lnTo>
                  <a:lnTo>
                    <a:pt x="93" y="52"/>
                  </a:lnTo>
                  <a:lnTo>
                    <a:pt x="80" y="57"/>
                  </a:lnTo>
                  <a:lnTo>
                    <a:pt x="66" y="64"/>
                  </a:lnTo>
                  <a:lnTo>
                    <a:pt x="53" y="69"/>
                  </a:lnTo>
                  <a:lnTo>
                    <a:pt x="40" y="75"/>
                  </a:lnTo>
                  <a:lnTo>
                    <a:pt x="27" y="81"/>
                  </a:lnTo>
                  <a:lnTo>
                    <a:pt x="13" y="87"/>
                  </a:lnTo>
                  <a:lnTo>
                    <a:pt x="0" y="92"/>
                  </a:lnTo>
                  <a:lnTo>
                    <a:pt x="13" y="123"/>
                  </a:lnTo>
                  <a:lnTo>
                    <a:pt x="28" y="150"/>
                  </a:lnTo>
                  <a:lnTo>
                    <a:pt x="42" y="175"/>
                  </a:lnTo>
                  <a:lnTo>
                    <a:pt x="57" y="198"/>
                  </a:lnTo>
                  <a:lnTo>
                    <a:pt x="73" y="218"/>
                  </a:lnTo>
                  <a:lnTo>
                    <a:pt x="87" y="236"/>
                  </a:lnTo>
                  <a:lnTo>
                    <a:pt x="102" y="250"/>
                  </a:lnTo>
                  <a:lnTo>
                    <a:pt x="117" y="263"/>
                  </a:lnTo>
                  <a:lnTo>
                    <a:pt x="132" y="274"/>
                  </a:lnTo>
                  <a:lnTo>
                    <a:pt x="145" y="283"/>
                  </a:lnTo>
                  <a:lnTo>
                    <a:pt x="158" y="289"/>
                  </a:lnTo>
                  <a:lnTo>
                    <a:pt x="170" y="294"/>
                  </a:lnTo>
                  <a:lnTo>
                    <a:pt x="182" y="297"/>
                  </a:lnTo>
                  <a:lnTo>
                    <a:pt x="192" y="298"/>
                  </a:lnTo>
                  <a:lnTo>
                    <a:pt x="200" y="298"/>
                  </a:lnTo>
                  <a:lnTo>
                    <a:pt x="207" y="296"/>
                  </a:lnTo>
                  <a:close/>
                </a:path>
              </a:pathLst>
            </a:custGeom>
            <a:solidFill>
              <a:srgbClr val="11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49" name="Freeform 445"/>
            <p:cNvSpPr>
              <a:spLocks/>
            </p:cNvSpPr>
            <p:nvPr/>
          </p:nvSpPr>
          <p:spPr bwMode="auto">
            <a:xfrm>
              <a:off x="3432" y="3433"/>
              <a:ext cx="10" cy="16"/>
            </a:xfrm>
            <a:custGeom>
              <a:avLst/>
              <a:gdLst/>
              <a:ahLst/>
              <a:cxnLst>
                <a:cxn ang="0">
                  <a:pos x="199" y="285"/>
                </a:cxn>
                <a:cxn ang="0">
                  <a:pos x="209" y="276"/>
                </a:cxn>
                <a:cxn ang="0">
                  <a:pos x="217" y="259"/>
                </a:cxn>
                <a:cxn ang="0">
                  <a:pos x="224" y="234"/>
                </a:cxn>
                <a:cxn ang="0">
                  <a:pos x="226" y="202"/>
                </a:cxn>
                <a:cxn ang="0">
                  <a:pos x="223" y="162"/>
                </a:cxn>
                <a:cxn ang="0">
                  <a:pos x="214" y="115"/>
                </a:cxn>
                <a:cxn ang="0">
                  <a:pos x="200" y="61"/>
                </a:cxn>
                <a:cxn ang="0">
                  <a:pos x="178" y="0"/>
                </a:cxn>
                <a:cxn ang="0">
                  <a:pos x="166" y="5"/>
                </a:cxn>
                <a:cxn ang="0">
                  <a:pos x="155" y="10"/>
                </a:cxn>
                <a:cxn ang="0">
                  <a:pos x="144" y="15"/>
                </a:cxn>
                <a:cxn ang="0">
                  <a:pos x="134" y="20"/>
                </a:cxn>
                <a:cxn ang="0">
                  <a:pos x="123" y="24"/>
                </a:cxn>
                <a:cxn ang="0">
                  <a:pos x="111" y="30"/>
                </a:cxn>
                <a:cxn ang="0">
                  <a:pos x="100" y="34"/>
                </a:cxn>
                <a:cxn ang="0">
                  <a:pos x="89" y="39"/>
                </a:cxn>
                <a:cxn ang="0">
                  <a:pos x="78" y="44"/>
                </a:cxn>
                <a:cxn ang="0">
                  <a:pos x="67" y="49"/>
                </a:cxn>
                <a:cxn ang="0">
                  <a:pos x="55" y="54"/>
                </a:cxn>
                <a:cxn ang="0">
                  <a:pos x="45" y="58"/>
                </a:cxn>
                <a:cxn ang="0">
                  <a:pos x="34" y="63"/>
                </a:cxn>
                <a:cxn ang="0">
                  <a:pos x="23" y="69"/>
                </a:cxn>
                <a:cxn ang="0">
                  <a:pos x="11" y="73"/>
                </a:cxn>
                <a:cxn ang="0">
                  <a:pos x="0" y="78"/>
                </a:cxn>
                <a:cxn ang="0">
                  <a:pos x="13" y="109"/>
                </a:cxn>
                <a:cxn ang="0">
                  <a:pos x="28" y="136"/>
                </a:cxn>
                <a:cxn ang="0">
                  <a:pos x="42" y="161"/>
                </a:cxn>
                <a:cxn ang="0">
                  <a:pos x="56" y="184"/>
                </a:cxn>
                <a:cxn ang="0">
                  <a:pos x="72" y="204"/>
                </a:cxn>
                <a:cxn ang="0">
                  <a:pos x="86" y="221"/>
                </a:cxn>
                <a:cxn ang="0">
                  <a:pos x="101" y="236"/>
                </a:cxn>
                <a:cxn ang="0">
                  <a:pos x="115" y="250"/>
                </a:cxn>
                <a:cxn ang="0">
                  <a:pos x="129" y="260"/>
                </a:cxn>
                <a:cxn ang="0">
                  <a:pos x="142" y="270"/>
                </a:cxn>
                <a:cxn ang="0">
                  <a:pos x="155" y="276"/>
                </a:cxn>
                <a:cxn ang="0">
                  <a:pos x="166" y="282"/>
                </a:cxn>
                <a:cxn ang="0">
                  <a:pos x="177" y="285"/>
                </a:cxn>
                <a:cxn ang="0">
                  <a:pos x="186" y="287"/>
                </a:cxn>
                <a:cxn ang="0">
                  <a:pos x="193" y="287"/>
                </a:cxn>
                <a:cxn ang="0">
                  <a:pos x="199" y="285"/>
                </a:cxn>
              </a:cxnLst>
              <a:rect l="0" t="0" r="r" b="b"/>
              <a:pathLst>
                <a:path w="226" h="287">
                  <a:moveTo>
                    <a:pt x="199" y="285"/>
                  </a:moveTo>
                  <a:lnTo>
                    <a:pt x="209" y="276"/>
                  </a:lnTo>
                  <a:lnTo>
                    <a:pt x="217" y="259"/>
                  </a:lnTo>
                  <a:lnTo>
                    <a:pt x="224" y="234"/>
                  </a:lnTo>
                  <a:lnTo>
                    <a:pt x="226" y="202"/>
                  </a:lnTo>
                  <a:lnTo>
                    <a:pt x="223" y="162"/>
                  </a:lnTo>
                  <a:lnTo>
                    <a:pt x="214" y="115"/>
                  </a:lnTo>
                  <a:lnTo>
                    <a:pt x="200" y="61"/>
                  </a:lnTo>
                  <a:lnTo>
                    <a:pt x="178" y="0"/>
                  </a:lnTo>
                  <a:lnTo>
                    <a:pt x="166" y="5"/>
                  </a:lnTo>
                  <a:lnTo>
                    <a:pt x="155" y="10"/>
                  </a:lnTo>
                  <a:lnTo>
                    <a:pt x="144" y="15"/>
                  </a:lnTo>
                  <a:lnTo>
                    <a:pt x="134" y="20"/>
                  </a:lnTo>
                  <a:lnTo>
                    <a:pt x="123" y="24"/>
                  </a:lnTo>
                  <a:lnTo>
                    <a:pt x="111" y="30"/>
                  </a:lnTo>
                  <a:lnTo>
                    <a:pt x="100" y="34"/>
                  </a:lnTo>
                  <a:lnTo>
                    <a:pt x="89" y="39"/>
                  </a:lnTo>
                  <a:lnTo>
                    <a:pt x="78" y="44"/>
                  </a:lnTo>
                  <a:lnTo>
                    <a:pt x="67" y="49"/>
                  </a:lnTo>
                  <a:lnTo>
                    <a:pt x="55" y="54"/>
                  </a:lnTo>
                  <a:lnTo>
                    <a:pt x="45" y="58"/>
                  </a:lnTo>
                  <a:lnTo>
                    <a:pt x="34" y="63"/>
                  </a:lnTo>
                  <a:lnTo>
                    <a:pt x="23" y="69"/>
                  </a:lnTo>
                  <a:lnTo>
                    <a:pt x="11" y="73"/>
                  </a:lnTo>
                  <a:lnTo>
                    <a:pt x="0" y="78"/>
                  </a:lnTo>
                  <a:lnTo>
                    <a:pt x="13" y="109"/>
                  </a:lnTo>
                  <a:lnTo>
                    <a:pt x="28" y="136"/>
                  </a:lnTo>
                  <a:lnTo>
                    <a:pt x="42" y="161"/>
                  </a:lnTo>
                  <a:lnTo>
                    <a:pt x="56" y="184"/>
                  </a:lnTo>
                  <a:lnTo>
                    <a:pt x="72" y="204"/>
                  </a:lnTo>
                  <a:lnTo>
                    <a:pt x="86" y="221"/>
                  </a:lnTo>
                  <a:lnTo>
                    <a:pt x="101" y="236"/>
                  </a:lnTo>
                  <a:lnTo>
                    <a:pt x="115" y="250"/>
                  </a:lnTo>
                  <a:lnTo>
                    <a:pt x="129" y="260"/>
                  </a:lnTo>
                  <a:lnTo>
                    <a:pt x="142" y="270"/>
                  </a:lnTo>
                  <a:lnTo>
                    <a:pt x="155" y="276"/>
                  </a:lnTo>
                  <a:lnTo>
                    <a:pt x="166" y="282"/>
                  </a:lnTo>
                  <a:lnTo>
                    <a:pt x="177" y="285"/>
                  </a:lnTo>
                  <a:lnTo>
                    <a:pt x="186" y="287"/>
                  </a:lnTo>
                  <a:lnTo>
                    <a:pt x="193" y="287"/>
                  </a:lnTo>
                  <a:lnTo>
                    <a:pt x="199" y="285"/>
                  </a:lnTo>
                  <a:close/>
                </a:path>
              </a:pathLst>
            </a:custGeom>
            <a:solidFill>
              <a:srgbClr val="2B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50" name="Freeform 446"/>
            <p:cNvSpPr>
              <a:spLocks/>
            </p:cNvSpPr>
            <p:nvPr/>
          </p:nvSpPr>
          <p:spPr bwMode="auto">
            <a:xfrm>
              <a:off x="3433" y="3434"/>
              <a:ext cx="9" cy="15"/>
            </a:xfrm>
            <a:custGeom>
              <a:avLst/>
              <a:gdLst/>
              <a:ahLst/>
              <a:cxnLst>
                <a:cxn ang="0">
                  <a:pos x="189" y="273"/>
                </a:cxn>
                <a:cxn ang="0">
                  <a:pos x="196" y="265"/>
                </a:cxn>
                <a:cxn ang="0">
                  <a:pos x="201" y="251"/>
                </a:cxn>
                <a:cxn ang="0">
                  <a:pos x="202" y="227"/>
                </a:cxn>
                <a:cxn ang="0">
                  <a:pos x="200" y="197"/>
                </a:cxn>
                <a:cxn ang="0">
                  <a:pos x="193" y="159"/>
                </a:cxn>
                <a:cxn ang="0">
                  <a:pos x="182" y="114"/>
                </a:cxn>
                <a:cxn ang="0">
                  <a:pos x="165" y="60"/>
                </a:cxn>
                <a:cxn ang="0">
                  <a:pos x="142" y="0"/>
                </a:cxn>
                <a:cxn ang="0">
                  <a:pos x="125" y="7"/>
                </a:cxn>
                <a:cxn ang="0">
                  <a:pos x="107" y="14"/>
                </a:cxn>
                <a:cxn ang="0">
                  <a:pos x="89" y="23"/>
                </a:cxn>
                <a:cxn ang="0">
                  <a:pos x="72" y="30"/>
                </a:cxn>
                <a:cxn ang="0">
                  <a:pos x="53" y="39"/>
                </a:cxn>
                <a:cxn ang="0">
                  <a:pos x="36" y="46"/>
                </a:cxn>
                <a:cxn ang="0">
                  <a:pos x="18" y="54"/>
                </a:cxn>
                <a:cxn ang="0">
                  <a:pos x="0" y="62"/>
                </a:cxn>
                <a:cxn ang="0">
                  <a:pos x="14" y="92"/>
                </a:cxn>
                <a:cxn ang="0">
                  <a:pos x="28" y="120"/>
                </a:cxn>
                <a:cxn ang="0">
                  <a:pos x="41" y="145"/>
                </a:cxn>
                <a:cxn ang="0">
                  <a:pos x="57" y="168"/>
                </a:cxn>
                <a:cxn ang="0">
                  <a:pos x="71" y="188"/>
                </a:cxn>
                <a:cxn ang="0">
                  <a:pos x="85" y="206"/>
                </a:cxn>
                <a:cxn ang="0">
                  <a:pos x="98" y="221"/>
                </a:cxn>
                <a:cxn ang="0">
                  <a:pos x="113" y="235"/>
                </a:cxn>
                <a:cxn ang="0">
                  <a:pos x="126" y="246"/>
                </a:cxn>
                <a:cxn ang="0">
                  <a:pos x="138" y="256"/>
                </a:cxn>
                <a:cxn ang="0">
                  <a:pos x="149" y="262"/>
                </a:cxn>
                <a:cxn ang="0">
                  <a:pos x="160" y="268"/>
                </a:cxn>
                <a:cxn ang="0">
                  <a:pos x="170" y="272"/>
                </a:cxn>
                <a:cxn ang="0">
                  <a:pos x="178" y="274"/>
                </a:cxn>
                <a:cxn ang="0">
                  <a:pos x="184" y="274"/>
                </a:cxn>
                <a:cxn ang="0">
                  <a:pos x="189" y="273"/>
                </a:cxn>
              </a:cxnLst>
              <a:rect l="0" t="0" r="r" b="b"/>
              <a:pathLst>
                <a:path w="202" h="274">
                  <a:moveTo>
                    <a:pt x="189" y="273"/>
                  </a:moveTo>
                  <a:lnTo>
                    <a:pt x="196" y="265"/>
                  </a:lnTo>
                  <a:lnTo>
                    <a:pt x="201" y="251"/>
                  </a:lnTo>
                  <a:lnTo>
                    <a:pt x="202" y="227"/>
                  </a:lnTo>
                  <a:lnTo>
                    <a:pt x="200" y="197"/>
                  </a:lnTo>
                  <a:lnTo>
                    <a:pt x="193" y="159"/>
                  </a:lnTo>
                  <a:lnTo>
                    <a:pt x="182" y="114"/>
                  </a:lnTo>
                  <a:lnTo>
                    <a:pt x="165" y="60"/>
                  </a:lnTo>
                  <a:lnTo>
                    <a:pt x="142" y="0"/>
                  </a:lnTo>
                  <a:lnTo>
                    <a:pt x="125" y="7"/>
                  </a:lnTo>
                  <a:lnTo>
                    <a:pt x="107" y="14"/>
                  </a:lnTo>
                  <a:lnTo>
                    <a:pt x="89" y="23"/>
                  </a:lnTo>
                  <a:lnTo>
                    <a:pt x="72" y="30"/>
                  </a:lnTo>
                  <a:lnTo>
                    <a:pt x="53" y="39"/>
                  </a:lnTo>
                  <a:lnTo>
                    <a:pt x="36" y="46"/>
                  </a:lnTo>
                  <a:lnTo>
                    <a:pt x="18" y="54"/>
                  </a:lnTo>
                  <a:lnTo>
                    <a:pt x="0" y="62"/>
                  </a:lnTo>
                  <a:lnTo>
                    <a:pt x="14" y="92"/>
                  </a:lnTo>
                  <a:lnTo>
                    <a:pt x="28" y="120"/>
                  </a:lnTo>
                  <a:lnTo>
                    <a:pt x="41" y="145"/>
                  </a:lnTo>
                  <a:lnTo>
                    <a:pt x="57" y="168"/>
                  </a:lnTo>
                  <a:lnTo>
                    <a:pt x="71" y="188"/>
                  </a:lnTo>
                  <a:lnTo>
                    <a:pt x="85" y="206"/>
                  </a:lnTo>
                  <a:lnTo>
                    <a:pt x="98" y="221"/>
                  </a:lnTo>
                  <a:lnTo>
                    <a:pt x="113" y="235"/>
                  </a:lnTo>
                  <a:lnTo>
                    <a:pt x="126" y="246"/>
                  </a:lnTo>
                  <a:lnTo>
                    <a:pt x="138" y="256"/>
                  </a:lnTo>
                  <a:lnTo>
                    <a:pt x="149" y="262"/>
                  </a:lnTo>
                  <a:lnTo>
                    <a:pt x="160" y="268"/>
                  </a:lnTo>
                  <a:lnTo>
                    <a:pt x="170" y="272"/>
                  </a:lnTo>
                  <a:lnTo>
                    <a:pt x="178" y="274"/>
                  </a:lnTo>
                  <a:lnTo>
                    <a:pt x="184" y="274"/>
                  </a:lnTo>
                  <a:lnTo>
                    <a:pt x="189" y="273"/>
                  </a:lnTo>
                  <a:close/>
                </a:path>
              </a:pathLst>
            </a:custGeom>
            <a:solidFill>
              <a:srgbClr val="474F4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51" name="Freeform 447"/>
            <p:cNvSpPr>
              <a:spLocks/>
            </p:cNvSpPr>
            <p:nvPr/>
          </p:nvSpPr>
          <p:spPr bwMode="auto">
            <a:xfrm>
              <a:off x="3433" y="3435"/>
              <a:ext cx="9" cy="14"/>
            </a:xfrm>
            <a:custGeom>
              <a:avLst/>
              <a:gdLst/>
              <a:ahLst/>
              <a:cxnLst>
                <a:cxn ang="0">
                  <a:pos x="180" y="263"/>
                </a:cxn>
                <a:cxn ang="0">
                  <a:pos x="185" y="256"/>
                </a:cxn>
                <a:cxn ang="0">
                  <a:pos x="186" y="243"/>
                </a:cxn>
                <a:cxn ang="0">
                  <a:pos x="183" y="222"/>
                </a:cxn>
                <a:cxn ang="0">
                  <a:pos x="177" y="193"/>
                </a:cxn>
                <a:cxn ang="0">
                  <a:pos x="166" y="157"/>
                </a:cxn>
                <a:cxn ang="0">
                  <a:pos x="151" y="113"/>
                </a:cxn>
                <a:cxn ang="0">
                  <a:pos x="131" y="60"/>
                </a:cxn>
                <a:cxn ang="0">
                  <a:pos x="108" y="0"/>
                </a:cxn>
                <a:cxn ang="0">
                  <a:pos x="94" y="7"/>
                </a:cxn>
                <a:cxn ang="0">
                  <a:pos x="80" y="13"/>
                </a:cxn>
                <a:cxn ang="0">
                  <a:pos x="67" y="18"/>
                </a:cxn>
                <a:cxn ang="0">
                  <a:pos x="54" y="24"/>
                </a:cxn>
                <a:cxn ang="0">
                  <a:pos x="40" y="30"/>
                </a:cxn>
                <a:cxn ang="0">
                  <a:pos x="27" y="36"/>
                </a:cxn>
                <a:cxn ang="0">
                  <a:pos x="13" y="41"/>
                </a:cxn>
                <a:cxn ang="0">
                  <a:pos x="0" y="48"/>
                </a:cxn>
                <a:cxn ang="0">
                  <a:pos x="13" y="78"/>
                </a:cxn>
                <a:cxn ang="0">
                  <a:pos x="26" y="106"/>
                </a:cxn>
                <a:cxn ang="0">
                  <a:pos x="40" y="131"/>
                </a:cxn>
                <a:cxn ang="0">
                  <a:pos x="55" y="154"/>
                </a:cxn>
                <a:cxn ang="0">
                  <a:pos x="69" y="174"/>
                </a:cxn>
                <a:cxn ang="0">
                  <a:pos x="83" y="192"/>
                </a:cxn>
                <a:cxn ang="0">
                  <a:pos x="96" y="208"/>
                </a:cxn>
                <a:cxn ang="0">
                  <a:pos x="110" y="222"/>
                </a:cxn>
                <a:cxn ang="0">
                  <a:pos x="122" y="233"/>
                </a:cxn>
                <a:cxn ang="0">
                  <a:pos x="134" y="243"/>
                </a:cxn>
                <a:cxn ang="0">
                  <a:pos x="145" y="250"/>
                </a:cxn>
                <a:cxn ang="0">
                  <a:pos x="155" y="256"/>
                </a:cxn>
                <a:cxn ang="0">
                  <a:pos x="164" y="261"/>
                </a:cxn>
                <a:cxn ang="0">
                  <a:pos x="171" y="263"/>
                </a:cxn>
                <a:cxn ang="0">
                  <a:pos x="176" y="264"/>
                </a:cxn>
                <a:cxn ang="0">
                  <a:pos x="180" y="263"/>
                </a:cxn>
              </a:cxnLst>
              <a:rect l="0" t="0" r="r" b="b"/>
              <a:pathLst>
                <a:path w="186" h="264">
                  <a:moveTo>
                    <a:pt x="180" y="263"/>
                  </a:moveTo>
                  <a:lnTo>
                    <a:pt x="185" y="256"/>
                  </a:lnTo>
                  <a:lnTo>
                    <a:pt x="186" y="243"/>
                  </a:lnTo>
                  <a:lnTo>
                    <a:pt x="183" y="222"/>
                  </a:lnTo>
                  <a:lnTo>
                    <a:pt x="177" y="193"/>
                  </a:lnTo>
                  <a:lnTo>
                    <a:pt x="166" y="157"/>
                  </a:lnTo>
                  <a:lnTo>
                    <a:pt x="151" y="113"/>
                  </a:lnTo>
                  <a:lnTo>
                    <a:pt x="131" y="60"/>
                  </a:lnTo>
                  <a:lnTo>
                    <a:pt x="108" y="0"/>
                  </a:lnTo>
                  <a:lnTo>
                    <a:pt x="94" y="7"/>
                  </a:lnTo>
                  <a:lnTo>
                    <a:pt x="80" y="13"/>
                  </a:lnTo>
                  <a:lnTo>
                    <a:pt x="67" y="18"/>
                  </a:lnTo>
                  <a:lnTo>
                    <a:pt x="54" y="24"/>
                  </a:lnTo>
                  <a:lnTo>
                    <a:pt x="40" y="30"/>
                  </a:lnTo>
                  <a:lnTo>
                    <a:pt x="27" y="36"/>
                  </a:lnTo>
                  <a:lnTo>
                    <a:pt x="13" y="41"/>
                  </a:lnTo>
                  <a:lnTo>
                    <a:pt x="0" y="48"/>
                  </a:lnTo>
                  <a:lnTo>
                    <a:pt x="13" y="78"/>
                  </a:lnTo>
                  <a:lnTo>
                    <a:pt x="26" y="106"/>
                  </a:lnTo>
                  <a:lnTo>
                    <a:pt x="40" y="131"/>
                  </a:lnTo>
                  <a:lnTo>
                    <a:pt x="55" y="154"/>
                  </a:lnTo>
                  <a:lnTo>
                    <a:pt x="69" y="174"/>
                  </a:lnTo>
                  <a:lnTo>
                    <a:pt x="83" y="192"/>
                  </a:lnTo>
                  <a:lnTo>
                    <a:pt x="96" y="208"/>
                  </a:lnTo>
                  <a:lnTo>
                    <a:pt x="110" y="222"/>
                  </a:lnTo>
                  <a:lnTo>
                    <a:pt x="122" y="233"/>
                  </a:lnTo>
                  <a:lnTo>
                    <a:pt x="134" y="243"/>
                  </a:lnTo>
                  <a:lnTo>
                    <a:pt x="145" y="250"/>
                  </a:lnTo>
                  <a:lnTo>
                    <a:pt x="155" y="256"/>
                  </a:lnTo>
                  <a:lnTo>
                    <a:pt x="164" y="261"/>
                  </a:lnTo>
                  <a:lnTo>
                    <a:pt x="171" y="263"/>
                  </a:lnTo>
                  <a:lnTo>
                    <a:pt x="176" y="264"/>
                  </a:lnTo>
                  <a:lnTo>
                    <a:pt x="180" y="263"/>
                  </a:lnTo>
                  <a:close/>
                </a:path>
              </a:pathLst>
            </a:custGeom>
            <a:solidFill>
              <a:srgbClr val="61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52" name="Freeform 448"/>
            <p:cNvSpPr>
              <a:spLocks/>
            </p:cNvSpPr>
            <p:nvPr/>
          </p:nvSpPr>
          <p:spPr bwMode="auto">
            <a:xfrm>
              <a:off x="3433" y="3435"/>
              <a:ext cx="8" cy="14"/>
            </a:xfrm>
            <a:custGeom>
              <a:avLst/>
              <a:gdLst/>
              <a:ahLst/>
              <a:cxnLst>
                <a:cxn ang="0">
                  <a:pos x="171" y="251"/>
                </a:cxn>
                <a:cxn ang="0">
                  <a:pos x="173" y="245"/>
                </a:cxn>
                <a:cxn ang="0">
                  <a:pos x="170" y="233"/>
                </a:cxn>
                <a:cxn ang="0">
                  <a:pos x="164" y="214"/>
                </a:cxn>
                <a:cxn ang="0">
                  <a:pos x="153" y="187"/>
                </a:cxn>
                <a:cxn ang="0">
                  <a:pos x="137" y="153"/>
                </a:cxn>
                <a:cxn ang="0">
                  <a:pos x="119" y="110"/>
                </a:cxn>
                <a:cxn ang="0">
                  <a:pos x="97" y="60"/>
                </a:cxn>
                <a:cxn ang="0">
                  <a:pos x="72" y="0"/>
                </a:cxn>
                <a:cxn ang="0">
                  <a:pos x="63" y="4"/>
                </a:cxn>
                <a:cxn ang="0">
                  <a:pos x="54" y="7"/>
                </a:cxn>
                <a:cxn ang="0">
                  <a:pos x="45" y="11"/>
                </a:cxn>
                <a:cxn ang="0">
                  <a:pos x="36" y="16"/>
                </a:cxn>
                <a:cxn ang="0">
                  <a:pos x="27" y="20"/>
                </a:cxn>
                <a:cxn ang="0">
                  <a:pos x="18" y="23"/>
                </a:cxn>
                <a:cxn ang="0">
                  <a:pos x="9" y="27"/>
                </a:cxn>
                <a:cxn ang="0">
                  <a:pos x="0" y="31"/>
                </a:cxn>
                <a:cxn ang="0">
                  <a:pos x="13" y="62"/>
                </a:cxn>
                <a:cxn ang="0">
                  <a:pos x="26" y="89"/>
                </a:cxn>
                <a:cxn ang="0">
                  <a:pos x="41" y="115"/>
                </a:cxn>
                <a:cxn ang="0">
                  <a:pos x="54" y="138"/>
                </a:cxn>
                <a:cxn ang="0">
                  <a:pos x="68" y="159"/>
                </a:cxn>
                <a:cxn ang="0">
                  <a:pos x="81" y="177"/>
                </a:cxn>
                <a:cxn ang="0">
                  <a:pos x="95" y="193"/>
                </a:cxn>
                <a:cxn ang="0">
                  <a:pos x="107" y="206"/>
                </a:cxn>
                <a:cxn ang="0">
                  <a:pos x="119" y="218"/>
                </a:cxn>
                <a:cxn ang="0">
                  <a:pos x="130" y="229"/>
                </a:cxn>
                <a:cxn ang="0">
                  <a:pos x="141" y="236"/>
                </a:cxn>
                <a:cxn ang="0">
                  <a:pos x="150" y="242"/>
                </a:cxn>
                <a:cxn ang="0">
                  <a:pos x="157" y="246"/>
                </a:cxn>
                <a:cxn ang="0">
                  <a:pos x="163" y="250"/>
                </a:cxn>
                <a:cxn ang="0">
                  <a:pos x="168" y="251"/>
                </a:cxn>
                <a:cxn ang="0">
                  <a:pos x="171" y="251"/>
                </a:cxn>
              </a:cxnLst>
              <a:rect l="0" t="0" r="r" b="b"/>
              <a:pathLst>
                <a:path w="173" h="251">
                  <a:moveTo>
                    <a:pt x="171" y="251"/>
                  </a:moveTo>
                  <a:lnTo>
                    <a:pt x="173" y="245"/>
                  </a:lnTo>
                  <a:lnTo>
                    <a:pt x="170" y="233"/>
                  </a:lnTo>
                  <a:lnTo>
                    <a:pt x="164" y="214"/>
                  </a:lnTo>
                  <a:lnTo>
                    <a:pt x="153" y="187"/>
                  </a:lnTo>
                  <a:lnTo>
                    <a:pt x="137" y="153"/>
                  </a:lnTo>
                  <a:lnTo>
                    <a:pt x="119" y="110"/>
                  </a:lnTo>
                  <a:lnTo>
                    <a:pt x="97" y="60"/>
                  </a:lnTo>
                  <a:lnTo>
                    <a:pt x="72" y="0"/>
                  </a:lnTo>
                  <a:lnTo>
                    <a:pt x="63" y="4"/>
                  </a:lnTo>
                  <a:lnTo>
                    <a:pt x="54" y="7"/>
                  </a:lnTo>
                  <a:lnTo>
                    <a:pt x="45" y="11"/>
                  </a:lnTo>
                  <a:lnTo>
                    <a:pt x="36" y="16"/>
                  </a:lnTo>
                  <a:lnTo>
                    <a:pt x="27" y="20"/>
                  </a:lnTo>
                  <a:lnTo>
                    <a:pt x="18" y="23"/>
                  </a:lnTo>
                  <a:lnTo>
                    <a:pt x="9" y="27"/>
                  </a:lnTo>
                  <a:lnTo>
                    <a:pt x="0" y="31"/>
                  </a:lnTo>
                  <a:lnTo>
                    <a:pt x="13" y="62"/>
                  </a:lnTo>
                  <a:lnTo>
                    <a:pt x="26" y="89"/>
                  </a:lnTo>
                  <a:lnTo>
                    <a:pt x="41" y="115"/>
                  </a:lnTo>
                  <a:lnTo>
                    <a:pt x="54" y="138"/>
                  </a:lnTo>
                  <a:lnTo>
                    <a:pt x="68" y="159"/>
                  </a:lnTo>
                  <a:lnTo>
                    <a:pt x="81" y="177"/>
                  </a:lnTo>
                  <a:lnTo>
                    <a:pt x="95" y="193"/>
                  </a:lnTo>
                  <a:lnTo>
                    <a:pt x="107" y="206"/>
                  </a:lnTo>
                  <a:lnTo>
                    <a:pt x="119" y="218"/>
                  </a:lnTo>
                  <a:lnTo>
                    <a:pt x="130" y="229"/>
                  </a:lnTo>
                  <a:lnTo>
                    <a:pt x="141" y="236"/>
                  </a:lnTo>
                  <a:lnTo>
                    <a:pt x="150" y="242"/>
                  </a:lnTo>
                  <a:lnTo>
                    <a:pt x="157" y="246"/>
                  </a:lnTo>
                  <a:lnTo>
                    <a:pt x="163" y="250"/>
                  </a:lnTo>
                  <a:lnTo>
                    <a:pt x="168" y="251"/>
                  </a:lnTo>
                  <a:lnTo>
                    <a:pt x="171" y="251"/>
                  </a:lnTo>
                  <a:close/>
                </a:path>
              </a:pathLst>
            </a:custGeom>
            <a:solidFill>
              <a:srgbClr val="7A82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53" name="Freeform 449"/>
            <p:cNvSpPr>
              <a:spLocks/>
            </p:cNvSpPr>
            <p:nvPr/>
          </p:nvSpPr>
          <p:spPr bwMode="auto">
            <a:xfrm>
              <a:off x="3434" y="3436"/>
              <a:ext cx="7" cy="13"/>
            </a:xfrm>
            <a:custGeom>
              <a:avLst/>
              <a:gdLst/>
              <a:ahLst/>
              <a:cxnLst>
                <a:cxn ang="0">
                  <a:pos x="163" y="240"/>
                </a:cxn>
                <a:cxn ang="0">
                  <a:pos x="162" y="235"/>
                </a:cxn>
                <a:cxn ang="0">
                  <a:pos x="156" y="225"/>
                </a:cxn>
                <a:cxn ang="0">
                  <a:pos x="145" y="208"/>
                </a:cxn>
                <a:cxn ang="0">
                  <a:pos x="129" y="183"/>
                </a:cxn>
                <a:cxn ang="0">
                  <a:pos x="110" y="150"/>
                </a:cxn>
                <a:cxn ang="0">
                  <a:pos x="89" y="110"/>
                </a:cxn>
                <a:cxn ang="0">
                  <a:pos x="64" y="59"/>
                </a:cxn>
                <a:cxn ang="0">
                  <a:pos x="39" y="0"/>
                </a:cxn>
                <a:cxn ang="0">
                  <a:pos x="34" y="2"/>
                </a:cxn>
                <a:cxn ang="0">
                  <a:pos x="28" y="5"/>
                </a:cxn>
                <a:cxn ang="0">
                  <a:pos x="24" y="7"/>
                </a:cxn>
                <a:cxn ang="0">
                  <a:pos x="19" y="9"/>
                </a:cxn>
                <a:cxn ang="0">
                  <a:pos x="14" y="11"/>
                </a:cxn>
                <a:cxn ang="0">
                  <a:pos x="10" y="13"/>
                </a:cxn>
                <a:cxn ang="0">
                  <a:pos x="5" y="15"/>
                </a:cxn>
                <a:cxn ang="0">
                  <a:pos x="0" y="17"/>
                </a:cxn>
                <a:cxn ang="0">
                  <a:pos x="13" y="48"/>
                </a:cxn>
                <a:cxn ang="0">
                  <a:pos x="26" y="75"/>
                </a:cxn>
                <a:cxn ang="0">
                  <a:pos x="41" y="102"/>
                </a:cxn>
                <a:cxn ang="0">
                  <a:pos x="54" y="124"/>
                </a:cxn>
                <a:cxn ang="0">
                  <a:pos x="68" y="145"/>
                </a:cxn>
                <a:cxn ang="0">
                  <a:pos x="82" y="163"/>
                </a:cxn>
                <a:cxn ang="0">
                  <a:pos x="94" y="180"/>
                </a:cxn>
                <a:cxn ang="0">
                  <a:pos x="106" y="193"/>
                </a:cxn>
                <a:cxn ang="0">
                  <a:pos x="117" y="205"/>
                </a:cxn>
                <a:cxn ang="0">
                  <a:pos x="127" y="215"/>
                </a:cxn>
                <a:cxn ang="0">
                  <a:pos x="138" y="224"/>
                </a:cxn>
                <a:cxn ang="0">
                  <a:pos x="146" y="230"/>
                </a:cxn>
                <a:cxn ang="0">
                  <a:pos x="152" y="234"/>
                </a:cxn>
                <a:cxn ang="0">
                  <a:pos x="158" y="238"/>
                </a:cxn>
                <a:cxn ang="0">
                  <a:pos x="161" y="240"/>
                </a:cxn>
                <a:cxn ang="0">
                  <a:pos x="163" y="240"/>
                </a:cxn>
              </a:cxnLst>
              <a:rect l="0" t="0" r="r" b="b"/>
              <a:pathLst>
                <a:path w="163" h="240">
                  <a:moveTo>
                    <a:pt x="163" y="240"/>
                  </a:moveTo>
                  <a:lnTo>
                    <a:pt x="162" y="235"/>
                  </a:lnTo>
                  <a:lnTo>
                    <a:pt x="156" y="225"/>
                  </a:lnTo>
                  <a:lnTo>
                    <a:pt x="145" y="208"/>
                  </a:lnTo>
                  <a:lnTo>
                    <a:pt x="129" y="183"/>
                  </a:lnTo>
                  <a:lnTo>
                    <a:pt x="110" y="150"/>
                  </a:lnTo>
                  <a:lnTo>
                    <a:pt x="89" y="110"/>
                  </a:lnTo>
                  <a:lnTo>
                    <a:pt x="64" y="59"/>
                  </a:lnTo>
                  <a:lnTo>
                    <a:pt x="39" y="0"/>
                  </a:lnTo>
                  <a:lnTo>
                    <a:pt x="34" y="2"/>
                  </a:lnTo>
                  <a:lnTo>
                    <a:pt x="28" y="5"/>
                  </a:lnTo>
                  <a:lnTo>
                    <a:pt x="24" y="7"/>
                  </a:lnTo>
                  <a:lnTo>
                    <a:pt x="19" y="9"/>
                  </a:lnTo>
                  <a:lnTo>
                    <a:pt x="14" y="11"/>
                  </a:lnTo>
                  <a:lnTo>
                    <a:pt x="10" y="13"/>
                  </a:lnTo>
                  <a:lnTo>
                    <a:pt x="5" y="15"/>
                  </a:lnTo>
                  <a:lnTo>
                    <a:pt x="0" y="17"/>
                  </a:lnTo>
                  <a:lnTo>
                    <a:pt x="13" y="48"/>
                  </a:lnTo>
                  <a:lnTo>
                    <a:pt x="26" y="75"/>
                  </a:lnTo>
                  <a:lnTo>
                    <a:pt x="41" y="102"/>
                  </a:lnTo>
                  <a:lnTo>
                    <a:pt x="54" y="124"/>
                  </a:lnTo>
                  <a:lnTo>
                    <a:pt x="68" y="145"/>
                  </a:lnTo>
                  <a:lnTo>
                    <a:pt x="82" y="163"/>
                  </a:lnTo>
                  <a:lnTo>
                    <a:pt x="94" y="180"/>
                  </a:lnTo>
                  <a:lnTo>
                    <a:pt x="106" y="193"/>
                  </a:lnTo>
                  <a:lnTo>
                    <a:pt x="117" y="205"/>
                  </a:lnTo>
                  <a:lnTo>
                    <a:pt x="127" y="215"/>
                  </a:lnTo>
                  <a:lnTo>
                    <a:pt x="138" y="224"/>
                  </a:lnTo>
                  <a:lnTo>
                    <a:pt x="146" y="230"/>
                  </a:lnTo>
                  <a:lnTo>
                    <a:pt x="152" y="234"/>
                  </a:lnTo>
                  <a:lnTo>
                    <a:pt x="158" y="238"/>
                  </a:lnTo>
                  <a:lnTo>
                    <a:pt x="161" y="240"/>
                  </a:lnTo>
                  <a:lnTo>
                    <a:pt x="163" y="240"/>
                  </a:lnTo>
                  <a:close/>
                </a:path>
              </a:pathLst>
            </a:custGeom>
            <a:solidFill>
              <a:srgbClr val="91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54" name="Freeform 450"/>
            <p:cNvSpPr>
              <a:spLocks/>
            </p:cNvSpPr>
            <p:nvPr/>
          </p:nvSpPr>
          <p:spPr bwMode="auto">
            <a:xfrm>
              <a:off x="3441" y="3449"/>
              <a:ext cx="2" cy="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44" y="76"/>
                </a:cxn>
                <a:cxn ang="0">
                  <a:pos x="48" y="92"/>
                </a:cxn>
                <a:cxn ang="0">
                  <a:pos x="46" y="99"/>
                </a:cxn>
                <a:cxn ang="0">
                  <a:pos x="39" y="96"/>
                </a:cxn>
                <a:cxn ang="0">
                  <a:pos x="31" y="83"/>
                </a:cxn>
                <a:cxn ang="0">
                  <a:pos x="0" y="7"/>
                </a:cxn>
                <a:cxn ang="0">
                  <a:pos x="13" y="0"/>
                </a:cxn>
              </a:cxnLst>
              <a:rect l="0" t="0" r="r" b="b"/>
              <a:pathLst>
                <a:path w="48" h="99">
                  <a:moveTo>
                    <a:pt x="13" y="0"/>
                  </a:moveTo>
                  <a:lnTo>
                    <a:pt x="44" y="76"/>
                  </a:lnTo>
                  <a:lnTo>
                    <a:pt x="48" y="92"/>
                  </a:lnTo>
                  <a:lnTo>
                    <a:pt x="46" y="99"/>
                  </a:lnTo>
                  <a:lnTo>
                    <a:pt x="39" y="96"/>
                  </a:lnTo>
                  <a:lnTo>
                    <a:pt x="31" y="83"/>
                  </a:lnTo>
                  <a:lnTo>
                    <a:pt x="0" y="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2B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3155" name="Group 451"/>
          <p:cNvGrpSpPr>
            <a:grpSpLocks/>
          </p:cNvGrpSpPr>
          <p:nvPr/>
        </p:nvGrpSpPr>
        <p:grpSpPr bwMode="auto">
          <a:xfrm>
            <a:off x="2617788" y="3030538"/>
            <a:ext cx="469900" cy="685800"/>
            <a:chOff x="3360" y="3024"/>
            <a:chExt cx="296" cy="432"/>
          </a:xfrm>
        </p:grpSpPr>
        <p:sp>
          <p:nvSpPr>
            <p:cNvPr id="73156" name="Freeform 452"/>
            <p:cNvSpPr>
              <a:spLocks/>
            </p:cNvSpPr>
            <p:nvPr/>
          </p:nvSpPr>
          <p:spPr bwMode="auto">
            <a:xfrm>
              <a:off x="3394" y="3298"/>
              <a:ext cx="9" cy="5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199" y="0"/>
                </a:cxn>
                <a:cxn ang="0">
                  <a:pos x="206" y="17"/>
                </a:cxn>
                <a:cxn ang="0">
                  <a:pos x="7" y="84"/>
                </a:cxn>
                <a:cxn ang="0">
                  <a:pos x="0" y="67"/>
                </a:cxn>
              </a:cxnLst>
              <a:rect l="0" t="0" r="r" b="b"/>
              <a:pathLst>
                <a:path w="206" h="84">
                  <a:moveTo>
                    <a:pt x="0" y="67"/>
                  </a:moveTo>
                  <a:lnTo>
                    <a:pt x="199" y="0"/>
                  </a:lnTo>
                  <a:lnTo>
                    <a:pt x="206" y="17"/>
                  </a:lnTo>
                  <a:lnTo>
                    <a:pt x="7" y="84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57" name="Freeform 453"/>
            <p:cNvSpPr>
              <a:spLocks/>
            </p:cNvSpPr>
            <p:nvPr/>
          </p:nvSpPr>
          <p:spPr bwMode="auto">
            <a:xfrm>
              <a:off x="3453" y="3450"/>
              <a:ext cx="3" cy="6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80" y="77"/>
                </a:cxn>
                <a:cxn ang="0">
                  <a:pos x="82" y="87"/>
                </a:cxn>
                <a:cxn ang="0">
                  <a:pos x="80" y="95"/>
                </a:cxn>
                <a:cxn ang="0">
                  <a:pos x="74" y="102"/>
                </a:cxn>
                <a:cxn ang="0">
                  <a:pos x="66" y="106"/>
                </a:cxn>
                <a:cxn ang="0">
                  <a:pos x="57" y="108"/>
                </a:cxn>
                <a:cxn ang="0">
                  <a:pos x="49" y="106"/>
                </a:cxn>
                <a:cxn ang="0">
                  <a:pos x="41" y="102"/>
                </a:cxn>
                <a:cxn ang="0">
                  <a:pos x="35" y="93"/>
                </a:cxn>
                <a:cxn ang="0">
                  <a:pos x="0" y="16"/>
                </a:cxn>
                <a:cxn ang="0">
                  <a:pos x="45" y="0"/>
                </a:cxn>
              </a:cxnLst>
              <a:rect l="0" t="0" r="r" b="b"/>
              <a:pathLst>
                <a:path w="82" h="108">
                  <a:moveTo>
                    <a:pt x="45" y="0"/>
                  </a:moveTo>
                  <a:lnTo>
                    <a:pt x="80" y="77"/>
                  </a:lnTo>
                  <a:lnTo>
                    <a:pt x="82" y="87"/>
                  </a:lnTo>
                  <a:lnTo>
                    <a:pt x="80" y="95"/>
                  </a:lnTo>
                  <a:lnTo>
                    <a:pt x="74" y="102"/>
                  </a:lnTo>
                  <a:lnTo>
                    <a:pt x="66" y="106"/>
                  </a:lnTo>
                  <a:lnTo>
                    <a:pt x="57" y="108"/>
                  </a:lnTo>
                  <a:lnTo>
                    <a:pt x="49" y="106"/>
                  </a:lnTo>
                  <a:lnTo>
                    <a:pt x="41" y="102"/>
                  </a:lnTo>
                  <a:lnTo>
                    <a:pt x="35" y="93"/>
                  </a:lnTo>
                  <a:lnTo>
                    <a:pt x="0" y="1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58" name="Freeform 454"/>
            <p:cNvSpPr>
              <a:spLocks/>
            </p:cNvSpPr>
            <p:nvPr/>
          </p:nvSpPr>
          <p:spPr bwMode="auto">
            <a:xfrm>
              <a:off x="3443" y="3433"/>
              <a:ext cx="13" cy="18"/>
            </a:xfrm>
            <a:custGeom>
              <a:avLst/>
              <a:gdLst/>
              <a:ahLst/>
              <a:cxnLst>
                <a:cxn ang="0">
                  <a:pos x="247" y="317"/>
                </a:cxn>
                <a:cxn ang="0">
                  <a:pos x="261" y="307"/>
                </a:cxn>
                <a:cxn ang="0">
                  <a:pos x="275" y="287"/>
                </a:cxn>
                <a:cxn ang="0">
                  <a:pos x="285" y="256"/>
                </a:cxn>
                <a:cxn ang="0">
                  <a:pos x="292" y="218"/>
                </a:cxn>
                <a:cxn ang="0">
                  <a:pos x="293" y="173"/>
                </a:cxn>
                <a:cxn ang="0">
                  <a:pos x="288" y="120"/>
                </a:cxn>
                <a:cxn ang="0">
                  <a:pos x="274" y="62"/>
                </a:cxn>
                <a:cxn ang="0">
                  <a:pos x="251" y="0"/>
                </a:cxn>
                <a:cxn ang="0">
                  <a:pos x="235" y="5"/>
                </a:cxn>
                <a:cxn ang="0">
                  <a:pos x="219" y="10"/>
                </a:cxn>
                <a:cxn ang="0">
                  <a:pos x="204" y="17"/>
                </a:cxn>
                <a:cxn ang="0">
                  <a:pos x="188" y="22"/>
                </a:cxn>
                <a:cxn ang="0">
                  <a:pos x="172" y="28"/>
                </a:cxn>
                <a:cxn ang="0">
                  <a:pos x="157" y="34"/>
                </a:cxn>
                <a:cxn ang="0">
                  <a:pos x="140" y="40"/>
                </a:cxn>
                <a:cxn ang="0">
                  <a:pos x="125" y="45"/>
                </a:cxn>
                <a:cxn ang="0">
                  <a:pos x="110" y="52"/>
                </a:cxn>
                <a:cxn ang="0">
                  <a:pos x="94" y="58"/>
                </a:cxn>
                <a:cxn ang="0">
                  <a:pos x="78" y="63"/>
                </a:cxn>
                <a:cxn ang="0">
                  <a:pos x="63" y="69"/>
                </a:cxn>
                <a:cxn ang="0">
                  <a:pos x="47" y="75"/>
                </a:cxn>
                <a:cxn ang="0">
                  <a:pos x="31" y="81"/>
                </a:cxn>
                <a:cxn ang="0">
                  <a:pos x="15" y="86"/>
                </a:cxn>
                <a:cxn ang="0">
                  <a:pos x="0" y="92"/>
                </a:cxn>
                <a:cxn ang="0">
                  <a:pos x="15" y="122"/>
                </a:cxn>
                <a:cxn ang="0">
                  <a:pos x="30" y="152"/>
                </a:cxn>
                <a:cxn ang="0">
                  <a:pos x="48" y="177"/>
                </a:cxn>
                <a:cxn ang="0">
                  <a:pos x="65" y="201"/>
                </a:cxn>
                <a:cxn ang="0">
                  <a:pos x="82" y="222"/>
                </a:cxn>
                <a:cxn ang="0">
                  <a:pos x="101" y="242"/>
                </a:cxn>
                <a:cxn ang="0">
                  <a:pos x="119" y="259"/>
                </a:cxn>
                <a:cxn ang="0">
                  <a:pos x="136" y="274"/>
                </a:cxn>
                <a:cxn ang="0">
                  <a:pos x="154" y="287"/>
                </a:cxn>
                <a:cxn ang="0">
                  <a:pos x="171" y="297"/>
                </a:cxn>
                <a:cxn ang="0">
                  <a:pos x="186" y="306"/>
                </a:cxn>
                <a:cxn ang="0">
                  <a:pos x="202" y="312"/>
                </a:cxn>
                <a:cxn ang="0">
                  <a:pos x="215" y="316"/>
                </a:cxn>
                <a:cxn ang="0">
                  <a:pos x="227" y="318"/>
                </a:cxn>
                <a:cxn ang="0">
                  <a:pos x="238" y="319"/>
                </a:cxn>
                <a:cxn ang="0">
                  <a:pos x="247" y="317"/>
                </a:cxn>
              </a:cxnLst>
              <a:rect l="0" t="0" r="r" b="b"/>
              <a:pathLst>
                <a:path w="293" h="319">
                  <a:moveTo>
                    <a:pt x="247" y="317"/>
                  </a:moveTo>
                  <a:lnTo>
                    <a:pt x="261" y="307"/>
                  </a:lnTo>
                  <a:lnTo>
                    <a:pt x="275" y="287"/>
                  </a:lnTo>
                  <a:lnTo>
                    <a:pt x="285" y="256"/>
                  </a:lnTo>
                  <a:lnTo>
                    <a:pt x="292" y="218"/>
                  </a:lnTo>
                  <a:lnTo>
                    <a:pt x="293" y="173"/>
                  </a:lnTo>
                  <a:lnTo>
                    <a:pt x="288" y="120"/>
                  </a:lnTo>
                  <a:lnTo>
                    <a:pt x="274" y="62"/>
                  </a:lnTo>
                  <a:lnTo>
                    <a:pt x="251" y="0"/>
                  </a:lnTo>
                  <a:lnTo>
                    <a:pt x="235" y="5"/>
                  </a:lnTo>
                  <a:lnTo>
                    <a:pt x="219" y="10"/>
                  </a:lnTo>
                  <a:lnTo>
                    <a:pt x="204" y="17"/>
                  </a:lnTo>
                  <a:lnTo>
                    <a:pt x="188" y="22"/>
                  </a:lnTo>
                  <a:lnTo>
                    <a:pt x="172" y="28"/>
                  </a:lnTo>
                  <a:lnTo>
                    <a:pt x="157" y="34"/>
                  </a:lnTo>
                  <a:lnTo>
                    <a:pt x="140" y="40"/>
                  </a:lnTo>
                  <a:lnTo>
                    <a:pt x="125" y="45"/>
                  </a:lnTo>
                  <a:lnTo>
                    <a:pt x="110" y="52"/>
                  </a:lnTo>
                  <a:lnTo>
                    <a:pt x="94" y="58"/>
                  </a:lnTo>
                  <a:lnTo>
                    <a:pt x="78" y="63"/>
                  </a:lnTo>
                  <a:lnTo>
                    <a:pt x="63" y="69"/>
                  </a:lnTo>
                  <a:lnTo>
                    <a:pt x="47" y="75"/>
                  </a:lnTo>
                  <a:lnTo>
                    <a:pt x="31" y="81"/>
                  </a:lnTo>
                  <a:lnTo>
                    <a:pt x="15" y="86"/>
                  </a:lnTo>
                  <a:lnTo>
                    <a:pt x="0" y="92"/>
                  </a:lnTo>
                  <a:lnTo>
                    <a:pt x="15" y="122"/>
                  </a:lnTo>
                  <a:lnTo>
                    <a:pt x="30" y="152"/>
                  </a:lnTo>
                  <a:lnTo>
                    <a:pt x="48" y="177"/>
                  </a:lnTo>
                  <a:lnTo>
                    <a:pt x="65" y="201"/>
                  </a:lnTo>
                  <a:lnTo>
                    <a:pt x="82" y="222"/>
                  </a:lnTo>
                  <a:lnTo>
                    <a:pt x="101" y="242"/>
                  </a:lnTo>
                  <a:lnTo>
                    <a:pt x="119" y="259"/>
                  </a:lnTo>
                  <a:lnTo>
                    <a:pt x="136" y="274"/>
                  </a:lnTo>
                  <a:lnTo>
                    <a:pt x="154" y="287"/>
                  </a:lnTo>
                  <a:lnTo>
                    <a:pt x="171" y="297"/>
                  </a:lnTo>
                  <a:lnTo>
                    <a:pt x="186" y="306"/>
                  </a:lnTo>
                  <a:lnTo>
                    <a:pt x="202" y="312"/>
                  </a:lnTo>
                  <a:lnTo>
                    <a:pt x="215" y="316"/>
                  </a:lnTo>
                  <a:lnTo>
                    <a:pt x="227" y="318"/>
                  </a:lnTo>
                  <a:lnTo>
                    <a:pt x="238" y="319"/>
                  </a:lnTo>
                  <a:lnTo>
                    <a:pt x="247" y="317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59" name="Freeform 455"/>
            <p:cNvSpPr>
              <a:spLocks/>
            </p:cNvSpPr>
            <p:nvPr/>
          </p:nvSpPr>
          <p:spPr bwMode="auto">
            <a:xfrm>
              <a:off x="3394" y="3299"/>
              <a:ext cx="60" cy="139"/>
            </a:xfrm>
            <a:custGeom>
              <a:avLst/>
              <a:gdLst/>
              <a:ahLst/>
              <a:cxnLst>
                <a:cxn ang="0">
                  <a:pos x="198" y="0"/>
                </a:cxn>
                <a:cxn ang="0">
                  <a:pos x="0" y="66"/>
                </a:cxn>
                <a:cxn ang="0">
                  <a:pos x="1064" y="2506"/>
                </a:cxn>
                <a:cxn ang="0">
                  <a:pos x="1314" y="2421"/>
                </a:cxn>
                <a:cxn ang="0">
                  <a:pos x="198" y="0"/>
                </a:cxn>
              </a:cxnLst>
              <a:rect l="0" t="0" r="r" b="b"/>
              <a:pathLst>
                <a:path w="1314" h="2506">
                  <a:moveTo>
                    <a:pt x="198" y="0"/>
                  </a:moveTo>
                  <a:lnTo>
                    <a:pt x="0" y="66"/>
                  </a:lnTo>
                  <a:lnTo>
                    <a:pt x="1064" y="2506"/>
                  </a:lnTo>
                  <a:lnTo>
                    <a:pt x="1314" y="2421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60" name="Freeform 456"/>
            <p:cNvSpPr>
              <a:spLocks/>
            </p:cNvSpPr>
            <p:nvPr/>
          </p:nvSpPr>
          <p:spPr bwMode="auto">
            <a:xfrm>
              <a:off x="3392" y="3292"/>
              <a:ext cx="11" cy="10"/>
            </a:xfrm>
            <a:custGeom>
              <a:avLst/>
              <a:gdLst/>
              <a:ahLst/>
              <a:cxnLst>
                <a:cxn ang="0">
                  <a:pos x="235" y="111"/>
                </a:cxn>
                <a:cxn ang="0">
                  <a:pos x="36" y="179"/>
                </a:cxn>
                <a:cxn ang="0">
                  <a:pos x="0" y="97"/>
                </a:cxn>
                <a:cxn ang="0">
                  <a:pos x="70" y="0"/>
                </a:cxn>
                <a:cxn ang="0">
                  <a:pos x="199" y="30"/>
                </a:cxn>
                <a:cxn ang="0">
                  <a:pos x="235" y="111"/>
                </a:cxn>
              </a:cxnLst>
              <a:rect l="0" t="0" r="r" b="b"/>
              <a:pathLst>
                <a:path w="235" h="179">
                  <a:moveTo>
                    <a:pt x="235" y="111"/>
                  </a:moveTo>
                  <a:lnTo>
                    <a:pt x="36" y="179"/>
                  </a:lnTo>
                  <a:lnTo>
                    <a:pt x="0" y="97"/>
                  </a:lnTo>
                  <a:lnTo>
                    <a:pt x="70" y="0"/>
                  </a:lnTo>
                  <a:lnTo>
                    <a:pt x="199" y="30"/>
                  </a:lnTo>
                  <a:lnTo>
                    <a:pt x="235" y="111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61" name="Freeform 457"/>
            <p:cNvSpPr>
              <a:spLocks/>
            </p:cNvSpPr>
            <p:nvPr/>
          </p:nvSpPr>
          <p:spPr bwMode="auto">
            <a:xfrm>
              <a:off x="3403" y="3103"/>
              <a:ext cx="208" cy="202"/>
            </a:xfrm>
            <a:custGeom>
              <a:avLst/>
              <a:gdLst/>
              <a:ahLst/>
              <a:cxnLst>
                <a:cxn ang="0">
                  <a:pos x="0" y="1626"/>
                </a:cxn>
                <a:cxn ang="0">
                  <a:pos x="3650" y="0"/>
                </a:cxn>
                <a:cxn ang="0">
                  <a:pos x="4569" y="1998"/>
                </a:cxn>
                <a:cxn ang="0">
                  <a:pos x="873" y="3641"/>
                </a:cxn>
                <a:cxn ang="0">
                  <a:pos x="0" y="1626"/>
                </a:cxn>
              </a:cxnLst>
              <a:rect l="0" t="0" r="r" b="b"/>
              <a:pathLst>
                <a:path w="4569" h="3641">
                  <a:moveTo>
                    <a:pt x="0" y="1626"/>
                  </a:moveTo>
                  <a:lnTo>
                    <a:pt x="3650" y="0"/>
                  </a:lnTo>
                  <a:lnTo>
                    <a:pt x="4569" y="1998"/>
                  </a:lnTo>
                  <a:lnTo>
                    <a:pt x="873" y="3641"/>
                  </a:lnTo>
                  <a:lnTo>
                    <a:pt x="0" y="1626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62" name="Freeform 458"/>
            <p:cNvSpPr>
              <a:spLocks/>
            </p:cNvSpPr>
            <p:nvPr/>
          </p:nvSpPr>
          <p:spPr bwMode="auto">
            <a:xfrm>
              <a:off x="3385" y="3045"/>
              <a:ext cx="271" cy="393"/>
            </a:xfrm>
            <a:custGeom>
              <a:avLst/>
              <a:gdLst/>
              <a:ahLst/>
              <a:cxnLst>
                <a:cxn ang="0">
                  <a:pos x="2496" y="7056"/>
                </a:cxn>
                <a:cxn ang="0">
                  <a:pos x="5894" y="5433"/>
                </a:cxn>
                <a:cxn ang="0">
                  <a:pos x="5912" y="5421"/>
                </a:cxn>
                <a:cxn ang="0">
                  <a:pos x="5927" y="5407"/>
                </a:cxn>
                <a:cxn ang="0">
                  <a:pos x="5941" y="5389"/>
                </a:cxn>
                <a:cxn ang="0">
                  <a:pos x="5950" y="5369"/>
                </a:cxn>
                <a:cxn ang="0">
                  <a:pos x="5955" y="5348"/>
                </a:cxn>
                <a:cxn ang="0">
                  <a:pos x="5957" y="5325"/>
                </a:cxn>
                <a:cxn ang="0">
                  <a:pos x="5955" y="5303"/>
                </a:cxn>
                <a:cxn ang="0">
                  <a:pos x="5948" y="5282"/>
                </a:cxn>
                <a:cxn ang="0">
                  <a:pos x="3503" y="65"/>
                </a:cxn>
                <a:cxn ang="0">
                  <a:pos x="3492" y="47"/>
                </a:cxn>
                <a:cxn ang="0">
                  <a:pos x="3477" y="31"/>
                </a:cxn>
                <a:cxn ang="0">
                  <a:pos x="3460" y="18"/>
                </a:cxn>
                <a:cxn ang="0">
                  <a:pos x="3441" y="9"/>
                </a:cxn>
                <a:cxn ang="0">
                  <a:pos x="3420" y="3"/>
                </a:cxn>
                <a:cxn ang="0">
                  <a:pos x="3399" y="0"/>
                </a:cxn>
                <a:cxn ang="0">
                  <a:pos x="3377" y="3"/>
                </a:cxn>
                <a:cxn ang="0">
                  <a:pos x="3357" y="9"/>
                </a:cxn>
                <a:cxn ang="0">
                  <a:pos x="63" y="1487"/>
                </a:cxn>
                <a:cxn ang="0">
                  <a:pos x="45" y="1497"/>
                </a:cxn>
                <a:cxn ang="0">
                  <a:pos x="29" y="1512"/>
                </a:cxn>
                <a:cxn ang="0">
                  <a:pos x="16" y="1530"/>
                </a:cxn>
                <a:cxn ang="0">
                  <a:pos x="7" y="1550"/>
                </a:cxn>
                <a:cxn ang="0">
                  <a:pos x="2" y="1572"/>
                </a:cxn>
                <a:cxn ang="0">
                  <a:pos x="0" y="1594"/>
                </a:cxn>
                <a:cxn ang="0">
                  <a:pos x="3" y="1616"/>
                </a:cxn>
                <a:cxn ang="0">
                  <a:pos x="9" y="1637"/>
                </a:cxn>
                <a:cxn ang="0">
                  <a:pos x="2350" y="7000"/>
                </a:cxn>
                <a:cxn ang="0">
                  <a:pos x="2361" y="7018"/>
                </a:cxn>
                <a:cxn ang="0">
                  <a:pos x="2376" y="7034"/>
                </a:cxn>
                <a:cxn ang="0">
                  <a:pos x="2393" y="7048"/>
                </a:cxn>
                <a:cxn ang="0">
                  <a:pos x="2412" y="7057"/>
                </a:cxn>
                <a:cxn ang="0">
                  <a:pos x="2433" y="7064"/>
                </a:cxn>
                <a:cxn ang="0">
                  <a:pos x="2454" y="7066"/>
                </a:cxn>
                <a:cxn ang="0">
                  <a:pos x="2476" y="7064"/>
                </a:cxn>
                <a:cxn ang="0">
                  <a:pos x="2496" y="7056"/>
                </a:cxn>
              </a:cxnLst>
              <a:rect l="0" t="0" r="r" b="b"/>
              <a:pathLst>
                <a:path w="5957" h="7066">
                  <a:moveTo>
                    <a:pt x="2496" y="7056"/>
                  </a:moveTo>
                  <a:lnTo>
                    <a:pt x="5894" y="5433"/>
                  </a:lnTo>
                  <a:lnTo>
                    <a:pt x="5912" y="5421"/>
                  </a:lnTo>
                  <a:lnTo>
                    <a:pt x="5927" y="5407"/>
                  </a:lnTo>
                  <a:lnTo>
                    <a:pt x="5941" y="5389"/>
                  </a:lnTo>
                  <a:lnTo>
                    <a:pt x="5950" y="5369"/>
                  </a:lnTo>
                  <a:lnTo>
                    <a:pt x="5955" y="5348"/>
                  </a:lnTo>
                  <a:lnTo>
                    <a:pt x="5957" y="5325"/>
                  </a:lnTo>
                  <a:lnTo>
                    <a:pt x="5955" y="5303"/>
                  </a:lnTo>
                  <a:lnTo>
                    <a:pt x="5948" y="5282"/>
                  </a:lnTo>
                  <a:lnTo>
                    <a:pt x="3503" y="65"/>
                  </a:lnTo>
                  <a:lnTo>
                    <a:pt x="3492" y="47"/>
                  </a:lnTo>
                  <a:lnTo>
                    <a:pt x="3477" y="31"/>
                  </a:lnTo>
                  <a:lnTo>
                    <a:pt x="3460" y="18"/>
                  </a:lnTo>
                  <a:lnTo>
                    <a:pt x="3441" y="9"/>
                  </a:lnTo>
                  <a:lnTo>
                    <a:pt x="3420" y="3"/>
                  </a:lnTo>
                  <a:lnTo>
                    <a:pt x="3399" y="0"/>
                  </a:lnTo>
                  <a:lnTo>
                    <a:pt x="3377" y="3"/>
                  </a:lnTo>
                  <a:lnTo>
                    <a:pt x="3357" y="9"/>
                  </a:lnTo>
                  <a:lnTo>
                    <a:pt x="63" y="1487"/>
                  </a:lnTo>
                  <a:lnTo>
                    <a:pt x="45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3" y="1616"/>
                  </a:lnTo>
                  <a:lnTo>
                    <a:pt x="9" y="1637"/>
                  </a:lnTo>
                  <a:lnTo>
                    <a:pt x="2350" y="7000"/>
                  </a:lnTo>
                  <a:lnTo>
                    <a:pt x="2361" y="7018"/>
                  </a:lnTo>
                  <a:lnTo>
                    <a:pt x="2376" y="7034"/>
                  </a:lnTo>
                  <a:lnTo>
                    <a:pt x="2393" y="7048"/>
                  </a:lnTo>
                  <a:lnTo>
                    <a:pt x="2412" y="7057"/>
                  </a:lnTo>
                  <a:lnTo>
                    <a:pt x="2433" y="7064"/>
                  </a:lnTo>
                  <a:lnTo>
                    <a:pt x="2454" y="7066"/>
                  </a:lnTo>
                  <a:lnTo>
                    <a:pt x="2476" y="7064"/>
                  </a:lnTo>
                  <a:lnTo>
                    <a:pt x="2496" y="7056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63" name="Freeform 459"/>
            <p:cNvSpPr>
              <a:spLocks/>
            </p:cNvSpPr>
            <p:nvPr/>
          </p:nvSpPr>
          <p:spPr bwMode="auto">
            <a:xfrm>
              <a:off x="3569" y="3096"/>
              <a:ext cx="51" cy="121"/>
            </a:xfrm>
            <a:custGeom>
              <a:avLst/>
              <a:gdLst/>
              <a:ahLst/>
              <a:cxnLst>
                <a:cxn ang="0">
                  <a:pos x="917" y="2127"/>
                </a:cxn>
                <a:cxn ang="0">
                  <a:pos x="0" y="131"/>
                </a:cxn>
                <a:cxn ang="0">
                  <a:pos x="33" y="0"/>
                </a:cxn>
                <a:cxn ang="0">
                  <a:pos x="70" y="14"/>
                </a:cxn>
                <a:cxn ang="0">
                  <a:pos x="106" y="29"/>
                </a:cxn>
                <a:cxn ang="0">
                  <a:pos x="143" y="44"/>
                </a:cxn>
                <a:cxn ang="0">
                  <a:pos x="180" y="61"/>
                </a:cxn>
                <a:cxn ang="0">
                  <a:pos x="217" y="78"/>
                </a:cxn>
                <a:cxn ang="0">
                  <a:pos x="252" y="96"/>
                </a:cxn>
                <a:cxn ang="0">
                  <a:pos x="288" y="116"/>
                </a:cxn>
                <a:cxn ang="0">
                  <a:pos x="324" y="136"/>
                </a:cxn>
                <a:cxn ang="0">
                  <a:pos x="358" y="159"/>
                </a:cxn>
                <a:cxn ang="0">
                  <a:pos x="393" y="181"/>
                </a:cxn>
                <a:cxn ang="0">
                  <a:pos x="428" y="204"/>
                </a:cxn>
                <a:cxn ang="0">
                  <a:pos x="461" y="228"/>
                </a:cxn>
                <a:cxn ang="0">
                  <a:pos x="495" y="252"/>
                </a:cxn>
                <a:cxn ang="0">
                  <a:pos x="528" y="279"/>
                </a:cxn>
                <a:cxn ang="0">
                  <a:pos x="560" y="305"/>
                </a:cxn>
                <a:cxn ang="0">
                  <a:pos x="592" y="333"/>
                </a:cxn>
                <a:cxn ang="0">
                  <a:pos x="624" y="361"/>
                </a:cxn>
                <a:cxn ang="0">
                  <a:pos x="654" y="389"/>
                </a:cxn>
                <a:cxn ang="0">
                  <a:pos x="684" y="419"/>
                </a:cxn>
                <a:cxn ang="0">
                  <a:pos x="713" y="450"/>
                </a:cxn>
                <a:cxn ang="0">
                  <a:pos x="742" y="481"/>
                </a:cxn>
                <a:cxn ang="0">
                  <a:pos x="769" y="513"/>
                </a:cxn>
                <a:cxn ang="0">
                  <a:pos x="796" y="545"/>
                </a:cxn>
                <a:cxn ang="0">
                  <a:pos x="822" y="578"/>
                </a:cxn>
                <a:cxn ang="0">
                  <a:pos x="847" y="612"/>
                </a:cxn>
                <a:cxn ang="0">
                  <a:pos x="871" y="647"/>
                </a:cxn>
                <a:cxn ang="0">
                  <a:pos x="895" y="681"/>
                </a:cxn>
                <a:cxn ang="0">
                  <a:pos x="917" y="717"/>
                </a:cxn>
                <a:cxn ang="0">
                  <a:pos x="939" y="754"/>
                </a:cxn>
                <a:cxn ang="0">
                  <a:pos x="959" y="791"/>
                </a:cxn>
                <a:cxn ang="0">
                  <a:pos x="979" y="828"/>
                </a:cxn>
                <a:cxn ang="0">
                  <a:pos x="997" y="866"/>
                </a:cxn>
                <a:cxn ang="0">
                  <a:pos x="1026" y="938"/>
                </a:cxn>
                <a:cxn ang="0">
                  <a:pos x="1053" y="1015"/>
                </a:cxn>
                <a:cxn ang="0">
                  <a:pos x="1075" y="1096"/>
                </a:cxn>
                <a:cxn ang="0">
                  <a:pos x="1095" y="1180"/>
                </a:cxn>
                <a:cxn ang="0">
                  <a:pos x="1110" y="1267"/>
                </a:cxn>
                <a:cxn ang="0">
                  <a:pos x="1121" y="1356"/>
                </a:cxn>
                <a:cxn ang="0">
                  <a:pos x="1130" y="1446"/>
                </a:cxn>
                <a:cxn ang="0">
                  <a:pos x="1134" y="1536"/>
                </a:cxn>
                <a:cxn ang="0">
                  <a:pos x="1134" y="1626"/>
                </a:cxn>
                <a:cxn ang="0">
                  <a:pos x="1131" y="1716"/>
                </a:cxn>
                <a:cxn ang="0">
                  <a:pos x="1122" y="1802"/>
                </a:cxn>
                <a:cxn ang="0">
                  <a:pos x="1111" y="1886"/>
                </a:cxn>
                <a:cxn ang="0">
                  <a:pos x="1096" y="1967"/>
                </a:cxn>
                <a:cxn ang="0">
                  <a:pos x="1076" y="2044"/>
                </a:cxn>
                <a:cxn ang="0">
                  <a:pos x="1053" y="2115"/>
                </a:cxn>
                <a:cxn ang="0">
                  <a:pos x="1025" y="2180"/>
                </a:cxn>
                <a:cxn ang="0">
                  <a:pos x="917" y="2127"/>
                </a:cxn>
              </a:cxnLst>
              <a:rect l="0" t="0" r="r" b="b"/>
              <a:pathLst>
                <a:path w="1134" h="2180">
                  <a:moveTo>
                    <a:pt x="917" y="2127"/>
                  </a:moveTo>
                  <a:lnTo>
                    <a:pt x="0" y="131"/>
                  </a:lnTo>
                  <a:lnTo>
                    <a:pt x="33" y="0"/>
                  </a:lnTo>
                  <a:lnTo>
                    <a:pt x="70" y="14"/>
                  </a:lnTo>
                  <a:lnTo>
                    <a:pt x="106" y="29"/>
                  </a:lnTo>
                  <a:lnTo>
                    <a:pt x="143" y="44"/>
                  </a:lnTo>
                  <a:lnTo>
                    <a:pt x="180" y="61"/>
                  </a:lnTo>
                  <a:lnTo>
                    <a:pt x="217" y="78"/>
                  </a:lnTo>
                  <a:lnTo>
                    <a:pt x="252" y="96"/>
                  </a:lnTo>
                  <a:lnTo>
                    <a:pt x="288" y="116"/>
                  </a:lnTo>
                  <a:lnTo>
                    <a:pt x="324" y="136"/>
                  </a:lnTo>
                  <a:lnTo>
                    <a:pt x="358" y="159"/>
                  </a:lnTo>
                  <a:lnTo>
                    <a:pt x="393" y="181"/>
                  </a:lnTo>
                  <a:lnTo>
                    <a:pt x="428" y="204"/>
                  </a:lnTo>
                  <a:lnTo>
                    <a:pt x="461" y="228"/>
                  </a:lnTo>
                  <a:lnTo>
                    <a:pt x="495" y="252"/>
                  </a:lnTo>
                  <a:lnTo>
                    <a:pt x="528" y="279"/>
                  </a:lnTo>
                  <a:lnTo>
                    <a:pt x="560" y="305"/>
                  </a:lnTo>
                  <a:lnTo>
                    <a:pt x="592" y="333"/>
                  </a:lnTo>
                  <a:lnTo>
                    <a:pt x="624" y="361"/>
                  </a:lnTo>
                  <a:lnTo>
                    <a:pt x="654" y="389"/>
                  </a:lnTo>
                  <a:lnTo>
                    <a:pt x="684" y="419"/>
                  </a:lnTo>
                  <a:lnTo>
                    <a:pt x="713" y="450"/>
                  </a:lnTo>
                  <a:lnTo>
                    <a:pt x="742" y="481"/>
                  </a:lnTo>
                  <a:lnTo>
                    <a:pt x="769" y="513"/>
                  </a:lnTo>
                  <a:lnTo>
                    <a:pt x="796" y="545"/>
                  </a:lnTo>
                  <a:lnTo>
                    <a:pt x="822" y="578"/>
                  </a:lnTo>
                  <a:lnTo>
                    <a:pt x="847" y="612"/>
                  </a:lnTo>
                  <a:lnTo>
                    <a:pt x="871" y="647"/>
                  </a:lnTo>
                  <a:lnTo>
                    <a:pt x="895" y="681"/>
                  </a:lnTo>
                  <a:lnTo>
                    <a:pt x="917" y="717"/>
                  </a:lnTo>
                  <a:lnTo>
                    <a:pt x="939" y="754"/>
                  </a:lnTo>
                  <a:lnTo>
                    <a:pt x="959" y="791"/>
                  </a:lnTo>
                  <a:lnTo>
                    <a:pt x="979" y="828"/>
                  </a:lnTo>
                  <a:lnTo>
                    <a:pt x="997" y="866"/>
                  </a:lnTo>
                  <a:lnTo>
                    <a:pt x="1026" y="938"/>
                  </a:lnTo>
                  <a:lnTo>
                    <a:pt x="1053" y="1015"/>
                  </a:lnTo>
                  <a:lnTo>
                    <a:pt x="1075" y="1096"/>
                  </a:lnTo>
                  <a:lnTo>
                    <a:pt x="1095" y="1180"/>
                  </a:lnTo>
                  <a:lnTo>
                    <a:pt x="1110" y="1267"/>
                  </a:lnTo>
                  <a:lnTo>
                    <a:pt x="1121" y="1356"/>
                  </a:lnTo>
                  <a:lnTo>
                    <a:pt x="1130" y="1446"/>
                  </a:lnTo>
                  <a:lnTo>
                    <a:pt x="1134" y="1536"/>
                  </a:lnTo>
                  <a:lnTo>
                    <a:pt x="1134" y="1626"/>
                  </a:lnTo>
                  <a:lnTo>
                    <a:pt x="1131" y="1716"/>
                  </a:lnTo>
                  <a:lnTo>
                    <a:pt x="1122" y="1802"/>
                  </a:lnTo>
                  <a:lnTo>
                    <a:pt x="1111" y="1886"/>
                  </a:lnTo>
                  <a:lnTo>
                    <a:pt x="1096" y="1967"/>
                  </a:lnTo>
                  <a:lnTo>
                    <a:pt x="1076" y="2044"/>
                  </a:lnTo>
                  <a:lnTo>
                    <a:pt x="1053" y="2115"/>
                  </a:lnTo>
                  <a:lnTo>
                    <a:pt x="1025" y="2180"/>
                  </a:lnTo>
                  <a:lnTo>
                    <a:pt x="917" y="2127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64" name="Freeform 460"/>
            <p:cNvSpPr>
              <a:spLocks/>
            </p:cNvSpPr>
            <p:nvPr/>
          </p:nvSpPr>
          <p:spPr bwMode="auto">
            <a:xfrm>
              <a:off x="3378" y="3082"/>
              <a:ext cx="207" cy="202"/>
            </a:xfrm>
            <a:custGeom>
              <a:avLst/>
              <a:gdLst/>
              <a:ahLst/>
              <a:cxnLst>
                <a:cxn ang="0">
                  <a:pos x="0" y="1625"/>
                </a:cxn>
                <a:cxn ang="0">
                  <a:pos x="3650" y="0"/>
                </a:cxn>
                <a:cxn ang="0">
                  <a:pos x="4569" y="1997"/>
                </a:cxn>
                <a:cxn ang="0">
                  <a:pos x="873" y="3641"/>
                </a:cxn>
                <a:cxn ang="0">
                  <a:pos x="0" y="1625"/>
                </a:cxn>
              </a:cxnLst>
              <a:rect l="0" t="0" r="r" b="b"/>
              <a:pathLst>
                <a:path w="4569" h="3641">
                  <a:moveTo>
                    <a:pt x="0" y="1625"/>
                  </a:moveTo>
                  <a:lnTo>
                    <a:pt x="3650" y="0"/>
                  </a:lnTo>
                  <a:lnTo>
                    <a:pt x="4569" y="1997"/>
                  </a:lnTo>
                  <a:lnTo>
                    <a:pt x="873" y="3641"/>
                  </a:lnTo>
                  <a:lnTo>
                    <a:pt x="0" y="1625"/>
                  </a:lnTo>
                  <a:close/>
                </a:path>
              </a:pathLst>
            </a:custGeom>
            <a:solidFill>
              <a:srgbClr val="5459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65" name="Freeform 461"/>
            <p:cNvSpPr>
              <a:spLocks/>
            </p:cNvSpPr>
            <p:nvPr/>
          </p:nvSpPr>
          <p:spPr bwMode="auto">
            <a:xfrm>
              <a:off x="3360" y="3024"/>
              <a:ext cx="271" cy="393"/>
            </a:xfrm>
            <a:custGeom>
              <a:avLst/>
              <a:gdLst/>
              <a:ahLst/>
              <a:cxnLst>
                <a:cxn ang="0">
                  <a:pos x="2497" y="7056"/>
                </a:cxn>
                <a:cxn ang="0">
                  <a:pos x="5894" y="5432"/>
                </a:cxn>
                <a:cxn ang="0">
                  <a:pos x="5912" y="5421"/>
                </a:cxn>
                <a:cxn ang="0">
                  <a:pos x="5928" y="5406"/>
                </a:cxn>
                <a:cxn ang="0">
                  <a:pos x="5941" y="5388"/>
                </a:cxn>
                <a:cxn ang="0">
                  <a:pos x="5950" y="5368"/>
                </a:cxn>
                <a:cxn ang="0">
                  <a:pos x="5955" y="5347"/>
                </a:cxn>
                <a:cxn ang="0">
                  <a:pos x="5957" y="5325"/>
                </a:cxn>
                <a:cxn ang="0">
                  <a:pos x="5955" y="5303"/>
                </a:cxn>
                <a:cxn ang="0">
                  <a:pos x="5948" y="5282"/>
                </a:cxn>
                <a:cxn ang="0">
                  <a:pos x="3503" y="64"/>
                </a:cxn>
                <a:cxn ang="0">
                  <a:pos x="3492" y="46"/>
                </a:cxn>
                <a:cxn ang="0">
                  <a:pos x="3477" y="31"/>
                </a:cxn>
                <a:cxn ang="0">
                  <a:pos x="3460" y="18"/>
                </a:cxn>
                <a:cxn ang="0">
                  <a:pos x="3441" y="8"/>
                </a:cxn>
                <a:cxn ang="0">
                  <a:pos x="3420" y="2"/>
                </a:cxn>
                <a:cxn ang="0">
                  <a:pos x="3399" y="0"/>
                </a:cxn>
                <a:cxn ang="0">
                  <a:pos x="3377" y="2"/>
                </a:cxn>
                <a:cxn ang="0">
                  <a:pos x="3357" y="8"/>
                </a:cxn>
                <a:cxn ang="0">
                  <a:pos x="63" y="1486"/>
                </a:cxn>
                <a:cxn ang="0">
                  <a:pos x="45" y="1497"/>
                </a:cxn>
                <a:cxn ang="0">
                  <a:pos x="30" y="1512"/>
                </a:cxn>
                <a:cxn ang="0">
                  <a:pos x="16" y="1530"/>
                </a:cxn>
                <a:cxn ang="0">
                  <a:pos x="7" y="1550"/>
                </a:cxn>
                <a:cxn ang="0">
                  <a:pos x="2" y="1572"/>
                </a:cxn>
                <a:cxn ang="0">
                  <a:pos x="0" y="1594"/>
                </a:cxn>
                <a:cxn ang="0">
                  <a:pos x="3" y="1615"/>
                </a:cxn>
                <a:cxn ang="0">
                  <a:pos x="9" y="1636"/>
                </a:cxn>
                <a:cxn ang="0">
                  <a:pos x="2351" y="6999"/>
                </a:cxn>
                <a:cxn ang="0">
                  <a:pos x="2362" y="7018"/>
                </a:cxn>
                <a:cxn ang="0">
                  <a:pos x="2377" y="7034"/>
                </a:cxn>
                <a:cxn ang="0">
                  <a:pos x="2394" y="7048"/>
                </a:cxn>
                <a:cxn ang="0">
                  <a:pos x="2413" y="7057"/>
                </a:cxn>
                <a:cxn ang="0">
                  <a:pos x="2434" y="7063"/>
                </a:cxn>
                <a:cxn ang="0">
                  <a:pos x="2455" y="7065"/>
                </a:cxn>
                <a:cxn ang="0">
                  <a:pos x="2477" y="7063"/>
                </a:cxn>
                <a:cxn ang="0">
                  <a:pos x="2497" y="7056"/>
                </a:cxn>
              </a:cxnLst>
              <a:rect l="0" t="0" r="r" b="b"/>
              <a:pathLst>
                <a:path w="5957" h="7065">
                  <a:moveTo>
                    <a:pt x="2497" y="7056"/>
                  </a:moveTo>
                  <a:lnTo>
                    <a:pt x="5894" y="5432"/>
                  </a:lnTo>
                  <a:lnTo>
                    <a:pt x="5912" y="5421"/>
                  </a:lnTo>
                  <a:lnTo>
                    <a:pt x="5928" y="5406"/>
                  </a:lnTo>
                  <a:lnTo>
                    <a:pt x="5941" y="5388"/>
                  </a:lnTo>
                  <a:lnTo>
                    <a:pt x="5950" y="5368"/>
                  </a:lnTo>
                  <a:lnTo>
                    <a:pt x="5955" y="5347"/>
                  </a:lnTo>
                  <a:lnTo>
                    <a:pt x="5957" y="5325"/>
                  </a:lnTo>
                  <a:lnTo>
                    <a:pt x="5955" y="5303"/>
                  </a:lnTo>
                  <a:lnTo>
                    <a:pt x="5948" y="5282"/>
                  </a:lnTo>
                  <a:lnTo>
                    <a:pt x="3503" y="64"/>
                  </a:lnTo>
                  <a:lnTo>
                    <a:pt x="3492" y="46"/>
                  </a:lnTo>
                  <a:lnTo>
                    <a:pt x="3477" y="31"/>
                  </a:lnTo>
                  <a:lnTo>
                    <a:pt x="3460" y="18"/>
                  </a:lnTo>
                  <a:lnTo>
                    <a:pt x="3441" y="8"/>
                  </a:lnTo>
                  <a:lnTo>
                    <a:pt x="3420" y="2"/>
                  </a:lnTo>
                  <a:lnTo>
                    <a:pt x="3399" y="0"/>
                  </a:lnTo>
                  <a:lnTo>
                    <a:pt x="3377" y="2"/>
                  </a:lnTo>
                  <a:lnTo>
                    <a:pt x="3357" y="8"/>
                  </a:lnTo>
                  <a:lnTo>
                    <a:pt x="63" y="1486"/>
                  </a:lnTo>
                  <a:lnTo>
                    <a:pt x="45" y="1497"/>
                  </a:lnTo>
                  <a:lnTo>
                    <a:pt x="30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3" y="1615"/>
                  </a:lnTo>
                  <a:lnTo>
                    <a:pt x="9" y="1636"/>
                  </a:lnTo>
                  <a:lnTo>
                    <a:pt x="2351" y="6999"/>
                  </a:lnTo>
                  <a:lnTo>
                    <a:pt x="2362" y="7018"/>
                  </a:lnTo>
                  <a:lnTo>
                    <a:pt x="2377" y="7034"/>
                  </a:lnTo>
                  <a:lnTo>
                    <a:pt x="2394" y="7048"/>
                  </a:lnTo>
                  <a:lnTo>
                    <a:pt x="2413" y="7057"/>
                  </a:lnTo>
                  <a:lnTo>
                    <a:pt x="2434" y="7063"/>
                  </a:lnTo>
                  <a:lnTo>
                    <a:pt x="2455" y="7065"/>
                  </a:lnTo>
                  <a:lnTo>
                    <a:pt x="2477" y="7063"/>
                  </a:lnTo>
                  <a:lnTo>
                    <a:pt x="2497" y="7056"/>
                  </a:lnTo>
                  <a:close/>
                </a:path>
              </a:pathLst>
            </a:custGeom>
            <a:solidFill>
              <a:srgbClr val="BAC2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66" name="Freeform 462"/>
            <p:cNvSpPr>
              <a:spLocks/>
            </p:cNvSpPr>
            <p:nvPr/>
          </p:nvSpPr>
          <p:spPr bwMode="auto">
            <a:xfrm>
              <a:off x="3360" y="3024"/>
              <a:ext cx="162" cy="99"/>
            </a:xfrm>
            <a:custGeom>
              <a:avLst/>
              <a:gdLst/>
              <a:ahLst/>
              <a:cxnLst>
                <a:cxn ang="0">
                  <a:pos x="3562" y="183"/>
                </a:cxn>
                <a:cxn ang="0">
                  <a:pos x="3502" y="64"/>
                </a:cxn>
                <a:cxn ang="0">
                  <a:pos x="3491" y="46"/>
                </a:cxn>
                <a:cxn ang="0">
                  <a:pos x="3476" y="31"/>
                </a:cxn>
                <a:cxn ang="0">
                  <a:pos x="3459" y="18"/>
                </a:cxn>
                <a:cxn ang="0">
                  <a:pos x="3440" y="8"/>
                </a:cxn>
                <a:cxn ang="0">
                  <a:pos x="3418" y="2"/>
                </a:cxn>
                <a:cxn ang="0">
                  <a:pos x="3397" y="0"/>
                </a:cxn>
                <a:cxn ang="0">
                  <a:pos x="3376" y="2"/>
                </a:cxn>
                <a:cxn ang="0">
                  <a:pos x="3356" y="8"/>
                </a:cxn>
                <a:cxn ang="0">
                  <a:pos x="62" y="1486"/>
                </a:cxn>
                <a:cxn ang="0">
                  <a:pos x="44" y="1497"/>
                </a:cxn>
                <a:cxn ang="0">
                  <a:pos x="29" y="1512"/>
                </a:cxn>
                <a:cxn ang="0">
                  <a:pos x="16" y="1530"/>
                </a:cxn>
                <a:cxn ang="0">
                  <a:pos x="7" y="1550"/>
                </a:cxn>
                <a:cxn ang="0">
                  <a:pos x="2" y="1572"/>
                </a:cxn>
                <a:cxn ang="0">
                  <a:pos x="0" y="1594"/>
                </a:cxn>
                <a:cxn ang="0">
                  <a:pos x="2" y="1615"/>
                </a:cxn>
                <a:cxn ang="0">
                  <a:pos x="8" y="1636"/>
                </a:cxn>
                <a:cxn ang="0">
                  <a:pos x="68" y="1773"/>
                </a:cxn>
                <a:cxn ang="0">
                  <a:pos x="3562" y="183"/>
                </a:cxn>
              </a:cxnLst>
              <a:rect l="0" t="0" r="r" b="b"/>
              <a:pathLst>
                <a:path w="3562" h="1773">
                  <a:moveTo>
                    <a:pt x="3562" y="183"/>
                  </a:move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68" y="1773"/>
                  </a:lnTo>
                  <a:lnTo>
                    <a:pt x="3562" y="183"/>
                  </a:lnTo>
                  <a:close/>
                </a:path>
              </a:pathLst>
            </a:custGeom>
            <a:solidFill>
              <a:srgbClr val="BAC2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67" name="Freeform 463"/>
            <p:cNvSpPr>
              <a:spLocks/>
            </p:cNvSpPr>
            <p:nvPr/>
          </p:nvSpPr>
          <p:spPr bwMode="auto">
            <a:xfrm>
              <a:off x="3360" y="3024"/>
              <a:ext cx="161" cy="97"/>
            </a:xfrm>
            <a:custGeom>
              <a:avLst/>
              <a:gdLst/>
              <a:ahLst/>
              <a:cxnLst>
                <a:cxn ang="0">
                  <a:pos x="3545" y="153"/>
                </a:cxn>
                <a:cxn ang="0">
                  <a:pos x="3538" y="137"/>
                </a:cxn>
                <a:cxn ang="0">
                  <a:pos x="3529" y="120"/>
                </a:cxn>
                <a:cxn ang="0">
                  <a:pos x="3514" y="90"/>
                </a:cxn>
                <a:cxn ang="0">
                  <a:pos x="3491" y="46"/>
                </a:cxn>
                <a:cxn ang="0">
                  <a:pos x="3459" y="18"/>
                </a:cxn>
                <a:cxn ang="0">
                  <a:pos x="3418" y="2"/>
                </a:cxn>
                <a:cxn ang="0">
                  <a:pos x="3376" y="2"/>
                </a:cxn>
                <a:cxn ang="0">
                  <a:pos x="3257" y="53"/>
                </a:cxn>
                <a:cxn ang="0">
                  <a:pos x="3083" y="131"/>
                </a:cxn>
                <a:cxn ang="0">
                  <a:pos x="2932" y="198"/>
                </a:cxn>
                <a:cxn ang="0">
                  <a:pos x="2800" y="258"/>
                </a:cxn>
                <a:cxn ang="0">
                  <a:pos x="2681" y="312"/>
                </a:cxn>
                <a:cxn ang="0">
                  <a:pos x="2565" y="364"/>
                </a:cxn>
                <a:cxn ang="0">
                  <a:pos x="2450" y="415"/>
                </a:cxn>
                <a:cxn ang="0">
                  <a:pos x="2327" y="471"/>
                </a:cxn>
                <a:cxn ang="0">
                  <a:pos x="2189" y="532"/>
                </a:cxn>
                <a:cxn ang="0">
                  <a:pos x="2031" y="603"/>
                </a:cxn>
                <a:cxn ang="0">
                  <a:pos x="1846" y="686"/>
                </a:cxn>
                <a:cxn ang="0">
                  <a:pos x="1628" y="784"/>
                </a:cxn>
                <a:cxn ang="0">
                  <a:pos x="1370" y="899"/>
                </a:cxn>
                <a:cxn ang="0">
                  <a:pos x="1066" y="1036"/>
                </a:cxn>
                <a:cxn ang="0">
                  <a:pos x="710" y="1195"/>
                </a:cxn>
                <a:cxn ang="0">
                  <a:pos x="294" y="1382"/>
                </a:cxn>
                <a:cxn ang="0">
                  <a:pos x="44" y="1497"/>
                </a:cxn>
                <a:cxn ang="0">
                  <a:pos x="16" y="1530"/>
                </a:cxn>
                <a:cxn ang="0">
                  <a:pos x="2" y="1572"/>
                </a:cxn>
                <a:cxn ang="0">
                  <a:pos x="2" y="1615"/>
                </a:cxn>
                <a:cxn ang="0">
                  <a:pos x="14" y="1648"/>
                </a:cxn>
                <a:cxn ang="0">
                  <a:pos x="21" y="1665"/>
                </a:cxn>
                <a:cxn ang="0">
                  <a:pos x="31" y="1685"/>
                </a:cxn>
                <a:cxn ang="0">
                  <a:pos x="46" y="1719"/>
                </a:cxn>
                <a:cxn ang="0">
                  <a:pos x="162" y="1700"/>
                </a:cxn>
                <a:cxn ang="0">
                  <a:pos x="348" y="1616"/>
                </a:cxn>
                <a:cxn ang="0">
                  <a:pos x="508" y="1543"/>
                </a:cxn>
                <a:cxn ang="0">
                  <a:pos x="648" y="1480"/>
                </a:cxn>
                <a:cxn ang="0">
                  <a:pos x="776" y="1422"/>
                </a:cxn>
                <a:cxn ang="0">
                  <a:pos x="898" y="1367"/>
                </a:cxn>
                <a:cxn ang="0">
                  <a:pos x="1021" y="1311"/>
                </a:cxn>
                <a:cxn ang="0">
                  <a:pos x="1153" y="1251"/>
                </a:cxn>
                <a:cxn ang="0">
                  <a:pos x="1299" y="1186"/>
                </a:cxn>
                <a:cxn ang="0">
                  <a:pos x="1466" y="1110"/>
                </a:cxn>
                <a:cxn ang="0">
                  <a:pos x="1662" y="1020"/>
                </a:cxn>
                <a:cxn ang="0">
                  <a:pos x="1892" y="916"/>
                </a:cxn>
                <a:cxn ang="0">
                  <a:pos x="2166" y="792"/>
                </a:cxn>
                <a:cxn ang="0">
                  <a:pos x="2488" y="646"/>
                </a:cxn>
                <a:cxn ang="0">
                  <a:pos x="2864" y="474"/>
                </a:cxn>
                <a:cxn ang="0">
                  <a:pos x="3304" y="275"/>
                </a:cxn>
              </a:cxnLst>
              <a:rect l="0" t="0" r="r" b="b"/>
              <a:pathLst>
                <a:path w="3550" h="1748">
                  <a:moveTo>
                    <a:pt x="3550" y="163"/>
                  </a:moveTo>
                  <a:lnTo>
                    <a:pt x="3545" y="153"/>
                  </a:lnTo>
                  <a:lnTo>
                    <a:pt x="3541" y="144"/>
                  </a:lnTo>
                  <a:lnTo>
                    <a:pt x="3538" y="137"/>
                  </a:lnTo>
                  <a:lnTo>
                    <a:pt x="3533" y="130"/>
                  </a:lnTo>
                  <a:lnTo>
                    <a:pt x="3529" y="120"/>
                  </a:lnTo>
                  <a:lnTo>
                    <a:pt x="3523" y="108"/>
                  </a:lnTo>
                  <a:lnTo>
                    <a:pt x="3514" y="90"/>
                  </a:ln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3257" y="53"/>
                  </a:lnTo>
                  <a:lnTo>
                    <a:pt x="3166" y="94"/>
                  </a:lnTo>
                  <a:lnTo>
                    <a:pt x="3083" y="131"/>
                  </a:lnTo>
                  <a:lnTo>
                    <a:pt x="3004" y="167"/>
                  </a:lnTo>
                  <a:lnTo>
                    <a:pt x="2932" y="198"/>
                  </a:lnTo>
                  <a:lnTo>
                    <a:pt x="2864" y="229"/>
                  </a:lnTo>
                  <a:lnTo>
                    <a:pt x="2800" y="258"/>
                  </a:lnTo>
                  <a:lnTo>
                    <a:pt x="2740" y="286"/>
                  </a:lnTo>
                  <a:lnTo>
                    <a:pt x="2681" y="312"/>
                  </a:lnTo>
                  <a:lnTo>
                    <a:pt x="2623" y="337"/>
                  </a:lnTo>
                  <a:lnTo>
                    <a:pt x="2565" y="364"/>
                  </a:lnTo>
                  <a:lnTo>
                    <a:pt x="2508" y="389"/>
                  </a:lnTo>
                  <a:lnTo>
                    <a:pt x="2450" y="415"/>
                  </a:lnTo>
                  <a:lnTo>
                    <a:pt x="2389" y="443"/>
                  </a:lnTo>
                  <a:lnTo>
                    <a:pt x="2327" y="471"/>
                  </a:lnTo>
                  <a:lnTo>
                    <a:pt x="2259" y="501"/>
                  </a:lnTo>
                  <a:lnTo>
                    <a:pt x="2189" y="532"/>
                  </a:lnTo>
                  <a:lnTo>
                    <a:pt x="2113" y="567"/>
                  </a:lnTo>
                  <a:lnTo>
                    <a:pt x="2031" y="603"/>
                  </a:lnTo>
                  <a:lnTo>
                    <a:pt x="1942" y="643"/>
                  </a:lnTo>
                  <a:lnTo>
                    <a:pt x="1846" y="686"/>
                  </a:lnTo>
                  <a:lnTo>
                    <a:pt x="1741" y="733"/>
                  </a:lnTo>
                  <a:lnTo>
                    <a:pt x="1628" y="784"/>
                  </a:lnTo>
                  <a:lnTo>
                    <a:pt x="1505" y="839"/>
                  </a:lnTo>
                  <a:lnTo>
                    <a:pt x="1370" y="899"/>
                  </a:lnTo>
                  <a:lnTo>
                    <a:pt x="1224" y="966"/>
                  </a:lnTo>
                  <a:lnTo>
                    <a:pt x="1066" y="1036"/>
                  </a:lnTo>
                  <a:lnTo>
                    <a:pt x="895" y="1113"/>
                  </a:lnTo>
                  <a:lnTo>
                    <a:pt x="710" y="1195"/>
                  </a:lnTo>
                  <a:lnTo>
                    <a:pt x="510" y="1286"/>
                  </a:lnTo>
                  <a:lnTo>
                    <a:pt x="294" y="1382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4" y="1648"/>
                  </a:lnTo>
                  <a:lnTo>
                    <a:pt x="18" y="1657"/>
                  </a:lnTo>
                  <a:lnTo>
                    <a:pt x="21" y="1665"/>
                  </a:lnTo>
                  <a:lnTo>
                    <a:pt x="26" y="1673"/>
                  </a:lnTo>
                  <a:lnTo>
                    <a:pt x="31" y="1685"/>
                  </a:lnTo>
                  <a:lnTo>
                    <a:pt x="37" y="1699"/>
                  </a:lnTo>
                  <a:lnTo>
                    <a:pt x="46" y="1719"/>
                  </a:lnTo>
                  <a:lnTo>
                    <a:pt x="57" y="1748"/>
                  </a:lnTo>
                  <a:lnTo>
                    <a:pt x="162" y="1700"/>
                  </a:lnTo>
                  <a:lnTo>
                    <a:pt x="259" y="1656"/>
                  </a:lnTo>
                  <a:lnTo>
                    <a:pt x="348" y="1616"/>
                  </a:lnTo>
                  <a:lnTo>
                    <a:pt x="430" y="1579"/>
                  </a:lnTo>
                  <a:lnTo>
                    <a:pt x="508" y="1543"/>
                  </a:lnTo>
                  <a:lnTo>
                    <a:pt x="579" y="1511"/>
                  </a:lnTo>
                  <a:lnTo>
                    <a:pt x="648" y="1480"/>
                  </a:lnTo>
                  <a:lnTo>
                    <a:pt x="713" y="1451"/>
                  </a:lnTo>
                  <a:lnTo>
                    <a:pt x="776" y="1422"/>
                  </a:lnTo>
                  <a:lnTo>
                    <a:pt x="837" y="1395"/>
                  </a:lnTo>
                  <a:lnTo>
                    <a:pt x="898" y="1367"/>
                  </a:lnTo>
                  <a:lnTo>
                    <a:pt x="959" y="1340"/>
                  </a:lnTo>
                  <a:lnTo>
                    <a:pt x="1021" y="1311"/>
                  </a:lnTo>
                  <a:lnTo>
                    <a:pt x="1085" y="1282"/>
                  </a:lnTo>
                  <a:lnTo>
                    <a:pt x="1153" y="1251"/>
                  </a:lnTo>
                  <a:lnTo>
                    <a:pt x="1223" y="1220"/>
                  </a:lnTo>
                  <a:lnTo>
                    <a:pt x="1299" y="1186"/>
                  </a:lnTo>
                  <a:lnTo>
                    <a:pt x="1379" y="1149"/>
                  </a:lnTo>
                  <a:lnTo>
                    <a:pt x="1466" y="1110"/>
                  </a:lnTo>
                  <a:lnTo>
                    <a:pt x="1560" y="1067"/>
                  </a:lnTo>
                  <a:lnTo>
                    <a:pt x="1662" y="1020"/>
                  </a:lnTo>
                  <a:lnTo>
                    <a:pt x="1772" y="971"/>
                  </a:lnTo>
                  <a:lnTo>
                    <a:pt x="1892" y="916"/>
                  </a:lnTo>
                  <a:lnTo>
                    <a:pt x="2024" y="857"/>
                  </a:lnTo>
                  <a:lnTo>
                    <a:pt x="2166" y="792"/>
                  </a:lnTo>
                  <a:lnTo>
                    <a:pt x="2320" y="722"/>
                  </a:lnTo>
                  <a:lnTo>
                    <a:pt x="2488" y="646"/>
                  </a:lnTo>
                  <a:lnTo>
                    <a:pt x="2668" y="564"/>
                  </a:lnTo>
                  <a:lnTo>
                    <a:pt x="2864" y="474"/>
                  </a:lnTo>
                  <a:lnTo>
                    <a:pt x="3075" y="378"/>
                  </a:lnTo>
                  <a:lnTo>
                    <a:pt x="3304" y="275"/>
                  </a:lnTo>
                  <a:lnTo>
                    <a:pt x="3550" y="163"/>
                  </a:lnTo>
                  <a:close/>
                </a:path>
              </a:pathLst>
            </a:custGeom>
            <a:solidFill>
              <a:srgbClr val="BFC7C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68" name="Freeform 464"/>
            <p:cNvSpPr>
              <a:spLocks/>
            </p:cNvSpPr>
            <p:nvPr/>
          </p:nvSpPr>
          <p:spPr bwMode="auto">
            <a:xfrm>
              <a:off x="3360" y="3024"/>
              <a:ext cx="161" cy="96"/>
            </a:xfrm>
            <a:custGeom>
              <a:avLst/>
              <a:gdLst/>
              <a:ahLst/>
              <a:cxnLst>
                <a:cxn ang="0">
                  <a:pos x="3534" y="135"/>
                </a:cxn>
                <a:cxn ang="0">
                  <a:pos x="3529" y="123"/>
                </a:cxn>
                <a:cxn ang="0">
                  <a:pos x="3523" y="110"/>
                </a:cxn>
                <a:cxn ang="0">
                  <a:pos x="3511" y="84"/>
                </a:cxn>
                <a:cxn ang="0">
                  <a:pos x="3491" y="46"/>
                </a:cxn>
                <a:cxn ang="0">
                  <a:pos x="3459" y="18"/>
                </a:cxn>
                <a:cxn ang="0">
                  <a:pos x="3418" y="2"/>
                </a:cxn>
                <a:cxn ang="0">
                  <a:pos x="3376" y="2"/>
                </a:cxn>
                <a:cxn ang="0">
                  <a:pos x="3257" y="53"/>
                </a:cxn>
                <a:cxn ang="0">
                  <a:pos x="3083" y="131"/>
                </a:cxn>
                <a:cxn ang="0">
                  <a:pos x="2932" y="198"/>
                </a:cxn>
                <a:cxn ang="0">
                  <a:pos x="2800" y="258"/>
                </a:cxn>
                <a:cxn ang="0">
                  <a:pos x="2681" y="312"/>
                </a:cxn>
                <a:cxn ang="0">
                  <a:pos x="2565" y="364"/>
                </a:cxn>
                <a:cxn ang="0">
                  <a:pos x="2450" y="415"/>
                </a:cxn>
                <a:cxn ang="0">
                  <a:pos x="2327" y="471"/>
                </a:cxn>
                <a:cxn ang="0">
                  <a:pos x="2189" y="532"/>
                </a:cxn>
                <a:cxn ang="0">
                  <a:pos x="2031" y="603"/>
                </a:cxn>
                <a:cxn ang="0">
                  <a:pos x="1846" y="686"/>
                </a:cxn>
                <a:cxn ang="0">
                  <a:pos x="1628" y="784"/>
                </a:cxn>
                <a:cxn ang="0">
                  <a:pos x="1370" y="899"/>
                </a:cxn>
                <a:cxn ang="0">
                  <a:pos x="1066" y="1036"/>
                </a:cxn>
                <a:cxn ang="0">
                  <a:pos x="710" y="1195"/>
                </a:cxn>
                <a:cxn ang="0">
                  <a:pos x="294" y="1382"/>
                </a:cxn>
                <a:cxn ang="0">
                  <a:pos x="44" y="1497"/>
                </a:cxn>
                <a:cxn ang="0">
                  <a:pos x="16" y="1530"/>
                </a:cxn>
                <a:cxn ang="0">
                  <a:pos x="2" y="1572"/>
                </a:cxn>
                <a:cxn ang="0">
                  <a:pos x="2" y="1615"/>
                </a:cxn>
                <a:cxn ang="0">
                  <a:pos x="13" y="1646"/>
                </a:cxn>
                <a:cxn ang="0">
                  <a:pos x="19" y="1658"/>
                </a:cxn>
                <a:cxn ang="0">
                  <a:pos x="26" y="1674"/>
                </a:cxn>
                <a:cxn ang="0">
                  <a:pos x="37" y="1702"/>
                </a:cxn>
                <a:cxn ang="0">
                  <a:pos x="151" y="1676"/>
                </a:cxn>
                <a:cxn ang="0">
                  <a:pos x="337" y="1592"/>
                </a:cxn>
                <a:cxn ang="0">
                  <a:pos x="497" y="1520"/>
                </a:cxn>
                <a:cxn ang="0">
                  <a:pos x="637" y="1457"/>
                </a:cxn>
                <a:cxn ang="0">
                  <a:pos x="765" y="1399"/>
                </a:cxn>
                <a:cxn ang="0">
                  <a:pos x="886" y="1344"/>
                </a:cxn>
                <a:cxn ang="0">
                  <a:pos x="1010" y="1288"/>
                </a:cxn>
                <a:cxn ang="0">
                  <a:pos x="1141" y="1229"/>
                </a:cxn>
                <a:cxn ang="0">
                  <a:pos x="1287" y="1163"/>
                </a:cxn>
                <a:cxn ang="0">
                  <a:pos x="1455" y="1087"/>
                </a:cxn>
                <a:cxn ang="0">
                  <a:pos x="1650" y="998"/>
                </a:cxn>
                <a:cxn ang="0">
                  <a:pos x="1881" y="894"/>
                </a:cxn>
                <a:cxn ang="0">
                  <a:pos x="2154" y="771"/>
                </a:cxn>
                <a:cxn ang="0">
                  <a:pos x="2477" y="625"/>
                </a:cxn>
                <a:cxn ang="0">
                  <a:pos x="2853" y="453"/>
                </a:cxn>
                <a:cxn ang="0">
                  <a:pos x="3293" y="254"/>
                </a:cxn>
              </a:cxnLst>
              <a:rect l="0" t="0" r="r" b="b"/>
              <a:pathLst>
                <a:path w="3539" h="1724">
                  <a:moveTo>
                    <a:pt x="3539" y="143"/>
                  </a:moveTo>
                  <a:lnTo>
                    <a:pt x="3534" y="135"/>
                  </a:lnTo>
                  <a:lnTo>
                    <a:pt x="3531" y="129"/>
                  </a:lnTo>
                  <a:lnTo>
                    <a:pt x="3529" y="123"/>
                  </a:lnTo>
                  <a:lnTo>
                    <a:pt x="3526" y="117"/>
                  </a:lnTo>
                  <a:lnTo>
                    <a:pt x="3523" y="110"/>
                  </a:lnTo>
                  <a:lnTo>
                    <a:pt x="3518" y="99"/>
                  </a:lnTo>
                  <a:lnTo>
                    <a:pt x="3511" y="84"/>
                  </a:ln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3257" y="53"/>
                  </a:lnTo>
                  <a:lnTo>
                    <a:pt x="3166" y="94"/>
                  </a:lnTo>
                  <a:lnTo>
                    <a:pt x="3083" y="131"/>
                  </a:lnTo>
                  <a:lnTo>
                    <a:pt x="3004" y="167"/>
                  </a:lnTo>
                  <a:lnTo>
                    <a:pt x="2932" y="198"/>
                  </a:lnTo>
                  <a:lnTo>
                    <a:pt x="2864" y="229"/>
                  </a:lnTo>
                  <a:lnTo>
                    <a:pt x="2800" y="258"/>
                  </a:lnTo>
                  <a:lnTo>
                    <a:pt x="2740" y="286"/>
                  </a:lnTo>
                  <a:lnTo>
                    <a:pt x="2681" y="312"/>
                  </a:lnTo>
                  <a:lnTo>
                    <a:pt x="2623" y="337"/>
                  </a:lnTo>
                  <a:lnTo>
                    <a:pt x="2565" y="364"/>
                  </a:lnTo>
                  <a:lnTo>
                    <a:pt x="2508" y="389"/>
                  </a:lnTo>
                  <a:lnTo>
                    <a:pt x="2450" y="415"/>
                  </a:lnTo>
                  <a:lnTo>
                    <a:pt x="2389" y="443"/>
                  </a:lnTo>
                  <a:lnTo>
                    <a:pt x="2327" y="471"/>
                  </a:lnTo>
                  <a:lnTo>
                    <a:pt x="2259" y="501"/>
                  </a:lnTo>
                  <a:lnTo>
                    <a:pt x="2189" y="532"/>
                  </a:lnTo>
                  <a:lnTo>
                    <a:pt x="2113" y="567"/>
                  </a:lnTo>
                  <a:lnTo>
                    <a:pt x="2031" y="603"/>
                  </a:lnTo>
                  <a:lnTo>
                    <a:pt x="1942" y="643"/>
                  </a:lnTo>
                  <a:lnTo>
                    <a:pt x="1846" y="686"/>
                  </a:lnTo>
                  <a:lnTo>
                    <a:pt x="1741" y="733"/>
                  </a:lnTo>
                  <a:lnTo>
                    <a:pt x="1628" y="784"/>
                  </a:lnTo>
                  <a:lnTo>
                    <a:pt x="1505" y="839"/>
                  </a:lnTo>
                  <a:lnTo>
                    <a:pt x="1370" y="899"/>
                  </a:lnTo>
                  <a:lnTo>
                    <a:pt x="1224" y="966"/>
                  </a:lnTo>
                  <a:lnTo>
                    <a:pt x="1066" y="1036"/>
                  </a:lnTo>
                  <a:lnTo>
                    <a:pt x="895" y="1113"/>
                  </a:lnTo>
                  <a:lnTo>
                    <a:pt x="710" y="1195"/>
                  </a:lnTo>
                  <a:lnTo>
                    <a:pt x="510" y="1286"/>
                  </a:lnTo>
                  <a:lnTo>
                    <a:pt x="294" y="1382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3" y="1646"/>
                  </a:lnTo>
                  <a:lnTo>
                    <a:pt x="16" y="1652"/>
                  </a:lnTo>
                  <a:lnTo>
                    <a:pt x="19" y="1658"/>
                  </a:lnTo>
                  <a:lnTo>
                    <a:pt x="22" y="1666"/>
                  </a:lnTo>
                  <a:lnTo>
                    <a:pt x="26" y="1674"/>
                  </a:lnTo>
                  <a:lnTo>
                    <a:pt x="31" y="1686"/>
                  </a:lnTo>
                  <a:lnTo>
                    <a:pt x="37" y="1702"/>
                  </a:lnTo>
                  <a:lnTo>
                    <a:pt x="46" y="1724"/>
                  </a:lnTo>
                  <a:lnTo>
                    <a:pt x="151" y="1676"/>
                  </a:lnTo>
                  <a:lnTo>
                    <a:pt x="248" y="1633"/>
                  </a:lnTo>
                  <a:lnTo>
                    <a:pt x="337" y="1592"/>
                  </a:lnTo>
                  <a:lnTo>
                    <a:pt x="419" y="1555"/>
                  </a:lnTo>
                  <a:lnTo>
                    <a:pt x="497" y="1520"/>
                  </a:lnTo>
                  <a:lnTo>
                    <a:pt x="568" y="1488"/>
                  </a:lnTo>
                  <a:lnTo>
                    <a:pt x="637" y="1457"/>
                  </a:lnTo>
                  <a:lnTo>
                    <a:pt x="702" y="1427"/>
                  </a:lnTo>
                  <a:lnTo>
                    <a:pt x="765" y="1399"/>
                  </a:lnTo>
                  <a:lnTo>
                    <a:pt x="826" y="1372"/>
                  </a:lnTo>
                  <a:lnTo>
                    <a:pt x="886" y="1344"/>
                  </a:lnTo>
                  <a:lnTo>
                    <a:pt x="948" y="1316"/>
                  </a:lnTo>
                  <a:lnTo>
                    <a:pt x="1010" y="1288"/>
                  </a:lnTo>
                  <a:lnTo>
                    <a:pt x="1074" y="1259"/>
                  </a:lnTo>
                  <a:lnTo>
                    <a:pt x="1141" y="1229"/>
                  </a:lnTo>
                  <a:lnTo>
                    <a:pt x="1212" y="1197"/>
                  </a:lnTo>
                  <a:lnTo>
                    <a:pt x="1287" y="1163"/>
                  </a:lnTo>
                  <a:lnTo>
                    <a:pt x="1368" y="1126"/>
                  </a:lnTo>
                  <a:lnTo>
                    <a:pt x="1455" y="1087"/>
                  </a:lnTo>
                  <a:lnTo>
                    <a:pt x="1548" y="1045"/>
                  </a:lnTo>
                  <a:lnTo>
                    <a:pt x="1650" y="998"/>
                  </a:lnTo>
                  <a:lnTo>
                    <a:pt x="1761" y="949"/>
                  </a:lnTo>
                  <a:lnTo>
                    <a:pt x="1881" y="894"/>
                  </a:lnTo>
                  <a:lnTo>
                    <a:pt x="2013" y="835"/>
                  </a:lnTo>
                  <a:lnTo>
                    <a:pt x="2154" y="771"/>
                  </a:lnTo>
                  <a:lnTo>
                    <a:pt x="2308" y="700"/>
                  </a:lnTo>
                  <a:lnTo>
                    <a:pt x="2477" y="625"/>
                  </a:lnTo>
                  <a:lnTo>
                    <a:pt x="2657" y="543"/>
                  </a:lnTo>
                  <a:lnTo>
                    <a:pt x="2853" y="453"/>
                  </a:lnTo>
                  <a:lnTo>
                    <a:pt x="3064" y="357"/>
                  </a:lnTo>
                  <a:lnTo>
                    <a:pt x="3293" y="254"/>
                  </a:lnTo>
                  <a:lnTo>
                    <a:pt x="3539" y="143"/>
                  </a:lnTo>
                  <a:close/>
                </a:path>
              </a:pathLst>
            </a:custGeom>
            <a:solidFill>
              <a:srgbClr val="C9D1D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69" name="Freeform 465"/>
            <p:cNvSpPr>
              <a:spLocks/>
            </p:cNvSpPr>
            <p:nvPr/>
          </p:nvSpPr>
          <p:spPr bwMode="auto">
            <a:xfrm>
              <a:off x="3360" y="3024"/>
              <a:ext cx="160" cy="94"/>
            </a:xfrm>
            <a:custGeom>
              <a:avLst/>
              <a:gdLst/>
              <a:ahLst/>
              <a:cxnLst>
                <a:cxn ang="0">
                  <a:pos x="3522" y="112"/>
                </a:cxn>
                <a:cxn ang="0">
                  <a:pos x="3513" y="91"/>
                </a:cxn>
                <a:cxn ang="0">
                  <a:pos x="3491" y="46"/>
                </a:cxn>
                <a:cxn ang="0">
                  <a:pos x="3459" y="18"/>
                </a:cxn>
                <a:cxn ang="0">
                  <a:pos x="3418" y="2"/>
                </a:cxn>
                <a:cxn ang="0">
                  <a:pos x="3376" y="2"/>
                </a:cxn>
                <a:cxn ang="0">
                  <a:pos x="3257" y="53"/>
                </a:cxn>
                <a:cxn ang="0">
                  <a:pos x="3083" y="131"/>
                </a:cxn>
                <a:cxn ang="0">
                  <a:pos x="2932" y="198"/>
                </a:cxn>
                <a:cxn ang="0">
                  <a:pos x="2800" y="258"/>
                </a:cxn>
                <a:cxn ang="0">
                  <a:pos x="2681" y="312"/>
                </a:cxn>
                <a:cxn ang="0">
                  <a:pos x="2565" y="364"/>
                </a:cxn>
                <a:cxn ang="0">
                  <a:pos x="2450" y="415"/>
                </a:cxn>
                <a:cxn ang="0">
                  <a:pos x="2327" y="471"/>
                </a:cxn>
                <a:cxn ang="0">
                  <a:pos x="2189" y="532"/>
                </a:cxn>
                <a:cxn ang="0">
                  <a:pos x="2031" y="603"/>
                </a:cxn>
                <a:cxn ang="0">
                  <a:pos x="1846" y="686"/>
                </a:cxn>
                <a:cxn ang="0">
                  <a:pos x="1628" y="784"/>
                </a:cxn>
                <a:cxn ang="0">
                  <a:pos x="1370" y="899"/>
                </a:cxn>
                <a:cxn ang="0">
                  <a:pos x="1066" y="1036"/>
                </a:cxn>
                <a:cxn ang="0">
                  <a:pos x="710" y="1195"/>
                </a:cxn>
                <a:cxn ang="0">
                  <a:pos x="294" y="1382"/>
                </a:cxn>
                <a:cxn ang="0">
                  <a:pos x="44" y="1497"/>
                </a:cxn>
                <a:cxn ang="0">
                  <a:pos x="16" y="1530"/>
                </a:cxn>
                <a:cxn ang="0">
                  <a:pos x="2" y="1572"/>
                </a:cxn>
                <a:cxn ang="0">
                  <a:pos x="2" y="1615"/>
                </a:cxn>
                <a:cxn ang="0">
                  <a:pos x="14" y="1648"/>
                </a:cxn>
                <a:cxn ang="0">
                  <a:pos x="25" y="1671"/>
                </a:cxn>
                <a:cxn ang="0">
                  <a:pos x="141" y="1651"/>
                </a:cxn>
                <a:cxn ang="0">
                  <a:pos x="326" y="1568"/>
                </a:cxn>
                <a:cxn ang="0">
                  <a:pos x="486" y="1496"/>
                </a:cxn>
                <a:cxn ang="0">
                  <a:pos x="626" y="1433"/>
                </a:cxn>
                <a:cxn ang="0">
                  <a:pos x="754" y="1375"/>
                </a:cxn>
                <a:cxn ang="0">
                  <a:pos x="875" y="1320"/>
                </a:cxn>
                <a:cxn ang="0">
                  <a:pos x="999" y="1264"/>
                </a:cxn>
                <a:cxn ang="0">
                  <a:pos x="1130" y="1205"/>
                </a:cxn>
                <a:cxn ang="0">
                  <a:pos x="1276" y="1140"/>
                </a:cxn>
                <a:cxn ang="0">
                  <a:pos x="1443" y="1064"/>
                </a:cxn>
                <a:cxn ang="0">
                  <a:pos x="1639" y="975"/>
                </a:cxn>
                <a:cxn ang="0">
                  <a:pos x="1870" y="872"/>
                </a:cxn>
                <a:cxn ang="0">
                  <a:pos x="2143" y="749"/>
                </a:cxn>
                <a:cxn ang="0">
                  <a:pos x="2464" y="603"/>
                </a:cxn>
                <a:cxn ang="0">
                  <a:pos x="2841" y="432"/>
                </a:cxn>
                <a:cxn ang="0">
                  <a:pos x="3281" y="234"/>
                </a:cxn>
              </a:cxnLst>
              <a:rect l="0" t="0" r="r" b="b"/>
              <a:pathLst>
                <a:path w="3526" h="1698">
                  <a:moveTo>
                    <a:pt x="3526" y="123"/>
                  </a:moveTo>
                  <a:lnTo>
                    <a:pt x="3522" y="112"/>
                  </a:lnTo>
                  <a:lnTo>
                    <a:pt x="3518" y="103"/>
                  </a:lnTo>
                  <a:lnTo>
                    <a:pt x="3513" y="91"/>
                  </a:ln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3257" y="53"/>
                  </a:lnTo>
                  <a:lnTo>
                    <a:pt x="3166" y="94"/>
                  </a:lnTo>
                  <a:lnTo>
                    <a:pt x="3083" y="131"/>
                  </a:lnTo>
                  <a:lnTo>
                    <a:pt x="3004" y="167"/>
                  </a:lnTo>
                  <a:lnTo>
                    <a:pt x="2932" y="198"/>
                  </a:lnTo>
                  <a:lnTo>
                    <a:pt x="2864" y="229"/>
                  </a:lnTo>
                  <a:lnTo>
                    <a:pt x="2800" y="258"/>
                  </a:lnTo>
                  <a:lnTo>
                    <a:pt x="2740" y="286"/>
                  </a:lnTo>
                  <a:lnTo>
                    <a:pt x="2681" y="312"/>
                  </a:lnTo>
                  <a:lnTo>
                    <a:pt x="2623" y="337"/>
                  </a:lnTo>
                  <a:lnTo>
                    <a:pt x="2565" y="364"/>
                  </a:lnTo>
                  <a:lnTo>
                    <a:pt x="2508" y="389"/>
                  </a:lnTo>
                  <a:lnTo>
                    <a:pt x="2450" y="415"/>
                  </a:lnTo>
                  <a:lnTo>
                    <a:pt x="2389" y="443"/>
                  </a:lnTo>
                  <a:lnTo>
                    <a:pt x="2327" y="471"/>
                  </a:lnTo>
                  <a:lnTo>
                    <a:pt x="2259" y="501"/>
                  </a:lnTo>
                  <a:lnTo>
                    <a:pt x="2189" y="532"/>
                  </a:lnTo>
                  <a:lnTo>
                    <a:pt x="2113" y="567"/>
                  </a:lnTo>
                  <a:lnTo>
                    <a:pt x="2031" y="603"/>
                  </a:lnTo>
                  <a:lnTo>
                    <a:pt x="1942" y="643"/>
                  </a:lnTo>
                  <a:lnTo>
                    <a:pt x="1846" y="686"/>
                  </a:lnTo>
                  <a:lnTo>
                    <a:pt x="1741" y="733"/>
                  </a:lnTo>
                  <a:lnTo>
                    <a:pt x="1628" y="784"/>
                  </a:lnTo>
                  <a:lnTo>
                    <a:pt x="1505" y="839"/>
                  </a:lnTo>
                  <a:lnTo>
                    <a:pt x="1370" y="899"/>
                  </a:lnTo>
                  <a:lnTo>
                    <a:pt x="1224" y="966"/>
                  </a:lnTo>
                  <a:lnTo>
                    <a:pt x="1066" y="1036"/>
                  </a:lnTo>
                  <a:lnTo>
                    <a:pt x="895" y="1113"/>
                  </a:lnTo>
                  <a:lnTo>
                    <a:pt x="710" y="1195"/>
                  </a:lnTo>
                  <a:lnTo>
                    <a:pt x="510" y="1286"/>
                  </a:lnTo>
                  <a:lnTo>
                    <a:pt x="294" y="1382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4" y="1648"/>
                  </a:lnTo>
                  <a:lnTo>
                    <a:pt x="18" y="1657"/>
                  </a:lnTo>
                  <a:lnTo>
                    <a:pt x="25" y="1671"/>
                  </a:lnTo>
                  <a:lnTo>
                    <a:pt x="36" y="1698"/>
                  </a:lnTo>
                  <a:lnTo>
                    <a:pt x="141" y="1651"/>
                  </a:lnTo>
                  <a:lnTo>
                    <a:pt x="237" y="1608"/>
                  </a:lnTo>
                  <a:lnTo>
                    <a:pt x="326" y="1568"/>
                  </a:lnTo>
                  <a:lnTo>
                    <a:pt x="409" y="1530"/>
                  </a:lnTo>
                  <a:lnTo>
                    <a:pt x="486" y="1496"/>
                  </a:lnTo>
                  <a:lnTo>
                    <a:pt x="558" y="1463"/>
                  </a:lnTo>
                  <a:lnTo>
                    <a:pt x="626" y="1433"/>
                  </a:lnTo>
                  <a:lnTo>
                    <a:pt x="691" y="1403"/>
                  </a:lnTo>
                  <a:lnTo>
                    <a:pt x="754" y="1375"/>
                  </a:lnTo>
                  <a:lnTo>
                    <a:pt x="815" y="1347"/>
                  </a:lnTo>
                  <a:lnTo>
                    <a:pt x="875" y="1320"/>
                  </a:lnTo>
                  <a:lnTo>
                    <a:pt x="936" y="1292"/>
                  </a:lnTo>
                  <a:lnTo>
                    <a:pt x="999" y="1264"/>
                  </a:lnTo>
                  <a:lnTo>
                    <a:pt x="1063" y="1236"/>
                  </a:lnTo>
                  <a:lnTo>
                    <a:pt x="1130" y="1205"/>
                  </a:lnTo>
                  <a:lnTo>
                    <a:pt x="1201" y="1173"/>
                  </a:lnTo>
                  <a:lnTo>
                    <a:pt x="1276" y="1140"/>
                  </a:lnTo>
                  <a:lnTo>
                    <a:pt x="1357" y="1103"/>
                  </a:lnTo>
                  <a:lnTo>
                    <a:pt x="1443" y="1064"/>
                  </a:lnTo>
                  <a:lnTo>
                    <a:pt x="1537" y="1022"/>
                  </a:lnTo>
                  <a:lnTo>
                    <a:pt x="1639" y="975"/>
                  </a:lnTo>
                  <a:lnTo>
                    <a:pt x="1749" y="926"/>
                  </a:lnTo>
                  <a:lnTo>
                    <a:pt x="1870" y="872"/>
                  </a:lnTo>
                  <a:lnTo>
                    <a:pt x="2000" y="813"/>
                  </a:lnTo>
                  <a:lnTo>
                    <a:pt x="2143" y="749"/>
                  </a:lnTo>
                  <a:lnTo>
                    <a:pt x="2297" y="679"/>
                  </a:lnTo>
                  <a:lnTo>
                    <a:pt x="2464" y="603"/>
                  </a:lnTo>
                  <a:lnTo>
                    <a:pt x="2646" y="521"/>
                  </a:lnTo>
                  <a:lnTo>
                    <a:pt x="2841" y="432"/>
                  </a:lnTo>
                  <a:lnTo>
                    <a:pt x="3053" y="337"/>
                  </a:lnTo>
                  <a:lnTo>
                    <a:pt x="3281" y="234"/>
                  </a:lnTo>
                  <a:lnTo>
                    <a:pt x="3526" y="123"/>
                  </a:lnTo>
                  <a:close/>
                </a:path>
              </a:pathLst>
            </a:custGeom>
            <a:solidFill>
              <a:srgbClr val="D1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70" name="Freeform 466"/>
            <p:cNvSpPr>
              <a:spLocks/>
            </p:cNvSpPr>
            <p:nvPr/>
          </p:nvSpPr>
          <p:spPr bwMode="auto">
            <a:xfrm>
              <a:off x="3360" y="3024"/>
              <a:ext cx="160" cy="93"/>
            </a:xfrm>
            <a:custGeom>
              <a:avLst/>
              <a:gdLst/>
              <a:ahLst/>
              <a:cxnLst>
                <a:cxn ang="0">
                  <a:pos x="3513" y="96"/>
                </a:cxn>
                <a:cxn ang="0">
                  <a:pos x="3508" y="81"/>
                </a:cxn>
                <a:cxn ang="0">
                  <a:pos x="3491" y="46"/>
                </a:cxn>
                <a:cxn ang="0">
                  <a:pos x="3459" y="18"/>
                </a:cxn>
                <a:cxn ang="0">
                  <a:pos x="3418" y="2"/>
                </a:cxn>
                <a:cxn ang="0">
                  <a:pos x="3376" y="2"/>
                </a:cxn>
                <a:cxn ang="0">
                  <a:pos x="3257" y="53"/>
                </a:cxn>
                <a:cxn ang="0">
                  <a:pos x="3083" y="131"/>
                </a:cxn>
                <a:cxn ang="0">
                  <a:pos x="2932" y="198"/>
                </a:cxn>
                <a:cxn ang="0">
                  <a:pos x="2800" y="258"/>
                </a:cxn>
                <a:cxn ang="0">
                  <a:pos x="2681" y="312"/>
                </a:cxn>
                <a:cxn ang="0">
                  <a:pos x="2565" y="364"/>
                </a:cxn>
                <a:cxn ang="0">
                  <a:pos x="2450" y="415"/>
                </a:cxn>
                <a:cxn ang="0">
                  <a:pos x="2327" y="471"/>
                </a:cxn>
                <a:cxn ang="0">
                  <a:pos x="2189" y="532"/>
                </a:cxn>
                <a:cxn ang="0">
                  <a:pos x="2031" y="603"/>
                </a:cxn>
                <a:cxn ang="0">
                  <a:pos x="1846" y="686"/>
                </a:cxn>
                <a:cxn ang="0">
                  <a:pos x="1628" y="784"/>
                </a:cxn>
                <a:cxn ang="0">
                  <a:pos x="1370" y="899"/>
                </a:cxn>
                <a:cxn ang="0">
                  <a:pos x="1066" y="1036"/>
                </a:cxn>
                <a:cxn ang="0">
                  <a:pos x="710" y="1195"/>
                </a:cxn>
                <a:cxn ang="0">
                  <a:pos x="294" y="1382"/>
                </a:cxn>
                <a:cxn ang="0">
                  <a:pos x="44" y="1497"/>
                </a:cxn>
                <a:cxn ang="0">
                  <a:pos x="16" y="1530"/>
                </a:cxn>
                <a:cxn ang="0">
                  <a:pos x="2" y="1572"/>
                </a:cxn>
                <a:cxn ang="0">
                  <a:pos x="2" y="1615"/>
                </a:cxn>
                <a:cxn ang="0">
                  <a:pos x="12" y="1644"/>
                </a:cxn>
                <a:cxn ang="0">
                  <a:pos x="18" y="1657"/>
                </a:cxn>
                <a:cxn ang="0">
                  <a:pos x="130" y="1627"/>
                </a:cxn>
                <a:cxn ang="0">
                  <a:pos x="315" y="1543"/>
                </a:cxn>
                <a:cxn ang="0">
                  <a:pos x="474" y="1472"/>
                </a:cxn>
                <a:cxn ang="0">
                  <a:pos x="615" y="1408"/>
                </a:cxn>
                <a:cxn ang="0">
                  <a:pos x="743" y="1352"/>
                </a:cxn>
                <a:cxn ang="0">
                  <a:pos x="864" y="1297"/>
                </a:cxn>
                <a:cxn ang="0">
                  <a:pos x="987" y="1241"/>
                </a:cxn>
                <a:cxn ang="0">
                  <a:pos x="1119" y="1182"/>
                </a:cxn>
                <a:cxn ang="0">
                  <a:pos x="1265" y="1116"/>
                </a:cxn>
                <a:cxn ang="0">
                  <a:pos x="1432" y="1042"/>
                </a:cxn>
                <a:cxn ang="0">
                  <a:pos x="1628" y="953"/>
                </a:cxn>
                <a:cxn ang="0">
                  <a:pos x="1859" y="850"/>
                </a:cxn>
                <a:cxn ang="0">
                  <a:pos x="2132" y="726"/>
                </a:cxn>
                <a:cxn ang="0">
                  <a:pos x="2453" y="582"/>
                </a:cxn>
                <a:cxn ang="0">
                  <a:pos x="2830" y="412"/>
                </a:cxn>
                <a:cxn ang="0">
                  <a:pos x="3269" y="214"/>
                </a:cxn>
              </a:cxnLst>
              <a:rect l="0" t="0" r="r" b="b"/>
              <a:pathLst>
                <a:path w="3515" h="1674">
                  <a:moveTo>
                    <a:pt x="3515" y="103"/>
                  </a:moveTo>
                  <a:lnTo>
                    <a:pt x="3513" y="96"/>
                  </a:lnTo>
                  <a:lnTo>
                    <a:pt x="3511" y="91"/>
                  </a:lnTo>
                  <a:lnTo>
                    <a:pt x="3508" y="81"/>
                  </a:ln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3257" y="53"/>
                  </a:lnTo>
                  <a:lnTo>
                    <a:pt x="3166" y="94"/>
                  </a:lnTo>
                  <a:lnTo>
                    <a:pt x="3083" y="131"/>
                  </a:lnTo>
                  <a:lnTo>
                    <a:pt x="3004" y="167"/>
                  </a:lnTo>
                  <a:lnTo>
                    <a:pt x="2932" y="198"/>
                  </a:lnTo>
                  <a:lnTo>
                    <a:pt x="2864" y="229"/>
                  </a:lnTo>
                  <a:lnTo>
                    <a:pt x="2800" y="258"/>
                  </a:lnTo>
                  <a:lnTo>
                    <a:pt x="2740" y="286"/>
                  </a:lnTo>
                  <a:lnTo>
                    <a:pt x="2681" y="312"/>
                  </a:lnTo>
                  <a:lnTo>
                    <a:pt x="2623" y="337"/>
                  </a:lnTo>
                  <a:lnTo>
                    <a:pt x="2565" y="364"/>
                  </a:lnTo>
                  <a:lnTo>
                    <a:pt x="2508" y="389"/>
                  </a:lnTo>
                  <a:lnTo>
                    <a:pt x="2450" y="415"/>
                  </a:lnTo>
                  <a:lnTo>
                    <a:pt x="2389" y="443"/>
                  </a:lnTo>
                  <a:lnTo>
                    <a:pt x="2327" y="471"/>
                  </a:lnTo>
                  <a:lnTo>
                    <a:pt x="2259" y="501"/>
                  </a:lnTo>
                  <a:lnTo>
                    <a:pt x="2189" y="532"/>
                  </a:lnTo>
                  <a:lnTo>
                    <a:pt x="2113" y="567"/>
                  </a:lnTo>
                  <a:lnTo>
                    <a:pt x="2031" y="603"/>
                  </a:lnTo>
                  <a:lnTo>
                    <a:pt x="1942" y="643"/>
                  </a:lnTo>
                  <a:lnTo>
                    <a:pt x="1846" y="686"/>
                  </a:lnTo>
                  <a:lnTo>
                    <a:pt x="1741" y="733"/>
                  </a:lnTo>
                  <a:lnTo>
                    <a:pt x="1628" y="784"/>
                  </a:lnTo>
                  <a:lnTo>
                    <a:pt x="1505" y="839"/>
                  </a:lnTo>
                  <a:lnTo>
                    <a:pt x="1370" y="899"/>
                  </a:lnTo>
                  <a:lnTo>
                    <a:pt x="1224" y="966"/>
                  </a:lnTo>
                  <a:lnTo>
                    <a:pt x="1066" y="1036"/>
                  </a:lnTo>
                  <a:lnTo>
                    <a:pt x="895" y="1113"/>
                  </a:lnTo>
                  <a:lnTo>
                    <a:pt x="710" y="1195"/>
                  </a:lnTo>
                  <a:lnTo>
                    <a:pt x="510" y="1286"/>
                  </a:lnTo>
                  <a:lnTo>
                    <a:pt x="294" y="1382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2" y="1644"/>
                  </a:lnTo>
                  <a:lnTo>
                    <a:pt x="15" y="1649"/>
                  </a:lnTo>
                  <a:lnTo>
                    <a:pt x="18" y="1657"/>
                  </a:lnTo>
                  <a:lnTo>
                    <a:pt x="25" y="1674"/>
                  </a:lnTo>
                  <a:lnTo>
                    <a:pt x="130" y="1627"/>
                  </a:lnTo>
                  <a:lnTo>
                    <a:pt x="225" y="1583"/>
                  </a:lnTo>
                  <a:lnTo>
                    <a:pt x="315" y="1543"/>
                  </a:lnTo>
                  <a:lnTo>
                    <a:pt x="398" y="1506"/>
                  </a:lnTo>
                  <a:lnTo>
                    <a:pt x="474" y="1472"/>
                  </a:lnTo>
                  <a:lnTo>
                    <a:pt x="547" y="1439"/>
                  </a:lnTo>
                  <a:lnTo>
                    <a:pt x="615" y="1408"/>
                  </a:lnTo>
                  <a:lnTo>
                    <a:pt x="679" y="1379"/>
                  </a:lnTo>
                  <a:lnTo>
                    <a:pt x="743" y="1352"/>
                  </a:lnTo>
                  <a:lnTo>
                    <a:pt x="804" y="1324"/>
                  </a:lnTo>
                  <a:lnTo>
                    <a:pt x="864" y="1297"/>
                  </a:lnTo>
                  <a:lnTo>
                    <a:pt x="925" y="1269"/>
                  </a:lnTo>
                  <a:lnTo>
                    <a:pt x="987" y="1241"/>
                  </a:lnTo>
                  <a:lnTo>
                    <a:pt x="1052" y="1212"/>
                  </a:lnTo>
                  <a:lnTo>
                    <a:pt x="1119" y="1182"/>
                  </a:lnTo>
                  <a:lnTo>
                    <a:pt x="1189" y="1150"/>
                  </a:lnTo>
                  <a:lnTo>
                    <a:pt x="1265" y="1116"/>
                  </a:lnTo>
                  <a:lnTo>
                    <a:pt x="1345" y="1081"/>
                  </a:lnTo>
                  <a:lnTo>
                    <a:pt x="1432" y="1042"/>
                  </a:lnTo>
                  <a:lnTo>
                    <a:pt x="1526" y="999"/>
                  </a:lnTo>
                  <a:lnTo>
                    <a:pt x="1628" y="953"/>
                  </a:lnTo>
                  <a:lnTo>
                    <a:pt x="1738" y="903"/>
                  </a:lnTo>
                  <a:lnTo>
                    <a:pt x="1859" y="850"/>
                  </a:lnTo>
                  <a:lnTo>
                    <a:pt x="1989" y="791"/>
                  </a:lnTo>
                  <a:lnTo>
                    <a:pt x="2132" y="726"/>
                  </a:lnTo>
                  <a:lnTo>
                    <a:pt x="2286" y="657"/>
                  </a:lnTo>
                  <a:lnTo>
                    <a:pt x="2453" y="582"/>
                  </a:lnTo>
                  <a:lnTo>
                    <a:pt x="2635" y="500"/>
                  </a:lnTo>
                  <a:lnTo>
                    <a:pt x="2830" y="412"/>
                  </a:lnTo>
                  <a:lnTo>
                    <a:pt x="3042" y="316"/>
                  </a:lnTo>
                  <a:lnTo>
                    <a:pt x="3269" y="214"/>
                  </a:lnTo>
                  <a:lnTo>
                    <a:pt x="3515" y="103"/>
                  </a:lnTo>
                  <a:close/>
                </a:path>
              </a:pathLst>
            </a:custGeom>
            <a:solidFill>
              <a:srgbClr val="D6DED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71" name="Freeform 467"/>
            <p:cNvSpPr>
              <a:spLocks/>
            </p:cNvSpPr>
            <p:nvPr/>
          </p:nvSpPr>
          <p:spPr bwMode="auto">
            <a:xfrm>
              <a:off x="3360" y="3024"/>
              <a:ext cx="159" cy="92"/>
            </a:xfrm>
            <a:custGeom>
              <a:avLst/>
              <a:gdLst/>
              <a:ahLst/>
              <a:cxnLst>
                <a:cxn ang="0">
                  <a:pos x="3503" y="83"/>
                </a:cxn>
                <a:cxn ang="0">
                  <a:pos x="3502" y="64"/>
                </a:cxn>
                <a:cxn ang="0">
                  <a:pos x="3491" y="46"/>
                </a:cxn>
                <a:cxn ang="0">
                  <a:pos x="3476" y="31"/>
                </a:cxn>
                <a:cxn ang="0">
                  <a:pos x="3459" y="18"/>
                </a:cxn>
                <a:cxn ang="0">
                  <a:pos x="3440" y="8"/>
                </a:cxn>
                <a:cxn ang="0">
                  <a:pos x="3418" y="2"/>
                </a:cxn>
                <a:cxn ang="0">
                  <a:pos x="3397" y="0"/>
                </a:cxn>
                <a:cxn ang="0">
                  <a:pos x="3376" y="2"/>
                </a:cxn>
                <a:cxn ang="0">
                  <a:pos x="3356" y="8"/>
                </a:cxn>
                <a:cxn ang="0">
                  <a:pos x="62" y="1486"/>
                </a:cxn>
                <a:cxn ang="0">
                  <a:pos x="44" y="1497"/>
                </a:cxn>
                <a:cxn ang="0">
                  <a:pos x="29" y="1512"/>
                </a:cxn>
                <a:cxn ang="0">
                  <a:pos x="16" y="1530"/>
                </a:cxn>
                <a:cxn ang="0">
                  <a:pos x="7" y="1550"/>
                </a:cxn>
                <a:cxn ang="0">
                  <a:pos x="2" y="1572"/>
                </a:cxn>
                <a:cxn ang="0">
                  <a:pos x="0" y="1594"/>
                </a:cxn>
                <a:cxn ang="0">
                  <a:pos x="2" y="1615"/>
                </a:cxn>
                <a:cxn ang="0">
                  <a:pos x="8" y="1636"/>
                </a:cxn>
                <a:cxn ang="0">
                  <a:pos x="13" y="1649"/>
                </a:cxn>
                <a:cxn ang="0">
                  <a:pos x="3503" y="83"/>
                </a:cxn>
              </a:cxnLst>
              <a:rect l="0" t="0" r="r" b="b"/>
              <a:pathLst>
                <a:path w="3503" h="1649">
                  <a:moveTo>
                    <a:pt x="3503" y="83"/>
                  </a:move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3" y="1649"/>
                  </a:lnTo>
                  <a:lnTo>
                    <a:pt x="3503" y="83"/>
                  </a:lnTo>
                  <a:close/>
                </a:path>
              </a:pathLst>
            </a:custGeom>
            <a:solidFill>
              <a:srgbClr val="E0E8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72" name="Freeform 468"/>
            <p:cNvSpPr>
              <a:spLocks/>
            </p:cNvSpPr>
            <p:nvPr/>
          </p:nvSpPr>
          <p:spPr bwMode="auto">
            <a:xfrm>
              <a:off x="3533" y="3064"/>
              <a:ext cx="2" cy="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9" y="0"/>
                </a:cxn>
                <a:cxn ang="0">
                  <a:pos x="16" y="2"/>
                </a:cxn>
                <a:cxn ang="0">
                  <a:pos x="22" y="7"/>
                </a:cxn>
                <a:cxn ang="0">
                  <a:pos x="26" y="13"/>
                </a:cxn>
                <a:cxn ang="0">
                  <a:pos x="28" y="21"/>
                </a:cxn>
                <a:cxn ang="0">
                  <a:pos x="27" y="29"/>
                </a:cxn>
                <a:cxn ang="0">
                  <a:pos x="23" y="35"/>
                </a:cxn>
                <a:cxn ang="0">
                  <a:pos x="16" y="40"/>
                </a:cxn>
                <a:cxn ang="0">
                  <a:pos x="0" y="2"/>
                </a:cxn>
              </a:cxnLst>
              <a:rect l="0" t="0" r="r" b="b"/>
              <a:pathLst>
                <a:path w="28" h="40">
                  <a:moveTo>
                    <a:pt x="0" y="2"/>
                  </a:moveTo>
                  <a:lnTo>
                    <a:pt x="9" y="0"/>
                  </a:lnTo>
                  <a:lnTo>
                    <a:pt x="16" y="2"/>
                  </a:lnTo>
                  <a:lnTo>
                    <a:pt x="22" y="7"/>
                  </a:lnTo>
                  <a:lnTo>
                    <a:pt x="26" y="13"/>
                  </a:lnTo>
                  <a:lnTo>
                    <a:pt x="28" y="21"/>
                  </a:lnTo>
                  <a:lnTo>
                    <a:pt x="27" y="29"/>
                  </a:lnTo>
                  <a:lnTo>
                    <a:pt x="23" y="35"/>
                  </a:lnTo>
                  <a:lnTo>
                    <a:pt x="16" y="4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7A82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73" name="Freeform 469"/>
            <p:cNvSpPr>
              <a:spLocks/>
            </p:cNvSpPr>
            <p:nvPr/>
          </p:nvSpPr>
          <p:spPr bwMode="auto">
            <a:xfrm>
              <a:off x="3374" y="3064"/>
              <a:ext cx="160" cy="90"/>
            </a:xfrm>
            <a:custGeom>
              <a:avLst/>
              <a:gdLst/>
              <a:ahLst/>
              <a:cxnLst>
                <a:cxn ang="0">
                  <a:pos x="8" y="1596"/>
                </a:cxn>
                <a:cxn ang="0">
                  <a:pos x="0" y="1577"/>
                </a:cxn>
                <a:cxn ang="0">
                  <a:pos x="3513" y="0"/>
                </a:cxn>
                <a:cxn ang="0">
                  <a:pos x="3529" y="38"/>
                </a:cxn>
                <a:cxn ang="0">
                  <a:pos x="16" y="1614"/>
                </a:cxn>
                <a:cxn ang="0">
                  <a:pos x="8" y="1596"/>
                </a:cxn>
              </a:cxnLst>
              <a:rect l="0" t="0" r="r" b="b"/>
              <a:pathLst>
                <a:path w="3529" h="1614">
                  <a:moveTo>
                    <a:pt x="8" y="1596"/>
                  </a:moveTo>
                  <a:lnTo>
                    <a:pt x="0" y="1577"/>
                  </a:lnTo>
                  <a:lnTo>
                    <a:pt x="3513" y="0"/>
                  </a:lnTo>
                  <a:lnTo>
                    <a:pt x="3529" y="38"/>
                  </a:lnTo>
                  <a:lnTo>
                    <a:pt x="16" y="1614"/>
                  </a:lnTo>
                  <a:lnTo>
                    <a:pt x="8" y="1596"/>
                  </a:lnTo>
                  <a:close/>
                </a:path>
              </a:pathLst>
            </a:custGeom>
            <a:solidFill>
              <a:srgbClr val="7A82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74" name="Freeform 470"/>
            <p:cNvSpPr>
              <a:spLocks/>
            </p:cNvSpPr>
            <p:nvPr/>
          </p:nvSpPr>
          <p:spPr bwMode="auto">
            <a:xfrm>
              <a:off x="3373" y="3152"/>
              <a:ext cx="1" cy="2"/>
            </a:xfrm>
            <a:custGeom>
              <a:avLst/>
              <a:gdLst/>
              <a:ahLst/>
              <a:cxnLst>
                <a:cxn ang="0">
                  <a:pos x="28" y="37"/>
                </a:cxn>
                <a:cxn ang="0">
                  <a:pos x="19" y="40"/>
                </a:cxn>
                <a:cxn ang="0">
                  <a:pos x="12" y="37"/>
                </a:cxn>
                <a:cxn ang="0">
                  <a:pos x="6" y="33"/>
                </a:cxn>
                <a:cxn ang="0">
                  <a:pos x="2" y="26"/>
                </a:cxn>
                <a:cxn ang="0">
                  <a:pos x="0" y="19"/>
                </a:cxn>
                <a:cxn ang="0">
                  <a:pos x="1" y="11"/>
                </a:cxn>
                <a:cxn ang="0">
                  <a:pos x="5" y="5"/>
                </a:cxn>
                <a:cxn ang="0">
                  <a:pos x="12" y="0"/>
                </a:cxn>
                <a:cxn ang="0">
                  <a:pos x="28" y="37"/>
                </a:cxn>
              </a:cxnLst>
              <a:rect l="0" t="0" r="r" b="b"/>
              <a:pathLst>
                <a:path w="28" h="40">
                  <a:moveTo>
                    <a:pt x="28" y="37"/>
                  </a:moveTo>
                  <a:lnTo>
                    <a:pt x="19" y="40"/>
                  </a:lnTo>
                  <a:lnTo>
                    <a:pt x="12" y="37"/>
                  </a:lnTo>
                  <a:lnTo>
                    <a:pt x="6" y="33"/>
                  </a:lnTo>
                  <a:lnTo>
                    <a:pt x="2" y="26"/>
                  </a:lnTo>
                  <a:lnTo>
                    <a:pt x="0" y="19"/>
                  </a:lnTo>
                  <a:lnTo>
                    <a:pt x="1" y="11"/>
                  </a:lnTo>
                  <a:lnTo>
                    <a:pt x="5" y="5"/>
                  </a:lnTo>
                  <a:lnTo>
                    <a:pt x="12" y="0"/>
                  </a:lnTo>
                  <a:lnTo>
                    <a:pt x="28" y="37"/>
                  </a:lnTo>
                  <a:close/>
                </a:path>
              </a:pathLst>
            </a:custGeom>
            <a:solidFill>
              <a:srgbClr val="7A82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75" name="Freeform 471"/>
            <p:cNvSpPr>
              <a:spLocks/>
            </p:cNvSpPr>
            <p:nvPr/>
          </p:nvSpPr>
          <p:spPr bwMode="auto">
            <a:xfrm>
              <a:off x="3537" y="3075"/>
              <a:ext cx="2" cy="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9" y="0"/>
                </a:cxn>
                <a:cxn ang="0">
                  <a:pos x="16" y="2"/>
                </a:cxn>
                <a:cxn ang="0">
                  <a:pos x="22" y="6"/>
                </a:cxn>
                <a:cxn ang="0">
                  <a:pos x="26" y="13"/>
                </a:cxn>
                <a:cxn ang="0">
                  <a:pos x="28" y="21"/>
                </a:cxn>
                <a:cxn ang="0">
                  <a:pos x="27" y="29"/>
                </a:cxn>
                <a:cxn ang="0">
                  <a:pos x="23" y="35"/>
                </a:cxn>
                <a:cxn ang="0">
                  <a:pos x="16" y="40"/>
                </a:cxn>
                <a:cxn ang="0">
                  <a:pos x="0" y="2"/>
                </a:cxn>
              </a:cxnLst>
              <a:rect l="0" t="0" r="r" b="b"/>
              <a:pathLst>
                <a:path w="28" h="40">
                  <a:moveTo>
                    <a:pt x="0" y="2"/>
                  </a:moveTo>
                  <a:lnTo>
                    <a:pt x="9" y="0"/>
                  </a:lnTo>
                  <a:lnTo>
                    <a:pt x="16" y="2"/>
                  </a:lnTo>
                  <a:lnTo>
                    <a:pt x="22" y="6"/>
                  </a:lnTo>
                  <a:lnTo>
                    <a:pt x="26" y="13"/>
                  </a:lnTo>
                  <a:lnTo>
                    <a:pt x="28" y="21"/>
                  </a:lnTo>
                  <a:lnTo>
                    <a:pt x="27" y="29"/>
                  </a:lnTo>
                  <a:lnTo>
                    <a:pt x="23" y="35"/>
                  </a:lnTo>
                  <a:lnTo>
                    <a:pt x="16" y="4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76" name="Freeform 472"/>
            <p:cNvSpPr>
              <a:spLocks/>
            </p:cNvSpPr>
            <p:nvPr/>
          </p:nvSpPr>
          <p:spPr bwMode="auto">
            <a:xfrm>
              <a:off x="3377" y="3075"/>
              <a:ext cx="161" cy="91"/>
            </a:xfrm>
            <a:custGeom>
              <a:avLst/>
              <a:gdLst/>
              <a:ahLst/>
              <a:cxnLst>
                <a:cxn ang="0">
                  <a:pos x="8" y="1614"/>
                </a:cxn>
                <a:cxn ang="0">
                  <a:pos x="0" y="1595"/>
                </a:cxn>
                <a:cxn ang="0">
                  <a:pos x="3531" y="0"/>
                </a:cxn>
                <a:cxn ang="0">
                  <a:pos x="3547" y="38"/>
                </a:cxn>
                <a:cxn ang="0">
                  <a:pos x="17" y="1633"/>
                </a:cxn>
                <a:cxn ang="0">
                  <a:pos x="8" y="1614"/>
                </a:cxn>
              </a:cxnLst>
              <a:rect l="0" t="0" r="r" b="b"/>
              <a:pathLst>
                <a:path w="3547" h="1633">
                  <a:moveTo>
                    <a:pt x="8" y="1614"/>
                  </a:moveTo>
                  <a:lnTo>
                    <a:pt x="0" y="1595"/>
                  </a:lnTo>
                  <a:lnTo>
                    <a:pt x="3531" y="0"/>
                  </a:lnTo>
                  <a:lnTo>
                    <a:pt x="3547" y="38"/>
                  </a:lnTo>
                  <a:lnTo>
                    <a:pt x="17" y="1633"/>
                  </a:lnTo>
                  <a:lnTo>
                    <a:pt x="8" y="1614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77" name="Freeform 473"/>
            <p:cNvSpPr>
              <a:spLocks/>
            </p:cNvSpPr>
            <p:nvPr/>
          </p:nvSpPr>
          <p:spPr bwMode="auto">
            <a:xfrm>
              <a:off x="3376" y="3164"/>
              <a:ext cx="2" cy="2"/>
            </a:xfrm>
            <a:custGeom>
              <a:avLst/>
              <a:gdLst/>
              <a:ahLst/>
              <a:cxnLst>
                <a:cxn ang="0">
                  <a:pos x="29" y="38"/>
                </a:cxn>
                <a:cxn ang="0">
                  <a:pos x="19" y="40"/>
                </a:cxn>
                <a:cxn ang="0">
                  <a:pos x="12" y="38"/>
                </a:cxn>
                <a:cxn ang="0">
                  <a:pos x="6" y="34"/>
                </a:cxn>
                <a:cxn ang="0">
                  <a:pos x="2" y="27"/>
                </a:cxn>
                <a:cxn ang="0">
                  <a:pos x="0" y="19"/>
                </a:cxn>
                <a:cxn ang="0">
                  <a:pos x="1" y="12"/>
                </a:cxn>
                <a:cxn ang="0">
                  <a:pos x="5" y="6"/>
                </a:cxn>
                <a:cxn ang="0">
                  <a:pos x="12" y="0"/>
                </a:cxn>
                <a:cxn ang="0">
                  <a:pos x="29" y="38"/>
                </a:cxn>
              </a:cxnLst>
              <a:rect l="0" t="0" r="r" b="b"/>
              <a:pathLst>
                <a:path w="29" h="40">
                  <a:moveTo>
                    <a:pt x="29" y="38"/>
                  </a:moveTo>
                  <a:lnTo>
                    <a:pt x="19" y="40"/>
                  </a:lnTo>
                  <a:lnTo>
                    <a:pt x="12" y="38"/>
                  </a:lnTo>
                  <a:lnTo>
                    <a:pt x="6" y="34"/>
                  </a:lnTo>
                  <a:lnTo>
                    <a:pt x="2" y="27"/>
                  </a:lnTo>
                  <a:lnTo>
                    <a:pt x="0" y="19"/>
                  </a:lnTo>
                  <a:lnTo>
                    <a:pt x="1" y="12"/>
                  </a:lnTo>
                  <a:lnTo>
                    <a:pt x="5" y="6"/>
                  </a:lnTo>
                  <a:lnTo>
                    <a:pt x="12" y="0"/>
                  </a:lnTo>
                  <a:lnTo>
                    <a:pt x="29" y="38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78" name="Freeform 474"/>
            <p:cNvSpPr>
              <a:spLocks/>
            </p:cNvSpPr>
            <p:nvPr/>
          </p:nvSpPr>
          <p:spPr bwMode="auto">
            <a:xfrm>
              <a:off x="3368" y="3169"/>
              <a:ext cx="50" cy="122"/>
            </a:xfrm>
            <a:custGeom>
              <a:avLst/>
              <a:gdLst/>
              <a:ahLst/>
              <a:cxnLst>
                <a:cxn ang="0">
                  <a:pos x="230" y="56"/>
                </a:cxn>
                <a:cxn ang="0">
                  <a:pos x="1103" y="2072"/>
                </a:cxn>
                <a:cxn ang="0">
                  <a:pos x="1067" y="2201"/>
                </a:cxn>
                <a:cxn ang="0">
                  <a:pos x="1031" y="2186"/>
                </a:cxn>
                <a:cxn ang="0">
                  <a:pos x="994" y="2172"/>
                </a:cxn>
                <a:cxn ang="0">
                  <a:pos x="958" y="2155"/>
                </a:cxn>
                <a:cxn ang="0">
                  <a:pos x="921" y="2138"/>
                </a:cxn>
                <a:cxn ang="0">
                  <a:pos x="886" y="2119"/>
                </a:cxn>
                <a:cxn ang="0">
                  <a:pos x="850" y="2100"/>
                </a:cxn>
                <a:cxn ang="0">
                  <a:pos x="814" y="2079"/>
                </a:cxn>
                <a:cxn ang="0">
                  <a:pos x="780" y="2058"/>
                </a:cxn>
                <a:cxn ang="0">
                  <a:pos x="745" y="2036"/>
                </a:cxn>
                <a:cxn ang="0">
                  <a:pos x="711" y="2012"/>
                </a:cxn>
                <a:cxn ang="0">
                  <a:pos x="677" y="1988"/>
                </a:cxn>
                <a:cxn ang="0">
                  <a:pos x="644" y="1964"/>
                </a:cxn>
                <a:cxn ang="0">
                  <a:pos x="610" y="1939"/>
                </a:cxn>
                <a:cxn ang="0">
                  <a:pos x="579" y="1911"/>
                </a:cxn>
                <a:cxn ang="0">
                  <a:pos x="547" y="1884"/>
                </a:cxn>
                <a:cxn ang="0">
                  <a:pos x="515" y="1856"/>
                </a:cxn>
                <a:cxn ang="0">
                  <a:pos x="485" y="1827"/>
                </a:cxn>
                <a:cxn ang="0">
                  <a:pos x="455" y="1797"/>
                </a:cxn>
                <a:cxn ang="0">
                  <a:pos x="426" y="1767"/>
                </a:cxn>
                <a:cxn ang="0">
                  <a:pos x="397" y="1736"/>
                </a:cxn>
                <a:cxn ang="0">
                  <a:pos x="370" y="1705"/>
                </a:cxn>
                <a:cxn ang="0">
                  <a:pos x="342" y="1672"/>
                </a:cxn>
                <a:cxn ang="0">
                  <a:pos x="316" y="1638"/>
                </a:cxn>
                <a:cxn ang="0">
                  <a:pos x="291" y="1604"/>
                </a:cxn>
                <a:cxn ang="0">
                  <a:pos x="267" y="1571"/>
                </a:cxn>
                <a:cxn ang="0">
                  <a:pos x="243" y="1536"/>
                </a:cxn>
                <a:cxn ang="0">
                  <a:pos x="221" y="1500"/>
                </a:cxn>
                <a:cxn ang="0">
                  <a:pos x="199" y="1463"/>
                </a:cxn>
                <a:cxn ang="0">
                  <a:pos x="178" y="1427"/>
                </a:cxn>
                <a:cxn ang="0">
                  <a:pos x="158" y="1389"/>
                </a:cxn>
                <a:cxn ang="0">
                  <a:pos x="140" y="1351"/>
                </a:cxn>
                <a:cxn ang="0">
                  <a:pos x="123" y="1314"/>
                </a:cxn>
                <a:cxn ang="0">
                  <a:pos x="94" y="1241"/>
                </a:cxn>
                <a:cxn ang="0">
                  <a:pos x="70" y="1164"/>
                </a:cxn>
                <a:cxn ang="0">
                  <a:pos x="49" y="1083"/>
                </a:cxn>
                <a:cxn ang="0">
                  <a:pos x="32" y="997"/>
                </a:cxn>
                <a:cxn ang="0">
                  <a:pos x="19" y="910"/>
                </a:cxn>
                <a:cxn ang="0">
                  <a:pos x="8" y="822"/>
                </a:cxn>
                <a:cxn ang="0">
                  <a:pos x="2" y="732"/>
                </a:cxn>
                <a:cxn ang="0">
                  <a:pos x="0" y="641"/>
                </a:cxn>
                <a:cxn ang="0">
                  <a:pos x="2" y="551"/>
                </a:cxn>
                <a:cxn ang="0">
                  <a:pos x="8" y="463"/>
                </a:cxn>
                <a:cxn ang="0">
                  <a:pos x="18" y="375"/>
                </a:cxn>
                <a:cxn ang="0">
                  <a:pos x="31" y="292"/>
                </a:cxn>
                <a:cxn ang="0">
                  <a:pos x="48" y="212"/>
                </a:cxn>
                <a:cxn ang="0">
                  <a:pos x="69" y="136"/>
                </a:cxn>
                <a:cxn ang="0">
                  <a:pos x="94" y="65"/>
                </a:cxn>
                <a:cxn ang="0">
                  <a:pos x="123" y="0"/>
                </a:cxn>
                <a:cxn ang="0">
                  <a:pos x="230" y="56"/>
                </a:cxn>
              </a:cxnLst>
              <a:rect l="0" t="0" r="r" b="b"/>
              <a:pathLst>
                <a:path w="1103" h="2201">
                  <a:moveTo>
                    <a:pt x="230" y="56"/>
                  </a:moveTo>
                  <a:lnTo>
                    <a:pt x="1103" y="2072"/>
                  </a:lnTo>
                  <a:lnTo>
                    <a:pt x="1067" y="2201"/>
                  </a:lnTo>
                  <a:lnTo>
                    <a:pt x="1031" y="2186"/>
                  </a:lnTo>
                  <a:lnTo>
                    <a:pt x="994" y="2172"/>
                  </a:lnTo>
                  <a:lnTo>
                    <a:pt x="958" y="2155"/>
                  </a:lnTo>
                  <a:lnTo>
                    <a:pt x="921" y="2138"/>
                  </a:lnTo>
                  <a:lnTo>
                    <a:pt x="886" y="2119"/>
                  </a:lnTo>
                  <a:lnTo>
                    <a:pt x="850" y="2100"/>
                  </a:lnTo>
                  <a:lnTo>
                    <a:pt x="814" y="2079"/>
                  </a:lnTo>
                  <a:lnTo>
                    <a:pt x="780" y="2058"/>
                  </a:lnTo>
                  <a:lnTo>
                    <a:pt x="745" y="2036"/>
                  </a:lnTo>
                  <a:lnTo>
                    <a:pt x="711" y="2012"/>
                  </a:lnTo>
                  <a:lnTo>
                    <a:pt x="677" y="1988"/>
                  </a:lnTo>
                  <a:lnTo>
                    <a:pt x="644" y="1964"/>
                  </a:lnTo>
                  <a:lnTo>
                    <a:pt x="610" y="1939"/>
                  </a:lnTo>
                  <a:lnTo>
                    <a:pt x="579" y="1911"/>
                  </a:lnTo>
                  <a:lnTo>
                    <a:pt x="547" y="1884"/>
                  </a:lnTo>
                  <a:lnTo>
                    <a:pt x="515" y="1856"/>
                  </a:lnTo>
                  <a:lnTo>
                    <a:pt x="485" y="1827"/>
                  </a:lnTo>
                  <a:lnTo>
                    <a:pt x="455" y="1797"/>
                  </a:lnTo>
                  <a:lnTo>
                    <a:pt x="426" y="1767"/>
                  </a:lnTo>
                  <a:lnTo>
                    <a:pt x="397" y="1736"/>
                  </a:lnTo>
                  <a:lnTo>
                    <a:pt x="370" y="1705"/>
                  </a:lnTo>
                  <a:lnTo>
                    <a:pt x="342" y="1672"/>
                  </a:lnTo>
                  <a:lnTo>
                    <a:pt x="316" y="1638"/>
                  </a:lnTo>
                  <a:lnTo>
                    <a:pt x="291" y="1604"/>
                  </a:lnTo>
                  <a:lnTo>
                    <a:pt x="267" y="1571"/>
                  </a:lnTo>
                  <a:lnTo>
                    <a:pt x="243" y="1536"/>
                  </a:lnTo>
                  <a:lnTo>
                    <a:pt x="221" y="1500"/>
                  </a:lnTo>
                  <a:lnTo>
                    <a:pt x="199" y="1463"/>
                  </a:lnTo>
                  <a:lnTo>
                    <a:pt x="178" y="1427"/>
                  </a:lnTo>
                  <a:lnTo>
                    <a:pt x="158" y="1389"/>
                  </a:lnTo>
                  <a:lnTo>
                    <a:pt x="140" y="1351"/>
                  </a:lnTo>
                  <a:lnTo>
                    <a:pt x="123" y="1314"/>
                  </a:lnTo>
                  <a:lnTo>
                    <a:pt x="94" y="1241"/>
                  </a:lnTo>
                  <a:lnTo>
                    <a:pt x="70" y="1164"/>
                  </a:lnTo>
                  <a:lnTo>
                    <a:pt x="49" y="1083"/>
                  </a:lnTo>
                  <a:lnTo>
                    <a:pt x="32" y="997"/>
                  </a:lnTo>
                  <a:lnTo>
                    <a:pt x="19" y="910"/>
                  </a:lnTo>
                  <a:lnTo>
                    <a:pt x="8" y="822"/>
                  </a:lnTo>
                  <a:lnTo>
                    <a:pt x="2" y="732"/>
                  </a:lnTo>
                  <a:lnTo>
                    <a:pt x="0" y="641"/>
                  </a:lnTo>
                  <a:lnTo>
                    <a:pt x="2" y="551"/>
                  </a:lnTo>
                  <a:lnTo>
                    <a:pt x="8" y="463"/>
                  </a:lnTo>
                  <a:lnTo>
                    <a:pt x="18" y="375"/>
                  </a:lnTo>
                  <a:lnTo>
                    <a:pt x="31" y="292"/>
                  </a:lnTo>
                  <a:lnTo>
                    <a:pt x="48" y="212"/>
                  </a:lnTo>
                  <a:lnTo>
                    <a:pt x="69" y="136"/>
                  </a:lnTo>
                  <a:lnTo>
                    <a:pt x="94" y="65"/>
                  </a:lnTo>
                  <a:lnTo>
                    <a:pt x="123" y="0"/>
                  </a:lnTo>
                  <a:lnTo>
                    <a:pt x="230" y="56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79" name="Freeform 475"/>
            <p:cNvSpPr>
              <a:spLocks/>
            </p:cNvSpPr>
            <p:nvPr/>
          </p:nvSpPr>
          <p:spPr bwMode="auto">
            <a:xfrm>
              <a:off x="3367" y="3169"/>
              <a:ext cx="50" cy="122"/>
            </a:xfrm>
            <a:custGeom>
              <a:avLst/>
              <a:gdLst/>
              <a:ahLst/>
              <a:cxnLst>
                <a:cxn ang="0">
                  <a:pos x="230" y="56"/>
                </a:cxn>
                <a:cxn ang="0">
                  <a:pos x="1103" y="2072"/>
                </a:cxn>
                <a:cxn ang="0">
                  <a:pos x="1067" y="2202"/>
                </a:cxn>
                <a:cxn ang="0">
                  <a:pos x="1030" y="2187"/>
                </a:cxn>
                <a:cxn ang="0">
                  <a:pos x="994" y="2172"/>
                </a:cxn>
                <a:cxn ang="0">
                  <a:pos x="958" y="2155"/>
                </a:cxn>
                <a:cxn ang="0">
                  <a:pos x="921" y="2138"/>
                </a:cxn>
                <a:cxn ang="0">
                  <a:pos x="886" y="2119"/>
                </a:cxn>
                <a:cxn ang="0">
                  <a:pos x="850" y="2100"/>
                </a:cxn>
                <a:cxn ang="0">
                  <a:pos x="814" y="2079"/>
                </a:cxn>
                <a:cxn ang="0">
                  <a:pos x="779" y="2058"/>
                </a:cxn>
                <a:cxn ang="0">
                  <a:pos x="745" y="2036"/>
                </a:cxn>
                <a:cxn ang="0">
                  <a:pos x="711" y="2013"/>
                </a:cxn>
                <a:cxn ang="0">
                  <a:pos x="676" y="1989"/>
                </a:cxn>
                <a:cxn ang="0">
                  <a:pos x="644" y="1964"/>
                </a:cxn>
                <a:cxn ang="0">
                  <a:pos x="610" y="1939"/>
                </a:cxn>
                <a:cxn ang="0">
                  <a:pos x="578" y="1912"/>
                </a:cxn>
                <a:cxn ang="0">
                  <a:pos x="547" y="1884"/>
                </a:cxn>
                <a:cxn ang="0">
                  <a:pos x="515" y="1857"/>
                </a:cxn>
                <a:cxn ang="0">
                  <a:pos x="485" y="1827"/>
                </a:cxn>
                <a:cxn ang="0">
                  <a:pos x="455" y="1798"/>
                </a:cxn>
                <a:cxn ang="0">
                  <a:pos x="425" y="1767"/>
                </a:cxn>
                <a:cxn ang="0">
                  <a:pos x="397" y="1737"/>
                </a:cxn>
                <a:cxn ang="0">
                  <a:pos x="369" y="1705"/>
                </a:cxn>
                <a:cxn ang="0">
                  <a:pos x="342" y="1672"/>
                </a:cxn>
                <a:cxn ang="0">
                  <a:pos x="316" y="1639"/>
                </a:cxn>
                <a:cxn ang="0">
                  <a:pos x="291" y="1605"/>
                </a:cxn>
                <a:cxn ang="0">
                  <a:pos x="266" y="1571"/>
                </a:cxn>
                <a:cxn ang="0">
                  <a:pos x="243" y="1536"/>
                </a:cxn>
                <a:cxn ang="0">
                  <a:pos x="220" y="1500"/>
                </a:cxn>
                <a:cxn ang="0">
                  <a:pos x="199" y="1464"/>
                </a:cxn>
                <a:cxn ang="0">
                  <a:pos x="178" y="1428"/>
                </a:cxn>
                <a:cxn ang="0">
                  <a:pos x="158" y="1390"/>
                </a:cxn>
                <a:cxn ang="0">
                  <a:pos x="140" y="1352"/>
                </a:cxn>
                <a:cxn ang="0">
                  <a:pos x="123" y="1314"/>
                </a:cxn>
                <a:cxn ang="0">
                  <a:pos x="94" y="1241"/>
                </a:cxn>
                <a:cxn ang="0">
                  <a:pos x="69" y="1164"/>
                </a:cxn>
                <a:cxn ang="0">
                  <a:pos x="49" y="1083"/>
                </a:cxn>
                <a:cxn ang="0">
                  <a:pos x="32" y="998"/>
                </a:cxn>
                <a:cxn ang="0">
                  <a:pos x="18" y="910"/>
                </a:cxn>
                <a:cxn ang="0">
                  <a:pos x="8" y="823"/>
                </a:cxn>
                <a:cxn ang="0">
                  <a:pos x="2" y="732"/>
                </a:cxn>
                <a:cxn ang="0">
                  <a:pos x="0" y="641"/>
                </a:cxn>
                <a:cxn ang="0">
                  <a:pos x="2" y="552"/>
                </a:cxn>
                <a:cxn ang="0">
                  <a:pos x="8" y="463"/>
                </a:cxn>
                <a:cxn ang="0">
                  <a:pos x="17" y="376"/>
                </a:cxn>
                <a:cxn ang="0">
                  <a:pos x="31" y="292"/>
                </a:cxn>
                <a:cxn ang="0">
                  <a:pos x="48" y="212"/>
                </a:cxn>
                <a:cxn ang="0">
                  <a:pos x="68" y="136"/>
                </a:cxn>
                <a:cxn ang="0">
                  <a:pos x="94" y="66"/>
                </a:cxn>
                <a:cxn ang="0">
                  <a:pos x="123" y="0"/>
                </a:cxn>
                <a:cxn ang="0">
                  <a:pos x="230" y="56"/>
                </a:cxn>
              </a:cxnLst>
              <a:rect l="0" t="0" r="r" b="b"/>
              <a:pathLst>
                <a:path w="1103" h="2202">
                  <a:moveTo>
                    <a:pt x="230" y="56"/>
                  </a:moveTo>
                  <a:lnTo>
                    <a:pt x="1103" y="2072"/>
                  </a:lnTo>
                  <a:lnTo>
                    <a:pt x="1067" y="2202"/>
                  </a:lnTo>
                  <a:lnTo>
                    <a:pt x="1030" y="2187"/>
                  </a:lnTo>
                  <a:lnTo>
                    <a:pt x="994" y="2172"/>
                  </a:lnTo>
                  <a:lnTo>
                    <a:pt x="958" y="2155"/>
                  </a:lnTo>
                  <a:lnTo>
                    <a:pt x="921" y="2138"/>
                  </a:lnTo>
                  <a:lnTo>
                    <a:pt x="886" y="2119"/>
                  </a:lnTo>
                  <a:lnTo>
                    <a:pt x="850" y="2100"/>
                  </a:lnTo>
                  <a:lnTo>
                    <a:pt x="814" y="2079"/>
                  </a:lnTo>
                  <a:lnTo>
                    <a:pt x="779" y="2058"/>
                  </a:lnTo>
                  <a:lnTo>
                    <a:pt x="745" y="2036"/>
                  </a:lnTo>
                  <a:lnTo>
                    <a:pt x="711" y="2013"/>
                  </a:lnTo>
                  <a:lnTo>
                    <a:pt x="676" y="1989"/>
                  </a:lnTo>
                  <a:lnTo>
                    <a:pt x="644" y="1964"/>
                  </a:lnTo>
                  <a:lnTo>
                    <a:pt x="610" y="1939"/>
                  </a:lnTo>
                  <a:lnTo>
                    <a:pt x="578" y="1912"/>
                  </a:lnTo>
                  <a:lnTo>
                    <a:pt x="547" y="1884"/>
                  </a:lnTo>
                  <a:lnTo>
                    <a:pt x="515" y="1857"/>
                  </a:lnTo>
                  <a:lnTo>
                    <a:pt x="485" y="1827"/>
                  </a:lnTo>
                  <a:lnTo>
                    <a:pt x="455" y="1798"/>
                  </a:lnTo>
                  <a:lnTo>
                    <a:pt x="425" y="1767"/>
                  </a:lnTo>
                  <a:lnTo>
                    <a:pt x="397" y="1737"/>
                  </a:lnTo>
                  <a:lnTo>
                    <a:pt x="369" y="1705"/>
                  </a:lnTo>
                  <a:lnTo>
                    <a:pt x="342" y="1672"/>
                  </a:lnTo>
                  <a:lnTo>
                    <a:pt x="316" y="1639"/>
                  </a:lnTo>
                  <a:lnTo>
                    <a:pt x="291" y="1605"/>
                  </a:lnTo>
                  <a:lnTo>
                    <a:pt x="266" y="1571"/>
                  </a:lnTo>
                  <a:lnTo>
                    <a:pt x="243" y="1536"/>
                  </a:lnTo>
                  <a:lnTo>
                    <a:pt x="220" y="1500"/>
                  </a:lnTo>
                  <a:lnTo>
                    <a:pt x="199" y="1464"/>
                  </a:lnTo>
                  <a:lnTo>
                    <a:pt x="178" y="1428"/>
                  </a:lnTo>
                  <a:lnTo>
                    <a:pt x="158" y="1390"/>
                  </a:lnTo>
                  <a:lnTo>
                    <a:pt x="140" y="1352"/>
                  </a:lnTo>
                  <a:lnTo>
                    <a:pt x="123" y="1314"/>
                  </a:lnTo>
                  <a:lnTo>
                    <a:pt x="94" y="1241"/>
                  </a:lnTo>
                  <a:lnTo>
                    <a:pt x="69" y="1164"/>
                  </a:lnTo>
                  <a:lnTo>
                    <a:pt x="49" y="1083"/>
                  </a:lnTo>
                  <a:lnTo>
                    <a:pt x="32" y="998"/>
                  </a:lnTo>
                  <a:lnTo>
                    <a:pt x="18" y="910"/>
                  </a:lnTo>
                  <a:lnTo>
                    <a:pt x="8" y="823"/>
                  </a:lnTo>
                  <a:lnTo>
                    <a:pt x="2" y="732"/>
                  </a:lnTo>
                  <a:lnTo>
                    <a:pt x="0" y="641"/>
                  </a:lnTo>
                  <a:lnTo>
                    <a:pt x="2" y="552"/>
                  </a:lnTo>
                  <a:lnTo>
                    <a:pt x="8" y="463"/>
                  </a:lnTo>
                  <a:lnTo>
                    <a:pt x="17" y="376"/>
                  </a:lnTo>
                  <a:lnTo>
                    <a:pt x="31" y="292"/>
                  </a:lnTo>
                  <a:lnTo>
                    <a:pt x="48" y="212"/>
                  </a:lnTo>
                  <a:lnTo>
                    <a:pt x="68" y="136"/>
                  </a:lnTo>
                  <a:lnTo>
                    <a:pt x="94" y="66"/>
                  </a:lnTo>
                  <a:lnTo>
                    <a:pt x="123" y="0"/>
                  </a:lnTo>
                  <a:lnTo>
                    <a:pt x="230" y="56"/>
                  </a:lnTo>
                  <a:close/>
                </a:path>
              </a:pathLst>
            </a:custGeom>
            <a:solidFill>
              <a:srgbClr val="BAC2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80" name="Freeform 476"/>
            <p:cNvSpPr>
              <a:spLocks/>
            </p:cNvSpPr>
            <p:nvPr/>
          </p:nvSpPr>
          <p:spPr bwMode="auto">
            <a:xfrm>
              <a:off x="3544" y="3074"/>
              <a:ext cx="52" cy="121"/>
            </a:xfrm>
            <a:custGeom>
              <a:avLst/>
              <a:gdLst/>
              <a:ahLst/>
              <a:cxnLst>
                <a:cxn ang="0">
                  <a:pos x="917" y="2127"/>
                </a:cxn>
                <a:cxn ang="0">
                  <a:pos x="0" y="131"/>
                </a:cxn>
                <a:cxn ang="0">
                  <a:pos x="32" y="0"/>
                </a:cxn>
                <a:cxn ang="0">
                  <a:pos x="69" y="14"/>
                </a:cxn>
                <a:cxn ang="0">
                  <a:pos x="106" y="29"/>
                </a:cxn>
                <a:cxn ang="0">
                  <a:pos x="142" y="44"/>
                </a:cxn>
                <a:cxn ang="0">
                  <a:pos x="179" y="60"/>
                </a:cxn>
                <a:cxn ang="0">
                  <a:pos x="216" y="78"/>
                </a:cxn>
                <a:cxn ang="0">
                  <a:pos x="252" y="96"/>
                </a:cxn>
                <a:cxn ang="0">
                  <a:pos x="287" y="116"/>
                </a:cxn>
                <a:cxn ang="0">
                  <a:pos x="323" y="136"/>
                </a:cxn>
                <a:cxn ang="0">
                  <a:pos x="358" y="159"/>
                </a:cxn>
                <a:cxn ang="0">
                  <a:pos x="392" y="181"/>
                </a:cxn>
                <a:cxn ang="0">
                  <a:pos x="427" y="204"/>
                </a:cxn>
                <a:cxn ang="0">
                  <a:pos x="461" y="228"/>
                </a:cxn>
                <a:cxn ang="0">
                  <a:pos x="494" y="252"/>
                </a:cxn>
                <a:cxn ang="0">
                  <a:pos x="527" y="279"/>
                </a:cxn>
                <a:cxn ang="0">
                  <a:pos x="560" y="305"/>
                </a:cxn>
                <a:cxn ang="0">
                  <a:pos x="591" y="332"/>
                </a:cxn>
                <a:cxn ang="0">
                  <a:pos x="623" y="361"/>
                </a:cxn>
                <a:cxn ang="0">
                  <a:pos x="653" y="389"/>
                </a:cxn>
                <a:cxn ang="0">
                  <a:pos x="683" y="419"/>
                </a:cxn>
                <a:cxn ang="0">
                  <a:pos x="713" y="449"/>
                </a:cxn>
                <a:cxn ang="0">
                  <a:pos x="741" y="481"/>
                </a:cxn>
                <a:cxn ang="0">
                  <a:pos x="769" y="513"/>
                </a:cxn>
                <a:cxn ang="0">
                  <a:pos x="795" y="545"/>
                </a:cxn>
                <a:cxn ang="0">
                  <a:pos x="822" y="578"/>
                </a:cxn>
                <a:cxn ang="0">
                  <a:pos x="846" y="612"/>
                </a:cxn>
                <a:cxn ang="0">
                  <a:pos x="871" y="647"/>
                </a:cxn>
                <a:cxn ang="0">
                  <a:pos x="894" y="681"/>
                </a:cxn>
                <a:cxn ang="0">
                  <a:pos x="917" y="717"/>
                </a:cxn>
                <a:cxn ang="0">
                  <a:pos x="938" y="754"/>
                </a:cxn>
                <a:cxn ang="0">
                  <a:pos x="958" y="791"/>
                </a:cxn>
                <a:cxn ang="0">
                  <a:pos x="978" y="828"/>
                </a:cxn>
                <a:cxn ang="0">
                  <a:pos x="996" y="866"/>
                </a:cxn>
                <a:cxn ang="0">
                  <a:pos x="1026" y="938"/>
                </a:cxn>
                <a:cxn ang="0">
                  <a:pos x="1052" y="1015"/>
                </a:cxn>
                <a:cxn ang="0">
                  <a:pos x="1075" y="1096"/>
                </a:cxn>
                <a:cxn ang="0">
                  <a:pos x="1094" y="1180"/>
                </a:cxn>
                <a:cxn ang="0">
                  <a:pos x="1109" y="1266"/>
                </a:cxn>
                <a:cxn ang="0">
                  <a:pos x="1121" y="1356"/>
                </a:cxn>
                <a:cxn ang="0">
                  <a:pos x="1129" y="1446"/>
                </a:cxn>
                <a:cxn ang="0">
                  <a:pos x="1133" y="1536"/>
                </a:cxn>
                <a:cxn ang="0">
                  <a:pos x="1133" y="1626"/>
                </a:cxn>
                <a:cxn ang="0">
                  <a:pos x="1130" y="1716"/>
                </a:cxn>
                <a:cxn ang="0">
                  <a:pos x="1122" y="1802"/>
                </a:cxn>
                <a:cxn ang="0">
                  <a:pos x="1110" y="1886"/>
                </a:cxn>
                <a:cxn ang="0">
                  <a:pos x="1095" y="1967"/>
                </a:cxn>
                <a:cxn ang="0">
                  <a:pos x="1076" y="2043"/>
                </a:cxn>
                <a:cxn ang="0">
                  <a:pos x="1052" y="2115"/>
                </a:cxn>
                <a:cxn ang="0">
                  <a:pos x="1025" y="2181"/>
                </a:cxn>
                <a:cxn ang="0">
                  <a:pos x="917" y="2127"/>
                </a:cxn>
              </a:cxnLst>
              <a:rect l="0" t="0" r="r" b="b"/>
              <a:pathLst>
                <a:path w="1133" h="2181">
                  <a:moveTo>
                    <a:pt x="917" y="2127"/>
                  </a:moveTo>
                  <a:lnTo>
                    <a:pt x="0" y="131"/>
                  </a:lnTo>
                  <a:lnTo>
                    <a:pt x="32" y="0"/>
                  </a:lnTo>
                  <a:lnTo>
                    <a:pt x="69" y="14"/>
                  </a:lnTo>
                  <a:lnTo>
                    <a:pt x="106" y="29"/>
                  </a:lnTo>
                  <a:lnTo>
                    <a:pt x="142" y="44"/>
                  </a:lnTo>
                  <a:lnTo>
                    <a:pt x="179" y="60"/>
                  </a:lnTo>
                  <a:lnTo>
                    <a:pt x="216" y="78"/>
                  </a:lnTo>
                  <a:lnTo>
                    <a:pt x="252" y="96"/>
                  </a:lnTo>
                  <a:lnTo>
                    <a:pt x="287" y="116"/>
                  </a:lnTo>
                  <a:lnTo>
                    <a:pt x="323" y="136"/>
                  </a:lnTo>
                  <a:lnTo>
                    <a:pt x="358" y="159"/>
                  </a:lnTo>
                  <a:lnTo>
                    <a:pt x="392" y="181"/>
                  </a:lnTo>
                  <a:lnTo>
                    <a:pt x="427" y="204"/>
                  </a:lnTo>
                  <a:lnTo>
                    <a:pt x="461" y="228"/>
                  </a:lnTo>
                  <a:lnTo>
                    <a:pt x="494" y="252"/>
                  </a:lnTo>
                  <a:lnTo>
                    <a:pt x="527" y="279"/>
                  </a:lnTo>
                  <a:lnTo>
                    <a:pt x="560" y="305"/>
                  </a:lnTo>
                  <a:lnTo>
                    <a:pt x="591" y="332"/>
                  </a:lnTo>
                  <a:lnTo>
                    <a:pt x="623" y="361"/>
                  </a:lnTo>
                  <a:lnTo>
                    <a:pt x="653" y="389"/>
                  </a:lnTo>
                  <a:lnTo>
                    <a:pt x="683" y="419"/>
                  </a:lnTo>
                  <a:lnTo>
                    <a:pt x="713" y="449"/>
                  </a:lnTo>
                  <a:lnTo>
                    <a:pt x="741" y="481"/>
                  </a:lnTo>
                  <a:lnTo>
                    <a:pt x="769" y="513"/>
                  </a:lnTo>
                  <a:lnTo>
                    <a:pt x="795" y="545"/>
                  </a:lnTo>
                  <a:lnTo>
                    <a:pt x="822" y="578"/>
                  </a:lnTo>
                  <a:lnTo>
                    <a:pt x="846" y="612"/>
                  </a:lnTo>
                  <a:lnTo>
                    <a:pt x="871" y="647"/>
                  </a:lnTo>
                  <a:lnTo>
                    <a:pt x="894" y="681"/>
                  </a:lnTo>
                  <a:lnTo>
                    <a:pt x="917" y="717"/>
                  </a:lnTo>
                  <a:lnTo>
                    <a:pt x="938" y="754"/>
                  </a:lnTo>
                  <a:lnTo>
                    <a:pt x="958" y="791"/>
                  </a:lnTo>
                  <a:lnTo>
                    <a:pt x="978" y="828"/>
                  </a:lnTo>
                  <a:lnTo>
                    <a:pt x="996" y="866"/>
                  </a:lnTo>
                  <a:lnTo>
                    <a:pt x="1026" y="938"/>
                  </a:lnTo>
                  <a:lnTo>
                    <a:pt x="1052" y="1015"/>
                  </a:lnTo>
                  <a:lnTo>
                    <a:pt x="1075" y="1096"/>
                  </a:lnTo>
                  <a:lnTo>
                    <a:pt x="1094" y="1180"/>
                  </a:lnTo>
                  <a:lnTo>
                    <a:pt x="1109" y="1266"/>
                  </a:lnTo>
                  <a:lnTo>
                    <a:pt x="1121" y="1356"/>
                  </a:lnTo>
                  <a:lnTo>
                    <a:pt x="1129" y="1446"/>
                  </a:lnTo>
                  <a:lnTo>
                    <a:pt x="1133" y="1536"/>
                  </a:lnTo>
                  <a:lnTo>
                    <a:pt x="1133" y="1626"/>
                  </a:lnTo>
                  <a:lnTo>
                    <a:pt x="1130" y="1716"/>
                  </a:lnTo>
                  <a:lnTo>
                    <a:pt x="1122" y="1802"/>
                  </a:lnTo>
                  <a:lnTo>
                    <a:pt x="1110" y="1886"/>
                  </a:lnTo>
                  <a:lnTo>
                    <a:pt x="1095" y="1967"/>
                  </a:lnTo>
                  <a:lnTo>
                    <a:pt x="1076" y="2043"/>
                  </a:lnTo>
                  <a:lnTo>
                    <a:pt x="1052" y="2115"/>
                  </a:lnTo>
                  <a:lnTo>
                    <a:pt x="1025" y="2181"/>
                  </a:lnTo>
                  <a:lnTo>
                    <a:pt x="917" y="2127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81" name="Freeform 477"/>
            <p:cNvSpPr>
              <a:spLocks/>
            </p:cNvSpPr>
            <p:nvPr/>
          </p:nvSpPr>
          <p:spPr bwMode="auto">
            <a:xfrm>
              <a:off x="3544" y="3074"/>
              <a:ext cx="51" cy="122"/>
            </a:xfrm>
            <a:custGeom>
              <a:avLst/>
              <a:gdLst/>
              <a:ahLst/>
              <a:cxnLst>
                <a:cxn ang="0">
                  <a:pos x="918" y="2126"/>
                </a:cxn>
                <a:cxn ang="0">
                  <a:pos x="0" y="130"/>
                </a:cxn>
                <a:cxn ang="0">
                  <a:pos x="33" y="0"/>
                </a:cxn>
                <a:cxn ang="0">
                  <a:pos x="70" y="13"/>
                </a:cxn>
                <a:cxn ang="0">
                  <a:pos x="107" y="28"/>
                </a:cxn>
                <a:cxn ang="0">
                  <a:pos x="143" y="43"/>
                </a:cxn>
                <a:cxn ang="0">
                  <a:pos x="180" y="60"/>
                </a:cxn>
                <a:cxn ang="0">
                  <a:pos x="217" y="78"/>
                </a:cxn>
                <a:cxn ang="0">
                  <a:pos x="252" y="96"/>
                </a:cxn>
                <a:cxn ang="0">
                  <a:pos x="288" y="116"/>
                </a:cxn>
                <a:cxn ang="0">
                  <a:pos x="324" y="136"/>
                </a:cxn>
                <a:cxn ang="0">
                  <a:pos x="359" y="158"/>
                </a:cxn>
                <a:cxn ang="0">
                  <a:pos x="393" y="180"/>
                </a:cxn>
                <a:cxn ang="0">
                  <a:pos x="428" y="203"/>
                </a:cxn>
                <a:cxn ang="0">
                  <a:pos x="462" y="227"/>
                </a:cxn>
                <a:cxn ang="0">
                  <a:pos x="495" y="252"/>
                </a:cxn>
                <a:cxn ang="0">
                  <a:pos x="528" y="278"/>
                </a:cxn>
                <a:cxn ang="0">
                  <a:pos x="561" y="304"/>
                </a:cxn>
                <a:cxn ang="0">
                  <a:pos x="592" y="332"/>
                </a:cxn>
                <a:cxn ang="0">
                  <a:pos x="624" y="360"/>
                </a:cxn>
                <a:cxn ang="0">
                  <a:pos x="654" y="389"/>
                </a:cxn>
                <a:cxn ang="0">
                  <a:pos x="684" y="418"/>
                </a:cxn>
                <a:cxn ang="0">
                  <a:pos x="714" y="449"/>
                </a:cxn>
                <a:cxn ang="0">
                  <a:pos x="742" y="480"/>
                </a:cxn>
                <a:cxn ang="0">
                  <a:pos x="770" y="512"/>
                </a:cxn>
                <a:cxn ang="0">
                  <a:pos x="796" y="545"/>
                </a:cxn>
                <a:cxn ang="0">
                  <a:pos x="823" y="577"/>
                </a:cxn>
                <a:cxn ang="0">
                  <a:pos x="847" y="611"/>
                </a:cxn>
                <a:cxn ang="0">
                  <a:pos x="872" y="646"/>
                </a:cxn>
                <a:cxn ang="0">
                  <a:pos x="895" y="681"/>
                </a:cxn>
                <a:cxn ang="0">
                  <a:pos x="918" y="717"/>
                </a:cxn>
                <a:cxn ang="0">
                  <a:pos x="939" y="754"/>
                </a:cxn>
                <a:cxn ang="0">
                  <a:pos x="959" y="790"/>
                </a:cxn>
                <a:cxn ang="0">
                  <a:pos x="979" y="827"/>
                </a:cxn>
                <a:cxn ang="0">
                  <a:pos x="997" y="865"/>
                </a:cxn>
                <a:cxn ang="0">
                  <a:pos x="1027" y="937"/>
                </a:cxn>
                <a:cxn ang="0">
                  <a:pos x="1053" y="1014"/>
                </a:cxn>
                <a:cxn ang="0">
                  <a:pos x="1076" y="1095"/>
                </a:cxn>
                <a:cxn ang="0">
                  <a:pos x="1095" y="1179"/>
                </a:cxn>
                <a:cxn ang="0">
                  <a:pos x="1110" y="1266"/>
                </a:cxn>
                <a:cxn ang="0">
                  <a:pos x="1122" y="1355"/>
                </a:cxn>
                <a:cxn ang="0">
                  <a:pos x="1130" y="1445"/>
                </a:cxn>
                <a:cxn ang="0">
                  <a:pos x="1134" y="1536"/>
                </a:cxn>
                <a:cxn ang="0">
                  <a:pos x="1134" y="1625"/>
                </a:cxn>
                <a:cxn ang="0">
                  <a:pos x="1131" y="1715"/>
                </a:cxn>
                <a:cxn ang="0">
                  <a:pos x="1123" y="1801"/>
                </a:cxn>
                <a:cxn ang="0">
                  <a:pos x="1111" y="1886"/>
                </a:cxn>
                <a:cxn ang="0">
                  <a:pos x="1096" y="1966"/>
                </a:cxn>
                <a:cxn ang="0">
                  <a:pos x="1077" y="2043"/>
                </a:cxn>
                <a:cxn ang="0">
                  <a:pos x="1053" y="2115"/>
                </a:cxn>
                <a:cxn ang="0">
                  <a:pos x="1026" y="2180"/>
                </a:cxn>
                <a:cxn ang="0">
                  <a:pos x="918" y="2126"/>
                </a:cxn>
              </a:cxnLst>
              <a:rect l="0" t="0" r="r" b="b"/>
              <a:pathLst>
                <a:path w="1134" h="2180">
                  <a:moveTo>
                    <a:pt x="918" y="2126"/>
                  </a:moveTo>
                  <a:lnTo>
                    <a:pt x="0" y="130"/>
                  </a:lnTo>
                  <a:lnTo>
                    <a:pt x="33" y="0"/>
                  </a:lnTo>
                  <a:lnTo>
                    <a:pt x="70" y="13"/>
                  </a:lnTo>
                  <a:lnTo>
                    <a:pt x="107" y="28"/>
                  </a:lnTo>
                  <a:lnTo>
                    <a:pt x="143" y="43"/>
                  </a:lnTo>
                  <a:lnTo>
                    <a:pt x="180" y="60"/>
                  </a:lnTo>
                  <a:lnTo>
                    <a:pt x="217" y="78"/>
                  </a:lnTo>
                  <a:lnTo>
                    <a:pt x="252" y="96"/>
                  </a:lnTo>
                  <a:lnTo>
                    <a:pt x="288" y="116"/>
                  </a:lnTo>
                  <a:lnTo>
                    <a:pt x="324" y="136"/>
                  </a:lnTo>
                  <a:lnTo>
                    <a:pt x="359" y="158"/>
                  </a:lnTo>
                  <a:lnTo>
                    <a:pt x="393" y="180"/>
                  </a:lnTo>
                  <a:lnTo>
                    <a:pt x="428" y="203"/>
                  </a:lnTo>
                  <a:lnTo>
                    <a:pt x="462" y="227"/>
                  </a:lnTo>
                  <a:lnTo>
                    <a:pt x="495" y="252"/>
                  </a:lnTo>
                  <a:lnTo>
                    <a:pt x="528" y="278"/>
                  </a:lnTo>
                  <a:lnTo>
                    <a:pt x="561" y="304"/>
                  </a:lnTo>
                  <a:lnTo>
                    <a:pt x="592" y="332"/>
                  </a:lnTo>
                  <a:lnTo>
                    <a:pt x="624" y="360"/>
                  </a:lnTo>
                  <a:lnTo>
                    <a:pt x="654" y="389"/>
                  </a:lnTo>
                  <a:lnTo>
                    <a:pt x="684" y="418"/>
                  </a:lnTo>
                  <a:lnTo>
                    <a:pt x="714" y="449"/>
                  </a:lnTo>
                  <a:lnTo>
                    <a:pt x="742" y="480"/>
                  </a:lnTo>
                  <a:lnTo>
                    <a:pt x="770" y="512"/>
                  </a:lnTo>
                  <a:lnTo>
                    <a:pt x="796" y="545"/>
                  </a:lnTo>
                  <a:lnTo>
                    <a:pt x="823" y="577"/>
                  </a:lnTo>
                  <a:lnTo>
                    <a:pt x="847" y="611"/>
                  </a:lnTo>
                  <a:lnTo>
                    <a:pt x="872" y="646"/>
                  </a:lnTo>
                  <a:lnTo>
                    <a:pt x="895" y="681"/>
                  </a:lnTo>
                  <a:lnTo>
                    <a:pt x="918" y="717"/>
                  </a:lnTo>
                  <a:lnTo>
                    <a:pt x="939" y="754"/>
                  </a:lnTo>
                  <a:lnTo>
                    <a:pt x="959" y="790"/>
                  </a:lnTo>
                  <a:lnTo>
                    <a:pt x="979" y="827"/>
                  </a:lnTo>
                  <a:lnTo>
                    <a:pt x="997" y="865"/>
                  </a:lnTo>
                  <a:lnTo>
                    <a:pt x="1027" y="937"/>
                  </a:lnTo>
                  <a:lnTo>
                    <a:pt x="1053" y="1014"/>
                  </a:lnTo>
                  <a:lnTo>
                    <a:pt x="1076" y="1095"/>
                  </a:lnTo>
                  <a:lnTo>
                    <a:pt x="1095" y="1179"/>
                  </a:lnTo>
                  <a:lnTo>
                    <a:pt x="1110" y="1266"/>
                  </a:lnTo>
                  <a:lnTo>
                    <a:pt x="1122" y="1355"/>
                  </a:lnTo>
                  <a:lnTo>
                    <a:pt x="1130" y="1445"/>
                  </a:lnTo>
                  <a:lnTo>
                    <a:pt x="1134" y="1536"/>
                  </a:lnTo>
                  <a:lnTo>
                    <a:pt x="1134" y="1625"/>
                  </a:lnTo>
                  <a:lnTo>
                    <a:pt x="1131" y="1715"/>
                  </a:lnTo>
                  <a:lnTo>
                    <a:pt x="1123" y="1801"/>
                  </a:lnTo>
                  <a:lnTo>
                    <a:pt x="1111" y="1886"/>
                  </a:lnTo>
                  <a:lnTo>
                    <a:pt x="1096" y="1966"/>
                  </a:lnTo>
                  <a:lnTo>
                    <a:pt x="1077" y="2043"/>
                  </a:lnTo>
                  <a:lnTo>
                    <a:pt x="1053" y="2115"/>
                  </a:lnTo>
                  <a:lnTo>
                    <a:pt x="1026" y="2180"/>
                  </a:lnTo>
                  <a:lnTo>
                    <a:pt x="918" y="2126"/>
                  </a:lnTo>
                  <a:close/>
                </a:path>
              </a:pathLst>
            </a:custGeom>
            <a:solidFill>
              <a:srgbClr val="BAC2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82" name="Freeform 478"/>
            <p:cNvSpPr>
              <a:spLocks/>
            </p:cNvSpPr>
            <p:nvPr/>
          </p:nvSpPr>
          <p:spPr bwMode="auto">
            <a:xfrm>
              <a:off x="3426" y="3144"/>
              <a:ext cx="164" cy="228"/>
            </a:xfrm>
            <a:custGeom>
              <a:avLst/>
              <a:gdLst/>
              <a:ahLst/>
              <a:cxnLst>
                <a:cxn ang="0">
                  <a:pos x="1404" y="4112"/>
                </a:cxn>
                <a:cxn ang="0">
                  <a:pos x="3622" y="3023"/>
                </a:cxn>
                <a:cxn ang="0">
                  <a:pos x="2218" y="0"/>
                </a:cxn>
                <a:cxn ang="0">
                  <a:pos x="0" y="989"/>
                </a:cxn>
                <a:cxn ang="0">
                  <a:pos x="1404" y="4112"/>
                </a:cxn>
              </a:cxnLst>
              <a:rect l="0" t="0" r="r" b="b"/>
              <a:pathLst>
                <a:path w="3622" h="4112">
                  <a:moveTo>
                    <a:pt x="1404" y="4112"/>
                  </a:moveTo>
                  <a:lnTo>
                    <a:pt x="3622" y="3023"/>
                  </a:lnTo>
                  <a:lnTo>
                    <a:pt x="2218" y="0"/>
                  </a:lnTo>
                  <a:lnTo>
                    <a:pt x="0" y="989"/>
                  </a:lnTo>
                  <a:lnTo>
                    <a:pt x="1404" y="4112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83" name="Freeform 479"/>
            <p:cNvSpPr>
              <a:spLocks/>
            </p:cNvSpPr>
            <p:nvPr/>
          </p:nvSpPr>
          <p:spPr bwMode="auto">
            <a:xfrm>
              <a:off x="3426" y="3141"/>
              <a:ext cx="164" cy="228"/>
            </a:xfrm>
            <a:custGeom>
              <a:avLst/>
              <a:gdLst/>
              <a:ahLst/>
              <a:cxnLst>
                <a:cxn ang="0">
                  <a:pos x="1404" y="4113"/>
                </a:cxn>
                <a:cxn ang="0">
                  <a:pos x="3622" y="3024"/>
                </a:cxn>
                <a:cxn ang="0">
                  <a:pos x="2218" y="0"/>
                </a:cxn>
                <a:cxn ang="0">
                  <a:pos x="0" y="989"/>
                </a:cxn>
                <a:cxn ang="0">
                  <a:pos x="1404" y="4113"/>
                </a:cxn>
              </a:cxnLst>
              <a:rect l="0" t="0" r="r" b="b"/>
              <a:pathLst>
                <a:path w="3622" h="4113">
                  <a:moveTo>
                    <a:pt x="1404" y="4113"/>
                  </a:moveTo>
                  <a:lnTo>
                    <a:pt x="3622" y="3024"/>
                  </a:lnTo>
                  <a:lnTo>
                    <a:pt x="2218" y="0"/>
                  </a:lnTo>
                  <a:lnTo>
                    <a:pt x="0" y="989"/>
                  </a:lnTo>
                  <a:lnTo>
                    <a:pt x="1404" y="4113"/>
                  </a:lnTo>
                  <a:close/>
                </a:path>
              </a:pathLst>
            </a:custGeom>
            <a:solidFill>
              <a:srgbClr val="11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84" name="Freeform 480"/>
            <p:cNvSpPr>
              <a:spLocks/>
            </p:cNvSpPr>
            <p:nvPr/>
          </p:nvSpPr>
          <p:spPr bwMode="auto">
            <a:xfrm>
              <a:off x="3432" y="3146"/>
              <a:ext cx="157" cy="218"/>
            </a:xfrm>
            <a:custGeom>
              <a:avLst/>
              <a:gdLst/>
              <a:ahLst/>
              <a:cxnLst>
                <a:cxn ang="0">
                  <a:pos x="1335" y="3913"/>
                </a:cxn>
                <a:cxn ang="0">
                  <a:pos x="3446" y="2878"/>
                </a:cxn>
                <a:cxn ang="0">
                  <a:pos x="2111" y="0"/>
                </a:cxn>
                <a:cxn ang="0">
                  <a:pos x="0" y="942"/>
                </a:cxn>
                <a:cxn ang="0">
                  <a:pos x="1335" y="3913"/>
                </a:cxn>
              </a:cxnLst>
              <a:rect l="0" t="0" r="r" b="b"/>
              <a:pathLst>
                <a:path w="3446" h="3913">
                  <a:moveTo>
                    <a:pt x="1335" y="3913"/>
                  </a:moveTo>
                  <a:lnTo>
                    <a:pt x="3446" y="2878"/>
                  </a:lnTo>
                  <a:lnTo>
                    <a:pt x="2111" y="0"/>
                  </a:lnTo>
                  <a:lnTo>
                    <a:pt x="0" y="942"/>
                  </a:lnTo>
                  <a:lnTo>
                    <a:pt x="1335" y="3913"/>
                  </a:lnTo>
                  <a:close/>
                </a:path>
              </a:pathLst>
            </a:custGeom>
            <a:solidFill>
              <a:srgbClr val="1A78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85" name="Freeform 481"/>
            <p:cNvSpPr>
              <a:spLocks/>
            </p:cNvSpPr>
            <p:nvPr/>
          </p:nvSpPr>
          <p:spPr bwMode="auto">
            <a:xfrm>
              <a:off x="3439" y="3109"/>
              <a:ext cx="19" cy="19"/>
            </a:xfrm>
            <a:custGeom>
              <a:avLst/>
              <a:gdLst/>
              <a:ahLst/>
              <a:cxnLst>
                <a:cxn ang="0">
                  <a:pos x="431" y="186"/>
                </a:cxn>
                <a:cxn ang="0">
                  <a:pos x="79" y="343"/>
                </a:cxn>
                <a:cxn ang="0">
                  <a:pos x="0" y="157"/>
                </a:cxn>
                <a:cxn ang="0">
                  <a:pos x="352" y="0"/>
                </a:cxn>
                <a:cxn ang="0">
                  <a:pos x="431" y="186"/>
                </a:cxn>
              </a:cxnLst>
              <a:rect l="0" t="0" r="r" b="b"/>
              <a:pathLst>
                <a:path w="431" h="343">
                  <a:moveTo>
                    <a:pt x="431" y="186"/>
                  </a:moveTo>
                  <a:lnTo>
                    <a:pt x="79" y="343"/>
                  </a:lnTo>
                  <a:lnTo>
                    <a:pt x="0" y="157"/>
                  </a:lnTo>
                  <a:lnTo>
                    <a:pt x="352" y="0"/>
                  </a:lnTo>
                  <a:lnTo>
                    <a:pt x="431" y="18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86" name="Freeform 482"/>
            <p:cNvSpPr>
              <a:spLocks/>
            </p:cNvSpPr>
            <p:nvPr/>
          </p:nvSpPr>
          <p:spPr bwMode="auto">
            <a:xfrm>
              <a:off x="3442" y="3112"/>
              <a:ext cx="16" cy="15"/>
            </a:xfrm>
            <a:custGeom>
              <a:avLst/>
              <a:gdLst/>
              <a:ahLst/>
              <a:cxnLst>
                <a:cxn ang="0">
                  <a:pos x="347" y="126"/>
                </a:cxn>
                <a:cxn ang="0">
                  <a:pos x="53" y="257"/>
                </a:cxn>
                <a:cxn ang="0">
                  <a:pos x="0" y="132"/>
                </a:cxn>
                <a:cxn ang="0">
                  <a:pos x="294" y="0"/>
                </a:cxn>
                <a:cxn ang="0">
                  <a:pos x="347" y="126"/>
                </a:cxn>
              </a:cxnLst>
              <a:rect l="0" t="0" r="r" b="b"/>
              <a:pathLst>
                <a:path w="347" h="257">
                  <a:moveTo>
                    <a:pt x="347" y="126"/>
                  </a:moveTo>
                  <a:lnTo>
                    <a:pt x="53" y="257"/>
                  </a:lnTo>
                  <a:lnTo>
                    <a:pt x="0" y="132"/>
                  </a:lnTo>
                  <a:lnTo>
                    <a:pt x="294" y="0"/>
                  </a:lnTo>
                  <a:lnTo>
                    <a:pt x="347" y="126"/>
                  </a:lnTo>
                  <a:close/>
                </a:path>
              </a:pathLst>
            </a:custGeom>
            <a:solidFill>
              <a:srgbClr val="BAC2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87" name="Freeform 483"/>
            <p:cNvSpPr>
              <a:spLocks/>
            </p:cNvSpPr>
            <p:nvPr/>
          </p:nvSpPr>
          <p:spPr bwMode="auto">
            <a:xfrm>
              <a:off x="3447" y="3110"/>
              <a:ext cx="10" cy="13"/>
            </a:xfrm>
            <a:custGeom>
              <a:avLst/>
              <a:gdLst/>
              <a:ahLst/>
              <a:cxnLst>
                <a:cxn ang="0">
                  <a:pos x="5" y="73"/>
                </a:cxn>
                <a:cxn ang="0">
                  <a:pos x="167" y="0"/>
                </a:cxn>
                <a:cxn ang="0">
                  <a:pos x="171" y="0"/>
                </a:cxn>
                <a:cxn ang="0">
                  <a:pos x="175" y="2"/>
                </a:cxn>
                <a:cxn ang="0">
                  <a:pos x="180" y="6"/>
                </a:cxn>
                <a:cxn ang="0">
                  <a:pos x="183" y="13"/>
                </a:cxn>
                <a:cxn ang="0">
                  <a:pos x="236" y="141"/>
                </a:cxn>
                <a:cxn ang="0">
                  <a:pos x="238" y="147"/>
                </a:cxn>
                <a:cxn ang="0">
                  <a:pos x="238" y="154"/>
                </a:cxn>
                <a:cxn ang="0">
                  <a:pos x="237" y="159"/>
                </a:cxn>
                <a:cxn ang="0">
                  <a:pos x="234" y="162"/>
                </a:cxn>
                <a:cxn ang="0">
                  <a:pos x="73" y="234"/>
                </a:cxn>
                <a:cxn ang="0">
                  <a:pos x="69" y="234"/>
                </a:cxn>
                <a:cxn ang="0">
                  <a:pos x="64" y="232"/>
                </a:cxn>
                <a:cxn ang="0">
                  <a:pos x="60" y="228"/>
                </a:cxn>
                <a:cxn ang="0">
                  <a:pos x="56" y="221"/>
                </a:cxn>
                <a:cxn ang="0">
                  <a:pos x="2" y="94"/>
                </a:cxn>
                <a:cxn ang="0">
                  <a:pos x="0" y="86"/>
                </a:cxn>
                <a:cxn ang="0">
                  <a:pos x="0" y="80"/>
                </a:cxn>
                <a:cxn ang="0">
                  <a:pos x="1" y="76"/>
                </a:cxn>
                <a:cxn ang="0">
                  <a:pos x="5" y="73"/>
                </a:cxn>
              </a:cxnLst>
              <a:rect l="0" t="0" r="r" b="b"/>
              <a:pathLst>
                <a:path w="238" h="234">
                  <a:moveTo>
                    <a:pt x="5" y="73"/>
                  </a:moveTo>
                  <a:lnTo>
                    <a:pt x="167" y="0"/>
                  </a:lnTo>
                  <a:lnTo>
                    <a:pt x="171" y="0"/>
                  </a:lnTo>
                  <a:lnTo>
                    <a:pt x="175" y="2"/>
                  </a:lnTo>
                  <a:lnTo>
                    <a:pt x="180" y="6"/>
                  </a:lnTo>
                  <a:lnTo>
                    <a:pt x="183" y="13"/>
                  </a:lnTo>
                  <a:lnTo>
                    <a:pt x="236" y="141"/>
                  </a:lnTo>
                  <a:lnTo>
                    <a:pt x="238" y="147"/>
                  </a:lnTo>
                  <a:lnTo>
                    <a:pt x="238" y="154"/>
                  </a:lnTo>
                  <a:lnTo>
                    <a:pt x="237" y="159"/>
                  </a:lnTo>
                  <a:lnTo>
                    <a:pt x="234" y="162"/>
                  </a:lnTo>
                  <a:lnTo>
                    <a:pt x="73" y="234"/>
                  </a:lnTo>
                  <a:lnTo>
                    <a:pt x="69" y="234"/>
                  </a:lnTo>
                  <a:lnTo>
                    <a:pt x="64" y="232"/>
                  </a:lnTo>
                  <a:lnTo>
                    <a:pt x="60" y="228"/>
                  </a:lnTo>
                  <a:lnTo>
                    <a:pt x="56" y="221"/>
                  </a:lnTo>
                  <a:lnTo>
                    <a:pt x="2" y="94"/>
                  </a:lnTo>
                  <a:lnTo>
                    <a:pt x="0" y="86"/>
                  </a:lnTo>
                  <a:lnTo>
                    <a:pt x="0" y="80"/>
                  </a:lnTo>
                  <a:lnTo>
                    <a:pt x="1" y="76"/>
                  </a:lnTo>
                  <a:lnTo>
                    <a:pt x="5" y="73"/>
                  </a:lnTo>
                  <a:close/>
                </a:path>
              </a:pathLst>
            </a:custGeom>
            <a:solidFill>
              <a:srgbClr val="E0E8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88" name="Freeform 484"/>
            <p:cNvSpPr>
              <a:spLocks/>
            </p:cNvSpPr>
            <p:nvPr/>
          </p:nvSpPr>
          <p:spPr bwMode="auto">
            <a:xfrm>
              <a:off x="3447" y="3111"/>
              <a:ext cx="10" cy="11"/>
            </a:xfrm>
            <a:custGeom>
              <a:avLst/>
              <a:gdLst/>
              <a:ahLst/>
              <a:cxnLst>
                <a:cxn ang="0">
                  <a:pos x="4" y="62"/>
                </a:cxn>
                <a:cxn ang="0">
                  <a:pos x="142" y="0"/>
                </a:cxn>
                <a:cxn ang="0">
                  <a:pos x="146" y="0"/>
                </a:cxn>
                <a:cxn ang="0">
                  <a:pos x="150" y="2"/>
                </a:cxn>
                <a:cxn ang="0">
                  <a:pos x="153" y="5"/>
                </a:cxn>
                <a:cxn ang="0">
                  <a:pos x="156" y="10"/>
                </a:cxn>
                <a:cxn ang="0">
                  <a:pos x="202" y="120"/>
                </a:cxn>
                <a:cxn ang="0">
                  <a:pos x="204" y="125"/>
                </a:cxn>
                <a:cxn ang="0">
                  <a:pos x="204" y="130"/>
                </a:cxn>
                <a:cxn ang="0">
                  <a:pos x="202" y="135"/>
                </a:cxn>
                <a:cxn ang="0">
                  <a:pos x="200" y="138"/>
                </a:cxn>
                <a:cxn ang="0">
                  <a:pos x="62" y="199"/>
                </a:cxn>
                <a:cxn ang="0">
                  <a:pos x="58" y="199"/>
                </a:cxn>
                <a:cxn ang="0">
                  <a:pos x="54" y="198"/>
                </a:cxn>
                <a:cxn ang="0">
                  <a:pos x="51" y="194"/>
                </a:cxn>
                <a:cxn ang="0">
                  <a:pos x="48" y="188"/>
                </a:cxn>
                <a:cxn ang="0">
                  <a:pos x="2" y="80"/>
                </a:cxn>
                <a:cxn ang="0">
                  <a:pos x="0" y="74"/>
                </a:cxn>
                <a:cxn ang="0">
                  <a:pos x="0" y="68"/>
                </a:cxn>
                <a:cxn ang="0">
                  <a:pos x="2" y="64"/>
                </a:cxn>
                <a:cxn ang="0">
                  <a:pos x="4" y="62"/>
                </a:cxn>
              </a:cxnLst>
              <a:rect l="0" t="0" r="r" b="b"/>
              <a:pathLst>
                <a:path w="204" h="199">
                  <a:moveTo>
                    <a:pt x="4" y="62"/>
                  </a:moveTo>
                  <a:lnTo>
                    <a:pt x="142" y="0"/>
                  </a:lnTo>
                  <a:lnTo>
                    <a:pt x="146" y="0"/>
                  </a:lnTo>
                  <a:lnTo>
                    <a:pt x="150" y="2"/>
                  </a:lnTo>
                  <a:lnTo>
                    <a:pt x="153" y="5"/>
                  </a:lnTo>
                  <a:lnTo>
                    <a:pt x="156" y="10"/>
                  </a:lnTo>
                  <a:lnTo>
                    <a:pt x="202" y="120"/>
                  </a:lnTo>
                  <a:lnTo>
                    <a:pt x="204" y="125"/>
                  </a:lnTo>
                  <a:lnTo>
                    <a:pt x="204" y="130"/>
                  </a:lnTo>
                  <a:lnTo>
                    <a:pt x="202" y="135"/>
                  </a:lnTo>
                  <a:lnTo>
                    <a:pt x="200" y="138"/>
                  </a:lnTo>
                  <a:lnTo>
                    <a:pt x="62" y="199"/>
                  </a:lnTo>
                  <a:lnTo>
                    <a:pt x="58" y="199"/>
                  </a:lnTo>
                  <a:lnTo>
                    <a:pt x="54" y="198"/>
                  </a:lnTo>
                  <a:lnTo>
                    <a:pt x="51" y="194"/>
                  </a:lnTo>
                  <a:lnTo>
                    <a:pt x="48" y="188"/>
                  </a:lnTo>
                  <a:lnTo>
                    <a:pt x="2" y="80"/>
                  </a:lnTo>
                  <a:lnTo>
                    <a:pt x="0" y="74"/>
                  </a:lnTo>
                  <a:lnTo>
                    <a:pt x="0" y="68"/>
                  </a:lnTo>
                  <a:lnTo>
                    <a:pt x="2" y="64"/>
                  </a:lnTo>
                  <a:lnTo>
                    <a:pt x="4" y="62"/>
                  </a:lnTo>
                  <a:close/>
                </a:path>
              </a:pathLst>
            </a:custGeom>
            <a:solidFill>
              <a:srgbClr val="91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89" name="Freeform 485"/>
            <p:cNvSpPr>
              <a:spLocks/>
            </p:cNvSpPr>
            <p:nvPr/>
          </p:nvSpPr>
          <p:spPr bwMode="auto">
            <a:xfrm>
              <a:off x="3450" y="3113"/>
              <a:ext cx="6" cy="8"/>
            </a:xfrm>
            <a:custGeom>
              <a:avLst/>
              <a:gdLst/>
              <a:ahLst/>
              <a:cxnLst>
                <a:cxn ang="0">
                  <a:pos x="88" y="6"/>
                </a:cxn>
                <a:cxn ang="0">
                  <a:pos x="116" y="77"/>
                </a:cxn>
                <a:cxn ang="0">
                  <a:pos x="118" y="85"/>
                </a:cxn>
                <a:cxn ang="0">
                  <a:pos x="118" y="95"/>
                </a:cxn>
                <a:cxn ang="0">
                  <a:pos x="116" y="103"/>
                </a:cxn>
                <a:cxn ang="0">
                  <a:pos x="112" y="108"/>
                </a:cxn>
                <a:cxn ang="0">
                  <a:pos x="14" y="152"/>
                </a:cxn>
                <a:cxn ang="0">
                  <a:pos x="6" y="154"/>
                </a:cxn>
                <a:cxn ang="0">
                  <a:pos x="2" y="150"/>
                </a:cxn>
                <a:cxn ang="0">
                  <a:pos x="0" y="140"/>
                </a:cxn>
                <a:cxn ang="0">
                  <a:pos x="1" y="127"/>
                </a:cxn>
                <a:cxn ang="0">
                  <a:pos x="4" y="112"/>
                </a:cxn>
                <a:cxn ang="0">
                  <a:pos x="9" y="95"/>
                </a:cxn>
                <a:cxn ang="0">
                  <a:pos x="14" y="77"/>
                </a:cxn>
                <a:cxn ang="0">
                  <a:pos x="21" y="61"/>
                </a:cxn>
                <a:cxn ang="0">
                  <a:pos x="29" y="46"/>
                </a:cxn>
                <a:cxn ang="0">
                  <a:pos x="38" y="33"/>
                </a:cxn>
                <a:cxn ang="0">
                  <a:pos x="48" y="21"/>
                </a:cxn>
                <a:cxn ang="0">
                  <a:pos x="58" y="12"/>
                </a:cxn>
                <a:cxn ang="0">
                  <a:pos x="67" y="4"/>
                </a:cxn>
                <a:cxn ang="0">
                  <a:pos x="76" y="0"/>
                </a:cxn>
                <a:cxn ang="0">
                  <a:pos x="83" y="1"/>
                </a:cxn>
                <a:cxn ang="0">
                  <a:pos x="88" y="6"/>
                </a:cxn>
              </a:cxnLst>
              <a:rect l="0" t="0" r="r" b="b"/>
              <a:pathLst>
                <a:path w="118" h="154">
                  <a:moveTo>
                    <a:pt x="88" y="6"/>
                  </a:moveTo>
                  <a:lnTo>
                    <a:pt x="116" y="77"/>
                  </a:lnTo>
                  <a:lnTo>
                    <a:pt x="118" y="85"/>
                  </a:lnTo>
                  <a:lnTo>
                    <a:pt x="118" y="95"/>
                  </a:lnTo>
                  <a:lnTo>
                    <a:pt x="116" y="103"/>
                  </a:lnTo>
                  <a:lnTo>
                    <a:pt x="112" y="108"/>
                  </a:lnTo>
                  <a:lnTo>
                    <a:pt x="14" y="152"/>
                  </a:lnTo>
                  <a:lnTo>
                    <a:pt x="6" y="154"/>
                  </a:lnTo>
                  <a:lnTo>
                    <a:pt x="2" y="150"/>
                  </a:lnTo>
                  <a:lnTo>
                    <a:pt x="0" y="140"/>
                  </a:lnTo>
                  <a:lnTo>
                    <a:pt x="1" y="127"/>
                  </a:lnTo>
                  <a:lnTo>
                    <a:pt x="4" y="112"/>
                  </a:lnTo>
                  <a:lnTo>
                    <a:pt x="9" y="95"/>
                  </a:lnTo>
                  <a:lnTo>
                    <a:pt x="14" y="77"/>
                  </a:lnTo>
                  <a:lnTo>
                    <a:pt x="21" y="61"/>
                  </a:lnTo>
                  <a:lnTo>
                    <a:pt x="29" y="46"/>
                  </a:lnTo>
                  <a:lnTo>
                    <a:pt x="38" y="33"/>
                  </a:lnTo>
                  <a:lnTo>
                    <a:pt x="48" y="21"/>
                  </a:lnTo>
                  <a:lnTo>
                    <a:pt x="58" y="12"/>
                  </a:lnTo>
                  <a:lnTo>
                    <a:pt x="67" y="4"/>
                  </a:lnTo>
                  <a:lnTo>
                    <a:pt x="76" y="0"/>
                  </a:lnTo>
                  <a:lnTo>
                    <a:pt x="83" y="1"/>
                  </a:lnTo>
                  <a:lnTo>
                    <a:pt x="88" y="6"/>
                  </a:lnTo>
                  <a:close/>
                </a:path>
              </a:pathLst>
            </a:custGeom>
            <a:solidFill>
              <a:srgbClr val="D1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90" name="Freeform 486"/>
            <p:cNvSpPr>
              <a:spLocks/>
            </p:cNvSpPr>
            <p:nvPr/>
          </p:nvSpPr>
          <p:spPr bwMode="auto">
            <a:xfrm>
              <a:off x="3463" y="3099"/>
              <a:ext cx="13" cy="16"/>
            </a:xfrm>
            <a:custGeom>
              <a:avLst/>
              <a:gdLst/>
              <a:ahLst/>
              <a:cxnLst>
                <a:cxn ang="0">
                  <a:pos x="287" y="186"/>
                </a:cxn>
                <a:cxn ang="0">
                  <a:pos x="78" y="280"/>
                </a:cxn>
                <a:cxn ang="0">
                  <a:pos x="0" y="93"/>
                </a:cxn>
                <a:cxn ang="0">
                  <a:pos x="210" y="0"/>
                </a:cxn>
                <a:cxn ang="0">
                  <a:pos x="287" y="186"/>
                </a:cxn>
              </a:cxnLst>
              <a:rect l="0" t="0" r="r" b="b"/>
              <a:pathLst>
                <a:path w="287" h="280">
                  <a:moveTo>
                    <a:pt x="287" y="186"/>
                  </a:moveTo>
                  <a:lnTo>
                    <a:pt x="78" y="280"/>
                  </a:lnTo>
                  <a:lnTo>
                    <a:pt x="0" y="93"/>
                  </a:lnTo>
                  <a:lnTo>
                    <a:pt x="210" y="0"/>
                  </a:lnTo>
                  <a:lnTo>
                    <a:pt x="287" y="18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91" name="Freeform 487"/>
            <p:cNvSpPr>
              <a:spLocks/>
            </p:cNvSpPr>
            <p:nvPr/>
          </p:nvSpPr>
          <p:spPr bwMode="auto">
            <a:xfrm>
              <a:off x="3465" y="3102"/>
              <a:ext cx="11" cy="12"/>
            </a:xfrm>
            <a:custGeom>
              <a:avLst/>
              <a:gdLst/>
              <a:ahLst/>
              <a:cxnLst>
                <a:cxn ang="0">
                  <a:pos x="227" y="125"/>
                </a:cxn>
                <a:cxn ang="0">
                  <a:pos x="53" y="203"/>
                </a:cxn>
                <a:cxn ang="0">
                  <a:pos x="0" y="78"/>
                </a:cxn>
                <a:cxn ang="0">
                  <a:pos x="175" y="0"/>
                </a:cxn>
                <a:cxn ang="0">
                  <a:pos x="227" y="125"/>
                </a:cxn>
              </a:cxnLst>
              <a:rect l="0" t="0" r="r" b="b"/>
              <a:pathLst>
                <a:path w="227" h="203">
                  <a:moveTo>
                    <a:pt x="227" y="125"/>
                  </a:moveTo>
                  <a:lnTo>
                    <a:pt x="53" y="203"/>
                  </a:lnTo>
                  <a:lnTo>
                    <a:pt x="0" y="78"/>
                  </a:lnTo>
                  <a:lnTo>
                    <a:pt x="175" y="0"/>
                  </a:lnTo>
                  <a:lnTo>
                    <a:pt x="227" y="125"/>
                  </a:lnTo>
                  <a:close/>
                </a:path>
              </a:pathLst>
            </a:custGeom>
            <a:solidFill>
              <a:srgbClr val="BAC2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92" name="Freeform 488"/>
            <p:cNvSpPr>
              <a:spLocks/>
            </p:cNvSpPr>
            <p:nvPr/>
          </p:nvSpPr>
          <p:spPr bwMode="auto">
            <a:xfrm>
              <a:off x="3465" y="3100"/>
              <a:ext cx="10" cy="13"/>
            </a:xfrm>
            <a:custGeom>
              <a:avLst/>
              <a:gdLst/>
              <a:ahLst/>
              <a:cxnLst>
                <a:cxn ang="0">
                  <a:pos x="4" y="72"/>
                </a:cxn>
                <a:cxn ang="0">
                  <a:pos x="167" y="0"/>
                </a:cxn>
                <a:cxn ang="0">
                  <a:pos x="171" y="0"/>
                </a:cxn>
                <a:cxn ang="0">
                  <a:pos x="175" y="2"/>
                </a:cxn>
                <a:cxn ang="0">
                  <a:pos x="180" y="6"/>
                </a:cxn>
                <a:cxn ang="0">
                  <a:pos x="183" y="12"/>
                </a:cxn>
                <a:cxn ang="0">
                  <a:pos x="236" y="141"/>
                </a:cxn>
                <a:cxn ang="0">
                  <a:pos x="238" y="147"/>
                </a:cxn>
                <a:cxn ang="0">
                  <a:pos x="238" y="154"/>
                </a:cxn>
                <a:cxn ang="0">
                  <a:pos x="237" y="159"/>
                </a:cxn>
                <a:cxn ang="0">
                  <a:pos x="234" y="162"/>
                </a:cxn>
                <a:cxn ang="0">
                  <a:pos x="73" y="234"/>
                </a:cxn>
                <a:cxn ang="0">
                  <a:pos x="69" y="234"/>
                </a:cxn>
                <a:cxn ang="0">
                  <a:pos x="63" y="232"/>
                </a:cxn>
                <a:cxn ang="0">
                  <a:pos x="59" y="227"/>
                </a:cxn>
                <a:cxn ang="0">
                  <a:pos x="55" y="221"/>
                </a:cxn>
                <a:cxn ang="0">
                  <a:pos x="2" y="94"/>
                </a:cxn>
                <a:cxn ang="0">
                  <a:pos x="0" y="86"/>
                </a:cxn>
                <a:cxn ang="0">
                  <a:pos x="0" y="80"/>
                </a:cxn>
                <a:cxn ang="0">
                  <a:pos x="1" y="76"/>
                </a:cxn>
                <a:cxn ang="0">
                  <a:pos x="4" y="72"/>
                </a:cxn>
              </a:cxnLst>
              <a:rect l="0" t="0" r="r" b="b"/>
              <a:pathLst>
                <a:path w="238" h="234">
                  <a:moveTo>
                    <a:pt x="4" y="72"/>
                  </a:moveTo>
                  <a:lnTo>
                    <a:pt x="167" y="0"/>
                  </a:lnTo>
                  <a:lnTo>
                    <a:pt x="171" y="0"/>
                  </a:lnTo>
                  <a:lnTo>
                    <a:pt x="175" y="2"/>
                  </a:lnTo>
                  <a:lnTo>
                    <a:pt x="180" y="6"/>
                  </a:lnTo>
                  <a:lnTo>
                    <a:pt x="183" y="12"/>
                  </a:lnTo>
                  <a:lnTo>
                    <a:pt x="236" y="141"/>
                  </a:lnTo>
                  <a:lnTo>
                    <a:pt x="238" y="147"/>
                  </a:lnTo>
                  <a:lnTo>
                    <a:pt x="238" y="154"/>
                  </a:lnTo>
                  <a:lnTo>
                    <a:pt x="237" y="159"/>
                  </a:lnTo>
                  <a:lnTo>
                    <a:pt x="234" y="162"/>
                  </a:lnTo>
                  <a:lnTo>
                    <a:pt x="73" y="234"/>
                  </a:lnTo>
                  <a:lnTo>
                    <a:pt x="69" y="234"/>
                  </a:lnTo>
                  <a:lnTo>
                    <a:pt x="63" y="232"/>
                  </a:lnTo>
                  <a:lnTo>
                    <a:pt x="59" y="227"/>
                  </a:lnTo>
                  <a:lnTo>
                    <a:pt x="55" y="221"/>
                  </a:lnTo>
                  <a:lnTo>
                    <a:pt x="2" y="94"/>
                  </a:lnTo>
                  <a:lnTo>
                    <a:pt x="0" y="86"/>
                  </a:lnTo>
                  <a:lnTo>
                    <a:pt x="0" y="80"/>
                  </a:lnTo>
                  <a:lnTo>
                    <a:pt x="1" y="76"/>
                  </a:lnTo>
                  <a:lnTo>
                    <a:pt x="4" y="72"/>
                  </a:lnTo>
                  <a:close/>
                </a:path>
              </a:pathLst>
            </a:custGeom>
            <a:solidFill>
              <a:srgbClr val="E0E8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93" name="Freeform 489"/>
            <p:cNvSpPr>
              <a:spLocks/>
            </p:cNvSpPr>
            <p:nvPr/>
          </p:nvSpPr>
          <p:spPr bwMode="auto">
            <a:xfrm>
              <a:off x="3465" y="3101"/>
              <a:ext cx="10" cy="11"/>
            </a:xfrm>
            <a:custGeom>
              <a:avLst/>
              <a:gdLst/>
              <a:ahLst/>
              <a:cxnLst>
                <a:cxn ang="0">
                  <a:pos x="4" y="62"/>
                </a:cxn>
                <a:cxn ang="0">
                  <a:pos x="141" y="0"/>
                </a:cxn>
                <a:cxn ang="0">
                  <a:pos x="145" y="0"/>
                </a:cxn>
                <a:cxn ang="0">
                  <a:pos x="150" y="2"/>
                </a:cxn>
                <a:cxn ang="0">
                  <a:pos x="153" y="5"/>
                </a:cxn>
                <a:cxn ang="0">
                  <a:pos x="156" y="10"/>
                </a:cxn>
                <a:cxn ang="0">
                  <a:pos x="202" y="120"/>
                </a:cxn>
                <a:cxn ang="0">
                  <a:pos x="204" y="125"/>
                </a:cxn>
                <a:cxn ang="0">
                  <a:pos x="204" y="130"/>
                </a:cxn>
                <a:cxn ang="0">
                  <a:pos x="202" y="135"/>
                </a:cxn>
                <a:cxn ang="0">
                  <a:pos x="200" y="138"/>
                </a:cxn>
                <a:cxn ang="0">
                  <a:pos x="62" y="199"/>
                </a:cxn>
                <a:cxn ang="0">
                  <a:pos x="58" y="199"/>
                </a:cxn>
                <a:cxn ang="0">
                  <a:pos x="54" y="198"/>
                </a:cxn>
                <a:cxn ang="0">
                  <a:pos x="51" y="194"/>
                </a:cxn>
                <a:cxn ang="0">
                  <a:pos x="48" y="188"/>
                </a:cxn>
                <a:cxn ang="0">
                  <a:pos x="2" y="80"/>
                </a:cxn>
                <a:cxn ang="0">
                  <a:pos x="0" y="73"/>
                </a:cxn>
                <a:cxn ang="0">
                  <a:pos x="0" y="68"/>
                </a:cxn>
                <a:cxn ang="0">
                  <a:pos x="2" y="64"/>
                </a:cxn>
                <a:cxn ang="0">
                  <a:pos x="4" y="62"/>
                </a:cxn>
              </a:cxnLst>
              <a:rect l="0" t="0" r="r" b="b"/>
              <a:pathLst>
                <a:path w="204" h="199">
                  <a:moveTo>
                    <a:pt x="4" y="62"/>
                  </a:moveTo>
                  <a:lnTo>
                    <a:pt x="141" y="0"/>
                  </a:lnTo>
                  <a:lnTo>
                    <a:pt x="145" y="0"/>
                  </a:lnTo>
                  <a:lnTo>
                    <a:pt x="150" y="2"/>
                  </a:lnTo>
                  <a:lnTo>
                    <a:pt x="153" y="5"/>
                  </a:lnTo>
                  <a:lnTo>
                    <a:pt x="156" y="10"/>
                  </a:lnTo>
                  <a:lnTo>
                    <a:pt x="202" y="120"/>
                  </a:lnTo>
                  <a:lnTo>
                    <a:pt x="204" y="125"/>
                  </a:lnTo>
                  <a:lnTo>
                    <a:pt x="204" y="130"/>
                  </a:lnTo>
                  <a:lnTo>
                    <a:pt x="202" y="135"/>
                  </a:lnTo>
                  <a:lnTo>
                    <a:pt x="200" y="138"/>
                  </a:lnTo>
                  <a:lnTo>
                    <a:pt x="62" y="199"/>
                  </a:lnTo>
                  <a:lnTo>
                    <a:pt x="58" y="199"/>
                  </a:lnTo>
                  <a:lnTo>
                    <a:pt x="54" y="198"/>
                  </a:lnTo>
                  <a:lnTo>
                    <a:pt x="51" y="194"/>
                  </a:lnTo>
                  <a:lnTo>
                    <a:pt x="48" y="188"/>
                  </a:lnTo>
                  <a:lnTo>
                    <a:pt x="2" y="80"/>
                  </a:lnTo>
                  <a:lnTo>
                    <a:pt x="0" y="73"/>
                  </a:lnTo>
                  <a:lnTo>
                    <a:pt x="0" y="68"/>
                  </a:lnTo>
                  <a:lnTo>
                    <a:pt x="2" y="64"/>
                  </a:lnTo>
                  <a:lnTo>
                    <a:pt x="4" y="62"/>
                  </a:lnTo>
                  <a:close/>
                </a:path>
              </a:pathLst>
            </a:custGeom>
            <a:solidFill>
              <a:srgbClr val="91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94" name="Freeform 490"/>
            <p:cNvSpPr>
              <a:spLocks/>
            </p:cNvSpPr>
            <p:nvPr/>
          </p:nvSpPr>
          <p:spPr bwMode="auto">
            <a:xfrm>
              <a:off x="3468" y="3103"/>
              <a:ext cx="6" cy="8"/>
            </a:xfrm>
            <a:custGeom>
              <a:avLst/>
              <a:gdLst/>
              <a:ahLst/>
              <a:cxnLst>
                <a:cxn ang="0">
                  <a:pos x="88" y="6"/>
                </a:cxn>
                <a:cxn ang="0">
                  <a:pos x="116" y="78"/>
                </a:cxn>
                <a:cxn ang="0">
                  <a:pos x="118" y="86"/>
                </a:cxn>
                <a:cxn ang="0">
                  <a:pos x="119" y="95"/>
                </a:cxn>
                <a:cxn ang="0">
                  <a:pos x="117" y="103"/>
                </a:cxn>
                <a:cxn ang="0">
                  <a:pos x="112" y="109"/>
                </a:cxn>
                <a:cxn ang="0">
                  <a:pos x="14" y="152"/>
                </a:cxn>
                <a:cxn ang="0">
                  <a:pos x="6" y="154"/>
                </a:cxn>
                <a:cxn ang="0">
                  <a:pos x="2" y="150"/>
                </a:cxn>
                <a:cxn ang="0">
                  <a:pos x="0" y="140"/>
                </a:cxn>
                <a:cxn ang="0">
                  <a:pos x="1" y="128"/>
                </a:cxn>
                <a:cxn ang="0">
                  <a:pos x="4" y="112"/>
                </a:cxn>
                <a:cxn ang="0">
                  <a:pos x="9" y="95"/>
                </a:cxn>
                <a:cxn ang="0">
                  <a:pos x="14" y="78"/>
                </a:cxn>
                <a:cxn ang="0">
                  <a:pos x="21" y="61"/>
                </a:cxn>
                <a:cxn ang="0">
                  <a:pos x="29" y="46"/>
                </a:cxn>
                <a:cxn ang="0">
                  <a:pos x="38" y="33"/>
                </a:cxn>
                <a:cxn ang="0">
                  <a:pos x="48" y="21"/>
                </a:cxn>
                <a:cxn ang="0">
                  <a:pos x="58" y="12"/>
                </a:cxn>
                <a:cxn ang="0">
                  <a:pos x="67" y="4"/>
                </a:cxn>
                <a:cxn ang="0">
                  <a:pos x="76" y="0"/>
                </a:cxn>
                <a:cxn ang="0">
                  <a:pos x="82" y="1"/>
                </a:cxn>
                <a:cxn ang="0">
                  <a:pos x="88" y="6"/>
                </a:cxn>
              </a:cxnLst>
              <a:rect l="0" t="0" r="r" b="b"/>
              <a:pathLst>
                <a:path w="119" h="154">
                  <a:moveTo>
                    <a:pt x="88" y="6"/>
                  </a:moveTo>
                  <a:lnTo>
                    <a:pt x="116" y="78"/>
                  </a:lnTo>
                  <a:lnTo>
                    <a:pt x="118" y="86"/>
                  </a:lnTo>
                  <a:lnTo>
                    <a:pt x="119" y="95"/>
                  </a:lnTo>
                  <a:lnTo>
                    <a:pt x="117" y="103"/>
                  </a:lnTo>
                  <a:lnTo>
                    <a:pt x="112" y="109"/>
                  </a:lnTo>
                  <a:lnTo>
                    <a:pt x="14" y="152"/>
                  </a:lnTo>
                  <a:lnTo>
                    <a:pt x="6" y="154"/>
                  </a:lnTo>
                  <a:lnTo>
                    <a:pt x="2" y="150"/>
                  </a:lnTo>
                  <a:lnTo>
                    <a:pt x="0" y="140"/>
                  </a:lnTo>
                  <a:lnTo>
                    <a:pt x="1" y="128"/>
                  </a:lnTo>
                  <a:lnTo>
                    <a:pt x="4" y="112"/>
                  </a:lnTo>
                  <a:lnTo>
                    <a:pt x="9" y="95"/>
                  </a:lnTo>
                  <a:lnTo>
                    <a:pt x="14" y="78"/>
                  </a:lnTo>
                  <a:lnTo>
                    <a:pt x="21" y="61"/>
                  </a:lnTo>
                  <a:lnTo>
                    <a:pt x="29" y="46"/>
                  </a:lnTo>
                  <a:lnTo>
                    <a:pt x="38" y="33"/>
                  </a:lnTo>
                  <a:lnTo>
                    <a:pt x="48" y="21"/>
                  </a:lnTo>
                  <a:lnTo>
                    <a:pt x="58" y="12"/>
                  </a:lnTo>
                  <a:lnTo>
                    <a:pt x="67" y="4"/>
                  </a:lnTo>
                  <a:lnTo>
                    <a:pt x="76" y="0"/>
                  </a:lnTo>
                  <a:lnTo>
                    <a:pt x="82" y="1"/>
                  </a:lnTo>
                  <a:lnTo>
                    <a:pt x="88" y="6"/>
                  </a:lnTo>
                  <a:close/>
                </a:path>
              </a:pathLst>
            </a:custGeom>
            <a:solidFill>
              <a:srgbClr val="D1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95" name="Freeform 491"/>
            <p:cNvSpPr>
              <a:spLocks/>
            </p:cNvSpPr>
            <p:nvPr/>
          </p:nvSpPr>
          <p:spPr bwMode="auto">
            <a:xfrm>
              <a:off x="3488" y="3092"/>
              <a:ext cx="4" cy="6"/>
            </a:xfrm>
            <a:custGeom>
              <a:avLst/>
              <a:gdLst/>
              <a:ahLst/>
              <a:cxnLst>
                <a:cxn ang="0">
                  <a:pos x="50" y="104"/>
                </a:cxn>
                <a:cxn ang="0">
                  <a:pos x="40" y="103"/>
                </a:cxn>
                <a:cxn ang="0">
                  <a:pos x="31" y="99"/>
                </a:cxn>
                <a:cxn ang="0">
                  <a:pos x="23" y="95"/>
                </a:cxn>
                <a:cxn ang="0">
                  <a:pos x="15" y="89"/>
                </a:cxn>
                <a:cxn ang="0">
                  <a:pos x="8" y="80"/>
                </a:cxn>
                <a:cxn ang="0">
                  <a:pos x="4" y="72"/>
                </a:cxn>
                <a:cxn ang="0">
                  <a:pos x="1" y="62"/>
                </a:cxn>
                <a:cxn ang="0">
                  <a:pos x="0" y="52"/>
                </a:cxn>
                <a:cxn ang="0">
                  <a:pos x="1" y="41"/>
                </a:cxn>
                <a:cxn ang="0">
                  <a:pos x="4" y="32"/>
                </a:cxn>
                <a:cxn ang="0">
                  <a:pos x="8" y="23"/>
                </a:cxn>
                <a:cxn ang="0">
                  <a:pos x="15" y="15"/>
                </a:cxn>
                <a:cxn ang="0">
                  <a:pos x="23" y="9"/>
                </a:cxn>
                <a:cxn ang="0">
                  <a:pos x="31" y="5"/>
                </a:cxn>
                <a:cxn ang="0">
                  <a:pos x="40" y="1"/>
                </a:cxn>
                <a:cxn ang="0">
                  <a:pos x="50" y="0"/>
                </a:cxn>
                <a:cxn ang="0">
                  <a:pos x="60" y="1"/>
                </a:cxn>
                <a:cxn ang="0">
                  <a:pos x="70" y="5"/>
                </a:cxn>
                <a:cxn ang="0">
                  <a:pos x="78" y="9"/>
                </a:cxn>
                <a:cxn ang="0">
                  <a:pos x="86" y="15"/>
                </a:cxn>
                <a:cxn ang="0">
                  <a:pos x="92" y="23"/>
                </a:cxn>
                <a:cxn ang="0">
                  <a:pos x="96" y="32"/>
                </a:cxn>
                <a:cxn ang="0">
                  <a:pos x="99" y="41"/>
                </a:cxn>
                <a:cxn ang="0">
                  <a:pos x="100" y="52"/>
                </a:cxn>
                <a:cxn ang="0">
                  <a:pos x="99" y="62"/>
                </a:cxn>
                <a:cxn ang="0">
                  <a:pos x="96" y="72"/>
                </a:cxn>
                <a:cxn ang="0">
                  <a:pos x="92" y="80"/>
                </a:cxn>
                <a:cxn ang="0">
                  <a:pos x="86" y="89"/>
                </a:cxn>
                <a:cxn ang="0">
                  <a:pos x="78" y="95"/>
                </a:cxn>
                <a:cxn ang="0">
                  <a:pos x="70" y="99"/>
                </a:cxn>
                <a:cxn ang="0">
                  <a:pos x="60" y="103"/>
                </a:cxn>
                <a:cxn ang="0">
                  <a:pos x="50" y="104"/>
                </a:cxn>
              </a:cxnLst>
              <a:rect l="0" t="0" r="r" b="b"/>
              <a:pathLst>
                <a:path w="100" h="104">
                  <a:moveTo>
                    <a:pt x="50" y="104"/>
                  </a:moveTo>
                  <a:lnTo>
                    <a:pt x="40" y="103"/>
                  </a:lnTo>
                  <a:lnTo>
                    <a:pt x="31" y="99"/>
                  </a:lnTo>
                  <a:lnTo>
                    <a:pt x="23" y="95"/>
                  </a:lnTo>
                  <a:lnTo>
                    <a:pt x="15" y="89"/>
                  </a:lnTo>
                  <a:lnTo>
                    <a:pt x="8" y="80"/>
                  </a:lnTo>
                  <a:lnTo>
                    <a:pt x="4" y="72"/>
                  </a:lnTo>
                  <a:lnTo>
                    <a:pt x="1" y="62"/>
                  </a:lnTo>
                  <a:lnTo>
                    <a:pt x="0" y="52"/>
                  </a:lnTo>
                  <a:lnTo>
                    <a:pt x="1" y="41"/>
                  </a:lnTo>
                  <a:lnTo>
                    <a:pt x="4" y="32"/>
                  </a:lnTo>
                  <a:lnTo>
                    <a:pt x="8" y="23"/>
                  </a:lnTo>
                  <a:lnTo>
                    <a:pt x="15" y="15"/>
                  </a:lnTo>
                  <a:lnTo>
                    <a:pt x="23" y="9"/>
                  </a:lnTo>
                  <a:lnTo>
                    <a:pt x="31" y="5"/>
                  </a:lnTo>
                  <a:lnTo>
                    <a:pt x="40" y="1"/>
                  </a:lnTo>
                  <a:lnTo>
                    <a:pt x="50" y="0"/>
                  </a:lnTo>
                  <a:lnTo>
                    <a:pt x="60" y="1"/>
                  </a:lnTo>
                  <a:lnTo>
                    <a:pt x="70" y="5"/>
                  </a:lnTo>
                  <a:lnTo>
                    <a:pt x="78" y="9"/>
                  </a:lnTo>
                  <a:lnTo>
                    <a:pt x="86" y="15"/>
                  </a:lnTo>
                  <a:lnTo>
                    <a:pt x="92" y="23"/>
                  </a:lnTo>
                  <a:lnTo>
                    <a:pt x="96" y="32"/>
                  </a:lnTo>
                  <a:lnTo>
                    <a:pt x="99" y="41"/>
                  </a:lnTo>
                  <a:lnTo>
                    <a:pt x="100" y="52"/>
                  </a:lnTo>
                  <a:lnTo>
                    <a:pt x="99" y="62"/>
                  </a:lnTo>
                  <a:lnTo>
                    <a:pt x="96" y="72"/>
                  </a:lnTo>
                  <a:lnTo>
                    <a:pt x="92" y="80"/>
                  </a:lnTo>
                  <a:lnTo>
                    <a:pt x="86" y="89"/>
                  </a:lnTo>
                  <a:lnTo>
                    <a:pt x="78" y="95"/>
                  </a:lnTo>
                  <a:lnTo>
                    <a:pt x="70" y="99"/>
                  </a:lnTo>
                  <a:lnTo>
                    <a:pt x="60" y="103"/>
                  </a:lnTo>
                  <a:lnTo>
                    <a:pt x="50" y="104"/>
                  </a:lnTo>
                  <a:close/>
                </a:path>
              </a:pathLst>
            </a:custGeom>
            <a:solidFill>
              <a:srgbClr val="61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96" name="Freeform 492"/>
            <p:cNvSpPr>
              <a:spLocks/>
            </p:cNvSpPr>
            <p:nvPr/>
          </p:nvSpPr>
          <p:spPr bwMode="auto">
            <a:xfrm>
              <a:off x="3419" y="3131"/>
              <a:ext cx="5" cy="5"/>
            </a:xfrm>
            <a:custGeom>
              <a:avLst/>
              <a:gdLst/>
              <a:ahLst/>
              <a:cxnLst>
                <a:cxn ang="0">
                  <a:pos x="50" y="103"/>
                </a:cxn>
                <a:cxn ang="0">
                  <a:pos x="39" y="102"/>
                </a:cxn>
                <a:cxn ang="0">
                  <a:pos x="30" y="99"/>
                </a:cxn>
                <a:cxn ang="0">
                  <a:pos x="22" y="95"/>
                </a:cxn>
                <a:cxn ang="0">
                  <a:pos x="14" y="88"/>
                </a:cxn>
                <a:cxn ang="0">
                  <a:pos x="8" y="80"/>
                </a:cxn>
                <a:cxn ang="0">
                  <a:pos x="4" y="71"/>
                </a:cxn>
                <a:cxn ang="0">
                  <a:pos x="1" y="62"/>
                </a:cxn>
                <a:cxn ang="0">
                  <a:pos x="0" y="51"/>
                </a:cxn>
                <a:cxn ang="0">
                  <a:pos x="1" y="41"/>
                </a:cxn>
                <a:cxn ang="0">
                  <a:pos x="4" y="31"/>
                </a:cxn>
                <a:cxn ang="0">
                  <a:pos x="8" y="23"/>
                </a:cxn>
                <a:cxn ang="0">
                  <a:pos x="14" y="15"/>
                </a:cxn>
                <a:cxn ang="0">
                  <a:pos x="22" y="8"/>
                </a:cxn>
                <a:cxn ang="0">
                  <a:pos x="30" y="4"/>
                </a:cxn>
                <a:cxn ang="0">
                  <a:pos x="39" y="1"/>
                </a:cxn>
                <a:cxn ang="0">
                  <a:pos x="50" y="0"/>
                </a:cxn>
                <a:cxn ang="0">
                  <a:pos x="60" y="1"/>
                </a:cxn>
                <a:cxn ang="0">
                  <a:pos x="69" y="4"/>
                </a:cxn>
                <a:cxn ang="0">
                  <a:pos x="77" y="8"/>
                </a:cxn>
                <a:cxn ang="0">
                  <a:pos x="85" y="15"/>
                </a:cxn>
                <a:cxn ang="0">
                  <a:pos x="91" y="23"/>
                </a:cxn>
                <a:cxn ang="0">
                  <a:pos x="96" y="31"/>
                </a:cxn>
                <a:cxn ang="0">
                  <a:pos x="99" y="41"/>
                </a:cxn>
                <a:cxn ang="0">
                  <a:pos x="100" y="51"/>
                </a:cxn>
                <a:cxn ang="0">
                  <a:pos x="99" y="62"/>
                </a:cxn>
                <a:cxn ang="0">
                  <a:pos x="96" y="71"/>
                </a:cxn>
                <a:cxn ang="0">
                  <a:pos x="91" y="80"/>
                </a:cxn>
                <a:cxn ang="0">
                  <a:pos x="85" y="88"/>
                </a:cxn>
                <a:cxn ang="0">
                  <a:pos x="77" y="95"/>
                </a:cxn>
                <a:cxn ang="0">
                  <a:pos x="69" y="99"/>
                </a:cxn>
                <a:cxn ang="0">
                  <a:pos x="60" y="102"/>
                </a:cxn>
                <a:cxn ang="0">
                  <a:pos x="50" y="103"/>
                </a:cxn>
              </a:cxnLst>
              <a:rect l="0" t="0" r="r" b="b"/>
              <a:pathLst>
                <a:path w="100" h="103">
                  <a:moveTo>
                    <a:pt x="50" y="103"/>
                  </a:moveTo>
                  <a:lnTo>
                    <a:pt x="39" y="102"/>
                  </a:lnTo>
                  <a:lnTo>
                    <a:pt x="30" y="99"/>
                  </a:lnTo>
                  <a:lnTo>
                    <a:pt x="22" y="95"/>
                  </a:lnTo>
                  <a:lnTo>
                    <a:pt x="14" y="88"/>
                  </a:lnTo>
                  <a:lnTo>
                    <a:pt x="8" y="80"/>
                  </a:lnTo>
                  <a:lnTo>
                    <a:pt x="4" y="71"/>
                  </a:lnTo>
                  <a:lnTo>
                    <a:pt x="1" y="62"/>
                  </a:lnTo>
                  <a:lnTo>
                    <a:pt x="0" y="51"/>
                  </a:lnTo>
                  <a:lnTo>
                    <a:pt x="1" y="41"/>
                  </a:lnTo>
                  <a:lnTo>
                    <a:pt x="4" y="31"/>
                  </a:lnTo>
                  <a:lnTo>
                    <a:pt x="8" y="23"/>
                  </a:lnTo>
                  <a:lnTo>
                    <a:pt x="14" y="15"/>
                  </a:lnTo>
                  <a:lnTo>
                    <a:pt x="22" y="8"/>
                  </a:lnTo>
                  <a:lnTo>
                    <a:pt x="30" y="4"/>
                  </a:lnTo>
                  <a:lnTo>
                    <a:pt x="39" y="1"/>
                  </a:lnTo>
                  <a:lnTo>
                    <a:pt x="50" y="0"/>
                  </a:lnTo>
                  <a:lnTo>
                    <a:pt x="60" y="1"/>
                  </a:lnTo>
                  <a:lnTo>
                    <a:pt x="69" y="4"/>
                  </a:lnTo>
                  <a:lnTo>
                    <a:pt x="77" y="8"/>
                  </a:lnTo>
                  <a:lnTo>
                    <a:pt x="85" y="15"/>
                  </a:lnTo>
                  <a:lnTo>
                    <a:pt x="91" y="23"/>
                  </a:lnTo>
                  <a:lnTo>
                    <a:pt x="96" y="31"/>
                  </a:lnTo>
                  <a:lnTo>
                    <a:pt x="99" y="41"/>
                  </a:lnTo>
                  <a:lnTo>
                    <a:pt x="100" y="51"/>
                  </a:lnTo>
                  <a:lnTo>
                    <a:pt x="99" y="62"/>
                  </a:lnTo>
                  <a:lnTo>
                    <a:pt x="96" y="71"/>
                  </a:lnTo>
                  <a:lnTo>
                    <a:pt x="91" y="80"/>
                  </a:lnTo>
                  <a:lnTo>
                    <a:pt x="85" y="88"/>
                  </a:lnTo>
                  <a:lnTo>
                    <a:pt x="77" y="95"/>
                  </a:lnTo>
                  <a:lnTo>
                    <a:pt x="69" y="99"/>
                  </a:lnTo>
                  <a:lnTo>
                    <a:pt x="60" y="102"/>
                  </a:lnTo>
                  <a:lnTo>
                    <a:pt x="50" y="103"/>
                  </a:lnTo>
                  <a:close/>
                </a:path>
              </a:pathLst>
            </a:custGeom>
            <a:solidFill>
              <a:srgbClr val="61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97" name="Freeform 493"/>
            <p:cNvSpPr>
              <a:spLocks/>
            </p:cNvSpPr>
            <p:nvPr/>
          </p:nvSpPr>
          <p:spPr bwMode="auto">
            <a:xfrm>
              <a:off x="3490" y="3094"/>
              <a:ext cx="2" cy="3"/>
            </a:xfrm>
            <a:custGeom>
              <a:avLst/>
              <a:gdLst/>
              <a:ahLst/>
              <a:cxnLst>
                <a:cxn ang="0">
                  <a:pos x="28" y="57"/>
                </a:cxn>
                <a:cxn ang="0">
                  <a:pos x="16" y="55"/>
                </a:cxn>
                <a:cxn ang="0">
                  <a:pos x="8" y="49"/>
                </a:cxn>
                <a:cxn ang="0">
                  <a:pos x="2" y="40"/>
                </a:cxn>
                <a:cxn ang="0">
                  <a:pos x="0" y="28"/>
                </a:cxn>
                <a:cxn ang="0">
                  <a:pos x="2" y="17"/>
                </a:cxn>
                <a:cxn ang="0">
                  <a:pos x="8" y="8"/>
                </a:cxn>
                <a:cxn ang="0">
                  <a:pos x="16" y="2"/>
                </a:cxn>
                <a:cxn ang="0">
                  <a:pos x="28" y="0"/>
                </a:cxn>
                <a:cxn ang="0">
                  <a:pos x="39" y="2"/>
                </a:cxn>
                <a:cxn ang="0">
                  <a:pos x="47" y="8"/>
                </a:cxn>
                <a:cxn ang="0">
                  <a:pos x="53" y="17"/>
                </a:cxn>
                <a:cxn ang="0">
                  <a:pos x="55" y="28"/>
                </a:cxn>
                <a:cxn ang="0">
                  <a:pos x="53" y="40"/>
                </a:cxn>
                <a:cxn ang="0">
                  <a:pos x="47" y="49"/>
                </a:cxn>
                <a:cxn ang="0">
                  <a:pos x="39" y="55"/>
                </a:cxn>
                <a:cxn ang="0">
                  <a:pos x="28" y="57"/>
                </a:cxn>
              </a:cxnLst>
              <a:rect l="0" t="0" r="r" b="b"/>
              <a:pathLst>
                <a:path w="55" h="57">
                  <a:moveTo>
                    <a:pt x="28" y="57"/>
                  </a:moveTo>
                  <a:lnTo>
                    <a:pt x="16" y="55"/>
                  </a:lnTo>
                  <a:lnTo>
                    <a:pt x="8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8" y="8"/>
                  </a:lnTo>
                  <a:lnTo>
                    <a:pt x="16" y="2"/>
                  </a:lnTo>
                  <a:lnTo>
                    <a:pt x="28" y="0"/>
                  </a:lnTo>
                  <a:lnTo>
                    <a:pt x="39" y="2"/>
                  </a:lnTo>
                  <a:lnTo>
                    <a:pt x="47" y="8"/>
                  </a:lnTo>
                  <a:lnTo>
                    <a:pt x="53" y="17"/>
                  </a:lnTo>
                  <a:lnTo>
                    <a:pt x="55" y="28"/>
                  </a:lnTo>
                  <a:lnTo>
                    <a:pt x="53" y="40"/>
                  </a:lnTo>
                  <a:lnTo>
                    <a:pt x="47" y="49"/>
                  </a:lnTo>
                  <a:lnTo>
                    <a:pt x="39" y="55"/>
                  </a:lnTo>
                  <a:lnTo>
                    <a:pt x="28" y="57"/>
                  </a:lnTo>
                  <a:close/>
                </a:path>
              </a:pathLst>
            </a:custGeom>
            <a:solidFill>
              <a:srgbClr val="D1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98" name="Freeform 494"/>
            <p:cNvSpPr>
              <a:spLocks/>
            </p:cNvSpPr>
            <p:nvPr/>
          </p:nvSpPr>
          <p:spPr bwMode="auto">
            <a:xfrm>
              <a:off x="3421" y="3133"/>
              <a:ext cx="2" cy="3"/>
            </a:xfrm>
            <a:custGeom>
              <a:avLst/>
              <a:gdLst/>
              <a:ahLst/>
              <a:cxnLst>
                <a:cxn ang="0">
                  <a:pos x="28" y="56"/>
                </a:cxn>
                <a:cxn ang="0">
                  <a:pos x="17" y="54"/>
                </a:cxn>
                <a:cxn ang="0">
                  <a:pos x="9" y="48"/>
                </a:cxn>
                <a:cxn ang="0">
                  <a:pos x="2" y="40"/>
                </a:cxn>
                <a:cxn ang="0">
                  <a:pos x="0" y="28"/>
                </a:cxn>
                <a:cxn ang="0">
                  <a:pos x="2" y="16"/>
                </a:cxn>
                <a:cxn ang="0">
                  <a:pos x="9" y="8"/>
                </a:cxn>
                <a:cxn ang="0">
                  <a:pos x="17" y="2"/>
                </a:cxn>
                <a:cxn ang="0">
                  <a:pos x="28" y="0"/>
                </a:cxn>
                <a:cxn ang="0">
                  <a:pos x="39" y="2"/>
                </a:cxn>
                <a:cxn ang="0">
                  <a:pos x="47" y="8"/>
                </a:cxn>
                <a:cxn ang="0">
                  <a:pos x="53" y="16"/>
                </a:cxn>
                <a:cxn ang="0">
                  <a:pos x="55" y="28"/>
                </a:cxn>
                <a:cxn ang="0">
                  <a:pos x="53" y="40"/>
                </a:cxn>
                <a:cxn ang="0">
                  <a:pos x="47" y="48"/>
                </a:cxn>
                <a:cxn ang="0">
                  <a:pos x="39" y="54"/>
                </a:cxn>
                <a:cxn ang="0">
                  <a:pos x="28" y="56"/>
                </a:cxn>
              </a:cxnLst>
              <a:rect l="0" t="0" r="r" b="b"/>
              <a:pathLst>
                <a:path w="55" h="56">
                  <a:moveTo>
                    <a:pt x="28" y="56"/>
                  </a:moveTo>
                  <a:lnTo>
                    <a:pt x="17" y="54"/>
                  </a:lnTo>
                  <a:lnTo>
                    <a:pt x="9" y="48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6"/>
                  </a:lnTo>
                  <a:lnTo>
                    <a:pt x="9" y="8"/>
                  </a:lnTo>
                  <a:lnTo>
                    <a:pt x="17" y="2"/>
                  </a:lnTo>
                  <a:lnTo>
                    <a:pt x="28" y="0"/>
                  </a:lnTo>
                  <a:lnTo>
                    <a:pt x="39" y="2"/>
                  </a:lnTo>
                  <a:lnTo>
                    <a:pt x="47" y="8"/>
                  </a:lnTo>
                  <a:lnTo>
                    <a:pt x="53" y="16"/>
                  </a:lnTo>
                  <a:lnTo>
                    <a:pt x="55" y="28"/>
                  </a:lnTo>
                  <a:lnTo>
                    <a:pt x="53" y="40"/>
                  </a:lnTo>
                  <a:lnTo>
                    <a:pt x="47" y="48"/>
                  </a:lnTo>
                  <a:lnTo>
                    <a:pt x="39" y="54"/>
                  </a:lnTo>
                  <a:lnTo>
                    <a:pt x="28" y="56"/>
                  </a:lnTo>
                  <a:close/>
                </a:path>
              </a:pathLst>
            </a:custGeom>
            <a:solidFill>
              <a:srgbClr val="D1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99" name="Freeform 495"/>
            <p:cNvSpPr>
              <a:spLocks/>
            </p:cNvSpPr>
            <p:nvPr/>
          </p:nvSpPr>
          <p:spPr bwMode="auto">
            <a:xfrm>
              <a:off x="3433" y="3076"/>
              <a:ext cx="29" cy="29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0" y="222"/>
                </a:cxn>
                <a:cxn ang="0">
                  <a:pos x="125" y="522"/>
                </a:cxn>
                <a:cxn ang="0">
                  <a:pos x="624" y="301"/>
                </a:cxn>
                <a:cxn ang="0">
                  <a:pos x="498" y="0"/>
                </a:cxn>
              </a:cxnLst>
              <a:rect l="0" t="0" r="r" b="b"/>
              <a:pathLst>
                <a:path w="624" h="522">
                  <a:moveTo>
                    <a:pt x="498" y="0"/>
                  </a:moveTo>
                  <a:lnTo>
                    <a:pt x="0" y="222"/>
                  </a:lnTo>
                  <a:lnTo>
                    <a:pt x="125" y="522"/>
                  </a:lnTo>
                  <a:lnTo>
                    <a:pt x="624" y="30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rgbClr val="11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00" name="Freeform 496"/>
            <p:cNvSpPr>
              <a:spLocks/>
            </p:cNvSpPr>
            <p:nvPr/>
          </p:nvSpPr>
          <p:spPr bwMode="auto">
            <a:xfrm>
              <a:off x="3434" y="3077"/>
              <a:ext cx="27" cy="27"/>
            </a:xfrm>
            <a:custGeom>
              <a:avLst/>
              <a:gdLst/>
              <a:ahLst/>
              <a:cxnLst>
                <a:cxn ang="0">
                  <a:pos x="474" y="0"/>
                </a:cxn>
                <a:cxn ang="0">
                  <a:pos x="0" y="211"/>
                </a:cxn>
                <a:cxn ang="0">
                  <a:pos x="114" y="484"/>
                </a:cxn>
                <a:cxn ang="0">
                  <a:pos x="589" y="273"/>
                </a:cxn>
                <a:cxn ang="0">
                  <a:pos x="474" y="0"/>
                </a:cxn>
              </a:cxnLst>
              <a:rect l="0" t="0" r="r" b="b"/>
              <a:pathLst>
                <a:path w="589" h="484">
                  <a:moveTo>
                    <a:pt x="474" y="0"/>
                  </a:moveTo>
                  <a:lnTo>
                    <a:pt x="0" y="211"/>
                  </a:lnTo>
                  <a:lnTo>
                    <a:pt x="114" y="484"/>
                  </a:lnTo>
                  <a:lnTo>
                    <a:pt x="589" y="273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01" name="Freeform 497"/>
            <p:cNvSpPr>
              <a:spLocks/>
            </p:cNvSpPr>
            <p:nvPr/>
          </p:nvSpPr>
          <p:spPr bwMode="auto">
            <a:xfrm>
              <a:off x="3434" y="3078"/>
              <a:ext cx="27" cy="26"/>
            </a:xfrm>
            <a:custGeom>
              <a:avLst/>
              <a:gdLst/>
              <a:ahLst/>
              <a:cxnLst>
                <a:cxn ang="0">
                  <a:pos x="473" y="0"/>
                </a:cxn>
                <a:cxn ang="0">
                  <a:pos x="0" y="211"/>
                </a:cxn>
                <a:cxn ang="0">
                  <a:pos x="108" y="471"/>
                </a:cxn>
                <a:cxn ang="0">
                  <a:pos x="583" y="260"/>
                </a:cxn>
                <a:cxn ang="0">
                  <a:pos x="473" y="0"/>
                </a:cxn>
              </a:cxnLst>
              <a:rect l="0" t="0" r="r" b="b"/>
              <a:pathLst>
                <a:path w="583" h="471">
                  <a:moveTo>
                    <a:pt x="473" y="0"/>
                  </a:moveTo>
                  <a:lnTo>
                    <a:pt x="0" y="211"/>
                  </a:lnTo>
                  <a:lnTo>
                    <a:pt x="108" y="471"/>
                  </a:lnTo>
                  <a:lnTo>
                    <a:pt x="583" y="260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878F8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02" name="Freeform 498"/>
            <p:cNvSpPr>
              <a:spLocks/>
            </p:cNvSpPr>
            <p:nvPr/>
          </p:nvSpPr>
          <p:spPr bwMode="auto">
            <a:xfrm>
              <a:off x="3447" y="3082"/>
              <a:ext cx="10" cy="13"/>
            </a:xfrm>
            <a:custGeom>
              <a:avLst/>
              <a:gdLst/>
              <a:ahLst/>
              <a:cxnLst>
                <a:cxn ang="0">
                  <a:pos x="159" y="223"/>
                </a:cxn>
                <a:cxn ang="0">
                  <a:pos x="137" y="231"/>
                </a:cxn>
                <a:cxn ang="0">
                  <a:pos x="115" y="234"/>
                </a:cxn>
                <a:cxn ang="0">
                  <a:pos x="93" y="232"/>
                </a:cxn>
                <a:cxn ang="0">
                  <a:pos x="73" y="225"/>
                </a:cxn>
                <a:cxn ang="0">
                  <a:pos x="54" y="215"/>
                </a:cxn>
                <a:cxn ang="0">
                  <a:pos x="36" y="201"/>
                </a:cxn>
                <a:cxn ang="0">
                  <a:pos x="22" y="184"/>
                </a:cxn>
                <a:cxn ang="0">
                  <a:pos x="11" y="163"/>
                </a:cxn>
                <a:cxn ang="0">
                  <a:pos x="4" y="141"/>
                </a:cxn>
                <a:cxn ang="0">
                  <a:pos x="0" y="118"/>
                </a:cxn>
                <a:cxn ang="0">
                  <a:pos x="3" y="96"/>
                </a:cxn>
                <a:cxn ang="0">
                  <a:pos x="9" y="74"/>
                </a:cxn>
                <a:cxn ang="0">
                  <a:pos x="19" y="55"/>
                </a:cxn>
                <a:cxn ang="0">
                  <a:pos x="32" y="37"/>
                </a:cxn>
                <a:cxn ang="0">
                  <a:pos x="48" y="22"/>
                </a:cxn>
                <a:cxn ang="0">
                  <a:pos x="69" y="10"/>
                </a:cxn>
                <a:cxn ang="0">
                  <a:pos x="90" y="3"/>
                </a:cxn>
                <a:cxn ang="0">
                  <a:pos x="113" y="0"/>
                </a:cxn>
                <a:cxn ang="0">
                  <a:pos x="134" y="2"/>
                </a:cxn>
                <a:cxn ang="0">
                  <a:pos x="156" y="8"/>
                </a:cxn>
                <a:cxn ang="0">
                  <a:pos x="174" y="19"/>
                </a:cxn>
                <a:cxn ang="0">
                  <a:pos x="191" y="32"/>
                </a:cxn>
                <a:cxn ang="0">
                  <a:pos x="206" y="49"/>
                </a:cxn>
                <a:cxn ang="0">
                  <a:pos x="217" y="70"/>
                </a:cxn>
                <a:cxn ang="0">
                  <a:pos x="224" y="93"/>
                </a:cxn>
                <a:cxn ang="0">
                  <a:pos x="227" y="116"/>
                </a:cxn>
                <a:cxn ang="0">
                  <a:pos x="225" y="138"/>
                </a:cxn>
                <a:cxn ang="0">
                  <a:pos x="219" y="159"/>
                </a:cxn>
                <a:cxn ang="0">
                  <a:pos x="209" y="179"/>
                </a:cxn>
                <a:cxn ang="0">
                  <a:pos x="195" y="197"/>
                </a:cxn>
                <a:cxn ang="0">
                  <a:pos x="179" y="212"/>
                </a:cxn>
                <a:cxn ang="0">
                  <a:pos x="159" y="223"/>
                </a:cxn>
              </a:cxnLst>
              <a:rect l="0" t="0" r="r" b="b"/>
              <a:pathLst>
                <a:path w="227" h="234">
                  <a:moveTo>
                    <a:pt x="159" y="223"/>
                  </a:moveTo>
                  <a:lnTo>
                    <a:pt x="137" y="231"/>
                  </a:lnTo>
                  <a:lnTo>
                    <a:pt x="115" y="234"/>
                  </a:lnTo>
                  <a:lnTo>
                    <a:pt x="93" y="232"/>
                  </a:lnTo>
                  <a:lnTo>
                    <a:pt x="73" y="225"/>
                  </a:lnTo>
                  <a:lnTo>
                    <a:pt x="54" y="215"/>
                  </a:lnTo>
                  <a:lnTo>
                    <a:pt x="36" y="201"/>
                  </a:lnTo>
                  <a:lnTo>
                    <a:pt x="22" y="184"/>
                  </a:lnTo>
                  <a:lnTo>
                    <a:pt x="11" y="163"/>
                  </a:lnTo>
                  <a:lnTo>
                    <a:pt x="4" y="141"/>
                  </a:lnTo>
                  <a:lnTo>
                    <a:pt x="0" y="118"/>
                  </a:lnTo>
                  <a:lnTo>
                    <a:pt x="3" y="96"/>
                  </a:lnTo>
                  <a:lnTo>
                    <a:pt x="9" y="74"/>
                  </a:lnTo>
                  <a:lnTo>
                    <a:pt x="19" y="55"/>
                  </a:lnTo>
                  <a:lnTo>
                    <a:pt x="32" y="37"/>
                  </a:lnTo>
                  <a:lnTo>
                    <a:pt x="48" y="22"/>
                  </a:lnTo>
                  <a:lnTo>
                    <a:pt x="69" y="10"/>
                  </a:lnTo>
                  <a:lnTo>
                    <a:pt x="90" y="3"/>
                  </a:lnTo>
                  <a:lnTo>
                    <a:pt x="113" y="0"/>
                  </a:lnTo>
                  <a:lnTo>
                    <a:pt x="134" y="2"/>
                  </a:lnTo>
                  <a:lnTo>
                    <a:pt x="156" y="8"/>
                  </a:lnTo>
                  <a:lnTo>
                    <a:pt x="174" y="19"/>
                  </a:lnTo>
                  <a:lnTo>
                    <a:pt x="191" y="32"/>
                  </a:lnTo>
                  <a:lnTo>
                    <a:pt x="206" y="49"/>
                  </a:lnTo>
                  <a:lnTo>
                    <a:pt x="217" y="70"/>
                  </a:lnTo>
                  <a:lnTo>
                    <a:pt x="224" y="93"/>
                  </a:lnTo>
                  <a:lnTo>
                    <a:pt x="227" y="116"/>
                  </a:lnTo>
                  <a:lnTo>
                    <a:pt x="225" y="138"/>
                  </a:lnTo>
                  <a:lnTo>
                    <a:pt x="219" y="159"/>
                  </a:lnTo>
                  <a:lnTo>
                    <a:pt x="209" y="179"/>
                  </a:lnTo>
                  <a:lnTo>
                    <a:pt x="195" y="197"/>
                  </a:lnTo>
                  <a:lnTo>
                    <a:pt x="179" y="212"/>
                  </a:lnTo>
                  <a:lnTo>
                    <a:pt x="159" y="223"/>
                  </a:lnTo>
                  <a:close/>
                </a:path>
              </a:pathLst>
            </a:custGeom>
            <a:solidFill>
              <a:srgbClr val="E3333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03" name="Freeform 499"/>
            <p:cNvSpPr>
              <a:spLocks/>
            </p:cNvSpPr>
            <p:nvPr/>
          </p:nvSpPr>
          <p:spPr bwMode="auto">
            <a:xfrm>
              <a:off x="3447" y="3082"/>
              <a:ext cx="10" cy="12"/>
            </a:xfrm>
            <a:custGeom>
              <a:avLst/>
              <a:gdLst/>
              <a:ahLst/>
              <a:cxnLst>
                <a:cxn ang="0">
                  <a:pos x="146" y="206"/>
                </a:cxn>
                <a:cxn ang="0">
                  <a:pos x="125" y="212"/>
                </a:cxn>
                <a:cxn ang="0">
                  <a:pos x="105" y="214"/>
                </a:cxn>
                <a:cxn ang="0">
                  <a:pos x="84" y="212"/>
                </a:cxn>
                <a:cxn ang="0">
                  <a:pos x="66" y="206"/>
                </a:cxn>
                <a:cxn ang="0">
                  <a:pos x="48" y="196"/>
                </a:cxn>
                <a:cxn ang="0">
                  <a:pos x="31" y="183"/>
                </a:cxn>
                <a:cxn ang="0">
                  <a:pos x="18" y="168"/>
                </a:cxn>
                <a:cxn ang="0">
                  <a:pos x="8" y="149"/>
                </a:cxn>
                <a:cxn ang="0">
                  <a:pos x="2" y="129"/>
                </a:cxn>
                <a:cxn ang="0">
                  <a:pos x="0" y="108"/>
                </a:cxn>
                <a:cxn ang="0">
                  <a:pos x="2" y="86"/>
                </a:cxn>
                <a:cxn ang="0">
                  <a:pos x="8" y="67"/>
                </a:cxn>
                <a:cxn ang="0">
                  <a:pos x="17" y="49"/>
                </a:cxn>
                <a:cxn ang="0">
                  <a:pos x="29" y="33"/>
                </a:cxn>
                <a:cxn ang="0">
                  <a:pos x="45" y="19"/>
                </a:cxn>
                <a:cxn ang="0">
                  <a:pos x="63" y="8"/>
                </a:cxn>
                <a:cxn ang="0">
                  <a:pos x="83" y="2"/>
                </a:cxn>
                <a:cxn ang="0">
                  <a:pos x="104" y="0"/>
                </a:cxn>
                <a:cxn ang="0">
                  <a:pos x="123" y="2"/>
                </a:cxn>
                <a:cxn ang="0">
                  <a:pos x="142" y="7"/>
                </a:cxn>
                <a:cxn ang="0">
                  <a:pos x="161" y="17"/>
                </a:cxn>
                <a:cxn ang="0">
                  <a:pos x="176" y="30"/>
                </a:cxn>
                <a:cxn ang="0">
                  <a:pos x="189" y="45"/>
                </a:cxn>
                <a:cxn ang="0">
                  <a:pos x="200" y="63"/>
                </a:cxn>
                <a:cxn ang="0">
                  <a:pos x="206" y="84"/>
                </a:cxn>
                <a:cxn ang="0">
                  <a:pos x="208" y="105"/>
                </a:cxn>
                <a:cxn ang="0">
                  <a:pos x="206" y="127"/>
                </a:cxn>
                <a:cxn ang="0">
                  <a:pos x="201" y="147"/>
                </a:cxn>
                <a:cxn ang="0">
                  <a:pos x="191" y="164"/>
                </a:cxn>
                <a:cxn ang="0">
                  <a:pos x="179" y="181"/>
                </a:cxn>
                <a:cxn ang="0">
                  <a:pos x="164" y="195"/>
                </a:cxn>
                <a:cxn ang="0">
                  <a:pos x="146" y="206"/>
                </a:cxn>
              </a:cxnLst>
              <a:rect l="0" t="0" r="r" b="b"/>
              <a:pathLst>
                <a:path w="208" h="214">
                  <a:moveTo>
                    <a:pt x="146" y="206"/>
                  </a:moveTo>
                  <a:lnTo>
                    <a:pt x="125" y="212"/>
                  </a:lnTo>
                  <a:lnTo>
                    <a:pt x="105" y="214"/>
                  </a:lnTo>
                  <a:lnTo>
                    <a:pt x="84" y="212"/>
                  </a:lnTo>
                  <a:lnTo>
                    <a:pt x="66" y="206"/>
                  </a:lnTo>
                  <a:lnTo>
                    <a:pt x="48" y="196"/>
                  </a:lnTo>
                  <a:lnTo>
                    <a:pt x="31" y="183"/>
                  </a:lnTo>
                  <a:lnTo>
                    <a:pt x="18" y="168"/>
                  </a:lnTo>
                  <a:lnTo>
                    <a:pt x="8" y="149"/>
                  </a:lnTo>
                  <a:lnTo>
                    <a:pt x="2" y="129"/>
                  </a:lnTo>
                  <a:lnTo>
                    <a:pt x="0" y="108"/>
                  </a:lnTo>
                  <a:lnTo>
                    <a:pt x="2" y="86"/>
                  </a:lnTo>
                  <a:lnTo>
                    <a:pt x="8" y="67"/>
                  </a:lnTo>
                  <a:lnTo>
                    <a:pt x="17" y="49"/>
                  </a:lnTo>
                  <a:lnTo>
                    <a:pt x="29" y="33"/>
                  </a:lnTo>
                  <a:lnTo>
                    <a:pt x="45" y="19"/>
                  </a:lnTo>
                  <a:lnTo>
                    <a:pt x="63" y="8"/>
                  </a:lnTo>
                  <a:lnTo>
                    <a:pt x="83" y="2"/>
                  </a:lnTo>
                  <a:lnTo>
                    <a:pt x="104" y="0"/>
                  </a:lnTo>
                  <a:lnTo>
                    <a:pt x="123" y="2"/>
                  </a:lnTo>
                  <a:lnTo>
                    <a:pt x="142" y="7"/>
                  </a:lnTo>
                  <a:lnTo>
                    <a:pt x="161" y="17"/>
                  </a:lnTo>
                  <a:lnTo>
                    <a:pt x="176" y="30"/>
                  </a:lnTo>
                  <a:lnTo>
                    <a:pt x="189" y="45"/>
                  </a:lnTo>
                  <a:lnTo>
                    <a:pt x="200" y="63"/>
                  </a:lnTo>
                  <a:lnTo>
                    <a:pt x="206" y="84"/>
                  </a:lnTo>
                  <a:lnTo>
                    <a:pt x="208" y="105"/>
                  </a:lnTo>
                  <a:lnTo>
                    <a:pt x="206" y="127"/>
                  </a:lnTo>
                  <a:lnTo>
                    <a:pt x="201" y="147"/>
                  </a:lnTo>
                  <a:lnTo>
                    <a:pt x="191" y="164"/>
                  </a:lnTo>
                  <a:lnTo>
                    <a:pt x="179" y="181"/>
                  </a:lnTo>
                  <a:lnTo>
                    <a:pt x="164" y="195"/>
                  </a:lnTo>
                  <a:lnTo>
                    <a:pt x="146" y="206"/>
                  </a:lnTo>
                  <a:close/>
                </a:path>
              </a:pathLst>
            </a:custGeom>
            <a:solidFill>
              <a:srgbClr val="EB5F6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04" name="Freeform 500"/>
            <p:cNvSpPr>
              <a:spLocks/>
            </p:cNvSpPr>
            <p:nvPr/>
          </p:nvSpPr>
          <p:spPr bwMode="auto">
            <a:xfrm>
              <a:off x="3448" y="3083"/>
              <a:ext cx="8" cy="10"/>
            </a:xfrm>
            <a:custGeom>
              <a:avLst/>
              <a:gdLst/>
              <a:ahLst/>
              <a:cxnLst>
                <a:cxn ang="0">
                  <a:pos x="131" y="187"/>
                </a:cxn>
                <a:cxn ang="0">
                  <a:pos x="113" y="193"/>
                </a:cxn>
                <a:cxn ang="0">
                  <a:pos x="95" y="194"/>
                </a:cxn>
                <a:cxn ang="0">
                  <a:pos x="76" y="192"/>
                </a:cxn>
                <a:cxn ang="0">
                  <a:pos x="59" y="187"/>
                </a:cxn>
                <a:cxn ang="0">
                  <a:pos x="44" y="178"/>
                </a:cxn>
                <a:cxn ang="0">
                  <a:pos x="29" y="167"/>
                </a:cxn>
                <a:cxn ang="0">
                  <a:pos x="17" y="152"/>
                </a:cxn>
                <a:cxn ang="0">
                  <a:pos x="8" y="135"/>
                </a:cxn>
                <a:cxn ang="0">
                  <a:pos x="2" y="116"/>
                </a:cxn>
                <a:cxn ang="0">
                  <a:pos x="0" y="97"/>
                </a:cxn>
                <a:cxn ang="0">
                  <a:pos x="2" y="79"/>
                </a:cxn>
                <a:cxn ang="0">
                  <a:pos x="7" y="61"/>
                </a:cxn>
                <a:cxn ang="0">
                  <a:pos x="15" y="45"/>
                </a:cxn>
                <a:cxn ang="0">
                  <a:pos x="26" y="30"/>
                </a:cxn>
                <a:cxn ang="0">
                  <a:pos x="41" y="17"/>
                </a:cxn>
                <a:cxn ang="0">
                  <a:pos x="57" y="8"/>
                </a:cxn>
                <a:cxn ang="0">
                  <a:pos x="75" y="1"/>
                </a:cxn>
                <a:cxn ang="0">
                  <a:pos x="95" y="0"/>
                </a:cxn>
                <a:cxn ang="0">
                  <a:pos x="112" y="1"/>
                </a:cxn>
                <a:cxn ang="0">
                  <a:pos x="130" y="7"/>
                </a:cxn>
                <a:cxn ang="0">
                  <a:pos x="146" y="15"/>
                </a:cxn>
                <a:cxn ang="0">
                  <a:pos x="160" y="27"/>
                </a:cxn>
                <a:cxn ang="0">
                  <a:pos x="172" y="41"/>
                </a:cxn>
                <a:cxn ang="0">
                  <a:pos x="181" y="58"/>
                </a:cxn>
                <a:cxn ang="0">
                  <a:pos x="187" y="77"/>
                </a:cxn>
                <a:cxn ang="0">
                  <a:pos x="189" y="96"/>
                </a:cxn>
                <a:cxn ang="0">
                  <a:pos x="188" y="114"/>
                </a:cxn>
                <a:cxn ang="0">
                  <a:pos x="182" y="132"/>
                </a:cxn>
                <a:cxn ang="0">
                  <a:pos x="174" y="149"/>
                </a:cxn>
                <a:cxn ang="0">
                  <a:pos x="163" y="165"/>
                </a:cxn>
                <a:cxn ang="0">
                  <a:pos x="149" y="177"/>
                </a:cxn>
                <a:cxn ang="0">
                  <a:pos x="131" y="187"/>
                </a:cxn>
              </a:cxnLst>
              <a:rect l="0" t="0" r="r" b="b"/>
              <a:pathLst>
                <a:path w="189" h="194">
                  <a:moveTo>
                    <a:pt x="131" y="187"/>
                  </a:moveTo>
                  <a:lnTo>
                    <a:pt x="113" y="193"/>
                  </a:lnTo>
                  <a:lnTo>
                    <a:pt x="95" y="194"/>
                  </a:lnTo>
                  <a:lnTo>
                    <a:pt x="76" y="192"/>
                  </a:lnTo>
                  <a:lnTo>
                    <a:pt x="59" y="187"/>
                  </a:lnTo>
                  <a:lnTo>
                    <a:pt x="44" y="178"/>
                  </a:lnTo>
                  <a:lnTo>
                    <a:pt x="29" y="167"/>
                  </a:lnTo>
                  <a:lnTo>
                    <a:pt x="17" y="152"/>
                  </a:lnTo>
                  <a:lnTo>
                    <a:pt x="8" y="135"/>
                  </a:lnTo>
                  <a:lnTo>
                    <a:pt x="2" y="116"/>
                  </a:lnTo>
                  <a:lnTo>
                    <a:pt x="0" y="97"/>
                  </a:lnTo>
                  <a:lnTo>
                    <a:pt x="2" y="79"/>
                  </a:lnTo>
                  <a:lnTo>
                    <a:pt x="7" y="61"/>
                  </a:lnTo>
                  <a:lnTo>
                    <a:pt x="15" y="45"/>
                  </a:lnTo>
                  <a:lnTo>
                    <a:pt x="26" y="30"/>
                  </a:lnTo>
                  <a:lnTo>
                    <a:pt x="41" y="17"/>
                  </a:lnTo>
                  <a:lnTo>
                    <a:pt x="57" y="8"/>
                  </a:lnTo>
                  <a:lnTo>
                    <a:pt x="75" y="1"/>
                  </a:lnTo>
                  <a:lnTo>
                    <a:pt x="95" y="0"/>
                  </a:lnTo>
                  <a:lnTo>
                    <a:pt x="112" y="1"/>
                  </a:lnTo>
                  <a:lnTo>
                    <a:pt x="130" y="7"/>
                  </a:lnTo>
                  <a:lnTo>
                    <a:pt x="146" y="15"/>
                  </a:lnTo>
                  <a:lnTo>
                    <a:pt x="160" y="27"/>
                  </a:lnTo>
                  <a:lnTo>
                    <a:pt x="172" y="41"/>
                  </a:lnTo>
                  <a:lnTo>
                    <a:pt x="181" y="58"/>
                  </a:lnTo>
                  <a:lnTo>
                    <a:pt x="187" y="77"/>
                  </a:lnTo>
                  <a:lnTo>
                    <a:pt x="189" y="96"/>
                  </a:lnTo>
                  <a:lnTo>
                    <a:pt x="188" y="114"/>
                  </a:lnTo>
                  <a:lnTo>
                    <a:pt x="182" y="132"/>
                  </a:lnTo>
                  <a:lnTo>
                    <a:pt x="174" y="149"/>
                  </a:lnTo>
                  <a:lnTo>
                    <a:pt x="163" y="165"/>
                  </a:lnTo>
                  <a:lnTo>
                    <a:pt x="149" y="177"/>
                  </a:lnTo>
                  <a:lnTo>
                    <a:pt x="131" y="187"/>
                  </a:lnTo>
                  <a:close/>
                </a:path>
              </a:pathLst>
            </a:custGeom>
            <a:solidFill>
              <a:srgbClr val="F0878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05" name="Freeform 501"/>
            <p:cNvSpPr>
              <a:spLocks/>
            </p:cNvSpPr>
            <p:nvPr/>
          </p:nvSpPr>
          <p:spPr bwMode="auto">
            <a:xfrm>
              <a:off x="3448" y="3083"/>
              <a:ext cx="8" cy="10"/>
            </a:xfrm>
            <a:custGeom>
              <a:avLst/>
              <a:gdLst/>
              <a:ahLst/>
              <a:cxnLst>
                <a:cxn ang="0">
                  <a:pos x="120" y="170"/>
                </a:cxn>
                <a:cxn ang="0">
                  <a:pos x="104" y="175"/>
                </a:cxn>
                <a:cxn ang="0">
                  <a:pos x="87" y="177"/>
                </a:cxn>
                <a:cxn ang="0">
                  <a:pos x="70" y="176"/>
                </a:cxn>
                <a:cxn ang="0">
                  <a:pos x="54" y="171"/>
                </a:cxn>
                <a:cxn ang="0">
                  <a:pos x="40" y="163"/>
                </a:cxn>
                <a:cxn ang="0">
                  <a:pos x="27" y="152"/>
                </a:cxn>
                <a:cxn ang="0">
                  <a:pos x="15" y="139"/>
                </a:cxn>
                <a:cxn ang="0">
                  <a:pos x="7" y="124"/>
                </a:cxn>
                <a:cxn ang="0">
                  <a:pos x="2" y="107"/>
                </a:cxn>
                <a:cxn ang="0">
                  <a:pos x="0" y="90"/>
                </a:cxn>
                <a:cxn ang="0">
                  <a:pos x="2" y="72"/>
                </a:cxn>
                <a:cxn ang="0">
                  <a:pos x="7" y="56"/>
                </a:cxn>
                <a:cxn ang="0">
                  <a:pos x="14" y="41"/>
                </a:cxn>
                <a:cxn ang="0">
                  <a:pos x="25" y="28"/>
                </a:cxn>
                <a:cxn ang="0">
                  <a:pos x="37" y="16"/>
                </a:cxn>
                <a:cxn ang="0">
                  <a:pos x="52" y="8"/>
                </a:cxn>
                <a:cxn ang="0">
                  <a:pos x="68" y="2"/>
                </a:cxn>
                <a:cxn ang="0">
                  <a:pos x="85" y="0"/>
                </a:cxn>
                <a:cxn ang="0">
                  <a:pos x="102" y="2"/>
                </a:cxn>
                <a:cxn ang="0">
                  <a:pos x="117" y="7"/>
                </a:cxn>
                <a:cxn ang="0">
                  <a:pos x="132" y="15"/>
                </a:cxn>
                <a:cxn ang="0">
                  <a:pos x="145" y="25"/>
                </a:cxn>
                <a:cxn ang="0">
                  <a:pos x="156" y="38"/>
                </a:cxn>
                <a:cxn ang="0">
                  <a:pos x="164" y="53"/>
                </a:cxn>
                <a:cxn ang="0">
                  <a:pos x="169" y="70"/>
                </a:cxn>
                <a:cxn ang="0">
                  <a:pos x="171" y="88"/>
                </a:cxn>
                <a:cxn ang="0">
                  <a:pos x="169" y="105"/>
                </a:cxn>
                <a:cxn ang="0">
                  <a:pos x="165" y="121"/>
                </a:cxn>
                <a:cxn ang="0">
                  <a:pos x="158" y="136"/>
                </a:cxn>
                <a:cxn ang="0">
                  <a:pos x="148" y="150"/>
                </a:cxn>
                <a:cxn ang="0">
                  <a:pos x="136" y="162"/>
                </a:cxn>
                <a:cxn ang="0">
                  <a:pos x="120" y="170"/>
                </a:cxn>
              </a:cxnLst>
              <a:rect l="0" t="0" r="r" b="b"/>
              <a:pathLst>
                <a:path w="171" h="177">
                  <a:moveTo>
                    <a:pt x="120" y="170"/>
                  </a:moveTo>
                  <a:lnTo>
                    <a:pt x="104" y="175"/>
                  </a:lnTo>
                  <a:lnTo>
                    <a:pt x="87" y="177"/>
                  </a:lnTo>
                  <a:lnTo>
                    <a:pt x="70" y="176"/>
                  </a:lnTo>
                  <a:lnTo>
                    <a:pt x="54" y="171"/>
                  </a:lnTo>
                  <a:lnTo>
                    <a:pt x="40" y="163"/>
                  </a:lnTo>
                  <a:lnTo>
                    <a:pt x="27" y="152"/>
                  </a:lnTo>
                  <a:lnTo>
                    <a:pt x="15" y="139"/>
                  </a:lnTo>
                  <a:lnTo>
                    <a:pt x="7" y="124"/>
                  </a:lnTo>
                  <a:lnTo>
                    <a:pt x="2" y="107"/>
                  </a:lnTo>
                  <a:lnTo>
                    <a:pt x="0" y="90"/>
                  </a:lnTo>
                  <a:lnTo>
                    <a:pt x="2" y="72"/>
                  </a:lnTo>
                  <a:lnTo>
                    <a:pt x="7" y="56"/>
                  </a:lnTo>
                  <a:lnTo>
                    <a:pt x="14" y="41"/>
                  </a:lnTo>
                  <a:lnTo>
                    <a:pt x="25" y="28"/>
                  </a:lnTo>
                  <a:lnTo>
                    <a:pt x="37" y="16"/>
                  </a:lnTo>
                  <a:lnTo>
                    <a:pt x="52" y="8"/>
                  </a:lnTo>
                  <a:lnTo>
                    <a:pt x="68" y="2"/>
                  </a:lnTo>
                  <a:lnTo>
                    <a:pt x="85" y="0"/>
                  </a:lnTo>
                  <a:lnTo>
                    <a:pt x="102" y="2"/>
                  </a:lnTo>
                  <a:lnTo>
                    <a:pt x="117" y="7"/>
                  </a:lnTo>
                  <a:lnTo>
                    <a:pt x="132" y="15"/>
                  </a:lnTo>
                  <a:lnTo>
                    <a:pt x="145" y="25"/>
                  </a:lnTo>
                  <a:lnTo>
                    <a:pt x="156" y="38"/>
                  </a:lnTo>
                  <a:lnTo>
                    <a:pt x="164" y="53"/>
                  </a:lnTo>
                  <a:lnTo>
                    <a:pt x="169" y="70"/>
                  </a:lnTo>
                  <a:lnTo>
                    <a:pt x="171" y="88"/>
                  </a:lnTo>
                  <a:lnTo>
                    <a:pt x="169" y="105"/>
                  </a:lnTo>
                  <a:lnTo>
                    <a:pt x="165" y="121"/>
                  </a:lnTo>
                  <a:lnTo>
                    <a:pt x="158" y="136"/>
                  </a:lnTo>
                  <a:lnTo>
                    <a:pt x="148" y="150"/>
                  </a:lnTo>
                  <a:lnTo>
                    <a:pt x="136" y="162"/>
                  </a:lnTo>
                  <a:lnTo>
                    <a:pt x="120" y="170"/>
                  </a:lnTo>
                  <a:close/>
                </a:path>
              </a:pathLst>
            </a:custGeom>
            <a:solidFill>
              <a:srgbClr val="F5AE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06" name="Freeform 502"/>
            <p:cNvSpPr>
              <a:spLocks/>
            </p:cNvSpPr>
            <p:nvPr/>
          </p:nvSpPr>
          <p:spPr bwMode="auto">
            <a:xfrm>
              <a:off x="3449" y="3083"/>
              <a:ext cx="7" cy="9"/>
            </a:xfrm>
            <a:custGeom>
              <a:avLst/>
              <a:gdLst/>
              <a:ahLst/>
              <a:cxnLst>
                <a:cxn ang="0">
                  <a:pos x="106" y="149"/>
                </a:cxn>
                <a:cxn ang="0">
                  <a:pos x="92" y="155"/>
                </a:cxn>
                <a:cxn ang="0">
                  <a:pos x="77" y="156"/>
                </a:cxn>
                <a:cxn ang="0">
                  <a:pos x="63" y="155"/>
                </a:cxn>
                <a:cxn ang="0">
                  <a:pos x="48" y="150"/>
                </a:cxn>
                <a:cxn ang="0">
                  <a:pos x="35" y="143"/>
                </a:cxn>
                <a:cxn ang="0">
                  <a:pos x="24" y="133"/>
                </a:cxn>
                <a:cxn ang="0">
                  <a:pos x="14" y="122"/>
                </a:cxn>
                <a:cxn ang="0">
                  <a:pos x="6" y="108"/>
                </a:cxn>
                <a:cxn ang="0">
                  <a:pos x="2" y="93"/>
                </a:cxn>
                <a:cxn ang="0">
                  <a:pos x="0" y="78"/>
                </a:cxn>
                <a:cxn ang="0">
                  <a:pos x="1" y="63"/>
                </a:cxn>
                <a:cxn ang="0">
                  <a:pos x="5" y="49"/>
                </a:cxn>
                <a:cxn ang="0">
                  <a:pos x="13" y="35"/>
                </a:cxn>
                <a:cxn ang="0">
                  <a:pos x="22" y="24"/>
                </a:cxn>
                <a:cxn ang="0">
                  <a:pos x="33" y="13"/>
                </a:cxn>
                <a:cxn ang="0">
                  <a:pos x="46" y="6"/>
                </a:cxn>
                <a:cxn ang="0">
                  <a:pos x="60" y="1"/>
                </a:cxn>
                <a:cxn ang="0">
                  <a:pos x="76" y="0"/>
                </a:cxn>
                <a:cxn ang="0">
                  <a:pos x="90" y="1"/>
                </a:cxn>
                <a:cxn ang="0">
                  <a:pos x="104" y="5"/>
                </a:cxn>
                <a:cxn ang="0">
                  <a:pos x="118" y="11"/>
                </a:cxn>
                <a:cxn ang="0">
                  <a:pos x="129" y="21"/>
                </a:cxn>
                <a:cxn ang="0">
                  <a:pos x="139" y="32"/>
                </a:cxn>
                <a:cxn ang="0">
                  <a:pos x="146" y="46"/>
                </a:cxn>
                <a:cxn ang="0">
                  <a:pos x="150" y="61"/>
                </a:cxn>
                <a:cxn ang="0">
                  <a:pos x="152" y="77"/>
                </a:cxn>
                <a:cxn ang="0">
                  <a:pos x="151" y="91"/>
                </a:cxn>
                <a:cxn ang="0">
                  <a:pos x="147" y="106"/>
                </a:cxn>
                <a:cxn ang="0">
                  <a:pos x="140" y="120"/>
                </a:cxn>
                <a:cxn ang="0">
                  <a:pos x="131" y="131"/>
                </a:cxn>
                <a:cxn ang="0">
                  <a:pos x="120" y="142"/>
                </a:cxn>
                <a:cxn ang="0">
                  <a:pos x="106" y="149"/>
                </a:cxn>
              </a:cxnLst>
              <a:rect l="0" t="0" r="r" b="b"/>
              <a:pathLst>
                <a:path w="152" h="156">
                  <a:moveTo>
                    <a:pt x="106" y="149"/>
                  </a:moveTo>
                  <a:lnTo>
                    <a:pt x="92" y="155"/>
                  </a:lnTo>
                  <a:lnTo>
                    <a:pt x="77" y="156"/>
                  </a:lnTo>
                  <a:lnTo>
                    <a:pt x="63" y="155"/>
                  </a:lnTo>
                  <a:lnTo>
                    <a:pt x="48" y="150"/>
                  </a:lnTo>
                  <a:lnTo>
                    <a:pt x="35" y="143"/>
                  </a:lnTo>
                  <a:lnTo>
                    <a:pt x="24" y="133"/>
                  </a:lnTo>
                  <a:lnTo>
                    <a:pt x="14" y="122"/>
                  </a:lnTo>
                  <a:lnTo>
                    <a:pt x="6" y="108"/>
                  </a:lnTo>
                  <a:lnTo>
                    <a:pt x="2" y="93"/>
                  </a:lnTo>
                  <a:lnTo>
                    <a:pt x="0" y="78"/>
                  </a:lnTo>
                  <a:lnTo>
                    <a:pt x="1" y="63"/>
                  </a:lnTo>
                  <a:lnTo>
                    <a:pt x="5" y="49"/>
                  </a:lnTo>
                  <a:lnTo>
                    <a:pt x="13" y="35"/>
                  </a:lnTo>
                  <a:lnTo>
                    <a:pt x="22" y="24"/>
                  </a:lnTo>
                  <a:lnTo>
                    <a:pt x="33" y="13"/>
                  </a:lnTo>
                  <a:lnTo>
                    <a:pt x="46" y="6"/>
                  </a:lnTo>
                  <a:lnTo>
                    <a:pt x="60" y="1"/>
                  </a:lnTo>
                  <a:lnTo>
                    <a:pt x="76" y="0"/>
                  </a:lnTo>
                  <a:lnTo>
                    <a:pt x="90" y="1"/>
                  </a:lnTo>
                  <a:lnTo>
                    <a:pt x="104" y="5"/>
                  </a:lnTo>
                  <a:lnTo>
                    <a:pt x="118" y="11"/>
                  </a:lnTo>
                  <a:lnTo>
                    <a:pt x="129" y="21"/>
                  </a:lnTo>
                  <a:lnTo>
                    <a:pt x="139" y="32"/>
                  </a:lnTo>
                  <a:lnTo>
                    <a:pt x="146" y="46"/>
                  </a:lnTo>
                  <a:lnTo>
                    <a:pt x="150" y="61"/>
                  </a:lnTo>
                  <a:lnTo>
                    <a:pt x="152" y="77"/>
                  </a:lnTo>
                  <a:lnTo>
                    <a:pt x="151" y="91"/>
                  </a:lnTo>
                  <a:lnTo>
                    <a:pt x="147" y="106"/>
                  </a:lnTo>
                  <a:lnTo>
                    <a:pt x="140" y="120"/>
                  </a:lnTo>
                  <a:lnTo>
                    <a:pt x="131" y="131"/>
                  </a:lnTo>
                  <a:lnTo>
                    <a:pt x="120" y="142"/>
                  </a:lnTo>
                  <a:lnTo>
                    <a:pt x="106" y="149"/>
                  </a:lnTo>
                  <a:close/>
                </a:path>
              </a:pathLst>
            </a:custGeom>
            <a:solidFill>
              <a:srgbClr val="FAD6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07" name="Freeform 503"/>
            <p:cNvSpPr>
              <a:spLocks/>
            </p:cNvSpPr>
            <p:nvPr/>
          </p:nvSpPr>
          <p:spPr bwMode="auto">
            <a:xfrm>
              <a:off x="3449" y="3083"/>
              <a:ext cx="6" cy="8"/>
            </a:xfrm>
            <a:custGeom>
              <a:avLst/>
              <a:gdLst/>
              <a:ahLst/>
              <a:cxnLst>
                <a:cxn ang="0">
                  <a:pos x="93" y="134"/>
                </a:cxn>
                <a:cxn ang="0">
                  <a:pos x="80" y="138"/>
                </a:cxn>
                <a:cxn ang="0">
                  <a:pos x="68" y="139"/>
                </a:cxn>
                <a:cxn ang="0">
                  <a:pos x="55" y="138"/>
                </a:cxn>
                <a:cxn ang="0">
                  <a:pos x="42" y="134"/>
                </a:cxn>
                <a:cxn ang="0">
                  <a:pos x="30" y="127"/>
                </a:cxn>
                <a:cxn ang="0">
                  <a:pos x="20" y="119"/>
                </a:cxn>
                <a:cxn ang="0">
                  <a:pos x="12" y="109"/>
                </a:cxn>
                <a:cxn ang="0">
                  <a:pos x="5" y="97"/>
                </a:cxn>
                <a:cxn ang="0">
                  <a:pos x="1" y="83"/>
                </a:cxn>
                <a:cxn ang="0">
                  <a:pos x="0" y="70"/>
                </a:cxn>
                <a:cxn ang="0">
                  <a:pos x="1" y="57"/>
                </a:cxn>
                <a:cxn ang="0">
                  <a:pos x="5" y="44"/>
                </a:cxn>
                <a:cxn ang="0">
                  <a:pos x="11" y="31"/>
                </a:cxn>
                <a:cxn ang="0">
                  <a:pos x="19" y="21"/>
                </a:cxn>
                <a:cxn ang="0">
                  <a:pos x="28" y="12"/>
                </a:cxn>
                <a:cxn ang="0">
                  <a:pos x="40" y="5"/>
                </a:cxn>
                <a:cxn ang="0">
                  <a:pos x="54" y="1"/>
                </a:cxn>
                <a:cxn ang="0">
                  <a:pos x="66" y="0"/>
                </a:cxn>
                <a:cxn ang="0">
                  <a:pos x="79" y="1"/>
                </a:cxn>
                <a:cxn ang="0">
                  <a:pos x="91" y="5"/>
                </a:cxn>
                <a:cxn ang="0">
                  <a:pos x="104" y="11"/>
                </a:cxn>
                <a:cxn ang="0">
                  <a:pos x="114" y="20"/>
                </a:cxn>
                <a:cxn ang="0">
                  <a:pos x="122" y="29"/>
                </a:cxn>
                <a:cxn ang="0">
                  <a:pos x="129" y="42"/>
                </a:cxn>
                <a:cxn ang="0">
                  <a:pos x="133" y="56"/>
                </a:cxn>
                <a:cxn ang="0">
                  <a:pos x="134" y="68"/>
                </a:cxn>
                <a:cxn ang="0">
                  <a:pos x="133" y="82"/>
                </a:cxn>
                <a:cxn ang="0">
                  <a:pos x="129" y="95"/>
                </a:cxn>
                <a:cxn ang="0">
                  <a:pos x="123" y="107"/>
                </a:cxn>
                <a:cxn ang="0">
                  <a:pos x="115" y="118"/>
                </a:cxn>
                <a:cxn ang="0">
                  <a:pos x="106" y="126"/>
                </a:cxn>
                <a:cxn ang="0">
                  <a:pos x="93" y="134"/>
                </a:cxn>
              </a:cxnLst>
              <a:rect l="0" t="0" r="r" b="b"/>
              <a:pathLst>
                <a:path w="134" h="139">
                  <a:moveTo>
                    <a:pt x="93" y="134"/>
                  </a:moveTo>
                  <a:lnTo>
                    <a:pt x="80" y="138"/>
                  </a:lnTo>
                  <a:lnTo>
                    <a:pt x="68" y="139"/>
                  </a:lnTo>
                  <a:lnTo>
                    <a:pt x="55" y="138"/>
                  </a:lnTo>
                  <a:lnTo>
                    <a:pt x="42" y="134"/>
                  </a:lnTo>
                  <a:lnTo>
                    <a:pt x="30" y="127"/>
                  </a:lnTo>
                  <a:lnTo>
                    <a:pt x="20" y="119"/>
                  </a:lnTo>
                  <a:lnTo>
                    <a:pt x="12" y="109"/>
                  </a:lnTo>
                  <a:lnTo>
                    <a:pt x="5" y="97"/>
                  </a:lnTo>
                  <a:lnTo>
                    <a:pt x="1" y="83"/>
                  </a:lnTo>
                  <a:lnTo>
                    <a:pt x="0" y="70"/>
                  </a:lnTo>
                  <a:lnTo>
                    <a:pt x="1" y="57"/>
                  </a:lnTo>
                  <a:lnTo>
                    <a:pt x="5" y="44"/>
                  </a:lnTo>
                  <a:lnTo>
                    <a:pt x="11" y="31"/>
                  </a:lnTo>
                  <a:lnTo>
                    <a:pt x="19" y="21"/>
                  </a:lnTo>
                  <a:lnTo>
                    <a:pt x="28" y="12"/>
                  </a:lnTo>
                  <a:lnTo>
                    <a:pt x="40" y="5"/>
                  </a:lnTo>
                  <a:lnTo>
                    <a:pt x="54" y="1"/>
                  </a:lnTo>
                  <a:lnTo>
                    <a:pt x="66" y="0"/>
                  </a:lnTo>
                  <a:lnTo>
                    <a:pt x="79" y="1"/>
                  </a:lnTo>
                  <a:lnTo>
                    <a:pt x="91" y="5"/>
                  </a:lnTo>
                  <a:lnTo>
                    <a:pt x="104" y="11"/>
                  </a:lnTo>
                  <a:lnTo>
                    <a:pt x="114" y="20"/>
                  </a:lnTo>
                  <a:lnTo>
                    <a:pt x="122" y="29"/>
                  </a:lnTo>
                  <a:lnTo>
                    <a:pt x="129" y="42"/>
                  </a:lnTo>
                  <a:lnTo>
                    <a:pt x="133" y="56"/>
                  </a:lnTo>
                  <a:lnTo>
                    <a:pt x="134" y="68"/>
                  </a:lnTo>
                  <a:lnTo>
                    <a:pt x="133" y="82"/>
                  </a:lnTo>
                  <a:lnTo>
                    <a:pt x="129" y="95"/>
                  </a:lnTo>
                  <a:lnTo>
                    <a:pt x="123" y="107"/>
                  </a:lnTo>
                  <a:lnTo>
                    <a:pt x="115" y="118"/>
                  </a:lnTo>
                  <a:lnTo>
                    <a:pt x="106" y="126"/>
                  </a:lnTo>
                  <a:lnTo>
                    <a:pt x="93" y="1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08" name="Freeform 504"/>
            <p:cNvSpPr>
              <a:spLocks/>
            </p:cNvSpPr>
            <p:nvPr/>
          </p:nvSpPr>
          <p:spPr bwMode="auto">
            <a:xfrm>
              <a:off x="3441" y="3093"/>
              <a:ext cx="1" cy="2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5" y="3"/>
                </a:cxn>
                <a:cxn ang="0">
                  <a:pos x="1" y="8"/>
                </a:cxn>
                <a:cxn ang="0">
                  <a:pos x="0" y="15"/>
                </a:cxn>
                <a:cxn ang="0">
                  <a:pos x="1" y="20"/>
                </a:cxn>
                <a:cxn ang="0">
                  <a:pos x="4" y="26"/>
                </a:cxn>
                <a:cxn ang="0">
                  <a:pos x="8" y="31"/>
                </a:cxn>
                <a:cxn ang="0">
                  <a:pos x="14" y="33"/>
                </a:cxn>
                <a:cxn ang="0">
                  <a:pos x="21" y="32"/>
                </a:cxn>
                <a:cxn ang="0">
                  <a:pos x="11" y="0"/>
                </a:cxn>
              </a:cxnLst>
              <a:rect l="0" t="0" r="r" b="b"/>
              <a:pathLst>
                <a:path w="21" h="33">
                  <a:moveTo>
                    <a:pt x="11" y="0"/>
                  </a:moveTo>
                  <a:lnTo>
                    <a:pt x="5" y="3"/>
                  </a:lnTo>
                  <a:lnTo>
                    <a:pt x="1" y="8"/>
                  </a:lnTo>
                  <a:lnTo>
                    <a:pt x="0" y="15"/>
                  </a:lnTo>
                  <a:lnTo>
                    <a:pt x="1" y="20"/>
                  </a:lnTo>
                  <a:lnTo>
                    <a:pt x="4" y="26"/>
                  </a:lnTo>
                  <a:lnTo>
                    <a:pt x="8" y="31"/>
                  </a:lnTo>
                  <a:lnTo>
                    <a:pt x="14" y="33"/>
                  </a:lnTo>
                  <a:lnTo>
                    <a:pt x="21" y="3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09" name="Freeform 505"/>
            <p:cNvSpPr>
              <a:spLocks/>
            </p:cNvSpPr>
            <p:nvPr/>
          </p:nvSpPr>
          <p:spPr bwMode="auto">
            <a:xfrm>
              <a:off x="3442" y="3089"/>
              <a:ext cx="3" cy="6"/>
            </a:xfrm>
            <a:custGeom>
              <a:avLst/>
              <a:gdLst/>
              <a:ahLst/>
              <a:cxnLst>
                <a:cxn ang="0">
                  <a:pos x="40" y="12"/>
                </a:cxn>
                <a:cxn ang="0">
                  <a:pos x="40" y="12"/>
                </a:cxn>
                <a:cxn ang="0">
                  <a:pos x="42" y="22"/>
                </a:cxn>
                <a:cxn ang="0">
                  <a:pos x="42" y="28"/>
                </a:cxn>
                <a:cxn ang="0">
                  <a:pos x="39" y="37"/>
                </a:cxn>
                <a:cxn ang="0">
                  <a:pos x="36" y="43"/>
                </a:cxn>
                <a:cxn ang="0">
                  <a:pos x="30" y="49"/>
                </a:cxn>
                <a:cxn ang="0">
                  <a:pos x="21" y="57"/>
                </a:cxn>
                <a:cxn ang="0">
                  <a:pos x="12" y="61"/>
                </a:cxn>
                <a:cxn ang="0">
                  <a:pos x="0" y="66"/>
                </a:cxn>
                <a:cxn ang="0">
                  <a:pos x="10" y="98"/>
                </a:cxn>
                <a:cxn ang="0">
                  <a:pos x="26" y="92"/>
                </a:cxn>
                <a:cxn ang="0">
                  <a:pos x="39" y="84"/>
                </a:cxn>
                <a:cxn ang="0">
                  <a:pos x="50" y="74"/>
                </a:cxn>
                <a:cxn ang="0">
                  <a:pos x="63" y="64"/>
                </a:cxn>
                <a:cxn ang="0">
                  <a:pos x="70" y="49"/>
                </a:cxn>
                <a:cxn ang="0">
                  <a:pos x="75" y="34"/>
                </a:cxn>
                <a:cxn ang="0">
                  <a:pos x="75" y="18"/>
                </a:cxn>
                <a:cxn ang="0">
                  <a:pos x="71" y="0"/>
                </a:cxn>
                <a:cxn ang="0">
                  <a:pos x="71" y="0"/>
                </a:cxn>
                <a:cxn ang="0">
                  <a:pos x="40" y="12"/>
                </a:cxn>
              </a:cxnLst>
              <a:rect l="0" t="0" r="r" b="b"/>
              <a:pathLst>
                <a:path w="75" h="98">
                  <a:moveTo>
                    <a:pt x="40" y="12"/>
                  </a:moveTo>
                  <a:lnTo>
                    <a:pt x="40" y="12"/>
                  </a:lnTo>
                  <a:lnTo>
                    <a:pt x="42" y="22"/>
                  </a:lnTo>
                  <a:lnTo>
                    <a:pt x="42" y="28"/>
                  </a:lnTo>
                  <a:lnTo>
                    <a:pt x="39" y="37"/>
                  </a:lnTo>
                  <a:lnTo>
                    <a:pt x="36" y="43"/>
                  </a:lnTo>
                  <a:lnTo>
                    <a:pt x="30" y="49"/>
                  </a:lnTo>
                  <a:lnTo>
                    <a:pt x="21" y="57"/>
                  </a:lnTo>
                  <a:lnTo>
                    <a:pt x="12" y="61"/>
                  </a:lnTo>
                  <a:lnTo>
                    <a:pt x="0" y="66"/>
                  </a:lnTo>
                  <a:lnTo>
                    <a:pt x="10" y="98"/>
                  </a:lnTo>
                  <a:lnTo>
                    <a:pt x="26" y="92"/>
                  </a:lnTo>
                  <a:lnTo>
                    <a:pt x="39" y="84"/>
                  </a:lnTo>
                  <a:lnTo>
                    <a:pt x="50" y="74"/>
                  </a:lnTo>
                  <a:lnTo>
                    <a:pt x="63" y="64"/>
                  </a:lnTo>
                  <a:lnTo>
                    <a:pt x="70" y="49"/>
                  </a:lnTo>
                  <a:lnTo>
                    <a:pt x="75" y="34"/>
                  </a:lnTo>
                  <a:lnTo>
                    <a:pt x="75" y="18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40" y="12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10" name="Freeform 506"/>
            <p:cNvSpPr>
              <a:spLocks/>
            </p:cNvSpPr>
            <p:nvPr/>
          </p:nvSpPr>
          <p:spPr bwMode="auto">
            <a:xfrm>
              <a:off x="3440" y="3087"/>
              <a:ext cx="5" cy="3"/>
            </a:xfrm>
            <a:custGeom>
              <a:avLst/>
              <a:gdLst/>
              <a:ahLst/>
              <a:cxnLst>
                <a:cxn ang="0">
                  <a:pos x="20" y="43"/>
                </a:cxn>
                <a:cxn ang="0">
                  <a:pos x="20" y="43"/>
                </a:cxn>
                <a:cxn ang="0">
                  <a:pos x="27" y="39"/>
                </a:cxn>
                <a:cxn ang="0">
                  <a:pos x="36" y="35"/>
                </a:cxn>
                <a:cxn ang="0">
                  <a:pos x="45" y="33"/>
                </a:cxn>
                <a:cxn ang="0">
                  <a:pos x="54" y="33"/>
                </a:cxn>
                <a:cxn ang="0">
                  <a:pos x="62" y="36"/>
                </a:cxn>
                <a:cxn ang="0">
                  <a:pos x="69" y="39"/>
                </a:cxn>
                <a:cxn ang="0">
                  <a:pos x="74" y="43"/>
                </a:cxn>
                <a:cxn ang="0">
                  <a:pos x="77" y="49"/>
                </a:cxn>
                <a:cxn ang="0">
                  <a:pos x="108" y="37"/>
                </a:cxn>
                <a:cxn ang="0">
                  <a:pos x="98" y="22"/>
                </a:cxn>
                <a:cxn ang="0">
                  <a:pos x="87" y="11"/>
                </a:cxn>
                <a:cxn ang="0">
                  <a:pos x="74" y="4"/>
                </a:cxn>
                <a:cxn ang="0">
                  <a:pos x="58" y="0"/>
                </a:cxn>
                <a:cxn ang="0">
                  <a:pos x="41" y="0"/>
                </a:cxn>
                <a:cxn ang="0">
                  <a:pos x="26" y="3"/>
                </a:cxn>
                <a:cxn ang="0">
                  <a:pos x="13" y="9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0" y="43"/>
                </a:cxn>
              </a:cxnLst>
              <a:rect l="0" t="0" r="r" b="b"/>
              <a:pathLst>
                <a:path w="108" h="49">
                  <a:moveTo>
                    <a:pt x="20" y="43"/>
                  </a:moveTo>
                  <a:lnTo>
                    <a:pt x="20" y="43"/>
                  </a:lnTo>
                  <a:lnTo>
                    <a:pt x="27" y="39"/>
                  </a:lnTo>
                  <a:lnTo>
                    <a:pt x="36" y="35"/>
                  </a:lnTo>
                  <a:lnTo>
                    <a:pt x="45" y="33"/>
                  </a:lnTo>
                  <a:lnTo>
                    <a:pt x="54" y="33"/>
                  </a:lnTo>
                  <a:lnTo>
                    <a:pt x="62" y="36"/>
                  </a:lnTo>
                  <a:lnTo>
                    <a:pt x="69" y="39"/>
                  </a:lnTo>
                  <a:lnTo>
                    <a:pt x="74" y="43"/>
                  </a:lnTo>
                  <a:lnTo>
                    <a:pt x="77" y="49"/>
                  </a:lnTo>
                  <a:lnTo>
                    <a:pt x="108" y="37"/>
                  </a:lnTo>
                  <a:lnTo>
                    <a:pt x="98" y="22"/>
                  </a:lnTo>
                  <a:lnTo>
                    <a:pt x="87" y="11"/>
                  </a:lnTo>
                  <a:lnTo>
                    <a:pt x="74" y="4"/>
                  </a:lnTo>
                  <a:lnTo>
                    <a:pt x="58" y="0"/>
                  </a:lnTo>
                  <a:lnTo>
                    <a:pt x="41" y="0"/>
                  </a:lnTo>
                  <a:lnTo>
                    <a:pt x="26" y="3"/>
                  </a:lnTo>
                  <a:lnTo>
                    <a:pt x="13" y="9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0" y="43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11" name="Freeform 507"/>
            <p:cNvSpPr>
              <a:spLocks/>
            </p:cNvSpPr>
            <p:nvPr/>
          </p:nvSpPr>
          <p:spPr bwMode="auto">
            <a:xfrm>
              <a:off x="3438" y="3088"/>
              <a:ext cx="3" cy="8"/>
            </a:xfrm>
            <a:custGeom>
              <a:avLst/>
              <a:gdLst/>
              <a:ahLst/>
              <a:cxnLst>
                <a:cxn ang="0">
                  <a:pos x="36" y="112"/>
                </a:cxn>
                <a:cxn ang="0">
                  <a:pos x="36" y="112"/>
                </a:cxn>
                <a:cxn ang="0">
                  <a:pos x="33" y="104"/>
                </a:cxn>
                <a:cxn ang="0">
                  <a:pos x="32" y="95"/>
                </a:cxn>
                <a:cxn ang="0">
                  <a:pos x="34" y="83"/>
                </a:cxn>
                <a:cxn ang="0">
                  <a:pos x="38" y="69"/>
                </a:cxn>
                <a:cxn ang="0">
                  <a:pos x="44" y="58"/>
                </a:cxn>
                <a:cxn ang="0">
                  <a:pos x="52" y="44"/>
                </a:cxn>
                <a:cxn ang="0">
                  <a:pos x="60" y="34"/>
                </a:cxn>
                <a:cxn ang="0">
                  <a:pos x="69" y="25"/>
                </a:cxn>
                <a:cxn ang="0">
                  <a:pos x="49" y="0"/>
                </a:cxn>
                <a:cxn ang="0">
                  <a:pos x="37" y="11"/>
                </a:cxn>
                <a:cxn ang="0">
                  <a:pos x="25" y="25"/>
                </a:cxn>
                <a:cxn ang="0">
                  <a:pos x="16" y="41"/>
                </a:cxn>
                <a:cxn ang="0">
                  <a:pos x="8" y="57"/>
                </a:cxn>
                <a:cxn ang="0">
                  <a:pos x="2" y="75"/>
                </a:cxn>
                <a:cxn ang="0">
                  <a:pos x="0" y="92"/>
                </a:cxn>
                <a:cxn ang="0">
                  <a:pos x="1" y="112"/>
                </a:cxn>
                <a:cxn ang="0">
                  <a:pos x="8" y="129"/>
                </a:cxn>
                <a:cxn ang="0">
                  <a:pos x="8" y="129"/>
                </a:cxn>
                <a:cxn ang="0">
                  <a:pos x="36" y="112"/>
                </a:cxn>
              </a:cxnLst>
              <a:rect l="0" t="0" r="r" b="b"/>
              <a:pathLst>
                <a:path w="69" h="129">
                  <a:moveTo>
                    <a:pt x="36" y="112"/>
                  </a:moveTo>
                  <a:lnTo>
                    <a:pt x="36" y="112"/>
                  </a:lnTo>
                  <a:lnTo>
                    <a:pt x="33" y="104"/>
                  </a:lnTo>
                  <a:lnTo>
                    <a:pt x="32" y="95"/>
                  </a:lnTo>
                  <a:lnTo>
                    <a:pt x="34" y="83"/>
                  </a:lnTo>
                  <a:lnTo>
                    <a:pt x="38" y="69"/>
                  </a:lnTo>
                  <a:lnTo>
                    <a:pt x="44" y="58"/>
                  </a:lnTo>
                  <a:lnTo>
                    <a:pt x="52" y="44"/>
                  </a:lnTo>
                  <a:lnTo>
                    <a:pt x="60" y="34"/>
                  </a:lnTo>
                  <a:lnTo>
                    <a:pt x="69" y="25"/>
                  </a:lnTo>
                  <a:lnTo>
                    <a:pt x="49" y="0"/>
                  </a:lnTo>
                  <a:lnTo>
                    <a:pt x="37" y="11"/>
                  </a:lnTo>
                  <a:lnTo>
                    <a:pt x="25" y="25"/>
                  </a:lnTo>
                  <a:lnTo>
                    <a:pt x="16" y="41"/>
                  </a:lnTo>
                  <a:lnTo>
                    <a:pt x="8" y="57"/>
                  </a:lnTo>
                  <a:lnTo>
                    <a:pt x="2" y="75"/>
                  </a:lnTo>
                  <a:lnTo>
                    <a:pt x="0" y="92"/>
                  </a:lnTo>
                  <a:lnTo>
                    <a:pt x="1" y="112"/>
                  </a:lnTo>
                  <a:lnTo>
                    <a:pt x="8" y="129"/>
                  </a:lnTo>
                  <a:lnTo>
                    <a:pt x="8" y="129"/>
                  </a:lnTo>
                  <a:lnTo>
                    <a:pt x="36" y="112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12" name="Freeform 508"/>
            <p:cNvSpPr>
              <a:spLocks/>
            </p:cNvSpPr>
            <p:nvPr/>
          </p:nvSpPr>
          <p:spPr bwMode="auto">
            <a:xfrm>
              <a:off x="3438" y="3095"/>
              <a:ext cx="5" cy="4"/>
            </a:xfrm>
            <a:custGeom>
              <a:avLst/>
              <a:gdLst/>
              <a:ahLst/>
              <a:cxnLst>
                <a:cxn ang="0">
                  <a:pos x="107" y="41"/>
                </a:cxn>
                <a:cxn ang="0">
                  <a:pos x="107" y="41"/>
                </a:cxn>
                <a:cxn ang="0">
                  <a:pos x="96" y="43"/>
                </a:cxn>
                <a:cxn ang="0">
                  <a:pos x="83" y="43"/>
                </a:cxn>
                <a:cxn ang="0">
                  <a:pos x="72" y="42"/>
                </a:cxn>
                <a:cxn ang="0">
                  <a:pos x="62" y="36"/>
                </a:cxn>
                <a:cxn ang="0">
                  <a:pos x="52" y="30"/>
                </a:cxn>
                <a:cxn ang="0">
                  <a:pos x="43" y="23"/>
                </a:cxn>
                <a:cxn ang="0">
                  <a:pos x="35" y="13"/>
                </a:cxn>
                <a:cxn ang="0">
                  <a:pos x="28" y="0"/>
                </a:cxn>
                <a:cxn ang="0">
                  <a:pos x="0" y="17"/>
                </a:cxn>
                <a:cxn ang="0">
                  <a:pos x="9" y="32"/>
                </a:cxn>
                <a:cxn ang="0">
                  <a:pos x="20" y="46"/>
                </a:cxn>
                <a:cxn ang="0">
                  <a:pos x="33" y="57"/>
                </a:cxn>
                <a:cxn ang="0">
                  <a:pos x="48" y="66"/>
                </a:cxn>
                <a:cxn ang="0">
                  <a:pos x="64" y="73"/>
                </a:cxn>
                <a:cxn ang="0">
                  <a:pos x="81" y="76"/>
                </a:cxn>
                <a:cxn ang="0">
                  <a:pos x="98" y="76"/>
                </a:cxn>
                <a:cxn ang="0">
                  <a:pos x="117" y="72"/>
                </a:cxn>
                <a:cxn ang="0">
                  <a:pos x="117" y="72"/>
                </a:cxn>
                <a:cxn ang="0">
                  <a:pos x="107" y="41"/>
                </a:cxn>
              </a:cxnLst>
              <a:rect l="0" t="0" r="r" b="b"/>
              <a:pathLst>
                <a:path w="117" h="76">
                  <a:moveTo>
                    <a:pt x="107" y="41"/>
                  </a:moveTo>
                  <a:lnTo>
                    <a:pt x="107" y="41"/>
                  </a:lnTo>
                  <a:lnTo>
                    <a:pt x="96" y="43"/>
                  </a:lnTo>
                  <a:lnTo>
                    <a:pt x="83" y="43"/>
                  </a:lnTo>
                  <a:lnTo>
                    <a:pt x="72" y="42"/>
                  </a:lnTo>
                  <a:lnTo>
                    <a:pt x="62" y="36"/>
                  </a:lnTo>
                  <a:lnTo>
                    <a:pt x="52" y="30"/>
                  </a:lnTo>
                  <a:lnTo>
                    <a:pt x="43" y="23"/>
                  </a:lnTo>
                  <a:lnTo>
                    <a:pt x="35" y="13"/>
                  </a:lnTo>
                  <a:lnTo>
                    <a:pt x="28" y="0"/>
                  </a:lnTo>
                  <a:lnTo>
                    <a:pt x="0" y="17"/>
                  </a:lnTo>
                  <a:lnTo>
                    <a:pt x="9" y="32"/>
                  </a:lnTo>
                  <a:lnTo>
                    <a:pt x="20" y="46"/>
                  </a:lnTo>
                  <a:lnTo>
                    <a:pt x="33" y="57"/>
                  </a:lnTo>
                  <a:lnTo>
                    <a:pt x="48" y="66"/>
                  </a:lnTo>
                  <a:lnTo>
                    <a:pt x="64" y="73"/>
                  </a:lnTo>
                  <a:lnTo>
                    <a:pt x="81" y="76"/>
                  </a:lnTo>
                  <a:lnTo>
                    <a:pt x="98" y="76"/>
                  </a:lnTo>
                  <a:lnTo>
                    <a:pt x="117" y="72"/>
                  </a:lnTo>
                  <a:lnTo>
                    <a:pt x="117" y="72"/>
                  </a:lnTo>
                  <a:lnTo>
                    <a:pt x="107" y="41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13" name="Freeform 509"/>
            <p:cNvSpPr>
              <a:spLocks/>
            </p:cNvSpPr>
            <p:nvPr/>
          </p:nvSpPr>
          <p:spPr bwMode="auto">
            <a:xfrm>
              <a:off x="3443" y="3094"/>
              <a:ext cx="4" cy="5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46" y="8"/>
                </a:cxn>
                <a:cxn ang="0">
                  <a:pos x="44" y="15"/>
                </a:cxn>
                <a:cxn ang="0">
                  <a:pos x="40" y="24"/>
                </a:cxn>
                <a:cxn ang="0">
                  <a:pos x="35" y="32"/>
                </a:cxn>
                <a:cxn ang="0">
                  <a:pos x="28" y="39"/>
                </a:cxn>
                <a:cxn ang="0">
                  <a:pos x="21" y="46"/>
                </a:cxn>
                <a:cxn ang="0">
                  <a:pos x="11" y="52"/>
                </a:cxn>
                <a:cxn ang="0">
                  <a:pos x="0" y="57"/>
                </a:cxn>
                <a:cxn ang="0">
                  <a:pos x="10" y="88"/>
                </a:cxn>
                <a:cxn ang="0">
                  <a:pos x="25" y="82"/>
                </a:cxn>
                <a:cxn ang="0">
                  <a:pos x="40" y="73"/>
                </a:cxn>
                <a:cxn ang="0">
                  <a:pos x="51" y="64"/>
                </a:cxn>
                <a:cxn ang="0">
                  <a:pos x="61" y="53"/>
                </a:cxn>
                <a:cxn ang="0">
                  <a:pos x="68" y="41"/>
                </a:cxn>
                <a:cxn ang="0">
                  <a:pos x="74" y="28"/>
                </a:cxn>
                <a:cxn ang="0">
                  <a:pos x="78" y="14"/>
                </a:cxn>
                <a:cxn ang="0">
                  <a:pos x="79" y="2"/>
                </a:cxn>
                <a:cxn ang="0">
                  <a:pos x="47" y="0"/>
                </a:cxn>
              </a:cxnLst>
              <a:rect l="0" t="0" r="r" b="b"/>
              <a:pathLst>
                <a:path w="79" h="88">
                  <a:moveTo>
                    <a:pt x="47" y="0"/>
                  </a:moveTo>
                  <a:lnTo>
                    <a:pt x="46" y="8"/>
                  </a:lnTo>
                  <a:lnTo>
                    <a:pt x="44" y="15"/>
                  </a:lnTo>
                  <a:lnTo>
                    <a:pt x="40" y="24"/>
                  </a:lnTo>
                  <a:lnTo>
                    <a:pt x="35" y="32"/>
                  </a:lnTo>
                  <a:lnTo>
                    <a:pt x="28" y="39"/>
                  </a:lnTo>
                  <a:lnTo>
                    <a:pt x="21" y="46"/>
                  </a:lnTo>
                  <a:lnTo>
                    <a:pt x="11" y="52"/>
                  </a:lnTo>
                  <a:lnTo>
                    <a:pt x="0" y="57"/>
                  </a:lnTo>
                  <a:lnTo>
                    <a:pt x="10" y="88"/>
                  </a:lnTo>
                  <a:lnTo>
                    <a:pt x="25" y="82"/>
                  </a:lnTo>
                  <a:lnTo>
                    <a:pt x="40" y="73"/>
                  </a:lnTo>
                  <a:lnTo>
                    <a:pt x="51" y="64"/>
                  </a:lnTo>
                  <a:lnTo>
                    <a:pt x="61" y="53"/>
                  </a:lnTo>
                  <a:lnTo>
                    <a:pt x="68" y="41"/>
                  </a:lnTo>
                  <a:lnTo>
                    <a:pt x="74" y="28"/>
                  </a:lnTo>
                  <a:lnTo>
                    <a:pt x="78" y="14"/>
                  </a:lnTo>
                  <a:lnTo>
                    <a:pt x="79" y="2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14" name="Freeform 510"/>
            <p:cNvSpPr>
              <a:spLocks/>
            </p:cNvSpPr>
            <p:nvPr/>
          </p:nvSpPr>
          <p:spPr bwMode="auto">
            <a:xfrm>
              <a:off x="3442" y="3097"/>
              <a:ext cx="2" cy="1"/>
            </a:xfrm>
            <a:custGeom>
              <a:avLst/>
              <a:gdLst/>
              <a:ahLst/>
              <a:cxnLst>
                <a:cxn ang="0">
                  <a:pos x="32" y="18"/>
                </a:cxn>
                <a:cxn ang="0">
                  <a:pos x="31" y="11"/>
                </a:cxn>
                <a:cxn ang="0">
                  <a:pos x="28" y="6"/>
                </a:cxn>
                <a:cxn ang="0">
                  <a:pos x="23" y="3"/>
                </a:cxn>
                <a:cxn ang="0">
                  <a:pos x="17" y="0"/>
                </a:cxn>
                <a:cxn ang="0">
                  <a:pos x="11" y="2"/>
                </a:cxn>
                <a:cxn ang="0">
                  <a:pos x="6" y="4"/>
                </a:cxn>
                <a:cxn ang="0">
                  <a:pos x="2" y="9"/>
                </a:cxn>
                <a:cxn ang="0">
                  <a:pos x="0" y="16"/>
                </a:cxn>
                <a:cxn ang="0">
                  <a:pos x="32" y="18"/>
                </a:cxn>
              </a:cxnLst>
              <a:rect l="0" t="0" r="r" b="b"/>
              <a:pathLst>
                <a:path w="32" h="18">
                  <a:moveTo>
                    <a:pt x="32" y="18"/>
                  </a:moveTo>
                  <a:lnTo>
                    <a:pt x="31" y="11"/>
                  </a:lnTo>
                  <a:lnTo>
                    <a:pt x="28" y="6"/>
                  </a:lnTo>
                  <a:lnTo>
                    <a:pt x="23" y="3"/>
                  </a:lnTo>
                  <a:lnTo>
                    <a:pt x="17" y="0"/>
                  </a:lnTo>
                  <a:lnTo>
                    <a:pt x="11" y="2"/>
                  </a:lnTo>
                  <a:lnTo>
                    <a:pt x="6" y="4"/>
                  </a:lnTo>
                  <a:lnTo>
                    <a:pt x="2" y="9"/>
                  </a:lnTo>
                  <a:lnTo>
                    <a:pt x="0" y="16"/>
                  </a:lnTo>
                  <a:lnTo>
                    <a:pt x="32" y="18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15" name="Freeform 511"/>
            <p:cNvSpPr>
              <a:spLocks/>
            </p:cNvSpPr>
            <p:nvPr/>
          </p:nvSpPr>
          <p:spPr bwMode="auto">
            <a:xfrm>
              <a:off x="3442" y="3094"/>
              <a:ext cx="1" cy="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5" y="3"/>
                </a:cxn>
                <a:cxn ang="0">
                  <a:pos x="1" y="8"/>
                </a:cxn>
                <a:cxn ang="0">
                  <a:pos x="0" y="14"/>
                </a:cxn>
                <a:cxn ang="0">
                  <a:pos x="1" y="20"/>
                </a:cxn>
                <a:cxn ang="0">
                  <a:pos x="4" y="26"/>
                </a:cxn>
                <a:cxn ang="0">
                  <a:pos x="9" y="30"/>
                </a:cxn>
                <a:cxn ang="0">
                  <a:pos x="15" y="32"/>
                </a:cxn>
                <a:cxn ang="0">
                  <a:pos x="22" y="31"/>
                </a:cxn>
                <a:cxn ang="0">
                  <a:pos x="12" y="0"/>
                </a:cxn>
              </a:cxnLst>
              <a:rect l="0" t="0" r="r" b="b"/>
              <a:pathLst>
                <a:path w="22" h="32">
                  <a:moveTo>
                    <a:pt x="12" y="0"/>
                  </a:moveTo>
                  <a:lnTo>
                    <a:pt x="5" y="3"/>
                  </a:lnTo>
                  <a:lnTo>
                    <a:pt x="1" y="8"/>
                  </a:lnTo>
                  <a:lnTo>
                    <a:pt x="0" y="14"/>
                  </a:lnTo>
                  <a:lnTo>
                    <a:pt x="1" y="20"/>
                  </a:lnTo>
                  <a:lnTo>
                    <a:pt x="4" y="26"/>
                  </a:lnTo>
                  <a:lnTo>
                    <a:pt x="9" y="30"/>
                  </a:lnTo>
                  <a:lnTo>
                    <a:pt x="15" y="32"/>
                  </a:lnTo>
                  <a:lnTo>
                    <a:pt x="22" y="3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16" name="Freeform 512"/>
            <p:cNvSpPr>
              <a:spLocks/>
            </p:cNvSpPr>
            <p:nvPr/>
          </p:nvSpPr>
          <p:spPr bwMode="auto">
            <a:xfrm>
              <a:off x="3442" y="3090"/>
              <a:ext cx="4" cy="5"/>
            </a:xfrm>
            <a:custGeom>
              <a:avLst/>
              <a:gdLst/>
              <a:ahLst/>
              <a:cxnLst>
                <a:cxn ang="0">
                  <a:pos x="39" y="13"/>
                </a:cxn>
                <a:cxn ang="0">
                  <a:pos x="39" y="12"/>
                </a:cxn>
                <a:cxn ang="0">
                  <a:pos x="41" y="22"/>
                </a:cxn>
                <a:cxn ang="0">
                  <a:pos x="41" y="30"/>
                </a:cxn>
                <a:cxn ang="0">
                  <a:pos x="38" y="37"/>
                </a:cxn>
                <a:cxn ang="0">
                  <a:pos x="35" y="43"/>
                </a:cxn>
                <a:cxn ang="0">
                  <a:pos x="28" y="51"/>
                </a:cxn>
                <a:cxn ang="0">
                  <a:pos x="20" y="58"/>
                </a:cxn>
                <a:cxn ang="0">
                  <a:pos x="11" y="62"/>
                </a:cxn>
                <a:cxn ang="0">
                  <a:pos x="0" y="68"/>
                </a:cxn>
                <a:cxn ang="0">
                  <a:pos x="10" y="99"/>
                </a:cxn>
                <a:cxn ang="0">
                  <a:pos x="25" y="94"/>
                </a:cxn>
                <a:cxn ang="0">
                  <a:pos x="38" y="85"/>
                </a:cxn>
                <a:cxn ang="0">
                  <a:pos x="51" y="76"/>
                </a:cxn>
                <a:cxn ang="0">
                  <a:pos x="62" y="64"/>
                </a:cxn>
                <a:cxn ang="0">
                  <a:pos x="69" y="52"/>
                </a:cxn>
                <a:cxn ang="0">
                  <a:pos x="74" y="36"/>
                </a:cxn>
                <a:cxn ang="0">
                  <a:pos x="74" y="18"/>
                </a:cxn>
                <a:cxn ang="0">
                  <a:pos x="70" y="1"/>
                </a:cxn>
                <a:cxn ang="0">
                  <a:pos x="70" y="0"/>
                </a:cxn>
                <a:cxn ang="0">
                  <a:pos x="39" y="13"/>
                </a:cxn>
              </a:cxnLst>
              <a:rect l="0" t="0" r="r" b="b"/>
              <a:pathLst>
                <a:path w="74" h="99">
                  <a:moveTo>
                    <a:pt x="39" y="13"/>
                  </a:moveTo>
                  <a:lnTo>
                    <a:pt x="39" y="12"/>
                  </a:lnTo>
                  <a:lnTo>
                    <a:pt x="41" y="22"/>
                  </a:lnTo>
                  <a:lnTo>
                    <a:pt x="41" y="30"/>
                  </a:lnTo>
                  <a:lnTo>
                    <a:pt x="38" y="37"/>
                  </a:lnTo>
                  <a:lnTo>
                    <a:pt x="35" y="43"/>
                  </a:lnTo>
                  <a:lnTo>
                    <a:pt x="28" y="51"/>
                  </a:lnTo>
                  <a:lnTo>
                    <a:pt x="20" y="58"/>
                  </a:lnTo>
                  <a:lnTo>
                    <a:pt x="11" y="62"/>
                  </a:lnTo>
                  <a:lnTo>
                    <a:pt x="0" y="68"/>
                  </a:lnTo>
                  <a:lnTo>
                    <a:pt x="10" y="99"/>
                  </a:lnTo>
                  <a:lnTo>
                    <a:pt x="25" y="94"/>
                  </a:lnTo>
                  <a:lnTo>
                    <a:pt x="38" y="85"/>
                  </a:lnTo>
                  <a:lnTo>
                    <a:pt x="51" y="76"/>
                  </a:lnTo>
                  <a:lnTo>
                    <a:pt x="62" y="64"/>
                  </a:lnTo>
                  <a:lnTo>
                    <a:pt x="69" y="52"/>
                  </a:lnTo>
                  <a:lnTo>
                    <a:pt x="74" y="36"/>
                  </a:lnTo>
                  <a:lnTo>
                    <a:pt x="74" y="18"/>
                  </a:lnTo>
                  <a:lnTo>
                    <a:pt x="70" y="1"/>
                  </a:lnTo>
                  <a:lnTo>
                    <a:pt x="70" y="0"/>
                  </a:lnTo>
                  <a:lnTo>
                    <a:pt x="39" y="13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17" name="Freeform 513"/>
            <p:cNvSpPr>
              <a:spLocks/>
            </p:cNvSpPr>
            <p:nvPr/>
          </p:nvSpPr>
          <p:spPr bwMode="auto">
            <a:xfrm>
              <a:off x="3441" y="3088"/>
              <a:ext cx="5" cy="3"/>
            </a:xfrm>
            <a:custGeom>
              <a:avLst/>
              <a:gdLst/>
              <a:ahLst/>
              <a:cxnLst>
                <a:cxn ang="0">
                  <a:pos x="20" y="44"/>
                </a:cxn>
                <a:cxn ang="0">
                  <a:pos x="20" y="43"/>
                </a:cxn>
                <a:cxn ang="0">
                  <a:pos x="27" y="39"/>
                </a:cxn>
                <a:cxn ang="0">
                  <a:pos x="37" y="35"/>
                </a:cxn>
                <a:cxn ang="0">
                  <a:pos x="46" y="34"/>
                </a:cxn>
                <a:cxn ang="0">
                  <a:pos x="54" y="34"/>
                </a:cxn>
                <a:cxn ang="0">
                  <a:pos x="61" y="36"/>
                </a:cxn>
                <a:cxn ang="0">
                  <a:pos x="69" y="39"/>
                </a:cxn>
                <a:cxn ang="0">
                  <a:pos x="74" y="43"/>
                </a:cxn>
                <a:cxn ang="0">
                  <a:pos x="77" y="50"/>
                </a:cxn>
                <a:cxn ang="0">
                  <a:pos x="108" y="37"/>
                </a:cxn>
                <a:cxn ang="0">
                  <a:pos x="99" y="22"/>
                </a:cxn>
                <a:cxn ang="0">
                  <a:pos x="88" y="12"/>
                </a:cxn>
                <a:cxn ang="0">
                  <a:pos x="73" y="4"/>
                </a:cxn>
                <a:cxn ang="0">
                  <a:pos x="58" y="0"/>
                </a:cxn>
                <a:cxn ang="0">
                  <a:pos x="42" y="0"/>
                </a:cxn>
                <a:cxn ang="0">
                  <a:pos x="26" y="3"/>
                </a:cxn>
                <a:cxn ang="0">
                  <a:pos x="13" y="10"/>
                </a:cxn>
                <a:cxn ang="0">
                  <a:pos x="0" y="18"/>
                </a:cxn>
                <a:cxn ang="0">
                  <a:pos x="0" y="17"/>
                </a:cxn>
                <a:cxn ang="0">
                  <a:pos x="20" y="44"/>
                </a:cxn>
              </a:cxnLst>
              <a:rect l="0" t="0" r="r" b="b"/>
              <a:pathLst>
                <a:path w="108" h="50">
                  <a:moveTo>
                    <a:pt x="20" y="44"/>
                  </a:moveTo>
                  <a:lnTo>
                    <a:pt x="20" y="43"/>
                  </a:lnTo>
                  <a:lnTo>
                    <a:pt x="27" y="39"/>
                  </a:lnTo>
                  <a:lnTo>
                    <a:pt x="37" y="35"/>
                  </a:lnTo>
                  <a:lnTo>
                    <a:pt x="46" y="34"/>
                  </a:lnTo>
                  <a:lnTo>
                    <a:pt x="54" y="34"/>
                  </a:lnTo>
                  <a:lnTo>
                    <a:pt x="61" y="36"/>
                  </a:lnTo>
                  <a:lnTo>
                    <a:pt x="69" y="39"/>
                  </a:lnTo>
                  <a:lnTo>
                    <a:pt x="74" y="43"/>
                  </a:lnTo>
                  <a:lnTo>
                    <a:pt x="77" y="50"/>
                  </a:lnTo>
                  <a:lnTo>
                    <a:pt x="108" y="37"/>
                  </a:lnTo>
                  <a:lnTo>
                    <a:pt x="99" y="22"/>
                  </a:lnTo>
                  <a:lnTo>
                    <a:pt x="88" y="12"/>
                  </a:lnTo>
                  <a:lnTo>
                    <a:pt x="73" y="4"/>
                  </a:lnTo>
                  <a:lnTo>
                    <a:pt x="58" y="0"/>
                  </a:lnTo>
                  <a:lnTo>
                    <a:pt x="42" y="0"/>
                  </a:lnTo>
                  <a:lnTo>
                    <a:pt x="26" y="3"/>
                  </a:lnTo>
                  <a:lnTo>
                    <a:pt x="13" y="10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20" y="44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18" name="Freeform 514"/>
            <p:cNvSpPr>
              <a:spLocks/>
            </p:cNvSpPr>
            <p:nvPr/>
          </p:nvSpPr>
          <p:spPr bwMode="auto">
            <a:xfrm>
              <a:off x="3438" y="3089"/>
              <a:ext cx="4" cy="7"/>
            </a:xfrm>
            <a:custGeom>
              <a:avLst/>
              <a:gdLst/>
              <a:ahLst/>
              <a:cxnLst>
                <a:cxn ang="0">
                  <a:pos x="36" y="114"/>
                </a:cxn>
                <a:cxn ang="0">
                  <a:pos x="36" y="114"/>
                </a:cxn>
                <a:cxn ang="0">
                  <a:pos x="34" y="107"/>
                </a:cxn>
                <a:cxn ang="0">
                  <a:pos x="33" y="96"/>
                </a:cxn>
                <a:cxn ang="0">
                  <a:pos x="35" y="83"/>
                </a:cxn>
                <a:cxn ang="0">
                  <a:pos x="38" y="72"/>
                </a:cxn>
                <a:cxn ang="0">
                  <a:pos x="44" y="59"/>
                </a:cxn>
                <a:cxn ang="0">
                  <a:pos x="52" y="46"/>
                </a:cxn>
                <a:cxn ang="0">
                  <a:pos x="60" y="36"/>
                </a:cxn>
                <a:cxn ang="0">
                  <a:pos x="69" y="27"/>
                </a:cxn>
                <a:cxn ang="0">
                  <a:pos x="49" y="0"/>
                </a:cxn>
                <a:cxn ang="0">
                  <a:pos x="36" y="13"/>
                </a:cxn>
                <a:cxn ang="0">
                  <a:pos x="25" y="27"/>
                </a:cxn>
                <a:cxn ang="0">
                  <a:pos x="15" y="42"/>
                </a:cxn>
                <a:cxn ang="0">
                  <a:pos x="7" y="59"/>
                </a:cxn>
                <a:cxn ang="0">
                  <a:pos x="2" y="77"/>
                </a:cxn>
                <a:cxn ang="0">
                  <a:pos x="0" y="94"/>
                </a:cxn>
                <a:cxn ang="0">
                  <a:pos x="1" y="113"/>
                </a:cxn>
                <a:cxn ang="0">
                  <a:pos x="7" y="131"/>
                </a:cxn>
                <a:cxn ang="0">
                  <a:pos x="7" y="131"/>
                </a:cxn>
                <a:cxn ang="0">
                  <a:pos x="36" y="114"/>
                </a:cxn>
              </a:cxnLst>
              <a:rect l="0" t="0" r="r" b="b"/>
              <a:pathLst>
                <a:path w="69" h="131">
                  <a:moveTo>
                    <a:pt x="36" y="114"/>
                  </a:moveTo>
                  <a:lnTo>
                    <a:pt x="36" y="114"/>
                  </a:lnTo>
                  <a:lnTo>
                    <a:pt x="34" y="107"/>
                  </a:lnTo>
                  <a:lnTo>
                    <a:pt x="33" y="96"/>
                  </a:lnTo>
                  <a:lnTo>
                    <a:pt x="35" y="83"/>
                  </a:lnTo>
                  <a:lnTo>
                    <a:pt x="38" y="72"/>
                  </a:lnTo>
                  <a:lnTo>
                    <a:pt x="44" y="59"/>
                  </a:lnTo>
                  <a:lnTo>
                    <a:pt x="52" y="46"/>
                  </a:lnTo>
                  <a:lnTo>
                    <a:pt x="60" y="36"/>
                  </a:lnTo>
                  <a:lnTo>
                    <a:pt x="69" y="27"/>
                  </a:lnTo>
                  <a:lnTo>
                    <a:pt x="49" y="0"/>
                  </a:lnTo>
                  <a:lnTo>
                    <a:pt x="36" y="13"/>
                  </a:lnTo>
                  <a:lnTo>
                    <a:pt x="25" y="27"/>
                  </a:lnTo>
                  <a:lnTo>
                    <a:pt x="15" y="42"/>
                  </a:lnTo>
                  <a:lnTo>
                    <a:pt x="7" y="59"/>
                  </a:lnTo>
                  <a:lnTo>
                    <a:pt x="2" y="77"/>
                  </a:lnTo>
                  <a:lnTo>
                    <a:pt x="0" y="94"/>
                  </a:lnTo>
                  <a:lnTo>
                    <a:pt x="1" y="113"/>
                  </a:lnTo>
                  <a:lnTo>
                    <a:pt x="7" y="131"/>
                  </a:lnTo>
                  <a:lnTo>
                    <a:pt x="7" y="131"/>
                  </a:lnTo>
                  <a:lnTo>
                    <a:pt x="36" y="114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19" name="Freeform 515"/>
            <p:cNvSpPr>
              <a:spLocks/>
            </p:cNvSpPr>
            <p:nvPr/>
          </p:nvSpPr>
          <p:spPr bwMode="auto">
            <a:xfrm>
              <a:off x="3439" y="3095"/>
              <a:ext cx="5" cy="4"/>
            </a:xfrm>
            <a:custGeom>
              <a:avLst/>
              <a:gdLst/>
              <a:ahLst/>
              <a:cxnLst>
                <a:cxn ang="0">
                  <a:pos x="107" y="41"/>
                </a:cxn>
                <a:cxn ang="0">
                  <a:pos x="107" y="41"/>
                </a:cxn>
                <a:cxn ang="0">
                  <a:pos x="96" y="43"/>
                </a:cxn>
                <a:cxn ang="0">
                  <a:pos x="85" y="43"/>
                </a:cxn>
                <a:cxn ang="0">
                  <a:pos x="75" y="41"/>
                </a:cxn>
                <a:cxn ang="0">
                  <a:pos x="63" y="37"/>
                </a:cxn>
                <a:cxn ang="0">
                  <a:pos x="54" y="29"/>
                </a:cxn>
                <a:cxn ang="0">
                  <a:pos x="44" y="22"/>
                </a:cxn>
                <a:cxn ang="0">
                  <a:pos x="36" y="13"/>
                </a:cxn>
                <a:cxn ang="0">
                  <a:pos x="29" y="0"/>
                </a:cxn>
                <a:cxn ang="0">
                  <a:pos x="0" y="17"/>
                </a:cxn>
                <a:cxn ang="0">
                  <a:pos x="9" y="32"/>
                </a:cxn>
                <a:cxn ang="0">
                  <a:pos x="21" y="45"/>
                </a:cxn>
                <a:cxn ang="0">
                  <a:pos x="34" y="57"/>
                </a:cxn>
                <a:cxn ang="0">
                  <a:pos x="49" y="66"/>
                </a:cxn>
                <a:cxn ang="0">
                  <a:pos x="64" y="73"/>
                </a:cxn>
                <a:cxn ang="0">
                  <a:pos x="81" y="77"/>
                </a:cxn>
                <a:cxn ang="0">
                  <a:pos x="98" y="77"/>
                </a:cxn>
                <a:cxn ang="0">
                  <a:pos x="117" y="73"/>
                </a:cxn>
                <a:cxn ang="0">
                  <a:pos x="117" y="73"/>
                </a:cxn>
                <a:cxn ang="0">
                  <a:pos x="107" y="41"/>
                </a:cxn>
              </a:cxnLst>
              <a:rect l="0" t="0" r="r" b="b"/>
              <a:pathLst>
                <a:path w="117" h="77">
                  <a:moveTo>
                    <a:pt x="107" y="41"/>
                  </a:moveTo>
                  <a:lnTo>
                    <a:pt x="107" y="41"/>
                  </a:lnTo>
                  <a:lnTo>
                    <a:pt x="96" y="43"/>
                  </a:lnTo>
                  <a:lnTo>
                    <a:pt x="85" y="43"/>
                  </a:lnTo>
                  <a:lnTo>
                    <a:pt x="75" y="41"/>
                  </a:lnTo>
                  <a:lnTo>
                    <a:pt x="63" y="37"/>
                  </a:lnTo>
                  <a:lnTo>
                    <a:pt x="54" y="29"/>
                  </a:lnTo>
                  <a:lnTo>
                    <a:pt x="44" y="22"/>
                  </a:lnTo>
                  <a:lnTo>
                    <a:pt x="36" y="13"/>
                  </a:lnTo>
                  <a:lnTo>
                    <a:pt x="29" y="0"/>
                  </a:lnTo>
                  <a:lnTo>
                    <a:pt x="0" y="17"/>
                  </a:lnTo>
                  <a:lnTo>
                    <a:pt x="9" y="32"/>
                  </a:lnTo>
                  <a:lnTo>
                    <a:pt x="21" y="45"/>
                  </a:lnTo>
                  <a:lnTo>
                    <a:pt x="34" y="57"/>
                  </a:lnTo>
                  <a:lnTo>
                    <a:pt x="49" y="66"/>
                  </a:lnTo>
                  <a:lnTo>
                    <a:pt x="64" y="73"/>
                  </a:lnTo>
                  <a:lnTo>
                    <a:pt x="81" y="77"/>
                  </a:lnTo>
                  <a:lnTo>
                    <a:pt x="98" y="77"/>
                  </a:lnTo>
                  <a:lnTo>
                    <a:pt x="117" y="73"/>
                  </a:lnTo>
                  <a:lnTo>
                    <a:pt x="117" y="73"/>
                  </a:lnTo>
                  <a:lnTo>
                    <a:pt x="107" y="41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20" name="Freeform 516"/>
            <p:cNvSpPr>
              <a:spLocks/>
            </p:cNvSpPr>
            <p:nvPr/>
          </p:nvSpPr>
          <p:spPr bwMode="auto">
            <a:xfrm>
              <a:off x="3444" y="3094"/>
              <a:ext cx="3" cy="5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47" y="8"/>
                </a:cxn>
                <a:cxn ang="0">
                  <a:pos x="44" y="18"/>
                </a:cxn>
                <a:cxn ang="0">
                  <a:pos x="41" y="26"/>
                </a:cxn>
                <a:cxn ang="0">
                  <a:pos x="36" y="34"/>
                </a:cxn>
                <a:cxn ang="0">
                  <a:pos x="31" y="40"/>
                </a:cxn>
                <a:cxn ang="0">
                  <a:pos x="22" y="47"/>
                </a:cxn>
                <a:cxn ang="0">
                  <a:pos x="12" y="54"/>
                </a:cxn>
                <a:cxn ang="0">
                  <a:pos x="0" y="58"/>
                </a:cxn>
                <a:cxn ang="0">
                  <a:pos x="10" y="90"/>
                </a:cxn>
                <a:cxn ang="0">
                  <a:pos x="27" y="83"/>
                </a:cxn>
                <a:cxn ang="0">
                  <a:pos x="40" y="75"/>
                </a:cxn>
                <a:cxn ang="0">
                  <a:pos x="51" y="65"/>
                </a:cxn>
                <a:cxn ang="0">
                  <a:pos x="62" y="55"/>
                </a:cxn>
                <a:cxn ang="0">
                  <a:pos x="70" y="41"/>
                </a:cxn>
                <a:cxn ang="0">
                  <a:pos x="75" y="28"/>
                </a:cxn>
                <a:cxn ang="0">
                  <a:pos x="78" y="17"/>
                </a:cxn>
                <a:cxn ang="0">
                  <a:pos x="81" y="4"/>
                </a:cxn>
                <a:cxn ang="0">
                  <a:pos x="48" y="0"/>
                </a:cxn>
              </a:cxnLst>
              <a:rect l="0" t="0" r="r" b="b"/>
              <a:pathLst>
                <a:path w="81" h="90">
                  <a:moveTo>
                    <a:pt x="48" y="0"/>
                  </a:moveTo>
                  <a:lnTo>
                    <a:pt x="47" y="8"/>
                  </a:lnTo>
                  <a:lnTo>
                    <a:pt x="44" y="18"/>
                  </a:lnTo>
                  <a:lnTo>
                    <a:pt x="41" y="26"/>
                  </a:lnTo>
                  <a:lnTo>
                    <a:pt x="36" y="34"/>
                  </a:lnTo>
                  <a:lnTo>
                    <a:pt x="31" y="40"/>
                  </a:lnTo>
                  <a:lnTo>
                    <a:pt x="22" y="47"/>
                  </a:lnTo>
                  <a:lnTo>
                    <a:pt x="12" y="54"/>
                  </a:lnTo>
                  <a:lnTo>
                    <a:pt x="0" y="58"/>
                  </a:lnTo>
                  <a:lnTo>
                    <a:pt x="10" y="90"/>
                  </a:lnTo>
                  <a:lnTo>
                    <a:pt x="27" y="83"/>
                  </a:lnTo>
                  <a:lnTo>
                    <a:pt x="40" y="75"/>
                  </a:lnTo>
                  <a:lnTo>
                    <a:pt x="51" y="65"/>
                  </a:lnTo>
                  <a:lnTo>
                    <a:pt x="62" y="55"/>
                  </a:lnTo>
                  <a:lnTo>
                    <a:pt x="70" y="41"/>
                  </a:lnTo>
                  <a:lnTo>
                    <a:pt x="75" y="28"/>
                  </a:lnTo>
                  <a:lnTo>
                    <a:pt x="78" y="17"/>
                  </a:lnTo>
                  <a:lnTo>
                    <a:pt x="81" y="4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21" name="Freeform 517"/>
            <p:cNvSpPr>
              <a:spLocks/>
            </p:cNvSpPr>
            <p:nvPr/>
          </p:nvSpPr>
          <p:spPr bwMode="auto">
            <a:xfrm>
              <a:off x="3443" y="3097"/>
              <a:ext cx="2" cy="1"/>
            </a:xfrm>
            <a:custGeom>
              <a:avLst/>
              <a:gdLst/>
              <a:ahLst/>
              <a:cxnLst>
                <a:cxn ang="0">
                  <a:pos x="33" y="19"/>
                </a:cxn>
                <a:cxn ang="0">
                  <a:pos x="32" y="12"/>
                </a:cxn>
                <a:cxn ang="0">
                  <a:pos x="28" y="6"/>
                </a:cxn>
                <a:cxn ang="0">
                  <a:pos x="23" y="2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3"/>
                </a:cxn>
                <a:cxn ang="0">
                  <a:pos x="2" y="7"/>
                </a:cxn>
                <a:cxn ang="0">
                  <a:pos x="0" y="15"/>
                </a:cxn>
                <a:cxn ang="0">
                  <a:pos x="33" y="19"/>
                </a:cxn>
              </a:cxnLst>
              <a:rect l="0" t="0" r="r" b="b"/>
              <a:pathLst>
                <a:path w="33" h="19">
                  <a:moveTo>
                    <a:pt x="33" y="19"/>
                  </a:moveTo>
                  <a:lnTo>
                    <a:pt x="32" y="12"/>
                  </a:lnTo>
                  <a:lnTo>
                    <a:pt x="28" y="6"/>
                  </a:lnTo>
                  <a:lnTo>
                    <a:pt x="23" y="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6" y="3"/>
                  </a:lnTo>
                  <a:lnTo>
                    <a:pt x="2" y="7"/>
                  </a:lnTo>
                  <a:lnTo>
                    <a:pt x="0" y="15"/>
                  </a:lnTo>
                  <a:lnTo>
                    <a:pt x="33" y="19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22" name="Freeform 518"/>
            <p:cNvSpPr>
              <a:spLocks/>
            </p:cNvSpPr>
            <p:nvPr/>
          </p:nvSpPr>
          <p:spPr bwMode="auto">
            <a:xfrm>
              <a:off x="3398" y="3240"/>
              <a:ext cx="1" cy="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6" y="27"/>
                </a:cxn>
                <a:cxn ang="0">
                  <a:pos x="11" y="26"/>
                </a:cxn>
                <a:cxn ang="0">
                  <a:pos x="16" y="24"/>
                </a:cxn>
                <a:cxn ang="0">
                  <a:pos x="19" y="20"/>
                </a:cxn>
                <a:cxn ang="0">
                  <a:pos x="21" y="15"/>
                </a:cxn>
                <a:cxn ang="0">
                  <a:pos x="21" y="9"/>
                </a:cxn>
                <a:cxn ang="0">
                  <a:pos x="19" y="4"/>
                </a:cxn>
                <a:cxn ang="0">
                  <a:pos x="14" y="0"/>
                </a:cxn>
                <a:cxn ang="0">
                  <a:pos x="0" y="25"/>
                </a:cxn>
              </a:cxnLst>
              <a:rect l="0" t="0" r="r" b="b"/>
              <a:pathLst>
                <a:path w="21" h="27">
                  <a:moveTo>
                    <a:pt x="0" y="25"/>
                  </a:moveTo>
                  <a:lnTo>
                    <a:pt x="6" y="27"/>
                  </a:lnTo>
                  <a:lnTo>
                    <a:pt x="11" y="26"/>
                  </a:lnTo>
                  <a:lnTo>
                    <a:pt x="16" y="24"/>
                  </a:lnTo>
                  <a:lnTo>
                    <a:pt x="19" y="20"/>
                  </a:lnTo>
                  <a:lnTo>
                    <a:pt x="21" y="15"/>
                  </a:lnTo>
                  <a:lnTo>
                    <a:pt x="21" y="9"/>
                  </a:lnTo>
                  <a:lnTo>
                    <a:pt x="19" y="4"/>
                  </a:lnTo>
                  <a:lnTo>
                    <a:pt x="14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23" name="Freeform 519"/>
            <p:cNvSpPr>
              <a:spLocks/>
            </p:cNvSpPr>
            <p:nvPr/>
          </p:nvSpPr>
          <p:spPr bwMode="auto">
            <a:xfrm>
              <a:off x="3389" y="3221"/>
              <a:ext cx="10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29"/>
                </a:cxn>
                <a:cxn ang="0">
                  <a:pos x="3" y="56"/>
                </a:cxn>
                <a:cxn ang="0">
                  <a:pos x="8" y="84"/>
                </a:cxn>
                <a:cxn ang="0">
                  <a:pos x="15" y="110"/>
                </a:cxn>
                <a:cxn ang="0">
                  <a:pos x="22" y="135"/>
                </a:cxn>
                <a:cxn ang="0">
                  <a:pos x="31" y="162"/>
                </a:cxn>
                <a:cxn ang="0">
                  <a:pos x="41" y="187"/>
                </a:cxn>
                <a:cxn ang="0">
                  <a:pos x="55" y="211"/>
                </a:cxn>
                <a:cxn ang="0">
                  <a:pos x="68" y="235"/>
                </a:cxn>
                <a:cxn ang="0">
                  <a:pos x="84" y="258"/>
                </a:cxn>
                <a:cxn ang="0">
                  <a:pos x="102" y="278"/>
                </a:cxn>
                <a:cxn ang="0">
                  <a:pos x="119" y="298"/>
                </a:cxn>
                <a:cxn ang="0">
                  <a:pos x="138" y="317"/>
                </a:cxn>
                <a:cxn ang="0">
                  <a:pos x="159" y="335"/>
                </a:cxn>
                <a:cxn ang="0">
                  <a:pos x="180" y="352"/>
                </a:cxn>
                <a:cxn ang="0">
                  <a:pos x="204" y="365"/>
                </a:cxn>
                <a:cxn ang="0">
                  <a:pos x="218" y="340"/>
                </a:cxn>
                <a:cxn ang="0">
                  <a:pos x="196" y="326"/>
                </a:cxn>
                <a:cxn ang="0">
                  <a:pos x="177" y="311"/>
                </a:cxn>
                <a:cxn ang="0">
                  <a:pos x="157" y="296"/>
                </a:cxn>
                <a:cxn ang="0">
                  <a:pos x="139" y="277"/>
                </a:cxn>
                <a:cxn ang="0">
                  <a:pos x="122" y="259"/>
                </a:cxn>
                <a:cxn ang="0">
                  <a:pos x="107" y="239"/>
                </a:cxn>
                <a:cxn ang="0">
                  <a:pos x="92" y="218"/>
                </a:cxn>
                <a:cxn ang="0">
                  <a:pos x="79" y="197"/>
                </a:cxn>
                <a:cxn ang="0">
                  <a:pos x="68" y="174"/>
                </a:cxn>
                <a:cxn ang="0">
                  <a:pos x="58" y="151"/>
                </a:cxn>
                <a:cxn ang="0">
                  <a:pos x="49" y="127"/>
                </a:cxn>
                <a:cxn ang="0">
                  <a:pos x="41" y="102"/>
                </a:cxn>
                <a:cxn ang="0">
                  <a:pos x="36" y="77"/>
                </a:cxn>
                <a:cxn ang="0">
                  <a:pos x="31" y="52"/>
                </a:cxn>
                <a:cxn ang="0">
                  <a:pos x="29" y="27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0" y="0"/>
                </a:cxn>
              </a:cxnLst>
              <a:rect l="0" t="0" r="r" b="b"/>
              <a:pathLst>
                <a:path w="218" h="365">
                  <a:moveTo>
                    <a:pt x="0" y="0"/>
                  </a:moveTo>
                  <a:lnTo>
                    <a:pt x="0" y="0"/>
                  </a:lnTo>
                  <a:lnTo>
                    <a:pt x="1" y="29"/>
                  </a:lnTo>
                  <a:lnTo>
                    <a:pt x="3" y="56"/>
                  </a:lnTo>
                  <a:lnTo>
                    <a:pt x="8" y="84"/>
                  </a:lnTo>
                  <a:lnTo>
                    <a:pt x="15" y="110"/>
                  </a:lnTo>
                  <a:lnTo>
                    <a:pt x="22" y="135"/>
                  </a:lnTo>
                  <a:lnTo>
                    <a:pt x="31" y="162"/>
                  </a:lnTo>
                  <a:lnTo>
                    <a:pt x="41" y="187"/>
                  </a:lnTo>
                  <a:lnTo>
                    <a:pt x="55" y="211"/>
                  </a:lnTo>
                  <a:lnTo>
                    <a:pt x="68" y="235"/>
                  </a:lnTo>
                  <a:lnTo>
                    <a:pt x="84" y="258"/>
                  </a:lnTo>
                  <a:lnTo>
                    <a:pt x="102" y="278"/>
                  </a:lnTo>
                  <a:lnTo>
                    <a:pt x="119" y="298"/>
                  </a:lnTo>
                  <a:lnTo>
                    <a:pt x="138" y="317"/>
                  </a:lnTo>
                  <a:lnTo>
                    <a:pt x="159" y="335"/>
                  </a:lnTo>
                  <a:lnTo>
                    <a:pt x="180" y="352"/>
                  </a:lnTo>
                  <a:lnTo>
                    <a:pt x="204" y="365"/>
                  </a:lnTo>
                  <a:lnTo>
                    <a:pt x="218" y="340"/>
                  </a:lnTo>
                  <a:lnTo>
                    <a:pt x="196" y="326"/>
                  </a:lnTo>
                  <a:lnTo>
                    <a:pt x="177" y="311"/>
                  </a:lnTo>
                  <a:lnTo>
                    <a:pt x="157" y="296"/>
                  </a:lnTo>
                  <a:lnTo>
                    <a:pt x="139" y="277"/>
                  </a:lnTo>
                  <a:lnTo>
                    <a:pt x="122" y="259"/>
                  </a:lnTo>
                  <a:lnTo>
                    <a:pt x="107" y="239"/>
                  </a:lnTo>
                  <a:lnTo>
                    <a:pt x="92" y="218"/>
                  </a:lnTo>
                  <a:lnTo>
                    <a:pt x="79" y="197"/>
                  </a:lnTo>
                  <a:lnTo>
                    <a:pt x="68" y="174"/>
                  </a:lnTo>
                  <a:lnTo>
                    <a:pt x="58" y="151"/>
                  </a:lnTo>
                  <a:lnTo>
                    <a:pt x="49" y="127"/>
                  </a:lnTo>
                  <a:lnTo>
                    <a:pt x="41" y="102"/>
                  </a:lnTo>
                  <a:lnTo>
                    <a:pt x="36" y="77"/>
                  </a:lnTo>
                  <a:lnTo>
                    <a:pt x="31" y="52"/>
                  </a:lnTo>
                  <a:lnTo>
                    <a:pt x="29" y="27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24" name="Freeform 520"/>
            <p:cNvSpPr>
              <a:spLocks/>
            </p:cNvSpPr>
            <p:nvPr/>
          </p:nvSpPr>
          <p:spPr bwMode="auto">
            <a:xfrm>
              <a:off x="3389" y="3216"/>
              <a:ext cx="2" cy="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7" y="10"/>
                </a:cxn>
                <a:cxn ang="0">
                  <a:pos x="5" y="23"/>
                </a:cxn>
                <a:cxn ang="0">
                  <a:pos x="4" y="33"/>
                </a:cxn>
                <a:cxn ang="0">
                  <a:pos x="2" y="45"/>
                </a:cxn>
                <a:cxn ang="0">
                  <a:pos x="1" y="58"/>
                </a:cxn>
                <a:cxn ang="0">
                  <a:pos x="1" y="69"/>
                </a:cxn>
                <a:cxn ang="0">
                  <a:pos x="0" y="80"/>
                </a:cxn>
                <a:cxn ang="0">
                  <a:pos x="0" y="92"/>
                </a:cxn>
                <a:cxn ang="0">
                  <a:pos x="28" y="92"/>
                </a:cxn>
                <a:cxn ang="0">
                  <a:pos x="28" y="82"/>
                </a:cxn>
                <a:cxn ang="0">
                  <a:pos x="29" y="71"/>
                </a:cxn>
                <a:cxn ang="0">
                  <a:pos x="29" y="60"/>
                </a:cxn>
                <a:cxn ang="0">
                  <a:pos x="30" y="49"/>
                </a:cxn>
                <a:cxn ang="0">
                  <a:pos x="32" y="38"/>
                </a:cxn>
                <a:cxn ang="0">
                  <a:pos x="33" y="27"/>
                </a:cxn>
                <a:cxn ang="0">
                  <a:pos x="35" y="17"/>
                </a:cxn>
                <a:cxn ang="0">
                  <a:pos x="37" y="6"/>
                </a:cxn>
                <a:cxn ang="0">
                  <a:pos x="9" y="0"/>
                </a:cxn>
              </a:cxnLst>
              <a:rect l="0" t="0" r="r" b="b"/>
              <a:pathLst>
                <a:path w="37" h="92">
                  <a:moveTo>
                    <a:pt x="9" y="0"/>
                  </a:moveTo>
                  <a:lnTo>
                    <a:pt x="7" y="10"/>
                  </a:lnTo>
                  <a:lnTo>
                    <a:pt x="5" y="23"/>
                  </a:lnTo>
                  <a:lnTo>
                    <a:pt x="4" y="33"/>
                  </a:lnTo>
                  <a:lnTo>
                    <a:pt x="2" y="45"/>
                  </a:lnTo>
                  <a:lnTo>
                    <a:pt x="1" y="58"/>
                  </a:lnTo>
                  <a:lnTo>
                    <a:pt x="1" y="69"/>
                  </a:lnTo>
                  <a:lnTo>
                    <a:pt x="0" y="80"/>
                  </a:lnTo>
                  <a:lnTo>
                    <a:pt x="0" y="92"/>
                  </a:lnTo>
                  <a:lnTo>
                    <a:pt x="28" y="92"/>
                  </a:lnTo>
                  <a:lnTo>
                    <a:pt x="28" y="82"/>
                  </a:lnTo>
                  <a:lnTo>
                    <a:pt x="29" y="71"/>
                  </a:lnTo>
                  <a:lnTo>
                    <a:pt x="29" y="60"/>
                  </a:lnTo>
                  <a:lnTo>
                    <a:pt x="30" y="49"/>
                  </a:lnTo>
                  <a:lnTo>
                    <a:pt x="32" y="38"/>
                  </a:lnTo>
                  <a:lnTo>
                    <a:pt x="33" y="27"/>
                  </a:lnTo>
                  <a:lnTo>
                    <a:pt x="35" y="17"/>
                  </a:lnTo>
                  <a:lnTo>
                    <a:pt x="37" y="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25" name="Freeform 521"/>
            <p:cNvSpPr>
              <a:spLocks/>
            </p:cNvSpPr>
            <p:nvPr/>
          </p:nvSpPr>
          <p:spPr bwMode="auto">
            <a:xfrm>
              <a:off x="3389" y="3220"/>
              <a:ext cx="1" cy="1"/>
            </a:xfrm>
            <a:custGeom>
              <a:avLst/>
              <a:gdLst/>
              <a:ahLst/>
              <a:cxnLst>
                <a:cxn ang="0">
                  <a:pos x="28" y="18"/>
                </a:cxn>
                <a:cxn ang="0">
                  <a:pos x="28" y="11"/>
                </a:cxn>
                <a:cxn ang="0">
                  <a:pos x="26" y="6"/>
                </a:cxn>
                <a:cxn ang="0">
                  <a:pos x="22" y="2"/>
                </a:cxn>
                <a:cxn ang="0">
                  <a:pos x="17" y="0"/>
                </a:cxn>
                <a:cxn ang="0">
                  <a:pos x="12" y="0"/>
                </a:cxn>
                <a:cxn ang="0">
                  <a:pos x="7" y="2"/>
                </a:cxn>
                <a:cxn ang="0">
                  <a:pos x="3" y="5"/>
                </a:cxn>
                <a:cxn ang="0">
                  <a:pos x="0" y="11"/>
                </a:cxn>
                <a:cxn ang="0">
                  <a:pos x="28" y="18"/>
                </a:cxn>
              </a:cxnLst>
              <a:rect l="0" t="0" r="r" b="b"/>
              <a:pathLst>
                <a:path w="28" h="18">
                  <a:moveTo>
                    <a:pt x="28" y="18"/>
                  </a:moveTo>
                  <a:lnTo>
                    <a:pt x="28" y="11"/>
                  </a:lnTo>
                  <a:lnTo>
                    <a:pt x="26" y="6"/>
                  </a:lnTo>
                  <a:lnTo>
                    <a:pt x="22" y="2"/>
                  </a:lnTo>
                  <a:lnTo>
                    <a:pt x="17" y="0"/>
                  </a:lnTo>
                  <a:lnTo>
                    <a:pt x="12" y="0"/>
                  </a:lnTo>
                  <a:lnTo>
                    <a:pt x="7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28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26" name="Freeform 522"/>
            <p:cNvSpPr>
              <a:spLocks/>
            </p:cNvSpPr>
            <p:nvPr/>
          </p:nvSpPr>
          <p:spPr bwMode="auto">
            <a:xfrm>
              <a:off x="3397" y="3233"/>
              <a:ext cx="1" cy="2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6" y="27"/>
                </a:cxn>
                <a:cxn ang="0">
                  <a:pos x="11" y="26"/>
                </a:cxn>
                <a:cxn ang="0">
                  <a:pos x="16" y="24"/>
                </a:cxn>
                <a:cxn ang="0">
                  <a:pos x="19" y="20"/>
                </a:cxn>
                <a:cxn ang="0">
                  <a:pos x="21" y="14"/>
                </a:cxn>
                <a:cxn ang="0">
                  <a:pos x="21" y="9"/>
                </a:cxn>
                <a:cxn ang="0">
                  <a:pos x="19" y="4"/>
                </a:cxn>
                <a:cxn ang="0">
                  <a:pos x="14" y="0"/>
                </a:cxn>
                <a:cxn ang="0">
                  <a:pos x="0" y="25"/>
                </a:cxn>
              </a:cxnLst>
              <a:rect l="0" t="0" r="r" b="b"/>
              <a:pathLst>
                <a:path w="21" h="27">
                  <a:moveTo>
                    <a:pt x="0" y="25"/>
                  </a:moveTo>
                  <a:lnTo>
                    <a:pt x="6" y="27"/>
                  </a:lnTo>
                  <a:lnTo>
                    <a:pt x="11" y="26"/>
                  </a:lnTo>
                  <a:lnTo>
                    <a:pt x="16" y="24"/>
                  </a:lnTo>
                  <a:lnTo>
                    <a:pt x="19" y="20"/>
                  </a:lnTo>
                  <a:lnTo>
                    <a:pt x="21" y="14"/>
                  </a:lnTo>
                  <a:lnTo>
                    <a:pt x="21" y="9"/>
                  </a:lnTo>
                  <a:lnTo>
                    <a:pt x="19" y="4"/>
                  </a:lnTo>
                  <a:lnTo>
                    <a:pt x="14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27" name="Freeform 523"/>
            <p:cNvSpPr>
              <a:spLocks/>
            </p:cNvSpPr>
            <p:nvPr/>
          </p:nvSpPr>
          <p:spPr bwMode="auto">
            <a:xfrm>
              <a:off x="3393" y="3224"/>
              <a:ext cx="5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2" y="27"/>
                </a:cxn>
                <a:cxn ang="0">
                  <a:pos x="4" y="40"/>
                </a:cxn>
                <a:cxn ang="0">
                  <a:pos x="7" y="53"/>
                </a:cxn>
                <a:cxn ang="0">
                  <a:pos x="11" y="68"/>
                </a:cxn>
                <a:cxn ang="0">
                  <a:pos x="15" y="80"/>
                </a:cxn>
                <a:cxn ang="0">
                  <a:pos x="21" y="92"/>
                </a:cxn>
                <a:cxn ang="0">
                  <a:pos x="28" y="104"/>
                </a:cxn>
                <a:cxn ang="0">
                  <a:pos x="34" y="116"/>
                </a:cxn>
                <a:cxn ang="0">
                  <a:pos x="42" y="126"/>
                </a:cxn>
                <a:cxn ang="0">
                  <a:pos x="50" y="138"/>
                </a:cxn>
                <a:cxn ang="0">
                  <a:pos x="59" y="147"/>
                </a:cxn>
                <a:cxn ang="0">
                  <a:pos x="68" y="157"/>
                </a:cxn>
                <a:cxn ang="0">
                  <a:pos x="80" y="165"/>
                </a:cxn>
                <a:cxn ang="0">
                  <a:pos x="90" y="173"/>
                </a:cxn>
                <a:cxn ang="0">
                  <a:pos x="101" y="181"/>
                </a:cxn>
                <a:cxn ang="0">
                  <a:pos x="115" y="156"/>
                </a:cxn>
                <a:cxn ang="0">
                  <a:pos x="106" y="149"/>
                </a:cxn>
                <a:cxn ang="0">
                  <a:pos x="96" y="142"/>
                </a:cxn>
                <a:cxn ang="0">
                  <a:pos x="87" y="136"/>
                </a:cxn>
                <a:cxn ang="0">
                  <a:pos x="80" y="126"/>
                </a:cxn>
                <a:cxn ang="0">
                  <a:pos x="70" y="119"/>
                </a:cxn>
                <a:cxn ang="0">
                  <a:pos x="64" y="109"/>
                </a:cxn>
                <a:cxn ang="0">
                  <a:pos x="58" y="101"/>
                </a:cxn>
                <a:cxn ang="0">
                  <a:pos x="52" y="89"/>
                </a:cxn>
                <a:cxn ang="0">
                  <a:pos x="46" y="80"/>
                </a:cxn>
                <a:cxn ang="0">
                  <a:pos x="42" y="69"/>
                </a:cxn>
                <a:cxn ang="0">
                  <a:pos x="38" y="58"/>
                </a:cxn>
                <a:cxn ang="0">
                  <a:pos x="34" y="47"/>
                </a:cxn>
                <a:cxn ang="0">
                  <a:pos x="33" y="35"/>
                </a:cxn>
                <a:cxn ang="0">
                  <a:pos x="31" y="23"/>
                </a:cxn>
                <a:cxn ang="0">
                  <a:pos x="29" y="11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0" y="0"/>
                </a:cxn>
              </a:cxnLst>
              <a:rect l="0" t="0" r="r" b="b"/>
              <a:pathLst>
                <a:path w="115" h="181">
                  <a:moveTo>
                    <a:pt x="0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2" y="27"/>
                  </a:lnTo>
                  <a:lnTo>
                    <a:pt x="4" y="40"/>
                  </a:lnTo>
                  <a:lnTo>
                    <a:pt x="7" y="53"/>
                  </a:lnTo>
                  <a:lnTo>
                    <a:pt x="11" y="68"/>
                  </a:lnTo>
                  <a:lnTo>
                    <a:pt x="15" y="80"/>
                  </a:lnTo>
                  <a:lnTo>
                    <a:pt x="21" y="92"/>
                  </a:lnTo>
                  <a:lnTo>
                    <a:pt x="28" y="104"/>
                  </a:lnTo>
                  <a:lnTo>
                    <a:pt x="34" y="116"/>
                  </a:lnTo>
                  <a:lnTo>
                    <a:pt x="42" y="126"/>
                  </a:lnTo>
                  <a:lnTo>
                    <a:pt x="50" y="138"/>
                  </a:lnTo>
                  <a:lnTo>
                    <a:pt x="59" y="147"/>
                  </a:lnTo>
                  <a:lnTo>
                    <a:pt x="68" y="157"/>
                  </a:lnTo>
                  <a:lnTo>
                    <a:pt x="80" y="165"/>
                  </a:lnTo>
                  <a:lnTo>
                    <a:pt x="90" y="173"/>
                  </a:lnTo>
                  <a:lnTo>
                    <a:pt x="101" y="181"/>
                  </a:lnTo>
                  <a:lnTo>
                    <a:pt x="115" y="156"/>
                  </a:lnTo>
                  <a:lnTo>
                    <a:pt x="106" y="149"/>
                  </a:lnTo>
                  <a:lnTo>
                    <a:pt x="96" y="142"/>
                  </a:lnTo>
                  <a:lnTo>
                    <a:pt x="87" y="136"/>
                  </a:lnTo>
                  <a:lnTo>
                    <a:pt x="80" y="126"/>
                  </a:lnTo>
                  <a:lnTo>
                    <a:pt x="70" y="119"/>
                  </a:lnTo>
                  <a:lnTo>
                    <a:pt x="64" y="109"/>
                  </a:lnTo>
                  <a:lnTo>
                    <a:pt x="58" y="101"/>
                  </a:lnTo>
                  <a:lnTo>
                    <a:pt x="52" y="89"/>
                  </a:lnTo>
                  <a:lnTo>
                    <a:pt x="46" y="80"/>
                  </a:lnTo>
                  <a:lnTo>
                    <a:pt x="42" y="69"/>
                  </a:lnTo>
                  <a:lnTo>
                    <a:pt x="38" y="58"/>
                  </a:lnTo>
                  <a:lnTo>
                    <a:pt x="34" y="47"/>
                  </a:lnTo>
                  <a:lnTo>
                    <a:pt x="33" y="35"/>
                  </a:lnTo>
                  <a:lnTo>
                    <a:pt x="31" y="23"/>
                  </a:lnTo>
                  <a:lnTo>
                    <a:pt x="29" y="11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28" name="Freeform 524"/>
            <p:cNvSpPr>
              <a:spLocks/>
            </p:cNvSpPr>
            <p:nvPr/>
          </p:nvSpPr>
          <p:spPr bwMode="auto">
            <a:xfrm>
              <a:off x="3393" y="3222"/>
              <a:ext cx="1" cy="2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6"/>
                </a:cxn>
                <a:cxn ang="0">
                  <a:pos x="2" y="11"/>
                </a:cxn>
                <a:cxn ang="0">
                  <a:pos x="1" y="18"/>
                </a:cxn>
                <a:cxn ang="0">
                  <a:pos x="1" y="23"/>
                </a:cxn>
                <a:cxn ang="0">
                  <a:pos x="0" y="30"/>
                </a:cxn>
                <a:cxn ang="0">
                  <a:pos x="0" y="36"/>
                </a:cxn>
                <a:cxn ang="0">
                  <a:pos x="0" y="41"/>
                </a:cxn>
                <a:cxn ang="0">
                  <a:pos x="0" y="47"/>
                </a:cxn>
                <a:cxn ang="0">
                  <a:pos x="29" y="47"/>
                </a:cxn>
                <a:cxn ang="0">
                  <a:pos x="29" y="41"/>
                </a:cxn>
                <a:cxn ang="0">
                  <a:pos x="29" y="36"/>
                </a:cxn>
                <a:cxn ang="0">
                  <a:pos x="29" y="32"/>
                </a:cxn>
                <a:cxn ang="0">
                  <a:pos x="30" y="26"/>
                </a:cxn>
                <a:cxn ang="0">
                  <a:pos x="30" y="20"/>
                </a:cxn>
                <a:cxn ang="0">
                  <a:pos x="31" y="17"/>
                </a:cxn>
                <a:cxn ang="0">
                  <a:pos x="32" y="12"/>
                </a:cxn>
                <a:cxn ang="0">
                  <a:pos x="33" y="7"/>
                </a:cxn>
                <a:cxn ang="0">
                  <a:pos x="4" y="0"/>
                </a:cxn>
              </a:cxnLst>
              <a:rect l="0" t="0" r="r" b="b"/>
              <a:pathLst>
                <a:path w="33" h="47">
                  <a:moveTo>
                    <a:pt x="4" y="0"/>
                  </a:moveTo>
                  <a:lnTo>
                    <a:pt x="3" y="6"/>
                  </a:lnTo>
                  <a:lnTo>
                    <a:pt x="2" y="11"/>
                  </a:lnTo>
                  <a:lnTo>
                    <a:pt x="1" y="18"/>
                  </a:lnTo>
                  <a:lnTo>
                    <a:pt x="1" y="23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0" y="41"/>
                  </a:lnTo>
                  <a:lnTo>
                    <a:pt x="0" y="47"/>
                  </a:lnTo>
                  <a:lnTo>
                    <a:pt x="29" y="47"/>
                  </a:lnTo>
                  <a:lnTo>
                    <a:pt x="29" y="41"/>
                  </a:lnTo>
                  <a:lnTo>
                    <a:pt x="29" y="36"/>
                  </a:lnTo>
                  <a:lnTo>
                    <a:pt x="29" y="32"/>
                  </a:lnTo>
                  <a:lnTo>
                    <a:pt x="30" y="26"/>
                  </a:lnTo>
                  <a:lnTo>
                    <a:pt x="30" y="20"/>
                  </a:lnTo>
                  <a:lnTo>
                    <a:pt x="31" y="17"/>
                  </a:lnTo>
                  <a:lnTo>
                    <a:pt x="32" y="12"/>
                  </a:lnTo>
                  <a:lnTo>
                    <a:pt x="33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29" name="Freeform 525"/>
            <p:cNvSpPr>
              <a:spLocks/>
            </p:cNvSpPr>
            <p:nvPr/>
          </p:nvSpPr>
          <p:spPr bwMode="auto">
            <a:xfrm>
              <a:off x="3393" y="3224"/>
              <a:ext cx="1" cy="1"/>
            </a:xfrm>
            <a:custGeom>
              <a:avLst/>
              <a:gdLst/>
              <a:ahLst/>
              <a:cxnLst>
                <a:cxn ang="0">
                  <a:pos x="29" y="18"/>
                </a:cxn>
                <a:cxn ang="0">
                  <a:pos x="29" y="11"/>
                </a:cxn>
                <a:cxn ang="0">
                  <a:pos x="27" y="6"/>
                </a:cxn>
                <a:cxn ang="0">
                  <a:pos x="22" y="2"/>
                </a:cxn>
                <a:cxn ang="0">
                  <a:pos x="17" y="0"/>
                </a:cxn>
                <a:cxn ang="0">
                  <a:pos x="12" y="0"/>
                </a:cxn>
                <a:cxn ang="0">
                  <a:pos x="7" y="2"/>
                </a:cxn>
                <a:cxn ang="0">
                  <a:pos x="3" y="5"/>
                </a:cxn>
                <a:cxn ang="0">
                  <a:pos x="0" y="11"/>
                </a:cxn>
                <a:cxn ang="0">
                  <a:pos x="29" y="18"/>
                </a:cxn>
              </a:cxnLst>
              <a:rect l="0" t="0" r="r" b="b"/>
              <a:pathLst>
                <a:path w="29" h="18">
                  <a:moveTo>
                    <a:pt x="29" y="18"/>
                  </a:moveTo>
                  <a:lnTo>
                    <a:pt x="29" y="11"/>
                  </a:lnTo>
                  <a:lnTo>
                    <a:pt x="27" y="6"/>
                  </a:lnTo>
                  <a:lnTo>
                    <a:pt x="22" y="2"/>
                  </a:lnTo>
                  <a:lnTo>
                    <a:pt x="17" y="0"/>
                  </a:lnTo>
                  <a:lnTo>
                    <a:pt x="12" y="0"/>
                  </a:lnTo>
                  <a:lnTo>
                    <a:pt x="7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29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30" name="Freeform 526"/>
            <p:cNvSpPr>
              <a:spLocks/>
            </p:cNvSpPr>
            <p:nvPr/>
          </p:nvSpPr>
          <p:spPr bwMode="auto">
            <a:xfrm>
              <a:off x="3563" y="3123"/>
              <a:ext cx="1" cy="1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7" y="0"/>
                </a:cxn>
                <a:cxn ang="0">
                  <a:pos x="1" y="5"/>
                </a:cxn>
                <a:cxn ang="0">
                  <a:pos x="0" y="13"/>
                </a:cxn>
                <a:cxn ang="0">
                  <a:pos x="5" y="20"/>
                </a:cxn>
                <a:cxn ang="0">
                  <a:pos x="15" y="1"/>
                </a:cxn>
              </a:cxnLst>
              <a:rect l="0" t="0" r="r" b="b"/>
              <a:pathLst>
                <a:path w="15" h="20">
                  <a:moveTo>
                    <a:pt x="15" y="1"/>
                  </a:moveTo>
                  <a:lnTo>
                    <a:pt x="7" y="0"/>
                  </a:lnTo>
                  <a:lnTo>
                    <a:pt x="1" y="5"/>
                  </a:lnTo>
                  <a:lnTo>
                    <a:pt x="0" y="13"/>
                  </a:lnTo>
                  <a:lnTo>
                    <a:pt x="5" y="20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31" name="Freeform 527"/>
            <p:cNvSpPr>
              <a:spLocks/>
            </p:cNvSpPr>
            <p:nvPr/>
          </p:nvSpPr>
          <p:spPr bwMode="auto">
            <a:xfrm>
              <a:off x="3563" y="3123"/>
              <a:ext cx="7" cy="15"/>
            </a:xfrm>
            <a:custGeom>
              <a:avLst/>
              <a:gdLst/>
              <a:ahLst/>
              <a:cxnLst>
                <a:cxn ang="0">
                  <a:pos x="164" y="274"/>
                </a:cxn>
                <a:cxn ang="0">
                  <a:pos x="164" y="274"/>
                </a:cxn>
                <a:cxn ang="0">
                  <a:pos x="162" y="253"/>
                </a:cxn>
                <a:cxn ang="0">
                  <a:pos x="160" y="233"/>
                </a:cxn>
                <a:cxn ang="0">
                  <a:pos x="157" y="211"/>
                </a:cxn>
                <a:cxn ang="0">
                  <a:pos x="153" y="190"/>
                </a:cxn>
                <a:cxn ang="0">
                  <a:pos x="147" y="170"/>
                </a:cxn>
                <a:cxn ang="0">
                  <a:pos x="139" y="152"/>
                </a:cxn>
                <a:cxn ang="0">
                  <a:pos x="130" y="135"/>
                </a:cxn>
                <a:cxn ang="0">
                  <a:pos x="122" y="116"/>
                </a:cxn>
                <a:cxn ang="0">
                  <a:pos x="112" y="98"/>
                </a:cxn>
                <a:cxn ang="0">
                  <a:pos x="100" y="82"/>
                </a:cxn>
                <a:cxn ang="0">
                  <a:pos x="87" y="65"/>
                </a:cxn>
                <a:cxn ang="0">
                  <a:pos x="73" y="50"/>
                </a:cxn>
                <a:cxn ang="0">
                  <a:pos x="59" y="35"/>
                </a:cxn>
                <a:cxn ang="0">
                  <a:pos x="43" y="23"/>
                </a:cxn>
                <a:cxn ang="0">
                  <a:pos x="27" y="10"/>
                </a:cxn>
                <a:cxn ang="0">
                  <a:pos x="10" y="0"/>
                </a:cxn>
                <a:cxn ang="0">
                  <a:pos x="0" y="19"/>
                </a:cxn>
                <a:cxn ang="0">
                  <a:pos x="15" y="29"/>
                </a:cxn>
                <a:cxn ang="0">
                  <a:pos x="30" y="40"/>
                </a:cxn>
                <a:cxn ang="0">
                  <a:pos x="45" y="52"/>
                </a:cxn>
                <a:cxn ang="0">
                  <a:pos x="59" y="65"/>
                </a:cxn>
                <a:cxn ang="0">
                  <a:pos x="71" y="80"/>
                </a:cxn>
                <a:cxn ang="0">
                  <a:pos x="83" y="94"/>
                </a:cxn>
                <a:cxn ang="0">
                  <a:pos x="94" y="110"/>
                </a:cxn>
                <a:cxn ang="0">
                  <a:pos x="104" y="126"/>
                </a:cxn>
                <a:cxn ang="0">
                  <a:pos x="112" y="143"/>
                </a:cxn>
                <a:cxn ang="0">
                  <a:pos x="119" y="161"/>
                </a:cxn>
                <a:cxn ang="0">
                  <a:pos x="126" y="179"/>
                </a:cxn>
                <a:cxn ang="0">
                  <a:pos x="132" y="197"/>
                </a:cxn>
                <a:cxn ang="0">
                  <a:pos x="136" y="216"/>
                </a:cxn>
                <a:cxn ang="0">
                  <a:pos x="139" y="235"/>
                </a:cxn>
                <a:cxn ang="0">
                  <a:pos x="141" y="255"/>
                </a:cxn>
                <a:cxn ang="0">
                  <a:pos x="141" y="274"/>
                </a:cxn>
                <a:cxn ang="0">
                  <a:pos x="141" y="274"/>
                </a:cxn>
                <a:cxn ang="0">
                  <a:pos x="164" y="274"/>
                </a:cxn>
              </a:cxnLst>
              <a:rect l="0" t="0" r="r" b="b"/>
              <a:pathLst>
                <a:path w="164" h="274">
                  <a:moveTo>
                    <a:pt x="164" y="274"/>
                  </a:moveTo>
                  <a:lnTo>
                    <a:pt x="164" y="274"/>
                  </a:lnTo>
                  <a:lnTo>
                    <a:pt x="162" y="253"/>
                  </a:lnTo>
                  <a:lnTo>
                    <a:pt x="160" y="233"/>
                  </a:lnTo>
                  <a:lnTo>
                    <a:pt x="157" y="211"/>
                  </a:lnTo>
                  <a:lnTo>
                    <a:pt x="153" y="190"/>
                  </a:lnTo>
                  <a:lnTo>
                    <a:pt x="147" y="170"/>
                  </a:lnTo>
                  <a:lnTo>
                    <a:pt x="139" y="152"/>
                  </a:lnTo>
                  <a:lnTo>
                    <a:pt x="130" y="135"/>
                  </a:lnTo>
                  <a:lnTo>
                    <a:pt x="122" y="116"/>
                  </a:lnTo>
                  <a:lnTo>
                    <a:pt x="112" y="98"/>
                  </a:lnTo>
                  <a:lnTo>
                    <a:pt x="100" y="82"/>
                  </a:lnTo>
                  <a:lnTo>
                    <a:pt x="87" y="65"/>
                  </a:lnTo>
                  <a:lnTo>
                    <a:pt x="73" y="50"/>
                  </a:lnTo>
                  <a:lnTo>
                    <a:pt x="59" y="35"/>
                  </a:lnTo>
                  <a:lnTo>
                    <a:pt x="43" y="23"/>
                  </a:lnTo>
                  <a:lnTo>
                    <a:pt x="27" y="10"/>
                  </a:lnTo>
                  <a:lnTo>
                    <a:pt x="10" y="0"/>
                  </a:lnTo>
                  <a:lnTo>
                    <a:pt x="0" y="19"/>
                  </a:lnTo>
                  <a:lnTo>
                    <a:pt x="15" y="29"/>
                  </a:lnTo>
                  <a:lnTo>
                    <a:pt x="30" y="40"/>
                  </a:lnTo>
                  <a:lnTo>
                    <a:pt x="45" y="52"/>
                  </a:lnTo>
                  <a:lnTo>
                    <a:pt x="59" y="65"/>
                  </a:lnTo>
                  <a:lnTo>
                    <a:pt x="71" y="80"/>
                  </a:lnTo>
                  <a:lnTo>
                    <a:pt x="83" y="94"/>
                  </a:lnTo>
                  <a:lnTo>
                    <a:pt x="94" y="110"/>
                  </a:lnTo>
                  <a:lnTo>
                    <a:pt x="104" y="126"/>
                  </a:lnTo>
                  <a:lnTo>
                    <a:pt x="112" y="143"/>
                  </a:lnTo>
                  <a:lnTo>
                    <a:pt x="119" y="161"/>
                  </a:lnTo>
                  <a:lnTo>
                    <a:pt x="126" y="179"/>
                  </a:lnTo>
                  <a:lnTo>
                    <a:pt x="132" y="197"/>
                  </a:lnTo>
                  <a:lnTo>
                    <a:pt x="136" y="216"/>
                  </a:lnTo>
                  <a:lnTo>
                    <a:pt x="139" y="235"/>
                  </a:lnTo>
                  <a:lnTo>
                    <a:pt x="141" y="255"/>
                  </a:lnTo>
                  <a:lnTo>
                    <a:pt x="141" y="274"/>
                  </a:lnTo>
                  <a:lnTo>
                    <a:pt x="141" y="274"/>
                  </a:lnTo>
                  <a:lnTo>
                    <a:pt x="164" y="2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32" name="Freeform 528"/>
            <p:cNvSpPr>
              <a:spLocks/>
            </p:cNvSpPr>
            <p:nvPr/>
          </p:nvSpPr>
          <p:spPr bwMode="auto">
            <a:xfrm>
              <a:off x="3569" y="3138"/>
              <a:ext cx="1" cy="4"/>
            </a:xfrm>
            <a:custGeom>
              <a:avLst/>
              <a:gdLst/>
              <a:ahLst/>
              <a:cxnLst>
                <a:cxn ang="0">
                  <a:pos x="21" y="68"/>
                </a:cxn>
                <a:cxn ang="0">
                  <a:pos x="22" y="60"/>
                </a:cxn>
                <a:cxn ang="0">
                  <a:pos x="24" y="52"/>
                </a:cxn>
                <a:cxn ang="0">
                  <a:pos x="25" y="43"/>
                </a:cxn>
                <a:cxn ang="0">
                  <a:pos x="26" y="34"/>
                </a:cxn>
                <a:cxn ang="0">
                  <a:pos x="28" y="25"/>
                </a:cxn>
                <a:cxn ang="0">
                  <a:pos x="28" y="17"/>
                </a:cxn>
                <a:cxn ang="0">
                  <a:pos x="29" y="8"/>
                </a:cxn>
                <a:cxn ang="0">
                  <a:pos x="29" y="0"/>
                </a:cxn>
                <a:cxn ang="0">
                  <a:pos x="6" y="0"/>
                </a:cxn>
                <a:cxn ang="0">
                  <a:pos x="6" y="8"/>
                </a:cxn>
                <a:cxn ang="0">
                  <a:pos x="5" y="17"/>
                </a:cxn>
                <a:cxn ang="0">
                  <a:pos x="5" y="25"/>
                </a:cxn>
                <a:cxn ang="0">
                  <a:pos x="5" y="32"/>
                </a:cxn>
                <a:cxn ang="0">
                  <a:pos x="4" y="41"/>
                </a:cxn>
                <a:cxn ang="0">
                  <a:pos x="3" y="48"/>
                </a:cxn>
                <a:cxn ang="0">
                  <a:pos x="1" y="56"/>
                </a:cxn>
                <a:cxn ang="0">
                  <a:pos x="0" y="64"/>
                </a:cxn>
                <a:cxn ang="0">
                  <a:pos x="21" y="68"/>
                </a:cxn>
              </a:cxnLst>
              <a:rect l="0" t="0" r="r" b="b"/>
              <a:pathLst>
                <a:path w="29" h="68">
                  <a:moveTo>
                    <a:pt x="21" y="68"/>
                  </a:moveTo>
                  <a:lnTo>
                    <a:pt x="22" y="60"/>
                  </a:lnTo>
                  <a:lnTo>
                    <a:pt x="24" y="52"/>
                  </a:lnTo>
                  <a:lnTo>
                    <a:pt x="25" y="43"/>
                  </a:lnTo>
                  <a:lnTo>
                    <a:pt x="26" y="34"/>
                  </a:lnTo>
                  <a:lnTo>
                    <a:pt x="28" y="25"/>
                  </a:lnTo>
                  <a:lnTo>
                    <a:pt x="28" y="17"/>
                  </a:lnTo>
                  <a:lnTo>
                    <a:pt x="29" y="8"/>
                  </a:lnTo>
                  <a:lnTo>
                    <a:pt x="29" y="0"/>
                  </a:lnTo>
                  <a:lnTo>
                    <a:pt x="6" y="0"/>
                  </a:lnTo>
                  <a:lnTo>
                    <a:pt x="6" y="8"/>
                  </a:lnTo>
                  <a:lnTo>
                    <a:pt x="5" y="17"/>
                  </a:lnTo>
                  <a:lnTo>
                    <a:pt x="5" y="25"/>
                  </a:lnTo>
                  <a:lnTo>
                    <a:pt x="5" y="32"/>
                  </a:lnTo>
                  <a:lnTo>
                    <a:pt x="4" y="41"/>
                  </a:lnTo>
                  <a:lnTo>
                    <a:pt x="3" y="48"/>
                  </a:lnTo>
                  <a:lnTo>
                    <a:pt x="1" y="56"/>
                  </a:lnTo>
                  <a:lnTo>
                    <a:pt x="0" y="64"/>
                  </a:lnTo>
                  <a:lnTo>
                    <a:pt x="21" y="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33" name="Freeform 529"/>
            <p:cNvSpPr>
              <a:spLocks/>
            </p:cNvSpPr>
            <p:nvPr/>
          </p:nvSpPr>
          <p:spPr bwMode="auto">
            <a:xfrm>
              <a:off x="3569" y="3138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8"/>
                </a:cxn>
                <a:cxn ang="0">
                  <a:pos x="10" y="12"/>
                </a:cxn>
                <a:cxn ang="0">
                  <a:pos x="17" y="11"/>
                </a:cxn>
                <a:cxn ang="0">
                  <a:pos x="21" y="4"/>
                </a:cxn>
                <a:cxn ang="0">
                  <a:pos x="0" y="0"/>
                </a:cxn>
              </a:cxnLst>
              <a:rect l="0" t="0" r="r" b="b"/>
              <a:pathLst>
                <a:path w="21" h="12">
                  <a:moveTo>
                    <a:pt x="0" y="0"/>
                  </a:moveTo>
                  <a:lnTo>
                    <a:pt x="3" y="8"/>
                  </a:lnTo>
                  <a:lnTo>
                    <a:pt x="10" y="12"/>
                  </a:lnTo>
                  <a:lnTo>
                    <a:pt x="17" y="11"/>
                  </a:lnTo>
                  <a:lnTo>
                    <a:pt x="21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34" name="Freeform 530"/>
            <p:cNvSpPr>
              <a:spLocks/>
            </p:cNvSpPr>
            <p:nvPr/>
          </p:nvSpPr>
          <p:spPr bwMode="auto">
            <a:xfrm>
              <a:off x="3563" y="3128"/>
              <a:ext cx="1" cy="1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7" y="0"/>
                </a:cxn>
                <a:cxn ang="0">
                  <a:pos x="1" y="6"/>
                </a:cxn>
                <a:cxn ang="0">
                  <a:pos x="0" y="14"/>
                </a:cxn>
                <a:cxn ang="0">
                  <a:pos x="5" y="20"/>
                </a:cxn>
                <a:cxn ang="0">
                  <a:pos x="15" y="1"/>
                </a:cxn>
              </a:cxnLst>
              <a:rect l="0" t="0" r="r" b="b"/>
              <a:pathLst>
                <a:path w="15" h="20">
                  <a:moveTo>
                    <a:pt x="15" y="1"/>
                  </a:moveTo>
                  <a:lnTo>
                    <a:pt x="7" y="0"/>
                  </a:lnTo>
                  <a:lnTo>
                    <a:pt x="1" y="6"/>
                  </a:lnTo>
                  <a:lnTo>
                    <a:pt x="0" y="14"/>
                  </a:lnTo>
                  <a:lnTo>
                    <a:pt x="5" y="20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35" name="Freeform 531"/>
            <p:cNvSpPr>
              <a:spLocks/>
            </p:cNvSpPr>
            <p:nvPr/>
          </p:nvSpPr>
          <p:spPr bwMode="auto">
            <a:xfrm>
              <a:off x="3564" y="3128"/>
              <a:ext cx="4" cy="8"/>
            </a:xfrm>
            <a:custGeom>
              <a:avLst/>
              <a:gdLst/>
              <a:ahLst/>
              <a:cxnLst>
                <a:cxn ang="0">
                  <a:pos x="86" y="136"/>
                </a:cxn>
                <a:cxn ang="0">
                  <a:pos x="86" y="136"/>
                </a:cxn>
                <a:cxn ang="0">
                  <a:pos x="85" y="116"/>
                </a:cxn>
                <a:cxn ang="0">
                  <a:pos x="81" y="95"/>
                </a:cxn>
                <a:cxn ang="0">
                  <a:pos x="76" y="76"/>
                </a:cxn>
                <a:cxn ang="0">
                  <a:pos x="66" y="58"/>
                </a:cxn>
                <a:cxn ang="0">
                  <a:pos x="55" y="41"/>
                </a:cxn>
                <a:cxn ang="0">
                  <a:pos x="42" y="26"/>
                </a:cxn>
                <a:cxn ang="0">
                  <a:pos x="27" y="12"/>
                </a:cxn>
                <a:cxn ang="0">
                  <a:pos x="10" y="0"/>
                </a:cxn>
                <a:cxn ang="0">
                  <a:pos x="0" y="19"/>
                </a:cxn>
                <a:cxn ang="0">
                  <a:pos x="14" y="29"/>
                </a:cxn>
                <a:cxn ang="0">
                  <a:pos x="28" y="40"/>
                </a:cxn>
                <a:cxn ang="0">
                  <a:pos x="39" y="54"/>
                </a:cxn>
                <a:cxn ang="0">
                  <a:pos x="48" y="69"/>
                </a:cxn>
                <a:cxn ang="0">
                  <a:pos x="55" y="85"/>
                </a:cxn>
                <a:cxn ang="0">
                  <a:pos x="60" y="102"/>
                </a:cxn>
                <a:cxn ang="0">
                  <a:pos x="64" y="118"/>
                </a:cxn>
                <a:cxn ang="0">
                  <a:pos x="65" y="136"/>
                </a:cxn>
                <a:cxn ang="0">
                  <a:pos x="65" y="136"/>
                </a:cxn>
                <a:cxn ang="0">
                  <a:pos x="86" y="136"/>
                </a:cxn>
              </a:cxnLst>
              <a:rect l="0" t="0" r="r" b="b"/>
              <a:pathLst>
                <a:path w="86" h="136">
                  <a:moveTo>
                    <a:pt x="86" y="136"/>
                  </a:moveTo>
                  <a:lnTo>
                    <a:pt x="86" y="136"/>
                  </a:lnTo>
                  <a:lnTo>
                    <a:pt x="85" y="116"/>
                  </a:lnTo>
                  <a:lnTo>
                    <a:pt x="81" y="95"/>
                  </a:lnTo>
                  <a:lnTo>
                    <a:pt x="76" y="76"/>
                  </a:lnTo>
                  <a:lnTo>
                    <a:pt x="66" y="58"/>
                  </a:lnTo>
                  <a:lnTo>
                    <a:pt x="55" y="41"/>
                  </a:lnTo>
                  <a:lnTo>
                    <a:pt x="42" y="26"/>
                  </a:lnTo>
                  <a:lnTo>
                    <a:pt x="27" y="12"/>
                  </a:lnTo>
                  <a:lnTo>
                    <a:pt x="10" y="0"/>
                  </a:lnTo>
                  <a:lnTo>
                    <a:pt x="0" y="19"/>
                  </a:lnTo>
                  <a:lnTo>
                    <a:pt x="14" y="29"/>
                  </a:lnTo>
                  <a:lnTo>
                    <a:pt x="28" y="40"/>
                  </a:lnTo>
                  <a:lnTo>
                    <a:pt x="39" y="54"/>
                  </a:lnTo>
                  <a:lnTo>
                    <a:pt x="48" y="69"/>
                  </a:lnTo>
                  <a:lnTo>
                    <a:pt x="55" y="85"/>
                  </a:lnTo>
                  <a:lnTo>
                    <a:pt x="60" y="102"/>
                  </a:lnTo>
                  <a:lnTo>
                    <a:pt x="64" y="118"/>
                  </a:lnTo>
                  <a:lnTo>
                    <a:pt x="65" y="136"/>
                  </a:lnTo>
                  <a:lnTo>
                    <a:pt x="65" y="136"/>
                  </a:lnTo>
                  <a:lnTo>
                    <a:pt x="86" y="1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36" name="Freeform 532"/>
            <p:cNvSpPr>
              <a:spLocks/>
            </p:cNvSpPr>
            <p:nvPr/>
          </p:nvSpPr>
          <p:spPr bwMode="auto">
            <a:xfrm>
              <a:off x="3567" y="3136"/>
              <a:ext cx="1" cy="2"/>
            </a:xfrm>
            <a:custGeom>
              <a:avLst/>
              <a:gdLst/>
              <a:ahLst/>
              <a:cxnLst>
                <a:cxn ang="0">
                  <a:pos x="21" y="35"/>
                </a:cxn>
                <a:cxn ang="0">
                  <a:pos x="22" y="30"/>
                </a:cxn>
                <a:cxn ang="0">
                  <a:pos x="22" y="26"/>
                </a:cxn>
                <a:cxn ang="0">
                  <a:pos x="23" y="21"/>
                </a:cxn>
                <a:cxn ang="0">
                  <a:pos x="23" y="18"/>
                </a:cxn>
                <a:cxn ang="0">
                  <a:pos x="24" y="15"/>
                </a:cxn>
                <a:cxn ang="0">
                  <a:pos x="24" y="9"/>
                </a:cxn>
                <a:cxn ang="0">
                  <a:pos x="24" y="5"/>
                </a:cxn>
                <a:cxn ang="0">
                  <a:pos x="24" y="0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3" y="9"/>
                </a:cxn>
                <a:cxn ang="0">
                  <a:pos x="3" y="11"/>
                </a:cxn>
                <a:cxn ang="0">
                  <a:pos x="2" y="14"/>
                </a:cxn>
                <a:cxn ang="0">
                  <a:pos x="2" y="19"/>
                </a:cxn>
                <a:cxn ang="0">
                  <a:pos x="1" y="24"/>
                </a:cxn>
                <a:cxn ang="0">
                  <a:pos x="1" y="28"/>
                </a:cxn>
                <a:cxn ang="0">
                  <a:pos x="0" y="31"/>
                </a:cxn>
                <a:cxn ang="0">
                  <a:pos x="21" y="35"/>
                </a:cxn>
              </a:cxnLst>
              <a:rect l="0" t="0" r="r" b="b"/>
              <a:pathLst>
                <a:path w="24" h="35">
                  <a:moveTo>
                    <a:pt x="21" y="35"/>
                  </a:moveTo>
                  <a:lnTo>
                    <a:pt x="22" y="30"/>
                  </a:lnTo>
                  <a:lnTo>
                    <a:pt x="22" y="26"/>
                  </a:lnTo>
                  <a:lnTo>
                    <a:pt x="23" y="21"/>
                  </a:lnTo>
                  <a:lnTo>
                    <a:pt x="23" y="18"/>
                  </a:lnTo>
                  <a:lnTo>
                    <a:pt x="24" y="15"/>
                  </a:lnTo>
                  <a:lnTo>
                    <a:pt x="24" y="9"/>
                  </a:lnTo>
                  <a:lnTo>
                    <a:pt x="24" y="5"/>
                  </a:lnTo>
                  <a:lnTo>
                    <a:pt x="24" y="0"/>
                  </a:lnTo>
                  <a:lnTo>
                    <a:pt x="3" y="0"/>
                  </a:lnTo>
                  <a:lnTo>
                    <a:pt x="3" y="5"/>
                  </a:lnTo>
                  <a:lnTo>
                    <a:pt x="3" y="9"/>
                  </a:lnTo>
                  <a:lnTo>
                    <a:pt x="3" y="11"/>
                  </a:lnTo>
                  <a:lnTo>
                    <a:pt x="2" y="14"/>
                  </a:lnTo>
                  <a:lnTo>
                    <a:pt x="2" y="19"/>
                  </a:lnTo>
                  <a:lnTo>
                    <a:pt x="1" y="24"/>
                  </a:lnTo>
                  <a:lnTo>
                    <a:pt x="1" y="28"/>
                  </a:lnTo>
                  <a:lnTo>
                    <a:pt x="0" y="31"/>
                  </a:lnTo>
                  <a:lnTo>
                    <a:pt x="21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37" name="Freeform 533"/>
            <p:cNvSpPr>
              <a:spLocks/>
            </p:cNvSpPr>
            <p:nvPr/>
          </p:nvSpPr>
          <p:spPr bwMode="auto">
            <a:xfrm>
              <a:off x="3567" y="3135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9"/>
                </a:cxn>
                <a:cxn ang="0">
                  <a:pos x="10" y="13"/>
                </a:cxn>
                <a:cxn ang="0">
                  <a:pos x="17" y="12"/>
                </a:cxn>
                <a:cxn ang="0">
                  <a:pos x="21" y="4"/>
                </a:cxn>
                <a:cxn ang="0">
                  <a:pos x="0" y="0"/>
                </a:cxn>
              </a:cxnLst>
              <a:rect l="0" t="0" r="r" b="b"/>
              <a:pathLst>
                <a:path w="21" h="13">
                  <a:moveTo>
                    <a:pt x="0" y="0"/>
                  </a:moveTo>
                  <a:lnTo>
                    <a:pt x="2" y="9"/>
                  </a:lnTo>
                  <a:lnTo>
                    <a:pt x="10" y="13"/>
                  </a:lnTo>
                  <a:lnTo>
                    <a:pt x="17" y="12"/>
                  </a:lnTo>
                  <a:lnTo>
                    <a:pt x="21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38" name="Freeform 534"/>
            <p:cNvSpPr>
              <a:spLocks/>
            </p:cNvSpPr>
            <p:nvPr/>
          </p:nvSpPr>
          <p:spPr bwMode="auto">
            <a:xfrm>
              <a:off x="3388" y="3300"/>
              <a:ext cx="53" cy="137"/>
            </a:xfrm>
            <a:custGeom>
              <a:avLst/>
              <a:gdLst/>
              <a:ahLst/>
              <a:cxnLst>
                <a:cxn ang="0">
                  <a:pos x="166" y="0"/>
                </a:cxn>
                <a:cxn ang="0">
                  <a:pos x="0" y="73"/>
                </a:cxn>
                <a:cxn ang="0">
                  <a:pos x="959" y="2481"/>
                </a:cxn>
                <a:cxn ang="0">
                  <a:pos x="1169" y="2389"/>
                </a:cxn>
                <a:cxn ang="0">
                  <a:pos x="166" y="0"/>
                </a:cxn>
              </a:cxnLst>
              <a:rect l="0" t="0" r="r" b="b"/>
              <a:pathLst>
                <a:path w="1169" h="2481">
                  <a:moveTo>
                    <a:pt x="166" y="0"/>
                  </a:moveTo>
                  <a:lnTo>
                    <a:pt x="0" y="73"/>
                  </a:lnTo>
                  <a:lnTo>
                    <a:pt x="959" y="2481"/>
                  </a:lnTo>
                  <a:lnTo>
                    <a:pt x="1169" y="2389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5459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39" name="Freeform 535"/>
            <p:cNvSpPr>
              <a:spLocks/>
            </p:cNvSpPr>
            <p:nvPr/>
          </p:nvSpPr>
          <p:spPr bwMode="auto">
            <a:xfrm>
              <a:off x="3388" y="3300"/>
              <a:ext cx="52" cy="137"/>
            </a:xfrm>
            <a:custGeom>
              <a:avLst/>
              <a:gdLst/>
              <a:ahLst/>
              <a:cxnLst>
                <a:cxn ang="0">
                  <a:pos x="126" y="6"/>
                </a:cxn>
                <a:cxn ang="0">
                  <a:pos x="104" y="14"/>
                </a:cxn>
                <a:cxn ang="0">
                  <a:pos x="81" y="24"/>
                </a:cxn>
                <a:cxn ang="0">
                  <a:pos x="36" y="44"/>
                </a:cxn>
                <a:cxn ang="0">
                  <a:pos x="29" y="132"/>
                </a:cxn>
                <a:cxn ang="0">
                  <a:pos x="81" y="260"/>
                </a:cxn>
                <a:cxn ang="0">
                  <a:pos x="125" y="370"/>
                </a:cxn>
                <a:cxn ang="0">
                  <a:pos x="163" y="467"/>
                </a:cxn>
                <a:cxn ang="0">
                  <a:pos x="198" y="554"/>
                </a:cxn>
                <a:cxn ang="0">
                  <a:pos x="232" y="637"/>
                </a:cxn>
                <a:cxn ang="0">
                  <a:pos x="265" y="723"/>
                </a:cxn>
                <a:cxn ang="0">
                  <a:pos x="302" y="812"/>
                </a:cxn>
                <a:cxn ang="0">
                  <a:pos x="342" y="913"/>
                </a:cxn>
                <a:cxn ang="0">
                  <a:pos x="388" y="1029"/>
                </a:cxn>
                <a:cxn ang="0">
                  <a:pos x="442" y="1164"/>
                </a:cxn>
                <a:cxn ang="0">
                  <a:pos x="505" y="1323"/>
                </a:cxn>
                <a:cxn ang="0">
                  <a:pos x="581" y="1511"/>
                </a:cxn>
                <a:cxn ang="0">
                  <a:pos x="669" y="1733"/>
                </a:cxn>
                <a:cxn ang="0">
                  <a:pos x="773" y="1993"/>
                </a:cxn>
                <a:cxn ang="0">
                  <a:pos x="895" y="2297"/>
                </a:cxn>
                <a:cxn ang="0">
                  <a:pos x="972" y="2462"/>
                </a:cxn>
                <a:cxn ang="0">
                  <a:pos x="989" y="2455"/>
                </a:cxn>
                <a:cxn ang="0">
                  <a:pos x="1003" y="2449"/>
                </a:cxn>
                <a:cxn ang="0">
                  <a:pos x="1015" y="2442"/>
                </a:cxn>
                <a:cxn ang="0">
                  <a:pos x="1030" y="2436"/>
                </a:cxn>
                <a:cxn ang="0">
                  <a:pos x="1050" y="2428"/>
                </a:cxn>
                <a:cxn ang="0">
                  <a:pos x="1077" y="2416"/>
                </a:cxn>
                <a:cxn ang="0">
                  <a:pos x="1116" y="2399"/>
                </a:cxn>
                <a:cxn ang="0">
                  <a:pos x="1110" y="2318"/>
                </a:cxn>
                <a:cxn ang="0">
                  <a:pos x="1056" y="2190"/>
                </a:cxn>
                <a:cxn ang="0">
                  <a:pos x="1011" y="2082"/>
                </a:cxn>
                <a:cxn ang="0">
                  <a:pos x="970" y="1985"/>
                </a:cxn>
                <a:cxn ang="0">
                  <a:pos x="935" y="1897"/>
                </a:cxn>
                <a:cxn ang="0">
                  <a:pos x="899" y="1814"/>
                </a:cxn>
                <a:cxn ang="0">
                  <a:pos x="864" y="1730"/>
                </a:cxn>
                <a:cxn ang="0">
                  <a:pos x="826" y="1640"/>
                </a:cxn>
                <a:cxn ang="0">
                  <a:pos x="785" y="1541"/>
                </a:cxn>
                <a:cxn ang="0">
                  <a:pos x="738" y="1426"/>
                </a:cxn>
                <a:cxn ang="0">
                  <a:pos x="682" y="1292"/>
                </a:cxn>
                <a:cxn ang="0">
                  <a:pos x="615" y="1134"/>
                </a:cxn>
                <a:cxn ang="0">
                  <a:pos x="537" y="947"/>
                </a:cxn>
                <a:cxn ang="0">
                  <a:pos x="445" y="727"/>
                </a:cxn>
                <a:cxn ang="0">
                  <a:pos x="337" y="469"/>
                </a:cxn>
                <a:cxn ang="0">
                  <a:pos x="210" y="167"/>
                </a:cxn>
              </a:cxnLst>
              <a:rect l="0" t="0" r="r" b="b"/>
              <a:pathLst>
                <a:path w="1140" h="2467">
                  <a:moveTo>
                    <a:pt x="140" y="0"/>
                  </a:moveTo>
                  <a:lnTo>
                    <a:pt x="126" y="6"/>
                  </a:lnTo>
                  <a:lnTo>
                    <a:pt x="114" y="10"/>
                  </a:lnTo>
                  <a:lnTo>
                    <a:pt x="104" y="14"/>
                  </a:lnTo>
                  <a:lnTo>
                    <a:pt x="94" y="19"/>
                  </a:lnTo>
                  <a:lnTo>
                    <a:pt x="81" y="24"/>
                  </a:lnTo>
                  <a:lnTo>
                    <a:pt x="61" y="32"/>
                  </a:lnTo>
                  <a:lnTo>
                    <a:pt x="36" y="44"/>
                  </a:lnTo>
                  <a:lnTo>
                    <a:pt x="0" y="61"/>
                  </a:lnTo>
                  <a:lnTo>
                    <a:pt x="29" y="132"/>
                  </a:lnTo>
                  <a:lnTo>
                    <a:pt x="55" y="199"/>
                  </a:lnTo>
                  <a:lnTo>
                    <a:pt x="81" y="260"/>
                  </a:lnTo>
                  <a:lnTo>
                    <a:pt x="103" y="317"/>
                  </a:lnTo>
                  <a:lnTo>
                    <a:pt x="125" y="370"/>
                  </a:lnTo>
                  <a:lnTo>
                    <a:pt x="144" y="419"/>
                  </a:lnTo>
                  <a:lnTo>
                    <a:pt x="163" y="467"/>
                  </a:lnTo>
                  <a:lnTo>
                    <a:pt x="181" y="511"/>
                  </a:lnTo>
                  <a:lnTo>
                    <a:pt x="198" y="554"/>
                  </a:lnTo>
                  <a:lnTo>
                    <a:pt x="215" y="596"/>
                  </a:lnTo>
                  <a:lnTo>
                    <a:pt x="232" y="637"/>
                  </a:lnTo>
                  <a:lnTo>
                    <a:pt x="249" y="680"/>
                  </a:lnTo>
                  <a:lnTo>
                    <a:pt x="265" y="723"/>
                  </a:lnTo>
                  <a:lnTo>
                    <a:pt x="284" y="766"/>
                  </a:lnTo>
                  <a:lnTo>
                    <a:pt x="302" y="812"/>
                  </a:lnTo>
                  <a:lnTo>
                    <a:pt x="322" y="861"/>
                  </a:lnTo>
                  <a:lnTo>
                    <a:pt x="342" y="913"/>
                  </a:lnTo>
                  <a:lnTo>
                    <a:pt x="364" y="968"/>
                  </a:lnTo>
                  <a:lnTo>
                    <a:pt x="388" y="1029"/>
                  </a:lnTo>
                  <a:lnTo>
                    <a:pt x="414" y="1093"/>
                  </a:lnTo>
                  <a:lnTo>
                    <a:pt x="442" y="1164"/>
                  </a:lnTo>
                  <a:lnTo>
                    <a:pt x="473" y="1239"/>
                  </a:lnTo>
                  <a:lnTo>
                    <a:pt x="505" y="1323"/>
                  </a:lnTo>
                  <a:lnTo>
                    <a:pt x="542" y="1412"/>
                  </a:lnTo>
                  <a:lnTo>
                    <a:pt x="581" y="1511"/>
                  </a:lnTo>
                  <a:lnTo>
                    <a:pt x="623" y="1618"/>
                  </a:lnTo>
                  <a:lnTo>
                    <a:pt x="669" y="1733"/>
                  </a:lnTo>
                  <a:lnTo>
                    <a:pt x="719" y="1858"/>
                  </a:lnTo>
                  <a:lnTo>
                    <a:pt x="773" y="1993"/>
                  </a:lnTo>
                  <a:lnTo>
                    <a:pt x="832" y="2140"/>
                  </a:lnTo>
                  <a:lnTo>
                    <a:pt x="895" y="2297"/>
                  </a:lnTo>
                  <a:lnTo>
                    <a:pt x="962" y="2467"/>
                  </a:lnTo>
                  <a:lnTo>
                    <a:pt x="972" y="2462"/>
                  </a:lnTo>
                  <a:lnTo>
                    <a:pt x="982" y="2458"/>
                  </a:lnTo>
                  <a:lnTo>
                    <a:pt x="989" y="2455"/>
                  </a:lnTo>
                  <a:lnTo>
                    <a:pt x="996" y="2452"/>
                  </a:lnTo>
                  <a:lnTo>
                    <a:pt x="1003" y="2449"/>
                  </a:lnTo>
                  <a:lnTo>
                    <a:pt x="1009" y="2445"/>
                  </a:lnTo>
                  <a:lnTo>
                    <a:pt x="1015" y="2442"/>
                  </a:lnTo>
                  <a:lnTo>
                    <a:pt x="1022" y="2439"/>
                  </a:lnTo>
                  <a:lnTo>
                    <a:pt x="1030" y="2436"/>
                  </a:lnTo>
                  <a:lnTo>
                    <a:pt x="1040" y="2432"/>
                  </a:lnTo>
                  <a:lnTo>
                    <a:pt x="1050" y="2428"/>
                  </a:lnTo>
                  <a:lnTo>
                    <a:pt x="1063" y="2422"/>
                  </a:lnTo>
                  <a:lnTo>
                    <a:pt x="1077" y="2416"/>
                  </a:lnTo>
                  <a:lnTo>
                    <a:pt x="1095" y="2409"/>
                  </a:lnTo>
                  <a:lnTo>
                    <a:pt x="1116" y="2399"/>
                  </a:lnTo>
                  <a:lnTo>
                    <a:pt x="1140" y="2390"/>
                  </a:lnTo>
                  <a:lnTo>
                    <a:pt x="1110" y="2318"/>
                  </a:lnTo>
                  <a:lnTo>
                    <a:pt x="1081" y="2251"/>
                  </a:lnTo>
                  <a:lnTo>
                    <a:pt x="1056" y="2190"/>
                  </a:lnTo>
                  <a:lnTo>
                    <a:pt x="1033" y="2134"/>
                  </a:lnTo>
                  <a:lnTo>
                    <a:pt x="1011" y="2082"/>
                  </a:lnTo>
                  <a:lnTo>
                    <a:pt x="991" y="2032"/>
                  </a:lnTo>
                  <a:lnTo>
                    <a:pt x="970" y="1985"/>
                  </a:lnTo>
                  <a:lnTo>
                    <a:pt x="952" y="1940"/>
                  </a:lnTo>
                  <a:lnTo>
                    <a:pt x="935" y="1897"/>
                  </a:lnTo>
                  <a:lnTo>
                    <a:pt x="916" y="1856"/>
                  </a:lnTo>
                  <a:lnTo>
                    <a:pt x="899" y="1814"/>
                  </a:lnTo>
                  <a:lnTo>
                    <a:pt x="882" y="1773"/>
                  </a:lnTo>
                  <a:lnTo>
                    <a:pt x="864" y="1730"/>
                  </a:lnTo>
                  <a:lnTo>
                    <a:pt x="846" y="1686"/>
                  </a:lnTo>
                  <a:lnTo>
                    <a:pt x="826" y="1640"/>
                  </a:lnTo>
                  <a:lnTo>
                    <a:pt x="807" y="1592"/>
                  </a:lnTo>
                  <a:lnTo>
                    <a:pt x="785" y="1541"/>
                  </a:lnTo>
                  <a:lnTo>
                    <a:pt x="762" y="1485"/>
                  </a:lnTo>
                  <a:lnTo>
                    <a:pt x="738" y="1426"/>
                  </a:lnTo>
                  <a:lnTo>
                    <a:pt x="710" y="1362"/>
                  </a:lnTo>
                  <a:lnTo>
                    <a:pt x="682" y="1292"/>
                  </a:lnTo>
                  <a:lnTo>
                    <a:pt x="650" y="1216"/>
                  </a:lnTo>
                  <a:lnTo>
                    <a:pt x="615" y="1134"/>
                  </a:lnTo>
                  <a:lnTo>
                    <a:pt x="578" y="1044"/>
                  </a:lnTo>
                  <a:lnTo>
                    <a:pt x="537" y="947"/>
                  </a:lnTo>
                  <a:lnTo>
                    <a:pt x="493" y="842"/>
                  </a:lnTo>
                  <a:lnTo>
                    <a:pt x="445" y="727"/>
                  </a:lnTo>
                  <a:lnTo>
                    <a:pt x="393" y="603"/>
                  </a:lnTo>
                  <a:lnTo>
                    <a:pt x="337" y="469"/>
                  </a:lnTo>
                  <a:lnTo>
                    <a:pt x="276" y="324"/>
                  </a:lnTo>
                  <a:lnTo>
                    <a:pt x="210" y="167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70757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40" name="Freeform 536"/>
            <p:cNvSpPr>
              <a:spLocks/>
            </p:cNvSpPr>
            <p:nvPr/>
          </p:nvSpPr>
          <p:spPr bwMode="auto">
            <a:xfrm>
              <a:off x="3389" y="3301"/>
              <a:ext cx="50" cy="136"/>
            </a:xfrm>
            <a:custGeom>
              <a:avLst/>
              <a:gdLst/>
              <a:ahLst/>
              <a:cxnLst>
                <a:cxn ang="0">
                  <a:pos x="100" y="4"/>
                </a:cxn>
                <a:cxn ang="0">
                  <a:pos x="84" y="12"/>
                </a:cxn>
                <a:cxn ang="0">
                  <a:pos x="65" y="19"/>
                </a:cxn>
                <a:cxn ang="0">
                  <a:pos x="29" y="36"/>
                </a:cxn>
                <a:cxn ang="0">
                  <a:pos x="29" y="120"/>
                </a:cxn>
                <a:cxn ang="0">
                  <a:pos x="81" y="248"/>
                </a:cxn>
                <a:cxn ang="0">
                  <a:pos x="125" y="358"/>
                </a:cxn>
                <a:cxn ang="0">
                  <a:pos x="164" y="455"/>
                </a:cxn>
                <a:cxn ang="0">
                  <a:pos x="199" y="542"/>
                </a:cxn>
                <a:cxn ang="0">
                  <a:pos x="233" y="625"/>
                </a:cxn>
                <a:cxn ang="0">
                  <a:pos x="267" y="711"/>
                </a:cxn>
                <a:cxn ang="0">
                  <a:pos x="302" y="800"/>
                </a:cxn>
                <a:cxn ang="0">
                  <a:pos x="343" y="900"/>
                </a:cxn>
                <a:cxn ang="0">
                  <a:pos x="389" y="1016"/>
                </a:cxn>
                <a:cxn ang="0">
                  <a:pos x="443" y="1151"/>
                </a:cxn>
                <a:cxn ang="0">
                  <a:pos x="507" y="1311"/>
                </a:cxn>
                <a:cxn ang="0">
                  <a:pos x="583" y="1499"/>
                </a:cxn>
                <a:cxn ang="0">
                  <a:pos x="672" y="1721"/>
                </a:cxn>
                <a:cxn ang="0">
                  <a:pos x="777" y="1981"/>
                </a:cxn>
                <a:cxn ang="0">
                  <a:pos x="898" y="2285"/>
                </a:cxn>
                <a:cxn ang="0">
                  <a:pos x="982" y="2447"/>
                </a:cxn>
                <a:cxn ang="0">
                  <a:pos x="1003" y="2436"/>
                </a:cxn>
                <a:cxn ang="0">
                  <a:pos x="1029" y="2426"/>
                </a:cxn>
                <a:cxn ang="0">
                  <a:pos x="1073" y="2407"/>
                </a:cxn>
                <a:cxn ang="0">
                  <a:pos x="1080" y="2320"/>
                </a:cxn>
                <a:cxn ang="0">
                  <a:pos x="1027" y="2193"/>
                </a:cxn>
                <a:cxn ang="0">
                  <a:pos x="981" y="2083"/>
                </a:cxn>
                <a:cxn ang="0">
                  <a:pos x="941" y="1987"/>
                </a:cxn>
                <a:cxn ang="0">
                  <a:pos x="905" y="1900"/>
                </a:cxn>
                <a:cxn ang="0">
                  <a:pos x="869" y="1817"/>
                </a:cxn>
                <a:cxn ang="0">
                  <a:pos x="835" y="1732"/>
                </a:cxn>
                <a:cxn ang="0">
                  <a:pos x="797" y="1643"/>
                </a:cxn>
                <a:cxn ang="0">
                  <a:pos x="756" y="1542"/>
                </a:cxn>
                <a:cxn ang="0">
                  <a:pos x="708" y="1428"/>
                </a:cxn>
                <a:cxn ang="0">
                  <a:pos x="652" y="1294"/>
                </a:cxn>
                <a:cxn ang="0">
                  <a:pos x="586" y="1136"/>
                </a:cxn>
                <a:cxn ang="0">
                  <a:pos x="508" y="948"/>
                </a:cxn>
                <a:cxn ang="0">
                  <a:pos x="417" y="728"/>
                </a:cxn>
                <a:cxn ang="0">
                  <a:pos x="308" y="469"/>
                </a:cxn>
                <a:cxn ang="0">
                  <a:pos x="183" y="168"/>
                </a:cxn>
              </a:cxnLst>
              <a:rect l="0" t="0" r="r" b="b"/>
              <a:pathLst>
                <a:path w="1109" h="2454">
                  <a:moveTo>
                    <a:pt x="113" y="0"/>
                  </a:moveTo>
                  <a:lnTo>
                    <a:pt x="100" y="4"/>
                  </a:lnTo>
                  <a:lnTo>
                    <a:pt x="92" y="9"/>
                  </a:lnTo>
                  <a:lnTo>
                    <a:pt x="84" y="12"/>
                  </a:lnTo>
                  <a:lnTo>
                    <a:pt x="76" y="15"/>
                  </a:lnTo>
                  <a:lnTo>
                    <a:pt x="65" y="19"/>
                  </a:lnTo>
                  <a:lnTo>
                    <a:pt x="49" y="26"/>
                  </a:lnTo>
                  <a:lnTo>
                    <a:pt x="29" y="36"/>
                  </a:lnTo>
                  <a:lnTo>
                    <a:pt x="0" y="49"/>
                  </a:lnTo>
                  <a:lnTo>
                    <a:pt x="29" y="120"/>
                  </a:lnTo>
                  <a:lnTo>
                    <a:pt x="56" y="187"/>
                  </a:lnTo>
                  <a:lnTo>
                    <a:pt x="81" y="248"/>
                  </a:lnTo>
                  <a:lnTo>
                    <a:pt x="103" y="305"/>
                  </a:lnTo>
                  <a:lnTo>
                    <a:pt x="125" y="358"/>
                  </a:lnTo>
                  <a:lnTo>
                    <a:pt x="145" y="407"/>
                  </a:lnTo>
                  <a:lnTo>
                    <a:pt x="164" y="455"/>
                  </a:lnTo>
                  <a:lnTo>
                    <a:pt x="182" y="499"/>
                  </a:lnTo>
                  <a:lnTo>
                    <a:pt x="199" y="542"/>
                  </a:lnTo>
                  <a:lnTo>
                    <a:pt x="216" y="584"/>
                  </a:lnTo>
                  <a:lnTo>
                    <a:pt x="233" y="625"/>
                  </a:lnTo>
                  <a:lnTo>
                    <a:pt x="249" y="667"/>
                  </a:lnTo>
                  <a:lnTo>
                    <a:pt x="267" y="711"/>
                  </a:lnTo>
                  <a:lnTo>
                    <a:pt x="284" y="754"/>
                  </a:lnTo>
                  <a:lnTo>
                    <a:pt x="302" y="800"/>
                  </a:lnTo>
                  <a:lnTo>
                    <a:pt x="323" y="849"/>
                  </a:lnTo>
                  <a:lnTo>
                    <a:pt x="343" y="900"/>
                  </a:lnTo>
                  <a:lnTo>
                    <a:pt x="366" y="956"/>
                  </a:lnTo>
                  <a:lnTo>
                    <a:pt x="389" y="1016"/>
                  </a:lnTo>
                  <a:lnTo>
                    <a:pt x="415" y="1081"/>
                  </a:lnTo>
                  <a:lnTo>
                    <a:pt x="443" y="1151"/>
                  </a:lnTo>
                  <a:lnTo>
                    <a:pt x="474" y="1227"/>
                  </a:lnTo>
                  <a:lnTo>
                    <a:pt x="507" y="1311"/>
                  </a:lnTo>
                  <a:lnTo>
                    <a:pt x="544" y="1400"/>
                  </a:lnTo>
                  <a:lnTo>
                    <a:pt x="583" y="1499"/>
                  </a:lnTo>
                  <a:lnTo>
                    <a:pt x="626" y="1606"/>
                  </a:lnTo>
                  <a:lnTo>
                    <a:pt x="672" y="1721"/>
                  </a:lnTo>
                  <a:lnTo>
                    <a:pt x="723" y="1846"/>
                  </a:lnTo>
                  <a:lnTo>
                    <a:pt x="777" y="1981"/>
                  </a:lnTo>
                  <a:lnTo>
                    <a:pt x="835" y="2128"/>
                  </a:lnTo>
                  <a:lnTo>
                    <a:pt x="898" y="2285"/>
                  </a:lnTo>
                  <a:lnTo>
                    <a:pt x="966" y="2454"/>
                  </a:lnTo>
                  <a:lnTo>
                    <a:pt x="982" y="2447"/>
                  </a:lnTo>
                  <a:lnTo>
                    <a:pt x="994" y="2442"/>
                  </a:lnTo>
                  <a:lnTo>
                    <a:pt x="1003" y="2436"/>
                  </a:lnTo>
                  <a:lnTo>
                    <a:pt x="1014" y="2432"/>
                  </a:lnTo>
                  <a:lnTo>
                    <a:pt x="1029" y="2426"/>
                  </a:lnTo>
                  <a:lnTo>
                    <a:pt x="1047" y="2417"/>
                  </a:lnTo>
                  <a:lnTo>
                    <a:pt x="1073" y="2407"/>
                  </a:lnTo>
                  <a:lnTo>
                    <a:pt x="1109" y="2392"/>
                  </a:lnTo>
                  <a:lnTo>
                    <a:pt x="1080" y="2320"/>
                  </a:lnTo>
                  <a:lnTo>
                    <a:pt x="1052" y="2254"/>
                  </a:lnTo>
                  <a:lnTo>
                    <a:pt x="1027" y="2193"/>
                  </a:lnTo>
                  <a:lnTo>
                    <a:pt x="1003" y="2136"/>
                  </a:lnTo>
                  <a:lnTo>
                    <a:pt x="981" y="2083"/>
                  </a:lnTo>
                  <a:lnTo>
                    <a:pt x="960" y="2035"/>
                  </a:lnTo>
                  <a:lnTo>
                    <a:pt x="941" y="1987"/>
                  </a:lnTo>
                  <a:lnTo>
                    <a:pt x="922" y="1943"/>
                  </a:lnTo>
                  <a:lnTo>
                    <a:pt x="905" y="1900"/>
                  </a:lnTo>
                  <a:lnTo>
                    <a:pt x="887" y="1858"/>
                  </a:lnTo>
                  <a:lnTo>
                    <a:pt x="869" y="1817"/>
                  </a:lnTo>
                  <a:lnTo>
                    <a:pt x="852" y="1774"/>
                  </a:lnTo>
                  <a:lnTo>
                    <a:pt x="835" y="1732"/>
                  </a:lnTo>
                  <a:lnTo>
                    <a:pt x="816" y="1688"/>
                  </a:lnTo>
                  <a:lnTo>
                    <a:pt x="797" y="1643"/>
                  </a:lnTo>
                  <a:lnTo>
                    <a:pt x="778" y="1594"/>
                  </a:lnTo>
                  <a:lnTo>
                    <a:pt x="756" y="1542"/>
                  </a:lnTo>
                  <a:lnTo>
                    <a:pt x="733" y="1488"/>
                  </a:lnTo>
                  <a:lnTo>
                    <a:pt x="708" y="1428"/>
                  </a:lnTo>
                  <a:lnTo>
                    <a:pt x="681" y="1363"/>
                  </a:lnTo>
                  <a:lnTo>
                    <a:pt x="652" y="1294"/>
                  </a:lnTo>
                  <a:lnTo>
                    <a:pt x="621" y="1218"/>
                  </a:lnTo>
                  <a:lnTo>
                    <a:pt x="586" y="1136"/>
                  </a:lnTo>
                  <a:lnTo>
                    <a:pt x="549" y="1046"/>
                  </a:lnTo>
                  <a:lnTo>
                    <a:pt x="508" y="948"/>
                  </a:lnTo>
                  <a:lnTo>
                    <a:pt x="464" y="842"/>
                  </a:lnTo>
                  <a:lnTo>
                    <a:pt x="417" y="728"/>
                  </a:lnTo>
                  <a:lnTo>
                    <a:pt x="364" y="604"/>
                  </a:lnTo>
                  <a:lnTo>
                    <a:pt x="308" y="469"/>
                  </a:lnTo>
                  <a:lnTo>
                    <a:pt x="248" y="325"/>
                  </a:lnTo>
                  <a:lnTo>
                    <a:pt x="183" y="168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8C94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41" name="Freeform 537"/>
            <p:cNvSpPr>
              <a:spLocks/>
            </p:cNvSpPr>
            <p:nvPr/>
          </p:nvSpPr>
          <p:spPr bwMode="auto">
            <a:xfrm>
              <a:off x="3389" y="3301"/>
              <a:ext cx="49" cy="136"/>
            </a:xfrm>
            <a:custGeom>
              <a:avLst/>
              <a:gdLst/>
              <a:ahLst/>
              <a:cxnLst>
                <a:cxn ang="0">
                  <a:pos x="77" y="3"/>
                </a:cxn>
                <a:cxn ang="0">
                  <a:pos x="65" y="8"/>
                </a:cxn>
                <a:cxn ang="0">
                  <a:pos x="49" y="14"/>
                </a:cxn>
                <a:cxn ang="0">
                  <a:pos x="22" y="27"/>
                </a:cxn>
                <a:cxn ang="0">
                  <a:pos x="30" y="108"/>
                </a:cxn>
                <a:cxn ang="0">
                  <a:pos x="81" y="236"/>
                </a:cxn>
                <a:cxn ang="0">
                  <a:pos x="126" y="345"/>
                </a:cxn>
                <a:cxn ang="0">
                  <a:pos x="165" y="442"/>
                </a:cxn>
                <a:cxn ang="0">
                  <a:pos x="199" y="530"/>
                </a:cxn>
                <a:cxn ang="0">
                  <a:pos x="234" y="613"/>
                </a:cxn>
                <a:cxn ang="0">
                  <a:pos x="268" y="698"/>
                </a:cxn>
                <a:cxn ang="0">
                  <a:pos x="304" y="788"/>
                </a:cxn>
                <a:cxn ang="0">
                  <a:pos x="345" y="888"/>
                </a:cxn>
                <a:cxn ang="0">
                  <a:pos x="391" y="1003"/>
                </a:cxn>
                <a:cxn ang="0">
                  <a:pos x="445" y="1138"/>
                </a:cxn>
                <a:cxn ang="0">
                  <a:pos x="509" y="1297"/>
                </a:cxn>
                <a:cxn ang="0">
                  <a:pos x="585" y="1486"/>
                </a:cxn>
                <a:cxn ang="0">
                  <a:pos x="675" y="1707"/>
                </a:cxn>
                <a:cxn ang="0">
                  <a:pos x="780" y="1968"/>
                </a:cxn>
                <a:cxn ang="0">
                  <a:pos x="901" y="2270"/>
                </a:cxn>
                <a:cxn ang="0">
                  <a:pos x="982" y="2435"/>
                </a:cxn>
                <a:cxn ang="0">
                  <a:pos x="998" y="2426"/>
                </a:cxn>
                <a:cxn ang="0">
                  <a:pos x="1016" y="2419"/>
                </a:cxn>
                <a:cxn ang="0">
                  <a:pos x="1050" y="2404"/>
                </a:cxn>
                <a:cxn ang="0">
                  <a:pos x="1048" y="2322"/>
                </a:cxn>
                <a:cxn ang="0">
                  <a:pos x="995" y="2195"/>
                </a:cxn>
                <a:cxn ang="0">
                  <a:pos x="950" y="2085"/>
                </a:cxn>
                <a:cxn ang="0">
                  <a:pos x="910" y="1989"/>
                </a:cxn>
                <a:cxn ang="0">
                  <a:pos x="875" y="1901"/>
                </a:cxn>
                <a:cxn ang="0">
                  <a:pos x="840" y="1817"/>
                </a:cxn>
                <a:cxn ang="0">
                  <a:pos x="805" y="1733"/>
                </a:cxn>
                <a:cxn ang="0">
                  <a:pos x="768" y="1643"/>
                </a:cxn>
                <a:cxn ang="0">
                  <a:pos x="727" y="1543"/>
                </a:cxn>
                <a:cxn ang="0">
                  <a:pos x="679" y="1428"/>
                </a:cxn>
                <a:cxn ang="0">
                  <a:pos x="624" y="1294"/>
                </a:cxn>
                <a:cxn ang="0">
                  <a:pos x="557" y="1135"/>
                </a:cxn>
                <a:cxn ang="0">
                  <a:pos x="480" y="948"/>
                </a:cxn>
                <a:cxn ang="0">
                  <a:pos x="388" y="728"/>
                </a:cxn>
                <a:cxn ang="0">
                  <a:pos x="281" y="469"/>
                </a:cxn>
                <a:cxn ang="0">
                  <a:pos x="155" y="168"/>
                </a:cxn>
              </a:cxnLst>
              <a:rect l="0" t="0" r="r" b="b"/>
              <a:pathLst>
                <a:path w="1078" h="2440">
                  <a:moveTo>
                    <a:pt x="86" y="0"/>
                  </a:moveTo>
                  <a:lnTo>
                    <a:pt x="77" y="3"/>
                  </a:lnTo>
                  <a:lnTo>
                    <a:pt x="71" y="6"/>
                  </a:lnTo>
                  <a:lnTo>
                    <a:pt x="65" y="8"/>
                  </a:lnTo>
                  <a:lnTo>
                    <a:pt x="59" y="10"/>
                  </a:lnTo>
                  <a:lnTo>
                    <a:pt x="49" y="14"/>
                  </a:lnTo>
                  <a:lnTo>
                    <a:pt x="38" y="20"/>
                  </a:lnTo>
                  <a:lnTo>
                    <a:pt x="22" y="27"/>
                  </a:lnTo>
                  <a:lnTo>
                    <a:pt x="0" y="37"/>
                  </a:lnTo>
                  <a:lnTo>
                    <a:pt x="30" y="108"/>
                  </a:lnTo>
                  <a:lnTo>
                    <a:pt x="57" y="175"/>
                  </a:lnTo>
                  <a:lnTo>
                    <a:pt x="81" y="236"/>
                  </a:lnTo>
                  <a:lnTo>
                    <a:pt x="104" y="293"/>
                  </a:lnTo>
                  <a:lnTo>
                    <a:pt x="126" y="345"/>
                  </a:lnTo>
                  <a:lnTo>
                    <a:pt x="145" y="395"/>
                  </a:lnTo>
                  <a:lnTo>
                    <a:pt x="165" y="442"/>
                  </a:lnTo>
                  <a:lnTo>
                    <a:pt x="182" y="487"/>
                  </a:lnTo>
                  <a:lnTo>
                    <a:pt x="199" y="530"/>
                  </a:lnTo>
                  <a:lnTo>
                    <a:pt x="217" y="572"/>
                  </a:lnTo>
                  <a:lnTo>
                    <a:pt x="234" y="613"/>
                  </a:lnTo>
                  <a:lnTo>
                    <a:pt x="250" y="655"/>
                  </a:lnTo>
                  <a:lnTo>
                    <a:pt x="268" y="698"/>
                  </a:lnTo>
                  <a:lnTo>
                    <a:pt x="286" y="742"/>
                  </a:lnTo>
                  <a:lnTo>
                    <a:pt x="304" y="788"/>
                  </a:lnTo>
                  <a:lnTo>
                    <a:pt x="324" y="837"/>
                  </a:lnTo>
                  <a:lnTo>
                    <a:pt x="345" y="888"/>
                  </a:lnTo>
                  <a:lnTo>
                    <a:pt x="368" y="944"/>
                  </a:lnTo>
                  <a:lnTo>
                    <a:pt x="391" y="1003"/>
                  </a:lnTo>
                  <a:lnTo>
                    <a:pt x="418" y="1069"/>
                  </a:lnTo>
                  <a:lnTo>
                    <a:pt x="445" y="1138"/>
                  </a:lnTo>
                  <a:lnTo>
                    <a:pt x="476" y="1215"/>
                  </a:lnTo>
                  <a:lnTo>
                    <a:pt x="509" y="1297"/>
                  </a:lnTo>
                  <a:lnTo>
                    <a:pt x="546" y="1388"/>
                  </a:lnTo>
                  <a:lnTo>
                    <a:pt x="585" y="1486"/>
                  </a:lnTo>
                  <a:lnTo>
                    <a:pt x="628" y="1593"/>
                  </a:lnTo>
                  <a:lnTo>
                    <a:pt x="675" y="1707"/>
                  </a:lnTo>
                  <a:lnTo>
                    <a:pt x="725" y="1833"/>
                  </a:lnTo>
                  <a:lnTo>
                    <a:pt x="780" y="1968"/>
                  </a:lnTo>
                  <a:lnTo>
                    <a:pt x="838" y="2113"/>
                  </a:lnTo>
                  <a:lnTo>
                    <a:pt x="901" y="2270"/>
                  </a:lnTo>
                  <a:lnTo>
                    <a:pt x="969" y="2440"/>
                  </a:lnTo>
                  <a:lnTo>
                    <a:pt x="982" y="2435"/>
                  </a:lnTo>
                  <a:lnTo>
                    <a:pt x="990" y="2431"/>
                  </a:lnTo>
                  <a:lnTo>
                    <a:pt x="998" y="2426"/>
                  </a:lnTo>
                  <a:lnTo>
                    <a:pt x="1006" y="2423"/>
                  </a:lnTo>
                  <a:lnTo>
                    <a:pt x="1016" y="2419"/>
                  </a:lnTo>
                  <a:lnTo>
                    <a:pt x="1031" y="2413"/>
                  </a:lnTo>
                  <a:lnTo>
                    <a:pt x="1050" y="2404"/>
                  </a:lnTo>
                  <a:lnTo>
                    <a:pt x="1078" y="2394"/>
                  </a:lnTo>
                  <a:lnTo>
                    <a:pt x="1048" y="2322"/>
                  </a:lnTo>
                  <a:lnTo>
                    <a:pt x="1020" y="2256"/>
                  </a:lnTo>
                  <a:lnTo>
                    <a:pt x="995" y="2195"/>
                  </a:lnTo>
                  <a:lnTo>
                    <a:pt x="973" y="2138"/>
                  </a:lnTo>
                  <a:lnTo>
                    <a:pt x="950" y="2085"/>
                  </a:lnTo>
                  <a:lnTo>
                    <a:pt x="930" y="2035"/>
                  </a:lnTo>
                  <a:lnTo>
                    <a:pt x="910" y="1989"/>
                  </a:lnTo>
                  <a:lnTo>
                    <a:pt x="892" y="1944"/>
                  </a:lnTo>
                  <a:lnTo>
                    <a:pt x="875" y="1901"/>
                  </a:lnTo>
                  <a:lnTo>
                    <a:pt x="857" y="1859"/>
                  </a:lnTo>
                  <a:lnTo>
                    <a:pt x="840" y="1817"/>
                  </a:lnTo>
                  <a:lnTo>
                    <a:pt x="823" y="1775"/>
                  </a:lnTo>
                  <a:lnTo>
                    <a:pt x="805" y="1733"/>
                  </a:lnTo>
                  <a:lnTo>
                    <a:pt x="787" y="1688"/>
                  </a:lnTo>
                  <a:lnTo>
                    <a:pt x="768" y="1643"/>
                  </a:lnTo>
                  <a:lnTo>
                    <a:pt x="748" y="1595"/>
                  </a:lnTo>
                  <a:lnTo>
                    <a:pt x="727" y="1543"/>
                  </a:lnTo>
                  <a:lnTo>
                    <a:pt x="703" y="1487"/>
                  </a:lnTo>
                  <a:lnTo>
                    <a:pt x="679" y="1428"/>
                  </a:lnTo>
                  <a:lnTo>
                    <a:pt x="652" y="1364"/>
                  </a:lnTo>
                  <a:lnTo>
                    <a:pt x="624" y="1294"/>
                  </a:lnTo>
                  <a:lnTo>
                    <a:pt x="592" y="1218"/>
                  </a:lnTo>
                  <a:lnTo>
                    <a:pt x="557" y="1135"/>
                  </a:lnTo>
                  <a:lnTo>
                    <a:pt x="521" y="1045"/>
                  </a:lnTo>
                  <a:lnTo>
                    <a:pt x="480" y="948"/>
                  </a:lnTo>
                  <a:lnTo>
                    <a:pt x="436" y="843"/>
                  </a:lnTo>
                  <a:lnTo>
                    <a:pt x="388" y="728"/>
                  </a:lnTo>
                  <a:lnTo>
                    <a:pt x="337" y="604"/>
                  </a:lnTo>
                  <a:lnTo>
                    <a:pt x="281" y="469"/>
                  </a:lnTo>
                  <a:lnTo>
                    <a:pt x="221" y="324"/>
                  </a:lnTo>
                  <a:lnTo>
                    <a:pt x="155" y="168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A8B0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42" name="Freeform 538"/>
            <p:cNvSpPr>
              <a:spLocks/>
            </p:cNvSpPr>
            <p:nvPr/>
          </p:nvSpPr>
          <p:spPr bwMode="auto">
            <a:xfrm>
              <a:off x="3389" y="3302"/>
              <a:ext cx="48" cy="135"/>
            </a:xfrm>
            <a:custGeom>
              <a:avLst/>
              <a:gdLst/>
              <a:ahLst/>
              <a:cxnLst>
                <a:cxn ang="0">
                  <a:pos x="52" y="2"/>
                </a:cxn>
                <a:cxn ang="0">
                  <a:pos x="43" y="5"/>
                </a:cxn>
                <a:cxn ang="0">
                  <a:pos x="33" y="10"/>
                </a:cxn>
                <a:cxn ang="0">
                  <a:pos x="15" y="18"/>
                </a:cxn>
                <a:cxn ang="0">
                  <a:pos x="29" y="97"/>
                </a:cxn>
                <a:cxn ang="0">
                  <a:pos x="80" y="225"/>
                </a:cxn>
                <a:cxn ang="0">
                  <a:pos x="125" y="334"/>
                </a:cxn>
                <a:cxn ang="0">
                  <a:pos x="164" y="430"/>
                </a:cxn>
                <a:cxn ang="0">
                  <a:pos x="199" y="518"/>
                </a:cxn>
                <a:cxn ang="0">
                  <a:pos x="233" y="601"/>
                </a:cxn>
                <a:cxn ang="0">
                  <a:pos x="268" y="686"/>
                </a:cxn>
                <a:cxn ang="0">
                  <a:pos x="305" y="776"/>
                </a:cxn>
                <a:cxn ang="0">
                  <a:pos x="344" y="876"/>
                </a:cxn>
                <a:cxn ang="0">
                  <a:pos x="391" y="991"/>
                </a:cxn>
                <a:cxn ang="0">
                  <a:pos x="445" y="1126"/>
                </a:cxn>
                <a:cxn ang="0">
                  <a:pos x="511" y="1285"/>
                </a:cxn>
                <a:cxn ang="0">
                  <a:pos x="586" y="1474"/>
                </a:cxn>
                <a:cxn ang="0">
                  <a:pos x="676" y="1695"/>
                </a:cxn>
                <a:cxn ang="0">
                  <a:pos x="781" y="1956"/>
                </a:cxn>
                <a:cxn ang="0">
                  <a:pos x="903" y="2258"/>
                </a:cxn>
                <a:cxn ang="0">
                  <a:pos x="980" y="2424"/>
                </a:cxn>
                <a:cxn ang="0">
                  <a:pos x="991" y="2419"/>
                </a:cxn>
                <a:cxn ang="0">
                  <a:pos x="1004" y="2412"/>
                </a:cxn>
                <a:cxn ang="0">
                  <a:pos x="1028" y="2403"/>
                </a:cxn>
                <a:cxn ang="0">
                  <a:pos x="1017" y="2324"/>
                </a:cxn>
                <a:cxn ang="0">
                  <a:pos x="964" y="2196"/>
                </a:cxn>
                <a:cxn ang="0">
                  <a:pos x="920" y="2086"/>
                </a:cxn>
                <a:cxn ang="0">
                  <a:pos x="880" y="1990"/>
                </a:cxn>
                <a:cxn ang="0">
                  <a:pos x="843" y="1903"/>
                </a:cxn>
                <a:cxn ang="0">
                  <a:pos x="809" y="1819"/>
                </a:cxn>
                <a:cxn ang="0">
                  <a:pos x="774" y="1734"/>
                </a:cxn>
                <a:cxn ang="0">
                  <a:pos x="737" y="1645"/>
                </a:cxn>
                <a:cxn ang="0">
                  <a:pos x="696" y="1545"/>
                </a:cxn>
                <a:cxn ang="0">
                  <a:pos x="648" y="1430"/>
                </a:cxn>
                <a:cxn ang="0">
                  <a:pos x="593" y="1296"/>
                </a:cxn>
                <a:cxn ang="0">
                  <a:pos x="528" y="1138"/>
                </a:cxn>
                <a:cxn ang="0">
                  <a:pos x="450" y="950"/>
                </a:cxn>
                <a:cxn ang="0">
                  <a:pos x="359" y="730"/>
                </a:cxn>
                <a:cxn ang="0">
                  <a:pos x="251" y="470"/>
                </a:cxn>
                <a:cxn ang="0">
                  <a:pos x="127" y="169"/>
                </a:cxn>
              </a:cxnLst>
              <a:rect l="0" t="0" r="r" b="b"/>
              <a:pathLst>
                <a:path w="1046" h="2428">
                  <a:moveTo>
                    <a:pt x="58" y="0"/>
                  </a:moveTo>
                  <a:lnTo>
                    <a:pt x="52" y="2"/>
                  </a:lnTo>
                  <a:lnTo>
                    <a:pt x="47" y="4"/>
                  </a:lnTo>
                  <a:lnTo>
                    <a:pt x="43" y="5"/>
                  </a:lnTo>
                  <a:lnTo>
                    <a:pt x="39" y="7"/>
                  </a:lnTo>
                  <a:lnTo>
                    <a:pt x="33" y="10"/>
                  </a:lnTo>
                  <a:lnTo>
                    <a:pt x="25" y="13"/>
                  </a:lnTo>
                  <a:lnTo>
                    <a:pt x="15" y="18"/>
                  </a:lnTo>
                  <a:lnTo>
                    <a:pt x="0" y="25"/>
                  </a:lnTo>
                  <a:lnTo>
                    <a:pt x="29" y="97"/>
                  </a:lnTo>
                  <a:lnTo>
                    <a:pt x="56" y="164"/>
                  </a:lnTo>
                  <a:lnTo>
                    <a:pt x="80" y="225"/>
                  </a:lnTo>
                  <a:lnTo>
                    <a:pt x="104" y="282"/>
                  </a:lnTo>
                  <a:lnTo>
                    <a:pt x="125" y="334"/>
                  </a:lnTo>
                  <a:lnTo>
                    <a:pt x="145" y="384"/>
                  </a:lnTo>
                  <a:lnTo>
                    <a:pt x="164" y="430"/>
                  </a:lnTo>
                  <a:lnTo>
                    <a:pt x="182" y="475"/>
                  </a:lnTo>
                  <a:lnTo>
                    <a:pt x="199" y="518"/>
                  </a:lnTo>
                  <a:lnTo>
                    <a:pt x="217" y="560"/>
                  </a:lnTo>
                  <a:lnTo>
                    <a:pt x="233" y="601"/>
                  </a:lnTo>
                  <a:lnTo>
                    <a:pt x="250" y="643"/>
                  </a:lnTo>
                  <a:lnTo>
                    <a:pt x="268" y="686"/>
                  </a:lnTo>
                  <a:lnTo>
                    <a:pt x="285" y="730"/>
                  </a:lnTo>
                  <a:lnTo>
                    <a:pt x="305" y="776"/>
                  </a:lnTo>
                  <a:lnTo>
                    <a:pt x="324" y="825"/>
                  </a:lnTo>
                  <a:lnTo>
                    <a:pt x="344" y="876"/>
                  </a:lnTo>
                  <a:lnTo>
                    <a:pt x="367" y="932"/>
                  </a:lnTo>
                  <a:lnTo>
                    <a:pt x="391" y="991"/>
                  </a:lnTo>
                  <a:lnTo>
                    <a:pt x="418" y="1056"/>
                  </a:lnTo>
                  <a:lnTo>
                    <a:pt x="445" y="1126"/>
                  </a:lnTo>
                  <a:lnTo>
                    <a:pt x="477" y="1203"/>
                  </a:lnTo>
                  <a:lnTo>
                    <a:pt x="511" y="1285"/>
                  </a:lnTo>
                  <a:lnTo>
                    <a:pt x="546" y="1376"/>
                  </a:lnTo>
                  <a:lnTo>
                    <a:pt x="586" y="1474"/>
                  </a:lnTo>
                  <a:lnTo>
                    <a:pt x="629" y="1580"/>
                  </a:lnTo>
                  <a:lnTo>
                    <a:pt x="676" y="1695"/>
                  </a:lnTo>
                  <a:lnTo>
                    <a:pt x="726" y="1821"/>
                  </a:lnTo>
                  <a:lnTo>
                    <a:pt x="781" y="1956"/>
                  </a:lnTo>
                  <a:lnTo>
                    <a:pt x="840" y="2101"/>
                  </a:lnTo>
                  <a:lnTo>
                    <a:pt x="903" y="2258"/>
                  </a:lnTo>
                  <a:lnTo>
                    <a:pt x="972" y="2428"/>
                  </a:lnTo>
                  <a:lnTo>
                    <a:pt x="980" y="2424"/>
                  </a:lnTo>
                  <a:lnTo>
                    <a:pt x="986" y="2421"/>
                  </a:lnTo>
                  <a:lnTo>
                    <a:pt x="991" y="2419"/>
                  </a:lnTo>
                  <a:lnTo>
                    <a:pt x="997" y="2415"/>
                  </a:lnTo>
                  <a:lnTo>
                    <a:pt x="1004" y="2412"/>
                  </a:lnTo>
                  <a:lnTo>
                    <a:pt x="1013" y="2408"/>
                  </a:lnTo>
                  <a:lnTo>
                    <a:pt x="1028" y="2403"/>
                  </a:lnTo>
                  <a:lnTo>
                    <a:pt x="1046" y="2395"/>
                  </a:lnTo>
                  <a:lnTo>
                    <a:pt x="1017" y="2324"/>
                  </a:lnTo>
                  <a:lnTo>
                    <a:pt x="989" y="2257"/>
                  </a:lnTo>
                  <a:lnTo>
                    <a:pt x="964" y="2196"/>
                  </a:lnTo>
                  <a:lnTo>
                    <a:pt x="941" y="2139"/>
                  </a:lnTo>
                  <a:lnTo>
                    <a:pt x="920" y="2086"/>
                  </a:lnTo>
                  <a:lnTo>
                    <a:pt x="899" y="2037"/>
                  </a:lnTo>
                  <a:lnTo>
                    <a:pt x="880" y="1990"/>
                  </a:lnTo>
                  <a:lnTo>
                    <a:pt x="861" y="1946"/>
                  </a:lnTo>
                  <a:lnTo>
                    <a:pt x="843" y="1903"/>
                  </a:lnTo>
                  <a:lnTo>
                    <a:pt x="826" y="1861"/>
                  </a:lnTo>
                  <a:lnTo>
                    <a:pt x="809" y="1819"/>
                  </a:lnTo>
                  <a:lnTo>
                    <a:pt x="792" y="1778"/>
                  </a:lnTo>
                  <a:lnTo>
                    <a:pt x="774" y="1734"/>
                  </a:lnTo>
                  <a:lnTo>
                    <a:pt x="756" y="1691"/>
                  </a:lnTo>
                  <a:lnTo>
                    <a:pt x="737" y="1645"/>
                  </a:lnTo>
                  <a:lnTo>
                    <a:pt x="718" y="1596"/>
                  </a:lnTo>
                  <a:lnTo>
                    <a:pt x="696" y="1545"/>
                  </a:lnTo>
                  <a:lnTo>
                    <a:pt x="673" y="1490"/>
                  </a:lnTo>
                  <a:lnTo>
                    <a:pt x="648" y="1430"/>
                  </a:lnTo>
                  <a:lnTo>
                    <a:pt x="622" y="1365"/>
                  </a:lnTo>
                  <a:lnTo>
                    <a:pt x="593" y="1296"/>
                  </a:lnTo>
                  <a:lnTo>
                    <a:pt x="562" y="1220"/>
                  </a:lnTo>
                  <a:lnTo>
                    <a:pt x="528" y="1138"/>
                  </a:lnTo>
                  <a:lnTo>
                    <a:pt x="490" y="1047"/>
                  </a:lnTo>
                  <a:lnTo>
                    <a:pt x="450" y="950"/>
                  </a:lnTo>
                  <a:lnTo>
                    <a:pt x="407" y="843"/>
                  </a:lnTo>
                  <a:lnTo>
                    <a:pt x="359" y="730"/>
                  </a:lnTo>
                  <a:lnTo>
                    <a:pt x="308" y="605"/>
                  </a:lnTo>
                  <a:lnTo>
                    <a:pt x="251" y="470"/>
                  </a:lnTo>
                  <a:lnTo>
                    <a:pt x="192" y="325"/>
                  </a:lnTo>
                  <a:lnTo>
                    <a:pt x="127" y="16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C4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43" name="Freeform 539"/>
            <p:cNvSpPr>
              <a:spLocks/>
            </p:cNvSpPr>
            <p:nvPr/>
          </p:nvSpPr>
          <p:spPr bwMode="auto">
            <a:xfrm>
              <a:off x="3389" y="3302"/>
              <a:ext cx="46" cy="134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0" y="13"/>
                </a:cxn>
                <a:cxn ang="0">
                  <a:pos x="977" y="2414"/>
                </a:cxn>
                <a:cxn ang="0">
                  <a:pos x="1017" y="2396"/>
                </a:cxn>
                <a:cxn ang="0">
                  <a:pos x="32" y="0"/>
                </a:cxn>
              </a:cxnLst>
              <a:rect l="0" t="0" r="r" b="b"/>
              <a:pathLst>
                <a:path w="1017" h="2414">
                  <a:moveTo>
                    <a:pt x="32" y="0"/>
                  </a:moveTo>
                  <a:lnTo>
                    <a:pt x="0" y="13"/>
                  </a:lnTo>
                  <a:lnTo>
                    <a:pt x="977" y="2414"/>
                  </a:lnTo>
                  <a:lnTo>
                    <a:pt x="1017" y="2396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E0E8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44" name="Freeform 540"/>
            <p:cNvSpPr>
              <a:spLocks/>
            </p:cNvSpPr>
            <p:nvPr/>
          </p:nvSpPr>
          <p:spPr bwMode="auto">
            <a:xfrm>
              <a:off x="3388" y="3298"/>
              <a:ext cx="8" cy="6"/>
            </a:xfrm>
            <a:custGeom>
              <a:avLst/>
              <a:gdLst/>
              <a:ahLst/>
              <a:cxnLst>
                <a:cxn ang="0">
                  <a:pos x="173" y="20"/>
                </a:cxn>
                <a:cxn ang="0">
                  <a:pos x="7" y="95"/>
                </a:cxn>
                <a:cxn ang="0">
                  <a:pos x="0" y="75"/>
                </a:cxn>
                <a:cxn ang="0">
                  <a:pos x="166" y="0"/>
                </a:cxn>
                <a:cxn ang="0">
                  <a:pos x="173" y="20"/>
                </a:cxn>
              </a:cxnLst>
              <a:rect l="0" t="0" r="r" b="b"/>
              <a:pathLst>
                <a:path w="173" h="95">
                  <a:moveTo>
                    <a:pt x="173" y="20"/>
                  </a:moveTo>
                  <a:lnTo>
                    <a:pt x="7" y="95"/>
                  </a:lnTo>
                  <a:lnTo>
                    <a:pt x="0" y="75"/>
                  </a:lnTo>
                  <a:lnTo>
                    <a:pt x="166" y="0"/>
                  </a:lnTo>
                  <a:lnTo>
                    <a:pt x="173" y="20"/>
                  </a:lnTo>
                  <a:close/>
                </a:path>
              </a:pathLst>
            </a:custGeom>
            <a:solidFill>
              <a:srgbClr val="11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45" name="Freeform 541"/>
            <p:cNvSpPr>
              <a:spLocks/>
            </p:cNvSpPr>
            <p:nvPr/>
          </p:nvSpPr>
          <p:spPr bwMode="auto">
            <a:xfrm>
              <a:off x="3386" y="3293"/>
              <a:ext cx="9" cy="10"/>
            </a:xfrm>
            <a:custGeom>
              <a:avLst/>
              <a:gdLst/>
              <a:ahLst/>
              <a:cxnLst>
                <a:cxn ang="0">
                  <a:pos x="200" y="106"/>
                </a:cxn>
                <a:cxn ang="0">
                  <a:pos x="33" y="179"/>
                </a:cxn>
                <a:cxn ang="0">
                  <a:pos x="0" y="100"/>
                </a:cxn>
                <a:cxn ang="0">
                  <a:pos x="58" y="0"/>
                </a:cxn>
                <a:cxn ang="0">
                  <a:pos x="168" y="26"/>
                </a:cxn>
                <a:cxn ang="0">
                  <a:pos x="200" y="106"/>
                </a:cxn>
              </a:cxnLst>
              <a:rect l="0" t="0" r="r" b="b"/>
              <a:pathLst>
                <a:path w="200" h="179">
                  <a:moveTo>
                    <a:pt x="200" y="106"/>
                  </a:moveTo>
                  <a:lnTo>
                    <a:pt x="33" y="179"/>
                  </a:lnTo>
                  <a:lnTo>
                    <a:pt x="0" y="100"/>
                  </a:lnTo>
                  <a:lnTo>
                    <a:pt x="58" y="0"/>
                  </a:lnTo>
                  <a:lnTo>
                    <a:pt x="168" y="26"/>
                  </a:lnTo>
                  <a:lnTo>
                    <a:pt x="200" y="106"/>
                  </a:lnTo>
                  <a:close/>
                </a:path>
              </a:pathLst>
            </a:custGeom>
            <a:solidFill>
              <a:srgbClr val="5459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46" name="Freeform 542"/>
            <p:cNvSpPr>
              <a:spLocks/>
            </p:cNvSpPr>
            <p:nvPr/>
          </p:nvSpPr>
          <p:spPr bwMode="auto">
            <a:xfrm>
              <a:off x="3386" y="3293"/>
              <a:ext cx="8" cy="10"/>
            </a:xfrm>
            <a:custGeom>
              <a:avLst/>
              <a:gdLst/>
              <a:ahLst/>
              <a:cxnLst>
                <a:cxn ang="0">
                  <a:pos x="173" y="116"/>
                </a:cxn>
                <a:cxn ang="0">
                  <a:pos x="159" y="122"/>
                </a:cxn>
                <a:cxn ang="0">
                  <a:pos x="147" y="126"/>
                </a:cxn>
                <a:cxn ang="0">
                  <a:pos x="137" y="131"/>
                </a:cxn>
                <a:cxn ang="0">
                  <a:pos x="127" y="135"/>
                </a:cxn>
                <a:cxn ang="0">
                  <a:pos x="114" y="141"/>
                </a:cxn>
                <a:cxn ang="0">
                  <a:pos x="94" y="150"/>
                </a:cxn>
                <a:cxn ang="0">
                  <a:pos x="69" y="161"/>
                </a:cxn>
                <a:cxn ang="0">
                  <a:pos x="33" y="177"/>
                </a:cxn>
                <a:cxn ang="0">
                  <a:pos x="30" y="168"/>
                </a:cxn>
                <a:cxn ang="0">
                  <a:pos x="27" y="161"/>
                </a:cxn>
                <a:cxn ang="0">
                  <a:pos x="25" y="156"/>
                </a:cxn>
                <a:cxn ang="0">
                  <a:pos x="23" y="150"/>
                </a:cxn>
                <a:cxn ang="0">
                  <a:pos x="20" y="141"/>
                </a:cxn>
                <a:cxn ang="0">
                  <a:pos x="16" y="131"/>
                </a:cxn>
                <a:cxn ang="0">
                  <a:pos x="9" y="117"/>
                </a:cxn>
                <a:cxn ang="0">
                  <a:pos x="0" y="97"/>
                </a:cxn>
                <a:cxn ang="0">
                  <a:pos x="7" y="86"/>
                </a:cxn>
                <a:cxn ang="0">
                  <a:pos x="11" y="78"/>
                </a:cxn>
                <a:cxn ang="0">
                  <a:pos x="15" y="70"/>
                </a:cxn>
                <a:cxn ang="0">
                  <a:pos x="19" y="63"/>
                </a:cxn>
                <a:cxn ang="0">
                  <a:pos x="24" y="54"/>
                </a:cxn>
                <a:cxn ang="0">
                  <a:pos x="31" y="41"/>
                </a:cxn>
                <a:cxn ang="0">
                  <a:pos x="40" y="24"/>
                </a:cxn>
                <a:cxn ang="0">
                  <a:pos x="52" y="0"/>
                </a:cxn>
                <a:cxn ang="0">
                  <a:pos x="63" y="3"/>
                </a:cxn>
                <a:cxn ang="0">
                  <a:pos x="70" y="6"/>
                </a:cxn>
                <a:cxn ang="0">
                  <a:pos x="76" y="8"/>
                </a:cxn>
                <a:cxn ang="0">
                  <a:pos x="83" y="11"/>
                </a:cxn>
                <a:cxn ang="0">
                  <a:pos x="91" y="15"/>
                </a:cxn>
                <a:cxn ang="0">
                  <a:pos x="102" y="20"/>
                </a:cxn>
                <a:cxn ang="0">
                  <a:pos x="119" y="27"/>
                </a:cxn>
                <a:cxn ang="0">
                  <a:pos x="140" y="37"/>
                </a:cxn>
                <a:cxn ang="0">
                  <a:pos x="144" y="44"/>
                </a:cxn>
                <a:cxn ang="0">
                  <a:pos x="146" y="50"/>
                </a:cxn>
                <a:cxn ang="0">
                  <a:pos x="149" y="56"/>
                </a:cxn>
                <a:cxn ang="0">
                  <a:pos x="151" y="61"/>
                </a:cxn>
                <a:cxn ang="0">
                  <a:pos x="154" y="69"/>
                </a:cxn>
                <a:cxn ang="0">
                  <a:pos x="159" y="80"/>
                </a:cxn>
                <a:cxn ang="0">
                  <a:pos x="165" y="95"/>
                </a:cxn>
                <a:cxn ang="0">
                  <a:pos x="173" y="116"/>
                </a:cxn>
              </a:cxnLst>
              <a:rect l="0" t="0" r="r" b="b"/>
              <a:pathLst>
                <a:path w="173" h="177">
                  <a:moveTo>
                    <a:pt x="173" y="116"/>
                  </a:moveTo>
                  <a:lnTo>
                    <a:pt x="159" y="122"/>
                  </a:lnTo>
                  <a:lnTo>
                    <a:pt x="147" y="126"/>
                  </a:lnTo>
                  <a:lnTo>
                    <a:pt x="137" y="131"/>
                  </a:lnTo>
                  <a:lnTo>
                    <a:pt x="127" y="135"/>
                  </a:lnTo>
                  <a:lnTo>
                    <a:pt x="114" y="141"/>
                  </a:lnTo>
                  <a:lnTo>
                    <a:pt x="94" y="150"/>
                  </a:lnTo>
                  <a:lnTo>
                    <a:pt x="69" y="161"/>
                  </a:lnTo>
                  <a:lnTo>
                    <a:pt x="33" y="177"/>
                  </a:lnTo>
                  <a:lnTo>
                    <a:pt x="30" y="168"/>
                  </a:lnTo>
                  <a:lnTo>
                    <a:pt x="27" y="161"/>
                  </a:lnTo>
                  <a:lnTo>
                    <a:pt x="25" y="156"/>
                  </a:lnTo>
                  <a:lnTo>
                    <a:pt x="23" y="150"/>
                  </a:lnTo>
                  <a:lnTo>
                    <a:pt x="20" y="141"/>
                  </a:lnTo>
                  <a:lnTo>
                    <a:pt x="16" y="131"/>
                  </a:lnTo>
                  <a:lnTo>
                    <a:pt x="9" y="117"/>
                  </a:lnTo>
                  <a:lnTo>
                    <a:pt x="0" y="97"/>
                  </a:lnTo>
                  <a:lnTo>
                    <a:pt x="7" y="86"/>
                  </a:lnTo>
                  <a:lnTo>
                    <a:pt x="11" y="78"/>
                  </a:lnTo>
                  <a:lnTo>
                    <a:pt x="15" y="70"/>
                  </a:lnTo>
                  <a:lnTo>
                    <a:pt x="19" y="63"/>
                  </a:lnTo>
                  <a:lnTo>
                    <a:pt x="24" y="54"/>
                  </a:lnTo>
                  <a:lnTo>
                    <a:pt x="31" y="41"/>
                  </a:lnTo>
                  <a:lnTo>
                    <a:pt x="40" y="24"/>
                  </a:lnTo>
                  <a:lnTo>
                    <a:pt x="52" y="0"/>
                  </a:lnTo>
                  <a:lnTo>
                    <a:pt x="63" y="3"/>
                  </a:lnTo>
                  <a:lnTo>
                    <a:pt x="70" y="6"/>
                  </a:lnTo>
                  <a:lnTo>
                    <a:pt x="76" y="8"/>
                  </a:lnTo>
                  <a:lnTo>
                    <a:pt x="83" y="11"/>
                  </a:lnTo>
                  <a:lnTo>
                    <a:pt x="91" y="15"/>
                  </a:lnTo>
                  <a:lnTo>
                    <a:pt x="102" y="20"/>
                  </a:lnTo>
                  <a:lnTo>
                    <a:pt x="119" y="27"/>
                  </a:lnTo>
                  <a:lnTo>
                    <a:pt x="140" y="37"/>
                  </a:lnTo>
                  <a:lnTo>
                    <a:pt x="144" y="44"/>
                  </a:lnTo>
                  <a:lnTo>
                    <a:pt x="146" y="50"/>
                  </a:lnTo>
                  <a:lnTo>
                    <a:pt x="149" y="56"/>
                  </a:lnTo>
                  <a:lnTo>
                    <a:pt x="151" y="61"/>
                  </a:lnTo>
                  <a:lnTo>
                    <a:pt x="154" y="69"/>
                  </a:lnTo>
                  <a:lnTo>
                    <a:pt x="159" y="80"/>
                  </a:lnTo>
                  <a:lnTo>
                    <a:pt x="165" y="95"/>
                  </a:lnTo>
                  <a:lnTo>
                    <a:pt x="173" y="116"/>
                  </a:lnTo>
                  <a:close/>
                </a:path>
              </a:pathLst>
            </a:custGeom>
            <a:solidFill>
              <a:srgbClr val="70757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47" name="Freeform 543"/>
            <p:cNvSpPr>
              <a:spLocks/>
            </p:cNvSpPr>
            <p:nvPr/>
          </p:nvSpPr>
          <p:spPr bwMode="auto">
            <a:xfrm>
              <a:off x="3387" y="3293"/>
              <a:ext cx="6" cy="9"/>
            </a:xfrm>
            <a:custGeom>
              <a:avLst/>
              <a:gdLst/>
              <a:ahLst/>
              <a:cxnLst>
                <a:cxn ang="0">
                  <a:pos x="142" y="126"/>
                </a:cxn>
                <a:cxn ang="0">
                  <a:pos x="131" y="131"/>
                </a:cxn>
                <a:cxn ang="0">
                  <a:pos x="122" y="135"/>
                </a:cxn>
                <a:cxn ang="0">
                  <a:pos x="115" y="137"/>
                </a:cxn>
                <a:cxn ang="0">
                  <a:pos x="107" y="141"/>
                </a:cxn>
                <a:cxn ang="0">
                  <a:pos x="96" y="145"/>
                </a:cxn>
                <a:cxn ang="0">
                  <a:pos x="81" y="152"/>
                </a:cxn>
                <a:cxn ang="0">
                  <a:pos x="61" y="161"/>
                </a:cxn>
                <a:cxn ang="0">
                  <a:pos x="32" y="175"/>
                </a:cxn>
                <a:cxn ang="0">
                  <a:pos x="29" y="165"/>
                </a:cxn>
                <a:cxn ang="0">
                  <a:pos x="26" y="159"/>
                </a:cxn>
                <a:cxn ang="0">
                  <a:pos x="24" y="153"/>
                </a:cxn>
                <a:cxn ang="0">
                  <a:pos x="22" y="146"/>
                </a:cxn>
                <a:cxn ang="0">
                  <a:pos x="19" y="139"/>
                </a:cxn>
                <a:cxn ang="0">
                  <a:pos x="15" y="128"/>
                </a:cxn>
                <a:cxn ang="0">
                  <a:pos x="8" y="114"/>
                </a:cxn>
                <a:cxn ang="0">
                  <a:pos x="0" y="95"/>
                </a:cxn>
                <a:cxn ang="0">
                  <a:pos x="5" y="84"/>
                </a:cxn>
                <a:cxn ang="0">
                  <a:pos x="9" y="76"/>
                </a:cxn>
                <a:cxn ang="0">
                  <a:pos x="12" y="68"/>
                </a:cxn>
                <a:cxn ang="0">
                  <a:pos x="16" y="61"/>
                </a:cxn>
                <a:cxn ang="0">
                  <a:pos x="20" y="53"/>
                </a:cxn>
                <a:cxn ang="0">
                  <a:pos x="26" y="40"/>
                </a:cxn>
                <a:cxn ang="0">
                  <a:pos x="34" y="23"/>
                </a:cxn>
                <a:cxn ang="0">
                  <a:pos x="45" y="0"/>
                </a:cxn>
                <a:cxn ang="0">
                  <a:pos x="53" y="4"/>
                </a:cxn>
                <a:cxn ang="0">
                  <a:pos x="59" y="8"/>
                </a:cxn>
                <a:cxn ang="0">
                  <a:pos x="63" y="11"/>
                </a:cxn>
                <a:cxn ang="0">
                  <a:pos x="68" y="15"/>
                </a:cxn>
                <a:cxn ang="0">
                  <a:pos x="74" y="19"/>
                </a:cxn>
                <a:cxn ang="0">
                  <a:pos x="83" y="25"/>
                </a:cxn>
                <a:cxn ang="0">
                  <a:pos x="94" y="34"/>
                </a:cxn>
                <a:cxn ang="0">
                  <a:pos x="111" y="46"/>
                </a:cxn>
                <a:cxn ang="0">
                  <a:pos x="115" y="55"/>
                </a:cxn>
                <a:cxn ang="0">
                  <a:pos x="117" y="60"/>
                </a:cxn>
                <a:cxn ang="0">
                  <a:pos x="120" y="65"/>
                </a:cxn>
                <a:cxn ang="0">
                  <a:pos x="122" y="71"/>
                </a:cxn>
                <a:cxn ang="0">
                  <a:pos x="125" y="79"/>
                </a:cxn>
                <a:cxn ang="0">
                  <a:pos x="129" y="89"/>
                </a:cxn>
                <a:cxn ang="0">
                  <a:pos x="135" y="105"/>
                </a:cxn>
                <a:cxn ang="0">
                  <a:pos x="142" y="126"/>
                </a:cxn>
              </a:cxnLst>
              <a:rect l="0" t="0" r="r" b="b"/>
              <a:pathLst>
                <a:path w="142" h="175">
                  <a:moveTo>
                    <a:pt x="142" y="126"/>
                  </a:moveTo>
                  <a:lnTo>
                    <a:pt x="131" y="131"/>
                  </a:lnTo>
                  <a:lnTo>
                    <a:pt x="122" y="135"/>
                  </a:lnTo>
                  <a:lnTo>
                    <a:pt x="115" y="137"/>
                  </a:lnTo>
                  <a:lnTo>
                    <a:pt x="107" y="141"/>
                  </a:lnTo>
                  <a:lnTo>
                    <a:pt x="96" y="145"/>
                  </a:lnTo>
                  <a:lnTo>
                    <a:pt x="81" y="152"/>
                  </a:lnTo>
                  <a:lnTo>
                    <a:pt x="61" y="161"/>
                  </a:lnTo>
                  <a:lnTo>
                    <a:pt x="32" y="175"/>
                  </a:lnTo>
                  <a:lnTo>
                    <a:pt x="29" y="165"/>
                  </a:lnTo>
                  <a:lnTo>
                    <a:pt x="26" y="159"/>
                  </a:lnTo>
                  <a:lnTo>
                    <a:pt x="24" y="153"/>
                  </a:lnTo>
                  <a:lnTo>
                    <a:pt x="22" y="146"/>
                  </a:lnTo>
                  <a:lnTo>
                    <a:pt x="19" y="139"/>
                  </a:lnTo>
                  <a:lnTo>
                    <a:pt x="15" y="128"/>
                  </a:lnTo>
                  <a:lnTo>
                    <a:pt x="8" y="114"/>
                  </a:lnTo>
                  <a:lnTo>
                    <a:pt x="0" y="95"/>
                  </a:lnTo>
                  <a:lnTo>
                    <a:pt x="5" y="84"/>
                  </a:lnTo>
                  <a:lnTo>
                    <a:pt x="9" y="76"/>
                  </a:lnTo>
                  <a:lnTo>
                    <a:pt x="12" y="68"/>
                  </a:lnTo>
                  <a:lnTo>
                    <a:pt x="16" y="61"/>
                  </a:lnTo>
                  <a:lnTo>
                    <a:pt x="20" y="53"/>
                  </a:lnTo>
                  <a:lnTo>
                    <a:pt x="26" y="40"/>
                  </a:lnTo>
                  <a:lnTo>
                    <a:pt x="34" y="23"/>
                  </a:lnTo>
                  <a:lnTo>
                    <a:pt x="45" y="0"/>
                  </a:lnTo>
                  <a:lnTo>
                    <a:pt x="53" y="4"/>
                  </a:lnTo>
                  <a:lnTo>
                    <a:pt x="59" y="8"/>
                  </a:lnTo>
                  <a:lnTo>
                    <a:pt x="63" y="11"/>
                  </a:lnTo>
                  <a:lnTo>
                    <a:pt x="68" y="15"/>
                  </a:lnTo>
                  <a:lnTo>
                    <a:pt x="74" y="19"/>
                  </a:lnTo>
                  <a:lnTo>
                    <a:pt x="83" y="25"/>
                  </a:lnTo>
                  <a:lnTo>
                    <a:pt x="94" y="34"/>
                  </a:lnTo>
                  <a:lnTo>
                    <a:pt x="111" y="46"/>
                  </a:lnTo>
                  <a:lnTo>
                    <a:pt x="115" y="55"/>
                  </a:lnTo>
                  <a:lnTo>
                    <a:pt x="117" y="60"/>
                  </a:lnTo>
                  <a:lnTo>
                    <a:pt x="120" y="65"/>
                  </a:lnTo>
                  <a:lnTo>
                    <a:pt x="122" y="71"/>
                  </a:lnTo>
                  <a:lnTo>
                    <a:pt x="125" y="79"/>
                  </a:lnTo>
                  <a:lnTo>
                    <a:pt x="129" y="89"/>
                  </a:lnTo>
                  <a:lnTo>
                    <a:pt x="135" y="105"/>
                  </a:lnTo>
                  <a:lnTo>
                    <a:pt x="142" y="126"/>
                  </a:lnTo>
                  <a:close/>
                </a:path>
              </a:pathLst>
            </a:custGeom>
            <a:solidFill>
              <a:srgbClr val="8C94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48" name="Freeform 544"/>
            <p:cNvSpPr>
              <a:spLocks/>
            </p:cNvSpPr>
            <p:nvPr/>
          </p:nvSpPr>
          <p:spPr bwMode="auto">
            <a:xfrm>
              <a:off x="3387" y="3293"/>
              <a:ext cx="5" cy="9"/>
            </a:xfrm>
            <a:custGeom>
              <a:avLst/>
              <a:gdLst/>
              <a:ahLst/>
              <a:cxnLst>
                <a:cxn ang="0">
                  <a:pos x="116" y="136"/>
                </a:cxn>
                <a:cxn ang="0">
                  <a:pos x="107" y="139"/>
                </a:cxn>
                <a:cxn ang="0">
                  <a:pos x="101" y="141"/>
                </a:cxn>
                <a:cxn ang="0">
                  <a:pos x="95" y="144"/>
                </a:cxn>
                <a:cxn ang="0">
                  <a:pos x="88" y="146"/>
                </a:cxn>
                <a:cxn ang="0">
                  <a:pos x="80" y="150"/>
                </a:cxn>
                <a:cxn ang="0">
                  <a:pos x="69" y="155"/>
                </a:cxn>
                <a:cxn ang="0">
                  <a:pos x="54" y="162"/>
                </a:cxn>
                <a:cxn ang="0">
                  <a:pos x="32" y="172"/>
                </a:cxn>
                <a:cxn ang="0">
                  <a:pos x="29" y="163"/>
                </a:cxn>
                <a:cxn ang="0">
                  <a:pos x="26" y="156"/>
                </a:cxn>
                <a:cxn ang="0">
                  <a:pos x="24" y="151"/>
                </a:cxn>
                <a:cxn ang="0">
                  <a:pos x="22" y="144"/>
                </a:cxn>
                <a:cxn ang="0">
                  <a:pos x="19" y="136"/>
                </a:cxn>
                <a:cxn ang="0">
                  <a:pos x="15" y="126"/>
                </a:cxn>
                <a:cxn ang="0">
                  <a:pos x="8" y="112"/>
                </a:cxn>
                <a:cxn ang="0">
                  <a:pos x="0" y="93"/>
                </a:cxn>
                <a:cxn ang="0">
                  <a:pos x="5" y="82"/>
                </a:cxn>
                <a:cxn ang="0">
                  <a:pos x="8" y="74"/>
                </a:cxn>
                <a:cxn ang="0">
                  <a:pos x="11" y="67"/>
                </a:cxn>
                <a:cxn ang="0">
                  <a:pos x="14" y="60"/>
                </a:cxn>
                <a:cxn ang="0">
                  <a:pos x="18" y="51"/>
                </a:cxn>
                <a:cxn ang="0">
                  <a:pos x="23" y="39"/>
                </a:cxn>
                <a:cxn ang="0">
                  <a:pos x="31" y="22"/>
                </a:cxn>
                <a:cxn ang="0">
                  <a:pos x="40" y="0"/>
                </a:cxn>
                <a:cxn ang="0">
                  <a:pos x="46" y="5"/>
                </a:cxn>
                <a:cxn ang="0">
                  <a:pos x="50" y="9"/>
                </a:cxn>
                <a:cxn ang="0">
                  <a:pos x="53" y="14"/>
                </a:cxn>
                <a:cxn ang="0">
                  <a:pos x="56" y="18"/>
                </a:cxn>
                <a:cxn ang="0">
                  <a:pos x="60" y="23"/>
                </a:cxn>
                <a:cxn ang="0">
                  <a:pos x="65" y="30"/>
                </a:cxn>
                <a:cxn ang="0">
                  <a:pos x="73" y="41"/>
                </a:cxn>
                <a:cxn ang="0">
                  <a:pos x="83" y="56"/>
                </a:cxn>
                <a:cxn ang="0">
                  <a:pos x="87" y="64"/>
                </a:cxn>
                <a:cxn ang="0">
                  <a:pos x="89" y="69"/>
                </a:cxn>
                <a:cxn ang="0">
                  <a:pos x="92" y="75"/>
                </a:cxn>
                <a:cxn ang="0">
                  <a:pos x="95" y="81"/>
                </a:cxn>
                <a:cxn ang="0">
                  <a:pos x="98" y="88"/>
                </a:cxn>
                <a:cxn ang="0">
                  <a:pos x="102" y="99"/>
                </a:cxn>
                <a:cxn ang="0">
                  <a:pos x="108" y="115"/>
                </a:cxn>
                <a:cxn ang="0">
                  <a:pos x="116" y="136"/>
                </a:cxn>
              </a:cxnLst>
              <a:rect l="0" t="0" r="r" b="b"/>
              <a:pathLst>
                <a:path w="116" h="172">
                  <a:moveTo>
                    <a:pt x="116" y="136"/>
                  </a:moveTo>
                  <a:lnTo>
                    <a:pt x="107" y="139"/>
                  </a:lnTo>
                  <a:lnTo>
                    <a:pt x="101" y="141"/>
                  </a:lnTo>
                  <a:lnTo>
                    <a:pt x="95" y="144"/>
                  </a:lnTo>
                  <a:lnTo>
                    <a:pt x="88" y="146"/>
                  </a:lnTo>
                  <a:lnTo>
                    <a:pt x="80" y="150"/>
                  </a:lnTo>
                  <a:lnTo>
                    <a:pt x="69" y="155"/>
                  </a:lnTo>
                  <a:lnTo>
                    <a:pt x="54" y="162"/>
                  </a:lnTo>
                  <a:lnTo>
                    <a:pt x="32" y="172"/>
                  </a:lnTo>
                  <a:lnTo>
                    <a:pt x="29" y="163"/>
                  </a:lnTo>
                  <a:lnTo>
                    <a:pt x="26" y="156"/>
                  </a:lnTo>
                  <a:lnTo>
                    <a:pt x="24" y="151"/>
                  </a:lnTo>
                  <a:lnTo>
                    <a:pt x="22" y="144"/>
                  </a:lnTo>
                  <a:lnTo>
                    <a:pt x="19" y="136"/>
                  </a:lnTo>
                  <a:lnTo>
                    <a:pt x="15" y="126"/>
                  </a:lnTo>
                  <a:lnTo>
                    <a:pt x="8" y="112"/>
                  </a:lnTo>
                  <a:lnTo>
                    <a:pt x="0" y="93"/>
                  </a:lnTo>
                  <a:lnTo>
                    <a:pt x="5" y="82"/>
                  </a:lnTo>
                  <a:lnTo>
                    <a:pt x="8" y="74"/>
                  </a:lnTo>
                  <a:lnTo>
                    <a:pt x="11" y="67"/>
                  </a:lnTo>
                  <a:lnTo>
                    <a:pt x="14" y="60"/>
                  </a:lnTo>
                  <a:lnTo>
                    <a:pt x="18" y="51"/>
                  </a:lnTo>
                  <a:lnTo>
                    <a:pt x="23" y="39"/>
                  </a:lnTo>
                  <a:lnTo>
                    <a:pt x="31" y="22"/>
                  </a:lnTo>
                  <a:lnTo>
                    <a:pt x="40" y="0"/>
                  </a:lnTo>
                  <a:lnTo>
                    <a:pt x="46" y="5"/>
                  </a:lnTo>
                  <a:lnTo>
                    <a:pt x="50" y="9"/>
                  </a:lnTo>
                  <a:lnTo>
                    <a:pt x="53" y="14"/>
                  </a:lnTo>
                  <a:lnTo>
                    <a:pt x="56" y="18"/>
                  </a:lnTo>
                  <a:lnTo>
                    <a:pt x="60" y="23"/>
                  </a:lnTo>
                  <a:lnTo>
                    <a:pt x="65" y="30"/>
                  </a:lnTo>
                  <a:lnTo>
                    <a:pt x="73" y="41"/>
                  </a:lnTo>
                  <a:lnTo>
                    <a:pt x="83" y="56"/>
                  </a:lnTo>
                  <a:lnTo>
                    <a:pt x="87" y="64"/>
                  </a:lnTo>
                  <a:lnTo>
                    <a:pt x="89" y="69"/>
                  </a:lnTo>
                  <a:lnTo>
                    <a:pt x="92" y="75"/>
                  </a:lnTo>
                  <a:lnTo>
                    <a:pt x="95" y="81"/>
                  </a:lnTo>
                  <a:lnTo>
                    <a:pt x="98" y="88"/>
                  </a:lnTo>
                  <a:lnTo>
                    <a:pt x="102" y="99"/>
                  </a:lnTo>
                  <a:lnTo>
                    <a:pt x="108" y="115"/>
                  </a:lnTo>
                  <a:lnTo>
                    <a:pt x="116" y="136"/>
                  </a:lnTo>
                  <a:close/>
                </a:path>
              </a:pathLst>
            </a:custGeom>
            <a:solidFill>
              <a:srgbClr val="A8B0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49" name="Freeform 545"/>
            <p:cNvSpPr>
              <a:spLocks/>
            </p:cNvSpPr>
            <p:nvPr/>
          </p:nvSpPr>
          <p:spPr bwMode="auto">
            <a:xfrm>
              <a:off x="3387" y="3293"/>
              <a:ext cx="4" cy="9"/>
            </a:xfrm>
            <a:custGeom>
              <a:avLst/>
              <a:gdLst/>
              <a:ahLst/>
              <a:cxnLst>
                <a:cxn ang="0">
                  <a:pos x="88" y="145"/>
                </a:cxn>
                <a:cxn ang="0">
                  <a:pos x="81" y="147"/>
                </a:cxn>
                <a:cxn ang="0">
                  <a:pos x="77" y="150"/>
                </a:cxn>
                <a:cxn ang="0">
                  <a:pos x="73" y="151"/>
                </a:cxn>
                <a:cxn ang="0">
                  <a:pos x="69" y="153"/>
                </a:cxn>
                <a:cxn ang="0">
                  <a:pos x="64" y="155"/>
                </a:cxn>
                <a:cxn ang="0">
                  <a:pos x="57" y="158"/>
                </a:cxn>
                <a:cxn ang="0">
                  <a:pos x="47" y="163"/>
                </a:cxn>
                <a:cxn ang="0">
                  <a:pos x="32" y="170"/>
                </a:cxn>
                <a:cxn ang="0">
                  <a:pos x="29" y="161"/>
                </a:cxn>
                <a:cxn ang="0">
                  <a:pos x="26" y="154"/>
                </a:cxn>
                <a:cxn ang="0">
                  <a:pos x="24" y="148"/>
                </a:cxn>
                <a:cxn ang="0">
                  <a:pos x="22" y="142"/>
                </a:cxn>
                <a:cxn ang="0">
                  <a:pos x="19" y="134"/>
                </a:cxn>
                <a:cxn ang="0">
                  <a:pos x="15" y="123"/>
                </a:cxn>
                <a:cxn ang="0">
                  <a:pos x="8" y="109"/>
                </a:cxn>
                <a:cxn ang="0">
                  <a:pos x="0" y="89"/>
                </a:cxn>
                <a:cxn ang="0">
                  <a:pos x="4" y="79"/>
                </a:cxn>
                <a:cxn ang="0">
                  <a:pos x="7" y="71"/>
                </a:cxn>
                <a:cxn ang="0">
                  <a:pos x="9" y="65"/>
                </a:cxn>
                <a:cxn ang="0">
                  <a:pos x="12" y="58"/>
                </a:cxn>
                <a:cxn ang="0">
                  <a:pos x="15" y="49"/>
                </a:cxn>
                <a:cxn ang="0">
                  <a:pos x="19" y="38"/>
                </a:cxn>
                <a:cxn ang="0">
                  <a:pos x="26" y="22"/>
                </a:cxn>
                <a:cxn ang="0">
                  <a:pos x="34" y="0"/>
                </a:cxn>
                <a:cxn ang="0">
                  <a:pos x="40" y="11"/>
                </a:cxn>
                <a:cxn ang="0">
                  <a:pos x="43" y="21"/>
                </a:cxn>
                <a:cxn ang="0">
                  <a:pos x="47" y="36"/>
                </a:cxn>
                <a:cxn ang="0">
                  <a:pos x="55" y="65"/>
                </a:cxn>
                <a:cxn ang="0">
                  <a:pos x="59" y="74"/>
                </a:cxn>
                <a:cxn ang="0">
                  <a:pos x="61" y="79"/>
                </a:cxn>
                <a:cxn ang="0">
                  <a:pos x="64" y="84"/>
                </a:cxn>
                <a:cxn ang="0">
                  <a:pos x="66" y="90"/>
                </a:cxn>
                <a:cxn ang="0">
                  <a:pos x="69" y="98"/>
                </a:cxn>
                <a:cxn ang="0">
                  <a:pos x="73" y="108"/>
                </a:cxn>
                <a:cxn ang="0">
                  <a:pos x="79" y="124"/>
                </a:cxn>
                <a:cxn ang="0">
                  <a:pos x="88" y="145"/>
                </a:cxn>
              </a:cxnLst>
              <a:rect l="0" t="0" r="r" b="b"/>
              <a:pathLst>
                <a:path w="88" h="170">
                  <a:moveTo>
                    <a:pt x="88" y="145"/>
                  </a:moveTo>
                  <a:lnTo>
                    <a:pt x="81" y="147"/>
                  </a:lnTo>
                  <a:lnTo>
                    <a:pt x="77" y="150"/>
                  </a:lnTo>
                  <a:lnTo>
                    <a:pt x="73" y="151"/>
                  </a:lnTo>
                  <a:lnTo>
                    <a:pt x="69" y="153"/>
                  </a:lnTo>
                  <a:lnTo>
                    <a:pt x="64" y="155"/>
                  </a:lnTo>
                  <a:lnTo>
                    <a:pt x="57" y="158"/>
                  </a:lnTo>
                  <a:lnTo>
                    <a:pt x="47" y="163"/>
                  </a:lnTo>
                  <a:lnTo>
                    <a:pt x="32" y="170"/>
                  </a:lnTo>
                  <a:lnTo>
                    <a:pt x="29" y="161"/>
                  </a:lnTo>
                  <a:lnTo>
                    <a:pt x="26" y="154"/>
                  </a:lnTo>
                  <a:lnTo>
                    <a:pt x="24" y="148"/>
                  </a:lnTo>
                  <a:lnTo>
                    <a:pt x="22" y="142"/>
                  </a:lnTo>
                  <a:lnTo>
                    <a:pt x="19" y="134"/>
                  </a:lnTo>
                  <a:lnTo>
                    <a:pt x="15" y="123"/>
                  </a:lnTo>
                  <a:lnTo>
                    <a:pt x="8" y="109"/>
                  </a:lnTo>
                  <a:lnTo>
                    <a:pt x="0" y="89"/>
                  </a:lnTo>
                  <a:lnTo>
                    <a:pt x="4" y="79"/>
                  </a:lnTo>
                  <a:lnTo>
                    <a:pt x="7" y="71"/>
                  </a:lnTo>
                  <a:lnTo>
                    <a:pt x="9" y="65"/>
                  </a:lnTo>
                  <a:lnTo>
                    <a:pt x="12" y="58"/>
                  </a:lnTo>
                  <a:lnTo>
                    <a:pt x="15" y="49"/>
                  </a:lnTo>
                  <a:lnTo>
                    <a:pt x="19" y="38"/>
                  </a:lnTo>
                  <a:lnTo>
                    <a:pt x="26" y="22"/>
                  </a:lnTo>
                  <a:lnTo>
                    <a:pt x="34" y="0"/>
                  </a:lnTo>
                  <a:lnTo>
                    <a:pt x="40" y="11"/>
                  </a:lnTo>
                  <a:lnTo>
                    <a:pt x="43" y="21"/>
                  </a:lnTo>
                  <a:lnTo>
                    <a:pt x="47" y="36"/>
                  </a:lnTo>
                  <a:lnTo>
                    <a:pt x="55" y="65"/>
                  </a:lnTo>
                  <a:lnTo>
                    <a:pt x="59" y="74"/>
                  </a:lnTo>
                  <a:lnTo>
                    <a:pt x="61" y="79"/>
                  </a:lnTo>
                  <a:lnTo>
                    <a:pt x="64" y="84"/>
                  </a:lnTo>
                  <a:lnTo>
                    <a:pt x="66" y="90"/>
                  </a:lnTo>
                  <a:lnTo>
                    <a:pt x="69" y="98"/>
                  </a:lnTo>
                  <a:lnTo>
                    <a:pt x="73" y="108"/>
                  </a:lnTo>
                  <a:lnTo>
                    <a:pt x="79" y="124"/>
                  </a:lnTo>
                  <a:lnTo>
                    <a:pt x="88" y="145"/>
                  </a:lnTo>
                  <a:close/>
                </a:path>
              </a:pathLst>
            </a:custGeom>
            <a:solidFill>
              <a:srgbClr val="C4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50" name="Freeform 546"/>
            <p:cNvSpPr>
              <a:spLocks/>
            </p:cNvSpPr>
            <p:nvPr/>
          </p:nvSpPr>
          <p:spPr bwMode="auto">
            <a:xfrm>
              <a:off x="3388" y="3293"/>
              <a:ext cx="2" cy="9"/>
            </a:xfrm>
            <a:custGeom>
              <a:avLst/>
              <a:gdLst/>
              <a:ahLst/>
              <a:cxnLst>
                <a:cxn ang="0">
                  <a:pos x="59" y="155"/>
                </a:cxn>
                <a:cxn ang="0">
                  <a:pos x="33" y="167"/>
                </a:cxn>
                <a:cxn ang="0">
                  <a:pos x="0" y="87"/>
                </a:cxn>
                <a:cxn ang="0">
                  <a:pos x="29" y="0"/>
                </a:cxn>
                <a:cxn ang="0">
                  <a:pos x="26" y="76"/>
                </a:cxn>
                <a:cxn ang="0">
                  <a:pos x="59" y="155"/>
                </a:cxn>
              </a:cxnLst>
              <a:rect l="0" t="0" r="r" b="b"/>
              <a:pathLst>
                <a:path w="59" h="167">
                  <a:moveTo>
                    <a:pt x="59" y="155"/>
                  </a:moveTo>
                  <a:lnTo>
                    <a:pt x="33" y="167"/>
                  </a:lnTo>
                  <a:lnTo>
                    <a:pt x="0" y="87"/>
                  </a:lnTo>
                  <a:lnTo>
                    <a:pt x="29" y="0"/>
                  </a:lnTo>
                  <a:lnTo>
                    <a:pt x="26" y="76"/>
                  </a:lnTo>
                  <a:lnTo>
                    <a:pt x="59" y="155"/>
                  </a:lnTo>
                  <a:close/>
                </a:path>
              </a:pathLst>
            </a:custGeom>
            <a:solidFill>
              <a:srgbClr val="E0E8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51" name="Freeform 547"/>
            <p:cNvSpPr>
              <a:spLocks/>
            </p:cNvSpPr>
            <p:nvPr/>
          </p:nvSpPr>
          <p:spPr bwMode="auto">
            <a:xfrm>
              <a:off x="3386" y="3294"/>
              <a:ext cx="8" cy="4"/>
            </a:xfrm>
            <a:custGeom>
              <a:avLst/>
              <a:gdLst/>
              <a:ahLst/>
              <a:cxnLst>
                <a:cxn ang="0">
                  <a:pos x="170" y="4"/>
                </a:cxn>
                <a:cxn ang="0">
                  <a:pos x="168" y="0"/>
                </a:cxn>
                <a:cxn ang="0">
                  <a:pos x="0" y="73"/>
                </a:cxn>
                <a:cxn ang="0">
                  <a:pos x="4" y="81"/>
                </a:cxn>
                <a:cxn ang="0">
                  <a:pos x="172" y="8"/>
                </a:cxn>
                <a:cxn ang="0">
                  <a:pos x="170" y="4"/>
                </a:cxn>
              </a:cxnLst>
              <a:rect l="0" t="0" r="r" b="b"/>
              <a:pathLst>
                <a:path w="172" h="81">
                  <a:moveTo>
                    <a:pt x="170" y="4"/>
                  </a:moveTo>
                  <a:lnTo>
                    <a:pt x="168" y="0"/>
                  </a:lnTo>
                  <a:lnTo>
                    <a:pt x="0" y="73"/>
                  </a:lnTo>
                  <a:lnTo>
                    <a:pt x="4" y="81"/>
                  </a:lnTo>
                  <a:lnTo>
                    <a:pt x="172" y="8"/>
                  </a:lnTo>
                  <a:lnTo>
                    <a:pt x="170" y="4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52" name="Freeform 548"/>
            <p:cNvSpPr>
              <a:spLocks/>
            </p:cNvSpPr>
            <p:nvPr/>
          </p:nvSpPr>
          <p:spPr bwMode="auto">
            <a:xfrm>
              <a:off x="3432" y="3432"/>
              <a:ext cx="10" cy="6"/>
            </a:xfrm>
            <a:custGeom>
              <a:avLst/>
              <a:gdLst/>
              <a:ahLst/>
              <a:cxnLst>
                <a:cxn ang="0">
                  <a:pos x="216" y="12"/>
                </a:cxn>
                <a:cxn ang="0">
                  <a:pos x="4" y="103"/>
                </a:cxn>
                <a:cxn ang="0">
                  <a:pos x="0" y="93"/>
                </a:cxn>
                <a:cxn ang="0">
                  <a:pos x="211" y="0"/>
                </a:cxn>
                <a:cxn ang="0">
                  <a:pos x="216" y="12"/>
                </a:cxn>
              </a:cxnLst>
              <a:rect l="0" t="0" r="r" b="b"/>
              <a:pathLst>
                <a:path w="216" h="103">
                  <a:moveTo>
                    <a:pt x="216" y="12"/>
                  </a:moveTo>
                  <a:lnTo>
                    <a:pt x="4" y="103"/>
                  </a:lnTo>
                  <a:lnTo>
                    <a:pt x="0" y="93"/>
                  </a:lnTo>
                  <a:lnTo>
                    <a:pt x="211" y="0"/>
                  </a:lnTo>
                  <a:lnTo>
                    <a:pt x="216" y="12"/>
                  </a:lnTo>
                  <a:close/>
                </a:path>
              </a:pathLst>
            </a:custGeom>
            <a:solidFill>
              <a:srgbClr val="11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53" name="Freeform 549"/>
            <p:cNvSpPr>
              <a:spLocks/>
            </p:cNvSpPr>
            <p:nvPr/>
          </p:nvSpPr>
          <p:spPr bwMode="auto">
            <a:xfrm>
              <a:off x="3432" y="3433"/>
              <a:ext cx="11" cy="16"/>
            </a:xfrm>
            <a:custGeom>
              <a:avLst/>
              <a:gdLst/>
              <a:ahLst/>
              <a:cxnLst>
                <a:cxn ang="0">
                  <a:pos x="207" y="296"/>
                </a:cxn>
                <a:cxn ang="0">
                  <a:pos x="219" y="286"/>
                </a:cxn>
                <a:cxn ang="0">
                  <a:pos x="232" y="267"/>
                </a:cxn>
                <a:cxn ang="0">
                  <a:pos x="242" y="241"/>
                </a:cxn>
                <a:cxn ang="0">
                  <a:pos x="248" y="206"/>
                </a:cxn>
                <a:cxn ang="0">
                  <a:pos x="250" y="165"/>
                </a:cxn>
                <a:cxn ang="0">
                  <a:pos x="245" y="116"/>
                </a:cxn>
                <a:cxn ang="0">
                  <a:pos x="233" y="62"/>
                </a:cxn>
                <a:cxn ang="0">
                  <a:pos x="211" y="0"/>
                </a:cxn>
                <a:cxn ang="0">
                  <a:pos x="198" y="6"/>
                </a:cxn>
                <a:cxn ang="0">
                  <a:pos x="185" y="12"/>
                </a:cxn>
                <a:cxn ang="0">
                  <a:pos x="171" y="17"/>
                </a:cxn>
                <a:cxn ang="0">
                  <a:pos x="158" y="24"/>
                </a:cxn>
                <a:cxn ang="0">
                  <a:pos x="145" y="29"/>
                </a:cxn>
                <a:cxn ang="0">
                  <a:pos x="132" y="35"/>
                </a:cxn>
                <a:cxn ang="0">
                  <a:pos x="118" y="41"/>
                </a:cxn>
                <a:cxn ang="0">
                  <a:pos x="106" y="46"/>
                </a:cxn>
                <a:cxn ang="0">
                  <a:pos x="93" y="52"/>
                </a:cxn>
                <a:cxn ang="0">
                  <a:pos x="80" y="57"/>
                </a:cxn>
                <a:cxn ang="0">
                  <a:pos x="66" y="64"/>
                </a:cxn>
                <a:cxn ang="0">
                  <a:pos x="53" y="69"/>
                </a:cxn>
                <a:cxn ang="0">
                  <a:pos x="40" y="75"/>
                </a:cxn>
                <a:cxn ang="0">
                  <a:pos x="27" y="81"/>
                </a:cxn>
                <a:cxn ang="0">
                  <a:pos x="13" y="87"/>
                </a:cxn>
                <a:cxn ang="0">
                  <a:pos x="0" y="92"/>
                </a:cxn>
                <a:cxn ang="0">
                  <a:pos x="13" y="123"/>
                </a:cxn>
                <a:cxn ang="0">
                  <a:pos x="28" y="150"/>
                </a:cxn>
                <a:cxn ang="0">
                  <a:pos x="42" y="175"/>
                </a:cxn>
                <a:cxn ang="0">
                  <a:pos x="57" y="198"/>
                </a:cxn>
                <a:cxn ang="0">
                  <a:pos x="73" y="218"/>
                </a:cxn>
                <a:cxn ang="0">
                  <a:pos x="87" y="236"/>
                </a:cxn>
                <a:cxn ang="0">
                  <a:pos x="102" y="250"/>
                </a:cxn>
                <a:cxn ang="0">
                  <a:pos x="117" y="263"/>
                </a:cxn>
                <a:cxn ang="0">
                  <a:pos x="132" y="274"/>
                </a:cxn>
                <a:cxn ang="0">
                  <a:pos x="145" y="283"/>
                </a:cxn>
                <a:cxn ang="0">
                  <a:pos x="158" y="289"/>
                </a:cxn>
                <a:cxn ang="0">
                  <a:pos x="170" y="294"/>
                </a:cxn>
                <a:cxn ang="0">
                  <a:pos x="182" y="297"/>
                </a:cxn>
                <a:cxn ang="0">
                  <a:pos x="192" y="298"/>
                </a:cxn>
                <a:cxn ang="0">
                  <a:pos x="200" y="298"/>
                </a:cxn>
                <a:cxn ang="0">
                  <a:pos x="207" y="296"/>
                </a:cxn>
              </a:cxnLst>
              <a:rect l="0" t="0" r="r" b="b"/>
              <a:pathLst>
                <a:path w="250" h="298">
                  <a:moveTo>
                    <a:pt x="207" y="296"/>
                  </a:moveTo>
                  <a:lnTo>
                    <a:pt x="219" y="286"/>
                  </a:lnTo>
                  <a:lnTo>
                    <a:pt x="232" y="267"/>
                  </a:lnTo>
                  <a:lnTo>
                    <a:pt x="242" y="241"/>
                  </a:lnTo>
                  <a:lnTo>
                    <a:pt x="248" y="206"/>
                  </a:lnTo>
                  <a:lnTo>
                    <a:pt x="250" y="165"/>
                  </a:lnTo>
                  <a:lnTo>
                    <a:pt x="245" y="116"/>
                  </a:lnTo>
                  <a:lnTo>
                    <a:pt x="233" y="62"/>
                  </a:lnTo>
                  <a:lnTo>
                    <a:pt x="211" y="0"/>
                  </a:lnTo>
                  <a:lnTo>
                    <a:pt x="198" y="6"/>
                  </a:lnTo>
                  <a:lnTo>
                    <a:pt x="185" y="12"/>
                  </a:lnTo>
                  <a:lnTo>
                    <a:pt x="171" y="17"/>
                  </a:lnTo>
                  <a:lnTo>
                    <a:pt x="158" y="24"/>
                  </a:lnTo>
                  <a:lnTo>
                    <a:pt x="145" y="29"/>
                  </a:lnTo>
                  <a:lnTo>
                    <a:pt x="132" y="35"/>
                  </a:lnTo>
                  <a:lnTo>
                    <a:pt x="118" y="41"/>
                  </a:lnTo>
                  <a:lnTo>
                    <a:pt x="106" y="46"/>
                  </a:lnTo>
                  <a:lnTo>
                    <a:pt x="93" y="52"/>
                  </a:lnTo>
                  <a:lnTo>
                    <a:pt x="80" y="57"/>
                  </a:lnTo>
                  <a:lnTo>
                    <a:pt x="66" y="64"/>
                  </a:lnTo>
                  <a:lnTo>
                    <a:pt x="53" y="69"/>
                  </a:lnTo>
                  <a:lnTo>
                    <a:pt x="40" y="75"/>
                  </a:lnTo>
                  <a:lnTo>
                    <a:pt x="27" y="81"/>
                  </a:lnTo>
                  <a:lnTo>
                    <a:pt x="13" y="87"/>
                  </a:lnTo>
                  <a:lnTo>
                    <a:pt x="0" y="92"/>
                  </a:lnTo>
                  <a:lnTo>
                    <a:pt x="13" y="123"/>
                  </a:lnTo>
                  <a:lnTo>
                    <a:pt x="28" y="150"/>
                  </a:lnTo>
                  <a:lnTo>
                    <a:pt x="42" y="175"/>
                  </a:lnTo>
                  <a:lnTo>
                    <a:pt x="57" y="198"/>
                  </a:lnTo>
                  <a:lnTo>
                    <a:pt x="73" y="218"/>
                  </a:lnTo>
                  <a:lnTo>
                    <a:pt x="87" y="236"/>
                  </a:lnTo>
                  <a:lnTo>
                    <a:pt x="102" y="250"/>
                  </a:lnTo>
                  <a:lnTo>
                    <a:pt x="117" y="263"/>
                  </a:lnTo>
                  <a:lnTo>
                    <a:pt x="132" y="274"/>
                  </a:lnTo>
                  <a:lnTo>
                    <a:pt x="145" y="283"/>
                  </a:lnTo>
                  <a:lnTo>
                    <a:pt x="158" y="289"/>
                  </a:lnTo>
                  <a:lnTo>
                    <a:pt x="170" y="294"/>
                  </a:lnTo>
                  <a:lnTo>
                    <a:pt x="182" y="297"/>
                  </a:lnTo>
                  <a:lnTo>
                    <a:pt x="192" y="298"/>
                  </a:lnTo>
                  <a:lnTo>
                    <a:pt x="200" y="298"/>
                  </a:lnTo>
                  <a:lnTo>
                    <a:pt x="207" y="296"/>
                  </a:lnTo>
                  <a:close/>
                </a:path>
              </a:pathLst>
            </a:custGeom>
            <a:solidFill>
              <a:srgbClr val="11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54" name="Freeform 550"/>
            <p:cNvSpPr>
              <a:spLocks/>
            </p:cNvSpPr>
            <p:nvPr/>
          </p:nvSpPr>
          <p:spPr bwMode="auto">
            <a:xfrm>
              <a:off x="3432" y="3433"/>
              <a:ext cx="10" cy="16"/>
            </a:xfrm>
            <a:custGeom>
              <a:avLst/>
              <a:gdLst/>
              <a:ahLst/>
              <a:cxnLst>
                <a:cxn ang="0">
                  <a:pos x="199" y="285"/>
                </a:cxn>
                <a:cxn ang="0">
                  <a:pos x="209" y="276"/>
                </a:cxn>
                <a:cxn ang="0">
                  <a:pos x="217" y="259"/>
                </a:cxn>
                <a:cxn ang="0">
                  <a:pos x="224" y="234"/>
                </a:cxn>
                <a:cxn ang="0">
                  <a:pos x="226" y="202"/>
                </a:cxn>
                <a:cxn ang="0">
                  <a:pos x="223" y="162"/>
                </a:cxn>
                <a:cxn ang="0">
                  <a:pos x="214" y="115"/>
                </a:cxn>
                <a:cxn ang="0">
                  <a:pos x="200" y="61"/>
                </a:cxn>
                <a:cxn ang="0">
                  <a:pos x="178" y="0"/>
                </a:cxn>
                <a:cxn ang="0">
                  <a:pos x="166" y="5"/>
                </a:cxn>
                <a:cxn ang="0">
                  <a:pos x="155" y="10"/>
                </a:cxn>
                <a:cxn ang="0">
                  <a:pos x="144" y="15"/>
                </a:cxn>
                <a:cxn ang="0">
                  <a:pos x="134" y="20"/>
                </a:cxn>
                <a:cxn ang="0">
                  <a:pos x="123" y="24"/>
                </a:cxn>
                <a:cxn ang="0">
                  <a:pos x="111" y="30"/>
                </a:cxn>
                <a:cxn ang="0">
                  <a:pos x="100" y="34"/>
                </a:cxn>
                <a:cxn ang="0">
                  <a:pos x="89" y="39"/>
                </a:cxn>
                <a:cxn ang="0">
                  <a:pos x="78" y="44"/>
                </a:cxn>
                <a:cxn ang="0">
                  <a:pos x="67" y="49"/>
                </a:cxn>
                <a:cxn ang="0">
                  <a:pos x="55" y="54"/>
                </a:cxn>
                <a:cxn ang="0">
                  <a:pos x="45" y="58"/>
                </a:cxn>
                <a:cxn ang="0">
                  <a:pos x="34" y="63"/>
                </a:cxn>
                <a:cxn ang="0">
                  <a:pos x="23" y="69"/>
                </a:cxn>
                <a:cxn ang="0">
                  <a:pos x="11" y="73"/>
                </a:cxn>
                <a:cxn ang="0">
                  <a:pos x="0" y="78"/>
                </a:cxn>
                <a:cxn ang="0">
                  <a:pos x="13" y="109"/>
                </a:cxn>
                <a:cxn ang="0">
                  <a:pos x="28" y="136"/>
                </a:cxn>
                <a:cxn ang="0">
                  <a:pos x="42" y="161"/>
                </a:cxn>
                <a:cxn ang="0">
                  <a:pos x="56" y="184"/>
                </a:cxn>
                <a:cxn ang="0">
                  <a:pos x="72" y="204"/>
                </a:cxn>
                <a:cxn ang="0">
                  <a:pos x="86" y="221"/>
                </a:cxn>
                <a:cxn ang="0">
                  <a:pos x="101" y="236"/>
                </a:cxn>
                <a:cxn ang="0">
                  <a:pos x="115" y="250"/>
                </a:cxn>
                <a:cxn ang="0">
                  <a:pos x="129" y="260"/>
                </a:cxn>
                <a:cxn ang="0">
                  <a:pos x="142" y="270"/>
                </a:cxn>
                <a:cxn ang="0">
                  <a:pos x="155" y="276"/>
                </a:cxn>
                <a:cxn ang="0">
                  <a:pos x="166" y="282"/>
                </a:cxn>
                <a:cxn ang="0">
                  <a:pos x="177" y="285"/>
                </a:cxn>
                <a:cxn ang="0">
                  <a:pos x="186" y="287"/>
                </a:cxn>
                <a:cxn ang="0">
                  <a:pos x="193" y="287"/>
                </a:cxn>
                <a:cxn ang="0">
                  <a:pos x="199" y="285"/>
                </a:cxn>
              </a:cxnLst>
              <a:rect l="0" t="0" r="r" b="b"/>
              <a:pathLst>
                <a:path w="226" h="287">
                  <a:moveTo>
                    <a:pt x="199" y="285"/>
                  </a:moveTo>
                  <a:lnTo>
                    <a:pt x="209" y="276"/>
                  </a:lnTo>
                  <a:lnTo>
                    <a:pt x="217" y="259"/>
                  </a:lnTo>
                  <a:lnTo>
                    <a:pt x="224" y="234"/>
                  </a:lnTo>
                  <a:lnTo>
                    <a:pt x="226" y="202"/>
                  </a:lnTo>
                  <a:lnTo>
                    <a:pt x="223" y="162"/>
                  </a:lnTo>
                  <a:lnTo>
                    <a:pt x="214" y="115"/>
                  </a:lnTo>
                  <a:lnTo>
                    <a:pt x="200" y="61"/>
                  </a:lnTo>
                  <a:lnTo>
                    <a:pt x="178" y="0"/>
                  </a:lnTo>
                  <a:lnTo>
                    <a:pt x="166" y="5"/>
                  </a:lnTo>
                  <a:lnTo>
                    <a:pt x="155" y="10"/>
                  </a:lnTo>
                  <a:lnTo>
                    <a:pt x="144" y="15"/>
                  </a:lnTo>
                  <a:lnTo>
                    <a:pt x="134" y="20"/>
                  </a:lnTo>
                  <a:lnTo>
                    <a:pt x="123" y="24"/>
                  </a:lnTo>
                  <a:lnTo>
                    <a:pt x="111" y="30"/>
                  </a:lnTo>
                  <a:lnTo>
                    <a:pt x="100" y="34"/>
                  </a:lnTo>
                  <a:lnTo>
                    <a:pt x="89" y="39"/>
                  </a:lnTo>
                  <a:lnTo>
                    <a:pt x="78" y="44"/>
                  </a:lnTo>
                  <a:lnTo>
                    <a:pt x="67" y="49"/>
                  </a:lnTo>
                  <a:lnTo>
                    <a:pt x="55" y="54"/>
                  </a:lnTo>
                  <a:lnTo>
                    <a:pt x="45" y="58"/>
                  </a:lnTo>
                  <a:lnTo>
                    <a:pt x="34" y="63"/>
                  </a:lnTo>
                  <a:lnTo>
                    <a:pt x="23" y="69"/>
                  </a:lnTo>
                  <a:lnTo>
                    <a:pt x="11" y="73"/>
                  </a:lnTo>
                  <a:lnTo>
                    <a:pt x="0" y="78"/>
                  </a:lnTo>
                  <a:lnTo>
                    <a:pt x="13" y="109"/>
                  </a:lnTo>
                  <a:lnTo>
                    <a:pt x="28" y="136"/>
                  </a:lnTo>
                  <a:lnTo>
                    <a:pt x="42" y="161"/>
                  </a:lnTo>
                  <a:lnTo>
                    <a:pt x="56" y="184"/>
                  </a:lnTo>
                  <a:lnTo>
                    <a:pt x="72" y="204"/>
                  </a:lnTo>
                  <a:lnTo>
                    <a:pt x="86" y="221"/>
                  </a:lnTo>
                  <a:lnTo>
                    <a:pt x="101" y="236"/>
                  </a:lnTo>
                  <a:lnTo>
                    <a:pt x="115" y="250"/>
                  </a:lnTo>
                  <a:lnTo>
                    <a:pt x="129" y="260"/>
                  </a:lnTo>
                  <a:lnTo>
                    <a:pt x="142" y="270"/>
                  </a:lnTo>
                  <a:lnTo>
                    <a:pt x="155" y="276"/>
                  </a:lnTo>
                  <a:lnTo>
                    <a:pt x="166" y="282"/>
                  </a:lnTo>
                  <a:lnTo>
                    <a:pt x="177" y="285"/>
                  </a:lnTo>
                  <a:lnTo>
                    <a:pt x="186" y="287"/>
                  </a:lnTo>
                  <a:lnTo>
                    <a:pt x="193" y="287"/>
                  </a:lnTo>
                  <a:lnTo>
                    <a:pt x="199" y="285"/>
                  </a:lnTo>
                  <a:close/>
                </a:path>
              </a:pathLst>
            </a:custGeom>
            <a:solidFill>
              <a:srgbClr val="2B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55" name="Freeform 551"/>
            <p:cNvSpPr>
              <a:spLocks/>
            </p:cNvSpPr>
            <p:nvPr/>
          </p:nvSpPr>
          <p:spPr bwMode="auto">
            <a:xfrm>
              <a:off x="3433" y="3434"/>
              <a:ext cx="9" cy="15"/>
            </a:xfrm>
            <a:custGeom>
              <a:avLst/>
              <a:gdLst/>
              <a:ahLst/>
              <a:cxnLst>
                <a:cxn ang="0">
                  <a:pos x="189" y="273"/>
                </a:cxn>
                <a:cxn ang="0">
                  <a:pos x="196" y="265"/>
                </a:cxn>
                <a:cxn ang="0">
                  <a:pos x="201" y="251"/>
                </a:cxn>
                <a:cxn ang="0">
                  <a:pos x="202" y="227"/>
                </a:cxn>
                <a:cxn ang="0">
                  <a:pos x="200" y="197"/>
                </a:cxn>
                <a:cxn ang="0">
                  <a:pos x="193" y="159"/>
                </a:cxn>
                <a:cxn ang="0">
                  <a:pos x="182" y="114"/>
                </a:cxn>
                <a:cxn ang="0">
                  <a:pos x="165" y="60"/>
                </a:cxn>
                <a:cxn ang="0">
                  <a:pos x="142" y="0"/>
                </a:cxn>
                <a:cxn ang="0">
                  <a:pos x="125" y="7"/>
                </a:cxn>
                <a:cxn ang="0">
                  <a:pos x="107" y="14"/>
                </a:cxn>
                <a:cxn ang="0">
                  <a:pos x="89" y="23"/>
                </a:cxn>
                <a:cxn ang="0">
                  <a:pos x="72" y="30"/>
                </a:cxn>
                <a:cxn ang="0">
                  <a:pos x="53" y="39"/>
                </a:cxn>
                <a:cxn ang="0">
                  <a:pos x="36" y="46"/>
                </a:cxn>
                <a:cxn ang="0">
                  <a:pos x="18" y="54"/>
                </a:cxn>
                <a:cxn ang="0">
                  <a:pos x="0" y="62"/>
                </a:cxn>
                <a:cxn ang="0">
                  <a:pos x="14" y="92"/>
                </a:cxn>
                <a:cxn ang="0">
                  <a:pos x="28" y="120"/>
                </a:cxn>
                <a:cxn ang="0">
                  <a:pos x="41" y="145"/>
                </a:cxn>
                <a:cxn ang="0">
                  <a:pos x="57" y="168"/>
                </a:cxn>
                <a:cxn ang="0">
                  <a:pos x="71" y="188"/>
                </a:cxn>
                <a:cxn ang="0">
                  <a:pos x="85" y="206"/>
                </a:cxn>
                <a:cxn ang="0">
                  <a:pos x="98" y="221"/>
                </a:cxn>
                <a:cxn ang="0">
                  <a:pos x="113" y="235"/>
                </a:cxn>
                <a:cxn ang="0">
                  <a:pos x="126" y="246"/>
                </a:cxn>
                <a:cxn ang="0">
                  <a:pos x="138" y="256"/>
                </a:cxn>
                <a:cxn ang="0">
                  <a:pos x="149" y="262"/>
                </a:cxn>
                <a:cxn ang="0">
                  <a:pos x="160" y="268"/>
                </a:cxn>
                <a:cxn ang="0">
                  <a:pos x="170" y="272"/>
                </a:cxn>
                <a:cxn ang="0">
                  <a:pos x="178" y="274"/>
                </a:cxn>
                <a:cxn ang="0">
                  <a:pos x="184" y="274"/>
                </a:cxn>
                <a:cxn ang="0">
                  <a:pos x="189" y="273"/>
                </a:cxn>
              </a:cxnLst>
              <a:rect l="0" t="0" r="r" b="b"/>
              <a:pathLst>
                <a:path w="202" h="274">
                  <a:moveTo>
                    <a:pt x="189" y="273"/>
                  </a:moveTo>
                  <a:lnTo>
                    <a:pt x="196" y="265"/>
                  </a:lnTo>
                  <a:lnTo>
                    <a:pt x="201" y="251"/>
                  </a:lnTo>
                  <a:lnTo>
                    <a:pt x="202" y="227"/>
                  </a:lnTo>
                  <a:lnTo>
                    <a:pt x="200" y="197"/>
                  </a:lnTo>
                  <a:lnTo>
                    <a:pt x="193" y="159"/>
                  </a:lnTo>
                  <a:lnTo>
                    <a:pt x="182" y="114"/>
                  </a:lnTo>
                  <a:lnTo>
                    <a:pt x="165" y="60"/>
                  </a:lnTo>
                  <a:lnTo>
                    <a:pt x="142" y="0"/>
                  </a:lnTo>
                  <a:lnTo>
                    <a:pt x="125" y="7"/>
                  </a:lnTo>
                  <a:lnTo>
                    <a:pt x="107" y="14"/>
                  </a:lnTo>
                  <a:lnTo>
                    <a:pt x="89" y="23"/>
                  </a:lnTo>
                  <a:lnTo>
                    <a:pt x="72" y="30"/>
                  </a:lnTo>
                  <a:lnTo>
                    <a:pt x="53" y="39"/>
                  </a:lnTo>
                  <a:lnTo>
                    <a:pt x="36" y="46"/>
                  </a:lnTo>
                  <a:lnTo>
                    <a:pt x="18" y="54"/>
                  </a:lnTo>
                  <a:lnTo>
                    <a:pt x="0" y="62"/>
                  </a:lnTo>
                  <a:lnTo>
                    <a:pt x="14" y="92"/>
                  </a:lnTo>
                  <a:lnTo>
                    <a:pt x="28" y="120"/>
                  </a:lnTo>
                  <a:lnTo>
                    <a:pt x="41" y="145"/>
                  </a:lnTo>
                  <a:lnTo>
                    <a:pt x="57" y="168"/>
                  </a:lnTo>
                  <a:lnTo>
                    <a:pt x="71" y="188"/>
                  </a:lnTo>
                  <a:lnTo>
                    <a:pt x="85" y="206"/>
                  </a:lnTo>
                  <a:lnTo>
                    <a:pt x="98" y="221"/>
                  </a:lnTo>
                  <a:lnTo>
                    <a:pt x="113" y="235"/>
                  </a:lnTo>
                  <a:lnTo>
                    <a:pt x="126" y="246"/>
                  </a:lnTo>
                  <a:lnTo>
                    <a:pt x="138" y="256"/>
                  </a:lnTo>
                  <a:lnTo>
                    <a:pt x="149" y="262"/>
                  </a:lnTo>
                  <a:lnTo>
                    <a:pt x="160" y="268"/>
                  </a:lnTo>
                  <a:lnTo>
                    <a:pt x="170" y="272"/>
                  </a:lnTo>
                  <a:lnTo>
                    <a:pt x="178" y="274"/>
                  </a:lnTo>
                  <a:lnTo>
                    <a:pt x="184" y="274"/>
                  </a:lnTo>
                  <a:lnTo>
                    <a:pt x="189" y="273"/>
                  </a:lnTo>
                  <a:close/>
                </a:path>
              </a:pathLst>
            </a:custGeom>
            <a:solidFill>
              <a:srgbClr val="474F4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56" name="Freeform 552"/>
            <p:cNvSpPr>
              <a:spLocks/>
            </p:cNvSpPr>
            <p:nvPr/>
          </p:nvSpPr>
          <p:spPr bwMode="auto">
            <a:xfrm>
              <a:off x="3433" y="3435"/>
              <a:ext cx="9" cy="14"/>
            </a:xfrm>
            <a:custGeom>
              <a:avLst/>
              <a:gdLst/>
              <a:ahLst/>
              <a:cxnLst>
                <a:cxn ang="0">
                  <a:pos x="180" y="263"/>
                </a:cxn>
                <a:cxn ang="0">
                  <a:pos x="185" y="256"/>
                </a:cxn>
                <a:cxn ang="0">
                  <a:pos x="186" y="243"/>
                </a:cxn>
                <a:cxn ang="0">
                  <a:pos x="183" y="222"/>
                </a:cxn>
                <a:cxn ang="0">
                  <a:pos x="177" y="193"/>
                </a:cxn>
                <a:cxn ang="0">
                  <a:pos x="166" y="157"/>
                </a:cxn>
                <a:cxn ang="0">
                  <a:pos x="151" y="113"/>
                </a:cxn>
                <a:cxn ang="0">
                  <a:pos x="131" y="60"/>
                </a:cxn>
                <a:cxn ang="0">
                  <a:pos x="108" y="0"/>
                </a:cxn>
                <a:cxn ang="0">
                  <a:pos x="94" y="7"/>
                </a:cxn>
                <a:cxn ang="0">
                  <a:pos x="80" y="13"/>
                </a:cxn>
                <a:cxn ang="0">
                  <a:pos x="67" y="18"/>
                </a:cxn>
                <a:cxn ang="0">
                  <a:pos x="54" y="24"/>
                </a:cxn>
                <a:cxn ang="0">
                  <a:pos x="40" y="30"/>
                </a:cxn>
                <a:cxn ang="0">
                  <a:pos x="27" y="36"/>
                </a:cxn>
                <a:cxn ang="0">
                  <a:pos x="13" y="41"/>
                </a:cxn>
                <a:cxn ang="0">
                  <a:pos x="0" y="48"/>
                </a:cxn>
                <a:cxn ang="0">
                  <a:pos x="13" y="78"/>
                </a:cxn>
                <a:cxn ang="0">
                  <a:pos x="26" y="106"/>
                </a:cxn>
                <a:cxn ang="0">
                  <a:pos x="40" y="131"/>
                </a:cxn>
                <a:cxn ang="0">
                  <a:pos x="55" y="154"/>
                </a:cxn>
                <a:cxn ang="0">
                  <a:pos x="69" y="174"/>
                </a:cxn>
                <a:cxn ang="0">
                  <a:pos x="83" y="192"/>
                </a:cxn>
                <a:cxn ang="0">
                  <a:pos x="96" y="208"/>
                </a:cxn>
                <a:cxn ang="0">
                  <a:pos x="110" y="222"/>
                </a:cxn>
                <a:cxn ang="0">
                  <a:pos x="122" y="233"/>
                </a:cxn>
                <a:cxn ang="0">
                  <a:pos x="134" y="243"/>
                </a:cxn>
                <a:cxn ang="0">
                  <a:pos x="145" y="250"/>
                </a:cxn>
                <a:cxn ang="0">
                  <a:pos x="155" y="256"/>
                </a:cxn>
                <a:cxn ang="0">
                  <a:pos x="164" y="261"/>
                </a:cxn>
                <a:cxn ang="0">
                  <a:pos x="171" y="263"/>
                </a:cxn>
                <a:cxn ang="0">
                  <a:pos x="176" y="264"/>
                </a:cxn>
                <a:cxn ang="0">
                  <a:pos x="180" y="263"/>
                </a:cxn>
              </a:cxnLst>
              <a:rect l="0" t="0" r="r" b="b"/>
              <a:pathLst>
                <a:path w="186" h="264">
                  <a:moveTo>
                    <a:pt x="180" y="263"/>
                  </a:moveTo>
                  <a:lnTo>
                    <a:pt x="185" y="256"/>
                  </a:lnTo>
                  <a:lnTo>
                    <a:pt x="186" y="243"/>
                  </a:lnTo>
                  <a:lnTo>
                    <a:pt x="183" y="222"/>
                  </a:lnTo>
                  <a:lnTo>
                    <a:pt x="177" y="193"/>
                  </a:lnTo>
                  <a:lnTo>
                    <a:pt x="166" y="157"/>
                  </a:lnTo>
                  <a:lnTo>
                    <a:pt x="151" y="113"/>
                  </a:lnTo>
                  <a:lnTo>
                    <a:pt x="131" y="60"/>
                  </a:lnTo>
                  <a:lnTo>
                    <a:pt x="108" y="0"/>
                  </a:lnTo>
                  <a:lnTo>
                    <a:pt x="94" y="7"/>
                  </a:lnTo>
                  <a:lnTo>
                    <a:pt x="80" y="13"/>
                  </a:lnTo>
                  <a:lnTo>
                    <a:pt x="67" y="18"/>
                  </a:lnTo>
                  <a:lnTo>
                    <a:pt x="54" y="24"/>
                  </a:lnTo>
                  <a:lnTo>
                    <a:pt x="40" y="30"/>
                  </a:lnTo>
                  <a:lnTo>
                    <a:pt x="27" y="36"/>
                  </a:lnTo>
                  <a:lnTo>
                    <a:pt x="13" y="41"/>
                  </a:lnTo>
                  <a:lnTo>
                    <a:pt x="0" y="48"/>
                  </a:lnTo>
                  <a:lnTo>
                    <a:pt x="13" y="78"/>
                  </a:lnTo>
                  <a:lnTo>
                    <a:pt x="26" y="106"/>
                  </a:lnTo>
                  <a:lnTo>
                    <a:pt x="40" y="131"/>
                  </a:lnTo>
                  <a:lnTo>
                    <a:pt x="55" y="154"/>
                  </a:lnTo>
                  <a:lnTo>
                    <a:pt x="69" y="174"/>
                  </a:lnTo>
                  <a:lnTo>
                    <a:pt x="83" y="192"/>
                  </a:lnTo>
                  <a:lnTo>
                    <a:pt x="96" y="208"/>
                  </a:lnTo>
                  <a:lnTo>
                    <a:pt x="110" y="222"/>
                  </a:lnTo>
                  <a:lnTo>
                    <a:pt x="122" y="233"/>
                  </a:lnTo>
                  <a:lnTo>
                    <a:pt x="134" y="243"/>
                  </a:lnTo>
                  <a:lnTo>
                    <a:pt x="145" y="250"/>
                  </a:lnTo>
                  <a:lnTo>
                    <a:pt x="155" y="256"/>
                  </a:lnTo>
                  <a:lnTo>
                    <a:pt x="164" y="261"/>
                  </a:lnTo>
                  <a:lnTo>
                    <a:pt x="171" y="263"/>
                  </a:lnTo>
                  <a:lnTo>
                    <a:pt x="176" y="264"/>
                  </a:lnTo>
                  <a:lnTo>
                    <a:pt x="180" y="263"/>
                  </a:lnTo>
                  <a:close/>
                </a:path>
              </a:pathLst>
            </a:custGeom>
            <a:solidFill>
              <a:srgbClr val="61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57" name="Freeform 553"/>
            <p:cNvSpPr>
              <a:spLocks/>
            </p:cNvSpPr>
            <p:nvPr/>
          </p:nvSpPr>
          <p:spPr bwMode="auto">
            <a:xfrm>
              <a:off x="3433" y="3435"/>
              <a:ext cx="8" cy="14"/>
            </a:xfrm>
            <a:custGeom>
              <a:avLst/>
              <a:gdLst/>
              <a:ahLst/>
              <a:cxnLst>
                <a:cxn ang="0">
                  <a:pos x="171" y="251"/>
                </a:cxn>
                <a:cxn ang="0">
                  <a:pos x="173" y="245"/>
                </a:cxn>
                <a:cxn ang="0">
                  <a:pos x="170" y="233"/>
                </a:cxn>
                <a:cxn ang="0">
                  <a:pos x="164" y="214"/>
                </a:cxn>
                <a:cxn ang="0">
                  <a:pos x="153" y="187"/>
                </a:cxn>
                <a:cxn ang="0">
                  <a:pos x="137" y="153"/>
                </a:cxn>
                <a:cxn ang="0">
                  <a:pos x="119" y="110"/>
                </a:cxn>
                <a:cxn ang="0">
                  <a:pos x="97" y="60"/>
                </a:cxn>
                <a:cxn ang="0">
                  <a:pos x="72" y="0"/>
                </a:cxn>
                <a:cxn ang="0">
                  <a:pos x="63" y="4"/>
                </a:cxn>
                <a:cxn ang="0">
                  <a:pos x="54" y="7"/>
                </a:cxn>
                <a:cxn ang="0">
                  <a:pos x="45" y="11"/>
                </a:cxn>
                <a:cxn ang="0">
                  <a:pos x="36" y="16"/>
                </a:cxn>
                <a:cxn ang="0">
                  <a:pos x="27" y="20"/>
                </a:cxn>
                <a:cxn ang="0">
                  <a:pos x="18" y="23"/>
                </a:cxn>
                <a:cxn ang="0">
                  <a:pos x="9" y="27"/>
                </a:cxn>
                <a:cxn ang="0">
                  <a:pos x="0" y="31"/>
                </a:cxn>
                <a:cxn ang="0">
                  <a:pos x="13" y="62"/>
                </a:cxn>
                <a:cxn ang="0">
                  <a:pos x="26" y="89"/>
                </a:cxn>
                <a:cxn ang="0">
                  <a:pos x="41" y="115"/>
                </a:cxn>
                <a:cxn ang="0">
                  <a:pos x="54" y="138"/>
                </a:cxn>
                <a:cxn ang="0">
                  <a:pos x="68" y="159"/>
                </a:cxn>
                <a:cxn ang="0">
                  <a:pos x="81" y="177"/>
                </a:cxn>
                <a:cxn ang="0">
                  <a:pos x="95" y="193"/>
                </a:cxn>
                <a:cxn ang="0">
                  <a:pos x="107" y="206"/>
                </a:cxn>
                <a:cxn ang="0">
                  <a:pos x="119" y="218"/>
                </a:cxn>
                <a:cxn ang="0">
                  <a:pos x="130" y="229"/>
                </a:cxn>
                <a:cxn ang="0">
                  <a:pos x="141" y="236"/>
                </a:cxn>
                <a:cxn ang="0">
                  <a:pos x="150" y="242"/>
                </a:cxn>
                <a:cxn ang="0">
                  <a:pos x="157" y="246"/>
                </a:cxn>
                <a:cxn ang="0">
                  <a:pos x="163" y="250"/>
                </a:cxn>
                <a:cxn ang="0">
                  <a:pos x="168" y="251"/>
                </a:cxn>
                <a:cxn ang="0">
                  <a:pos x="171" y="251"/>
                </a:cxn>
              </a:cxnLst>
              <a:rect l="0" t="0" r="r" b="b"/>
              <a:pathLst>
                <a:path w="173" h="251">
                  <a:moveTo>
                    <a:pt x="171" y="251"/>
                  </a:moveTo>
                  <a:lnTo>
                    <a:pt x="173" y="245"/>
                  </a:lnTo>
                  <a:lnTo>
                    <a:pt x="170" y="233"/>
                  </a:lnTo>
                  <a:lnTo>
                    <a:pt x="164" y="214"/>
                  </a:lnTo>
                  <a:lnTo>
                    <a:pt x="153" y="187"/>
                  </a:lnTo>
                  <a:lnTo>
                    <a:pt x="137" y="153"/>
                  </a:lnTo>
                  <a:lnTo>
                    <a:pt x="119" y="110"/>
                  </a:lnTo>
                  <a:lnTo>
                    <a:pt x="97" y="60"/>
                  </a:lnTo>
                  <a:lnTo>
                    <a:pt x="72" y="0"/>
                  </a:lnTo>
                  <a:lnTo>
                    <a:pt x="63" y="4"/>
                  </a:lnTo>
                  <a:lnTo>
                    <a:pt x="54" y="7"/>
                  </a:lnTo>
                  <a:lnTo>
                    <a:pt x="45" y="11"/>
                  </a:lnTo>
                  <a:lnTo>
                    <a:pt x="36" y="16"/>
                  </a:lnTo>
                  <a:lnTo>
                    <a:pt x="27" y="20"/>
                  </a:lnTo>
                  <a:lnTo>
                    <a:pt x="18" y="23"/>
                  </a:lnTo>
                  <a:lnTo>
                    <a:pt x="9" y="27"/>
                  </a:lnTo>
                  <a:lnTo>
                    <a:pt x="0" y="31"/>
                  </a:lnTo>
                  <a:lnTo>
                    <a:pt x="13" y="62"/>
                  </a:lnTo>
                  <a:lnTo>
                    <a:pt x="26" y="89"/>
                  </a:lnTo>
                  <a:lnTo>
                    <a:pt x="41" y="115"/>
                  </a:lnTo>
                  <a:lnTo>
                    <a:pt x="54" y="138"/>
                  </a:lnTo>
                  <a:lnTo>
                    <a:pt x="68" y="159"/>
                  </a:lnTo>
                  <a:lnTo>
                    <a:pt x="81" y="177"/>
                  </a:lnTo>
                  <a:lnTo>
                    <a:pt x="95" y="193"/>
                  </a:lnTo>
                  <a:lnTo>
                    <a:pt x="107" y="206"/>
                  </a:lnTo>
                  <a:lnTo>
                    <a:pt x="119" y="218"/>
                  </a:lnTo>
                  <a:lnTo>
                    <a:pt x="130" y="229"/>
                  </a:lnTo>
                  <a:lnTo>
                    <a:pt x="141" y="236"/>
                  </a:lnTo>
                  <a:lnTo>
                    <a:pt x="150" y="242"/>
                  </a:lnTo>
                  <a:lnTo>
                    <a:pt x="157" y="246"/>
                  </a:lnTo>
                  <a:lnTo>
                    <a:pt x="163" y="250"/>
                  </a:lnTo>
                  <a:lnTo>
                    <a:pt x="168" y="251"/>
                  </a:lnTo>
                  <a:lnTo>
                    <a:pt x="171" y="251"/>
                  </a:lnTo>
                  <a:close/>
                </a:path>
              </a:pathLst>
            </a:custGeom>
            <a:solidFill>
              <a:srgbClr val="7A82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58" name="Freeform 554"/>
            <p:cNvSpPr>
              <a:spLocks/>
            </p:cNvSpPr>
            <p:nvPr/>
          </p:nvSpPr>
          <p:spPr bwMode="auto">
            <a:xfrm>
              <a:off x="3434" y="3436"/>
              <a:ext cx="7" cy="13"/>
            </a:xfrm>
            <a:custGeom>
              <a:avLst/>
              <a:gdLst/>
              <a:ahLst/>
              <a:cxnLst>
                <a:cxn ang="0">
                  <a:pos x="163" y="240"/>
                </a:cxn>
                <a:cxn ang="0">
                  <a:pos x="162" y="235"/>
                </a:cxn>
                <a:cxn ang="0">
                  <a:pos x="156" y="225"/>
                </a:cxn>
                <a:cxn ang="0">
                  <a:pos x="145" y="208"/>
                </a:cxn>
                <a:cxn ang="0">
                  <a:pos x="129" y="183"/>
                </a:cxn>
                <a:cxn ang="0">
                  <a:pos x="110" y="150"/>
                </a:cxn>
                <a:cxn ang="0">
                  <a:pos x="89" y="110"/>
                </a:cxn>
                <a:cxn ang="0">
                  <a:pos x="64" y="59"/>
                </a:cxn>
                <a:cxn ang="0">
                  <a:pos x="39" y="0"/>
                </a:cxn>
                <a:cxn ang="0">
                  <a:pos x="34" y="2"/>
                </a:cxn>
                <a:cxn ang="0">
                  <a:pos x="28" y="5"/>
                </a:cxn>
                <a:cxn ang="0">
                  <a:pos x="24" y="7"/>
                </a:cxn>
                <a:cxn ang="0">
                  <a:pos x="19" y="9"/>
                </a:cxn>
                <a:cxn ang="0">
                  <a:pos x="14" y="11"/>
                </a:cxn>
                <a:cxn ang="0">
                  <a:pos x="10" y="13"/>
                </a:cxn>
                <a:cxn ang="0">
                  <a:pos x="5" y="15"/>
                </a:cxn>
                <a:cxn ang="0">
                  <a:pos x="0" y="17"/>
                </a:cxn>
                <a:cxn ang="0">
                  <a:pos x="13" y="48"/>
                </a:cxn>
                <a:cxn ang="0">
                  <a:pos x="26" y="75"/>
                </a:cxn>
                <a:cxn ang="0">
                  <a:pos x="41" y="102"/>
                </a:cxn>
                <a:cxn ang="0">
                  <a:pos x="54" y="124"/>
                </a:cxn>
                <a:cxn ang="0">
                  <a:pos x="68" y="145"/>
                </a:cxn>
                <a:cxn ang="0">
                  <a:pos x="82" y="163"/>
                </a:cxn>
                <a:cxn ang="0">
                  <a:pos x="94" y="180"/>
                </a:cxn>
                <a:cxn ang="0">
                  <a:pos x="106" y="193"/>
                </a:cxn>
                <a:cxn ang="0">
                  <a:pos x="117" y="205"/>
                </a:cxn>
                <a:cxn ang="0">
                  <a:pos x="127" y="215"/>
                </a:cxn>
                <a:cxn ang="0">
                  <a:pos x="138" y="224"/>
                </a:cxn>
                <a:cxn ang="0">
                  <a:pos x="146" y="230"/>
                </a:cxn>
                <a:cxn ang="0">
                  <a:pos x="152" y="234"/>
                </a:cxn>
                <a:cxn ang="0">
                  <a:pos x="158" y="238"/>
                </a:cxn>
                <a:cxn ang="0">
                  <a:pos x="161" y="240"/>
                </a:cxn>
                <a:cxn ang="0">
                  <a:pos x="163" y="240"/>
                </a:cxn>
              </a:cxnLst>
              <a:rect l="0" t="0" r="r" b="b"/>
              <a:pathLst>
                <a:path w="163" h="240">
                  <a:moveTo>
                    <a:pt x="163" y="240"/>
                  </a:moveTo>
                  <a:lnTo>
                    <a:pt x="162" y="235"/>
                  </a:lnTo>
                  <a:lnTo>
                    <a:pt x="156" y="225"/>
                  </a:lnTo>
                  <a:lnTo>
                    <a:pt x="145" y="208"/>
                  </a:lnTo>
                  <a:lnTo>
                    <a:pt x="129" y="183"/>
                  </a:lnTo>
                  <a:lnTo>
                    <a:pt x="110" y="150"/>
                  </a:lnTo>
                  <a:lnTo>
                    <a:pt x="89" y="110"/>
                  </a:lnTo>
                  <a:lnTo>
                    <a:pt x="64" y="59"/>
                  </a:lnTo>
                  <a:lnTo>
                    <a:pt x="39" y="0"/>
                  </a:lnTo>
                  <a:lnTo>
                    <a:pt x="34" y="2"/>
                  </a:lnTo>
                  <a:lnTo>
                    <a:pt x="28" y="5"/>
                  </a:lnTo>
                  <a:lnTo>
                    <a:pt x="24" y="7"/>
                  </a:lnTo>
                  <a:lnTo>
                    <a:pt x="19" y="9"/>
                  </a:lnTo>
                  <a:lnTo>
                    <a:pt x="14" y="11"/>
                  </a:lnTo>
                  <a:lnTo>
                    <a:pt x="10" y="13"/>
                  </a:lnTo>
                  <a:lnTo>
                    <a:pt x="5" y="15"/>
                  </a:lnTo>
                  <a:lnTo>
                    <a:pt x="0" y="17"/>
                  </a:lnTo>
                  <a:lnTo>
                    <a:pt x="13" y="48"/>
                  </a:lnTo>
                  <a:lnTo>
                    <a:pt x="26" y="75"/>
                  </a:lnTo>
                  <a:lnTo>
                    <a:pt x="41" y="102"/>
                  </a:lnTo>
                  <a:lnTo>
                    <a:pt x="54" y="124"/>
                  </a:lnTo>
                  <a:lnTo>
                    <a:pt x="68" y="145"/>
                  </a:lnTo>
                  <a:lnTo>
                    <a:pt x="82" y="163"/>
                  </a:lnTo>
                  <a:lnTo>
                    <a:pt x="94" y="180"/>
                  </a:lnTo>
                  <a:lnTo>
                    <a:pt x="106" y="193"/>
                  </a:lnTo>
                  <a:lnTo>
                    <a:pt x="117" y="205"/>
                  </a:lnTo>
                  <a:lnTo>
                    <a:pt x="127" y="215"/>
                  </a:lnTo>
                  <a:lnTo>
                    <a:pt x="138" y="224"/>
                  </a:lnTo>
                  <a:lnTo>
                    <a:pt x="146" y="230"/>
                  </a:lnTo>
                  <a:lnTo>
                    <a:pt x="152" y="234"/>
                  </a:lnTo>
                  <a:lnTo>
                    <a:pt x="158" y="238"/>
                  </a:lnTo>
                  <a:lnTo>
                    <a:pt x="161" y="240"/>
                  </a:lnTo>
                  <a:lnTo>
                    <a:pt x="163" y="240"/>
                  </a:lnTo>
                  <a:close/>
                </a:path>
              </a:pathLst>
            </a:custGeom>
            <a:solidFill>
              <a:srgbClr val="91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59" name="Freeform 555"/>
            <p:cNvSpPr>
              <a:spLocks/>
            </p:cNvSpPr>
            <p:nvPr/>
          </p:nvSpPr>
          <p:spPr bwMode="auto">
            <a:xfrm>
              <a:off x="3441" y="3449"/>
              <a:ext cx="2" cy="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44" y="76"/>
                </a:cxn>
                <a:cxn ang="0">
                  <a:pos x="48" y="92"/>
                </a:cxn>
                <a:cxn ang="0">
                  <a:pos x="46" y="99"/>
                </a:cxn>
                <a:cxn ang="0">
                  <a:pos x="39" y="96"/>
                </a:cxn>
                <a:cxn ang="0">
                  <a:pos x="31" y="83"/>
                </a:cxn>
                <a:cxn ang="0">
                  <a:pos x="0" y="7"/>
                </a:cxn>
                <a:cxn ang="0">
                  <a:pos x="13" y="0"/>
                </a:cxn>
              </a:cxnLst>
              <a:rect l="0" t="0" r="r" b="b"/>
              <a:pathLst>
                <a:path w="48" h="99">
                  <a:moveTo>
                    <a:pt x="13" y="0"/>
                  </a:moveTo>
                  <a:lnTo>
                    <a:pt x="44" y="76"/>
                  </a:lnTo>
                  <a:lnTo>
                    <a:pt x="48" y="92"/>
                  </a:lnTo>
                  <a:lnTo>
                    <a:pt x="46" y="99"/>
                  </a:lnTo>
                  <a:lnTo>
                    <a:pt x="39" y="96"/>
                  </a:lnTo>
                  <a:lnTo>
                    <a:pt x="31" y="83"/>
                  </a:lnTo>
                  <a:lnTo>
                    <a:pt x="0" y="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2B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3260" name="Group 556"/>
          <p:cNvGrpSpPr>
            <a:grpSpLocks/>
          </p:cNvGrpSpPr>
          <p:nvPr/>
        </p:nvGrpSpPr>
        <p:grpSpPr bwMode="auto">
          <a:xfrm>
            <a:off x="3989388" y="1201738"/>
            <a:ext cx="469900" cy="685800"/>
            <a:chOff x="3360" y="3024"/>
            <a:chExt cx="296" cy="432"/>
          </a:xfrm>
        </p:grpSpPr>
        <p:sp>
          <p:nvSpPr>
            <p:cNvPr id="73261" name="Freeform 557"/>
            <p:cNvSpPr>
              <a:spLocks/>
            </p:cNvSpPr>
            <p:nvPr/>
          </p:nvSpPr>
          <p:spPr bwMode="auto">
            <a:xfrm>
              <a:off x="3394" y="3298"/>
              <a:ext cx="9" cy="5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199" y="0"/>
                </a:cxn>
                <a:cxn ang="0">
                  <a:pos x="206" y="17"/>
                </a:cxn>
                <a:cxn ang="0">
                  <a:pos x="7" y="84"/>
                </a:cxn>
                <a:cxn ang="0">
                  <a:pos x="0" y="67"/>
                </a:cxn>
              </a:cxnLst>
              <a:rect l="0" t="0" r="r" b="b"/>
              <a:pathLst>
                <a:path w="206" h="84">
                  <a:moveTo>
                    <a:pt x="0" y="67"/>
                  </a:moveTo>
                  <a:lnTo>
                    <a:pt x="199" y="0"/>
                  </a:lnTo>
                  <a:lnTo>
                    <a:pt x="206" y="17"/>
                  </a:lnTo>
                  <a:lnTo>
                    <a:pt x="7" y="84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62" name="Freeform 558"/>
            <p:cNvSpPr>
              <a:spLocks/>
            </p:cNvSpPr>
            <p:nvPr/>
          </p:nvSpPr>
          <p:spPr bwMode="auto">
            <a:xfrm>
              <a:off x="3453" y="3450"/>
              <a:ext cx="3" cy="6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80" y="77"/>
                </a:cxn>
                <a:cxn ang="0">
                  <a:pos x="82" y="87"/>
                </a:cxn>
                <a:cxn ang="0">
                  <a:pos x="80" y="95"/>
                </a:cxn>
                <a:cxn ang="0">
                  <a:pos x="74" y="102"/>
                </a:cxn>
                <a:cxn ang="0">
                  <a:pos x="66" y="106"/>
                </a:cxn>
                <a:cxn ang="0">
                  <a:pos x="57" y="108"/>
                </a:cxn>
                <a:cxn ang="0">
                  <a:pos x="49" y="106"/>
                </a:cxn>
                <a:cxn ang="0">
                  <a:pos x="41" y="102"/>
                </a:cxn>
                <a:cxn ang="0">
                  <a:pos x="35" y="93"/>
                </a:cxn>
                <a:cxn ang="0">
                  <a:pos x="0" y="16"/>
                </a:cxn>
                <a:cxn ang="0">
                  <a:pos x="45" y="0"/>
                </a:cxn>
              </a:cxnLst>
              <a:rect l="0" t="0" r="r" b="b"/>
              <a:pathLst>
                <a:path w="82" h="108">
                  <a:moveTo>
                    <a:pt x="45" y="0"/>
                  </a:moveTo>
                  <a:lnTo>
                    <a:pt x="80" y="77"/>
                  </a:lnTo>
                  <a:lnTo>
                    <a:pt x="82" y="87"/>
                  </a:lnTo>
                  <a:lnTo>
                    <a:pt x="80" y="95"/>
                  </a:lnTo>
                  <a:lnTo>
                    <a:pt x="74" y="102"/>
                  </a:lnTo>
                  <a:lnTo>
                    <a:pt x="66" y="106"/>
                  </a:lnTo>
                  <a:lnTo>
                    <a:pt x="57" y="108"/>
                  </a:lnTo>
                  <a:lnTo>
                    <a:pt x="49" y="106"/>
                  </a:lnTo>
                  <a:lnTo>
                    <a:pt x="41" y="102"/>
                  </a:lnTo>
                  <a:lnTo>
                    <a:pt x="35" y="93"/>
                  </a:lnTo>
                  <a:lnTo>
                    <a:pt x="0" y="1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63" name="Freeform 559"/>
            <p:cNvSpPr>
              <a:spLocks/>
            </p:cNvSpPr>
            <p:nvPr/>
          </p:nvSpPr>
          <p:spPr bwMode="auto">
            <a:xfrm>
              <a:off x="3443" y="3433"/>
              <a:ext cx="13" cy="18"/>
            </a:xfrm>
            <a:custGeom>
              <a:avLst/>
              <a:gdLst/>
              <a:ahLst/>
              <a:cxnLst>
                <a:cxn ang="0">
                  <a:pos x="247" y="317"/>
                </a:cxn>
                <a:cxn ang="0">
                  <a:pos x="261" y="307"/>
                </a:cxn>
                <a:cxn ang="0">
                  <a:pos x="275" y="287"/>
                </a:cxn>
                <a:cxn ang="0">
                  <a:pos x="285" y="256"/>
                </a:cxn>
                <a:cxn ang="0">
                  <a:pos x="292" y="218"/>
                </a:cxn>
                <a:cxn ang="0">
                  <a:pos x="293" y="173"/>
                </a:cxn>
                <a:cxn ang="0">
                  <a:pos x="288" y="120"/>
                </a:cxn>
                <a:cxn ang="0">
                  <a:pos x="274" y="62"/>
                </a:cxn>
                <a:cxn ang="0">
                  <a:pos x="251" y="0"/>
                </a:cxn>
                <a:cxn ang="0">
                  <a:pos x="235" y="5"/>
                </a:cxn>
                <a:cxn ang="0">
                  <a:pos x="219" y="10"/>
                </a:cxn>
                <a:cxn ang="0">
                  <a:pos x="204" y="17"/>
                </a:cxn>
                <a:cxn ang="0">
                  <a:pos x="188" y="22"/>
                </a:cxn>
                <a:cxn ang="0">
                  <a:pos x="172" y="28"/>
                </a:cxn>
                <a:cxn ang="0">
                  <a:pos x="157" y="34"/>
                </a:cxn>
                <a:cxn ang="0">
                  <a:pos x="140" y="40"/>
                </a:cxn>
                <a:cxn ang="0">
                  <a:pos x="125" y="45"/>
                </a:cxn>
                <a:cxn ang="0">
                  <a:pos x="110" y="52"/>
                </a:cxn>
                <a:cxn ang="0">
                  <a:pos x="94" y="58"/>
                </a:cxn>
                <a:cxn ang="0">
                  <a:pos x="78" y="63"/>
                </a:cxn>
                <a:cxn ang="0">
                  <a:pos x="63" y="69"/>
                </a:cxn>
                <a:cxn ang="0">
                  <a:pos x="47" y="75"/>
                </a:cxn>
                <a:cxn ang="0">
                  <a:pos x="31" y="81"/>
                </a:cxn>
                <a:cxn ang="0">
                  <a:pos x="15" y="86"/>
                </a:cxn>
                <a:cxn ang="0">
                  <a:pos x="0" y="92"/>
                </a:cxn>
                <a:cxn ang="0">
                  <a:pos x="15" y="122"/>
                </a:cxn>
                <a:cxn ang="0">
                  <a:pos x="30" y="152"/>
                </a:cxn>
                <a:cxn ang="0">
                  <a:pos x="48" y="177"/>
                </a:cxn>
                <a:cxn ang="0">
                  <a:pos x="65" y="201"/>
                </a:cxn>
                <a:cxn ang="0">
                  <a:pos x="82" y="222"/>
                </a:cxn>
                <a:cxn ang="0">
                  <a:pos x="101" y="242"/>
                </a:cxn>
                <a:cxn ang="0">
                  <a:pos x="119" y="259"/>
                </a:cxn>
                <a:cxn ang="0">
                  <a:pos x="136" y="274"/>
                </a:cxn>
                <a:cxn ang="0">
                  <a:pos x="154" y="287"/>
                </a:cxn>
                <a:cxn ang="0">
                  <a:pos x="171" y="297"/>
                </a:cxn>
                <a:cxn ang="0">
                  <a:pos x="186" y="306"/>
                </a:cxn>
                <a:cxn ang="0">
                  <a:pos x="202" y="312"/>
                </a:cxn>
                <a:cxn ang="0">
                  <a:pos x="215" y="316"/>
                </a:cxn>
                <a:cxn ang="0">
                  <a:pos x="227" y="318"/>
                </a:cxn>
                <a:cxn ang="0">
                  <a:pos x="238" y="319"/>
                </a:cxn>
                <a:cxn ang="0">
                  <a:pos x="247" y="317"/>
                </a:cxn>
              </a:cxnLst>
              <a:rect l="0" t="0" r="r" b="b"/>
              <a:pathLst>
                <a:path w="293" h="319">
                  <a:moveTo>
                    <a:pt x="247" y="317"/>
                  </a:moveTo>
                  <a:lnTo>
                    <a:pt x="261" y="307"/>
                  </a:lnTo>
                  <a:lnTo>
                    <a:pt x="275" y="287"/>
                  </a:lnTo>
                  <a:lnTo>
                    <a:pt x="285" y="256"/>
                  </a:lnTo>
                  <a:lnTo>
                    <a:pt x="292" y="218"/>
                  </a:lnTo>
                  <a:lnTo>
                    <a:pt x="293" y="173"/>
                  </a:lnTo>
                  <a:lnTo>
                    <a:pt x="288" y="120"/>
                  </a:lnTo>
                  <a:lnTo>
                    <a:pt x="274" y="62"/>
                  </a:lnTo>
                  <a:lnTo>
                    <a:pt x="251" y="0"/>
                  </a:lnTo>
                  <a:lnTo>
                    <a:pt x="235" y="5"/>
                  </a:lnTo>
                  <a:lnTo>
                    <a:pt x="219" y="10"/>
                  </a:lnTo>
                  <a:lnTo>
                    <a:pt x="204" y="17"/>
                  </a:lnTo>
                  <a:lnTo>
                    <a:pt x="188" y="22"/>
                  </a:lnTo>
                  <a:lnTo>
                    <a:pt x="172" y="28"/>
                  </a:lnTo>
                  <a:lnTo>
                    <a:pt x="157" y="34"/>
                  </a:lnTo>
                  <a:lnTo>
                    <a:pt x="140" y="40"/>
                  </a:lnTo>
                  <a:lnTo>
                    <a:pt x="125" y="45"/>
                  </a:lnTo>
                  <a:lnTo>
                    <a:pt x="110" y="52"/>
                  </a:lnTo>
                  <a:lnTo>
                    <a:pt x="94" y="58"/>
                  </a:lnTo>
                  <a:lnTo>
                    <a:pt x="78" y="63"/>
                  </a:lnTo>
                  <a:lnTo>
                    <a:pt x="63" y="69"/>
                  </a:lnTo>
                  <a:lnTo>
                    <a:pt x="47" y="75"/>
                  </a:lnTo>
                  <a:lnTo>
                    <a:pt x="31" y="81"/>
                  </a:lnTo>
                  <a:lnTo>
                    <a:pt x="15" y="86"/>
                  </a:lnTo>
                  <a:lnTo>
                    <a:pt x="0" y="92"/>
                  </a:lnTo>
                  <a:lnTo>
                    <a:pt x="15" y="122"/>
                  </a:lnTo>
                  <a:lnTo>
                    <a:pt x="30" y="152"/>
                  </a:lnTo>
                  <a:lnTo>
                    <a:pt x="48" y="177"/>
                  </a:lnTo>
                  <a:lnTo>
                    <a:pt x="65" y="201"/>
                  </a:lnTo>
                  <a:lnTo>
                    <a:pt x="82" y="222"/>
                  </a:lnTo>
                  <a:lnTo>
                    <a:pt x="101" y="242"/>
                  </a:lnTo>
                  <a:lnTo>
                    <a:pt x="119" y="259"/>
                  </a:lnTo>
                  <a:lnTo>
                    <a:pt x="136" y="274"/>
                  </a:lnTo>
                  <a:lnTo>
                    <a:pt x="154" y="287"/>
                  </a:lnTo>
                  <a:lnTo>
                    <a:pt x="171" y="297"/>
                  </a:lnTo>
                  <a:lnTo>
                    <a:pt x="186" y="306"/>
                  </a:lnTo>
                  <a:lnTo>
                    <a:pt x="202" y="312"/>
                  </a:lnTo>
                  <a:lnTo>
                    <a:pt x="215" y="316"/>
                  </a:lnTo>
                  <a:lnTo>
                    <a:pt x="227" y="318"/>
                  </a:lnTo>
                  <a:lnTo>
                    <a:pt x="238" y="319"/>
                  </a:lnTo>
                  <a:lnTo>
                    <a:pt x="247" y="317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64" name="Freeform 560"/>
            <p:cNvSpPr>
              <a:spLocks/>
            </p:cNvSpPr>
            <p:nvPr/>
          </p:nvSpPr>
          <p:spPr bwMode="auto">
            <a:xfrm>
              <a:off x="3394" y="3299"/>
              <a:ext cx="60" cy="139"/>
            </a:xfrm>
            <a:custGeom>
              <a:avLst/>
              <a:gdLst/>
              <a:ahLst/>
              <a:cxnLst>
                <a:cxn ang="0">
                  <a:pos x="198" y="0"/>
                </a:cxn>
                <a:cxn ang="0">
                  <a:pos x="0" y="66"/>
                </a:cxn>
                <a:cxn ang="0">
                  <a:pos x="1064" y="2506"/>
                </a:cxn>
                <a:cxn ang="0">
                  <a:pos x="1314" y="2421"/>
                </a:cxn>
                <a:cxn ang="0">
                  <a:pos x="198" y="0"/>
                </a:cxn>
              </a:cxnLst>
              <a:rect l="0" t="0" r="r" b="b"/>
              <a:pathLst>
                <a:path w="1314" h="2506">
                  <a:moveTo>
                    <a:pt x="198" y="0"/>
                  </a:moveTo>
                  <a:lnTo>
                    <a:pt x="0" y="66"/>
                  </a:lnTo>
                  <a:lnTo>
                    <a:pt x="1064" y="2506"/>
                  </a:lnTo>
                  <a:lnTo>
                    <a:pt x="1314" y="2421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65" name="Freeform 561"/>
            <p:cNvSpPr>
              <a:spLocks/>
            </p:cNvSpPr>
            <p:nvPr/>
          </p:nvSpPr>
          <p:spPr bwMode="auto">
            <a:xfrm>
              <a:off x="3392" y="3292"/>
              <a:ext cx="11" cy="10"/>
            </a:xfrm>
            <a:custGeom>
              <a:avLst/>
              <a:gdLst/>
              <a:ahLst/>
              <a:cxnLst>
                <a:cxn ang="0">
                  <a:pos x="235" y="111"/>
                </a:cxn>
                <a:cxn ang="0">
                  <a:pos x="36" y="179"/>
                </a:cxn>
                <a:cxn ang="0">
                  <a:pos x="0" y="97"/>
                </a:cxn>
                <a:cxn ang="0">
                  <a:pos x="70" y="0"/>
                </a:cxn>
                <a:cxn ang="0">
                  <a:pos x="199" y="30"/>
                </a:cxn>
                <a:cxn ang="0">
                  <a:pos x="235" y="111"/>
                </a:cxn>
              </a:cxnLst>
              <a:rect l="0" t="0" r="r" b="b"/>
              <a:pathLst>
                <a:path w="235" h="179">
                  <a:moveTo>
                    <a:pt x="235" y="111"/>
                  </a:moveTo>
                  <a:lnTo>
                    <a:pt x="36" y="179"/>
                  </a:lnTo>
                  <a:lnTo>
                    <a:pt x="0" y="97"/>
                  </a:lnTo>
                  <a:lnTo>
                    <a:pt x="70" y="0"/>
                  </a:lnTo>
                  <a:lnTo>
                    <a:pt x="199" y="30"/>
                  </a:lnTo>
                  <a:lnTo>
                    <a:pt x="235" y="111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66" name="Freeform 562"/>
            <p:cNvSpPr>
              <a:spLocks/>
            </p:cNvSpPr>
            <p:nvPr/>
          </p:nvSpPr>
          <p:spPr bwMode="auto">
            <a:xfrm>
              <a:off x="3403" y="3103"/>
              <a:ext cx="208" cy="202"/>
            </a:xfrm>
            <a:custGeom>
              <a:avLst/>
              <a:gdLst/>
              <a:ahLst/>
              <a:cxnLst>
                <a:cxn ang="0">
                  <a:pos x="0" y="1626"/>
                </a:cxn>
                <a:cxn ang="0">
                  <a:pos x="3650" y="0"/>
                </a:cxn>
                <a:cxn ang="0">
                  <a:pos x="4569" y="1998"/>
                </a:cxn>
                <a:cxn ang="0">
                  <a:pos x="873" y="3641"/>
                </a:cxn>
                <a:cxn ang="0">
                  <a:pos x="0" y="1626"/>
                </a:cxn>
              </a:cxnLst>
              <a:rect l="0" t="0" r="r" b="b"/>
              <a:pathLst>
                <a:path w="4569" h="3641">
                  <a:moveTo>
                    <a:pt x="0" y="1626"/>
                  </a:moveTo>
                  <a:lnTo>
                    <a:pt x="3650" y="0"/>
                  </a:lnTo>
                  <a:lnTo>
                    <a:pt x="4569" y="1998"/>
                  </a:lnTo>
                  <a:lnTo>
                    <a:pt x="873" y="3641"/>
                  </a:lnTo>
                  <a:lnTo>
                    <a:pt x="0" y="1626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67" name="Freeform 563"/>
            <p:cNvSpPr>
              <a:spLocks/>
            </p:cNvSpPr>
            <p:nvPr/>
          </p:nvSpPr>
          <p:spPr bwMode="auto">
            <a:xfrm>
              <a:off x="3385" y="3045"/>
              <a:ext cx="271" cy="393"/>
            </a:xfrm>
            <a:custGeom>
              <a:avLst/>
              <a:gdLst/>
              <a:ahLst/>
              <a:cxnLst>
                <a:cxn ang="0">
                  <a:pos x="2496" y="7056"/>
                </a:cxn>
                <a:cxn ang="0">
                  <a:pos x="5894" y="5433"/>
                </a:cxn>
                <a:cxn ang="0">
                  <a:pos x="5912" y="5421"/>
                </a:cxn>
                <a:cxn ang="0">
                  <a:pos x="5927" y="5407"/>
                </a:cxn>
                <a:cxn ang="0">
                  <a:pos x="5941" y="5389"/>
                </a:cxn>
                <a:cxn ang="0">
                  <a:pos x="5950" y="5369"/>
                </a:cxn>
                <a:cxn ang="0">
                  <a:pos x="5955" y="5348"/>
                </a:cxn>
                <a:cxn ang="0">
                  <a:pos x="5957" y="5325"/>
                </a:cxn>
                <a:cxn ang="0">
                  <a:pos x="5955" y="5303"/>
                </a:cxn>
                <a:cxn ang="0">
                  <a:pos x="5948" y="5282"/>
                </a:cxn>
                <a:cxn ang="0">
                  <a:pos x="3503" y="65"/>
                </a:cxn>
                <a:cxn ang="0">
                  <a:pos x="3492" y="47"/>
                </a:cxn>
                <a:cxn ang="0">
                  <a:pos x="3477" y="31"/>
                </a:cxn>
                <a:cxn ang="0">
                  <a:pos x="3460" y="18"/>
                </a:cxn>
                <a:cxn ang="0">
                  <a:pos x="3441" y="9"/>
                </a:cxn>
                <a:cxn ang="0">
                  <a:pos x="3420" y="3"/>
                </a:cxn>
                <a:cxn ang="0">
                  <a:pos x="3399" y="0"/>
                </a:cxn>
                <a:cxn ang="0">
                  <a:pos x="3377" y="3"/>
                </a:cxn>
                <a:cxn ang="0">
                  <a:pos x="3357" y="9"/>
                </a:cxn>
                <a:cxn ang="0">
                  <a:pos x="63" y="1487"/>
                </a:cxn>
                <a:cxn ang="0">
                  <a:pos x="45" y="1497"/>
                </a:cxn>
                <a:cxn ang="0">
                  <a:pos x="29" y="1512"/>
                </a:cxn>
                <a:cxn ang="0">
                  <a:pos x="16" y="1530"/>
                </a:cxn>
                <a:cxn ang="0">
                  <a:pos x="7" y="1550"/>
                </a:cxn>
                <a:cxn ang="0">
                  <a:pos x="2" y="1572"/>
                </a:cxn>
                <a:cxn ang="0">
                  <a:pos x="0" y="1594"/>
                </a:cxn>
                <a:cxn ang="0">
                  <a:pos x="3" y="1616"/>
                </a:cxn>
                <a:cxn ang="0">
                  <a:pos x="9" y="1637"/>
                </a:cxn>
                <a:cxn ang="0">
                  <a:pos x="2350" y="7000"/>
                </a:cxn>
                <a:cxn ang="0">
                  <a:pos x="2361" y="7018"/>
                </a:cxn>
                <a:cxn ang="0">
                  <a:pos x="2376" y="7034"/>
                </a:cxn>
                <a:cxn ang="0">
                  <a:pos x="2393" y="7048"/>
                </a:cxn>
                <a:cxn ang="0">
                  <a:pos x="2412" y="7057"/>
                </a:cxn>
                <a:cxn ang="0">
                  <a:pos x="2433" y="7064"/>
                </a:cxn>
                <a:cxn ang="0">
                  <a:pos x="2454" y="7066"/>
                </a:cxn>
                <a:cxn ang="0">
                  <a:pos x="2476" y="7064"/>
                </a:cxn>
                <a:cxn ang="0">
                  <a:pos x="2496" y="7056"/>
                </a:cxn>
              </a:cxnLst>
              <a:rect l="0" t="0" r="r" b="b"/>
              <a:pathLst>
                <a:path w="5957" h="7066">
                  <a:moveTo>
                    <a:pt x="2496" y="7056"/>
                  </a:moveTo>
                  <a:lnTo>
                    <a:pt x="5894" y="5433"/>
                  </a:lnTo>
                  <a:lnTo>
                    <a:pt x="5912" y="5421"/>
                  </a:lnTo>
                  <a:lnTo>
                    <a:pt x="5927" y="5407"/>
                  </a:lnTo>
                  <a:lnTo>
                    <a:pt x="5941" y="5389"/>
                  </a:lnTo>
                  <a:lnTo>
                    <a:pt x="5950" y="5369"/>
                  </a:lnTo>
                  <a:lnTo>
                    <a:pt x="5955" y="5348"/>
                  </a:lnTo>
                  <a:lnTo>
                    <a:pt x="5957" y="5325"/>
                  </a:lnTo>
                  <a:lnTo>
                    <a:pt x="5955" y="5303"/>
                  </a:lnTo>
                  <a:lnTo>
                    <a:pt x="5948" y="5282"/>
                  </a:lnTo>
                  <a:lnTo>
                    <a:pt x="3503" y="65"/>
                  </a:lnTo>
                  <a:lnTo>
                    <a:pt x="3492" y="47"/>
                  </a:lnTo>
                  <a:lnTo>
                    <a:pt x="3477" y="31"/>
                  </a:lnTo>
                  <a:lnTo>
                    <a:pt x="3460" y="18"/>
                  </a:lnTo>
                  <a:lnTo>
                    <a:pt x="3441" y="9"/>
                  </a:lnTo>
                  <a:lnTo>
                    <a:pt x="3420" y="3"/>
                  </a:lnTo>
                  <a:lnTo>
                    <a:pt x="3399" y="0"/>
                  </a:lnTo>
                  <a:lnTo>
                    <a:pt x="3377" y="3"/>
                  </a:lnTo>
                  <a:lnTo>
                    <a:pt x="3357" y="9"/>
                  </a:lnTo>
                  <a:lnTo>
                    <a:pt x="63" y="1487"/>
                  </a:lnTo>
                  <a:lnTo>
                    <a:pt x="45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3" y="1616"/>
                  </a:lnTo>
                  <a:lnTo>
                    <a:pt x="9" y="1637"/>
                  </a:lnTo>
                  <a:lnTo>
                    <a:pt x="2350" y="7000"/>
                  </a:lnTo>
                  <a:lnTo>
                    <a:pt x="2361" y="7018"/>
                  </a:lnTo>
                  <a:lnTo>
                    <a:pt x="2376" y="7034"/>
                  </a:lnTo>
                  <a:lnTo>
                    <a:pt x="2393" y="7048"/>
                  </a:lnTo>
                  <a:lnTo>
                    <a:pt x="2412" y="7057"/>
                  </a:lnTo>
                  <a:lnTo>
                    <a:pt x="2433" y="7064"/>
                  </a:lnTo>
                  <a:lnTo>
                    <a:pt x="2454" y="7066"/>
                  </a:lnTo>
                  <a:lnTo>
                    <a:pt x="2476" y="7064"/>
                  </a:lnTo>
                  <a:lnTo>
                    <a:pt x="2496" y="7056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68" name="Freeform 564"/>
            <p:cNvSpPr>
              <a:spLocks/>
            </p:cNvSpPr>
            <p:nvPr/>
          </p:nvSpPr>
          <p:spPr bwMode="auto">
            <a:xfrm>
              <a:off x="3569" y="3096"/>
              <a:ext cx="51" cy="121"/>
            </a:xfrm>
            <a:custGeom>
              <a:avLst/>
              <a:gdLst/>
              <a:ahLst/>
              <a:cxnLst>
                <a:cxn ang="0">
                  <a:pos x="917" y="2127"/>
                </a:cxn>
                <a:cxn ang="0">
                  <a:pos x="0" y="131"/>
                </a:cxn>
                <a:cxn ang="0">
                  <a:pos x="33" y="0"/>
                </a:cxn>
                <a:cxn ang="0">
                  <a:pos x="70" y="14"/>
                </a:cxn>
                <a:cxn ang="0">
                  <a:pos x="106" y="29"/>
                </a:cxn>
                <a:cxn ang="0">
                  <a:pos x="143" y="44"/>
                </a:cxn>
                <a:cxn ang="0">
                  <a:pos x="180" y="61"/>
                </a:cxn>
                <a:cxn ang="0">
                  <a:pos x="217" y="78"/>
                </a:cxn>
                <a:cxn ang="0">
                  <a:pos x="252" y="96"/>
                </a:cxn>
                <a:cxn ang="0">
                  <a:pos x="288" y="116"/>
                </a:cxn>
                <a:cxn ang="0">
                  <a:pos x="324" y="136"/>
                </a:cxn>
                <a:cxn ang="0">
                  <a:pos x="358" y="159"/>
                </a:cxn>
                <a:cxn ang="0">
                  <a:pos x="393" y="181"/>
                </a:cxn>
                <a:cxn ang="0">
                  <a:pos x="428" y="204"/>
                </a:cxn>
                <a:cxn ang="0">
                  <a:pos x="461" y="228"/>
                </a:cxn>
                <a:cxn ang="0">
                  <a:pos x="495" y="252"/>
                </a:cxn>
                <a:cxn ang="0">
                  <a:pos x="528" y="279"/>
                </a:cxn>
                <a:cxn ang="0">
                  <a:pos x="560" y="305"/>
                </a:cxn>
                <a:cxn ang="0">
                  <a:pos x="592" y="333"/>
                </a:cxn>
                <a:cxn ang="0">
                  <a:pos x="624" y="361"/>
                </a:cxn>
                <a:cxn ang="0">
                  <a:pos x="654" y="389"/>
                </a:cxn>
                <a:cxn ang="0">
                  <a:pos x="684" y="419"/>
                </a:cxn>
                <a:cxn ang="0">
                  <a:pos x="713" y="450"/>
                </a:cxn>
                <a:cxn ang="0">
                  <a:pos x="742" y="481"/>
                </a:cxn>
                <a:cxn ang="0">
                  <a:pos x="769" y="513"/>
                </a:cxn>
                <a:cxn ang="0">
                  <a:pos x="796" y="545"/>
                </a:cxn>
                <a:cxn ang="0">
                  <a:pos x="822" y="578"/>
                </a:cxn>
                <a:cxn ang="0">
                  <a:pos x="847" y="612"/>
                </a:cxn>
                <a:cxn ang="0">
                  <a:pos x="871" y="647"/>
                </a:cxn>
                <a:cxn ang="0">
                  <a:pos x="895" y="681"/>
                </a:cxn>
                <a:cxn ang="0">
                  <a:pos x="917" y="717"/>
                </a:cxn>
                <a:cxn ang="0">
                  <a:pos x="939" y="754"/>
                </a:cxn>
                <a:cxn ang="0">
                  <a:pos x="959" y="791"/>
                </a:cxn>
                <a:cxn ang="0">
                  <a:pos x="979" y="828"/>
                </a:cxn>
                <a:cxn ang="0">
                  <a:pos x="997" y="866"/>
                </a:cxn>
                <a:cxn ang="0">
                  <a:pos x="1026" y="938"/>
                </a:cxn>
                <a:cxn ang="0">
                  <a:pos x="1053" y="1015"/>
                </a:cxn>
                <a:cxn ang="0">
                  <a:pos x="1075" y="1096"/>
                </a:cxn>
                <a:cxn ang="0">
                  <a:pos x="1095" y="1180"/>
                </a:cxn>
                <a:cxn ang="0">
                  <a:pos x="1110" y="1267"/>
                </a:cxn>
                <a:cxn ang="0">
                  <a:pos x="1121" y="1356"/>
                </a:cxn>
                <a:cxn ang="0">
                  <a:pos x="1130" y="1446"/>
                </a:cxn>
                <a:cxn ang="0">
                  <a:pos x="1134" y="1536"/>
                </a:cxn>
                <a:cxn ang="0">
                  <a:pos x="1134" y="1626"/>
                </a:cxn>
                <a:cxn ang="0">
                  <a:pos x="1131" y="1716"/>
                </a:cxn>
                <a:cxn ang="0">
                  <a:pos x="1122" y="1802"/>
                </a:cxn>
                <a:cxn ang="0">
                  <a:pos x="1111" y="1886"/>
                </a:cxn>
                <a:cxn ang="0">
                  <a:pos x="1096" y="1967"/>
                </a:cxn>
                <a:cxn ang="0">
                  <a:pos x="1076" y="2044"/>
                </a:cxn>
                <a:cxn ang="0">
                  <a:pos x="1053" y="2115"/>
                </a:cxn>
                <a:cxn ang="0">
                  <a:pos x="1025" y="2180"/>
                </a:cxn>
                <a:cxn ang="0">
                  <a:pos x="917" y="2127"/>
                </a:cxn>
              </a:cxnLst>
              <a:rect l="0" t="0" r="r" b="b"/>
              <a:pathLst>
                <a:path w="1134" h="2180">
                  <a:moveTo>
                    <a:pt x="917" y="2127"/>
                  </a:moveTo>
                  <a:lnTo>
                    <a:pt x="0" y="131"/>
                  </a:lnTo>
                  <a:lnTo>
                    <a:pt x="33" y="0"/>
                  </a:lnTo>
                  <a:lnTo>
                    <a:pt x="70" y="14"/>
                  </a:lnTo>
                  <a:lnTo>
                    <a:pt x="106" y="29"/>
                  </a:lnTo>
                  <a:lnTo>
                    <a:pt x="143" y="44"/>
                  </a:lnTo>
                  <a:lnTo>
                    <a:pt x="180" y="61"/>
                  </a:lnTo>
                  <a:lnTo>
                    <a:pt x="217" y="78"/>
                  </a:lnTo>
                  <a:lnTo>
                    <a:pt x="252" y="96"/>
                  </a:lnTo>
                  <a:lnTo>
                    <a:pt x="288" y="116"/>
                  </a:lnTo>
                  <a:lnTo>
                    <a:pt x="324" y="136"/>
                  </a:lnTo>
                  <a:lnTo>
                    <a:pt x="358" y="159"/>
                  </a:lnTo>
                  <a:lnTo>
                    <a:pt x="393" y="181"/>
                  </a:lnTo>
                  <a:lnTo>
                    <a:pt x="428" y="204"/>
                  </a:lnTo>
                  <a:lnTo>
                    <a:pt x="461" y="228"/>
                  </a:lnTo>
                  <a:lnTo>
                    <a:pt x="495" y="252"/>
                  </a:lnTo>
                  <a:lnTo>
                    <a:pt x="528" y="279"/>
                  </a:lnTo>
                  <a:lnTo>
                    <a:pt x="560" y="305"/>
                  </a:lnTo>
                  <a:lnTo>
                    <a:pt x="592" y="333"/>
                  </a:lnTo>
                  <a:lnTo>
                    <a:pt x="624" y="361"/>
                  </a:lnTo>
                  <a:lnTo>
                    <a:pt x="654" y="389"/>
                  </a:lnTo>
                  <a:lnTo>
                    <a:pt x="684" y="419"/>
                  </a:lnTo>
                  <a:lnTo>
                    <a:pt x="713" y="450"/>
                  </a:lnTo>
                  <a:lnTo>
                    <a:pt x="742" y="481"/>
                  </a:lnTo>
                  <a:lnTo>
                    <a:pt x="769" y="513"/>
                  </a:lnTo>
                  <a:lnTo>
                    <a:pt x="796" y="545"/>
                  </a:lnTo>
                  <a:lnTo>
                    <a:pt x="822" y="578"/>
                  </a:lnTo>
                  <a:lnTo>
                    <a:pt x="847" y="612"/>
                  </a:lnTo>
                  <a:lnTo>
                    <a:pt x="871" y="647"/>
                  </a:lnTo>
                  <a:lnTo>
                    <a:pt x="895" y="681"/>
                  </a:lnTo>
                  <a:lnTo>
                    <a:pt x="917" y="717"/>
                  </a:lnTo>
                  <a:lnTo>
                    <a:pt x="939" y="754"/>
                  </a:lnTo>
                  <a:lnTo>
                    <a:pt x="959" y="791"/>
                  </a:lnTo>
                  <a:lnTo>
                    <a:pt x="979" y="828"/>
                  </a:lnTo>
                  <a:lnTo>
                    <a:pt x="997" y="866"/>
                  </a:lnTo>
                  <a:lnTo>
                    <a:pt x="1026" y="938"/>
                  </a:lnTo>
                  <a:lnTo>
                    <a:pt x="1053" y="1015"/>
                  </a:lnTo>
                  <a:lnTo>
                    <a:pt x="1075" y="1096"/>
                  </a:lnTo>
                  <a:lnTo>
                    <a:pt x="1095" y="1180"/>
                  </a:lnTo>
                  <a:lnTo>
                    <a:pt x="1110" y="1267"/>
                  </a:lnTo>
                  <a:lnTo>
                    <a:pt x="1121" y="1356"/>
                  </a:lnTo>
                  <a:lnTo>
                    <a:pt x="1130" y="1446"/>
                  </a:lnTo>
                  <a:lnTo>
                    <a:pt x="1134" y="1536"/>
                  </a:lnTo>
                  <a:lnTo>
                    <a:pt x="1134" y="1626"/>
                  </a:lnTo>
                  <a:lnTo>
                    <a:pt x="1131" y="1716"/>
                  </a:lnTo>
                  <a:lnTo>
                    <a:pt x="1122" y="1802"/>
                  </a:lnTo>
                  <a:lnTo>
                    <a:pt x="1111" y="1886"/>
                  </a:lnTo>
                  <a:lnTo>
                    <a:pt x="1096" y="1967"/>
                  </a:lnTo>
                  <a:lnTo>
                    <a:pt x="1076" y="2044"/>
                  </a:lnTo>
                  <a:lnTo>
                    <a:pt x="1053" y="2115"/>
                  </a:lnTo>
                  <a:lnTo>
                    <a:pt x="1025" y="2180"/>
                  </a:lnTo>
                  <a:lnTo>
                    <a:pt x="917" y="2127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69" name="Freeform 565"/>
            <p:cNvSpPr>
              <a:spLocks/>
            </p:cNvSpPr>
            <p:nvPr/>
          </p:nvSpPr>
          <p:spPr bwMode="auto">
            <a:xfrm>
              <a:off x="3378" y="3082"/>
              <a:ext cx="207" cy="202"/>
            </a:xfrm>
            <a:custGeom>
              <a:avLst/>
              <a:gdLst/>
              <a:ahLst/>
              <a:cxnLst>
                <a:cxn ang="0">
                  <a:pos x="0" y="1625"/>
                </a:cxn>
                <a:cxn ang="0">
                  <a:pos x="3650" y="0"/>
                </a:cxn>
                <a:cxn ang="0">
                  <a:pos x="4569" y="1997"/>
                </a:cxn>
                <a:cxn ang="0">
                  <a:pos x="873" y="3641"/>
                </a:cxn>
                <a:cxn ang="0">
                  <a:pos x="0" y="1625"/>
                </a:cxn>
              </a:cxnLst>
              <a:rect l="0" t="0" r="r" b="b"/>
              <a:pathLst>
                <a:path w="4569" h="3641">
                  <a:moveTo>
                    <a:pt x="0" y="1625"/>
                  </a:moveTo>
                  <a:lnTo>
                    <a:pt x="3650" y="0"/>
                  </a:lnTo>
                  <a:lnTo>
                    <a:pt x="4569" y="1997"/>
                  </a:lnTo>
                  <a:lnTo>
                    <a:pt x="873" y="3641"/>
                  </a:lnTo>
                  <a:lnTo>
                    <a:pt x="0" y="1625"/>
                  </a:lnTo>
                  <a:close/>
                </a:path>
              </a:pathLst>
            </a:custGeom>
            <a:solidFill>
              <a:srgbClr val="5459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70" name="Freeform 566"/>
            <p:cNvSpPr>
              <a:spLocks/>
            </p:cNvSpPr>
            <p:nvPr/>
          </p:nvSpPr>
          <p:spPr bwMode="auto">
            <a:xfrm>
              <a:off x="3360" y="3024"/>
              <a:ext cx="271" cy="393"/>
            </a:xfrm>
            <a:custGeom>
              <a:avLst/>
              <a:gdLst/>
              <a:ahLst/>
              <a:cxnLst>
                <a:cxn ang="0">
                  <a:pos x="2497" y="7056"/>
                </a:cxn>
                <a:cxn ang="0">
                  <a:pos x="5894" y="5432"/>
                </a:cxn>
                <a:cxn ang="0">
                  <a:pos x="5912" y="5421"/>
                </a:cxn>
                <a:cxn ang="0">
                  <a:pos x="5928" y="5406"/>
                </a:cxn>
                <a:cxn ang="0">
                  <a:pos x="5941" y="5388"/>
                </a:cxn>
                <a:cxn ang="0">
                  <a:pos x="5950" y="5368"/>
                </a:cxn>
                <a:cxn ang="0">
                  <a:pos x="5955" y="5347"/>
                </a:cxn>
                <a:cxn ang="0">
                  <a:pos x="5957" y="5325"/>
                </a:cxn>
                <a:cxn ang="0">
                  <a:pos x="5955" y="5303"/>
                </a:cxn>
                <a:cxn ang="0">
                  <a:pos x="5948" y="5282"/>
                </a:cxn>
                <a:cxn ang="0">
                  <a:pos x="3503" y="64"/>
                </a:cxn>
                <a:cxn ang="0">
                  <a:pos x="3492" y="46"/>
                </a:cxn>
                <a:cxn ang="0">
                  <a:pos x="3477" y="31"/>
                </a:cxn>
                <a:cxn ang="0">
                  <a:pos x="3460" y="18"/>
                </a:cxn>
                <a:cxn ang="0">
                  <a:pos x="3441" y="8"/>
                </a:cxn>
                <a:cxn ang="0">
                  <a:pos x="3420" y="2"/>
                </a:cxn>
                <a:cxn ang="0">
                  <a:pos x="3399" y="0"/>
                </a:cxn>
                <a:cxn ang="0">
                  <a:pos x="3377" y="2"/>
                </a:cxn>
                <a:cxn ang="0">
                  <a:pos x="3357" y="8"/>
                </a:cxn>
                <a:cxn ang="0">
                  <a:pos x="63" y="1486"/>
                </a:cxn>
                <a:cxn ang="0">
                  <a:pos x="45" y="1497"/>
                </a:cxn>
                <a:cxn ang="0">
                  <a:pos x="30" y="1512"/>
                </a:cxn>
                <a:cxn ang="0">
                  <a:pos x="16" y="1530"/>
                </a:cxn>
                <a:cxn ang="0">
                  <a:pos x="7" y="1550"/>
                </a:cxn>
                <a:cxn ang="0">
                  <a:pos x="2" y="1572"/>
                </a:cxn>
                <a:cxn ang="0">
                  <a:pos x="0" y="1594"/>
                </a:cxn>
                <a:cxn ang="0">
                  <a:pos x="3" y="1615"/>
                </a:cxn>
                <a:cxn ang="0">
                  <a:pos x="9" y="1636"/>
                </a:cxn>
                <a:cxn ang="0">
                  <a:pos x="2351" y="6999"/>
                </a:cxn>
                <a:cxn ang="0">
                  <a:pos x="2362" y="7018"/>
                </a:cxn>
                <a:cxn ang="0">
                  <a:pos x="2377" y="7034"/>
                </a:cxn>
                <a:cxn ang="0">
                  <a:pos x="2394" y="7048"/>
                </a:cxn>
                <a:cxn ang="0">
                  <a:pos x="2413" y="7057"/>
                </a:cxn>
                <a:cxn ang="0">
                  <a:pos x="2434" y="7063"/>
                </a:cxn>
                <a:cxn ang="0">
                  <a:pos x="2455" y="7065"/>
                </a:cxn>
                <a:cxn ang="0">
                  <a:pos x="2477" y="7063"/>
                </a:cxn>
                <a:cxn ang="0">
                  <a:pos x="2497" y="7056"/>
                </a:cxn>
              </a:cxnLst>
              <a:rect l="0" t="0" r="r" b="b"/>
              <a:pathLst>
                <a:path w="5957" h="7065">
                  <a:moveTo>
                    <a:pt x="2497" y="7056"/>
                  </a:moveTo>
                  <a:lnTo>
                    <a:pt x="5894" y="5432"/>
                  </a:lnTo>
                  <a:lnTo>
                    <a:pt x="5912" y="5421"/>
                  </a:lnTo>
                  <a:lnTo>
                    <a:pt x="5928" y="5406"/>
                  </a:lnTo>
                  <a:lnTo>
                    <a:pt x="5941" y="5388"/>
                  </a:lnTo>
                  <a:lnTo>
                    <a:pt x="5950" y="5368"/>
                  </a:lnTo>
                  <a:lnTo>
                    <a:pt x="5955" y="5347"/>
                  </a:lnTo>
                  <a:lnTo>
                    <a:pt x="5957" y="5325"/>
                  </a:lnTo>
                  <a:lnTo>
                    <a:pt x="5955" y="5303"/>
                  </a:lnTo>
                  <a:lnTo>
                    <a:pt x="5948" y="5282"/>
                  </a:lnTo>
                  <a:lnTo>
                    <a:pt x="3503" y="64"/>
                  </a:lnTo>
                  <a:lnTo>
                    <a:pt x="3492" y="46"/>
                  </a:lnTo>
                  <a:lnTo>
                    <a:pt x="3477" y="31"/>
                  </a:lnTo>
                  <a:lnTo>
                    <a:pt x="3460" y="18"/>
                  </a:lnTo>
                  <a:lnTo>
                    <a:pt x="3441" y="8"/>
                  </a:lnTo>
                  <a:lnTo>
                    <a:pt x="3420" y="2"/>
                  </a:lnTo>
                  <a:lnTo>
                    <a:pt x="3399" y="0"/>
                  </a:lnTo>
                  <a:lnTo>
                    <a:pt x="3377" y="2"/>
                  </a:lnTo>
                  <a:lnTo>
                    <a:pt x="3357" y="8"/>
                  </a:lnTo>
                  <a:lnTo>
                    <a:pt x="63" y="1486"/>
                  </a:lnTo>
                  <a:lnTo>
                    <a:pt x="45" y="1497"/>
                  </a:lnTo>
                  <a:lnTo>
                    <a:pt x="30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3" y="1615"/>
                  </a:lnTo>
                  <a:lnTo>
                    <a:pt x="9" y="1636"/>
                  </a:lnTo>
                  <a:lnTo>
                    <a:pt x="2351" y="6999"/>
                  </a:lnTo>
                  <a:lnTo>
                    <a:pt x="2362" y="7018"/>
                  </a:lnTo>
                  <a:lnTo>
                    <a:pt x="2377" y="7034"/>
                  </a:lnTo>
                  <a:lnTo>
                    <a:pt x="2394" y="7048"/>
                  </a:lnTo>
                  <a:lnTo>
                    <a:pt x="2413" y="7057"/>
                  </a:lnTo>
                  <a:lnTo>
                    <a:pt x="2434" y="7063"/>
                  </a:lnTo>
                  <a:lnTo>
                    <a:pt x="2455" y="7065"/>
                  </a:lnTo>
                  <a:lnTo>
                    <a:pt x="2477" y="7063"/>
                  </a:lnTo>
                  <a:lnTo>
                    <a:pt x="2497" y="7056"/>
                  </a:lnTo>
                  <a:close/>
                </a:path>
              </a:pathLst>
            </a:custGeom>
            <a:solidFill>
              <a:srgbClr val="BAC2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71" name="Freeform 567"/>
            <p:cNvSpPr>
              <a:spLocks/>
            </p:cNvSpPr>
            <p:nvPr/>
          </p:nvSpPr>
          <p:spPr bwMode="auto">
            <a:xfrm>
              <a:off x="3360" y="3024"/>
              <a:ext cx="162" cy="99"/>
            </a:xfrm>
            <a:custGeom>
              <a:avLst/>
              <a:gdLst/>
              <a:ahLst/>
              <a:cxnLst>
                <a:cxn ang="0">
                  <a:pos x="3562" y="183"/>
                </a:cxn>
                <a:cxn ang="0">
                  <a:pos x="3502" y="64"/>
                </a:cxn>
                <a:cxn ang="0">
                  <a:pos x="3491" y="46"/>
                </a:cxn>
                <a:cxn ang="0">
                  <a:pos x="3476" y="31"/>
                </a:cxn>
                <a:cxn ang="0">
                  <a:pos x="3459" y="18"/>
                </a:cxn>
                <a:cxn ang="0">
                  <a:pos x="3440" y="8"/>
                </a:cxn>
                <a:cxn ang="0">
                  <a:pos x="3418" y="2"/>
                </a:cxn>
                <a:cxn ang="0">
                  <a:pos x="3397" y="0"/>
                </a:cxn>
                <a:cxn ang="0">
                  <a:pos x="3376" y="2"/>
                </a:cxn>
                <a:cxn ang="0">
                  <a:pos x="3356" y="8"/>
                </a:cxn>
                <a:cxn ang="0">
                  <a:pos x="62" y="1486"/>
                </a:cxn>
                <a:cxn ang="0">
                  <a:pos x="44" y="1497"/>
                </a:cxn>
                <a:cxn ang="0">
                  <a:pos x="29" y="1512"/>
                </a:cxn>
                <a:cxn ang="0">
                  <a:pos x="16" y="1530"/>
                </a:cxn>
                <a:cxn ang="0">
                  <a:pos x="7" y="1550"/>
                </a:cxn>
                <a:cxn ang="0">
                  <a:pos x="2" y="1572"/>
                </a:cxn>
                <a:cxn ang="0">
                  <a:pos x="0" y="1594"/>
                </a:cxn>
                <a:cxn ang="0">
                  <a:pos x="2" y="1615"/>
                </a:cxn>
                <a:cxn ang="0">
                  <a:pos x="8" y="1636"/>
                </a:cxn>
                <a:cxn ang="0">
                  <a:pos x="68" y="1773"/>
                </a:cxn>
                <a:cxn ang="0">
                  <a:pos x="3562" y="183"/>
                </a:cxn>
              </a:cxnLst>
              <a:rect l="0" t="0" r="r" b="b"/>
              <a:pathLst>
                <a:path w="3562" h="1773">
                  <a:moveTo>
                    <a:pt x="3562" y="183"/>
                  </a:move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68" y="1773"/>
                  </a:lnTo>
                  <a:lnTo>
                    <a:pt x="3562" y="183"/>
                  </a:lnTo>
                  <a:close/>
                </a:path>
              </a:pathLst>
            </a:custGeom>
            <a:solidFill>
              <a:srgbClr val="BAC2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72" name="Freeform 568"/>
            <p:cNvSpPr>
              <a:spLocks/>
            </p:cNvSpPr>
            <p:nvPr/>
          </p:nvSpPr>
          <p:spPr bwMode="auto">
            <a:xfrm>
              <a:off x="3360" y="3024"/>
              <a:ext cx="161" cy="97"/>
            </a:xfrm>
            <a:custGeom>
              <a:avLst/>
              <a:gdLst/>
              <a:ahLst/>
              <a:cxnLst>
                <a:cxn ang="0">
                  <a:pos x="3545" y="153"/>
                </a:cxn>
                <a:cxn ang="0">
                  <a:pos x="3538" y="137"/>
                </a:cxn>
                <a:cxn ang="0">
                  <a:pos x="3529" y="120"/>
                </a:cxn>
                <a:cxn ang="0">
                  <a:pos x="3514" y="90"/>
                </a:cxn>
                <a:cxn ang="0">
                  <a:pos x="3491" y="46"/>
                </a:cxn>
                <a:cxn ang="0">
                  <a:pos x="3459" y="18"/>
                </a:cxn>
                <a:cxn ang="0">
                  <a:pos x="3418" y="2"/>
                </a:cxn>
                <a:cxn ang="0">
                  <a:pos x="3376" y="2"/>
                </a:cxn>
                <a:cxn ang="0">
                  <a:pos x="3257" y="53"/>
                </a:cxn>
                <a:cxn ang="0">
                  <a:pos x="3083" y="131"/>
                </a:cxn>
                <a:cxn ang="0">
                  <a:pos x="2932" y="198"/>
                </a:cxn>
                <a:cxn ang="0">
                  <a:pos x="2800" y="258"/>
                </a:cxn>
                <a:cxn ang="0">
                  <a:pos x="2681" y="312"/>
                </a:cxn>
                <a:cxn ang="0">
                  <a:pos x="2565" y="364"/>
                </a:cxn>
                <a:cxn ang="0">
                  <a:pos x="2450" y="415"/>
                </a:cxn>
                <a:cxn ang="0">
                  <a:pos x="2327" y="471"/>
                </a:cxn>
                <a:cxn ang="0">
                  <a:pos x="2189" y="532"/>
                </a:cxn>
                <a:cxn ang="0">
                  <a:pos x="2031" y="603"/>
                </a:cxn>
                <a:cxn ang="0">
                  <a:pos x="1846" y="686"/>
                </a:cxn>
                <a:cxn ang="0">
                  <a:pos x="1628" y="784"/>
                </a:cxn>
                <a:cxn ang="0">
                  <a:pos x="1370" y="899"/>
                </a:cxn>
                <a:cxn ang="0">
                  <a:pos x="1066" y="1036"/>
                </a:cxn>
                <a:cxn ang="0">
                  <a:pos x="710" y="1195"/>
                </a:cxn>
                <a:cxn ang="0">
                  <a:pos x="294" y="1382"/>
                </a:cxn>
                <a:cxn ang="0">
                  <a:pos x="44" y="1497"/>
                </a:cxn>
                <a:cxn ang="0">
                  <a:pos x="16" y="1530"/>
                </a:cxn>
                <a:cxn ang="0">
                  <a:pos x="2" y="1572"/>
                </a:cxn>
                <a:cxn ang="0">
                  <a:pos x="2" y="1615"/>
                </a:cxn>
                <a:cxn ang="0">
                  <a:pos x="14" y="1648"/>
                </a:cxn>
                <a:cxn ang="0">
                  <a:pos x="21" y="1665"/>
                </a:cxn>
                <a:cxn ang="0">
                  <a:pos x="31" y="1685"/>
                </a:cxn>
                <a:cxn ang="0">
                  <a:pos x="46" y="1719"/>
                </a:cxn>
                <a:cxn ang="0">
                  <a:pos x="162" y="1700"/>
                </a:cxn>
                <a:cxn ang="0">
                  <a:pos x="348" y="1616"/>
                </a:cxn>
                <a:cxn ang="0">
                  <a:pos x="508" y="1543"/>
                </a:cxn>
                <a:cxn ang="0">
                  <a:pos x="648" y="1480"/>
                </a:cxn>
                <a:cxn ang="0">
                  <a:pos x="776" y="1422"/>
                </a:cxn>
                <a:cxn ang="0">
                  <a:pos x="898" y="1367"/>
                </a:cxn>
                <a:cxn ang="0">
                  <a:pos x="1021" y="1311"/>
                </a:cxn>
                <a:cxn ang="0">
                  <a:pos x="1153" y="1251"/>
                </a:cxn>
                <a:cxn ang="0">
                  <a:pos x="1299" y="1186"/>
                </a:cxn>
                <a:cxn ang="0">
                  <a:pos x="1466" y="1110"/>
                </a:cxn>
                <a:cxn ang="0">
                  <a:pos x="1662" y="1020"/>
                </a:cxn>
                <a:cxn ang="0">
                  <a:pos x="1892" y="916"/>
                </a:cxn>
                <a:cxn ang="0">
                  <a:pos x="2166" y="792"/>
                </a:cxn>
                <a:cxn ang="0">
                  <a:pos x="2488" y="646"/>
                </a:cxn>
                <a:cxn ang="0">
                  <a:pos x="2864" y="474"/>
                </a:cxn>
                <a:cxn ang="0">
                  <a:pos x="3304" y="275"/>
                </a:cxn>
              </a:cxnLst>
              <a:rect l="0" t="0" r="r" b="b"/>
              <a:pathLst>
                <a:path w="3550" h="1748">
                  <a:moveTo>
                    <a:pt x="3550" y="163"/>
                  </a:moveTo>
                  <a:lnTo>
                    <a:pt x="3545" y="153"/>
                  </a:lnTo>
                  <a:lnTo>
                    <a:pt x="3541" y="144"/>
                  </a:lnTo>
                  <a:lnTo>
                    <a:pt x="3538" y="137"/>
                  </a:lnTo>
                  <a:lnTo>
                    <a:pt x="3533" y="130"/>
                  </a:lnTo>
                  <a:lnTo>
                    <a:pt x="3529" y="120"/>
                  </a:lnTo>
                  <a:lnTo>
                    <a:pt x="3523" y="108"/>
                  </a:lnTo>
                  <a:lnTo>
                    <a:pt x="3514" y="90"/>
                  </a:ln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3257" y="53"/>
                  </a:lnTo>
                  <a:lnTo>
                    <a:pt x="3166" y="94"/>
                  </a:lnTo>
                  <a:lnTo>
                    <a:pt x="3083" y="131"/>
                  </a:lnTo>
                  <a:lnTo>
                    <a:pt x="3004" y="167"/>
                  </a:lnTo>
                  <a:lnTo>
                    <a:pt x="2932" y="198"/>
                  </a:lnTo>
                  <a:lnTo>
                    <a:pt x="2864" y="229"/>
                  </a:lnTo>
                  <a:lnTo>
                    <a:pt x="2800" y="258"/>
                  </a:lnTo>
                  <a:lnTo>
                    <a:pt x="2740" y="286"/>
                  </a:lnTo>
                  <a:lnTo>
                    <a:pt x="2681" y="312"/>
                  </a:lnTo>
                  <a:lnTo>
                    <a:pt x="2623" y="337"/>
                  </a:lnTo>
                  <a:lnTo>
                    <a:pt x="2565" y="364"/>
                  </a:lnTo>
                  <a:lnTo>
                    <a:pt x="2508" y="389"/>
                  </a:lnTo>
                  <a:lnTo>
                    <a:pt x="2450" y="415"/>
                  </a:lnTo>
                  <a:lnTo>
                    <a:pt x="2389" y="443"/>
                  </a:lnTo>
                  <a:lnTo>
                    <a:pt x="2327" y="471"/>
                  </a:lnTo>
                  <a:lnTo>
                    <a:pt x="2259" y="501"/>
                  </a:lnTo>
                  <a:lnTo>
                    <a:pt x="2189" y="532"/>
                  </a:lnTo>
                  <a:lnTo>
                    <a:pt x="2113" y="567"/>
                  </a:lnTo>
                  <a:lnTo>
                    <a:pt x="2031" y="603"/>
                  </a:lnTo>
                  <a:lnTo>
                    <a:pt x="1942" y="643"/>
                  </a:lnTo>
                  <a:lnTo>
                    <a:pt x="1846" y="686"/>
                  </a:lnTo>
                  <a:lnTo>
                    <a:pt x="1741" y="733"/>
                  </a:lnTo>
                  <a:lnTo>
                    <a:pt x="1628" y="784"/>
                  </a:lnTo>
                  <a:lnTo>
                    <a:pt x="1505" y="839"/>
                  </a:lnTo>
                  <a:lnTo>
                    <a:pt x="1370" y="899"/>
                  </a:lnTo>
                  <a:lnTo>
                    <a:pt x="1224" y="966"/>
                  </a:lnTo>
                  <a:lnTo>
                    <a:pt x="1066" y="1036"/>
                  </a:lnTo>
                  <a:lnTo>
                    <a:pt x="895" y="1113"/>
                  </a:lnTo>
                  <a:lnTo>
                    <a:pt x="710" y="1195"/>
                  </a:lnTo>
                  <a:lnTo>
                    <a:pt x="510" y="1286"/>
                  </a:lnTo>
                  <a:lnTo>
                    <a:pt x="294" y="1382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4" y="1648"/>
                  </a:lnTo>
                  <a:lnTo>
                    <a:pt x="18" y="1657"/>
                  </a:lnTo>
                  <a:lnTo>
                    <a:pt x="21" y="1665"/>
                  </a:lnTo>
                  <a:lnTo>
                    <a:pt x="26" y="1673"/>
                  </a:lnTo>
                  <a:lnTo>
                    <a:pt x="31" y="1685"/>
                  </a:lnTo>
                  <a:lnTo>
                    <a:pt x="37" y="1699"/>
                  </a:lnTo>
                  <a:lnTo>
                    <a:pt x="46" y="1719"/>
                  </a:lnTo>
                  <a:lnTo>
                    <a:pt x="57" y="1748"/>
                  </a:lnTo>
                  <a:lnTo>
                    <a:pt x="162" y="1700"/>
                  </a:lnTo>
                  <a:lnTo>
                    <a:pt x="259" y="1656"/>
                  </a:lnTo>
                  <a:lnTo>
                    <a:pt x="348" y="1616"/>
                  </a:lnTo>
                  <a:lnTo>
                    <a:pt x="430" y="1579"/>
                  </a:lnTo>
                  <a:lnTo>
                    <a:pt x="508" y="1543"/>
                  </a:lnTo>
                  <a:lnTo>
                    <a:pt x="579" y="1511"/>
                  </a:lnTo>
                  <a:lnTo>
                    <a:pt x="648" y="1480"/>
                  </a:lnTo>
                  <a:lnTo>
                    <a:pt x="713" y="1451"/>
                  </a:lnTo>
                  <a:lnTo>
                    <a:pt x="776" y="1422"/>
                  </a:lnTo>
                  <a:lnTo>
                    <a:pt x="837" y="1395"/>
                  </a:lnTo>
                  <a:lnTo>
                    <a:pt x="898" y="1367"/>
                  </a:lnTo>
                  <a:lnTo>
                    <a:pt x="959" y="1340"/>
                  </a:lnTo>
                  <a:lnTo>
                    <a:pt x="1021" y="1311"/>
                  </a:lnTo>
                  <a:lnTo>
                    <a:pt x="1085" y="1282"/>
                  </a:lnTo>
                  <a:lnTo>
                    <a:pt x="1153" y="1251"/>
                  </a:lnTo>
                  <a:lnTo>
                    <a:pt x="1223" y="1220"/>
                  </a:lnTo>
                  <a:lnTo>
                    <a:pt x="1299" y="1186"/>
                  </a:lnTo>
                  <a:lnTo>
                    <a:pt x="1379" y="1149"/>
                  </a:lnTo>
                  <a:lnTo>
                    <a:pt x="1466" y="1110"/>
                  </a:lnTo>
                  <a:lnTo>
                    <a:pt x="1560" y="1067"/>
                  </a:lnTo>
                  <a:lnTo>
                    <a:pt x="1662" y="1020"/>
                  </a:lnTo>
                  <a:lnTo>
                    <a:pt x="1772" y="971"/>
                  </a:lnTo>
                  <a:lnTo>
                    <a:pt x="1892" y="916"/>
                  </a:lnTo>
                  <a:lnTo>
                    <a:pt x="2024" y="857"/>
                  </a:lnTo>
                  <a:lnTo>
                    <a:pt x="2166" y="792"/>
                  </a:lnTo>
                  <a:lnTo>
                    <a:pt x="2320" y="722"/>
                  </a:lnTo>
                  <a:lnTo>
                    <a:pt x="2488" y="646"/>
                  </a:lnTo>
                  <a:lnTo>
                    <a:pt x="2668" y="564"/>
                  </a:lnTo>
                  <a:lnTo>
                    <a:pt x="2864" y="474"/>
                  </a:lnTo>
                  <a:lnTo>
                    <a:pt x="3075" y="378"/>
                  </a:lnTo>
                  <a:lnTo>
                    <a:pt x="3304" y="275"/>
                  </a:lnTo>
                  <a:lnTo>
                    <a:pt x="3550" y="163"/>
                  </a:lnTo>
                  <a:close/>
                </a:path>
              </a:pathLst>
            </a:custGeom>
            <a:solidFill>
              <a:srgbClr val="BFC7C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73" name="Freeform 569"/>
            <p:cNvSpPr>
              <a:spLocks/>
            </p:cNvSpPr>
            <p:nvPr/>
          </p:nvSpPr>
          <p:spPr bwMode="auto">
            <a:xfrm>
              <a:off x="3360" y="3024"/>
              <a:ext cx="161" cy="96"/>
            </a:xfrm>
            <a:custGeom>
              <a:avLst/>
              <a:gdLst/>
              <a:ahLst/>
              <a:cxnLst>
                <a:cxn ang="0">
                  <a:pos x="3534" y="135"/>
                </a:cxn>
                <a:cxn ang="0">
                  <a:pos x="3529" y="123"/>
                </a:cxn>
                <a:cxn ang="0">
                  <a:pos x="3523" y="110"/>
                </a:cxn>
                <a:cxn ang="0">
                  <a:pos x="3511" y="84"/>
                </a:cxn>
                <a:cxn ang="0">
                  <a:pos x="3491" y="46"/>
                </a:cxn>
                <a:cxn ang="0">
                  <a:pos x="3459" y="18"/>
                </a:cxn>
                <a:cxn ang="0">
                  <a:pos x="3418" y="2"/>
                </a:cxn>
                <a:cxn ang="0">
                  <a:pos x="3376" y="2"/>
                </a:cxn>
                <a:cxn ang="0">
                  <a:pos x="3257" y="53"/>
                </a:cxn>
                <a:cxn ang="0">
                  <a:pos x="3083" y="131"/>
                </a:cxn>
                <a:cxn ang="0">
                  <a:pos x="2932" y="198"/>
                </a:cxn>
                <a:cxn ang="0">
                  <a:pos x="2800" y="258"/>
                </a:cxn>
                <a:cxn ang="0">
                  <a:pos x="2681" y="312"/>
                </a:cxn>
                <a:cxn ang="0">
                  <a:pos x="2565" y="364"/>
                </a:cxn>
                <a:cxn ang="0">
                  <a:pos x="2450" y="415"/>
                </a:cxn>
                <a:cxn ang="0">
                  <a:pos x="2327" y="471"/>
                </a:cxn>
                <a:cxn ang="0">
                  <a:pos x="2189" y="532"/>
                </a:cxn>
                <a:cxn ang="0">
                  <a:pos x="2031" y="603"/>
                </a:cxn>
                <a:cxn ang="0">
                  <a:pos x="1846" y="686"/>
                </a:cxn>
                <a:cxn ang="0">
                  <a:pos x="1628" y="784"/>
                </a:cxn>
                <a:cxn ang="0">
                  <a:pos x="1370" y="899"/>
                </a:cxn>
                <a:cxn ang="0">
                  <a:pos x="1066" y="1036"/>
                </a:cxn>
                <a:cxn ang="0">
                  <a:pos x="710" y="1195"/>
                </a:cxn>
                <a:cxn ang="0">
                  <a:pos x="294" y="1382"/>
                </a:cxn>
                <a:cxn ang="0">
                  <a:pos x="44" y="1497"/>
                </a:cxn>
                <a:cxn ang="0">
                  <a:pos x="16" y="1530"/>
                </a:cxn>
                <a:cxn ang="0">
                  <a:pos x="2" y="1572"/>
                </a:cxn>
                <a:cxn ang="0">
                  <a:pos x="2" y="1615"/>
                </a:cxn>
                <a:cxn ang="0">
                  <a:pos x="13" y="1646"/>
                </a:cxn>
                <a:cxn ang="0">
                  <a:pos x="19" y="1658"/>
                </a:cxn>
                <a:cxn ang="0">
                  <a:pos x="26" y="1674"/>
                </a:cxn>
                <a:cxn ang="0">
                  <a:pos x="37" y="1702"/>
                </a:cxn>
                <a:cxn ang="0">
                  <a:pos x="151" y="1676"/>
                </a:cxn>
                <a:cxn ang="0">
                  <a:pos x="337" y="1592"/>
                </a:cxn>
                <a:cxn ang="0">
                  <a:pos x="497" y="1520"/>
                </a:cxn>
                <a:cxn ang="0">
                  <a:pos x="637" y="1457"/>
                </a:cxn>
                <a:cxn ang="0">
                  <a:pos x="765" y="1399"/>
                </a:cxn>
                <a:cxn ang="0">
                  <a:pos x="886" y="1344"/>
                </a:cxn>
                <a:cxn ang="0">
                  <a:pos x="1010" y="1288"/>
                </a:cxn>
                <a:cxn ang="0">
                  <a:pos x="1141" y="1229"/>
                </a:cxn>
                <a:cxn ang="0">
                  <a:pos x="1287" y="1163"/>
                </a:cxn>
                <a:cxn ang="0">
                  <a:pos x="1455" y="1087"/>
                </a:cxn>
                <a:cxn ang="0">
                  <a:pos x="1650" y="998"/>
                </a:cxn>
                <a:cxn ang="0">
                  <a:pos x="1881" y="894"/>
                </a:cxn>
                <a:cxn ang="0">
                  <a:pos x="2154" y="771"/>
                </a:cxn>
                <a:cxn ang="0">
                  <a:pos x="2477" y="625"/>
                </a:cxn>
                <a:cxn ang="0">
                  <a:pos x="2853" y="453"/>
                </a:cxn>
                <a:cxn ang="0">
                  <a:pos x="3293" y="254"/>
                </a:cxn>
              </a:cxnLst>
              <a:rect l="0" t="0" r="r" b="b"/>
              <a:pathLst>
                <a:path w="3539" h="1724">
                  <a:moveTo>
                    <a:pt x="3539" y="143"/>
                  </a:moveTo>
                  <a:lnTo>
                    <a:pt x="3534" y="135"/>
                  </a:lnTo>
                  <a:lnTo>
                    <a:pt x="3531" y="129"/>
                  </a:lnTo>
                  <a:lnTo>
                    <a:pt x="3529" y="123"/>
                  </a:lnTo>
                  <a:lnTo>
                    <a:pt x="3526" y="117"/>
                  </a:lnTo>
                  <a:lnTo>
                    <a:pt x="3523" y="110"/>
                  </a:lnTo>
                  <a:lnTo>
                    <a:pt x="3518" y="99"/>
                  </a:lnTo>
                  <a:lnTo>
                    <a:pt x="3511" y="84"/>
                  </a:ln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3257" y="53"/>
                  </a:lnTo>
                  <a:lnTo>
                    <a:pt x="3166" y="94"/>
                  </a:lnTo>
                  <a:lnTo>
                    <a:pt x="3083" y="131"/>
                  </a:lnTo>
                  <a:lnTo>
                    <a:pt x="3004" y="167"/>
                  </a:lnTo>
                  <a:lnTo>
                    <a:pt x="2932" y="198"/>
                  </a:lnTo>
                  <a:lnTo>
                    <a:pt x="2864" y="229"/>
                  </a:lnTo>
                  <a:lnTo>
                    <a:pt x="2800" y="258"/>
                  </a:lnTo>
                  <a:lnTo>
                    <a:pt x="2740" y="286"/>
                  </a:lnTo>
                  <a:lnTo>
                    <a:pt x="2681" y="312"/>
                  </a:lnTo>
                  <a:lnTo>
                    <a:pt x="2623" y="337"/>
                  </a:lnTo>
                  <a:lnTo>
                    <a:pt x="2565" y="364"/>
                  </a:lnTo>
                  <a:lnTo>
                    <a:pt x="2508" y="389"/>
                  </a:lnTo>
                  <a:lnTo>
                    <a:pt x="2450" y="415"/>
                  </a:lnTo>
                  <a:lnTo>
                    <a:pt x="2389" y="443"/>
                  </a:lnTo>
                  <a:lnTo>
                    <a:pt x="2327" y="471"/>
                  </a:lnTo>
                  <a:lnTo>
                    <a:pt x="2259" y="501"/>
                  </a:lnTo>
                  <a:lnTo>
                    <a:pt x="2189" y="532"/>
                  </a:lnTo>
                  <a:lnTo>
                    <a:pt x="2113" y="567"/>
                  </a:lnTo>
                  <a:lnTo>
                    <a:pt x="2031" y="603"/>
                  </a:lnTo>
                  <a:lnTo>
                    <a:pt x="1942" y="643"/>
                  </a:lnTo>
                  <a:lnTo>
                    <a:pt x="1846" y="686"/>
                  </a:lnTo>
                  <a:lnTo>
                    <a:pt x="1741" y="733"/>
                  </a:lnTo>
                  <a:lnTo>
                    <a:pt x="1628" y="784"/>
                  </a:lnTo>
                  <a:lnTo>
                    <a:pt x="1505" y="839"/>
                  </a:lnTo>
                  <a:lnTo>
                    <a:pt x="1370" y="899"/>
                  </a:lnTo>
                  <a:lnTo>
                    <a:pt x="1224" y="966"/>
                  </a:lnTo>
                  <a:lnTo>
                    <a:pt x="1066" y="1036"/>
                  </a:lnTo>
                  <a:lnTo>
                    <a:pt x="895" y="1113"/>
                  </a:lnTo>
                  <a:lnTo>
                    <a:pt x="710" y="1195"/>
                  </a:lnTo>
                  <a:lnTo>
                    <a:pt x="510" y="1286"/>
                  </a:lnTo>
                  <a:lnTo>
                    <a:pt x="294" y="1382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3" y="1646"/>
                  </a:lnTo>
                  <a:lnTo>
                    <a:pt x="16" y="1652"/>
                  </a:lnTo>
                  <a:lnTo>
                    <a:pt x="19" y="1658"/>
                  </a:lnTo>
                  <a:lnTo>
                    <a:pt x="22" y="1666"/>
                  </a:lnTo>
                  <a:lnTo>
                    <a:pt x="26" y="1674"/>
                  </a:lnTo>
                  <a:lnTo>
                    <a:pt x="31" y="1686"/>
                  </a:lnTo>
                  <a:lnTo>
                    <a:pt x="37" y="1702"/>
                  </a:lnTo>
                  <a:lnTo>
                    <a:pt x="46" y="1724"/>
                  </a:lnTo>
                  <a:lnTo>
                    <a:pt x="151" y="1676"/>
                  </a:lnTo>
                  <a:lnTo>
                    <a:pt x="248" y="1633"/>
                  </a:lnTo>
                  <a:lnTo>
                    <a:pt x="337" y="1592"/>
                  </a:lnTo>
                  <a:lnTo>
                    <a:pt x="419" y="1555"/>
                  </a:lnTo>
                  <a:lnTo>
                    <a:pt x="497" y="1520"/>
                  </a:lnTo>
                  <a:lnTo>
                    <a:pt x="568" y="1488"/>
                  </a:lnTo>
                  <a:lnTo>
                    <a:pt x="637" y="1457"/>
                  </a:lnTo>
                  <a:lnTo>
                    <a:pt x="702" y="1427"/>
                  </a:lnTo>
                  <a:lnTo>
                    <a:pt x="765" y="1399"/>
                  </a:lnTo>
                  <a:lnTo>
                    <a:pt x="826" y="1372"/>
                  </a:lnTo>
                  <a:lnTo>
                    <a:pt x="886" y="1344"/>
                  </a:lnTo>
                  <a:lnTo>
                    <a:pt x="948" y="1316"/>
                  </a:lnTo>
                  <a:lnTo>
                    <a:pt x="1010" y="1288"/>
                  </a:lnTo>
                  <a:lnTo>
                    <a:pt x="1074" y="1259"/>
                  </a:lnTo>
                  <a:lnTo>
                    <a:pt x="1141" y="1229"/>
                  </a:lnTo>
                  <a:lnTo>
                    <a:pt x="1212" y="1197"/>
                  </a:lnTo>
                  <a:lnTo>
                    <a:pt x="1287" y="1163"/>
                  </a:lnTo>
                  <a:lnTo>
                    <a:pt x="1368" y="1126"/>
                  </a:lnTo>
                  <a:lnTo>
                    <a:pt x="1455" y="1087"/>
                  </a:lnTo>
                  <a:lnTo>
                    <a:pt x="1548" y="1045"/>
                  </a:lnTo>
                  <a:lnTo>
                    <a:pt x="1650" y="998"/>
                  </a:lnTo>
                  <a:lnTo>
                    <a:pt x="1761" y="949"/>
                  </a:lnTo>
                  <a:lnTo>
                    <a:pt x="1881" y="894"/>
                  </a:lnTo>
                  <a:lnTo>
                    <a:pt x="2013" y="835"/>
                  </a:lnTo>
                  <a:lnTo>
                    <a:pt x="2154" y="771"/>
                  </a:lnTo>
                  <a:lnTo>
                    <a:pt x="2308" y="700"/>
                  </a:lnTo>
                  <a:lnTo>
                    <a:pt x="2477" y="625"/>
                  </a:lnTo>
                  <a:lnTo>
                    <a:pt x="2657" y="543"/>
                  </a:lnTo>
                  <a:lnTo>
                    <a:pt x="2853" y="453"/>
                  </a:lnTo>
                  <a:lnTo>
                    <a:pt x="3064" y="357"/>
                  </a:lnTo>
                  <a:lnTo>
                    <a:pt x="3293" y="254"/>
                  </a:lnTo>
                  <a:lnTo>
                    <a:pt x="3539" y="143"/>
                  </a:lnTo>
                  <a:close/>
                </a:path>
              </a:pathLst>
            </a:custGeom>
            <a:solidFill>
              <a:srgbClr val="C9D1D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74" name="Freeform 570"/>
            <p:cNvSpPr>
              <a:spLocks/>
            </p:cNvSpPr>
            <p:nvPr/>
          </p:nvSpPr>
          <p:spPr bwMode="auto">
            <a:xfrm>
              <a:off x="3360" y="3024"/>
              <a:ext cx="160" cy="94"/>
            </a:xfrm>
            <a:custGeom>
              <a:avLst/>
              <a:gdLst/>
              <a:ahLst/>
              <a:cxnLst>
                <a:cxn ang="0">
                  <a:pos x="3522" y="112"/>
                </a:cxn>
                <a:cxn ang="0">
                  <a:pos x="3513" y="91"/>
                </a:cxn>
                <a:cxn ang="0">
                  <a:pos x="3491" y="46"/>
                </a:cxn>
                <a:cxn ang="0">
                  <a:pos x="3459" y="18"/>
                </a:cxn>
                <a:cxn ang="0">
                  <a:pos x="3418" y="2"/>
                </a:cxn>
                <a:cxn ang="0">
                  <a:pos x="3376" y="2"/>
                </a:cxn>
                <a:cxn ang="0">
                  <a:pos x="3257" y="53"/>
                </a:cxn>
                <a:cxn ang="0">
                  <a:pos x="3083" y="131"/>
                </a:cxn>
                <a:cxn ang="0">
                  <a:pos x="2932" y="198"/>
                </a:cxn>
                <a:cxn ang="0">
                  <a:pos x="2800" y="258"/>
                </a:cxn>
                <a:cxn ang="0">
                  <a:pos x="2681" y="312"/>
                </a:cxn>
                <a:cxn ang="0">
                  <a:pos x="2565" y="364"/>
                </a:cxn>
                <a:cxn ang="0">
                  <a:pos x="2450" y="415"/>
                </a:cxn>
                <a:cxn ang="0">
                  <a:pos x="2327" y="471"/>
                </a:cxn>
                <a:cxn ang="0">
                  <a:pos x="2189" y="532"/>
                </a:cxn>
                <a:cxn ang="0">
                  <a:pos x="2031" y="603"/>
                </a:cxn>
                <a:cxn ang="0">
                  <a:pos x="1846" y="686"/>
                </a:cxn>
                <a:cxn ang="0">
                  <a:pos x="1628" y="784"/>
                </a:cxn>
                <a:cxn ang="0">
                  <a:pos x="1370" y="899"/>
                </a:cxn>
                <a:cxn ang="0">
                  <a:pos x="1066" y="1036"/>
                </a:cxn>
                <a:cxn ang="0">
                  <a:pos x="710" y="1195"/>
                </a:cxn>
                <a:cxn ang="0">
                  <a:pos x="294" y="1382"/>
                </a:cxn>
                <a:cxn ang="0">
                  <a:pos x="44" y="1497"/>
                </a:cxn>
                <a:cxn ang="0">
                  <a:pos x="16" y="1530"/>
                </a:cxn>
                <a:cxn ang="0">
                  <a:pos x="2" y="1572"/>
                </a:cxn>
                <a:cxn ang="0">
                  <a:pos x="2" y="1615"/>
                </a:cxn>
                <a:cxn ang="0">
                  <a:pos x="14" y="1648"/>
                </a:cxn>
                <a:cxn ang="0">
                  <a:pos x="25" y="1671"/>
                </a:cxn>
                <a:cxn ang="0">
                  <a:pos x="141" y="1651"/>
                </a:cxn>
                <a:cxn ang="0">
                  <a:pos x="326" y="1568"/>
                </a:cxn>
                <a:cxn ang="0">
                  <a:pos x="486" y="1496"/>
                </a:cxn>
                <a:cxn ang="0">
                  <a:pos x="626" y="1433"/>
                </a:cxn>
                <a:cxn ang="0">
                  <a:pos x="754" y="1375"/>
                </a:cxn>
                <a:cxn ang="0">
                  <a:pos x="875" y="1320"/>
                </a:cxn>
                <a:cxn ang="0">
                  <a:pos x="999" y="1264"/>
                </a:cxn>
                <a:cxn ang="0">
                  <a:pos x="1130" y="1205"/>
                </a:cxn>
                <a:cxn ang="0">
                  <a:pos x="1276" y="1140"/>
                </a:cxn>
                <a:cxn ang="0">
                  <a:pos x="1443" y="1064"/>
                </a:cxn>
                <a:cxn ang="0">
                  <a:pos x="1639" y="975"/>
                </a:cxn>
                <a:cxn ang="0">
                  <a:pos x="1870" y="872"/>
                </a:cxn>
                <a:cxn ang="0">
                  <a:pos x="2143" y="749"/>
                </a:cxn>
                <a:cxn ang="0">
                  <a:pos x="2464" y="603"/>
                </a:cxn>
                <a:cxn ang="0">
                  <a:pos x="2841" y="432"/>
                </a:cxn>
                <a:cxn ang="0">
                  <a:pos x="3281" y="234"/>
                </a:cxn>
              </a:cxnLst>
              <a:rect l="0" t="0" r="r" b="b"/>
              <a:pathLst>
                <a:path w="3526" h="1698">
                  <a:moveTo>
                    <a:pt x="3526" y="123"/>
                  </a:moveTo>
                  <a:lnTo>
                    <a:pt x="3522" y="112"/>
                  </a:lnTo>
                  <a:lnTo>
                    <a:pt x="3518" y="103"/>
                  </a:lnTo>
                  <a:lnTo>
                    <a:pt x="3513" y="91"/>
                  </a:ln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3257" y="53"/>
                  </a:lnTo>
                  <a:lnTo>
                    <a:pt x="3166" y="94"/>
                  </a:lnTo>
                  <a:lnTo>
                    <a:pt x="3083" y="131"/>
                  </a:lnTo>
                  <a:lnTo>
                    <a:pt x="3004" y="167"/>
                  </a:lnTo>
                  <a:lnTo>
                    <a:pt x="2932" y="198"/>
                  </a:lnTo>
                  <a:lnTo>
                    <a:pt x="2864" y="229"/>
                  </a:lnTo>
                  <a:lnTo>
                    <a:pt x="2800" y="258"/>
                  </a:lnTo>
                  <a:lnTo>
                    <a:pt x="2740" y="286"/>
                  </a:lnTo>
                  <a:lnTo>
                    <a:pt x="2681" y="312"/>
                  </a:lnTo>
                  <a:lnTo>
                    <a:pt x="2623" y="337"/>
                  </a:lnTo>
                  <a:lnTo>
                    <a:pt x="2565" y="364"/>
                  </a:lnTo>
                  <a:lnTo>
                    <a:pt x="2508" y="389"/>
                  </a:lnTo>
                  <a:lnTo>
                    <a:pt x="2450" y="415"/>
                  </a:lnTo>
                  <a:lnTo>
                    <a:pt x="2389" y="443"/>
                  </a:lnTo>
                  <a:lnTo>
                    <a:pt x="2327" y="471"/>
                  </a:lnTo>
                  <a:lnTo>
                    <a:pt x="2259" y="501"/>
                  </a:lnTo>
                  <a:lnTo>
                    <a:pt x="2189" y="532"/>
                  </a:lnTo>
                  <a:lnTo>
                    <a:pt x="2113" y="567"/>
                  </a:lnTo>
                  <a:lnTo>
                    <a:pt x="2031" y="603"/>
                  </a:lnTo>
                  <a:lnTo>
                    <a:pt x="1942" y="643"/>
                  </a:lnTo>
                  <a:lnTo>
                    <a:pt x="1846" y="686"/>
                  </a:lnTo>
                  <a:lnTo>
                    <a:pt x="1741" y="733"/>
                  </a:lnTo>
                  <a:lnTo>
                    <a:pt x="1628" y="784"/>
                  </a:lnTo>
                  <a:lnTo>
                    <a:pt x="1505" y="839"/>
                  </a:lnTo>
                  <a:lnTo>
                    <a:pt x="1370" y="899"/>
                  </a:lnTo>
                  <a:lnTo>
                    <a:pt x="1224" y="966"/>
                  </a:lnTo>
                  <a:lnTo>
                    <a:pt x="1066" y="1036"/>
                  </a:lnTo>
                  <a:lnTo>
                    <a:pt x="895" y="1113"/>
                  </a:lnTo>
                  <a:lnTo>
                    <a:pt x="710" y="1195"/>
                  </a:lnTo>
                  <a:lnTo>
                    <a:pt x="510" y="1286"/>
                  </a:lnTo>
                  <a:lnTo>
                    <a:pt x="294" y="1382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4" y="1648"/>
                  </a:lnTo>
                  <a:lnTo>
                    <a:pt x="18" y="1657"/>
                  </a:lnTo>
                  <a:lnTo>
                    <a:pt x="25" y="1671"/>
                  </a:lnTo>
                  <a:lnTo>
                    <a:pt x="36" y="1698"/>
                  </a:lnTo>
                  <a:lnTo>
                    <a:pt x="141" y="1651"/>
                  </a:lnTo>
                  <a:lnTo>
                    <a:pt x="237" y="1608"/>
                  </a:lnTo>
                  <a:lnTo>
                    <a:pt x="326" y="1568"/>
                  </a:lnTo>
                  <a:lnTo>
                    <a:pt x="409" y="1530"/>
                  </a:lnTo>
                  <a:lnTo>
                    <a:pt x="486" y="1496"/>
                  </a:lnTo>
                  <a:lnTo>
                    <a:pt x="558" y="1463"/>
                  </a:lnTo>
                  <a:lnTo>
                    <a:pt x="626" y="1433"/>
                  </a:lnTo>
                  <a:lnTo>
                    <a:pt x="691" y="1403"/>
                  </a:lnTo>
                  <a:lnTo>
                    <a:pt x="754" y="1375"/>
                  </a:lnTo>
                  <a:lnTo>
                    <a:pt x="815" y="1347"/>
                  </a:lnTo>
                  <a:lnTo>
                    <a:pt x="875" y="1320"/>
                  </a:lnTo>
                  <a:lnTo>
                    <a:pt x="936" y="1292"/>
                  </a:lnTo>
                  <a:lnTo>
                    <a:pt x="999" y="1264"/>
                  </a:lnTo>
                  <a:lnTo>
                    <a:pt x="1063" y="1236"/>
                  </a:lnTo>
                  <a:lnTo>
                    <a:pt x="1130" y="1205"/>
                  </a:lnTo>
                  <a:lnTo>
                    <a:pt x="1201" y="1173"/>
                  </a:lnTo>
                  <a:lnTo>
                    <a:pt x="1276" y="1140"/>
                  </a:lnTo>
                  <a:lnTo>
                    <a:pt x="1357" y="1103"/>
                  </a:lnTo>
                  <a:lnTo>
                    <a:pt x="1443" y="1064"/>
                  </a:lnTo>
                  <a:lnTo>
                    <a:pt x="1537" y="1022"/>
                  </a:lnTo>
                  <a:lnTo>
                    <a:pt x="1639" y="975"/>
                  </a:lnTo>
                  <a:lnTo>
                    <a:pt x="1749" y="926"/>
                  </a:lnTo>
                  <a:lnTo>
                    <a:pt x="1870" y="872"/>
                  </a:lnTo>
                  <a:lnTo>
                    <a:pt x="2000" y="813"/>
                  </a:lnTo>
                  <a:lnTo>
                    <a:pt x="2143" y="749"/>
                  </a:lnTo>
                  <a:lnTo>
                    <a:pt x="2297" y="679"/>
                  </a:lnTo>
                  <a:lnTo>
                    <a:pt x="2464" y="603"/>
                  </a:lnTo>
                  <a:lnTo>
                    <a:pt x="2646" y="521"/>
                  </a:lnTo>
                  <a:lnTo>
                    <a:pt x="2841" y="432"/>
                  </a:lnTo>
                  <a:lnTo>
                    <a:pt x="3053" y="337"/>
                  </a:lnTo>
                  <a:lnTo>
                    <a:pt x="3281" y="234"/>
                  </a:lnTo>
                  <a:lnTo>
                    <a:pt x="3526" y="123"/>
                  </a:lnTo>
                  <a:close/>
                </a:path>
              </a:pathLst>
            </a:custGeom>
            <a:solidFill>
              <a:srgbClr val="D1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75" name="Freeform 571"/>
            <p:cNvSpPr>
              <a:spLocks/>
            </p:cNvSpPr>
            <p:nvPr/>
          </p:nvSpPr>
          <p:spPr bwMode="auto">
            <a:xfrm>
              <a:off x="3360" y="3024"/>
              <a:ext cx="160" cy="93"/>
            </a:xfrm>
            <a:custGeom>
              <a:avLst/>
              <a:gdLst/>
              <a:ahLst/>
              <a:cxnLst>
                <a:cxn ang="0">
                  <a:pos x="3513" y="96"/>
                </a:cxn>
                <a:cxn ang="0">
                  <a:pos x="3508" y="81"/>
                </a:cxn>
                <a:cxn ang="0">
                  <a:pos x="3491" y="46"/>
                </a:cxn>
                <a:cxn ang="0">
                  <a:pos x="3459" y="18"/>
                </a:cxn>
                <a:cxn ang="0">
                  <a:pos x="3418" y="2"/>
                </a:cxn>
                <a:cxn ang="0">
                  <a:pos x="3376" y="2"/>
                </a:cxn>
                <a:cxn ang="0">
                  <a:pos x="3257" y="53"/>
                </a:cxn>
                <a:cxn ang="0">
                  <a:pos x="3083" y="131"/>
                </a:cxn>
                <a:cxn ang="0">
                  <a:pos x="2932" y="198"/>
                </a:cxn>
                <a:cxn ang="0">
                  <a:pos x="2800" y="258"/>
                </a:cxn>
                <a:cxn ang="0">
                  <a:pos x="2681" y="312"/>
                </a:cxn>
                <a:cxn ang="0">
                  <a:pos x="2565" y="364"/>
                </a:cxn>
                <a:cxn ang="0">
                  <a:pos x="2450" y="415"/>
                </a:cxn>
                <a:cxn ang="0">
                  <a:pos x="2327" y="471"/>
                </a:cxn>
                <a:cxn ang="0">
                  <a:pos x="2189" y="532"/>
                </a:cxn>
                <a:cxn ang="0">
                  <a:pos x="2031" y="603"/>
                </a:cxn>
                <a:cxn ang="0">
                  <a:pos x="1846" y="686"/>
                </a:cxn>
                <a:cxn ang="0">
                  <a:pos x="1628" y="784"/>
                </a:cxn>
                <a:cxn ang="0">
                  <a:pos x="1370" y="899"/>
                </a:cxn>
                <a:cxn ang="0">
                  <a:pos x="1066" y="1036"/>
                </a:cxn>
                <a:cxn ang="0">
                  <a:pos x="710" y="1195"/>
                </a:cxn>
                <a:cxn ang="0">
                  <a:pos x="294" y="1382"/>
                </a:cxn>
                <a:cxn ang="0">
                  <a:pos x="44" y="1497"/>
                </a:cxn>
                <a:cxn ang="0">
                  <a:pos x="16" y="1530"/>
                </a:cxn>
                <a:cxn ang="0">
                  <a:pos x="2" y="1572"/>
                </a:cxn>
                <a:cxn ang="0">
                  <a:pos x="2" y="1615"/>
                </a:cxn>
                <a:cxn ang="0">
                  <a:pos x="12" y="1644"/>
                </a:cxn>
                <a:cxn ang="0">
                  <a:pos x="18" y="1657"/>
                </a:cxn>
                <a:cxn ang="0">
                  <a:pos x="130" y="1627"/>
                </a:cxn>
                <a:cxn ang="0">
                  <a:pos x="315" y="1543"/>
                </a:cxn>
                <a:cxn ang="0">
                  <a:pos x="474" y="1472"/>
                </a:cxn>
                <a:cxn ang="0">
                  <a:pos x="615" y="1408"/>
                </a:cxn>
                <a:cxn ang="0">
                  <a:pos x="743" y="1352"/>
                </a:cxn>
                <a:cxn ang="0">
                  <a:pos x="864" y="1297"/>
                </a:cxn>
                <a:cxn ang="0">
                  <a:pos x="987" y="1241"/>
                </a:cxn>
                <a:cxn ang="0">
                  <a:pos x="1119" y="1182"/>
                </a:cxn>
                <a:cxn ang="0">
                  <a:pos x="1265" y="1116"/>
                </a:cxn>
                <a:cxn ang="0">
                  <a:pos x="1432" y="1042"/>
                </a:cxn>
                <a:cxn ang="0">
                  <a:pos x="1628" y="953"/>
                </a:cxn>
                <a:cxn ang="0">
                  <a:pos x="1859" y="850"/>
                </a:cxn>
                <a:cxn ang="0">
                  <a:pos x="2132" y="726"/>
                </a:cxn>
                <a:cxn ang="0">
                  <a:pos x="2453" y="582"/>
                </a:cxn>
                <a:cxn ang="0">
                  <a:pos x="2830" y="412"/>
                </a:cxn>
                <a:cxn ang="0">
                  <a:pos x="3269" y="214"/>
                </a:cxn>
              </a:cxnLst>
              <a:rect l="0" t="0" r="r" b="b"/>
              <a:pathLst>
                <a:path w="3515" h="1674">
                  <a:moveTo>
                    <a:pt x="3515" y="103"/>
                  </a:moveTo>
                  <a:lnTo>
                    <a:pt x="3513" y="96"/>
                  </a:lnTo>
                  <a:lnTo>
                    <a:pt x="3511" y="91"/>
                  </a:lnTo>
                  <a:lnTo>
                    <a:pt x="3508" y="81"/>
                  </a:ln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3257" y="53"/>
                  </a:lnTo>
                  <a:lnTo>
                    <a:pt x="3166" y="94"/>
                  </a:lnTo>
                  <a:lnTo>
                    <a:pt x="3083" y="131"/>
                  </a:lnTo>
                  <a:lnTo>
                    <a:pt x="3004" y="167"/>
                  </a:lnTo>
                  <a:lnTo>
                    <a:pt x="2932" y="198"/>
                  </a:lnTo>
                  <a:lnTo>
                    <a:pt x="2864" y="229"/>
                  </a:lnTo>
                  <a:lnTo>
                    <a:pt x="2800" y="258"/>
                  </a:lnTo>
                  <a:lnTo>
                    <a:pt x="2740" y="286"/>
                  </a:lnTo>
                  <a:lnTo>
                    <a:pt x="2681" y="312"/>
                  </a:lnTo>
                  <a:lnTo>
                    <a:pt x="2623" y="337"/>
                  </a:lnTo>
                  <a:lnTo>
                    <a:pt x="2565" y="364"/>
                  </a:lnTo>
                  <a:lnTo>
                    <a:pt x="2508" y="389"/>
                  </a:lnTo>
                  <a:lnTo>
                    <a:pt x="2450" y="415"/>
                  </a:lnTo>
                  <a:lnTo>
                    <a:pt x="2389" y="443"/>
                  </a:lnTo>
                  <a:lnTo>
                    <a:pt x="2327" y="471"/>
                  </a:lnTo>
                  <a:lnTo>
                    <a:pt x="2259" y="501"/>
                  </a:lnTo>
                  <a:lnTo>
                    <a:pt x="2189" y="532"/>
                  </a:lnTo>
                  <a:lnTo>
                    <a:pt x="2113" y="567"/>
                  </a:lnTo>
                  <a:lnTo>
                    <a:pt x="2031" y="603"/>
                  </a:lnTo>
                  <a:lnTo>
                    <a:pt x="1942" y="643"/>
                  </a:lnTo>
                  <a:lnTo>
                    <a:pt x="1846" y="686"/>
                  </a:lnTo>
                  <a:lnTo>
                    <a:pt x="1741" y="733"/>
                  </a:lnTo>
                  <a:lnTo>
                    <a:pt x="1628" y="784"/>
                  </a:lnTo>
                  <a:lnTo>
                    <a:pt x="1505" y="839"/>
                  </a:lnTo>
                  <a:lnTo>
                    <a:pt x="1370" y="899"/>
                  </a:lnTo>
                  <a:lnTo>
                    <a:pt x="1224" y="966"/>
                  </a:lnTo>
                  <a:lnTo>
                    <a:pt x="1066" y="1036"/>
                  </a:lnTo>
                  <a:lnTo>
                    <a:pt x="895" y="1113"/>
                  </a:lnTo>
                  <a:lnTo>
                    <a:pt x="710" y="1195"/>
                  </a:lnTo>
                  <a:lnTo>
                    <a:pt x="510" y="1286"/>
                  </a:lnTo>
                  <a:lnTo>
                    <a:pt x="294" y="1382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2" y="1644"/>
                  </a:lnTo>
                  <a:lnTo>
                    <a:pt x="15" y="1649"/>
                  </a:lnTo>
                  <a:lnTo>
                    <a:pt x="18" y="1657"/>
                  </a:lnTo>
                  <a:lnTo>
                    <a:pt x="25" y="1674"/>
                  </a:lnTo>
                  <a:lnTo>
                    <a:pt x="130" y="1627"/>
                  </a:lnTo>
                  <a:lnTo>
                    <a:pt x="225" y="1583"/>
                  </a:lnTo>
                  <a:lnTo>
                    <a:pt x="315" y="1543"/>
                  </a:lnTo>
                  <a:lnTo>
                    <a:pt x="398" y="1506"/>
                  </a:lnTo>
                  <a:lnTo>
                    <a:pt x="474" y="1472"/>
                  </a:lnTo>
                  <a:lnTo>
                    <a:pt x="547" y="1439"/>
                  </a:lnTo>
                  <a:lnTo>
                    <a:pt x="615" y="1408"/>
                  </a:lnTo>
                  <a:lnTo>
                    <a:pt x="679" y="1379"/>
                  </a:lnTo>
                  <a:lnTo>
                    <a:pt x="743" y="1352"/>
                  </a:lnTo>
                  <a:lnTo>
                    <a:pt x="804" y="1324"/>
                  </a:lnTo>
                  <a:lnTo>
                    <a:pt x="864" y="1297"/>
                  </a:lnTo>
                  <a:lnTo>
                    <a:pt x="925" y="1269"/>
                  </a:lnTo>
                  <a:lnTo>
                    <a:pt x="987" y="1241"/>
                  </a:lnTo>
                  <a:lnTo>
                    <a:pt x="1052" y="1212"/>
                  </a:lnTo>
                  <a:lnTo>
                    <a:pt x="1119" y="1182"/>
                  </a:lnTo>
                  <a:lnTo>
                    <a:pt x="1189" y="1150"/>
                  </a:lnTo>
                  <a:lnTo>
                    <a:pt x="1265" y="1116"/>
                  </a:lnTo>
                  <a:lnTo>
                    <a:pt x="1345" y="1081"/>
                  </a:lnTo>
                  <a:lnTo>
                    <a:pt x="1432" y="1042"/>
                  </a:lnTo>
                  <a:lnTo>
                    <a:pt x="1526" y="999"/>
                  </a:lnTo>
                  <a:lnTo>
                    <a:pt x="1628" y="953"/>
                  </a:lnTo>
                  <a:lnTo>
                    <a:pt x="1738" y="903"/>
                  </a:lnTo>
                  <a:lnTo>
                    <a:pt x="1859" y="850"/>
                  </a:lnTo>
                  <a:lnTo>
                    <a:pt x="1989" y="791"/>
                  </a:lnTo>
                  <a:lnTo>
                    <a:pt x="2132" y="726"/>
                  </a:lnTo>
                  <a:lnTo>
                    <a:pt x="2286" y="657"/>
                  </a:lnTo>
                  <a:lnTo>
                    <a:pt x="2453" y="582"/>
                  </a:lnTo>
                  <a:lnTo>
                    <a:pt x="2635" y="500"/>
                  </a:lnTo>
                  <a:lnTo>
                    <a:pt x="2830" y="412"/>
                  </a:lnTo>
                  <a:lnTo>
                    <a:pt x="3042" y="316"/>
                  </a:lnTo>
                  <a:lnTo>
                    <a:pt x="3269" y="214"/>
                  </a:lnTo>
                  <a:lnTo>
                    <a:pt x="3515" y="103"/>
                  </a:lnTo>
                  <a:close/>
                </a:path>
              </a:pathLst>
            </a:custGeom>
            <a:solidFill>
              <a:srgbClr val="D6DED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76" name="Freeform 572"/>
            <p:cNvSpPr>
              <a:spLocks/>
            </p:cNvSpPr>
            <p:nvPr/>
          </p:nvSpPr>
          <p:spPr bwMode="auto">
            <a:xfrm>
              <a:off x="3360" y="3024"/>
              <a:ext cx="159" cy="92"/>
            </a:xfrm>
            <a:custGeom>
              <a:avLst/>
              <a:gdLst/>
              <a:ahLst/>
              <a:cxnLst>
                <a:cxn ang="0">
                  <a:pos x="3503" y="83"/>
                </a:cxn>
                <a:cxn ang="0">
                  <a:pos x="3502" y="64"/>
                </a:cxn>
                <a:cxn ang="0">
                  <a:pos x="3491" y="46"/>
                </a:cxn>
                <a:cxn ang="0">
                  <a:pos x="3476" y="31"/>
                </a:cxn>
                <a:cxn ang="0">
                  <a:pos x="3459" y="18"/>
                </a:cxn>
                <a:cxn ang="0">
                  <a:pos x="3440" y="8"/>
                </a:cxn>
                <a:cxn ang="0">
                  <a:pos x="3418" y="2"/>
                </a:cxn>
                <a:cxn ang="0">
                  <a:pos x="3397" y="0"/>
                </a:cxn>
                <a:cxn ang="0">
                  <a:pos x="3376" y="2"/>
                </a:cxn>
                <a:cxn ang="0">
                  <a:pos x="3356" y="8"/>
                </a:cxn>
                <a:cxn ang="0">
                  <a:pos x="62" y="1486"/>
                </a:cxn>
                <a:cxn ang="0">
                  <a:pos x="44" y="1497"/>
                </a:cxn>
                <a:cxn ang="0">
                  <a:pos x="29" y="1512"/>
                </a:cxn>
                <a:cxn ang="0">
                  <a:pos x="16" y="1530"/>
                </a:cxn>
                <a:cxn ang="0">
                  <a:pos x="7" y="1550"/>
                </a:cxn>
                <a:cxn ang="0">
                  <a:pos x="2" y="1572"/>
                </a:cxn>
                <a:cxn ang="0">
                  <a:pos x="0" y="1594"/>
                </a:cxn>
                <a:cxn ang="0">
                  <a:pos x="2" y="1615"/>
                </a:cxn>
                <a:cxn ang="0">
                  <a:pos x="8" y="1636"/>
                </a:cxn>
                <a:cxn ang="0">
                  <a:pos x="13" y="1649"/>
                </a:cxn>
                <a:cxn ang="0">
                  <a:pos x="3503" y="83"/>
                </a:cxn>
              </a:cxnLst>
              <a:rect l="0" t="0" r="r" b="b"/>
              <a:pathLst>
                <a:path w="3503" h="1649">
                  <a:moveTo>
                    <a:pt x="3503" y="83"/>
                  </a:move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3" y="1649"/>
                  </a:lnTo>
                  <a:lnTo>
                    <a:pt x="3503" y="83"/>
                  </a:lnTo>
                  <a:close/>
                </a:path>
              </a:pathLst>
            </a:custGeom>
            <a:solidFill>
              <a:srgbClr val="E0E8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77" name="Freeform 573"/>
            <p:cNvSpPr>
              <a:spLocks/>
            </p:cNvSpPr>
            <p:nvPr/>
          </p:nvSpPr>
          <p:spPr bwMode="auto">
            <a:xfrm>
              <a:off x="3533" y="3064"/>
              <a:ext cx="2" cy="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9" y="0"/>
                </a:cxn>
                <a:cxn ang="0">
                  <a:pos x="16" y="2"/>
                </a:cxn>
                <a:cxn ang="0">
                  <a:pos x="22" y="7"/>
                </a:cxn>
                <a:cxn ang="0">
                  <a:pos x="26" y="13"/>
                </a:cxn>
                <a:cxn ang="0">
                  <a:pos x="28" y="21"/>
                </a:cxn>
                <a:cxn ang="0">
                  <a:pos x="27" y="29"/>
                </a:cxn>
                <a:cxn ang="0">
                  <a:pos x="23" y="35"/>
                </a:cxn>
                <a:cxn ang="0">
                  <a:pos x="16" y="40"/>
                </a:cxn>
                <a:cxn ang="0">
                  <a:pos x="0" y="2"/>
                </a:cxn>
              </a:cxnLst>
              <a:rect l="0" t="0" r="r" b="b"/>
              <a:pathLst>
                <a:path w="28" h="40">
                  <a:moveTo>
                    <a:pt x="0" y="2"/>
                  </a:moveTo>
                  <a:lnTo>
                    <a:pt x="9" y="0"/>
                  </a:lnTo>
                  <a:lnTo>
                    <a:pt x="16" y="2"/>
                  </a:lnTo>
                  <a:lnTo>
                    <a:pt x="22" y="7"/>
                  </a:lnTo>
                  <a:lnTo>
                    <a:pt x="26" y="13"/>
                  </a:lnTo>
                  <a:lnTo>
                    <a:pt x="28" y="21"/>
                  </a:lnTo>
                  <a:lnTo>
                    <a:pt x="27" y="29"/>
                  </a:lnTo>
                  <a:lnTo>
                    <a:pt x="23" y="35"/>
                  </a:lnTo>
                  <a:lnTo>
                    <a:pt x="16" y="4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7A82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78" name="Freeform 574"/>
            <p:cNvSpPr>
              <a:spLocks/>
            </p:cNvSpPr>
            <p:nvPr/>
          </p:nvSpPr>
          <p:spPr bwMode="auto">
            <a:xfrm>
              <a:off x="3374" y="3064"/>
              <a:ext cx="160" cy="90"/>
            </a:xfrm>
            <a:custGeom>
              <a:avLst/>
              <a:gdLst/>
              <a:ahLst/>
              <a:cxnLst>
                <a:cxn ang="0">
                  <a:pos x="8" y="1596"/>
                </a:cxn>
                <a:cxn ang="0">
                  <a:pos x="0" y="1577"/>
                </a:cxn>
                <a:cxn ang="0">
                  <a:pos x="3513" y="0"/>
                </a:cxn>
                <a:cxn ang="0">
                  <a:pos x="3529" y="38"/>
                </a:cxn>
                <a:cxn ang="0">
                  <a:pos x="16" y="1614"/>
                </a:cxn>
                <a:cxn ang="0">
                  <a:pos x="8" y="1596"/>
                </a:cxn>
              </a:cxnLst>
              <a:rect l="0" t="0" r="r" b="b"/>
              <a:pathLst>
                <a:path w="3529" h="1614">
                  <a:moveTo>
                    <a:pt x="8" y="1596"/>
                  </a:moveTo>
                  <a:lnTo>
                    <a:pt x="0" y="1577"/>
                  </a:lnTo>
                  <a:lnTo>
                    <a:pt x="3513" y="0"/>
                  </a:lnTo>
                  <a:lnTo>
                    <a:pt x="3529" y="38"/>
                  </a:lnTo>
                  <a:lnTo>
                    <a:pt x="16" y="1614"/>
                  </a:lnTo>
                  <a:lnTo>
                    <a:pt x="8" y="1596"/>
                  </a:lnTo>
                  <a:close/>
                </a:path>
              </a:pathLst>
            </a:custGeom>
            <a:solidFill>
              <a:srgbClr val="7A82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79" name="Freeform 575"/>
            <p:cNvSpPr>
              <a:spLocks/>
            </p:cNvSpPr>
            <p:nvPr/>
          </p:nvSpPr>
          <p:spPr bwMode="auto">
            <a:xfrm>
              <a:off x="3373" y="3152"/>
              <a:ext cx="1" cy="2"/>
            </a:xfrm>
            <a:custGeom>
              <a:avLst/>
              <a:gdLst/>
              <a:ahLst/>
              <a:cxnLst>
                <a:cxn ang="0">
                  <a:pos x="28" y="37"/>
                </a:cxn>
                <a:cxn ang="0">
                  <a:pos x="19" y="40"/>
                </a:cxn>
                <a:cxn ang="0">
                  <a:pos x="12" y="37"/>
                </a:cxn>
                <a:cxn ang="0">
                  <a:pos x="6" y="33"/>
                </a:cxn>
                <a:cxn ang="0">
                  <a:pos x="2" y="26"/>
                </a:cxn>
                <a:cxn ang="0">
                  <a:pos x="0" y="19"/>
                </a:cxn>
                <a:cxn ang="0">
                  <a:pos x="1" y="11"/>
                </a:cxn>
                <a:cxn ang="0">
                  <a:pos x="5" y="5"/>
                </a:cxn>
                <a:cxn ang="0">
                  <a:pos x="12" y="0"/>
                </a:cxn>
                <a:cxn ang="0">
                  <a:pos x="28" y="37"/>
                </a:cxn>
              </a:cxnLst>
              <a:rect l="0" t="0" r="r" b="b"/>
              <a:pathLst>
                <a:path w="28" h="40">
                  <a:moveTo>
                    <a:pt x="28" y="37"/>
                  </a:moveTo>
                  <a:lnTo>
                    <a:pt x="19" y="40"/>
                  </a:lnTo>
                  <a:lnTo>
                    <a:pt x="12" y="37"/>
                  </a:lnTo>
                  <a:lnTo>
                    <a:pt x="6" y="33"/>
                  </a:lnTo>
                  <a:lnTo>
                    <a:pt x="2" y="26"/>
                  </a:lnTo>
                  <a:lnTo>
                    <a:pt x="0" y="19"/>
                  </a:lnTo>
                  <a:lnTo>
                    <a:pt x="1" y="11"/>
                  </a:lnTo>
                  <a:lnTo>
                    <a:pt x="5" y="5"/>
                  </a:lnTo>
                  <a:lnTo>
                    <a:pt x="12" y="0"/>
                  </a:lnTo>
                  <a:lnTo>
                    <a:pt x="28" y="37"/>
                  </a:lnTo>
                  <a:close/>
                </a:path>
              </a:pathLst>
            </a:custGeom>
            <a:solidFill>
              <a:srgbClr val="7A82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80" name="Freeform 576"/>
            <p:cNvSpPr>
              <a:spLocks/>
            </p:cNvSpPr>
            <p:nvPr/>
          </p:nvSpPr>
          <p:spPr bwMode="auto">
            <a:xfrm>
              <a:off x="3537" y="3075"/>
              <a:ext cx="2" cy="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9" y="0"/>
                </a:cxn>
                <a:cxn ang="0">
                  <a:pos x="16" y="2"/>
                </a:cxn>
                <a:cxn ang="0">
                  <a:pos x="22" y="6"/>
                </a:cxn>
                <a:cxn ang="0">
                  <a:pos x="26" y="13"/>
                </a:cxn>
                <a:cxn ang="0">
                  <a:pos x="28" y="21"/>
                </a:cxn>
                <a:cxn ang="0">
                  <a:pos x="27" y="29"/>
                </a:cxn>
                <a:cxn ang="0">
                  <a:pos x="23" y="35"/>
                </a:cxn>
                <a:cxn ang="0">
                  <a:pos x="16" y="40"/>
                </a:cxn>
                <a:cxn ang="0">
                  <a:pos x="0" y="2"/>
                </a:cxn>
              </a:cxnLst>
              <a:rect l="0" t="0" r="r" b="b"/>
              <a:pathLst>
                <a:path w="28" h="40">
                  <a:moveTo>
                    <a:pt x="0" y="2"/>
                  </a:moveTo>
                  <a:lnTo>
                    <a:pt x="9" y="0"/>
                  </a:lnTo>
                  <a:lnTo>
                    <a:pt x="16" y="2"/>
                  </a:lnTo>
                  <a:lnTo>
                    <a:pt x="22" y="6"/>
                  </a:lnTo>
                  <a:lnTo>
                    <a:pt x="26" y="13"/>
                  </a:lnTo>
                  <a:lnTo>
                    <a:pt x="28" y="21"/>
                  </a:lnTo>
                  <a:lnTo>
                    <a:pt x="27" y="29"/>
                  </a:lnTo>
                  <a:lnTo>
                    <a:pt x="23" y="35"/>
                  </a:lnTo>
                  <a:lnTo>
                    <a:pt x="16" y="4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81" name="Freeform 577"/>
            <p:cNvSpPr>
              <a:spLocks/>
            </p:cNvSpPr>
            <p:nvPr/>
          </p:nvSpPr>
          <p:spPr bwMode="auto">
            <a:xfrm>
              <a:off x="3377" y="3075"/>
              <a:ext cx="161" cy="91"/>
            </a:xfrm>
            <a:custGeom>
              <a:avLst/>
              <a:gdLst/>
              <a:ahLst/>
              <a:cxnLst>
                <a:cxn ang="0">
                  <a:pos x="8" y="1614"/>
                </a:cxn>
                <a:cxn ang="0">
                  <a:pos x="0" y="1595"/>
                </a:cxn>
                <a:cxn ang="0">
                  <a:pos x="3531" y="0"/>
                </a:cxn>
                <a:cxn ang="0">
                  <a:pos x="3547" y="38"/>
                </a:cxn>
                <a:cxn ang="0">
                  <a:pos x="17" y="1633"/>
                </a:cxn>
                <a:cxn ang="0">
                  <a:pos x="8" y="1614"/>
                </a:cxn>
              </a:cxnLst>
              <a:rect l="0" t="0" r="r" b="b"/>
              <a:pathLst>
                <a:path w="3547" h="1633">
                  <a:moveTo>
                    <a:pt x="8" y="1614"/>
                  </a:moveTo>
                  <a:lnTo>
                    <a:pt x="0" y="1595"/>
                  </a:lnTo>
                  <a:lnTo>
                    <a:pt x="3531" y="0"/>
                  </a:lnTo>
                  <a:lnTo>
                    <a:pt x="3547" y="38"/>
                  </a:lnTo>
                  <a:lnTo>
                    <a:pt x="17" y="1633"/>
                  </a:lnTo>
                  <a:lnTo>
                    <a:pt x="8" y="1614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82" name="Freeform 578"/>
            <p:cNvSpPr>
              <a:spLocks/>
            </p:cNvSpPr>
            <p:nvPr/>
          </p:nvSpPr>
          <p:spPr bwMode="auto">
            <a:xfrm>
              <a:off x="3376" y="3164"/>
              <a:ext cx="2" cy="2"/>
            </a:xfrm>
            <a:custGeom>
              <a:avLst/>
              <a:gdLst/>
              <a:ahLst/>
              <a:cxnLst>
                <a:cxn ang="0">
                  <a:pos x="29" y="38"/>
                </a:cxn>
                <a:cxn ang="0">
                  <a:pos x="19" y="40"/>
                </a:cxn>
                <a:cxn ang="0">
                  <a:pos x="12" y="38"/>
                </a:cxn>
                <a:cxn ang="0">
                  <a:pos x="6" y="34"/>
                </a:cxn>
                <a:cxn ang="0">
                  <a:pos x="2" y="27"/>
                </a:cxn>
                <a:cxn ang="0">
                  <a:pos x="0" y="19"/>
                </a:cxn>
                <a:cxn ang="0">
                  <a:pos x="1" y="12"/>
                </a:cxn>
                <a:cxn ang="0">
                  <a:pos x="5" y="6"/>
                </a:cxn>
                <a:cxn ang="0">
                  <a:pos x="12" y="0"/>
                </a:cxn>
                <a:cxn ang="0">
                  <a:pos x="29" y="38"/>
                </a:cxn>
              </a:cxnLst>
              <a:rect l="0" t="0" r="r" b="b"/>
              <a:pathLst>
                <a:path w="29" h="40">
                  <a:moveTo>
                    <a:pt x="29" y="38"/>
                  </a:moveTo>
                  <a:lnTo>
                    <a:pt x="19" y="40"/>
                  </a:lnTo>
                  <a:lnTo>
                    <a:pt x="12" y="38"/>
                  </a:lnTo>
                  <a:lnTo>
                    <a:pt x="6" y="34"/>
                  </a:lnTo>
                  <a:lnTo>
                    <a:pt x="2" y="27"/>
                  </a:lnTo>
                  <a:lnTo>
                    <a:pt x="0" y="19"/>
                  </a:lnTo>
                  <a:lnTo>
                    <a:pt x="1" y="12"/>
                  </a:lnTo>
                  <a:lnTo>
                    <a:pt x="5" y="6"/>
                  </a:lnTo>
                  <a:lnTo>
                    <a:pt x="12" y="0"/>
                  </a:lnTo>
                  <a:lnTo>
                    <a:pt x="29" y="38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83" name="Freeform 579"/>
            <p:cNvSpPr>
              <a:spLocks/>
            </p:cNvSpPr>
            <p:nvPr/>
          </p:nvSpPr>
          <p:spPr bwMode="auto">
            <a:xfrm>
              <a:off x="3368" y="3169"/>
              <a:ext cx="50" cy="122"/>
            </a:xfrm>
            <a:custGeom>
              <a:avLst/>
              <a:gdLst/>
              <a:ahLst/>
              <a:cxnLst>
                <a:cxn ang="0">
                  <a:pos x="230" y="56"/>
                </a:cxn>
                <a:cxn ang="0">
                  <a:pos x="1103" y="2072"/>
                </a:cxn>
                <a:cxn ang="0">
                  <a:pos x="1067" y="2201"/>
                </a:cxn>
                <a:cxn ang="0">
                  <a:pos x="1031" y="2186"/>
                </a:cxn>
                <a:cxn ang="0">
                  <a:pos x="994" y="2172"/>
                </a:cxn>
                <a:cxn ang="0">
                  <a:pos x="958" y="2155"/>
                </a:cxn>
                <a:cxn ang="0">
                  <a:pos x="921" y="2138"/>
                </a:cxn>
                <a:cxn ang="0">
                  <a:pos x="886" y="2119"/>
                </a:cxn>
                <a:cxn ang="0">
                  <a:pos x="850" y="2100"/>
                </a:cxn>
                <a:cxn ang="0">
                  <a:pos x="814" y="2079"/>
                </a:cxn>
                <a:cxn ang="0">
                  <a:pos x="780" y="2058"/>
                </a:cxn>
                <a:cxn ang="0">
                  <a:pos x="745" y="2036"/>
                </a:cxn>
                <a:cxn ang="0">
                  <a:pos x="711" y="2012"/>
                </a:cxn>
                <a:cxn ang="0">
                  <a:pos x="677" y="1988"/>
                </a:cxn>
                <a:cxn ang="0">
                  <a:pos x="644" y="1964"/>
                </a:cxn>
                <a:cxn ang="0">
                  <a:pos x="610" y="1939"/>
                </a:cxn>
                <a:cxn ang="0">
                  <a:pos x="579" y="1911"/>
                </a:cxn>
                <a:cxn ang="0">
                  <a:pos x="547" y="1884"/>
                </a:cxn>
                <a:cxn ang="0">
                  <a:pos x="515" y="1856"/>
                </a:cxn>
                <a:cxn ang="0">
                  <a:pos x="485" y="1827"/>
                </a:cxn>
                <a:cxn ang="0">
                  <a:pos x="455" y="1797"/>
                </a:cxn>
                <a:cxn ang="0">
                  <a:pos x="426" y="1767"/>
                </a:cxn>
                <a:cxn ang="0">
                  <a:pos x="397" y="1736"/>
                </a:cxn>
                <a:cxn ang="0">
                  <a:pos x="370" y="1705"/>
                </a:cxn>
                <a:cxn ang="0">
                  <a:pos x="342" y="1672"/>
                </a:cxn>
                <a:cxn ang="0">
                  <a:pos x="316" y="1638"/>
                </a:cxn>
                <a:cxn ang="0">
                  <a:pos x="291" y="1604"/>
                </a:cxn>
                <a:cxn ang="0">
                  <a:pos x="267" y="1571"/>
                </a:cxn>
                <a:cxn ang="0">
                  <a:pos x="243" y="1536"/>
                </a:cxn>
                <a:cxn ang="0">
                  <a:pos x="221" y="1500"/>
                </a:cxn>
                <a:cxn ang="0">
                  <a:pos x="199" y="1463"/>
                </a:cxn>
                <a:cxn ang="0">
                  <a:pos x="178" y="1427"/>
                </a:cxn>
                <a:cxn ang="0">
                  <a:pos x="158" y="1389"/>
                </a:cxn>
                <a:cxn ang="0">
                  <a:pos x="140" y="1351"/>
                </a:cxn>
                <a:cxn ang="0">
                  <a:pos x="123" y="1314"/>
                </a:cxn>
                <a:cxn ang="0">
                  <a:pos x="94" y="1241"/>
                </a:cxn>
                <a:cxn ang="0">
                  <a:pos x="70" y="1164"/>
                </a:cxn>
                <a:cxn ang="0">
                  <a:pos x="49" y="1083"/>
                </a:cxn>
                <a:cxn ang="0">
                  <a:pos x="32" y="997"/>
                </a:cxn>
                <a:cxn ang="0">
                  <a:pos x="19" y="910"/>
                </a:cxn>
                <a:cxn ang="0">
                  <a:pos x="8" y="822"/>
                </a:cxn>
                <a:cxn ang="0">
                  <a:pos x="2" y="732"/>
                </a:cxn>
                <a:cxn ang="0">
                  <a:pos x="0" y="641"/>
                </a:cxn>
                <a:cxn ang="0">
                  <a:pos x="2" y="551"/>
                </a:cxn>
                <a:cxn ang="0">
                  <a:pos x="8" y="463"/>
                </a:cxn>
                <a:cxn ang="0">
                  <a:pos x="18" y="375"/>
                </a:cxn>
                <a:cxn ang="0">
                  <a:pos x="31" y="292"/>
                </a:cxn>
                <a:cxn ang="0">
                  <a:pos x="48" y="212"/>
                </a:cxn>
                <a:cxn ang="0">
                  <a:pos x="69" y="136"/>
                </a:cxn>
                <a:cxn ang="0">
                  <a:pos x="94" y="65"/>
                </a:cxn>
                <a:cxn ang="0">
                  <a:pos x="123" y="0"/>
                </a:cxn>
                <a:cxn ang="0">
                  <a:pos x="230" y="56"/>
                </a:cxn>
              </a:cxnLst>
              <a:rect l="0" t="0" r="r" b="b"/>
              <a:pathLst>
                <a:path w="1103" h="2201">
                  <a:moveTo>
                    <a:pt x="230" y="56"/>
                  </a:moveTo>
                  <a:lnTo>
                    <a:pt x="1103" y="2072"/>
                  </a:lnTo>
                  <a:lnTo>
                    <a:pt x="1067" y="2201"/>
                  </a:lnTo>
                  <a:lnTo>
                    <a:pt x="1031" y="2186"/>
                  </a:lnTo>
                  <a:lnTo>
                    <a:pt x="994" y="2172"/>
                  </a:lnTo>
                  <a:lnTo>
                    <a:pt x="958" y="2155"/>
                  </a:lnTo>
                  <a:lnTo>
                    <a:pt x="921" y="2138"/>
                  </a:lnTo>
                  <a:lnTo>
                    <a:pt x="886" y="2119"/>
                  </a:lnTo>
                  <a:lnTo>
                    <a:pt x="850" y="2100"/>
                  </a:lnTo>
                  <a:lnTo>
                    <a:pt x="814" y="2079"/>
                  </a:lnTo>
                  <a:lnTo>
                    <a:pt x="780" y="2058"/>
                  </a:lnTo>
                  <a:lnTo>
                    <a:pt x="745" y="2036"/>
                  </a:lnTo>
                  <a:lnTo>
                    <a:pt x="711" y="2012"/>
                  </a:lnTo>
                  <a:lnTo>
                    <a:pt x="677" y="1988"/>
                  </a:lnTo>
                  <a:lnTo>
                    <a:pt x="644" y="1964"/>
                  </a:lnTo>
                  <a:lnTo>
                    <a:pt x="610" y="1939"/>
                  </a:lnTo>
                  <a:lnTo>
                    <a:pt x="579" y="1911"/>
                  </a:lnTo>
                  <a:lnTo>
                    <a:pt x="547" y="1884"/>
                  </a:lnTo>
                  <a:lnTo>
                    <a:pt x="515" y="1856"/>
                  </a:lnTo>
                  <a:lnTo>
                    <a:pt x="485" y="1827"/>
                  </a:lnTo>
                  <a:lnTo>
                    <a:pt x="455" y="1797"/>
                  </a:lnTo>
                  <a:lnTo>
                    <a:pt x="426" y="1767"/>
                  </a:lnTo>
                  <a:lnTo>
                    <a:pt x="397" y="1736"/>
                  </a:lnTo>
                  <a:lnTo>
                    <a:pt x="370" y="1705"/>
                  </a:lnTo>
                  <a:lnTo>
                    <a:pt x="342" y="1672"/>
                  </a:lnTo>
                  <a:lnTo>
                    <a:pt x="316" y="1638"/>
                  </a:lnTo>
                  <a:lnTo>
                    <a:pt x="291" y="1604"/>
                  </a:lnTo>
                  <a:lnTo>
                    <a:pt x="267" y="1571"/>
                  </a:lnTo>
                  <a:lnTo>
                    <a:pt x="243" y="1536"/>
                  </a:lnTo>
                  <a:lnTo>
                    <a:pt x="221" y="1500"/>
                  </a:lnTo>
                  <a:lnTo>
                    <a:pt x="199" y="1463"/>
                  </a:lnTo>
                  <a:lnTo>
                    <a:pt x="178" y="1427"/>
                  </a:lnTo>
                  <a:lnTo>
                    <a:pt x="158" y="1389"/>
                  </a:lnTo>
                  <a:lnTo>
                    <a:pt x="140" y="1351"/>
                  </a:lnTo>
                  <a:lnTo>
                    <a:pt x="123" y="1314"/>
                  </a:lnTo>
                  <a:lnTo>
                    <a:pt x="94" y="1241"/>
                  </a:lnTo>
                  <a:lnTo>
                    <a:pt x="70" y="1164"/>
                  </a:lnTo>
                  <a:lnTo>
                    <a:pt x="49" y="1083"/>
                  </a:lnTo>
                  <a:lnTo>
                    <a:pt x="32" y="997"/>
                  </a:lnTo>
                  <a:lnTo>
                    <a:pt x="19" y="910"/>
                  </a:lnTo>
                  <a:lnTo>
                    <a:pt x="8" y="822"/>
                  </a:lnTo>
                  <a:lnTo>
                    <a:pt x="2" y="732"/>
                  </a:lnTo>
                  <a:lnTo>
                    <a:pt x="0" y="641"/>
                  </a:lnTo>
                  <a:lnTo>
                    <a:pt x="2" y="551"/>
                  </a:lnTo>
                  <a:lnTo>
                    <a:pt x="8" y="463"/>
                  </a:lnTo>
                  <a:lnTo>
                    <a:pt x="18" y="375"/>
                  </a:lnTo>
                  <a:lnTo>
                    <a:pt x="31" y="292"/>
                  </a:lnTo>
                  <a:lnTo>
                    <a:pt x="48" y="212"/>
                  </a:lnTo>
                  <a:lnTo>
                    <a:pt x="69" y="136"/>
                  </a:lnTo>
                  <a:lnTo>
                    <a:pt x="94" y="65"/>
                  </a:lnTo>
                  <a:lnTo>
                    <a:pt x="123" y="0"/>
                  </a:lnTo>
                  <a:lnTo>
                    <a:pt x="230" y="56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84" name="Freeform 580"/>
            <p:cNvSpPr>
              <a:spLocks/>
            </p:cNvSpPr>
            <p:nvPr/>
          </p:nvSpPr>
          <p:spPr bwMode="auto">
            <a:xfrm>
              <a:off x="3367" y="3169"/>
              <a:ext cx="50" cy="122"/>
            </a:xfrm>
            <a:custGeom>
              <a:avLst/>
              <a:gdLst/>
              <a:ahLst/>
              <a:cxnLst>
                <a:cxn ang="0">
                  <a:pos x="230" y="56"/>
                </a:cxn>
                <a:cxn ang="0">
                  <a:pos x="1103" y="2072"/>
                </a:cxn>
                <a:cxn ang="0">
                  <a:pos x="1067" y="2202"/>
                </a:cxn>
                <a:cxn ang="0">
                  <a:pos x="1030" y="2187"/>
                </a:cxn>
                <a:cxn ang="0">
                  <a:pos x="994" y="2172"/>
                </a:cxn>
                <a:cxn ang="0">
                  <a:pos x="958" y="2155"/>
                </a:cxn>
                <a:cxn ang="0">
                  <a:pos x="921" y="2138"/>
                </a:cxn>
                <a:cxn ang="0">
                  <a:pos x="886" y="2119"/>
                </a:cxn>
                <a:cxn ang="0">
                  <a:pos x="850" y="2100"/>
                </a:cxn>
                <a:cxn ang="0">
                  <a:pos x="814" y="2079"/>
                </a:cxn>
                <a:cxn ang="0">
                  <a:pos x="779" y="2058"/>
                </a:cxn>
                <a:cxn ang="0">
                  <a:pos x="745" y="2036"/>
                </a:cxn>
                <a:cxn ang="0">
                  <a:pos x="711" y="2013"/>
                </a:cxn>
                <a:cxn ang="0">
                  <a:pos x="676" y="1989"/>
                </a:cxn>
                <a:cxn ang="0">
                  <a:pos x="644" y="1964"/>
                </a:cxn>
                <a:cxn ang="0">
                  <a:pos x="610" y="1939"/>
                </a:cxn>
                <a:cxn ang="0">
                  <a:pos x="578" y="1912"/>
                </a:cxn>
                <a:cxn ang="0">
                  <a:pos x="547" y="1884"/>
                </a:cxn>
                <a:cxn ang="0">
                  <a:pos x="515" y="1857"/>
                </a:cxn>
                <a:cxn ang="0">
                  <a:pos x="485" y="1827"/>
                </a:cxn>
                <a:cxn ang="0">
                  <a:pos x="455" y="1798"/>
                </a:cxn>
                <a:cxn ang="0">
                  <a:pos x="425" y="1767"/>
                </a:cxn>
                <a:cxn ang="0">
                  <a:pos x="397" y="1737"/>
                </a:cxn>
                <a:cxn ang="0">
                  <a:pos x="369" y="1705"/>
                </a:cxn>
                <a:cxn ang="0">
                  <a:pos x="342" y="1672"/>
                </a:cxn>
                <a:cxn ang="0">
                  <a:pos x="316" y="1639"/>
                </a:cxn>
                <a:cxn ang="0">
                  <a:pos x="291" y="1605"/>
                </a:cxn>
                <a:cxn ang="0">
                  <a:pos x="266" y="1571"/>
                </a:cxn>
                <a:cxn ang="0">
                  <a:pos x="243" y="1536"/>
                </a:cxn>
                <a:cxn ang="0">
                  <a:pos x="220" y="1500"/>
                </a:cxn>
                <a:cxn ang="0">
                  <a:pos x="199" y="1464"/>
                </a:cxn>
                <a:cxn ang="0">
                  <a:pos x="178" y="1428"/>
                </a:cxn>
                <a:cxn ang="0">
                  <a:pos x="158" y="1390"/>
                </a:cxn>
                <a:cxn ang="0">
                  <a:pos x="140" y="1352"/>
                </a:cxn>
                <a:cxn ang="0">
                  <a:pos x="123" y="1314"/>
                </a:cxn>
                <a:cxn ang="0">
                  <a:pos x="94" y="1241"/>
                </a:cxn>
                <a:cxn ang="0">
                  <a:pos x="69" y="1164"/>
                </a:cxn>
                <a:cxn ang="0">
                  <a:pos x="49" y="1083"/>
                </a:cxn>
                <a:cxn ang="0">
                  <a:pos x="32" y="998"/>
                </a:cxn>
                <a:cxn ang="0">
                  <a:pos x="18" y="910"/>
                </a:cxn>
                <a:cxn ang="0">
                  <a:pos x="8" y="823"/>
                </a:cxn>
                <a:cxn ang="0">
                  <a:pos x="2" y="732"/>
                </a:cxn>
                <a:cxn ang="0">
                  <a:pos x="0" y="641"/>
                </a:cxn>
                <a:cxn ang="0">
                  <a:pos x="2" y="552"/>
                </a:cxn>
                <a:cxn ang="0">
                  <a:pos x="8" y="463"/>
                </a:cxn>
                <a:cxn ang="0">
                  <a:pos x="17" y="376"/>
                </a:cxn>
                <a:cxn ang="0">
                  <a:pos x="31" y="292"/>
                </a:cxn>
                <a:cxn ang="0">
                  <a:pos x="48" y="212"/>
                </a:cxn>
                <a:cxn ang="0">
                  <a:pos x="68" y="136"/>
                </a:cxn>
                <a:cxn ang="0">
                  <a:pos x="94" y="66"/>
                </a:cxn>
                <a:cxn ang="0">
                  <a:pos x="123" y="0"/>
                </a:cxn>
                <a:cxn ang="0">
                  <a:pos x="230" y="56"/>
                </a:cxn>
              </a:cxnLst>
              <a:rect l="0" t="0" r="r" b="b"/>
              <a:pathLst>
                <a:path w="1103" h="2202">
                  <a:moveTo>
                    <a:pt x="230" y="56"/>
                  </a:moveTo>
                  <a:lnTo>
                    <a:pt x="1103" y="2072"/>
                  </a:lnTo>
                  <a:lnTo>
                    <a:pt x="1067" y="2202"/>
                  </a:lnTo>
                  <a:lnTo>
                    <a:pt x="1030" y="2187"/>
                  </a:lnTo>
                  <a:lnTo>
                    <a:pt x="994" y="2172"/>
                  </a:lnTo>
                  <a:lnTo>
                    <a:pt x="958" y="2155"/>
                  </a:lnTo>
                  <a:lnTo>
                    <a:pt x="921" y="2138"/>
                  </a:lnTo>
                  <a:lnTo>
                    <a:pt x="886" y="2119"/>
                  </a:lnTo>
                  <a:lnTo>
                    <a:pt x="850" y="2100"/>
                  </a:lnTo>
                  <a:lnTo>
                    <a:pt x="814" y="2079"/>
                  </a:lnTo>
                  <a:lnTo>
                    <a:pt x="779" y="2058"/>
                  </a:lnTo>
                  <a:lnTo>
                    <a:pt x="745" y="2036"/>
                  </a:lnTo>
                  <a:lnTo>
                    <a:pt x="711" y="2013"/>
                  </a:lnTo>
                  <a:lnTo>
                    <a:pt x="676" y="1989"/>
                  </a:lnTo>
                  <a:lnTo>
                    <a:pt x="644" y="1964"/>
                  </a:lnTo>
                  <a:lnTo>
                    <a:pt x="610" y="1939"/>
                  </a:lnTo>
                  <a:lnTo>
                    <a:pt x="578" y="1912"/>
                  </a:lnTo>
                  <a:lnTo>
                    <a:pt x="547" y="1884"/>
                  </a:lnTo>
                  <a:lnTo>
                    <a:pt x="515" y="1857"/>
                  </a:lnTo>
                  <a:lnTo>
                    <a:pt x="485" y="1827"/>
                  </a:lnTo>
                  <a:lnTo>
                    <a:pt x="455" y="1798"/>
                  </a:lnTo>
                  <a:lnTo>
                    <a:pt x="425" y="1767"/>
                  </a:lnTo>
                  <a:lnTo>
                    <a:pt x="397" y="1737"/>
                  </a:lnTo>
                  <a:lnTo>
                    <a:pt x="369" y="1705"/>
                  </a:lnTo>
                  <a:lnTo>
                    <a:pt x="342" y="1672"/>
                  </a:lnTo>
                  <a:lnTo>
                    <a:pt x="316" y="1639"/>
                  </a:lnTo>
                  <a:lnTo>
                    <a:pt x="291" y="1605"/>
                  </a:lnTo>
                  <a:lnTo>
                    <a:pt x="266" y="1571"/>
                  </a:lnTo>
                  <a:lnTo>
                    <a:pt x="243" y="1536"/>
                  </a:lnTo>
                  <a:lnTo>
                    <a:pt x="220" y="1500"/>
                  </a:lnTo>
                  <a:lnTo>
                    <a:pt x="199" y="1464"/>
                  </a:lnTo>
                  <a:lnTo>
                    <a:pt x="178" y="1428"/>
                  </a:lnTo>
                  <a:lnTo>
                    <a:pt x="158" y="1390"/>
                  </a:lnTo>
                  <a:lnTo>
                    <a:pt x="140" y="1352"/>
                  </a:lnTo>
                  <a:lnTo>
                    <a:pt x="123" y="1314"/>
                  </a:lnTo>
                  <a:lnTo>
                    <a:pt x="94" y="1241"/>
                  </a:lnTo>
                  <a:lnTo>
                    <a:pt x="69" y="1164"/>
                  </a:lnTo>
                  <a:lnTo>
                    <a:pt x="49" y="1083"/>
                  </a:lnTo>
                  <a:lnTo>
                    <a:pt x="32" y="998"/>
                  </a:lnTo>
                  <a:lnTo>
                    <a:pt x="18" y="910"/>
                  </a:lnTo>
                  <a:lnTo>
                    <a:pt x="8" y="823"/>
                  </a:lnTo>
                  <a:lnTo>
                    <a:pt x="2" y="732"/>
                  </a:lnTo>
                  <a:lnTo>
                    <a:pt x="0" y="641"/>
                  </a:lnTo>
                  <a:lnTo>
                    <a:pt x="2" y="552"/>
                  </a:lnTo>
                  <a:lnTo>
                    <a:pt x="8" y="463"/>
                  </a:lnTo>
                  <a:lnTo>
                    <a:pt x="17" y="376"/>
                  </a:lnTo>
                  <a:lnTo>
                    <a:pt x="31" y="292"/>
                  </a:lnTo>
                  <a:lnTo>
                    <a:pt x="48" y="212"/>
                  </a:lnTo>
                  <a:lnTo>
                    <a:pt x="68" y="136"/>
                  </a:lnTo>
                  <a:lnTo>
                    <a:pt x="94" y="66"/>
                  </a:lnTo>
                  <a:lnTo>
                    <a:pt x="123" y="0"/>
                  </a:lnTo>
                  <a:lnTo>
                    <a:pt x="230" y="56"/>
                  </a:lnTo>
                  <a:close/>
                </a:path>
              </a:pathLst>
            </a:custGeom>
            <a:solidFill>
              <a:srgbClr val="BAC2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85" name="Freeform 581"/>
            <p:cNvSpPr>
              <a:spLocks/>
            </p:cNvSpPr>
            <p:nvPr/>
          </p:nvSpPr>
          <p:spPr bwMode="auto">
            <a:xfrm>
              <a:off x="3544" y="3074"/>
              <a:ext cx="52" cy="121"/>
            </a:xfrm>
            <a:custGeom>
              <a:avLst/>
              <a:gdLst/>
              <a:ahLst/>
              <a:cxnLst>
                <a:cxn ang="0">
                  <a:pos x="917" y="2127"/>
                </a:cxn>
                <a:cxn ang="0">
                  <a:pos x="0" y="131"/>
                </a:cxn>
                <a:cxn ang="0">
                  <a:pos x="32" y="0"/>
                </a:cxn>
                <a:cxn ang="0">
                  <a:pos x="69" y="14"/>
                </a:cxn>
                <a:cxn ang="0">
                  <a:pos x="106" y="29"/>
                </a:cxn>
                <a:cxn ang="0">
                  <a:pos x="142" y="44"/>
                </a:cxn>
                <a:cxn ang="0">
                  <a:pos x="179" y="60"/>
                </a:cxn>
                <a:cxn ang="0">
                  <a:pos x="216" y="78"/>
                </a:cxn>
                <a:cxn ang="0">
                  <a:pos x="252" y="96"/>
                </a:cxn>
                <a:cxn ang="0">
                  <a:pos x="287" y="116"/>
                </a:cxn>
                <a:cxn ang="0">
                  <a:pos x="323" y="136"/>
                </a:cxn>
                <a:cxn ang="0">
                  <a:pos x="358" y="159"/>
                </a:cxn>
                <a:cxn ang="0">
                  <a:pos x="392" y="181"/>
                </a:cxn>
                <a:cxn ang="0">
                  <a:pos x="427" y="204"/>
                </a:cxn>
                <a:cxn ang="0">
                  <a:pos x="461" y="228"/>
                </a:cxn>
                <a:cxn ang="0">
                  <a:pos x="494" y="252"/>
                </a:cxn>
                <a:cxn ang="0">
                  <a:pos x="527" y="279"/>
                </a:cxn>
                <a:cxn ang="0">
                  <a:pos x="560" y="305"/>
                </a:cxn>
                <a:cxn ang="0">
                  <a:pos x="591" y="332"/>
                </a:cxn>
                <a:cxn ang="0">
                  <a:pos x="623" y="361"/>
                </a:cxn>
                <a:cxn ang="0">
                  <a:pos x="653" y="389"/>
                </a:cxn>
                <a:cxn ang="0">
                  <a:pos x="683" y="419"/>
                </a:cxn>
                <a:cxn ang="0">
                  <a:pos x="713" y="449"/>
                </a:cxn>
                <a:cxn ang="0">
                  <a:pos x="741" y="481"/>
                </a:cxn>
                <a:cxn ang="0">
                  <a:pos x="769" y="513"/>
                </a:cxn>
                <a:cxn ang="0">
                  <a:pos x="795" y="545"/>
                </a:cxn>
                <a:cxn ang="0">
                  <a:pos x="822" y="578"/>
                </a:cxn>
                <a:cxn ang="0">
                  <a:pos x="846" y="612"/>
                </a:cxn>
                <a:cxn ang="0">
                  <a:pos x="871" y="647"/>
                </a:cxn>
                <a:cxn ang="0">
                  <a:pos x="894" y="681"/>
                </a:cxn>
                <a:cxn ang="0">
                  <a:pos x="917" y="717"/>
                </a:cxn>
                <a:cxn ang="0">
                  <a:pos x="938" y="754"/>
                </a:cxn>
                <a:cxn ang="0">
                  <a:pos x="958" y="791"/>
                </a:cxn>
                <a:cxn ang="0">
                  <a:pos x="978" y="828"/>
                </a:cxn>
                <a:cxn ang="0">
                  <a:pos x="996" y="866"/>
                </a:cxn>
                <a:cxn ang="0">
                  <a:pos x="1026" y="938"/>
                </a:cxn>
                <a:cxn ang="0">
                  <a:pos x="1052" y="1015"/>
                </a:cxn>
                <a:cxn ang="0">
                  <a:pos x="1075" y="1096"/>
                </a:cxn>
                <a:cxn ang="0">
                  <a:pos x="1094" y="1180"/>
                </a:cxn>
                <a:cxn ang="0">
                  <a:pos x="1109" y="1266"/>
                </a:cxn>
                <a:cxn ang="0">
                  <a:pos x="1121" y="1356"/>
                </a:cxn>
                <a:cxn ang="0">
                  <a:pos x="1129" y="1446"/>
                </a:cxn>
                <a:cxn ang="0">
                  <a:pos x="1133" y="1536"/>
                </a:cxn>
                <a:cxn ang="0">
                  <a:pos x="1133" y="1626"/>
                </a:cxn>
                <a:cxn ang="0">
                  <a:pos x="1130" y="1716"/>
                </a:cxn>
                <a:cxn ang="0">
                  <a:pos x="1122" y="1802"/>
                </a:cxn>
                <a:cxn ang="0">
                  <a:pos x="1110" y="1886"/>
                </a:cxn>
                <a:cxn ang="0">
                  <a:pos x="1095" y="1967"/>
                </a:cxn>
                <a:cxn ang="0">
                  <a:pos x="1076" y="2043"/>
                </a:cxn>
                <a:cxn ang="0">
                  <a:pos x="1052" y="2115"/>
                </a:cxn>
                <a:cxn ang="0">
                  <a:pos x="1025" y="2181"/>
                </a:cxn>
                <a:cxn ang="0">
                  <a:pos x="917" y="2127"/>
                </a:cxn>
              </a:cxnLst>
              <a:rect l="0" t="0" r="r" b="b"/>
              <a:pathLst>
                <a:path w="1133" h="2181">
                  <a:moveTo>
                    <a:pt x="917" y="2127"/>
                  </a:moveTo>
                  <a:lnTo>
                    <a:pt x="0" y="131"/>
                  </a:lnTo>
                  <a:lnTo>
                    <a:pt x="32" y="0"/>
                  </a:lnTo>
                  <a:lnTo>
                    <a:pt x="69" y="14"/>
                  </a:lnTo>
                  <a:lnTo>
                    <a:pt x="106" y="29"/>
                  </a:lnTo>
                  <a:lnTo>
                    <a:pt x="142" y="44"/>
                  </a:lnTo>
                  <a:lnTo>
                    <a:pt x="179" y="60"/>
                  </a:lnTo>
                  <a:lnTo>
                    <a:pt x="216" y="78"/>
                  </a:lnTo>
                  <a:lnTo>
                    <a:pt x="252" y="96"/>
                  </a:lnTo>
                  <a:lnTo>
                    <a:pt x="287" y="116"/>
                  </a:lnTo>
                  <a:lnTo>
                    <a:pt x="323" y="136"/>
                  </a:lnTo>
                  <a:lnTo>
                    <a:pt x="358" y="159"/>
                  </a:lnTo>
                  <a:lnTo>
                    <a:pt x="392" y="181"/>
                  </a:lnTo>
                  <a:lnTo>
                    <a:pt x="427" y="204"/>
                  </a:lnTo>
                  <a:lnTo>
                    <a:pt x="461" y="228"/>
                  </a:lnTo>
                  <a:lnTo>
                    <a:pt x="494" y="252"/>
                  </a:lnTo>
                  <a:lnTo>
                    <a:pt x="527" y="279"/>
                  </a:lnTo>
                  <a:lnTo>
                    <a:pt x="560" y="305"/>
                  </a:lnTo>
                  <a:lnTo>
                    <a:pt x="591" y="332"/>
                  </a:lnTo>
                  <a:lnTo>
                    <a:pt x="623" y="361"/>
                  </a:lnTo>
                  <a:lnTo>
                    <a:pt x="653" y="389"/>
                  </a:lnTo>
                  <a:lnTo>
                    <a:pt x="683" y="419"/>
                  </a:lnTo>
                  <a:lnTo>
                    <a:pt x="713" y="449"/>
                  </a:lnTo>
                  <a:lnTo>
                    <a:pt x="741" y="481"/>
                  </a:lnTo>
                  <a:lnTo>
                    <a:pt x="769" y="513"/>
                  </a:lnTo>
                  <a:lnTo>
                    <a:pt x="795" y="545"/>
                  </a:lnTo>
                  <a:lnTo>
                    <a:pt x="822" y="578"/>
                  </a:lnTo>
                  <a:lnTo>
                    <a:pt x="846" y="612"/>
                  </a:lnTo>
                  <a:lnTo>
                    <a:pt x="871" y="647"/>
                  </a:lnTo>
                  <a:lnTo>
                    <a:pt x="894" y="681"/>
                  </a:lnTo>
                  <a:lnTo>
                    <a:pt x="917" y="717"/>
                  </a:lnTo>
                  <a:lnTo>
                    <a:pt x="938" y="754"/>
                  </a:lnTo>
                  <a:lnTo>
                    <a:pt x="958" y="791"/>
                  </a:lnTo>
                  <a:lnTo>
                    <a:pt x="978" y="828"/>
                  </a:lnTo>
                  <a:lnTo>
                    <a:pt x="996" y="866"/>
                  </a:lnTo>
                  <a:lnTo>
                    <a:pt x="1026" y="938"/>
                  </a:lnTo>
                  <a:lnTo>
                    <a:pt x="1052" y="1015"/>
                  </a:lnTo>
                  <a:lnTo>
                    <a:pt x="1075" y="1096"/>
                  </a:lnTo>
                  <a:lnTo>
                    <a:pt x="1094" y="1180"/>
                  </a:lnTo>
                  <a:lnTo>
                    <a:pt x="1109" y="1266"/>
                  </a:lnTo>
                  <a:lnTo>
                    <a:pt x="1121" y="1356"/>
                  </a:lnTo>
                  <a:lnTo>
                    <a:pt x="1129" y="1446"/>
                  </a:lnTo>
                  <a:lnTo>
                    <a:pt x="1133" y="1536"/>
                  </a:lnTo>
                  <a:lnTo>
                    <a:pt x="1133" y="1626"/>
                  </a:lnTo>
                  <a:lnTo>
                    <a:pt x="1130" y="1716"/>
                  </a:lnTo>
                  <a:lnTo>
                    <a:pt x="1122" y="1802"/>
                  </a:lnTo>
                  <a:lnTo>
                    <a:pt x="1110" y="1886"/>
                  </a:lnTo>
                  <a:lnTo>
                    <a:pt x="1095" y="1967"/>
                  </a:lnTo>
                  <a:lnTo>
                    <a:pt x="1076" y="2043"/>
                  </a:lnTo>
                  <a:lnTo>
                    <a:pt x="1052" y="2115"/>
                  </a:lnTo>
                  <a:lnTo>
                    <a:pt x="1025" y="2181"/>
                  </a:lnTo>
                  <a:lnTo>
                    <a:pt x="917" y="2127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86" name="Freeform 582"/>
            <p:cNvSpPr>
              <a:spLocks/>
            </p:cNvSpPr>
            <p:nvPr/>
          </p:nvSpPr>
          <p:spPr bwMode="auto">
            <a:xfrm>
              <a:off x="3544" y="3074"/>
              <a:ext cx="51" cy="122"/>
            </a:xfrm>
            <a:custGeom>
              <a:avLst/>
              <a:gdLst/>
              <a:ahLst/>
              <a:cxnLst>
                <a:cxn ang="0">
                  <a:pos x="918" y="2126"/>
                </a:cxn>
                <a:cxn ang="0">
                  <a:pos x="0" y="130"/>
                </a:cxn>
                <a:cxn ang="0">
                  <a:pos x="33" y="0"/>
                </a:cxn>
                <a:cxn ang="0">
                  <a:pos x="70" y="13"/>
                </a:cxn>
                <a:cxn ang="0">
                  <a:pos x="107" y="28"/>
                </a:cxn>
                <a:cxn ang="0">
                  <a:pos x="143" y="43"/>
                </a:cxn>
                <a:cxn ang="0">
                  <a:pos x="180" y="60"/>
                </a:cxn>
                <a:cxn ang="0">
                  <a:pos x="217" y="78"/>
                </a:cxn>
                <a:cxn ang="0">
                  <a:pos x="252" y="96"/>
                </a:cxn>
                <a:cxn ang="0">
                  <a:pos x="288" y="116"/>
                </a:cxn>
                <a:cxn ang="0">
                  <a:pos x="324" y="136"/>
                </a:cxn>
                <a:cxn ang="0">
                  <a:pos x="359" y="158"/>
                </a:cxn>
                <a:cxn ang="0">
                  <a:pos x="393" y="180"/>
                </a:cxn>
                <a:cxn ang="0">
                  <a:pos x="428" y="203"/>
                </a:cxn>
                <a:cxn ang="0">
                  <a:pos x="462" y="227"/>
                </a:cxn>
                <a:cxn ang="0">
                  <a:pos x="495" y="252"/>
                </a:cxn>
                <a:cxn ang="0">
                  <a:pos x="528" y="278"/>
                </a:cxn>
                <a:cxn ang="0">
                  <a:pos x="561" y="304"/>
                </a:cxn>
                <a:cxn ang="0">
                  <a:pos x="592" y="332"/>
                </a:cxn>
                <a:cxn ang="0">
                  <a:pos x="624" y="360"/>
                </a:cxn>
                <a:cxn ang="0">
                  <a:pos x="654" y="389"/>
                </a:cxn>
                <a:cxn ang="0">
                  <a:pos x="684" y="418"/>
                </a:cxn>
                <a:cxn ang="0">
                  <a:pos x="714" y="449"/>
                </a:cxn>
                <a:cxn ang="0">
                  <a:pos x="742" y="480"/>
                </a:cxn>
                <a:cxn ang="0">
                  <a:pos x="770" y="512"/>
                </a:cxn>
                <a:cxn ang="0">
                  <a:pos x="796" y="545"/>
                </a:cxn>
                <a:cxn ang="0">
                  <a:pos x="823" y="577"/>
                </a:cxn>
                <a:cxn ang="0">
                  <a:pos x="847" y="611"/>
                </a:cxn>
                <a:cxn ang="0">
                  <a:pos x="872" y="646"/>
                </a:cxn>
                <a:cxn ang="0">
                  <a:pos x="895" y="681"/>
                </a:cxn>
                <a:cxn ang="0">
                  <a:pos x="918" y="717"/>
                </a:cxn>
                <a:cxn ang="0">
                  <a:pos x="939" y="754"/>
                </a:cxn>
                <a:cxn ang="0">
                  <a:pos x="959" y="790"/>
                </a:cxn>
                <a:cxn ang="0">
                  <a:pos x="979" y="827"/>
                </a:cxn>
                <a:cxn ang="0">
                  <a:pos x="997" y="865"/>
                </a:cxn>
                <a:cxn ang="0">
                  <a:pos x="1027" y="937"/>
                </a:cxn>
                <a:cxn ang="0">
                  <a:pos x="1053" y="1014"/>
                </a:cxn>
                <a:cxn ang="0">
                  <a:pos x="1076" y="1095"/>
                </a:cxn>
                <a:cxn ang="0">
                  <a:pos x="1095" y="1179"/>
                </a:cxn>
                <a:cxn ang="0">
                  <a:pos x="1110" y="1266"/>
                </a:cxn>
                <a:cxn ang="0">
                  <a:pos x="1122" y="1355"/>
                </a:cxn>
                <a:cxn ang="0">
                  <a:pos x="1130" y="1445"/>
                </a:cxn>
                <a:cxn ang="0">
                  <a:pos x="1134" y="1536"/>
                </a:cxn>
                <a:cxn ang="0">
                  <a:pos x="1134" y="1625"/>
                </a:cxn>
                <a:cxn ang="0">
                  <a:pos x="1131" y="1715"/>
                </a:cxn>
                <a:cxn ang="0">
                  <a:pos x="1123" y="1801"/>
                </a:cxn>
                <a:cxn ang="0">
                  <a:pos x="1111" y="1886"/>
                </a:cxn>
                <a:cxn ang="0">
                  <a:pos x="1096" y="1966"/>
                </a:cxn>
                <a:cxn ang="0">
                  <a:pos x="1077" y="2043"/>
                </a:cxn>
                <a:cxn ang="0">
                  <a:pos x="1053" y="2115"/>
                </a:cxn>
                <a:cxn ang="0">
                  <a:pos x="1026" y="2180"/>
                </a:cxn>
                <a:cxn ang="0">
                  <a:pos x="918" y="2126"/>
                </a:cxn>
              </a:cxnLst>
              <a:rect l="0" t="0" r="r" b="b"/>
              <a:pathLst>
                <a:path w="1134" h="2180">
                  <a:moveTo>
                    <a:pt x="918" y="2126"/>
                  </a:moveTo>
                  <a:lnTo>
                    <a:pt x="0" y="130"/>
                  </a:lnTo>
                  <a:lnTo>
                    <a:pt x="33" y="0"/>
                  </a:lnTo>
                  <a:lnTo>
                    <a:pt x="70" y="13"/>
                  </a:lnTo>
                  <a:lnTo>
                    <a:pt x="107" y="28"/>
                  </a:lnTo>
                  <a:lnTo>
                    <a:pt x="143" y="43"/>
                  </a:lnTo>
                  <a:lnTo>
                    <a:pt x="180" y="60"/>
                  </a:lnTo>
                  <a:lnTo>
                    <a:pt x="217" y="78"/>
                  </a:lnTo>
                  <a:lnTo>
                    <a:pt x="252" y="96"/>
                  </a:lnTo>
                  <a:lnTo>
                    <a:pt x="288" y="116"/>
                  </a:lnTo>
                  <a:lnTo>
                    <a:pt x="324" y="136"/>
                  </a:lnTo>
                  <a:lnTo>
                    <a:pt x="359" y="158"/>
                  </a:lnTo>
                  <a:lnTo>
                    <a:pt x="393" y="180"/>
                  </a:lnTo>
                  <a:lnTo>
                    <a:pt x="428" y="203"/>
                  </a:lnTo>
                  <a:lnTo>
                    <a:pt x="462" y="227"/>
                  </a:lnTo>
                  <a:lnTo>
                    <a:pt x="495" y="252"/>
                  </a:lnTo>
                  <a:lnTo>
                    <a:pt x="528" y="278"/>
                  </a:lnTo>
                  <a:lnTo>
                    <a:pt x="561" y="304"/>
                  </a:lnTo>
                  <a:lnTo>
                    <a:pt x="592" y="332"/>
                  </a:lnTo>
                  <a:lnTo>
                    <a:pt x="624" y="360"/>
                  </a:lnTo>
                  <a:lnTo>
                    <a:pt x="654" y="389"/>
                  </a:lnTo>
                  <a:lnTo>
                    <a:pt x="684" y="418"/>
                  </a:lnTo>
                  <a:lnTo>
                    <a:pt x="714" y="449"/>
                  </a:lnTo>
                  <a:lnTo>
                    <a:pt x="742" y="480"/>
                  </a:lnTo>
                  <a:lnTo>
                    <a:pt x="770" y="512"/>
                  </a:lnTo>
                  <a:lnTo>
                    <a:pt x="796" y="545"/>
                  </a:lnTo>
                  <a:lnTo>
                    <a:pt x="823" y="577"/>
                  </a:lnTo>
                  <a:lnTo>
                    <a:pt x="847" y="611"/>
                  </a:lnTo>
                  <a:lnTo>
                    <a:pt x="872" y="646"/>
                  </a:lnTo>
                  <a:lnTo>
                    <a:pt x="895" y="681"/>
                  </a:lnTo>
                  <a:lnTo>
                    <a:pt x="918" y="717"/>
                  </a:lnTo>
                  <a:lnTo>
                    <a:pt x="939" y="754"/>
                  </a:lnTo>
                  <a:lnTo>
                    <a:pt x="959" y="790"/>
                  </a:lnTo>
                  <a:lnTo>
                    <a:pt x="979" y="827"/>
                  </a:lnTo>
                  <a:lnTo>
                    <a:pt x="997" y="865"/>
                  </a:lnTo>
                  <a:lnTo>
                    <a:pt x="1027" y="937"/>
                  </a:lnTo>
                  <a:lnTo>
                    <a:pt x="1053" y="1014"/>
                  </a:lnTo>
                  <a:lnTo>
                    <a:pt x="1076" y="1095"/>
                  </a:lnTo>
                  <a:lnTo>
                    <a:pt x="1095" y="1179"/>
                  </a:lnTo>
                  <a:lnTo>
                    <a:pt x="1110" y="1266"/>
                  </a:lnTo>
                  <a:lnTo>
                    <a:pt x="1122" y="1355"/>
                  </a:lnTo>
                  <a:lnTo>
                    <a:pt x="1130" y="1445"/>
                  </a:lnTo>
                  <a:lnTo>
                    <a:pt x="1134" y="1536"/>
                  </a:lnTo>
                  <a:lnTo>
                    <a:pt x="1134" y="1625"/>
                  </a:lnTo>
                  <a:lnTo>
                    <a:pt x="1131" y="1715"/>
                  </a:lnTo>
                  <a:lnTo>
                    <a:pt x="1123" y="1801"/>
                  </a:lnTo>
                  <a:lnTo>
                    <a:pt x="1111" y="1886"/>
                  </a:lnTo>
                  <a:lnTo>
                    <a:pt x="1096" y="1966"/>
                  </a:lnTo>
                  <a:lnTo>
                    <a:pt x="1077" y="2043"/>
                  </a:lnTo>
                  <a:lnTo>
                    <a:pt x="1053" y="2115"/>
                  </a:lnTo>
                  <a:lnTo>
                    <a:pt x="1026" y="2180"/>
                  </a:lnTo>
                  <a:lnTo>
                    <a:pt x="918" y="2126"/>
                  </a:lnTo>
                  <a:close/>
                </a:path>
              </a:pathLst>
            </a:custGeom>
            <a:solidFill>
              <a:srgbClr val="BAC2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87" name="Freeform 583"/>
            <p:cNvSpPr>
              <a:spLocks/>
            </p:cNvSpPr>
            <p:nvPr/>
          </p:nvSpPr>
          <p:spPr bwMode="auto">
            <a:xfrm>
              <a:off x="3426" y="3144"/>
              <a:ext cx="164" cy="228"/>
            </a:xfrm>
            <a:custGeom>
              <a:avLst/>
              <a:gdLst/>
              <a:ahLst/>
              <a:cxnLst>
                <a:cxn ang="0">
                  <a:pos x="1404" y="4112"/>
                </a:cxn>
                <a:cxn ang="0">
                  <a:pos x="3622" y="3023"/>
                </a:cxn>
                <a:cxn ang="0">
                  <a:pos x="2218" y="0"/>
                </a:cxn>
                <a:cxn ang="0">
                  <a:pos x="0" y="989"/>
                </a:cxn>
                <a:cxn ang="0">
                  <a:pos x="1404" y="4112"/>
                </a:cxn>
              </a:cxnLst>
              <a:rect l="0" t="0" r="r" b="b"/>
              <a:pathLst>
                <a:path w="3622" h="4112">
                  <a:moveTo>
                    <a:pt x="1404" y="4112"/>
                  </a:moveTo>
                  <a:lnTo>
                    <a:pt x="3622" y="3023"/>
                  </a:lnTo>
                  <a:lnTo>
                    <a:pt x="2218" y="0"/>
                  </a:lnTo>
                  <a:lnTo>
                    <a:pt x="0" y="989"/>
                  </a:lnTo>
                  <a:lnTo>
                    <a:pt x="1404" y="4112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88" name="Freeform 584"/>
            <p:cNvSpPr>
              <a:spLocks/>
            </p:cNvSpPr>
            <p:nvPr/>
          </p:nvSpPr>
          <p:spPr bwMode="auto">
            <a:xfrm>
              <a:off x="3426" y="3141"/>
              <a:ext cx="164" cy="228"/>
            </a:xfrm>
            <a:custGeom>
              <a:avLst/>
              <a:gdLst/>
              <a:ahLst/>
              <a:cxnLst>
                <a:cxn ang="0">
                  <a:pos x="1404" y="4113"/>
                </a:cxn>
                <a:cxn ang="0">
                  <a:pos x="3622" y="3024"/>
                </a:cxn>
                <a:cxn ang="0">
                  <a:pos x="2218" y="0"/>
                </a:cxn>
                <a:cxn ang="0">
                  <a:pos x="0" y="989"/>
                </a:cxn>
                <a:cxn ang="0">
                  <a:pos x="1404" y="4113"/>
                </a:cxn>
              </a:cxnLst>
              <a:rect l="0" t="0" r="r" b="b"/>
              <a:pathLst>
                <a:path w="3622" h="4113">
                  <a:moveTo>
                    <a:pt x="1404" y="4113"/>
                  </a:moveTo>
                  <a:lnTo>
                    <a:pt x="3622" y="3024"/>
                  </a:lnTo>
                  <a:lnTo>
                    <a:pt x="2218" y="0"/>
                  </a:lnTo>
                  <a:lnTo>
                    <a:pt x="0" y="989"/>
                  </a:lnTo>
                  <a:lnTo>
                    <a:pt x="1404" y="4113"/>
                  </a:lnTo>
                  <a:close/>
                </a:path>
              </a:pathLst>
            </a:custGeom>
            <a:solidFill>
              <a:srgbClr val="11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89" name="Freeform 585"/>
            <p:cNvSpPr>
              <a:spLocks/>
            </p:cNvSpPr>
            <p:nvPr/>
          </p:nvSpPr>
          <p:spPr bwMode="auto">
            <a:xfrm>
              <a:off x="3432" y="3146"/>
              <a:ext cx="157" cy="218"/>
            </a:xfrm>
            <a:custGeom>
              <a:avLst/>
              <a:gdLst/>
              <a:ahLst/>
              <a:cxnLst>
                <a:cxn ang="0">
                  <a:pos x="1335" y="3913"/>
                </a:cxn>
                <a:cxn ang="0">
                  <a:pos x="3446" y="2878"/>
                </a:cxn>
                <a:cxn ang="0">
                  <a:pos x="2111" y="0"/>
                </a:cxn>
                <a:cxn ang="0">
                  <a:pos x="0" y="942"/>
                </a:cxn>
                <a:cxn ang="0">
                  <a:pos x="1335" y="3913"/>
                </a:cxn>
              </a:cxnLst>
              <a:rect l="0" t="0" r="r" b="b"/>
              <a:pathLst>
                <a:path w="3446" h="3913">
                  <a:moveTo>
                    <a:pt x="1335" y="3913"/>
                  </a:moveTo>
                  <a:lnTo>
                    <a:pt x="3446" y="2878"/>
                  </a:lnTo>
                  <a:lnTo>
                    <a:pt x="2111" y="0"/>
                  </a:lnTo>
                  <a:lnTo>
                    <a:pt x="0" y="942"/>
                  </a:lnTo>
                  <a:lnTo>
                    <a:pt x="1335" y="3913"/>
                  </a:lnTo>
                  <a:close/>
                </a:path>
              </a:pathLst>
            </a:custGeom>
            <a:solidFill>
              <a:srgbClr val="1A78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90" name="Freeform 586"/>
            <p:cNvSpPr>
              <a:spLocks/>
            </p:cNvSpPr>
            <p:nvPr/>
          </p:nvSpPr>
          <p:spPr bwMode="auto">
            <a:xfrm>
              <a:off x="3439" y="3109"/>
              <a:ext cx="19" cy="19"/>
            </a:xfrm>
            <a:custGeom>
              <a:avLst/>
              <a:gdLst/>
              <a:ahLst/>
              <a:cxnLst>
                <a:cxn ang="0">
                  <a:pos x="431" y="186"/>
                </a:cxn>
                <a:cxn ang="0">
                  <a:pos x="79" y="343"/>
                </a:cxn>
                <a:cxn ang="0">
                  <a:pos x="0" y="157"/>
                </a:cxn>
                <a:cxn ang="0">
                  <a:pos x="352" y="0"/>
                </a:cxn>
                <a:cxn ang="0">
                  <a:pos x="431" y="186"/>
                </a:cxn>
              </a:cxnLst>
              <a:rect l="0" t="0" r="r" b="b"/>
              <a:pathLst>
                <a:path w="431" h="343">
                  <a:moveTo>
                    <a:pt x="431" y="186"/>
                  </a:moveTo>
                  <a:lnTo>
                    <a:pt x="79" y="343"/>
                  </a:lnTo>
                  <a:lnTo>
                    <a:pt x="0" y="157"/>
                  </a:lnTo>
                  <a:lnTo>
                    <a:pt x="352" y="0"/>
                  </a:lnTo>
                  <a:lnTo>
                    <a:pt x="431" y="18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91" name="Freeform 587"/>
            <p:cNvSpPr>
              <a:spLocks/>
            </p:cNvSpPr>
            <p:nvPr/>
          </p:nvSpPr>
          <p:spPr bwMode="auto">
            <a:xfrm>
              <a:off x="3442" y="3112"/>
              <a:ext cx="16" cy="15"/>
            </a:xfrm>
            <a:custGeom>
              <a:avLst/>
              <a:gdLst/>
              <a:ahLst/>
              <a:cxnLst>
                <a:cxn ang="0">
                  <a:pos x="347" y="126"/>
                </a:cxn>
                <a:cxn ang="0">
                  <a:pos x="53" y="257"/>
                </a:cxn>
                <a:cxn ang="0">
                  <a:pos x="0" y="132"/>
                </a:cxn>
                <a:cxn ang="0">
                  <a:pos x="294" y="0"/>
                </a:cxn>
                <a:cxn ang="0">
                  <a:pos x="347" y="126"/>
                </a:cxn>
              </a:cxnLst>
              <a:rect l="0" t="0" r="r" b="b"/>
              <a:pathLst>
                <a:path w="347" h="257">
                  <a:moveTo>
                    <a:pt x="347" y="126"/>
                  </a:moveTo>
                  <a:lnTo>
                    <a:pt x="53" y="257"/>
                  </a:lnTo>
                  <a:lnTo>
                    <a:pt x="0" y="132"/>
                  </a:lnTo>
                  <a:lnTo>
                    <a:pt x="294" y="0"/>
                  </a:lnTo>
                  <a:lnTo>
                    <a:pt x="347" y="126"/>
                  </a:lnTo>
                  <a:close/>
                </a:path>
              </a:pathLst>
            </a:custGeom>
            <a:solidFill>
              <a:srgbClr val="BAC2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92" name="Freeform 588"/>
            <p:cNvSpPr>
              <a:spLocks/>
            </p:cNvSpPr>
            <p:nvPr/>
          </p:nvSpPr>
          <p:spPr bwMode="auto">
            <a:xfrm>
              <a:off x="3447" y="3110"/>
              <a:ext cx="10" cy="13"/>
            </a:xfrm>
            <a:custGeom>
              <a:avLst/>
              <a:gdLst/>
              <a:ahLst/>
              <a:cxnLst>
                <a:cxn ang="0">
                  <a:pos x="5" y="73"/>
                </a:cxn>
                <a:cxn ang="0">
                  <a:pos x="167" y="0"/>
                </a:cxn>
                <a:cxn ang="0">
                  <a:pos x="171" y="0"/>
                </a:cxn>
                <a:cxn ang="0">
                  <a:pos x="175" y="2"/>
                </a:cxn>
                <a:cxn ang="0">
                  <a:pos x="180" y="6"/>
                </a:cxn>
                <a:cxn ang="0">
                  <a:pos x="183" y="13"/>
                </a:cxn>
                <a:cxn ang="0">
                  <a:pos x="236" y="141"/>
                </a:cxn>
                <a:cxn ang="0">
                  <a:pos x="238" y="147"/>
                </a:cxn>
                <a:cxn ang="0">
                  <a:pos x="238" y="154"/>
                </a:cxn>
                <a:cxn ang="0">
                  <a:pos x="237" y="159"/>
                </a:cxn>
                <a:cxn ang="0">
                  <a:pos x="234" y="162"/>
                </a:cxn>
                <a:cxn ang="0">
                  <a:pos x="73" y="234"/>
                </a:cxn>
                <a:cxn ang="0">
                  <a:pos x="69" y="234"/>
                </a:cxn>
                <a:cxn ang="0">
                  <a:pos x="64" y="232"/>
                </a:cxn>
                <a:cxn ang="0">
                  <a:pos x="60" y="228"/>
                </a:cxn>
                <a:cxn ang="0">
                  <a:pos x="56" y="221"/>
                </a:cxn>
                <a:cxn ang="0">
                  <a:pos x="2" y="94"/>
                </a:cxn>
                <a:cxn ang="0">
                  <a:pos x="0" y="86"/>
                </a:cxn>
                <a:cxn ang="0">
                  <a:pos x="0" y="80"/>
                </a:cxn>
                <a:cxn ang="0">
                  <a:pos x="1" y="76"/>
                </a:cxn>
                <a:cxn ang="0">
                  <a:pos x="5" y="73"/>
                </a:cxn>
              </a:cxnLst>
              <a:rect l="0" t="0" r="r" b="b"/>
              <a:pathLst>
                <a:path w="238" h="234">
                  <a:moveTo>
                    <a:pt x="5" y="73"/>
                  </a:moveTo>
                  <a:lnTo>
                    <a:pt x="167" y="0"/>
                  </a:lnTo>
                  <a:lnTo>
                    <a:pt x="171" y="0"/>
                  </a:lnTo>
                  <a:lnTo>
                    <a:pt x="175" y="2"/>
                  </a:lnTo>
                  <a:lnTo>
                    <a:pt x="180" y="6"/>
                  </a:lnTo>
                  <a:lnTo>
                    <a:pt x="183" y="13"/>
                  </a:lnTo>
                  <a:lnTo>
                    <a:pt x="236" y="141"/>
                  </a:lnTo>
                  <a:lnTo>
                    <a:pt x="238" y="147"/>
                  </a:lnTo>
                  <a:lnTo>
                    <a:pt x="238" y="154"/>
                  </a:lnTo>
                  <a:lnTo>
                    <a:pt x="237" y="159"/>
                  </a:lnTo>
                  <a:lnTo>
                    <a:pt x="234" y="162"/>
                  </a:lnTo>
                  <a:lnTo>
                    <a:pt x="73" y="234"/>
                  </a:lnTo>
                  <a:lnTo>
                    <a:pt x="69" y="234"/>
                  </a:lnTo>
                  <a:lnTo>
                    <a:pt x="64" y="232"/>
                  </a:lnTo>
                  <a:lnTo>
                    <a:pt x="60" y="228"/>
                  </a:lnTo>
                  <a:lnTo>
                    <a:pt x="56" y="221"/>
                  </a:lnTo>
                  <a:lnTo>
                    <a:pt x="2" y="94"/>
                  </a:lnTo>
                  <a:lnTo>
                    <a:pt x="0" y="86"/>
                  </a:lnTo>
                  <a:lnTo>
                    <a:pt x="0" y="80"/>
                  </a:lnTo>
                  <a:lnTo>
                    <a:pt x="1" y="76"/>
                  </a:lnTo>
                  <a:lnTo>
                    <a:pt x="5" y="73"/>
                  </a:lnTo>
                  <a:close/>
                </a:path>
              </a:pathLst>
            </a:custGeom>
            <a:solidFill>
              <a:srgbClr val="E0E8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93" name="Freeform 589"/>
            <p:cNvSpPr>
              <a:spLocks/>
            </p:cNvSpPr>
            <p:nvPr/>
          </p:nvSpPr>
          <p:spPr bwMode="auto">
            <a:xfrm>
              <a:off x="3447" y="3111"/>
              <a:ext cx="10" cy="11"/>
            </a:xfrm>
            <a:custGeom>
              <a:avLst/>
              <a:gdLst/>
              <a:ahLst/>
              <a:cxnLst>
                <a:cxn ang="0">
                  <a:pos x="4" y="62"/>
                </a:cxn>
                <a:cxn ang="0">
                  <a:pos x="142" y="0"/>
                </a:cxn>
                <a:cxn ang="0">
                  <a:pos x="146" y="0"/>
                </a:cxn>
                <a:cxn ang="0">
                  <a:pos x="150" y="2"/>
                </a:cxn>
                <a:cxn ang="0">
                  <a:pos x="153" y="5"/>
                </a:cxn>
                <a:cxn ang="0">
                  <a:pos x="156" y="10"/>
                </a:cxn>
                <a:cxn ang="0">
                  <a:pos x="202" y="120"/>
                </a:cxn>
                <a:cxn ang="0">
                  <a:pos x="204" y="125"/>
                </a:cxn>
                <a:cxn ang="0">
                  <a:pos x="204" y="130"/>
                </a:cxn>
                <a:cxn ang="0">
                  <a:pos x="202" y="135"/>
                </a:cxn>
                <a:cxn ang="0">
                  <a:pos x="200" y="138"/>
                </a:cxn>
                <a:cxn ang="0">
                  <a:pos x="62" y="199"/>
                </a:cxn>
                <a:cxn ang="0">
                  <a:pos x="58" y="199"/>
                </a:cxn>
                <a:cxn ang="0">
                  <a:pos x="54" y="198"/>
                </a:cxn>
                <a:cxn ang="0">
                  <a:pos x="51" y="194"/>
                </a:cxn>
                <a:cxn ang="0">
                  <a:pos x="48" y="188"/>
                </a:cxn>
                <a:cxn ang="0">
                  <a:pos x="2" y="80"/>
                </a:cxn>
                <a:cxn ang="0">
                  <a:pos x="0" y="74"/>
                </a:cxn>
                <a:cxn ang="0">
                  <a:pos x="0" y="68"/>
                </a:cxn>
                <a:cxn ang="0">
                  <a:pos x="2" y="64"/>
                </a:cxn>
                <a:cxn ang="0">
                  <a:pos x="4" y="62"/>
                </a:cxn>
              </a:cxnLst>
              <a:rect l="0" t="0" r="r" b="b"/>
              <a:pathLst>
                <a:path w="204" h="199">
                  <a:moveTo>
                    <a:pt x="4" y="62"/>
                  </a:moveTo>
                  <a:lnTo>
                    <a:pt x="142" y="0"/>
                  </a:lnTo>
                  <a:lnTo>
                    <a:pt x="146" y="0"/>
                  </a:lnTo>
                  <a:lnTo>
                    <a:pt x="150" y="2"/>
                  </a:lnTo>
                  <a:lnTo>
                    <a:pt x="153" y="5"/>
                  </a:lnTo>
                  <a:lnTo>
                    <a:pt x="156" y="10"/>
                  </a:lnTo>
                  <a:lnTo>
                    <a:pt x="202" y="120"/>
                  </a:lnTo>
                  <a:lnTo>
                    <a:pt x="204" y="125"/>
                  </a:lnTo>
                  <a:lnTo>
                    <a:pt x="204" y="130"/>
                  </a:lnTo>
                  <a:lnTo>
                    <a:pt x="202" y="135"/>
                  </a:lnTo>
                  <a:lnTo>
                    <a:pt x="200" y="138"/>
                  </a:lnTo>
                  <a:lnTo>
                    <a:pt x="62" y="199"/>
                  </a:lnTo>
                  <a:lnTo>
                    <a:pt x="58" y="199"/>
                  </a:lnTo>
                  <a:lnTo>
                    <a:pt x="54" y="198"/>
                  </a:lnTo>
                  <a:lnTo>
                    <a:pt x="51" y="194"/>
                  </a:lnTo>
                  <a:lnTo>
                    <a:pt x="48" y="188"/>
                  </a:lnTo>
                  <a:lnTo>
                    <a:pt x="2" y="80"/>
                  </a:lnTo>
                  <a:lnTo>
                    <a:pt x="0" y="74"/>
                  </a:lnTo>
                  <a:lnTo>
                    <a:pt x="0" y="68"/>
                  </a:lnTo>
                  <a:lnTo>
                    <a:pt x="2" y="64"/>
                  </a:lnTo>
                  <a:lnTo>
                    <a:pt x="4" y="62"/>
                  </a:lnTo>
                  <a:close/>
                </a:path>
              </a:pathLst>
            </a:custGeom>
            <a:solidFill>
              <a:srgbClr val="91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94" name="Freeform 590"/>
            <p:cNvSpPr>
              <a:spLocks/>
            </p:cNvSpPr>
            <p:nvPr/>
          </p:nvSpPr>
          <p:spPr bwMode="auto">
            <a:xfrm>
              <a:off x="3450" y="3113"/>
              <a:ext cx="6" cy="8"/>
            </a:xfrm>
            <a:custGeom>
              <a:avLst/>
              <a:gdLst/>
              <a:ahLst/>
              <a:cxnLst>
                <a:cxn ang="0">
                  <a:pos x="88" y="6"/>
                </a:cxn>
                <a:cxn ang="0">
                  <a:pos x="116" y="77"/>
                </a:cxn>
                <a:cxn ang="0">
                  <a:pos x="118" y="85"/>
                </a:cxn>
                <a:cxn ang="0">
                  <a:pos x="118" y="95"/>
                </a:cxn>
                <a:cxn ang="0">
                  <a:pos x="116" y="103"/>
                </a:cxn>
                <a:cxn ang="0">
                  <a:pos x="112" y="108"/>
                </a:cxn>
                <a:cxn ang="0">
                  <a:pos x="14" y="152"/>
                </a:cxn>
                <a:cxn ang="0">
                  <a:pos x="6" y="154"/>
                </a:cxn>
                <a:cxn ang="0">
                  <a:pos x="2" y="150"/>
                </a:cxn>
                <a:cxn ang="0">
                  <a:pos x="0" y="140"/>
                </a:cxn>
                <a:cxn ang="0">
                  <a:pos x="1" y="127"/>
                </a:cxn>
                <a:cxn ang="0">
                  <a:pos x="4" y="112"/>
                </a:cxn>
                <a:cxn ang="0">
                  <a:pos x="9" y="95"/>
                </a:cxn>
                <a:cxn ang="0">
                  <a:pos x="14" y="77"/>
                </a:cxn>
                <a:cxn ang="0">
                  <a:pos x="21" y="61"/>
                </a:cxn>
                <a:cxn ang="0">
                  <a:pos x="29" y="46"/>
                </a:cxn>
                <a:cxn ang="0">
                  <a:pos x="38" y="33"/>
                </a:cxn>
                <a:cxn ang="0">
                  <a:pos x="48" y="21"/>
                </a:cxn>
                <a:cxn ang="0">
                  <a:pos x="58" y="12"/>
                </a:cxn>
                <a:cxn ang="0">
                  <a:pos x="67" y="4"/>
                </a:cxn>
                <a:cxn ang="0">
                  <a:pos x="76" y="0"/>
                </a:cxn>
                <a:cxn ang="0">
                  <a:pos x="83" y="1"/>
                </a:cxn>
                <a:cxn ang="0">
                  <a:pos x="88" y="6"/>
                </a:cxn>
              </a:cxnLst>
              <a:rect l="0" t="0" r="r" b="b"/>
              <a:pathLst>
                <a:path w="118" h="154">
                  <a:moveTo>
                    <a:pt x="88" y="6"/>
                  </a:moveTo>
                  <a:lnTo>
                    <a:pt x="116" y="77"/>
                  </a:lnTo>
                  <a:lnTo>
                    <a:pt x="118" y="85"/>
                  </a:lnTo>
                  <a:lnTo>
                    <a:pt x="118" y="95"/>
                  </a:lnTo>
                  <a:lnTo>
                    <a:pt x="116" y="103"/>
                  </a:lnTo>
                  <a:lnTo>
                    <a:pt x="112" y="108"/>
                  </a:lnTo>
                  <a:lnTo>
                    <a:pt x="14" y="152"/>
                  </a:lnTo>
                  <a:lnTo>
                    <a:pt x="6" y="154"/>
                  </a:lnTo>
                  <a:lnTo>
                    <a:pt x="2" y="150"/>
                  </a:lnTo>
                  <a:lnTo>
                    <a:pt x="0" y="140"/>
                  </a:lnTo>
                  <a:lnTo>
                    <a:pt x="1" y="127"/>
                  </a:lnTo>
                  <a:lnTo>
                    <a:pt x="4" y="112"/>
                  </a:lnTo>
                  <a:lnTo>
                    <a:pt x="9" y="95"/>
                  </a:lnTo>
                  <a:lnTo>
                    <a:pt x="14" y="77"/>
                  </a:lnTo>
                  <a:lnTo>
                    <a:pt x="21" y="61"/>
                  </a:lnTo>
                  <a:lnTo>
                    <a:pt x="29" y="46"/>
                  </a:lnTo>
                  <a:lnTo>
                    <a:pt x="38" y="33"/>
                  </a:lnTo>
                  <a:lnTo>
                    <a:pt x="48" y="21"/>
                  </a:lnTo>
                  <a:lnTo>
                    <a:pt x="58" y="12"/>
                  </a:lnTo>
                  <a:lnTo>
                    <a:pt x="67" y="4"/>
                  </a:lnTo>
                  <a:lnTo>
                    <a:pt x="76" y="0"/>
                  </a:lnTo>
                  <a:lnTo>
                    <a:pt x="83" y="1"/>
                  </a:lnTo>
                  <a:lnTo>
                    <a:pt x="88" y="6"/>
                  </a:lnTo>
                  <a:close/>
                </a:path>
              </a:pathLst>
            </a:custGeom>
            <a:solidFill>
              <a:srgbClr val="D1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95" name="Freeform 591"/>
            <p:cNvSpPr>
              <a:spLocks/>
            </p:cNvSpPr>
            <p:nvPr/>
          </p:nvSpPr>
          <p:spPr bwMode="auto">
            <a:xfrm>
              <a:off x="3463" y="3099"/>
              <a:ext cx="13" cy="16"/>
            </a:xfrm>
            <a:custGeom>
              <a:avLst/>
              <a:gdLst/>
              <a:ahLst/>
              <a:cxnLst>
                <a:cxn ang="0">
                  <a:pos x="287" y="186"/>
                </a:cxn>
                <a:cxn ang="0">
                  <a:pos x="78" y="280"/>
                </a:cxn>
                <a:cxn ang="0">
                  <a:pos x="0" y="93"/>
                </a:cxn>
                <a:cxn ang="0">
                  <a:pos x="210" y="0"/>
                </a:cxn>
                <a:cxn ang="0">
                  <a:pos x="287" y="186"/>
                </a:cxn>
              </a:cxnLst>
              <a:rect l="0" t="0" r="r" b="b"/>
              <a:pathLst>
                <a:path w="287" h="280">
                  <a:moveTo>
                    <a:pt x="287" y="186"/>
                  </a:moveTo>
                  <a:lnTo>
                    <a:pt x="78" y="280"/>
                  </a:lnTo>
                  <a:lnTo>
                    <a:pt x="0" y="93"/>
                  </a:lnTo>
                  <a:lnTo>
                    <a:pt x="210" y="0"/>
                  </a:lnTo>
                  <a:lnTo>
                    <a:pt x="287" y="18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96" name="Freeform 592"/>
            <p:cNvSpPr>
              <a:spLocks/>
            </p:cNvSpPr>
            <p:nvPr/>
          </p:nvSpPr>
          <p:spPr bwMode="auto">
            <a:xfrm>
              <a:off x="3465" y="3102"/>
              <a:ext cx="11" cy="12"/>
            </a:xfrm>
            <a:custGeom>
              <a:avLst/>
              <a:gdLst/>
              <a:ahLst/>
              <a:cxnLst>
                <a:cxn ang="0">
                  <a:pos x="227" y="125"/>
                </a:cxn>
                <a:cxn ang="0">
                  <a:pos x="53" y="203"/>
                </a:cxn>
                <a:cxn ang="0">
                  <a:pos x="0" y="78"/>
                </a:cxn>
                <a:cxn ang="0">
                  <a:pos x="175" y="0"/>
                </a:cxn>
                <a:cxn ang="0">
                  <a:pos x="227" y="125"/>
                </a:cxn>
              </a:cxnLst>
              <a:rect l="0" t="0" r="r" b="b"/>
              <a:pathLst>
                <a:path w="227" h="203">
                  <a:moveTo>
                    <a:pt x="227" y="125"/>
                  </a:moveTo>
                  <a:lnTo>
                    <a:pt x="53" y="203"/>
                  </a:lnTo>
                  <a:lnTo>
                    <a:pt x="0" y="78"/>
                  </a:lnTo>
                  <a:lnTo>
                    <a:pt x="175" y="0"/>
                  </a:lnTo>
                  <a:lnTo>
                    <a:pt x="227" y="125"/>
                  </a:lnTo>
                  <a:close/>
                </a:path>
              </a:pathLst>
            </a:custGeom>
            <a:solidFill>
              <a:srgbClr val="BAC2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97" name="Freeform 593"/>
            <p:cNvSpPr>
              <a:spLocks/>
            </p:cNvSpPr>
            <p:nvPr/>
          </p:nvSpPr>
          <p:spPr bwMode="auto">
            <a:xfrm>
              <a:off x="3465" y="3100"/>
              <a:ext cx="10" cy="13"/>
            </a:xfrm>
            <a:custGeom>
              <a:avLst/>
              <a:gdLst/>
              <a:ahLst/>
              <a:cxnLst>
                <a:cxn ang="0">
                  <a:pos x="4" y="72"/>
                </a:cxn>
                <a:cxn ang="0">
                  <a:pos x="167" y="0"/>
                </a:cxn>
                <a:cxn ang="0">
                  <a:pos x="171" y="0"/>
                </a:cxn>
                <a:cxn ang="0">
                  <a:pos x="175" y="2"/>
                </a:cxn>
                <a:cxn ang="0">
                  <a:pos x="180" y="6"/>
                </a:cxn>
                <a:cxn ang="0">
                  <a:pos x="183" y="12"/>
                </a:cxn>
                <a:cxn ang="0">
                  <a:pos x="236" y="141"/>
                </a:cxn>
                <a:cxn ang="0">
                  <a:pos x="238" y="147"/>
                </a:cxn>
                <a:cxn ang="0">
                  <a:pos x="238" y="154"/>
                </a:cxn>
                <a:cxn ang="0">
                  <a:pos x="237" y="159"/>
                </a:cxn>
                <a:cxn ang="0">
                  <a:pos x="234" y="162"/>
                </a:cxn>
                <a:cxn ang="0">
                  <a:pos x="73" y="234"/>
                </a:cxn>
                <a:cxn ang="0">
                  <a:pos x="69" y="234"/>
                </a:cxn>
                <a:cxn ang="0">
                  <a:pos x="63" y="232"/>
                </a:cxn>
                <a:cxn ang="0">
                  <a:pos x="59" y="227"/>
                </a:cxn>
                <a:cxn ang="0">
                  <a:pos x="55" y="221"/>
                </a:cxn>
                <a:cxn ang="0">
                  <a:pos x="2" y="94"/>
                </a:cxn>
                <a:cxn ang="0">
                  <a:pos x="0" y="86"/>
                </a:cxn>
                <a:cxn ang="0">
                  <a:pos x="0" y="80"/>
                </a:cxn>
                <a:cxn ang="0">
                  <a:pos x="1" y="76"/>
                </a:cxn>
                <a:cxn ang="0">
                  <a:pos x="4" y="72"/>
                </a:cxn>
              </a:cxnLst>
              <a:rect l="0" t="0" r="r" b="b"/>
              <a:pathLst>
                <a:path w="238" h="234">
                  <a:moveTo>
                    <a:pt x="4" y="72"/>
                  </a:moveTo>
                  <a:lnTo>
                    <a:pt x="167" y="0"/>
                  </a:lnTo>
                  <a:lnTo>
                    <a:pt x="171" y="0"/>
                  </a:lnTo>
                  <a:lnTo>
                    <a:pt x="175" y="2"/>
                  </a:lnTo>
                  <a:lnTo>
                    <a:pt x="180" y="6"/>
                  </a:lnTo>
                  <a:lnTo>
                    <a:pt x="183" y="12"/>
                  </a:lnTo>
                  <a:lnTo>
                    <a:pt x="236" y="141"/>
                  </a:lnTo>
                  <a:lnTo>
                    <a:pt x="238" y="147"/>
                  </a:lnTo>
                  <a:lnTo>
                    <a:pt x="238" y="154"/>
                  </a:lnTo>
                  <a:lnTo>
                    <a:pt x="237" y="159"/>
                  </a:lnTo>
                  <a:lnTo>
                    <a:pt x="234" y="162"/>
                  </a:lnTo>
                  <a:lnTo>
                    <a:pt x="73" y="234"/>
                  </a:lnTo>
                  <a:lnTo>
                    <a:pt x="69" y="234"/>
                  </a:lnTo>
                  <a:lnTo>
                    <a:pt x="63" y="232"/>
                  </a:lnTo>
                  <a:lnTo>
                    <a:pt x="59" y="227"/>
                  </a:lnTo>
                  <a:lnTo>
                    <a:pt x="55" y="221"/>
                  </a:lnTo>
                  <a:lnTo>
                    <a:pt x="2" y="94"/>
                  </a:lnTo>
                  <a:lnTo>
                    <a:pt x="0" y="86"/>
                  </a:lnTo>
                  <a:lnTo>
                    <a:pt x="0" y="80"/>
                  </a:lnTo>
                  <a:lnTo>
                    <a:pt x="1" y="76"/>
                  </a:lnTo>
                  <a:lnTo>
                    <a:pt x="4" y="72"/>
                  </a:lnTo>
                  <a:close/>
                </a:path>
              </a:pathLst>
            </a:custGeom>
            <a:solidFill>
              <a:srgbClr val="E0E8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98" name="Freeform 594"/>
            <p:cNvSpPr>
              <a:spLocks/>
            </p:cNvSpPr>
            <p:nvPr/>
          </p:nvSpPr>
          <p:spPr bwMode="auto">
            <a:xfrm>
              <a:off x="3465" y="3101"/>
              <a:ext cx="10" cy="11"/>
            </a:xfrm>
            <a:custGeom>
              <a:avLst/>
              <a:gdLst/>
              <a:ahLst/>
              <a:cxnLst>
                <a:cxn ang="0">
                  <a:pos x="4" y="62"/>
                </a:cxn>
                <a:cxn ang="0">
                  <a:pos x="141" y="0"/>
                </a:cxn>
                <a:cxn ang="0">
                  <a:pos x="145" y="0"/>
                </a:cxn>
                <a:cxn ang="0">
                  <a:pos x="150" y="2"/>
                </a:cxn>
                <a:cxn ang="0">
                  <a:pos x="153" y="5"/>
                </a:cxn>
                <a:cxn ang="0">
                  <a:pos x="156" y="10"/>
                </a:cxn>
                <a:cxn ang="0">
                  <a:pos x="202" y="120"/>
                </a:cxn>
                <a:cxn ang="0">
                  <a:pos x="204" y="125"/>
                </a:cxn>
                <a:cxn ang="0">
                  <a:pos x="204" y="130"/>
                </a:cxn>
                <a:cxn ang="0">
                  <a:pos x="202" y="135"/>
                </a:cxn>
                <a:cxn ang="0">
                  <a:pos x="200" y="138"/>
                </a:cxn>
                <a:cxn ang="0">
                  <a:pos x="62" y="199"/>
                </a:cxn>
                <a:cxn ang="0">
                  <a:pos x="58" y="199"/>
                </a:cxn>
                <a:cxn ang="0">
                  <a:pos x="54" y="198"/>
                </a:cxn>
                <a:cxn ang="0">
                  <a:pos x="51" y="194"/>
                </a:cxn>
                <a:cxn ang="0">
                  <a:pos x="48" y="188"/>
                </a:cxn>
                <a:cxn ang="0">
                  <a:pos x="2" y="80"/>
                </a:cxn>
                <a:cxn ang="0">
                  <a:pos x="0" y="73"/>
                </a:cxn>
                <a:cxn ang="0">
                  <a:pos x="0" y="68"/>
                </a:cxn>
                <a:cxn ang="0">
                  <a:pos x="2" y="64"/>
                </a:cxn>
                <a:cxn ang="0">
                  <a:pos x="4" y="62"/>
                </a:cxn>
              </a:cxnLst>
              <a:rect l="0" t="0" r="r" b="b"/>
              <a:pathLst>
                <a:path w="204" h="199">
                  <a:moveTo>
                    <a:pt x="4" y="62"/>
                  </a:moveTo>
                  <a:lnTo>
                    <a:pt x="141" y="0"/>
                  </a:lnTo>
                  <a:lnTo>
                    <a:pt x="145" y="0"/>
                  </a:lnTo>
                  <a:lnTo>
                    <a:pt x="150" y="2"/>
                  </a:lnTo>
                  <a:lnTo>
                    <a:pt x="153" y="5"/>
                  </a:lnTo>
                  <a:lnTo>
                    <a:pt x="156" y="10"/>
                  </a:lnTo>
                  <a:lnTo>
                    <a:pt x="202" y="120"/>
                  </a:lnTo>
                  <a:lnTo>
                    <a:pt x="204" y="125"/>
                  </a:lnTo>
                  <a:lnTo>
                    <a:pt x="204" y="130"/>
                  </a:lnTo>
                  <a:lnTo>
                    <a:pt x="202" y="135"/>
                  </a:lnTo>
                  <a:lnTo>
                    <a:pt x="200" y="138"/>
                  </a:lnTo>
                  <a:lnTo>
                    <a:pt x="62" y="199"/>
                  </a:lnTo>
                  <a:lnTo>
                    <a:pt x="58" y="199"/>
                  </a:lnTo>
                  <a:lnTo>
                    <a:pt x="54" y="198"/>
                  </a:lnTo>
                  <a:lnTo>
                    <a:pt x="51" y="194"/>
                  </a:lnTo>
                  <a:lnTo>
                    <a:pt x="48" y="188"/>
                  </a:lnTo>
                  <a:lnTo>
                    <a:pt x="2" y="80"/>
                  </a:lnTo>
                  <a:lnTo>
                    <a:pt x="0" y="73"/>
                  </a:lnTo>
                  <a:lnTo>
                    <a:pt x="0" y="68"/>
                  </a:lnTo>
                  <a:lnTo>
                    <a:pt x="2" y="64"/>
                  </a:lnTo>
                  <a:lnTo>
                    <a:pt x="4" y="62"/>
                  </a:lnTo>
                  <a:close/>
                </a:path>
              </a:pathLst>
            </a:custGeom>
            <a:solidFill>
              <a:srgbClr val="91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99" name="Freeform 595"/>
            <p:cNvSpPr>
              <a:spLocks/>
            </p:cNvSpPr>
            <p:nvPr/>
          </p:nvSpPr>
          <p:spPr bwMode="auto">
            <a:xfrm>
              <a:off x="3468" y="3103"/>
              <a:ext cx="6" cy="8"/>
            </a:xfrm>
            <a:custGeom>
              <a:avLst/>
              <a:gdLst/>
              <a:ahLst/>
              <a:cxnLst>
                <a:cxn ang="0">
                  <a:pos x="88" y="6"/>
                </a:cxn>
                <a:cxn ang="0">
                  <a:pos x="116" y="78"/>
                </a:cxn>
                <a:cxn ang="0">
                  <a:pos x="118" y="86"/>
                </a:cxn>
                <a:cxn ang="0">
                  <a:pos x="119" y="95"/>
                </a:cxn>
                <a:cxn ang="0">
                  <a:pos x="117" y="103"/>
                </a:cxn>
                <a:cxn ang="0">
                  <a:pos x="112" y="109"/>
                </a:cxn>
                <a:cxn ang="0">
                  <a:pos x="14" y="152"/>
                </a:cxn>
                <a:cxn ang="0">
                  <a:pos x="6" y="154"/>
                </a:cxn>
                <a:cxn ang="0">
                  <a:pos x="2" y="150"/>
                </a:cxn>
                <a:cxn ang="0">
                  <a:pos x="0" y="140"/>
                </a:cxn>
                <a:cxn ang="0">
                  <a:pos x="1" y="128"/>
                </a:cxn>
                <a:cxn ang="0">
                  <a:pos x="4" y="112"/>
                </a:cxn>
                <a:cxn ang="0">
                  <a:pos x="9" y="95"/>
                </a:cxn>
                <a:cxn ang="0">
                  <a:pos x="14" y="78"/>
                </a:cxn>
                <a:cxn ang="0">
                  <a:pos x="21" y="61"/>
                </a:cxn>
                <a:cxn ang="0">
                  <a:pos x="29" y="46"/>
                </a:cxn>
                <a:cxn ang="0">
                  <a:pos x="38" y="33"/>
                </a:cxn>
                <a:cxn ang="0">
                  <a:pos x="48" y="21"/>
                </a:cxn>
                <a:cxn ang="0">
                  <a:pos x="58" y="12"/>
                </a:cxn>
                <a:cxn ang="0">
                  <a:pos x="67" y="4"/>
                </a:cxn>
                <a:cxn ang="0">
                  <a:pos x="76" y="0"/>
                </a:cxn>
                <a:cxn ang="0">
                  <a:pos x="82" y="1"/>
                </a:cxn>
                <a:cxn ang="0">
                  <a:pos x="88" y="6"/>
                </a:cxn>
              </a:cxnLst>
              <a:rect l="0" t="0" r="r" b="b"/>
              <a:pathLst>
                <a:path w="119" h="154">
                  <a:moveTo>
                    <a:pt x="88" y="6"/>
                  </a:moveTo>
                  <a:lnTo>
                    <a:pt x="116" y="78"/>
                  </a:lnTo>
                  <a:lnTo>
                    <a:pt x="118" y="86"/>
                  </a:lnTo>
                  <a:lnTo>
                    <a:pt x="119" y="95"/>
                  </a:lnTo>
                  <a:lnTo>
                    <a:pt x="117" y="103"/>
                  </a:lnTo>
                  <a:lnTo>
                    <a:pt x="112" y="109"/>
                  </a:lnTo>
                  <a:lnTo>
                    <a:pt x="14" y="152"/>
                  </a:lnTo>
                  <a:lnTo>
                    <a:pt x="6" y="154"/>
                  </a:lnTo>
                  <a:lnTo>
                    <a:pt x="2" y="150"/>
                  </a:lnTo>
                  <a:lnTo>
                    <a:pt x="0" y="140"/>
                  </a:lnTo>
                  <a:lnTo>
                    <a:pt x="1" y="128"/>
                  </a:lnTo>
                  <a:lnTo>
                    <a:pt x="4" y="112"/>
                  </a:lnTo>
                  <a:lnTo>
                    <a:pt x="9" y="95"/>
                  </a:lnTo>
                  <a:lnTo>
                    <a:pt x="14" y="78"/>
                  </a:lnTo>
                  <a:lnTo>
                    <a:pt x="21" y="61"/>
                  </a:lnTo>
                  <a:lnTo>
                    <a:pt x="29" y="46"/>
                  </a:lnTo>
                  <a:lnTo>
                    <a:pt x="38" y="33"/>
                  </a:lnTo>
                  <a:lnTo>
                    <a:pt x="48" y="21"/>
                  </a:lnTo>
                  <a:lnTo>
                    <a:pt x="58" y="12"/>
                  </a:lnTo>
                  <a:lnTo>
                    <a:pt x="67" y="4"/>
                  </a:lnTo>
                  <a:lnTo>
                    <a:pt x="76" y="0"/>
                  </a:lnTo>
                  <a:lnTo>
                    <a:pt x="82" y="1"/>
                  </a:lnTo>
                  <a:lnTo>
                    <a:pt x="88" y="6"/>
                  </a:lnTo>
                  <a:close/>
                </a:path>
              </a:pathLst>
            </a:custGeom>
            <a:solidFill>
              <a:srgbClr val="D1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00" name="Freeform 596"/>
            <p:cNvSpPr>
              <a:spLocks/>
            </p:cNvSpPr>
            <p:nvPr/>
          </p:nvSpPr>
          <p:spPr bwMode="auto">
            <a:xfrm>
              <a:off x="3488" y="3092"/>
              <a:ext cx="4" cy="6"/>
            </a:xfrm>
            <a:custGeom>
              <a:avLst/>
              <a:gdLst/>
              <a:ahLst/>
              <a:cxnLst>
                <a:cxn ang="0">
                  <a:pos x="50" y="104"/>
                </a:cxn>
                <a:cxn ang="0">
                  <a:pos x="40" y="103"/>
                </a:cxn>
                <a:cxn ang="0">
                  <a:pos x="31" y="99"/>
                </a:cxn>
                <a:cxn ang="0">
                  <a:pos x="23" y="95"/>
                </a:cxn>
                <a:cxn ang="0">
                  <a:pos x="15" y="89"/>
                </a:cxn>
                <a:cxn ang="0">
                  <a:pos x="8" y="80"/>
                </a:cxn>
                <a:cxn ang="0">
                  <a:pos x="4" y="72"/>
                </a:cxn>
                <a:cxn ang="0">
                  <a:pos x="1" y="62"/>
                </a:cxn>
                <a:cxn ang="0">
                  <a:pos x="0" y="52"/>
                </a:cxn>
                <a:cxn ang="0">
                  <a:pos x="1" y="41"/>
                </a:cxn>
                <a:cxn ang="0">
                  <a:pos x="4" y="32"/>
                </a:cxn>
                <a:cxn ang="0">
                  <a:pos x="8" y="23"/>
                </a:cxn>
                <a:cxn ang="0">
                  <a:pos x="15" y="15"/>
                </a:cxn>
                <a:cxn ang="0">
                  <a:pos x="23" y="9"/>
                </a:cxn>
                <a:cxn ang="0">
                  <a:pos x="31" y="5"/>
                </a:cxn>
                <a:cxn ang="0">
                  <a:pos x="40" y="1"/>
                </a:cxn>
                <a:cxn ang="0">
                  <a:pos x="50" y="0"/>
                </a:cxn>
                <a:cxn ang="0">
                  <a:pos x="60" y="1"/>
                </a:cxn>
                <a:cxn ang="0">
                  <a:pos x="70" y="5"/>
                </a:cxn>
                <a:cxn ang="0">
                  <a:pos x="78" y="9"/>
                </a:cxn>
                <a:cxn ang="0">
                  <a:pos x="86" y="15"/>
                </a:cxn>
                <a:cxn ang="0">
                  <a:pos x="92" y="23"/>
                </a:cxn>
                <a:cxn ang="0">
                  <a:pos x="96" y="32"/>
                </a:cxn>
                <a:cxn ang="0">
                  <a:pos x="99" y="41"/>
                </a:cxn>
                <a:cxn ang="0">
                  <a:pos x="100" y="52"/>
                </a:cxn>
                <a:cxn ang="0">
                  <a:pos x="99" y="62"/>
                </a:cxn>
                <a:cxn ang="0">
                  <a:pos x="96" y="72"/>
                </a:cxn>
                <a:cxn ang="0">
                  <a:pos x="92" y="80"/>
                </a:cxn>
                <a:cxn ang="0">
                  <a:pos x="86" y="89"/>
                </a:cxn>
                <a:cxn ang="0">
                  <a:pos x="78" y="95"/>
                </a:cxn>
                <a:cxn ang="0">
                  <a:pos x="70" y="99"/>
                </a:cxn>
                <a:cxn ang="0">
                  <a:pos x="60" y="103"/>
                </a:cxn>
                <a:cxn ang="0">
                  <a:pos x="50" y="104"/>
                </a:cxn>
              </a:cxnLst>
              <a:rect l="0" t="0" r="r" b="b"/>
              <a:pathLst>
                <a:path w="100" h="104">
                  <a:moveTo>
                    <a:pt x="50" y="104"/>
                  </a:moveTo>
                  <a:lnTo>
                    <a:pt x="40" y="103"/>
                  </a:lnTo>
                  <a:lnTo>
                    <a:pt x="31" y="99"/>
                  </a:lnTo>
                  <a:lnTo>
                    <a:pt x="23" y="95"/>
                  </a:lnTo>
                  <a:lnTo>
                    <a:pt x="15" y="89"/>
                  </a:lnTo>
                  <a:lnTo>
                    <a:pt x="8" y="80"/>
                  </a:lnTo>
                  <a:lnTo>
                    <a:pt x="4" y="72"/>
                  </a:lnTo>
                  <a:lnTo>
                    <a:pt x="1" y="62"/>
                  </a:lnTo>
                  <a:lnTo>
                    <a:pt x="0" y="52"/>
                  </a:lnTo>
                  <a:lnTo>
                    <a:pt x="1" y="41"/>
                  </a:lnTo>
                  <a:lnTo>
                    <a:pt x="4" y="32"/>
                  </a:lnTo>
                  <a:lnTo>
                    <a:pt x="8" y="23"/>
                  </a:lnTo>
                  <a:lnTo>
                    <a:pt x="15" y="15"/>
                  </a:lnTo>
                  <a:lnTo>
                    <a:pt x="23" y="9"/>
                  </a:lnTo>
                  <a:lnTo>
                    <a:pt x="31" y="5"/>
                  </a:lnTo>
                  <a:lnTo>
                    <a:pt x="40" y="1"/>
                  </a:lnTo>
                  <a:lnTo>
                    <a:pt x="50" y="0"/>
                  </a:lnTo>
                  <a:lnTo>
                    <a:pt x="60" y="1"/>
                  </a:lnTo>
                  <a:lnTo>
                    <a:pt x="70" y="5"/>
                  </a:lnTo>
                  <a:lnTo>
                    <a:pt x="78" y="9"/>
                  </a:lnTo>
                  <a:lnTo>
                    <a:pt x="86" y="15"/>
                  </a:lnTo>
                  <a:lnTo>
                    <a:pt x="92" y="23"/>
                  </a:lnTo>
                  <a:lnTo>
                    <a:pt x="96" y="32"/>
                  </a:lnTo>
                  <a:lnTo>
                    <a:pt x="99" y="41"/>
                  </a:lnTo>
                  <a:lnTo>
                    <a:pt x="100" y="52"/>
                  </a:lnTo>
                  <a:lnTo>
                    <a:pt x="99" y="62"/>
                  </a:lnTo>
                  <a:lnTo>
                    <a:pt x="96" y="72"/>
                  </a:lnTo>
                  <a:lnTo>
                    <a:pt x="92" y="80"/>
                  </a:lnTo>
                  <a:lnTo>
                    <a:pt x="86" y="89"/>
                  </a:lnTo>
                  <a:lnTo>
                    <a:pt x="78" y="95"/>
                  </a:lnTo>
                  <a:lnTo>
                    <a:pt x="70" y="99"/>
                  </a:lnTo>
                  <a:lnTo>
                    <a:pt x="60" y="103"/>
                  </a:lnTo>
                  <a:lnTo>
                    <a:pt x="50" y="104"/>
                  </a:lnTo>
                  <a:close/>
                </a:path>
              </a:pathLst>
            </a:custGeom>
            <a:solidFill>
              <a:srgbClr val="61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01" name="Freeform 597"/>
            <p:cNvSpPr>
              <a:spLocks/>
            </p:cNvSpPr>
            <p:nvPr/>
          </p:nvSpPr>
          <p:spPr bwMode="auto">
            <a:xfrm>
              <a:off x="3419" y="3131"/>
              <a:ext cx="5" cy="5"/>
            </a:xfrm>
            <a:custGeom>
              <a:avLst/>
              <a:gdLst/>
              <a:ahLst/>
              <a:cxnLst>
                <a:cxn ang="0">
                  <a:pos x="50" y="103"/>
                </a:cxn>
                <a:cxn ang="0">
                  <a:pos x="39" y="102"/>
                </a:cxn>
                <a:cxn ang="0">
                  <a:pos x="30" y="99"/>
                </a:cxn>
                <a:cxn ang="0">
                  <a:pos x="22" y="95"/>
                </a:cxn>
                <a:cxn ang="0">
                  <a:pos x="14" y="88"/>
                </a:cxn>
                <a:cxn ang="0">
                  <a:pos x="8" y="80"/>
                </a:cxn>
                <a:cxn ang="0">
                  <a:pos x="4" y="71"/>
                </a:cxn>
                <a:cxn ang="0">
                  <a:pos x="1" y="62"/>
                </a:cxn>
                <a:cxn ang="0">
                  <a:pos x="0" y="51"/>
                </a:cxn>
                <a:cxn ang="0">
                  <a:pos x="1" y="41"/>
                </a:cxn>
                <a:cxn ang="0">
                  <a:pos x="4" y="31"/>
                </a:cxn>
                <a:cxn ang="0">
                  <a:pos x="8" y="23"/>
                </a:cxn>
                <a:cxn ang="0">
                  <a:pos x="14" y="15"/>
                </a:cxn>
                <a:cxn ang="0">
                  <a:pos x="22" y="8"/>
                </a:cxn>
                <a:cxn ang="0">
                  <a:pos x="30" y="4"/>
                </a:cxn>
                <a:cxn ang="0">
                  <a:pos x="39" y="1"/>
                </a:cxn>
                <a:cxn ang="0">
                  <a:pos x="50" y="0"/>
                </a:cxn>
                <a:cxn ang="0">
                  <a:pos x="60" y="1"/>
                </a:cxn>
                <a:cxn ang="0">
                  <a:pos x="69" y="4"/>
                </a:cxn>
                <a:cxn ang="0">
                  <a:pos x="77" y="8"/>
                </a:cxn>
                <a:cxn ang="0">
                  <a:pos x="85" y="15"/>
                </a:cxn>
                <a:cxn ang="0">
                  <a:pos x="91" y="23"/>
                </a:cxn>
                <a:cxn ang="0">
                  <a:pos x="96" y="31"/>
                </a:cxn>
                <a:cxn ang="0">
                  <a:pos x="99" y="41"/>
                </a:cxn>
                <a:cxn ang="0">
                  <a:pos x="100" y="51"/>
                </a:cxn>
                <a:cxn ang="0">
                  <a:pos x="99" y="62"/>
                </a:cxn>
                <a:cxn ang="0">
                  <a:pos x="96" y="71"/>
                </a:cxn>
                <a:cxn ang="0">
                  <a:pos x="91" y="80"/>
                </a:cxn>
                <a:cxn ang="0">
                  <a:pos x="85" y="88"/>
                </a:cxn>
                <a:cxn ang="0">
                  <a:pos x="77" y="95"/>
                </a:cxn>
                <a:cxn ang="0">
                  <a:pos x="69" y="99"/>
                </a:cxn>
                <a:cxn ang="0">
                  <a:pos x="60" y="102"/>
                </a:cxn>
                <a:cxn ang="0">
                  <a:pos x="50" y="103"/>
                </a:cxn>
              </a:cxnLst>
              <a:rect l="0" t="0" r="r" b="b"/>
              <a:pathLst>
                <a:path w="100" h="103">
                  <a:moveTo>
                    <a:pt x="50" y="103"/>
                  </a:moveTo>
                  <a:lnTo>
                    <a:pt x="39" y="102"/>
                  </a:lnTo>
                  <a:lnTo>
                    <a:pt x="30" y="99"/>
                  </a:lnTo>
                  <a:lnTo>
                    <a:pt x="22" y="95"/>
                  </a:lnTo>
                  <a:lnTo>
                    <a:pt x="14" y="88"/>
                  </a:lnTo>
                  <a:lnTo>
                    <a:pt x="8" y="80"/>
                  </a:lnTo>
                  <a:lnTo>
                    <a:pt x="4" y="71"/>
                  </a:lnTo>
                  <a:lnTo>
                    <a:pt x="1" y="62"/>
                  </a:lnTo>
                  <a:lnTo>
                    <a:pt x="0" y="51"/>
                  </a:lnTo>
                  <a:lnTo>
                    <a:pt x="1" y="41"/>
                  </a:lnTo>
                  <a:lnTo>
                    <a:pt x="4" y="31"/>
                  </a:lnTo>
                  <a:lnTo>
                    <a:pt x="8" y="23"/>
                  </a:lnTo>
                  <a:lnTo>
                    <a:pt x="14" y="15"/>
                  </a:lnTo>
                  <a:lnTo>
                    <a:pt x="22" y="8"/>
                  </a:lnTo>
                  <a:lnTo>
                    <a:pt x="30" y="4"/>
                  </a:lnTo>
                  <a:lnTo>
                    <a:pt x="39" y="1"/>
                  </a:lnTo>
                  <a:lnTo>
                    <a:pt x="50" y="0"/>
                  </a:lnTo>
                  <a:lnTo>
                    <a:pt x="60" y="1"/>
                  </a:lnTo>
                  <a:lnTo>
                    <a:pt x="69" y="4"/>
                  </a:lnTo>
                  <a:lnTo>
                    <a:pt x="77" y="8"/>
                  </a:lnTo>
                  <a:lnTo>
                    <a:pt x="85" y="15"/>
                  </a:lnTo>
                  <a:lnTo>
                    <a:pt x="91" y="23"/>
                  </a:lnTo>
                  <a:lnTo>
                    <a:pt x="96" y="31"/>
                  </a:lnTo>
                  <a:lnTo>
                    <a:pt x="99" y="41"/>
                  </a:lnTo>
                  <a:lnTo>
                    <a:pt x="100" y="51"/>
                  </a:lnTo>
                  <a:lnTo>
                    <a:pt x="99" y="62"/>
                  </a:lnTo>
                  <a:lnTo>
                    <a:pt x="96" y="71"/>
                  </a:lnTo>
                  <a:lnTo>
                    <a:pt x="91" y="80"/>
                  </a:lnTo>
                  <a:lnTo>
                    <a:pt x="85" y="88"/>
                  </a:lnTo>
                  <a:lnTo>
                    <a:pt x="77" y="95"/>
                  </a:lnTo>
                  <a:lnTo>
                    <a:pt x="69" y="99"/>
                  </a:lnTo>
                  <a:lnTo>
                    <a:pt x="60" y="102"/>
                  </a:lnTo>
                  <a:lnTo>
                    <a:pt x="50" y="103"/>
                  </a:lnTo>
                  <a:close/>
                </a:path>
              </a:pathLst>
            </a:custGeom>
            <a:solidFill>
              <a:srgbClr val="61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02" name="Freeform 598"/>
            <p:cNvSpPr>
              <a:spLocks/>
            </p:cNvSpPr>
            <p:nvPr/>
          </p:nvSpPr>
          <p:spPr bwMode="auto">
            <a:xfrm>
              <a:off x="3490" y="3094"/>
              <a:ext cx="2" cy="3"/>
            </a:xfrm>
            <a:custGeom>
              <a:avLst/>
              <a:gdLst/>
              <a:ahLst/>
              <a:cxnLst>
                <a:cxn ang="0">
                  <a:pos x="28" y="57"/>
                </a:cxn>
                <a:cxn ang="0">
                  <a:pos x="16" y="55"/>
                </a:cxn>
                <a:cxn ang="0">
                  <a:pos x="8" y="49"/>
                </a:cxn>
                <a:cxn ang="0">
                  <a:pos x="2" y="40"/>
                </a:cxn>
                <a:cxn ang="0">
                  <a:pos x="0" y="28"/>
                </a:cxn>
                <a:cxn ang="0">
                  <a:pos x="2" y="17"/>
                </a:cxn>
                <a:cxn ang="0">
                  <a:pos x="8" y="8"/>
                </a:cxn>
                <a:cxn ang="0">
                  <a:pos x="16" y="2"/>
                </a:cxn>
                <a:cxn ang="0">
                  <a:pos x="28" y="0"/>
                </a:cxn>
                <a:cxn ang="0">
                  <a:pos x="39" y="2"/>
                </a:cxn>
                <a:cxn ang="0">
                  <a:pos x="47" y="8"/>
                </a:cxn>
                <a:cxn ang="0">
                  <a:pos x="53" y="17"/>
                </a:cxn>
                <a:cxn ang="0">
                  <a:pos x="55" y="28"/>
                </a:cxn>
                <a:cxn ang="0">
                  <a:pos x="53" y="40"/>
                </a:cxn>
                <a:cxn ang="0">
                  <a:pos x="47" y="49"/>
                </a:cxn>
                <a:cxn ang="0">
                  <a:pos x="39" y="55"/>
                </a:cxn>
                <a:cxn ang="0">
                  <a:pos x="28" y="57"/>
                </a:cxn>
              </a:cxnLst>
              <a:rect l="0" t="0" r="r" b="b"/>
              <a:pathLst>
                <a:path w="55" h="57">
                  <a:moveTo>
                    <a:pt x="28" y="57"/>
                  </a:moveTo>
                  <a:lnTo>
                    <a:pt x="16" y="55"/>
                  </a:lnTo>
                  <a:lnTo>
                    <a:pt x="8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8" y="8"/>
                  </a:lnTo>
                  <a:lnTo>
                    <a:pt x="16" y="2"/>
                  </a:lnTo>
                  <a:lnTo>
                    <a:pt x="28" y="0"/>
                  </a:lnTo>
                  <a:lnTo>
                    <a:pt x="39" y="2"/>
                  </a:lnTo>
                  <a:lnTo>
                    <a:pt x="47" y="8"/>
                  </a:lnTo>
                  <a:lnTo>
                    <a:pt x="53" y="17"/>
                  </a:lnTo>
                  <a:lnTo>
                    <a:pt x="55" y="28"/>
                  </a:lnTo>
                  <a:lnTo>
                    <a:pt x="53" y="40"/>
                  </a:lnTo>
                  <a:lnTo>
                    <a:pt x="47" y="49"/>
                  </a:lnTo>
                  <a:lnTo>
                    <a:pt x="39" y="55"/>
                  </a:lnTo>
                  <a:lnTo>
                    <a:pt x="28" y="57"/>
                  </a:lnTo>
                  <a:close/>
                </a:path>
              </a:pathLst>
            </a:custGeom>
            <a:solidFill>
              <a:srgbClr val="D1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03" name="Freeform 599"/>
            <p:cNvSpPr>
              <a:spLocks/>
            </p:cNvSpPr>
            <p:nvPr/>
          </p:nvSpPr>
          <p:spPr bwMode="auto">
            <a:xfrm>
              <a:off x="3421" y="3133"/>
              <a:ext cx="2" cy="3"/>
            </a:xfrm>
            <a:custGeom>
              <a:avLst/>
              <a:gdLst/>
              <a:ahLst/>
              <a:cxnLst>
                <a:cxn ang="0">
                  <a:pos x="28" y="56"/>
                </a:cxn>
                <a:cxn ang="0">
                  <a:pos x="17" y="54"/>
                </a:cxn>
                <a:cxn ang="0">
                  <a:pos x="9" y="48"/>
                </a:cxn>
                <a:cxn ang="0">
                  <a:pos x="2" y="40"/>
                </a:cxn>
                <a:cxn ang="0">
                  <a:pos x="0" y="28"/>
                </a:cxn>
                <a:cxn ang="0">
                  <a:pos x="2" y="16"/>
                </a:cxn>
                <a:cxn ang="0">
                  <a:pos x="9" y="8"/>
                </a:cxn>
                <a:cxn ang="0">
                  <a:pos x="17" y="2"/>
                </a:cxn>
                <a:cxn ang="0">
                  <a:pos x="28" y="0"/>
                </a:cxn>
                <a:cxn ang="0">
                  <a:pos x="39" y="2"/>
                </a:cxn>
                <a:cxn ang="0">
                  <a:pos x="47" y="8"/>
                </a:cxn>
                <a:cxn ang="0">
                  <a:pos x="53" y="16"/>
                </a:cxn>
                <a:cxn ang="0">
                  <a:pos x="55" y="28"/>
                </a:cxn>
                <a:cxn ang="0">
                  <a:pos x="53" y="40"/>
                </a:cxn>
                <a:cxn ang="0">
                  <a:pos x="47" y="48"/>
                </a:cxn>
                <a:cxn ang="0">
                  <a:pos x="39" y="54"/>
                </a:cxn>
                <a:cxn ang="0">
                  <a:pos x="28" y="56"/>
                </a:cxn>
              </a:cxnLst>
              <a:rect l="0" t="0" r="r" b="b"/>
              <a:pathLst>
                <a:path w="55" h="56">
                  <a:moveTo>
                    <a:pt x="28" y="56"/>
                  </a:moveTo>
                  <a:lnTo>
                    <a:pt x="17" y="54"/>
                  </a:lnTo>
                  <a:lnTo>
                    <a:pt x="9" y="48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6"/>
                  </a:lnTo>
                  <a:lnTo>
                    <a:pt x="9" y="8"/>
                  </a:lnTo>
                  <a:lnTo>
                    <a:pt x="17" y="2"/>
                  </a:lnTo>
                  <a:lnTo>
                    <a:pt x="28" y="0"/>
                  </a:lnTo>
                  <a:lnTo>
                    <a:pt x="39" y="2"/>
                  </a:lnTo>
                  <a:lnTo>
                    <a:pt x="47" y="8"/>
                  </a:lnTo>
                  <a:lnTo>
                    <a:pt x="53" y="16"/>
                  </a:lnTo>
                  <a:lnTo>
                    <a:pt x="55" y="28"/>
                  </a:lnTo>
                  <a:lnTo>
                    <a:pt x="53" y="40"/>
                  </a:lnTo>
                  <a:lnTo>
                    <a:pt x="47" y="48"/>
                  </a:lnTo>
                  <a:lnTo>
                    <a:pt x="39" y="54"/>
                  </a:lnTo>
                  <a:lnTo>
                    <a:pt x="28" y="56"/>
                  </a:lnTo>
                  <a:close/>
                </a:path>
              </a:pathLst>
            </a:custGeom>
            <a:solidFill>
              <a:srgbClr val="D1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04" name="Freeform 600"/>
            <p:cNvSpPr>
              <a:spLocks/>
            </p:cNvSpPr>
            <p:nvPr/>
          </p:nvSpPr>
          <p:spPr bwMode="auto">
            <a:xfrm>
              <a:off x="3433" y="3076"/>
              <a:ext cx="29" cy="29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0" y="222"/>
                </a:cxn>
                <a:cxn ang="0">
                  <a:pos x="125" y="522"/>
                </a:cxn>
                <a:cxn ang="0">
                  <a:pos x="624" y="301"/>
                </a:cxn>
                <a:cxn ang="0">
                  <a:pos x="498" y="0"/>
                </a:cxn>
              </a:cxnLst>
              <a:rect l="0" t="0" r="r" b="b"/>
              <a:pathLst>
                <a:path w="624" h="522">
                  <a:moveTo>
                    <a:pt x="498" y="0"/>
                  </a:moveTo>
                  <a:lnTo>
                    <a:pt x="0" y="222"/>
                  </a:lnTo>
                  <a:lnTo>
                    <a:pt x="125" y="522"/>
                  </a:lnTo>
                  <a:lnTo>
                    <a:pt x="624" y="30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rgbClr val="11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05" name="Freeform 601"/>
            <p:cNvSpPr>
              <a:spLocks/>
            </p:cNvSpPr>
            <p:nvPr/>
          </p:nvSpPr>
          <p:spPr bwMode="auto">
            <a:xfrm>
              <a:off x="3434" y="3077"/>
              <a:ext cx="27" cy="27"/>
            </a:xfrm>
            <a:custGeom>
              <a:avLst/>
              <a:gdLst/>
              <a:ahLst/>
              <a:cxnLst>
                <a:cxn ang="0">
                  <a:pos x="474" y="0"/>
                </a:cxn>
                <a:cxn ang="0">
                  <a:pos x="0" y="211"/>
                </a:cxn>
                <a:cxn ang="0">
                  <a:pos x="114" y="484"/>
                </a:cxn>
                <a:cxn ang="0">
                  <a:pos x="589" y="273"/>
                </a:cxn>
                <a:cxn ang="0">
                  <a:pos x="474" y="0"/>
                </a:cxn>
              </a:cxnLst>
              <a:rect l="0" t="0" r="r" b="b"/>
              <a:pathLst>
                <a:path w="589" h="484">
                  <a:moveTo>
                    <a:pt x="474" y="0"/>
                  </a:moveTo>
                  <a:lnTo>
                    <a:pt x="0" y="211"/>
                  </a:lnTo>
                  <a:lnTo>
                    <a:pt x="114" y="484"/>
                  </a:lnTo>
                  <a:lnTo>
                    <a:pt x="589" y="273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06" name="Freeform 602"/>
            <p:cNvSpPr>
              <a:spLocks/>
            </p:cNvSpPr>
            <p:nvPr/>
          </p:nvSpPr>
          <p:spPr bwMode="auto">
            <a:xfrm>
              <a:off x="3434" y="3078"/>
              <a:ext cx="27" cy="26"/>
            </a:xfrm>
            <a:custGeom>
              <a:avLst/>
              <a:gdLst/>
              <a:ahLst/>
              <a:cxnLst>
                <a:cxn ang="0">
                  <a:pos x="473" y="0"/>
                </a:cxn>
                <a:cxn ang="0">
                  <a:pos x="0" y="211"/>
                </a:cxn>
                <a:cxn ang="0">
                  <a:pos x="108" y="471"/>
                </a:cxn>
                <a:cxn ang="0">
                  <a:pos x="583" y="260"/>
                </a:cxn>
                <a:cxn ang="0">
                  <a:pos x="473" y="0"/>
                </a:cxn>
              </a:cxnLst>
              <a:rect l="0" t="0" r="r" b="b"/>
              <a:pathLst>
                <a:path w="583" h="471">
                  <a:moveTo>
                    <a:pt x="473" y="0"/>
                  </a:moveTo>
                  <a:lnTo>
                    <a:pt x="0" y="211"/>
                  </a:lnTo>
                  <a:lnTo>
                    <a:pt x="108" y="471"/>
                  </a:lnTo>
                  <a:lnTo>
                    <a:pt x="583" y="260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878F8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07" name="Freeform 603"/>
            <p:cNvSpPr>
              <a:spLocks/>
            </p:cNvSpPr>
            <p:nvPr/>
          </p:nvSpPr>
          <p:spPr bwMode="auto">
            <a:xfrm>
              <a:off x="3447" y="3082"/>
              <a:ext cx="10" cy="13"/>
            </a:xfrm>
            <a:custGeom>
              <a:avLst/>
              <a:gdLst/>
              <a:ahLst/>
              <a:cxnLst>
                <a:cxn ang="0">
                  <a:pos x="159" y="223"/>
                </a:cxn>
                <a:cxn ang="0">
                  <a:pos x="137" y="231"/>
                </a:cxn>
                <a:cxn ang="0">
                  <a:pos x="115" y="234"/>
                </a:cxn>
                <a:cxn ang="0">
                  <a:pos x="93" y="232"/>
                </a:cxn>
                <a:cxn ang="0">
                  <a:pos x="73" y="225"/>
                </a:cxn>
                <a:cxn ang="0">
                  <a:pos x="54" y="215"/>
                </a:cxn>
                <a:cxn ang="0">
                  <a:pos x="36" y="201"/>
                </a:cxn>
                <a:cxn ang="0">
                  <a:pos x="22" y="184"/>
                </a:cxn>
                <a:cxn ang="0">
                  <a:pos x="11" y="163"/>
                </a:cxn>
                <a:cxn ang="0">
                  <a:pos x="4" y="141"/>
                </a:cxn>
                <a:cxn ang="0">
                  <a:pos x="0" y="118"/>
                </a:cxn>
                <a:cxn ang="0">
                  <a:pos x="3" y="96"/>
                </a:cxn>
                <a:cxn ang="0">
                  <a:pos x="9" y="74"/>
                </a:cxn>
                <a:cxn ang="0">
                  <a:pos x="19" y="55"/>
                </a:cxn>
                <a:cxn ang="0">
                  <a:pos x="32" y="37"/>
                </a:cxn>
                <a:cxn ang="0">
                  <a:pos x="48" y="22"/>
                </a:cxn>
                <a:cxn ang="0">
                  <a:pos x="69" y="10"/>
                </a:cxn>
                <a:cxn ang="0">
                  <a:pos x="90" y="3"/>
                </a:cxn>
                <a:cxn ang="0">
                  <a:pos x="113" y="0"/>
                </a:cxn>
                <a:cxn ang="0">
                  <a:pos x="134" y="2"/>
                </a:cxn>
                <a:cxn ang="0">
                  <a:pos x="156" y="8"/>
                </a:cxn>
                <a:cxn ang="0">
                  <a:pos x="174" y="19"/>
                </a:cxn>
                <a:cxn ang="0">
                  <a:pos x="191" y="32"/>
                </a:cxn>
                <a:cxn ang="0">
                  <a:pos x="206" y="49"/>
                </a:cxn>
                <a:cxn ang="0">
                  <a:pos x="217" y="70"/>
                </a:cxn>
                <a:cxn ang="0">
                  <a:pos x="224" y="93"/>
                </a:cxn>
                <a:cxn ang="0">
                  <a:pos x="227" y="116"/>
                </a:cxn>
                <a:cxn ang="0">
                  <a:pos x="225" y="138"/>
                </a:cxn>
                <a:cxn ang="0">
                  <a:pos x="219" y="159"/>
                </a:cxn>
                <a:cxn ang="0">
                  <a:pos x="209" y="179"/>
                </a:cxn>
                <a:cxn ang="0">
                  <a:pos x="195" y="197"/>
                </a:cxn>
                <a:cxn ang="0">
                  <a:pos x="179" y="212"/>
                </a:cxn>
                <a:cxn ang="0">
                  <a:pos x="159" y="223"/>
                </a:cxn>
              </a:cxnLst>
              <a:rect l="0" t="0" r="r" b="b"/>
              <a:pathLst>
                <a:path w="227" h="234">
                  <a:moveTo>
                    <a:pt x="159" y="223"/>
                  </a:moveTo>
                  <a:lnTo>
                    <a:pt x="137" y="231"/>
                  </a:lnTo>
                  <a:lnTo>
                    <a:pt x="115" y="234"/>
                  </a:lnTo>
                  <a:lnTo>
                    <a:pt x="93" y="232"/>
                  </a:lnTo>
                  <a:lnTo>
                    <a:pt x="73" y="225"/>
                  </a:lnTo>
                  <a:lnTo>
                    <a:pt x="54" y="215"/>
                  </a:lnTo>
                  <a:lnTo>
                    <a:pt x="36" y="201"/>
                  </a:lnTo>
                  <a:lnTo>
                    <a:pt x="22" y="184"/>
                  </a:lnTo>
                  <a:lnTo>
                    <a:pt x="11" y="163"/>
                  </a:lnTo>
                  <a:lnTo>
                    <a:pt x="4" y="141"/>
                  </a:lnTo>
                  <a:lnTo>
                    <a:pt x="0" y="118"/>
                  </a:lnTo>
                  <a:lnTo>
                    <a:pt x="3" y="96"/>
                  </a:lnTo>
                  <a:lnTo>
                    <a:pt x="9" y="74"/>
                  </a:lnTo>
                  <a:lnTo>
                    <a:pt x="19" y="55"/>
                  </a:lnTo>
                  <a:lnTo>
                    <a:pt x="32" y="37"/>
                  </a:lnTo>
                  <a:lnTo>
                    <a:pt x="48" y="22"/>
                  </a:lnTo>
                  <a:lnTo>
                    <a:pt x="69" y="10"/>
                  </a:lnTo>
                  <a:lnTo>
                    <a:pt x="90" y="3"/>
                  </a:lnTo>
                  <a:lnTo>
                    <a:pt x="113" y="0"/>
                  </a:lnTo>
                  <a:lnTo>
                    <a:pt x="134" y="2"/>
                  </a:lnTo>
                  <a:lnTo>
                    <a:pt x="156" y="8"/>
                  </a:lnTo>
                  <a:lnTo>
                    <a:pt x="174" y="19"/>
                  </a:lnTo>
                  <a:lnTo>
                    <a:pt x="191" y="32"/>
                  </a:lnTo>
                  <a:lnTo>
                    <a:pt x="206" y="49"/>
                  </a:lnTo>
                  <a:lnTo>
                    <a:pt x="217" y="70"/>
                  </a:lnTo>
                  <a:lnTo>
                    <a:pt x="224" y="93"/>
                  </a:lnTo>
                  <a:lnTo>
                    <a:pt x="227" y="116"/>
                  </a:lnTo>
                  <a:lnTo>
                    <a:pt x="225" y="138"/>
                  </a:lnTo>
                  <a:lnTo>
                    <a:pt x="219" y="159"/>
                  </a:lnTo>
                  <a:lnTo>
                    <a:pt x="209" y="179"/>
                  </a:lnTo>
                  <a:lnTo>
                    <a:pt x="195" y="197"/>
                  </a:lnTo>
                  <a:lnTo>
                    <a:pt x="179" y="212"/>
                  </a:lnTo>
                  <a:lnTo>
                    <a:pt x="159" y="223"/>
                  </a:lnTo>
                  <a:close/>
                </a:path>
              </a:pathLst>
            </a:custGeom>
            <a:solidFill>
              <a:srgbClr val="E3333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08" name="Freeform 604"/>
            <p:cNvSpPr>
              <a:spLocks/>
            </p:cNvSpPr>
            <p:nvPr/>
          </p:nvSpPr>
          <p:spPr bwMode="auto">
            <a:xfrm>
              <a:off x="3447" y="3082"/>
              <a:ext cx="10" cy="12"/>
            </a:xfrm>
            <a:custGeom>
              <a:avLst/>
              <a:gdLst/>
              <a:ahLst/>
              <a:cxnLst>
                <a:cxn ang="0">
                  <a:pos x="146" y="206"/>
                </a:cxn>
                <a:cxn ang="0">
                  <a:pos x="125" y="212"/>
                </a:cxn>
                <a:cxn ang="0">
                  <a:pos x="105" y="214"/>
                </a:cxn>
                <a:cxn ang="0">
                  <a:pos x="84" y="212"/>
                </a:cxn>
                <a:cxn ang="0">
                  <a:pos x="66" y="206"/>
                </a:cxn>
                <a:cxn ang="0">
                  <a:pos x="48" y="196"/>
                </a:cxn>
                <a:cxn ang="0">
                  <a:pos x="31" y="183"/>
                </a:cxn>
                <a:cxn ang="0">
                  <a:pos x="18" y="168"/>
                </a:cxn>
                <a:cxn ang="0">
                  <a:pos x="8" y="149"/>
                </a:cxn>
                <a:cxn ang="0">
                  <a:pos x="2" y="129"/>
                </a:cxn>
                <a:cxn ang="0">
                  <a:pos x="0" y="108"/>
                </a:cxn>
                <a:cxn ang="0">
                  <a:pos x="2" y="86"/>
                </a:cxn>
                <a:cxn ang="0">
                  <a:pos x="8" y="67"/>
                </a:cxn>
                <a:cxn ang="0">
                  <a:pos x="17" y="49"/>
                </a:cxn>
                <a:cxn ang="0">
                  <a:pos x="29" y="33"/>
                </a:cxn>
                <a:cxn ang="0">
                  <a:pos x="45" y="19"/>
                </a:cxn>
                <a:cxn ang="0">
                  <a:pos x="63" y="8"/>
                </a:cxn>
                <a:cxn ang="0">
                  <a:pos x="83" y="2"/>
                </a:cxn>
                <a:cxn ang="0">
                  <a:pos x="104" y="0"/>
                </a:cxn>
                <a:cxn ang="0">
                  <a:pos x="123" y="2"/>
                </a:cxn>
                <a:cxn ang="0">
                  <a:pos x="142" y="7"/>
                </a:cxn>
                <a:cxn ang="0">
                  <a:pos x="161" y="17"/>
                </a:cxn>
                <a:cxn ang="0">
                  <a:pos x="176" y="30"/>
                </a:cxn>
                <a:cxn ang="0">
                  <a:pos x="189" y="45"/>
                </a:cxn>
                <a:cxn ang="0">
                  <a:pos x="200" y="63"/>
                </a:cxn>
                <a:cxn ang="0">
                  <a:pos x="206" y="84"/>
                </a:cxn>
                <a:cxn ang="0">
                  <a:pos x="208" y="105"/>
                </a:cxn>
                <a:cxn ang="0">
                  <a:pos x="206" y="127"/>
                </a:cxn>
                <a:cxn ang="0">
                  <a:pos x="201" y="147"/>
                </a:cxn>
                <a:cxn ang="0">
                  <a:pos x="191" y="164"/>
                </a:cxn>
                <a:cxn ang="0">
                  <a:pos x="179" y="181"/>
                </a:cxn>
                <a:cxn ang="0">
                  <a:pos x="164" y="195"/>
                </a:cxn>
                <a:cxn ang="0">
                  <a:pos x="146" y="206"/>
                </a:cxn>
              </a:cxnLst>
              <a:rect l="0" t="0" r="r" b="b"/>
              <a:pathLst>
                <a:path w="208" h="214">
                  <a:moveTo>
                    <a:pt x="146" y="206"/>
                  </a:moveTo>
                  <a:lnTo>
                    <a:pt x="125" y="212"/>
                  </a:lnTo>
                  <a:lnTo>
                    <a:pt x="105" y="214"/>
                  </a:lnTo>
                  <a:lnTo>
                    <a:pt x="84" y="212"/>
                  </a:lnTo>
                  <a:lnTo>
                    <a:pt x="66" y="206"/>
                  </a:lnTo>
                  <a:lnTo>
                    <a:pt x="48" y="196"/>
                  </a:lnTo>
                  <a:lnTo>
                    <a:pt x="31" y="183"/>
                  </a:lnTo>
                  <a:lnTo>
                    <a:pt x="18" y="168"/>
                  </a:lnTo>
                  <a:lnTo>
                    <a:pt x="8" y="149"/>
                  </a:lnTo>
                  <a:lnTo>
                    <a:pt x="2" y="129"/>
                  </a:lnTo>
                  <a:lnTo>
                    <a:pt x="0" y="108"/>
                  </a:lnTo>
                  <a:lnTo>
                    <a:pt x="2" y="86"/>
                  </a:lnTo>
                  <a:lnTo>
                    <a:pt x="8" y="67"/>
                  </a:lnTo>
                  <a:lnTo>
                    <a:pt x="17" y="49"/>
                  </a:lnTo>
                  <a:lnTo>
                    <a:pt x="29" y="33"/>
                  </a:lnTo>
                  <a:lnTo>
                    <a:pt x="45" y="19"/>
                  </a:lnTo>
                  <a:lnTo>
                    <a:pt x="63" y="8"/>
                  </a:lnTo>
                  <a:lnTo>
                    <a:pt x="83" y="2"/>
                  </a:lnTo>
                  <a:lnTo>
                    <a:pt x="104" y="0"/>
                  </a:lnTo>
                  <a:lnTo>
                    <a:pt x="123" y="2"/>
                  </a:lnTo>
                  <a:lnTo>
                    <a:pt x="142" y="7"/>
                  </a:lnTo>
                  <a:lnTo>
                    <a:pt x="161" y="17"/>
                  </a:lnTo>
                  <a:lnTo>
                    <a:pt x="176" y="30"/>
                  </a:lnTo>
                  <a:lnTo>
                    <a:pt x="189" y="45"/>
                  </a:lnTo>
                  <a:lnTo>
                    <a:pt x="200" y="63"/>
                  </a:lnTo>
                  <a:lnTo>
                    <a:pt x="206" y="84"/>
                  </a:lnTo>
                  <a:lnTo>
                    <a:pt x="208" y="105"/>
                  </a:lnTo>
                  <a:lnTo>
                    <a:pt x="206" y="127"/>
                  </a:lnTo>
                  <a:lnTo>
                    <a:pt x="201" y="147"/>
                  </a:lnTo>
                  <a:lnTo>
                    <a:pt x="191" y="164"/>
                  </a:lnTo>
                  <a:lnTo>
                    <a:pt x="179" y="181"/>
                  </a:lnTo>
                  <a:lnTo>
                    <a:pt x="164" y="195"/>
                  </a:lnTo>
                  <a:lnTo>
                    <a:pt x="146" y="206"/>
                  </a:lnTo>
                  <a:close/>
                </a:path>
              </a:pathLst>
            </a:custGeom>
            <a:solidFill>
              <a:srgbClr val="EB5F6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09" name="Freeform 605"/>
            <p:cNvSpPr>
              <a:spLocks/>
            </p:cNvSpPr>
            <p:nvPr/>
          </p:nvSpPr>
          <p:spPr bwMode="auto">
            <a:xfrm>
              <a:off x="3448" y="3083"/>
              <a:ext cx="8" cy="10"/>
            </a:xfrm>
            <a:custGeom>
              <a:avLst/>
              <a:gdLst/>
              <a:ahLst/>
              <a:cxnLst>
                <a:cxn ang="0">
                  <a:pos x="131" y="187"/>
                </a:cxn>
                <a:cxn ang="0">
                  <a:pos x="113" y="193"/>
                </a:cxn>
                <a:cxn ang="0">
                  <a:pos x="95" y="194"/>
                </a:cxn>
                <a:cxn ang="0">
                  <a:pos x="76" y="192"/>
                </a:cxn>
                <a:cxn ang="0">
                  <a:pos x="59" y="187"/>
                </a:cxn>
                <a:cxn ang="0">
                  <a:pos x="44" y="178"/>
                </a:cxn>
                <a:cxn ang="0">
                  <a:pos x="29" y="167"/>
                </a:cxn>
                <a:cxn ang="0">
                  <a:pos x="17" y="152"/>
                </a:cxn>
                <a:cxn ang="0">
                  <a:pos x="8" y="135"/>
                </a:cxn>
                <a:cxn ang="0">
                  <a:pos x="2" y="116"/>
                </a:cxn>
                <a:cxn ang="0">
                  <a:pos x="0" y="97"/>
                </a:cxn>
                <a:cxn ang="0">
                  <a:pos x="2" y="79"/>
                </a:cxn>
                <a:cxn ang="0">
                  <a:pos x="7" y="61"/>
                </a:cxn>
                <a:cxn ang="0">
                  <a:pos x="15" y="45"/>
                </a:cxn>
                <a:cxn ang="0">
                  <a:pos x="26" y="30"/>
                </a:cxn>
                <a:cxn ang="0">
                  <a:pos x="41" y="17"/>
                </a:cxn>
                <a:cxn ang="0">
                  <a:pos x="57" y="8"/>
                </a:cxn>
                <a:cxn ang="0">
                  <a:pos x="75" y="1"/>
                </a:cxn>
                <a:cxn ang="0">
                  <a:pos x="95" y="0"/>
                </a:cxn>
                <a:cxn ang="0">
                  <a:pos x="112" y="1"/>
                </a:cxn>
                <a:cxn ang="0">
                  <a:pos x="130" y="7"/>
                </a:cxn>
                <a:cxn ang="0">
                  <a:pos x="146" y="15"/>
                </a:cxn>
                <a:cxn ang="0">
                  <a:pos x="160" y="27"/>
                </a:cxn>
                <a:cxn ang="0">
                  <a:pos x="172" y="41"/>
                </a:cxn>
                <a:cxn ang="0">
                  <a:pos x="181" y="58"/>
                </a:cxn>
                <a:cxn ang="0">
                  <a:pos x="187" y="77"/>
                </a:cxn>
                <a:cxn ang="0">
                  <a:pos x="189" y="96"/>
                </a:cxn>
                <a:cxn ang="0">
                  <a:pos x="188" y="114"/>
                </a:cxn>
                <a:cxn ang="0">
                  <a:pos x="182" y="132"/>
                </a:cxn>
                <a:cxn ang="0">
                  <a:pos x="174" y="149"/>
                </a:cxn>
                <a:cxn ang="0">
                  <a:pos x="163" y="165"/>
                </a:cxn>
                <a:cxn ang="0">
                  <a:pos x="149" y="177"/>
                </a:cxn>
                <a:cxn ang="0">
                  <a:pos x="131" y="187"/>
                </a:cxn>
              </a:cxnLst>
              <a:rect l="0" t="0" r="r" b="b"/>
              <a:pathLst>
                <a:path w="189" h="194">
                  <a:moveTo>
                    <a:pt x="131" y="187"/>
                  </a:moveTo>
                  <a:lnTo>
                    <a:pt x="113" y="193"/>
                  </a:lnTo>
                  <a:lnTo>
                    <a:pt x="95" y="194"/>
                  </a:lnTo>
                  <a:lnTo>
                    <a:pt x="76" y="192"/>
                  </a:lnTo>
                  <a:lnTo>
                    <a:pt x="59" y="187"/>
                  </a:lnTo>
                  <a:lnTo>
                    <a:pt x="44" y="178"/>
                  </a:lnTo>
                  <a:lnTo>
                    <a:pt x="29" y="167"/>
                  </a:lnTo>
                  <a:lnTo>
                    <a:pt x="17" y="152"/>
                  </a:lnTo>
                  <a:lnTo>
                    <a:pt x="8" y="135"/>
                  </a:lnTo>
                  <a:lnTo>
                    <a:pt x="2" y="116"/>
                  </a:lnTo>
                  <a:lnTo>
                    <a:pt x="0" y="97"/>
                  </a:lnTo>
                  <a:lnTo>
                    <a:pt x="2" y="79"/>
                  </a:lnTo>
                  <a:lnTo>
                    <a:pt x="7" y="61"/>
                  </a:lnTo>
                  <a:lnTo>
                    <a:pt x="15" y="45"/>
                  </a:lnTo>
                  <a:lnTo>
                    <a:pt x="26" y="30"/>
                  </a:lnTo>
                  <a:lnTo>
                    <a:pt x="41" y="17"/>
                  </a:lnTo>
                  <a:lnTo>
                    <a:pt x="57" y="8"/>
                  </a:lnTo>
                  <a:lnTo>
                    <a:pt x="75" y="1"/>
                  </a:lnTo>
                  <a:lnTo>
                    <a:pt x="95" y="0"/>
                  </a:lnTo>
                  <a:lnTo>
                    <a:pt x="112" y="1"/>
                  </a:lnTo>
                  <a:lnTo>
                    <a:pt x="130" y="7"/>
                  </a:lnTo>
                  <a:lnTo>
                    <a:pt x="146" y="15"/>
                  </a:lnTo>
                  <a:lnTo>
                    <a:pt x="160" y="27"/>
                  </a:lnTo>
                  <a:lnTo>
                    <a:pt x="172" y="41"/>
                  </a:lnTo>
                  <a:lnTo>
                    <a:pt x="181" y="58"/>
                  </a:lnTo>
                  <a:lnTo>
                    <a:pt x="187" y="77"/>
                  </a:lnTo>
                  <a:lnTo>
                    <a:pt x="189" y="96"/>
                  </a:lnTo>
                  <a:lnTo>
                    <a:pt x="188" y="114"/>
                  </a:lnTo>
                  <a:lnTo>
                    <a:pt x="182" y="132"/>
                  </a:lnTo>
                  <a:lnTo>
                    <a:pt x="174" y="149"/>
                  </a:lnTo>
                  <a:lnTo>
                    <a:pt x="163" y="165"/>
                  </a:lnTo>
                  <a:lnTo>
                    <a:pt x="149" y="177"/>
                  </a:lnTo>
                  <a:lnTo>
                    <a:pt x="131" y="187"/>
                  </a:lnTo>
                  <a:close/>
                </a:path>
              </a:pathLst>
            </a:custGeom>
            <a:solidFill>
              <a:srgbClr val="F0878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10" name="Freeform 606"/>
            <p:cNvSpPr>
              <a:spLocks/>
            </p:cNvSpPr>
            <p:nvPr/>
          </p:nvSpPr>
          <p:spPr bwMode="auto">
            <a:xfrm>
              <a:off x="3448" y="3083"/>
              <a:ext cx="8" cy="10"/>
            </a:xfrm>
            <a:custGeom>
              <a:avLst/>
              <a:gdLst/>
              <a:ahLst/>
              <a:cxnLst>
                <a:cxn ang="0">
                  <a:pos x="120" y="170"/>
                </a:cxn>
                <a:cxn ang="0">
                  <a:pos x="104" y="175"/>
                </a:cxn>
                <a:cxn ang="0">
                  <a:pos x="87" y="177"/>
                </a:cxn>
                <a:cxn ang="0">
                  <a:pos x="70" y="176"/>
                </a:cxn>
                <a:cxn ang="0">
                  <a:pos x="54" y="171"/>
                </a:cxn>
                <a:cxn ang="0">
                  <a:pos x="40" y="163"/>
                </a:cxn>
                <a:cxn ang="0">
                  <a:pos x="27" y="152"/>
                </a:cxn>
                <a:cxn ang="0">
                  <a:pos x="15" y="139"/>
                </a:cxn>
                <a:cxn ang="0">
                  <a:pos x="7" y="124"/>
                </a:cxn>
                <a:cxn ang="0">
                  <a:pos x="2" y="107"/>
                </a:cxn>
                <a:cxn ang="0">
                  <a:pos x="0" y="90"/>
                </a:cxn>
                <a:cxn ang="0">
                  <a:pos x="2" y="72"/>
                </a:cxn>
                <a:cxn ang="0">
                  <a:pos x="7" y="56"/>
                </a:cxn>
                <a:cxn ang="0">
                  <a:pos x="14" y="41"/>
                </a:cxn>
                <a:cxn ang="0">
                  <a:pos x="25" y="28"/>
                </a:cxn>
                <a:cxn ang="0">
                  <a:pos x="37" y="16"/>
                </a:cxn>
                <a:cxn ang="0">
                  <a:pos x="52" y="8"/>
                </a:cxn>
                <a:cxn ang="0">
                  <a:pos x="68" y="2"/>
                </a:cxn>
                <a:cxn ang="0">
                  <a:pos x="85" y="0"/>
                </a:cxn>
                <a:cxn ang="0">
                  <a:pos x="102" y="2"/>
                </a:cxn>
                <a:cxn ang="0">
                  <a:pos x="117" y="7"/>
                </a:cxn>
                <a:cxn ang="0">
                  <a:pos x="132" y="15"/>
                </a:cxn>
                <a:cxn ang="0">
                  <a:pos x="145" y="25"/>
                </a:cxn>
                <a:cxn ang="0">
                  <a:pos x="156" y="38"/>
                </a:cxn>
                <a:cxn ang="0">
                  <a:pos x="164" y="53"/>
                </a:cxn>
                <a:cxn ang="0">
                  <a:pos x="169" y="70"/>
                </a:cxn>
                <a:cxn ang="0">
                  <a:pos x="171" y="88"/>
                </a:cxn>
                <a:cxn ang="0">
                  <a:pos x="169" y="105"/>
                </a:cxn>
                <a:cxn ang="0">
                  <a:pos x="165" y="121"/>
                </a:cxn>
                <a:cxn ang="0">
                  <a:pos x="158" y="136"/>
                </a:cxn>
                <a:cxn ang="0">
                  <a:pos x="148" y="150"/>
                </a:cxn>
                <a:cxn ang="0">
                  <a:pos x="136" y="162"/>
                </a:cxn>
                <a:cxn ang="0">
                  <a:pos x="120" y="170"/>
                </a:cxn>
              </a:cxnLst>
              <a:rect l="0" t="0" r="r" b="b"/>
              <a:pathLst>
                <a:path w="171" h="177">
                  <a:moveTo>
                    <a:pt x="120" y="170"/>
                  </a:moveTo>
                  <a:lnTo>
                    <a:pt x="104" y="175"/>
                  </a:lnTo>
                  <a:lnTo>
                    <a:pt x="87" y="177"/>
                  </a:lnTo>
                  <a:lnTo>
                    <a:pt x="70" y="176"/>
                  </a:lnTo>
                  <a:lnTo>
                    <a:pt x="54" y="171"/>
                  </a:lnTo>
                  <a:lnTo>
                    <a:pt x="40" y="163"/>
                  </a:lnTo>
                  <a:lnTo>
                    <a:pt x="27" y="152"/>
                  </a:lnTo>
                  <a:lnTo>
                    <a:pt x="15" y="139"/>
                  </a:lnTo>
                  <a:lnTo>
                    <a:pt x="7" y="124"/>
                  </a:lnTo>
                  <a:lnTo>
                    <a:pt x="2" y="107"/>
                  </a:lnTo>
                  <a:lnTo>
                    <a:pt x="0" y="90"/>
                  </a:lnTo>
                  <a:lnTo>
                    <a:pt x="2" y="72"/>
                  </a:lnTo>
                  <a:lnTo>
                    <a:pt x="7" y="56"/>
                  </a:lnTo>
                  <a:lnTo>
                    <a:pt x="14" y="41"/>
                  </a:lnTo>
                  <a:lnTo>
                    <a:pt x="25" y="28"/>
                  </a:lnTo>
                  <a:lnTo>
                    <a:pt x="37" y="16"/>
                  </a:lnTo>
                  <a:lnTo>
                    <a:pt x="52" y="8"/>
                  </a:lnTo>
                  <a:lnTo>
                    <a:pt x="68" y="2"/>
                  </a:lnTo>
                  <a:lnTo>
                    <a:pt x="85" y="0"/>
                  </a:lnTo>
                  <a:lnTo>
                    <a:pt x="102" y="2"/>
                  </a:lnTo>
                  <a:lnTo>
                    <a:pt x="117" y="7"/>
                  </a:lnTo>
                  <a:lnTo>
                    <a:pt x="132" y="15"/>
                  </a:lnTo>
                  <a:lnTo>
                    <a:pt x="145" y="25"/>
                  </a:lnTo>
                  <a:lnTo>
                    <a:pt x="156" y="38"/>
                  </a:lnTo>
                  <a:lnTo>
                    <a:pt x="164" y="53"/>
                  </a:lnTo>
                  <a:lnTo>
                    <a:pt x="169" y="70"/>
                  </a:lnTo>
                  <a:lnTo>
                    <a:pt x="171" y="88"/>
                  </a:lnTo>
                  <a:lnTo>
                    <a:pt x="169" y="105"/>
                  </a:lnTo>
                  <a:lnTo>
                    <a:pt x="165" y="121"/>
                  </a:lnTo>
                  <a:lnTo>
                    <a:pt x="158" y="136"/>
                  </a:lnTo>
                  <a:lnTo>
                    <a:pt x="148" y="150"/>
                  </a:lnTo>
                  <a:lnTo>
                    <a:pt x="136" y="162"/>
                  </a:lnTo>
                  <a:lnTo>
                    <a:pt x="120" y="170"/>
                  </a:lnTo>
                  <a:close/>
                </a:path>
              </a:pathLst>
            </a:custGeom>
            <a:solidFill>
              <a:srgbClr val="F5AE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11" name="Freeform 607"/>
            <p:cNvSpPr>
              <a:spLocks/>
            </p:cNvSpPr>
            <p:nvPr/>
          </p:nvSpPr>
          <p:spPr bwMode="auto">
            <a:xfrm>
              <a:off x="3449" y="3083"/>
              <a:ext cx="7" cy="9"/>
            </a:xfrm>
            <a:custGeom>
              <a:avLst/>
              <a:gdLst/>
              <a:ahLst/>
              <a:cxnLst>
                <a:cxn ang="0">
                  <a:pos x="106" y="149"/>
                </a:cxn>
                <a:cxn ang="0">
                  <a:pos x="92" y="155"/>
                </a:cxn>
                <a:cxn ang="0">
                  <a:pos x="77" y="156"/>
                </a:cxn>
                <a:cxn ang="0">
                  <a:pos x="63" y="155"/>
                </a:cxn>
                <a:cxn ang="0">
                  <a:pos x="48" y="150"/>
                </a:cxn>
                <a:cxn ang="0">
                  <a:pos x="35" y="143"/>
                </a:cxn>
                <a:cxn ang="0">
                  <a:pos x="24" y="133"/>
                </a:cxn>
                <a:cxn ang="0">
                  <a:pos x="14" y="122"/>
                </a:cxn>
                <a:cxn ang="0">
                  <a:pos x="6" y="108"/>
                </a:cxn>
                <a:cxn ang="0">
                  <a:pos x="2" y="93"/>
                </a:cxn>
                <a:cxn ang="0">
                  <a:pos x="0" y="78"/>
                </a:cxn>
                <a:cxn ang="0">
                  <a:pos x="1" y="63"/>
                </a:cxn>
                <a:cxn ang="0">
                  <a:pos x="5" y="49"/>
                </a:cxn>
                <a:cxn ang="0">
                  <a:pos x="13" y="35"/>
                </a:cxn>
                <a:cxn ang="0">
                  <a:pos x="22" y="24"/>
                </a:cxn>
                <a:cxn ang="0">
                  <a:pos x="33" y="13"/>
                </a:cxn>
                <a:cxn ang="0">
                  <a:pos x="46" y="6"/>
                </a:cxn>
                <a:cxn ang="0">
                  <a:pos x="60" y="1"/>
                </a:cxn>
                <a:cxn ang="0">
                  <a:pos x="76" y="0"/>
                </a:cxn>
                <a:cxn ang="0">
                  <a:pos x="90" y="1"/>
                </a:cxn>
                <a:cxn ang="0">
                  <a:pos x="104" y="5"/>
                </a:cxn>
                <a:cxn ang="0">
                  <a:pos x="118" y="11"/>
                </a:cxn>
                <a:cxn ang="0">
                  <a:pos x="129" y="21"/>
                </a:cxn>
                <a:cxn ang="0">
                  <a:pos x="139" y="32"/>
                </a:cxn>
                <a:cxn ang="0">
                  <a:pos x="146" y="46"/>
                </a:cxn>
                <a:cxn ang="0">
                  <a:pos x="150" y="61"/>
                </a:cxn>
                <a:cxn ang="0">
                  <a:pos x="152" y="77"/>
                </a:cxn>
                <a:cxn ang="0">
                  <a:pos x="151" y="91"/>
                </a:cxn>
                <a:cxn ang="0">
                  <a:pos x="147" y="106"/>
                </a:cxn>
                <a:cxn ang="0">
                  <a:pos x="140" y="120"/>
                </a:cxn>
                <a:cxn ang="0">
                  <a:pos x="131" y="131"/>
                </a:cxn>
                <a:cxn ang="0">
                  <a:pos x="120" y="142"/>
                </a:cxn>
                <a:cxn ang="0">
                  <a:pos x="106" y="149"/>
                </a:cxn>
              </a:cxnLst>
              <a:rect l="0" t="0" r="r" b="b"/>
              <a:pathLst>
                <a:path w="152" h="156">
                  <a:moveTo>
                    <a:pt x="106" y="149"/>
                  </a:moveTo>
                  <a:lnTo>
                    <a:pt x="92" y="155"/>
                  </a:lnTo>
                  <a:lnTo>
                    <a:pt x="77" y="156"/>
                  </a:lnTo>
                  <a:lnTo>
                    <a:pt x="63" y="155"/>
                  </a:lnTo>
                  <a:lnTo>
                    <a:pt x="48" y="150"/>
                  </a:lnTo>
                  <a:lnTo>
                    <a:pt x="35" y="143"/>
                  </a:lnTo>
                  <a:lnTo>
                    <a:pt x="24" y="133"/>
                  </a:lnTo>
                  <a:lnTo>
                    <a:pt x="14" y="122"/>
                  </a:lnTo>
                  <a:lnTo>
                    <a:pt x="6" y="108"/>
                  </a:lnTo>
                  <a:lnTo>
                    <a:pt x="2" y="93"/>
                  </a:lnTo>
                  <a:lnTo>
                    <a:pt x="0" y="78"/>
                  </a:lnTo>
                  <a:lnTo>
                    <a:pt x="1" y="63"/>
                  </a:lnTo>
                  <a:lnTo>
                    <a:pt x="5" y="49"/>
                  </a:lnTo>
                  <a:lnTo>
                    <a:pt x="13" y="35"/>
                  </a:lnTo>
                  <a:lnTo>
                    <a:pt x="22" y="24"/>
                  </a:lnTo>
                  <a:lnTo>
                    <a:pt x="33" y="13"/>
                  </a:lnTo>
                  <a:lnTo>
                    <a:pt x="46" y="6"/>
                  </a:lnTo>
                  <a:lnTo>
                    <a:pt x="60" y="1"/>
                  </a:lnTo>
                  <a:lnTo>
                    <a:pt x="76" y="0"/>
                  </a:lnTo>
                  <a:lnTo>
                    <a:pt x="90" y="1"/>
                  </a:lnTo>
                  <a:lnTo>
                    <a:pt x="104" y="5"/>
                  </a:lnTo>
                  <a:lnTo>
                    <a:pt x="118" y="11"/>
                  </a:lnTo>
                  <a:lnTo>
                    <a:pt x="129" y="21"/>
                  </a:lnTo>
                  <a:lnTo>
                    <a:pt x="139" y="32"/>
                  </a:lnTo>
                  <a:lnTo>
                    <a:pt x="146" y="46"/>
                  </a:lnTo>
                  <a:lnTo>
                    <a:pt x="150" y="61"/>
                  </a:lnTo>
                  <a:lnTo>
                    <a:pt x="152" y="77"/>
                  </a:lnTo>
                  <a:lnTo>
                    <a:pt x="151" y="91"/>
                  </a:lnTo>
                  <a:lnTo>
                    <a:pt x="147" y="106"/>
                  </a:lnTo>
                  <a:lnTo>
                    <a:pt x="140" y="120"/>
                  </a:lnTo>
                  <a:lnTo>
                    <a:pt x="131" y="131"/>
                  </a:lnTo>
                  <a:lnTo>
                    <a:pt x="120" y="142"/>
                  </a:lnTo>
                  <a:lnTo>
                    <a:pt x="106" y="149"/>
                  </a:lnTo>
                  <a:close/>
                </a:path>
              </a:pathLst>
            </a:custGeom>
            <a:solidFill>
              <a:srgbClr val="FAD6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12" name="Freeform 608"/>
            <p:cNvSpPr>
              <a:spLocks/>
            </p:cNvSpPr>
            <p:nvPr/>
          </p:nvSpPr>
          <p:spPr bwMode="auto">
            <a:xfrm>
              <a:off x="3449" y="3083"/>
              <a:ext cx="6" cy="8"/>
            </a:xfrm>
            <a:custGeom>
              <a:avLst/>
              <a:gdLst/>
              <a:ahLst/>
              <a:cxnLst>
                <a:cxn ang="0">
                  <a:pos x="93" y="134"/>
                </a:cxn>
                <a:cxn ang="0">
                  <a:pos x="80" y="138"/>
                </a:cxn>
                <a:cxn ang="0">
                  <a:pos x="68" y="139"/>
                </a:cxn>
                <a:cxn ang="0">
                  <a:pos x="55" y="138"/>
                </a:cxn>
                <a:cxn ang="0">
                  <a:pos x="42" y="134"/>
                </a:cxn>
                <a:cxn ang="0">
                  <a:pos x="30" y="127"/>
                </a:cxn>
                <a:cxn ang="0">
                  <a:pos x="20" y="119"/>
                </a:cxn>
                <a:cxn ang="0">
                  <a:pos x="12" y="109"/>
                </a:cxn>
                <a:cxn ang="0">
                  <a:pos x="5" y="97"/>
                </a:cxn>
                <a:cxn ang="0">
                  <a:pos x="1" y="83"/>
                </a:cxn>
                <a:cxn ang="0">
                  <a:pos x="0" y="70"/>
                </a:cxn>
                <a:cxn ang="0">
                  <a:pos x="1" y="57"/>
                </a:cxn>
                <a:cxn ang="0">
                  <a:pos x="5" y="44"/>
                </a:cxn>
                <a:cxn ang="0">
                  <a:pos x="11" y="31"/>
                </a:cxn>
                <a:cxn ang="0">
                  <a:pos x="19" y="21"/>
                </a:cxn>
                <a:cxn ang="0">
                  <a:pos x="28" y="12"/>
                </a:cxn>
                <a:cxn ang="0">
                  <a:pos x="40" y="5"/>
                </a:cxn>
                <a:cxn ang="0">
                  <a:pos x="54" y="1"/>
                </a:cxn>
                <a:cxn ang="0">
                  <a:pos x="66" y="0"/>
                </a:cxn>
                <a:cxn ang="0">
                  <a:pos x="79" y="1"/>
                </a:cxn>
                <a:cxn ang="0">
                  <a:pos x="91" y="5"/>
                </a:cxn>
                <a:cxn ang="0">
                  <a:pos x="104" y="11"/>
                </a:cxn>
                <a:cxn ang="0">
                  <a:pos x="114" y="20"/>
                </a:cxn>
                <a:cxn ang="0">
                  <a:pos x="122" y="29"/>
                </a:cxn>
                <a:cxn ang="0">
                  <a:pos x="129" y="42"/>
                </a:cxn>
                <a:cxn ang="0">
                  <a:pos x="133" y="56"/>
                </a:cxn>
                <a:cxn ang="0">
                  <a:pos x="134" y="68"/>
                </a:cxn>
                <a:cxn ang="0">
                  <a:pos x="133" y="82"/>
                </a:cxn>
                <a:cxn ang="0">
                  <a:pos x="129" y="95"/>
                </a:cxn>
                <a:cxn ang="0">
                  <a:pos x="123" y="107"/>
                </a:cxn>
                <a:cxn ang="0">
                  <a:pos x="115" y="118"/>
                </a:cxn>
                <a:cxn ang="0">
                  <a:pos x="106" y="126"/>
                </a:cxn>
                <a:cxn ang="0">
                  <a:pos x="93" y="134"/>
                </a:cxn>
              </a:cxnLst>
              <a:rect l="0" t="0" r="r" b="b"/>
              <a:pathLst>
                <a:path w="134" h="139">
                  <a:moveTo>
                    <a:pt x="93" y="134"/>
                  </a:moveTo>
                  <a:lnTo>
                    <a:pt x="80" y="138"/>
                  </a:lnTo>
                  <a:lnTo>
                    <a:pt x="68" y="139"/>
                  </a:lnTo>
                  <a:lnTo>
                    <a:pt x="55" y="138"/>
                  </a:lnTo>
                  <a:lnTo>
                    <a:pt x="42" y="134"/>
                  </a:lnTo>
                  <a:lnTo>
                    <a:pt x="30" y="127"/>
                  </a:lnTo>
                  <a:lnTo>
                    <a:pt x="20" y="119"/>
                  </a:lnTo>
                  <a:lnTo>
                    <a:pt x="12" y="109"/>
                  </a:lnTo>
                  <a:lnTo>
                    <a:pt x="5" y="97"/>
                  </a:lnTo>
                  <a:lnTo>
                    <a:pt x="1" y="83"/>
                  </a:lnTo>
                  <a:lnTo>
                    <a:pt x="0" y="70"/>
                  </a:lnTo>
                  <a:lnTo>
                    <a:pt x="1" y="57"/>
                  </a:lnTo>
                  <a:lnTo>
                    <a:pt x="5" y="44"/>
                  </a:lnTo>
                  <a:lnTo>
                    <a:pt x="11" y="31"/>
                  </a:lnTo>
                  <a:lnTo>
                    <a:pt x="19" y="21"/>
                  </a:lnTo>
                  <a:lnTo>
                    <a:pt x="28" y="12"/>
                  </a:lnTo>
                  <a:lnTo>
                    <a:pt x="40" y="5"/>
                  </a:lnTo>
                  <a:lnTo>
                    <a:pt x="54" y="1"/>
                  </a:lnTo>
                  <a:lnTo>
                    <a:pt x="66" y="0"/>
                  </a:lnTo>
                  <a:lnTo>
                    <a:pt x="79" y="1"/>
                  </a:lnTo>
                  <a:lnTo>
                    <a:pt x="91" y="5"/>
                  </a:lnTo>
                  <a:lnTo>
                    <a:pt x="104" y="11"/>
                  </a:lnTo>
                  <a:lnTo>
                    <a:pt x="114" y="20"/>
                  </a:lnTo>
                  <a:lnTo>
                    <a:pt x="122" y="29"/>
                  </a:lnTo>
                  <a:lnTo>
                    <a:pt x="129" y="42"/>
                  </a:lnTo>
                  <a:lnTo>
                    <a:pt x="133" y="56"/>
                  </a:lnTo>
                  <a:lnTo>
                    <a:pt x="134" y="68"/>
                  </a:lnTo>
                  <a:lnTo>
                    <a:pt x="133" y="82"/>
                  </a:lnTo>
                  <a:lnTo>
                    <a:pt x="129" y="95"/>
                  </a:lnTo>
                  <a:lnTo>
                    <a:pt x="123" y="107"/>
                  </a:lnTo>
                  <a:lnTo>
                    <a:pt x="115" y="118"/>
                  </a:lnTo>
                  <a:lnTo>
                    <a:pt x="106" y="126"/>
                  </a:lnTo>
                  <a:lnTo>
                    <a:pt x="93" y="1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13" name="Freeform 609"/>
            <p:cNvSpPr>
              <a:spLocks/>
            </p:cNvSpPr>
            <p:nvPr/>
          </p:nvSpPr>
          <p:spPr bwMode="auto">
            <a:xfrm>
              <a:off x="3441" y="3093"/>
              <a:ext cx="1" cy="2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5" y="3"/>
                </a:cxn>
                <a:cxn ang="0">
                  <a:pos x="1" y="8"/>
                </a:cxn>
                <a:cxn ang="0">
                  <a:pos x="0" y="15"/>
                </a:cxn>
                <a:cxn ang="0">
                  <a:pos x="1" y="20"/>
                </a:cxn>
                <a:cxn ang="0">
                  <a:pos x="4" y="26"/>
                </a:cxn>
                <a:cxn ang="0">
                  <a:pos x="8" y="31"/>
                </a:cxn>
                <a:cxn ang="0">
                  <a:pos x="14" y="33"/>
                </a:cxn>
                <a:cxn ang="0">
                  <a:pos x="21" y="32"/>
                </a:cxn>
                <a:cxn ang="0">
                  <a:pos x="11" y="0"/>
                </a:cxn>
              </a:cxnLst>
              <a:rect l="0" t="0" r="r" b="b"/>
              <a:pathLst>
                <a:path w="21" h="33">
                  <a:moveTo>
                    <a:pt x="11" y="0"/>
                  </a:moveTo>
                  <a:lnTo>
                    <a:pt x="5" y="3"/>
                  </a:lnTo>
                  <a:lnTo>
                    <a:pt x="1" y="8"/>
                  </a:lnTo>
                  <a:lnTo>
                    <a:pt x="0" y="15"/>
                  </a:lnTo>
                  <a:lnTo>
                    <a:pt x="1" y="20"/>
                  </a:lnTo>
                  <a:lnTo>
                    <a:pt x="4" y="26"/>
                  </a:lnTo>
                  <a:lnTo>
                    <a:pt x="8" y="31"/>
                  </a:lnTo>
                  <a:lnTo>
                    <a:pt x="14" y="33"/>
                  </a:lnTo>
                  <a:lnTo>
                    <a:pt x="21" y="3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14" name="Freeform 610"/>
            <p:cNvSpPr>
              <a:spLocks/>
            </p:cNvSpPr>
            <p:nvPr/>
          </p:nvSpPr>
          <p:spPr bwMode="auto">
            <a:xfrm>
              <a:off x="3442" y="3089"/>
              <a:ext cx="3" cy="6"/>
            </a:xfrm>
            <a:custGeom>
              <a:avLst/>
              <a:gdLst/>
              <a:ahLst/>
              <a:cxnLst>
                <a:cxn ang="0">
                  <a:pos x="40" y="12"/>
                </a:cxn>
                <a:cxn ang="0">
                  <a:pos x="40" y="12"/>
                </a:cxn>
                <a:cxn ang="0">
                  <a:pos x="42" y="22"/>
                </a:cxn>
                <a:cxn ang="0">
                  <a:pos x="42" y="28"/>
                </a:cxn>
                <a:cxn ang="0">
                  <a:pos x="39" y="37"/>
                </a:cxn>
                <a:cxn ang="0">
                  <a:pos x="36" y="43"/>
                </a:cxn>
                <a:cxn ang="0">
                  <a:pos x="30" y="49"/>
                </a:cxn>
                <a:cxn ang="0">
                  <a:pos x="21" y="57"/>
                </a:cxn>
                <a:cxn ang="0">
                  <a:pos x="12" y="61"/>
                </a:cxn>
                <a:cxn ang="0">
                  <a:pos x="0" y="66"/>
                </a:cxn>
                <a:cxn ang="0">
                  <a:pos x="10" y="98"/>
                </a:cxn>
                <a:cxn ang="0">
                  <a:pos x="26" y="92"/>
                </a:cxn>
                <a:cxn ang="0">
                  <a:pos x="39" y="84"/>
                </a:cxn>
                <a:cxn ang="0">
                  <a:pos x="50" y="74"/>
                </a:cxn>
                <a:cxn ang="0">
                  <a:pos x="63" y="64"/>
                </a:cxn>
                <a:cxn ang="0">
                  <a:pos x="70" y="49"/>
                </a:cxn>
                <a:cxn ang="0">
                  <a:pos x="75" y="34"/>
                </a:cxn>
                <a:cxn ang="0">
                  <a:pos x="75" y="18"/>
                </a:cxn>
                <a:cxn ang="0">
                  <a:pos x="71" y="0"/>
                </a:cxn>
                <a:cxn ang="0">
                  <a:pos x="71" y="0"/>
                </a:cxn>
                <a:cxn ang="0">
                  <a:pos x="40" y="12"/>
                </a:cxn>
              </a:cxnLst>
              <a:rect l="0" t="0" r="r" b="b"/>
              <a:pathLst>
                <a:path w="75" h="98">
                  <a:moveTo>
                    <a:pt x="40" y="12"/>
                  </a:moveTo>
                  <a:lnTo>
                    <a:pt x="40" y="12"/>
                  </a:lnTo>
                  <a:lnTo>
                    <a:pt x="42" y="22"/>
                  </a:lnTo>
                  <a:lnTo>
                    <a:pt x="42" y="28"/>
                  </a:lnTo>
                  <a:lnTo>
                    <a:pt x="39" y="37"/>
                  </a:lnTo>
                  <a:lnTo>
                    <a:pt x="36" y="43"/>
                  </a:lnTo>
                  <a:lnTo>
                    <a:pt x="30" y="49"/>
                  </a:lnTo>
                  <a:lnTo>
                    <a:pt x="21" y="57"/>
                  </a:lnTo>
                  <a:lnTo>
                    <a:pt x="12" y="61"/>
                  </a:lnTo>
                  <a:lnTo>
                    <a:pt x="0" y="66"/>
                  </a:lnTo>
                  <a:lnTo>
                    <a:pt x="10" y="98"/>
                  </a:lnTo>
                  <a:lnTo>
                    <a:pt x="26" y="92"/>
                  </a:lnTo>
                  <a:lnTo>
                    <a:pt x="39" y="84"/>
                  </a:lnTo>
                  <a:lnTo>
                    <a:pt x="50" y="74"/>
                  </a:lnTo>
                  <a:lnTo>
                    <a:pt x="63" y="64"/>
                  </a:lnTo>
                  <a:lnTo>
                    <a:pt x="70" y="49"/>
                  </a:lnTo>
                  <a:lnTo>
                    <a:pt x="75" y="34"/>
                  </a:lnTo>
                  <a:lnTo>
                    <a:pt x="75" y="18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40" y="12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15" name="Freeform 611"/>
            <p:cNvSpPr>
              <a:spLocks/>
            </p:cNvSpPr>
            <p:nvPr/>
          </p:nvSpPr>
          <p:spPr bwMode="auto">
            <a:xfrm>
              <a:off x="3440" y="3087"/>
              <a:ext cx="5" cy="3"/>
            </a:xfrm>
            <a:custGeom>
              <a:avLst/>
              <a:gdLst/>
              <a:ahLst/>
              <a:cxnLst>
                <a:cxn ang="0">
                  <a:pos x="20" y="43"/>
                </a:cxn>
                <a:cxn ang="0">
                  <a:pos x="20" y="43"/>
                </a:cxn>
                <a:cxn ang="0">
                  <a:pos x="27" y="39"/>
                </a:cxn>
                <a:cxn ang="0">
                  <a:pos x="36" y="35"/>
                </a:cxn>
                <a:cxn ang="0">
                  <a:pos x="45" y="33"/>
                </a:cxn>
                <a:cxn ang="0">
                  <a:pos x="54" y="33"/>
                </a:cxn>
                <a:cxn ang="0">
                  <a:pos x="62" y="36"/>
                </a:cxn>
                <a:cxn ang="0">
                  <a:pos x="69" y="39"/>
                </a:cxn>
                <a:cxn ang="0">
                  <a:pos x="74" y="43"/>
                </a:cxn>
                <a:cxn ang="0">
                  <a:pos x="77" y="49"/>
                </a:cxn>
                <a:cxn ang="0">
                  <a:pos x="108" y="37"/>
                </a:cxn>
                <a:cxn ang="0">
                  <a:pos x="98" y="22"/>
                </a:cxn>
                <a:cxn ang="0">
                  <a:pos x="87" y="11"/>
                </a:cxn>
                <a:cxn ang="0">
                  <a:pos x="74" y="4"/>
                </a:cxn>
                <a:cxn ang="0">
                  <a:pos x="58" y="0"/>
                </a:cxn>
                <a:cxn ang="0">
                  <a:pos x="41" y="0"/>
                </a:cxn>
                <a:cxn ang="0">
                  <a:pos x="26" y="3"/>
                </a:cxn>
                <a:cxn ang="0">
                  <a:pos x="13" y="9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0" y="43"/>
                </a:cxn>
              </a:cxnLst>
              <a:rect l="0" t="0" r="r" b="b"/>
              <a:pathLst>
                <a:path w="108" h="49">
                  <a:moveTo>
                    <a:pt x="20" y="43"/>
                  </a:moveTo>
                  <a:lnTo>
                    <a:pt x="20" y="43"/>
                  </a:lnTo>
                  <a:lnTo>
                    <a:pt x="27" y="39"/>
                  </a:lnTo>
                  <a:lnTo>
                    <a:pt x="36" y="35"/>
                  </a:lnTo>
                  <a:lnTo>
                    <a:pt x="45" y="33"/>
                  </a:lnTo>
                  <a:lnTo>
                    <a:pt x="54" y="33"/>
                  </a:lnTo>
                  <a:lnTo>
                    <a:pt x="62" y="36"/>
                  </a:lnTo>
                  <a:lnTo>
                    <a:pt x="69" y="39"/>
                  </a:lnTo>
                  <a:lnTo>
                    <a:pt x="74" y="43"/>
                  </a:lnTo>
                  <a:lnTo>
                    <a:pt x="77" y="49"/>
                  </a:lnTo>
                  <a:lnTo>
                    <a:pt x="108" y="37"/>
                  </a:lnTo>
                  <a:lnTo>
                    <a:pt x="98" y="22"/>
                  </a:lnTo>
                  <a:lnTo>
                    <a:pt x="87" y="11"/>
                  </a:lnTo>
                  <a:lnTo>
                    <a:pt x="74" y="4"/>
                  </a:lnTo>
                  <a:lnTo>
                    <a:pt x="58" y="0"/>
                  </a:lnTo>
                  <a:lnTo>
                    <a:pt x="41" y="0"/>
                  </a:lnTo>
                  <a:lnTo>
                    <a:pt x="26" y="3"/>
                  </a:lnTo>
                  <a:lnTo>
                    <a:pt x="13" y="9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0" y="43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16" name="Freeform 612"/>
            <p:cNvSpPr>
              <a:spLocks/>
            </p:cNvSpPr>
            <p:nvPr/>
          </p:nvSpPr>
          <p:spPr bwMode="auto">
            <a:xfrm>
              <a:off x="3438" y="3088"/>
              <a:ext cx="3" cy="8"/>
            </a:xfrm>
            <a:custGeom>
              <a:avLst/>
              <a:gdLst/>
              <a:ahLst/>
              <a:cxnLst>
                <a:cxn ang="0">
                  <a:pos x="36" y="112"/>
                </a:cxn>
                <a:cxn ang="0">
                  <a:pos x="36" y="112"/>
                </a:cxn>
                <a:cxn ang="0">
                  <a:pos x="33" y="104"/>
                </a:cxn>
                <a:cxn ang="0">
                  <a:pos x="32" y="95"/>
                </a:cxn>
                <a:cxn ang="0">
                  <a:pos x="34" y="83"/>
                </a:cxn>
                <a:cxn ang="0">
                  <a:pos x="38" y="69"/>
                </a:cxn>
                <a:cxn ang="0">
                  <a:pos x="44" y="58"/>
                </a:cxn>
                <a:cxn ang="0">
                  <a:pos x="52" y="44"/>
                </a:cxn>
                <a:cxn ang="0">
                  <a:pos x="60" y="34"/>
                </a:cxn>
                <a:cxn ang="0">
                  <a:pos x="69" y="25"/>
                </a:cxn>
                <a:cxn ang="0">
                  <a:pos x="49" y="0"/>
                </a:cxn>
                <a:cxn ang="0">
                  <a:pos x="37" y="11"/>
                </a:cxn>
                <a:cxn ang="0">
                  <a:pos x="25" y="25"/>
                </a:cxn>
                <a:cxn ang="0">
                  <a:pos x="16" y="41"/>
                </a:cxn>
                <a:cxn ang="0">
                  <a:pos x="8" y="57"/>
                </a:cxn>
                <a:cxn ang="0">
                  <a:pos x="2" y="75"/>
                </a:cxn>
                <a:cxn ang="0">
                  <a:pos x="0" y="92"/>
                </a:cxn>
                <a:cxn ang="0">
                  <a:pos x="1" y="112"/>
                </a:cxn>
                <a:cxn ang="0">
                  <a:pos x="8" y="129"/>
                </a:cxn>
                <a:cxn ang="0">
                  <a:pos x="8" y="129"/>
                </a:cxn>
                <a:cxn ang="0">
                  <a:pos x="36" y="112"/>
                </a:cxn>
              </a:cxnLst>
              <a:rect l="0" t="0" r="r" b="b"/>
              <a:pathLst>
                <a:path w="69" h="129">
                  <a:moveTo>
                    <a:pt x="36" y="112"/>
                  </a:moveTo>
                  <a:lnTo>
                    <a:pt x="36" y="112"/>
                  </a:lnTo>
                  <a:lnTo>
                    <a:pt x="33" y="104"/>
                  </a:lnTo>
                  <a:lnTo>
                    <a:pt x="32" y="95"/>
                  </a:lnTo>
                  <a:lnTo>
                    <a:pt x="34" y="83"/>
                  </a:lnTo>
                  <a:lnTo>
                    <a:pt x="38" y="69"/>
                  </a:lnTo>
                  <a:lnTo>
                    <a:pt x="44" y="58"/>
                  </a:lnTo>
                  <a:lnTo>
                    <a:pt x="52" y="44"/>
                  </a:lnTo>
                  <a:lnTo>
                    <a:pt x="60" y="34"/>
                  </a:lnTo>
                  <a:lnTo>
                    <a:pt x="69" y="25"/>
                  </a:lnTo>
                  <a:lnTo>
                    <a:pt x="49" y="0"/>
                  </a:lnTo>
                  <a:lnTo>
                    <a:pt x="37" y="11"/>
                  </a:lnTo>
                  <a:lnTo>
                    <a:pt x="25" y="25"/>
                  </a:lnTo>
                  <a:lnTo>
                    <a:pt x="16" y="41"/>
                  </a:lnTo>
                  <a:lnTo>
                    <a:pt x="8" y="57"/>
                  </a:lnTo>
                  <a:lnTo>
                    <a:pt x="2" y="75"/>
                  </a:lnTo>
                  <a:lnTo>
                    <a:pt x="0" y="92"/>
                  </a:lnTo>
                  <a:lnTo>
                    <a:pt x="1" y="112"/>
                  </a:lnTo>
                  <a:lnTo>
                    <a:pt x="8" y="129"/>
                  </a:lnTo>
                  <a:lnTo>
                    <a:pt x="8" y="129"/>
                  </a:lnTo>
                  <a:lnTo>
                    <a:pt x="36" y="112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17" name="Freeform 613"/>
            <p:cNvSpPr>
              <a:spLocks/>
            </p:cNvSpPr>
            <p:nvPr/>
          </p:nvSpPr>
          <p:spPr bwMode="auto">
            <a:xfrm>
              <a:off x="3438" y="3095"/>
              <a:ext cx="5" cy="4"/>
            </a:xfrm>
            <a:custGeom>
              <a:avLst/>
              <a:gdLst/>
              <a:ahLst/>
              <a:cxnLst>
                <a:cxn ang="0">
                  <a:pos x="107" y="41"/>
                </a:cxn>
                <a:cxn ang="0">
                  <a:pos x="107" y="41"/>
                </a:cxn>
                <a:cxn ang="0">
                  <a:pos x="96" y="43"/>
                </a:cxn>
                <a:cxn ang="0">
                  <a:pos x="83" y="43"/>
                </a:cxn>
                <a:cxn ang="0">
                  <a:pos x="72" y="42"/>
                </a:cxn>
                <a:cxn ang="0">
                  <a:pos x="62" y="36"/>
                </a:cxn>
                <a:cxn ang="0">
                  <a:pos x="52" y="30"/>
                </a:cxn>
                <a:cxn ang="0">
                  <a:pos x="43" y="23"/>
                </a:cxn>
                <a:cxn ang="0">
                  <a:pos x="35" y="13"/>
                </a:cxn>
                <a:cxn ang="0">
                  <a:pos x="28" y="0"/>
                </a:cxn>
                <a:cxn ang="0">
                  <a:pos x="0" y="17"/>
                </a:cxn>
                <a:cxn ang="0">
                  <a:pos x="9" y="32"/>
                </a:cxn>
                <a:cxn ang="0">
                  <a:pos x="20" y="46"/>
                </a:cxn>
                <a:cxn ang="0">
                  <a:pos x="33" y="57"/>
                </a:cxn>
                <a:cxn ang="0">
                  <a:pos x="48" y="66"/>
                </a:cxn>
                <a:cxn ang="0">
                  <a:pos x="64" y="73"/>
                </a:cxn>
                <a:cxn ang="0">
                  <a:pos x="81" y="76"/>
                </a:cxn>
                <a:cxn ang="0">
                  <a:pos x="98" y="76"/>
                </a:cxn>
                <a:cxn ang="0">
                  <a:pos x="117" y="72"/>
                </a:cxn>
                <a:cxn ang="0">
                  <a:pos x="117" y="72"/>
                </a:cxn>
                <a:cxn ang="0">
                  <a:pos x="107" y="41"/>
                </a:cxn>
              </a:cxnLst>
              <a:rect l="0" t="0" r="r" b="b"/>
              <a:pathLst>
                <a:path w="117" h="76">
                  <a:moveTo>
                    <a:pt x="107" y="41"/>
                  </a:moveTo>
                  <a:lnTo>
                    <a:pt x="107" y="41"/>
                  </a:lnTo>
                  <a:lnTo>
                    <a:pt x="96" y="43"/>
                  </a:lnTo>
                  <a:lnTo>
                    <a:pt x="83" y="43"/>
                  </a:lnTo>
                  <a:lnTo>
                    <a:pt x="72" y="42"/>
                  </a:lnTo>
                  <a:lnTo>
                    <a:pt x="62" y="36"/>
                  </a:lnTo>
                  <a:lnTo>
                    <a:pt x="52" y="30"/>
                  </a:lnTo>
                  <a:lnTo>
                    <a:pt x="43" y="23"/>
                  </a:lnTo>
                  <a:lnTo>
                    <a:pt x="35" y="13"/>
                  </a:lnTo>
                  <a:lnTo>
                    <a:pt x="28" y="0"/>
                  </a:lnTo>
                  <a:lnTo>
                    <a:pt x="0" y="17"/>
                  </a:lnTo>
                  <a:lnTo>
                    <a:pt x="9" y="32"/>
                  </a:lnTo>
                  <a:lnTo>
                    <a:pt x="20" y="46"/>
                  </a:lnTo>
                  <a:lnTo>
                    <a:pt x="33" y="57"/>
                  </a:lnTo>
                  <a:lnTo>
                    <a:pt x="48" y="66"/>
                  </a:lnTo>
                  <a:lnTo>
                    <a:pt x="64" y="73"/>
                  </a:lnTo>
                  <a:lnTo>
                    <a:pt x="81" y="76"/>
                  </a:lnTo>
                  <a:lnTo>
                    <a:pt x="98" y="76"/>
                  </a:lnTo>
                  <a:lnTo>
                    <a:pt x="117" y="72"/>
                  </a:lnTo>
                  <a:lnTo>
                    <a:pt x="117" y="72"/>
                  </a:lnTo>
                  <a:lnTo>
                    <a:pt x="107" y="41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18" name="Freeform 614"/>
            <p:cNvSpPr>
              <a:spLocks/>
            </p:cNvSpPr>
            <p:nvPr/>
          </p:nvSpPr>
          <p:spPr bwMode="auto">
            <a:xfrm>
              <a:off x="3443" y="3094"/>
              <a:ext cx="4" cy="5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46" y="8"/>
                </a:cxn>
                <a:cxn ang="0">
                  <a:pos x="44" y="15"/>
                </a:cxn>
                <a:cxn ang="0">
                  <a:pos x="40" y="24"/>
                </a:cxn>
                <a:cxn ang="0">
                  <a:pos x="35" y="32"/>
                </a:cxn>
                <a:cxn ang="0">
                  <a:pos x="28" y="39"/>
                </a:cxn>
                <a:cxn ang="0">
                  <a:pos x="21" y="46"/>
                </a:cxn>
                <a:cxn ang="0">
                  <a:pos x="11" y="52"/>
                </a:cxn>
                <a:cxn ang="0">
                  <a:pos x="0" y="57"/>
                </a:cxn>
                <a:cxn ang="0">
                  <a:pos x="10" y="88"/>
                </a:cxn>
                <a:cxn ang="0">
                  <a:pos x="25" y="82"/>
                </a:cxn>
                <a:cxn ang="0">
                  <a:pos x="40" y="73"/>
                </a:cxn>
                <a:cxn ang="0">
                  <a:pos x="51" y="64"/>
                </a:cxn>
                <a:cxn ang="0">
                  <a:pos x="61" y="53"/>
                </a:cxn>
                <a:cxn ang="0">
                  <a:pos x="68" y="41"/>
                </a:cxn>
                <a:cxn ang="0">
                  <a:pos x="74" y="28"/>
                </a:cxn>
                <a:cxn ang="0">
                  <a:pos x="78" y="14"/>
                </a:cxn>
                <a:cxn ang="0">
                  <a:pos x="79" y="2"/>
                </a:cxn>
                <a:cxn ang="0">
                  <a:pos x="47" y="0"/>
                </a:cxn>
              </a:cxnLst>
              <a:rect l="0" t="0" r="r" b="b"/>
              <a:pathLst>
                <a:path w="79" h="88">
                  <a:moveTo>
                    <a:pt x="47" y="0"/>
                  </a:moveTo>
                  <a:lnTo>
                    <a:pt x="46" y="8"/>
                  </a:lnTo>
                  <a:lnTo>
                    <a:pt x="44" y="15"/>
                  </a:lnTo>
                  <a:lnTo>
                    <a:pt x="40" y="24"/>
                  </a:lnTo>
                  <a:lnTo>
                    <a:pt x="35" y="32"/>
                  </a:lnTo>
                  <a:lnTo>
                    <a:pt x="28" y="39"/>
                  </a:lnTo>
                  <a:lnTo>
                    <a:pt x="21" y="46"/>
                  </a:lnTo>
                  <a:lnTo>
                    <a:pt x="11" y="52"/>
                  </a:lnTo>
                  <a:lnTo>
                    <a:pt x="0" y="57"/>
                  </a:lnTo>
                  <a:lnTo>
                    <a:pt x="10" y="88"/>
                  </a:lnTo>
                  <a:lnTo>
                    <a:pt x="25" y="82"/>
                  </a:lnTo>
                  <a:lnTo>
                    <a:pt x="40" y="73"/>
                  </a:lnTo>
                  <a:lnTo>
                    <a:pt x="51" y="64"/>
                  </a:lnTo>
                  <a:lnTo>
                    <a:pt x="61" y="53"/>
                  </a:lnTo>
                  <a:lnTo>
                    <a:pt x="68" y="41"/>
                  </a:lnTo>
                  <a:lnTo>
                    <a:pt x="74" y="28"/>
                  </a:lnTo>
                  <a:lnTo>
                    <a:pt x="78" y="14"/>
                  </a:lnTo>
                  <a:lnTo>
                    <a:pt x="79" y="2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19" name="Freeform 615"/>
            <p:cNvSpPr>
              <a:spLocks/>
            </p:cNvSpPr>
            <p:nvPr/>
          </p:nvSpPr>
          <p:spPr bwMode="auto">
            <a:xfrm>
              <a:off x="3442" y="3097"/>
              <a:ext cx="2" cy="1"/>
            </a:xfrm>
            <a:custGeom>
              <a:avLst/>
              <a:gdLst/>
              <a:ahLst/>
              <a:cxnLst>
                <a:cxn ang="0">
                  <a:pos x="32" y="18"/>
                </a:cxn>
                <a:cxn ang="0">
                  <a:pos x="31" y="11"/>
                </a:cxn>
                <a:cxn ang="0">
                  <a:pos x="28" y="6"/>
                </a:cxn>
                <a:cxn ang="0">
                  <a:pos x="23" y="3"/>
                </a:cxn>
                <a:cxn ang="0">
                  <a:pos x="17" y="0"/>
                </a:cxn>
                <a:cxn ang="0">
                  <a:pos x="11" y="2"/>
                </a:cxn>
                <a:cxn ang="0">
                  <a:pos x="6" y="4"/>
                </a:cxn>
                <a:cxn ang="0">
                  <a:pos x="2" y="9"/>
                </a:cxn>
                <a:cxn ang="0">
                  <a:pos x="0" y="16"/>
                </a:cxn>
                <a:cxn ang="0">
                  <a:pos x="32" y="18"/>
                </a:cxn>
              </a:cxnLst>
              <a:rect l="0" t="0" r="r" b="b"/>
              <a:pathLst>
                <a:path w="32" h="18">
                  <a:moveTo>
                    <a:pt x="32" y="18"/>
                  </a:moveTo>
                  <a:lnTo>
                    <a:pt x="31" y="11"/>
                  </a:lnTo>
                  <a:lnTo>
                    <a:pt x="28" y="6"/>
                  </a:lnTo>
                  <a:lnTo>
                    <a:pt x="23" y="3"/>
                  </a:lnTo>
                  <a:lnTo>
                    <a:pt x="17" y="0"/>
                  </a:lnTo>
                  <a:lnTo>
                    <a:pt x="11" y="2"/>
                  </a:lnTo>
                  <a:lnTo>
                    <a:pt x="6" y="4"/>
                  </a:lnTo>
                  <a:lnTo>
                    <a:pt x="2" y="9"/>
                  </a:lnTo>
                  <a:lnTo>
                    <a:pt x="0" y="16"/>
                  </a:lnTo>
                  <a:lnTo>
                    <a:pt x="32" y="18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20" name="Freeform 616"/>
            <p:cNvSpPr>
              <a:spLocks/>
            </p:cNvSpPr>
            <p:nvPr/>
          </p:nvSpPr>
          <p:spPr bwMode="auto">
            <a:xfrm>
              <a:off x="3442" y="3094"/>
              <a:ext cx="1" cy="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5" y="3"/>
                </a:cxn>
                <a:cxn ang="0">
                  <a:pos x="1" y="8"/>
                </a:cxn>
                <a:cxn ang="0">
                  <a:pos x="0" y="14"/>
                </a:cxn>
                <a:cxn ang="0">
                  <a:pos x="1" y="20"/>
                </a:cxn>
                <a:cxn ang="0">
                  <a:pos x="4" y="26"/>
                </a:cxn>
                <a:cxn ang="0">
                  <a:pos x="9" y="30"/>
                </a:cxn>
                <a:cxn ang="0">
                  <a:pos x="15" y="32"/>
                </a:cxn>
                <a:cxn ang="0">
                  <a:pos x="22" y="31"/>
                </a:cxn>
                <a:cxn ang="0">
                  <a:pos x="12" y="0"/>
                </a:cxn>
              </a:cxnLst>
              <a:rect l="0" t="0" r="r" b="b"/>
              <a:pathLst>
                <a:path w="22" h="32">
                  <a:moveTo>
                    <a:pt x="12" y="0"/>
                  </a:moveTo>
                  <a:lnTo>
                    <a:pt x="5" y="3"/>
                  </a:lnTo>
                  <a:lnTo>
                    <a:pt x="1" y="8"/>
                  </a:lnTo>
                  <a:lnTo>
                    <a:pt x="0" y="14"/>
                  </a:lnTo>
                  <a:lnTo>
                    <a:pt x="1" y="20"/>
                  </a:lnTo>
                  <a:lnTo>
                    <a:pt x="4" y="26"/>
                  </a:lnTo>
                  <a:lnTo>
                    <a:pt x="9" y="30"/>
                  </a:lnTo>
                  <a:lnTo>
                    <a:pt x="15" y="32"/>
                  </a:lnTo>
                  <a:lnTo>
                    <a:pt x="22" y="3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21" name="Freeform 617"/>
            <p:cNvSpPr>
              <a:spLocks/>
            </p:cNvSpPr>
            <p:nvPr/>
          </p:nvSpPr>
          <p:spPr bwMode="auto">
            <a:xfrm>
              <a:off x="3442" y="3090"/>
              <a:ext cx="4" cy="5"/>
            </a:xfrm>
            <a:custGeom>
              <a:avLst/>
              <a:gdLst/>
              <a:ahLst/>
              <a:cxnLst>
                <a:cxn ang="0">
                  <a:pos x="39" y="13"/>
                </a:cxn>
                <a:cxn ang="0">
                  <a:pos x="39" y="12"/>
                </a:cxn>
                <a:cxn ang="0">
                  <a:pos x="41" y="22"/>
                </a:cxn>
                <a:cxn ang="0">
                  <a:pos x="41" y="30"/>
                </a:cxn>
                <a:cxn ang="0">
                  <a:pos x="38" y="37"/>
                </a:cxn>
                <a:cxn ang="0">
                  <a:pos x="35" y="43"/>
                </a:cxn>
                <a:cxn ang="0">
                  <a:pos x="28" y="51"/>
                </a:cxn>
                <a:cxn ang="0">
                  <a:pos x="20" y="58"/>
                </a:cxn>
                <a:cxn ang="0">
                  <a:pos x="11" y="62"/>
                </a:cxn>
                <a:cxn ang="0">
                  <a:pos x="0" y="68"/>
                </a:cxn>
                <a:cxn ang="0">
                  <a:pos x="10" y="99"/>
                </a:cxn>
                <a:cxn ang="0">
                  <a:pos x="25" y="94"/>
                </a:cxn>
                <a:cxn ang="0">
                  <a:pos x="38" y="85"/>
                </a:cxn>
                <a:cxn ang="0">
                  <a:pos x="51" y="76"/>
                </a:cxn>
                <a:cxn ang="0">
                  <a:pos x="62" y="64"/>
                </a:cxn>
                <a:cxn ang="0">
                  <a:pos x="69" y="52"/>
                </a:cxn>
                <a:cxn ang="0">
                  <a:pos x="74" y="36"/>
                </a:cxn>
                <a:cxn ang="0">
                  <a:pos x="74" y="18"/>
                </a:cxn>
                <a:cxn ang="0">
                  <a:pos x="70" y="1"/>
                </a:cxn>
                <a:cxn ang="0">
                  <a:pos x="70" y="0"/>
                </a:cxn>
                <a:cxn ang="0">
                  <a:pos x="39" y="13"/>
                </a:cxn>
              </a:cxnLst>
              <a:rect l="0" t="0" r="r" b="b"/>
              <a:pathLst>
                <a:path w="74" h="99">
                  <a:moveTo>
                    <a:pt x="39" y="13"/>
                  </a:moveTo>
                  <a:lnTo>
                    <a:pt x="39" y="12"/>
                  </a:lnTo>
                  <a:lnTo>
                    <a:pt x="41" y="22"/>
                  </a:lnTo>
                  <a:lnTo>
                    <a:pt x="41" y="30"/>
                  </a:lnTo>
                  <a:lnTo>
                    <a:pt x="38" y="37"/>
                  </a:lnTo>
                  <a:lnTo>
                    <a:pt x="35" y="43"/>
                  </a:lnTo>
                  <a:lnTo>
                    <a:pt x="28" y="51"/>
                  </a:lnTo>
                  <a:lnTo>
                    <a:pt x="20" y="58"/>
                  </a:lnTo>
                  <a:lnTo>
                    <a:pt x="11" y="62"/>
                  </a:lnTo>
                  <a:lnTo>
                    <a:pt x="0" y="68"/>
                  </a:lnTo>
                  <a:lnTo>
                    <a:pt x="10" y="99"/>
                  </a:lnTo>
                  <a:lnTo>
                    <a:pt x="25" y="94"/>
                  </a:lnTo>
                  <a:lnTo>
                    <a:pt x="38" y="85"/>
                  </a:lnTo>
                  <a:lnTo>
                    <a:pt x="51" y="76"/>
                  </a:lnTo>
                  <a:lnTo>
                    <a:pt x="62" y="64"/>
                  </a:lnTo>
                  <a:lnTo>
                    <a:pt x="69" y="52"/>
                  </a:lnTo>
                  <a:lnTo>
                    <a:pt x="74" y="36"/>
                  </a:lnTo>
                  <a:lnTo>
                    <a:pt x="74" y="18"/>
                  </a:lnTo>
                  <a:lnTo>
                    <a:pt x="70" y="1"/>
                  </a:lnTo>
                  <a:lnTo>
                    <a:pt x="70" y="0"/>
                  </a:lnTo>
                  <a:lnTo>
                    <a:pt x="39" y="13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22" name="Freeform 618"/>
            <p:cNvSpPr>
              <a:spLocks/>
            </p:cNvSpPr>
            <p:nvPr/>
          </p:nvSpPr>
          <p:spPr bwMode="auto">
            <a:xfrm>
              <a:off x="3441" y="3088"/>
              <a:ext cx="5" cy="3"/>
            </a:xfrm>
            <a:custGeom>
              <a:avLst/>
              <a:gdLst/>
              <a:ahLst/>
              <a:cxnLst>
                <a:cxn ang="0">
                  <a:pos x="20" y="44"/>
                </a:cxn>
                <a:cxn ang="0">
                  <a:pos x="20" y="43"/>
                </a:cxn>
                <a:cxn ang="0">
                  <a:pos x="27" y="39"/>
                </a:cxn>
                <a:cxn ang="0">
                  <a:pos x="37" y="35"/>
                </a:cxn>
                <a:cxn ang="0">
                  <a:pos x="46" y="34"/>
                </a:cxn>
                <a:cxn ang="0">
                  <a:pos x="54" y="34"/>
                </a:cxn>
                <a:cxn ang="0">
                  <a:pos x="61" y="36"/>
                </a:cxn>
                <a:cxn ang="0">
                  <a:pos x="69" y="39"/>
                </a:cxn>
                <a:cxn ang="0">
                  <a:pos x="74" y="43"/>
                </a:cxn>
                <a:cxn ang="0">
                  <a:pos x="77" y="50"/>
                </a:cxn>
                <a:cxn ang="0">
                  <a:pos x="108" y="37"/>
                </a:cxn>
                <a:cxn ang="0">
                  <a:pos x="99" y="22"/>
                </a:cxn>
                <a:cxn ang="0">
                  <a:pos x="88" y="12"/>
                </a:cxn>
                <a:cxn ang="0">
                  <a:pos x="73" y="4"/>
                </a:cxn>
                <a:cxn ang="0">
                  <a:pos x="58" y="0"/>
                </a:cxn>
                <a:cxn ang="0">
                  <a:pos x="42" y="0"/>
                </a:cxn>
                <a:cxn ang="0">
                  <a:pos x="26" y="3"/>
                </a:cxn>
                <a:cxn ang="0">
                  <a:pos x="13" y="10"/>
                </a:cxn>
                <a:cxn ang="0">
                  <a:pos x="0" y="18"/>
                </a:cxn>
                <a:cxn ang="0">
                  <a:pos x="0" y="17"/>
                </a:cxn>
                <a:cxn ang="0">
                  <a:pos x="20" y="44"/>
                </a:cxn>
              </a:cxnLst>
              <a:rect l="0" t="0" r="r" b="b"/>
              <a:pathLst>
                <a:path w="108" h="50">
                  <a:moveTo>
                    <a:pt x="20" y="44"/>
                  </a:moveTo>
                  <a:lnTo>
                    <a:pt x="20" y="43"/>
                  </a:lnTo>
                  <a:lnTo>
                    <a:pt x="27" y="39"/>
                  </a:lnTo>
                  <a:lnTo>
                    <a:pt x="37" y="35"/>
                  </a:lnTo>
                  <a:lnTo>
                    <a:pt x="46" y="34"/>
                  </a:lnTo>
                  <a:lnTo>
                    <a:pt x="54" y="34"/>
                  </a:lnTo>
                  <a:lnTo>
                    <a:pt x="61" y="36"/>
                  </a:lnTo>
                  <a:lnTo>
                    <a:pt x="69" y="39"/>
                  </a:lnTo>
                  <a:lnTo>
                    <a:pt x="74" y="43"/>
                  </a:lnTo>
                  <a:lnTo>
                    <a:pt x="77" y="50"/>
                  </a:lnTo>
                  <a:lnTo>
                    <a:pt x="108" y="37"/>
                  </a:lnTo>
                  <a:lnTo>
                    <a:pt x="99" y="22"/>
                  </a:lnTo>
                  <a:lnTo>
                    <a:pt x="88" y="12"/>
                  </a:lnTo>
                  <a:lnTo>
                    <a:pt x="73" y="4"/>
                  </a:lnTo>
                  <a:lnTo>
                    <a:pt x="58" y="0"/>
                  </a:lnTo>
                  <a:lnTo>
                    <a:pt x="42" y="0"/>
                  </a:lnTo>
                  <a:lnTo>
                    <a:pt x="26" y="3"/>
                  </a:lnTo>
                  <a:lnTo>
                    <a:pt x="13" y="10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20" y="44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23" name="Freeform 619"/>
            <p:cNvSpPr>
              <a:spLocks/>
            </p:cNvSpPr>
            <p:nvPr/>
          </p:nvSpPr>
          <p:spPr bwMode="auto">
            <a:xfrm>
              <a:off x="3438" y="3089"/>
              <a:ext cx="4" cy="7"/>
            </a:xfrm>
            <a:custGeom>
              <a:avLst/>
              <a:gdLst/>
              <a:ahLst/>
              <a:cxnLst>
                <a:cxn ang="0">
                  <a:pos x="36" y="114"/>
                </a:cxn>
                <a:cxn ang="0">
                  <a:pos x="36" y="114"/>
                </a:cxn>
                <a:cxn ang="0">
                  <a:pos x="34" y="107"/>
                </a:cxn>
                <a:cxn ang="0">
                  <a:pos x="33" y="96"/>
                </a:cxn>
                <a:cxn ang="0">
                  <a:pos x="35" y="83"/>
                </a:cxn>
                <a:cxn ang="0">
                  <a:pos x="38" y="72"/>
                </a:cxn>
                <a:cxn ang="0">
                  <a:pos x="44" y="59"/>
                </a:cxn>
                <a:cxn ang="0">
                  <a:pos x="52" y="46"/>
                </a:cxn>
                <a:cxn ang="0">
                  <a:pos x="60" y="36"/>
                </a:cxn>
                <a:cxn ang="0">
                  <a:pos x="69" y="27"/>
                </a:cxn>
                <a:cxn ang="0">
                  <a:pos x="49" y="0"/>
                </a:cxn>
                <a:cxn ang="0">
                  <a:pos x="36" y="13"/>
                </a:cxn>
                <a:cxn ang="0">
                  <a:pos x="25" y="27"/>
                </a:cxn>
                <a:cxn ang="0">
                  <a:pos x="15" y="42"/>
                </a:cxn>
                <a:cxn ang="0">
                  <a:pos x="7" y="59"/>
                </a:cxn>
                <a:cxn ang="0">
                  <a:pos x="2" y="77"/>
                </a:cxn>
                <a:cxn ang="0">
                  <a:pos x="0" y="94"/>
                </a:cxn>
                <a:cxn ang="0">
                  <a:pos x="1" y="113"/>
                </a:cxn>
                <a:cxn ang="0">
                  <a:pos x="7" y="131"/>
                </a:cxn>
                <a:cxn ang="0">
                  <a:pos x="7" y="131"/>
                </a:cxn>
                <a:cxn ang="0">
                  <a:pos x="36" y="114"/>
                </a:cxn>
              </a:cxnLst>
              <a:rect l="0" t="0" r="r" b="b"/>
              <a:pathLst>
                <a:path w="69" h="131">
                  <a:moveTo>
                    <a:pt x="36" y="114"/>
                  </a:moveTo>
                  <a:lnTo>
                    <a:pt x="36" y="114"/>
                  </a:lnTo>
                  <a:lnTo>
                    <a:pt x="34" y="107"/>
                  </a:lnTo>
                  <a:lnTo>
                    <a:pt x="33" y="96"/>
                  </a:lnTo>
                  <a:lnTo>
                    <a:pt x="35" y="83"/>
                  </a:lnTo>
                  <a:lnTo>
                    <a:pt x="38" y="72"/>
                  </a:lnTo>
                  <a:lnTo>
                    <a:pt x="44" y="59"/>
                  </a:lnTo>
                  <a:lnTo>
                    <a:pt x="52" y="46"/>
                  </a:lnTo>
                  <a:lnTo>
                    <a:pt x="60" y="36"/>
                  </a:lnTo>
                  <a:lnTo>
                    <a:pt x="69" y="27"/>
                  </a:lnTo>
                  <a:lnTo>
                    <a:pt x="49" y="0"/>
                  </a:lnTo>
                  <a:lnTo>
                    <a:pt x="36" y="13"/>
                  </a:lnTo>
                  <a:lnTo>
                    <a:pt x="25" y="27"/>
                  </a:lnTo>
                  <a:lnTo>
                    <a:pt x="15" y="42"/>
                  </a:lnTo>
                  <a:lnTo>
                    <a:pt x="7" y="59"/>
                  </a:lnTo>
                  <a:lnTo>
                    <a:pt x="2" y="77"/>
                  </a:lnTo>
                  <a:lnTo>
                    <a:pt x="0" y="94"/>
                  </a:lnTo>
                  <a:lnTo>
                    <a:pt x="1" y="113"/>
                  </a:lnTo>
                  <a:lnTo>
                    <a:pt x="7" y="131"/>
                  </a:lnTo>
                  <a:lnTo>
                    <a:pt x="7" y="131"/>
                  </a:lnTo>
                  <a:lnTo>
                    <a:pt x="36" y="114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24" name="Freeform 620"/>
            <p:cNvSpPr>
              <a:spLocks/>
            </p:cNvSpPr>
            <p:nvPr/>
          </p:nvSpPr>
          <p:spPr bwMode="auto">
            <a:xfrm>
              <a:off x="3439" y="3095"/>
              <a:ext cx="5" cy="4"/>
            </a:xfrm>
            <a:custGeom>
              <a:avLst/>
              <a:gdLst/>
              <a:ahLst/>
              <a:cxnLst>
                <a:cxn ang="0">
                  <a:pos x="107" y="41"/>
                </a:cxn>
                <a:cxn ang="0">
                  <a:pos x="107" y="41"/>
                </a:cxn>
                <a:cxn ang="0">
                  <a:pos x="96" y="43"/>
                </a:cxn>
                <a:cxn ang="0">
                  <a:pos x="85" y="43"/>
                </a:cxn>
                <a:cxn ang="0">
                  <a:pos x="75" y="41"/>
                </a:cxn>
                <a:cxn ang="0">
                  <a:pos x="63" y="37"/>
                </a:cxn>
                <a:cxn ang="0">
                  <a:pos x="54" y="29"/>
                </a:cxn>
                <a:cxn ang="0">
                  <a:pos x="44" y="22"/>
                </a:cxn>
                <a:cxn ang="0">
                  <a:pos x="36" y="13"/>
                </a:cxn>
                <a:cxn ang="0">
                  <a:pos x="29" y="0"/>
                </a:cxn>
                <a:cxn ang="0">
                  <a:pos x="0" y="17"/>
                </a:cxn>
                <a:cxn ang="0">
                  <a:pos x="9" y="32"/>
                </a:cxn>
                <a:cxn ang="0">
                  <a:pos x="21" y="45"/>
                </a:cxn>
                <a:cxn ang="0">
                  <a:pos x="34" y="57"/>
                </a:cxn>
                <a:cxn ang="0">
                  <a:pos x="49" y="66"/>
                </a:cxn>
                <a:cxn ang="0">
                  <a:pos x="64" y="73"/>
                </a:cxn>
                <a:cxn ang="0">
                  <a:pos x="81" y="77"/>
                </a:cxn>
                <a:cxn ang="0">
                  <a:pos x="98" y="77"/>
                </a:cxn>
                <a:cxn ang="0">
                  <a:pos x="117" y="73"/>
                </a:cxn>
                <a:cxn ang="0">
                  <a:pos x="117" y="73"/>
                </a:cxn>
                <a:cxn ang="0">
                  <a:pos x="107" y="41"/>
                </a:cxn>
              </a:cxnLst>
              <a:rect l="0" t="0" r="r" b="b"/>
              <a:pathLst>
                <a:path w="117" h="77">
                  <a:moveTo>
                    <a:pt x="107" y="41"/>
                  </a:moveTo>
                  <a:lnTo>
                    <a:pt x="107" y="41"/>
                  </a:lnTo>
                  <a:lnTo>
                    <a:pt x="96" y="43"/>
                  </a:lnTo>
                  <a:lnTo>
                    <a:pt x="85" y="43"/>
                  </a:lnTo>
                  <a:lnTo>
                    <a:pt x="75" y="41"/>
                  </a:lnTo>
                  <a:lnTo>
                    <a:pt x="63" y="37"/>
                  </a:lnTo>
                  <a:lnTo>
                    <a:pt x="54" y="29"/>
                  </a:lnTo>
                  <a:lnTo>
                    <a:pt x="44" y="22"/>
                  </a:lnTo>
                  <a:lnTo>
                    <a:pt x="36" y="13"/>
                  </a:lnTo>
                  <a:lnTo>
                    <a:pt x="29" y="0"/>
                  </a:lnTo>
                  <a:lnTo>
                    <a:pt x="0" y="17"/>
                  </a:lnTo>
                  <a:lnTo>
                    <a:pt x="9" y="32"/>
                  </a:lnTo>
                  <a:lnTo>
                    <a:pt x="21" y="45"/>
                  </a:lnTo>
                  <a:lnTo>
                    <a:pt x="34" y="57"/>
                  </a:lnTo>
                  <a:lnTo>
                    <a:pt x="49" y="66"/>
                  </a:lnTo>
                  <a:lnTo>
                    <a:pt x="64" y="73"/>
                  </a:lnTo>
                  <a:lnTo>
                    <a:pt x="81" y="77"/>
                  </a:lnTo>
                  <a:lnTo>
                    <a:pt x="98" y="77"/>
                  </a:lnTo>
                  <a:lnTo>
                    <a:pt x="117" y="73"/>
                  </a:lnTo>
                  <a:lnTo>
                    <a:pt x="117" y="73"/>
                  </a:lnTo>
                  <a:lnTo>
                    <a:pt x="107" y="41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25" name="Freeform 621"/>
            <p:cNvSpPr>
              <a:spLocks/>
            </p:cNvSpPr>
            <p:nvPr/>
          </p:nvSpPr>
          <p:spPr bwMode="auto">
            <a:xfrm>
              <a:off x="3444" y="3094"/>
              <a:ext cx="3" cy="5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47" y="8"/>
                </a:cxn>
                <a:cxn ang="0">
                  <a:pos x="44" y="18"/>
                </a:cxn>
                <a:cxn ang="0">
                  <a:pos x="41" y="26"/>
                </a:cxn>
                <a:cxn ang="0">
                  <a:pos x="36" y="34"/>
                </a:cxn>
                <a:cxn ang="0">
                  <a:pos x="31" y="40"/>
                </a:cxn>
                <a:cxn ang="0">
                  <a:pos x="22" y="47"/>
                </a:cxn>
                <a:cxn ang="0">
                  <a:pos x="12" y="54"/>
                </a:cxn>
                <a:cxn ang="0">
                  <a:pos x="0" y="58"/>
                </a:cxn>
                <a:cxn ang="0">
                  <a:pos x="10" y="90"/>
                </a:cxn>
                <a:cxn ang="0">
                  <a:pos x="27" y="83"/>
                </a:cxn>
                <a:cxn ang="0">
                  <a:pos x="40" y="75"/>
                </a:cxn>
                <a:cxn ang="0">
                  <a:pos x="51" y="65"/>
                </a:cxn>
                <a:cxn ang="0">
                  <a:pos x="62" y="55"/>
                </a:cxn>
                <a:cxn ang="0">
                  <a:pos x="70" y="41"/>
                </a:cxn>
                <a:cxn ang="0">
                  <a:pos x="75" y="28"/>
                </a:cxn>
                <a:cxn ang="0">
                  <a:pos x="78" y="17"/>
                </a:cxn>
                <a:cxn ang="0">
                  <a:pos x="81" y="4"/>
                </a:cxn>
                <a:cxn ang="0">
                  <a:pos x="48" y="0"/>
                </a:cxn>
              </a:cxnLst>
              <a:rect l="0" t="0" r="r" b="b"/>
              <a:pathLst>
                <a:path w="81" h="90">
                  <a:moveTo>
                    <a:pt x="48" y="0"/>
                  </a:moveTo>
                  <a:lnTo>
                    <a:pt x="47" y="8"/>
                  </a:lnTo>
                  <a:lnTo>
                    <a:pt x="44" y="18"/>
                  </a:lnTo>
                  <a:lnTo>
                    <a:pt x="41" y="26"/>
                  </a:lnTo>
                  <a:lnTo>
                    <a:pt x="36" y="34"/>
                  </a:lnTo>
                  <a:lnTo>
                    <a:pt x="31" y="40"/>
                  </a:lnTo>
                  <a:lnTo>
                    <a:pt x="22" y="47"/>
                  </a:lnTo>
                  <a:lnTo>
                    <a:pt x="12" y="54"/>
                  </a:lnTo>
                  <a:lnTo>
                    <a:pt x="0" y="58"/>
                  </a:lnTo>
                  <a:lnTo>
                    <a:pt x="10" y="90"/>
                  </a:lnTo>
                  <a:lnTo>
                    <a:pt x="27" y="83"/>
                  </a:lnTo>
                  <a:lnTo>
                    <a:pt x="40" y="75"/>
                  </a:lnTo>
                  <a:lnTo>
                    <a:pt x="51" y="65"/>
                  </a:lnTo>
                  <a:lnTo>
                    <a:pt x="62" y="55"/>
                  </a:lnTo>
                  <a:lnTo>
                    <a:pt x="70" y="41"/>
                  </a:lnTo>
                  <a:lnTo>
                    <a:pt x="75" y="28"/>
                  </a:lnTo>
                  <a:lnTo>
                    <a:pt x="78" y="17"/>
                  </a:lnTo>
                  <a:lnTo>
                    <a:pt x="81" y="4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26" name="Freeform 622"/>
            <p:cNvSpPr>
              <a:spLocks/>
            </p:cNvSpPr>
            <p:nvPr/>
          </p:nvSpPr>
          <p:spPr bwMode="auto">
            <a:xfrm>
              <a:off x="3443" y="3097"/>
              <a:ext cx="2" cy="1"/>
            </a:xfrm>
            <a:custGeom>
              <a:avLst/>
              <a:gdLst/>
              <a:ahLst/>
              <a:cxnLst>
                <a:cxn ang="0">
                  <a:pos x="33" y="19"/>
                </a:cxn>
                <a:cxn ang="0">
                  <a:pos x="32" y="12"/>
                </a:cxn>
                <a:cxn ang="0">
                  <a:pos x="28" y="6"/>
                </a:cxn>
                <a:cxn ang="0">
                  <a:pos x="23" y="2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3"/>
                </a:cxn>
                <a:cxn ang="0">
                  <a:pos x="2" y="7"/>
                </a:cxn>
                <a:cxn ang="0">
                  <a:pos x="0" y="15"/>
                </a:cxn>
                <a:cxn ang="0">
                  <a:pos x="33" y="19"/>
                </a:cxn>
              </a:cxnLst>
              <a:rect l="0" t="0" r="r" b="b"/>
              <a:pathLst>
                <a:path w="33" h="19">
                  <a:moveTo>
                    <a:pt x="33" y="19"/>
                  </a:moveTo>
                  <a:lnTo>
                    <a:pt x="32" y="12"/>
                  </a:lnTo>
                  <a:lnTo>
                    <a:pt x="28" y="6"/>
                  </a:lnTo>
                  <a:lnTo>
                    <a:pt x="23" y="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6" y="3"/>
                  </a:lnTo>
                  <a:lnTo>
                    <a:pt x="2" y="7"/>
                  </a:lnTo>
                  <a:lnTo>
                    <a:pt x="0" y="15"/>
                  </a:lnTo>
                  <a:lnTo>
                    <a:pt x="33" y="19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27" name="Freeform 623"/>
            <p:cNvSpPr>
              <a:spLocks/>
            </p:cNvSpPr>
            <p:nvPr/>
          </p:nvSpPr>
          <p:spPr bwMode="auto">
            <a:xfrm>
              <a:off x="3398" y="3240"/>
              <a:ext cx="1" cy="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6" y="27"/>
                </a:cxn>
                <a:cxn ang="0">
                  <a:pos x="11" y="26"/>
                </a:cxn>
                <a:cxn ang="0">
                  <a:pos x="16" y="24"/>
                </a:cxn>
                <a:cxn ang="0">
                  <a:pos x="19" y="20"/>
                </a:cxn>
                <a:cxn ang="0">
                  <a:pos x="21" y="15"/>
                </a:cxn>
                <a:cxn ang="0">
                  <a:pos x="21" y="9"/>
                </a:cxn>
                <a:cxn ang="0">
                  <a:pos x="19" y="4"/>
                </a:cxn>
                <a:cxn ang="0">
                  <a:pos x="14" y="0"/>
                </a:cxn>
                <a:cxn ang="0">
                  <a:pos x="0" y="25"/>
                </a:cxn>
              </a:cxnLst>
              <a:rect l="0" t="0" r="r" b="b"/>
              <a:pathLst>
                <a:path w="21" h="27">
                  <a:moveTo>
                    <a:pt x="0" y="25"/>
                  </a:moveTo>
                  <a:lnTo>
                    <a:pt x="6" y="27"/>
                  </a:lnTo>
                  <a:lnTo>
                    <a:pt x="11" y="26"/>
                  </a:lnTo>
                  <a:lnTo>
                    <a:pt x="16" y="24"/>
                  </a:lnTo>
                  <a:lnTo>
                    <a:pt x="19" y="20"/>
                  </a:lnTo>
                  <a:lnTo>
                    <a:pt x="21" y="15"/>
                  </a:lnTo>
                  <a:lnTo>
                    <a:pt x="21" y="9"/>
                  </a:lnTo>
                  <a:lnTo>
                    <a:pt x="19" y="4"/>
                  </a:lnTo>
                  <a:lnTo>
                    <a:pt x="14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28" name="Freeform 624"/>
            <p:cNvSpPr>
              <a:spLocks/>
            </p:cNvSpPr>
            <p:nvPr/>
          </p:nvSpPr>
          <p:spPr bwMode="auto">
            <a:xfrm>
              <a:off x="3389" y="3221"/>
              <a:ext cx="10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29"/>
                </a:cxn>
                <a:cxn ang="0">
                  <a:pos x="3" y="56"/>
                </a:cxn>
                <a:cxn ang="0">
                  <a:pos x="8" y="84"/>
                </a:cxn>
                <a:cxn ang="0">
                  <a:pos x="15" y="110"/>
                </a:cxn>
                <a:cxn ang="0">
                  <a:pos x="22" y="135"/>
                </a:cxn>
                <a:cxn ang="0">
                  <a:pos x="31" y="162"/>
                </a:cxn>
                <a:cxn ang="0">
                  <a:pos x="41" y="187"/>
                </a:cxn>
                <a:cxn ang="0">
                  <a:pos x="55" y="211"/>
                </a:cxn>
                <a:cxn ang="0">
                  <a:pos x="68" y="235"/>
                </a:cxn>
                <a:cxn ang="0">
                  <a:pos x="84" y="258"/>
                </a:cxn>
                <a:cxn ang="0">
                  <a:pos x="102" y="278"/>
                </a:cxn>
                <a:cxn ang="0">
                  <a:pos x="119" y="298"/>
                </a:cxn>
                <a:cxn ang="0">
                  <a:pos x="138" y="317"/>
                </a:cxn>
                <a:cxn ang="0">
                  <a:pos x="159" y="335"/>
                </a:cxn>
                <a:cxn ang="0">
                  <a:pos x="180" y="352"/>
                </a:cxn>
                <a:cxn ang="0">
                  <a:pos x="204" y="365"/>
                </a:cxn>
                <a:cxn ang="0">
                  <a:pos x="218" y="340"/>
                </a:cxn>
                <a:cxn ang="0">
                  <a:pos x="196" y="326"/>
                </a:cxn>
                <a:cxn ang="0">
                  <a:pos x="177" y="311"/>
                </a:cxn>
                <a:cxn ang="0">
                  <a:pos x="157" y="296"/>
                </a:cxn>
                <a:cxn ang="0">
                  <a:pos x="139" y="277"/>
                </a:cxn>
                <a:cxn ang="0">
                  <a:pos x="122" y="259"/>
                </a:cxn>
                <a:cxn ang="0">
                  <a:pos x="107" y="239"/>
                </a:cxn>
                <a:cxn ang="0">
                  <a:pos x="92" y="218"/>
                </a:cxn>
                <a:cxn ang="0">
                  <a:pos x="79" y="197"/>
                </a:cxn>
                <a:cxn ang="0">
                  <a:pos x="68" y="174"/>
                </a:cxn>
                <a:cxn ang="0">
                  <a:pos x="58" y="151"/>
                </a:cxn>
                <a:cxn ang="0">
                  <a:pos x="49" y="127"/>
                </a:cxn>
                <a:cxn ang="0">
                  <a:pos x="41" y="102"/>
                </a:cxn>
                <a:cxn ang="0">
                  <a:pos x="36" y="77"/>
                </a:cxn>
                <a:cxn ang="0">
                  <a:pos x="31" y="52"/>
                </a:cxn>
                <a:cxn ang="0">
                  <a:pos x="29" y="27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0" y="0"/>
                </a:cxn>
              </a:cxnLst>
              <a:rect l="0" t="0" r="r" b="b"/>
              <a:pathLst>
                <a:path w="218" h="365">
                  <a:moveTo>
                    <a:pt x="0" y="0"/>
                  </a:moveTo>
                  <a:lnTo>
                    <a:pt x="0" y="0"/>
                  </a:lnTo>
                  <a:lnTo>
                    <a:pt x="1" y="29"/>
                  </a:lnTo>
                  <a:lnTo>
                    <a:pt x="3" y="56"/>
                  </a:lnTo>
                  <a:lnTo>
                    <a:pt x="8" y="84"/>
                  </a:lnTo>
                  <a:lnTo>
                    <a:pt x="15" y="110"/>
                  </a:lnTo>
                  <a:lnTo>
                    <a:pt x="22" y="135"/>
                  </a:lnTo>
                  <a:lnTo>
                    <a:pt x="31" y="162"/>
                  </a:lnTo>
                  <a:lnTo>
                    <a:pt x="41" y="187"/>
                  </a:lnTo>
                  <a:lnTo>
                    <a:pt x="55" y="211"/>
                  </a:lnTo>
                  <a:lnTo>
                    <a:pt x="68" y="235"/>
                  </a:lnTo>
                  <a:lnTo>
                    <a:pt x="84" y="258"/>
                  </a:lnTo>
                  <a:lnTo>
                    <a:pt x="102" y="278"/>
                  </a:lnTo>
                  <a:lnTo>
                    <a:pt x="119" y="298"/>
                  </a:lnTo>
                  <a:lnTo>
                    <a:pt x="138" y="317"/>
                  </a:lnTo>
                  <a:lnTo>
                    <a:pt x="159" y="335"/>
                  </a:lnTo>
                  <a:lnTo>
                    <a:pt x="180" y="352"/>
                  </a:lnTo>
                  <a:lnTo>
                    <a:pt x="204" y="365"/>
                  </a:lnTo>
                  <a:lnTo>
                    <a:pt x="218" y="340"/>
                  </a:lnTo>
                  <a:lnTo>
                    <a:pt x="196" y="326"/>
                  </a:lnTo>
                  <a:lnTo>
                    <a:pt x="177" y="311"/>
                  </a:lnTo>
                  <a:lnTo>
                    <a:pt x="157" y="296"/>
                  </a:lnTo>
                  <a:lnTo>
                    <a:pt x="139" y="277"/>
                  </a:lnTo>
                  <a:lnTo>
                    <a:pt x="122" y="259"/>
                  </a:lnTo>
                  <a:lnTo>
                    <a:pt x="107" y="239"/>
                  </a:lnTo>
                  <a:lnTo>
                    <a:pt x="92" y="218"/>
                  </a:lnTo>
                  <a:lnTo>
                    <a:pt x="79" y="197"/>
                  </a:lnTo>
                  <a:lnTo>
                    <a:pt x="68" y="174"/>
                  </a:lnTo>
                  <a:lnTo>
                    <a:pt x="58" y="151"/>
                  </a:lnTo>
                  <a:lnTo>
                    <a:pt x="49" y="127"/>
                  </a:lnTo>
                  <a:lnTo>
                    <a:pt x="41" y="102"/>
                  </a:lnTo>
                  <a:lnTo>
                    <a:pt x="36" y="77"/>
                  </a:lnTo>
                  <a:lnTo>
                    <a:pt x="31" y="52"/>
                  </a:lnTo>
                  <a:lnTo>
                    <a:pt x="29" y="27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29" name="Freeform 625"/>
            <p:cNvSpPr>
              <a:spLocks/>
            </p:cNvSpPr>
            <p:nvPr/>
          </p:nvSpPr>
          <p:spPr bwMode="auto">
            <a:xfrm>
              <a:off x="3389" y="3216"/>
              <a:ext cx="2" cy="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7" y="10"/>
                </a:cxn>
                <a:cxn ang="0">
                  <a:pos x="5" y="23"/>
                </a:cxn>
                <a:cxn ang="0">
                  <a:pos x="4" y="33"/>
                </a:cxn>
                <a:cxn ang="0">
                  <a:pos x="2" y="45"/>
                </a:cxn>
                <a:cxn ang="0">
                  <a:pos x="1" y="58"/>
                </a:cxn>
                <a:cxn ang="0">
                  <a:pos x="1" y="69"/>
                </a:cxn>
                <a:cxn ang="0">
                  <a:pos x="0" y="80"/>
                </a:cxn>
                <a:cxn ang="0">
                  <a:pos x="0" y="92"/>
                </a:cxn>
                <a:cxn ang="0">
                  <a:pos x="28" y="92"/>
                </a:cxn>
                <a:cxn ang="0">
                  <a:pos x="28" y="82"/>
                </a:cxn>
                <a:cxn ang="0">
                  <a:pos x="29" y="71"/>
                </a:cxn>
                <a:cxn ang="0">
                  <a:pos x="29" y="60"/>
                </a:cxn>
                <a:cxn ang="0">
                  <a:pos x="30" y="49"/>
                </a:cxn>
                <a:cxn ang="0">
                  <a:pos x="32" y="38"/>
                </a:cxn>
                <a:cxn ang="0">
                  <a:pos x="33" y="27"/>
                </a:cxn>
                <a:cxn ang="0">
                  <a:pos x="35" y="17"/>
                </a:cxn>
                <a:cxn ang="0">
                  <a:pos x="37" y="6"/>
                </a:cxn>
                <a:cxn ang="0">
                  <a:pos x="9" y="0"/>
                </a:cxn>
              </a:cxnLst>
              <a:rect l="0" t="0" r="r" b="b"/>
              <a:pathLst>
                <a:path w="37" h="92">
                  <a:moveTo>
                    <a:pt x="9" y="0"/>
                  </a:moveTo>
                  <a:lnTo>
                    <a:pt x="7" y="10"/>
                  </a:lnTo>
                  <a:lnTo>
                    <a:pt x="5" y="23"/>
                  </a:lnTo>
                  <a:lnTo>
                    <a:pt x="4" y="33"/>
                  </a:lnTo>
                  <a:lnTo>
                    <a:pt x="2" y="45"/>
                  </a:lnTo>
                  <a:lnTo>
                    <a:pt x="1" y="58"/>
                  </a:lnTo>
                  <a:lnTo>
                    <a:pt x="1" y="69"/>
                  </a:lnTo>
                  <a:lnTo>
                    <a:pt x="0" y="80"/>
                  </a:lnTo>
                  <a:lnTo>
                    <a:pt x="0" y="92"/>
                  </a:lnTo>
                  <a:lnTo>
                    <a:pt x="28" y="92"/>
                  </a:lnTo>
                  <a:lnTo>
                    <a:pt x="28" y="82"/>
                  </a:lnTo>
                  <a:lnTo>
                    <a:pt x="29" y="71"/>
                  </a:lnTo>
                  <a:lnTo>
                    <a:pt x="29" y="60"/>
                  </a:lnTo>
                  <a:lnTo>
                    <a:pt x="30" y="49"/>
                  </a:lnTo>
                  <a:lnTo>
                    <a:pt x="32" y="38"/>
                  </a:lnTo>
                  <a:lnTo>
                    <a:pt x="33" y="27"/>
                  </a:lnTo>
                  <a:lnTo>
                    <a:pt x="35" y="17"/>
                  </a:lnTo>
                  <a:lnTo>
                    <a:pt x="37" y="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30" name="Freeform 626"/>
            <p:cNvSpPr>
              <a:spLocks/>
            </p:cNvSpPr>
            <p:nvPr/>
          </p:nvSpPr>
          <p:spPr bwMode="auto">
            <a:xfrm>
              <a:off x="3389" y="3220"/>
              <a:ext cx="1" cy="1"/>
            </a:xfrm>
            <a:custGeom>
              <a:avLst/>
              <a:gdLst/>
              <a:ahLst/>
              <a:cxnLst>
                <a:cxn ang="0">
                  <a:pos x="28" y="18"/>
                </a:cxn>
                <a:cxn ang="0">
                  <a:pos x="28" y="11"/>
                </a:cxn>
                <a:cxn ang="0">
                  <a:pos x="26" y="6"/>
                </a:cxn>
                <a:cxn ang="0">
                  <a:pos x="22" y="2"/>
                </a:cxn>
                <a:cxn ang="0">
                  <a:pos x="17" y="0"/>
                </a:cxn>
                <a:cxn ang="0">
                  <a:pos x="12" y="0"/>
                </a:cxn>
                <a:cxn ang="0">
                  <a:pos x="7" y="2"/>
                </a:cxn>
                <a:cxn ang="0">
                  <a:pos x="3" y="5"/>
                </a:cxn>
                <a:cxn ang="0">
                  <a:pos x="0" y="11"/>
                </a:cxn>
                <a:cxn ang="0">
                  <a:pos x="28" y="18"/>
                </a:cxn>
              </a:cxnLst>
              <a:rect l="0" t="0" r="r" b="b"/>
              <a:pathLst>
                <a:path w="28" h="18">
                  <a:moveTo>
                    <a:pt x="28" y="18"/>
                  </a:moveTo>
                  <a:lnTo>
                    <a:pt x="28" y="11"/>
                  </a:lnTo>
                  <a:lnTo>
                    <a:pt x="26" y="6"/>
                  </a:lnTo>
                  <a:lnTo>
                    <a:pt x="22" y="2"/>
                  </a:lnTo>
                  <a:lnTo>
                    <a:pt x="17" y="0"/>
                  </a:lnTo>
                  <a:lnTo>
                    <a:pt x="12" y="0"/>
                  </a:lnTo>
                  <a:lnTo>
                    <a:pt x="7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28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31" name="Freeform 627"/>
            <p:cNvSpPr>
              <a:spLocks/>
            </p:cNvSpPr>
            <p:nvPr/>
          </p:nvSpPr>
          <p:spPr bwMode="auto">
            <a:xfrm>
              <a:off x="3397" y="3233"/>
              <a:ext cx="1" cy="2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6" y="27"/>
                </a:cxn>
                <a:cxn ang="0">
                  <a:pos x="11" y="26"/>
                </a:cxn>
                <a:cxn ang="0">
                  <a:pos x="16" y="24"/>
                </a:cxn>
                <a:cxn ang="0">
                  <a:pos x="19" y="20"/>
                </a:cxn>
                <a:cxn ang="0">
                  <a:pos x="21" y="14"/>
                </a:cxn>
                <a:cxn ang="0">
                  <a:pos x="21" y="9"/>
                </a:cxn>
                <a:cxn ang="0">
                  <a:pos x="19" y="4"/>
                </a:cxn>
                <a:cxn ang="0">
                  <a:pos x="14" y="0"/>
                </a:cxn>
                <a:cxn ang="0">
                  <a:pos x="0" y="25"/>
                </a:cxn>
              </a:cxnLst>
              <a:rect l="0" t="0" r="r" b="b"/>
              <a:pathLst>
                <a:path w="21" h="27">
                  <a:moveTo>
                    <a:pt x="0" y="25"/>
                  </a:moveTo>
                  <a:lnTo>
                    <a:pt x="6" y="27"/>
                  </a:lnTo>
                  <a:lnTo>
                    <a:pt x="11" y="26"/>
                  </a:lnTo>
                  <a:lnTo>
                    <a:pt x="16" y="24"/>
                  </a:lnTo>
                  <a:lnTo>
                    <a:pt x="19" y="20"/>
                  </a:lnTo>
                  <a:lnTo>
                    <a:pt x="21" y="14"/>
                  </a:lnTo>
                  <a:lnTo>
                    <a:pt x="21" y="9"/>
                  </a:lnTo>
                  <a:lnTo>
                    <a:pt x="19" y="4"/>
                  </a:lnTo>
                  <a:lnTo>
                    <a:pt x="14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32" name="Freeform 628"/>
            <p:cNvSpPr>
              <a:spLocks/>
            </p:cNvSpPr>
            <p:nvPr/>
          </p:nvSpPr>
          <p:spPr bwMode="auto">
            <a:xfrm>
              <a:off x="3393" y="3224"/>
              <a:ext cx="5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2" y="27"/>
                </a:cxn>
                <a:cxn ang="0">
                  <a:pos x="4" y="40"/>
                </a:cxn>
                <a:cxn ang="0">
                  <a:pos x="7" y="53"/>
                </a:cxn>
                <a:cxn ang="0">
                  <a:pos x="11" y="68"/>
                </a:cxn>
                <a:cxn ang="0">
                  <a:pos x="15" y="80"/>
                </a:cxn>
                <a:cxn ang="0">
                  <a:pos x="21" y="92"/>
                </a:cxn>
                <a:cxn ang="0">
                  <a:pos x="28" y="104"/>
                </a:cxn>
                <a:cxn ang="0">
                  <a:pos x="34" y="116"/>
                </a:cxn>
                <a:cxn ang="0">
                  <a:pos x="42" y="126"/>
                </a:cxn>
                <a:cxn ang="0">
                  <a:pos x="50" y="138"/>
                </a:cxn>
                <a:cxn ang="0">
                  <a:pos x="59" y="147"/>
                </a:cxn>
                <a:cxn ang="0">
                  <a:pos x="68" y="157"/>
                </a:cxn>
                <a:cxn ang="0">
                  <a:pos x="80" y="165"/>
                </a:cxn>
                <a:cxn ang="0">
                  <a:pos x="90" y="173"/>
                </a:cxn>
                <a:cxn ang="0">
                  <a:pos x="101" y="181"/>
                </a:cxn>
                <a:cxn ang="0">
                  <a:pos x="115" y="156"/>
                </a:cxn>
                <a:cxn ang="0">
                  <a:pos x="106" y="149"/>
                </a:cxn>
                <a:cxn ang="0">
                  <a:pos x="96" y="142"/>
                </a:cxn>
                <a:cxn ang="0">
                  <a:pos x="87" y="136"/>
                </a:cxn>
                <a:cxn ang="0">
                  <a:pos x="80" y="126"/>
                </a:cxn>
                <a:cxn ang="0">
                  <a:pos x="70" y="119"/>
                </a:cxn>
                <a:cxn ang="0">
                  <a:pos x="64" y="109"/>
                </a:cxn>
                <a:cxn ang="0">
                  <a:pos x="58" y="101"/>
                </a:cxn>
                <a:cxn ang="0">
                  <a:pos x="52" y="89"/>
                </a:cxn>
                <a:cxn ang="0">
                  <a:pos x="46" y="80"/>
                </a:cxn>
                <a:cxn ang="0">
                  <a:pos x="42" y="69"/>
                </a:cxn>
                <a:cxn ang="0">
                  <a:pos x="38" y="58"/>
                </a:cxn>
                <a:cxn ang="0">
                  <a:pos x="34" y="47"/>
                </a:cxn>
                <a:cxn ang="0">
                  <a:pos x="33" y="35"/>
                </a:cxn>
                <a:cxn ang="0">
                  <a:pos x="31" y="23"/>
                </a:cxn>
                <a:cxn ang="0">
                  <a:pos x="29" y="11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0" y="0"/>
                </a:cxn>
              </a:cxnLst>
              <a:rect l="0" t="0" r="r" b="b"/>
              <a:pathLst>
                <a:path w="115" h="181">
                  <a:moveTo>
                    <a:pt x="0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2" y="27"/>
                  </a:lnTo>
                  <a:lnTo>
                    <a:pt x="4" y="40"/>
                  </a:lnTo>
                  <a:lnTo>
                    <a:pt x="7" y="53"/>
                  </a:lnTo>
                  <a:lnTo>
                    <a:pt x="11" y="68"/>
                  </a:lnTo>
                  <a:lnTo>
                    <a:pt x="15" y="80"/>
                  </a:lnTo>
                  <a:lnTo>
                    <a:pt x="21" y="92"/>
                  </a:lnTo>
                  <a:lnTo>
                    <a:pt x="28" y="104"/>
                  </a:lnTo>
                  <a:lnTo>
                    <a:pt x="34" y="116"/>
                  </a:lnTo>
                  <a:lnTo>
                    <a:pt x="42" y="126"/>
                  </a:lnTo>
                  <a:lnTo>
                    <a:pt x="50" y="138"/>
                  </a:lnTo>
                  <a:lnTo>
                    <a:pt x="59" y="147"/>
                  </a:lnTo>
                  <a:lnTo>
                    <a:pt x="68" y="157"/>
                  </a:lnTo>
                  <a:lnTo>
                    <a:pt x="80" y="165"/>
                  </a:lnTo>
                  <a:lnTo>
                    <a:pt x="90" y="173"/>
                  </a:lnTo>
                  <a:lnTo>
                    <a:pt x="101" y="181"/>
                  </a:lnTo>
                  <a:lnTo>
                    <a:pt x="115" y="156"/>
                  </a:lnTo>
                  <a:lnTo>
                    <a:pt x="106" y="149"/>
                  </a:lnTo>
                  <a:lnTo>
                    <a:pt x="96" y="142"/>
                  </a:lnTo>
                  <a:lnTo>
                    <a:pt x="87" y="136"/>
                  </a:lnTo>
                  <a:lnTo>
                    <a:pt x="80" y="126"/>
                  </a:lnTo>
                  <a:lnTo>
                    <a:pt x="70" y="119"/>
                  </a:lnTo>
                  <a:lnTo>
                    <a:pt x="64" y="109"/>
                  </a:lnTo>
                  <a:lnTo>
                    <a:pt x="58" y="101"/>
                  </a:lnTo>
                  <a:lnTo>
                    <a:pt x="52" y="89"/>
                  </a:lnTo>
                  <a:lnTo>
                    <a:pt x="46" y="80"/>
                  </a:lnTo>
                  <a:lnTo>
                    <a:pt x="42" y="69"/>
                  </a:lnTo>
                  <a:lnTo>
                    <a:pt x="38" y="58"/>
                  </a:lnTo>
                  <a:lnTo>
                    <a:pt x="34" y="47"/>
                  </a:lnTo>
                  <a:lnTo>
                    <a:pt x="33" y="35"/>
                  </a:lnTo>
                  <a:lnTo>
                    <a:pt x="31" y="23"/>
                  </a:lnTo>
                  <a:lnTo>
                    <a:pt x="29" y="11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33" name="Freeform 629"/>
            <p:cNvSpPr>
              <a:spLocks/>
            </p:cNvSpPr>
            <p:nvPr/>
          </p:nvSpPr>
          <p:spPr bwMode="auto">
            <a:xfrm>
              <a:off x="3393" y="3222"/>
              <a:ext cx="1" cy="2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6"/>
                </a:cxn>
                <a:cxn ang="0">
                  <a:pos x="2" y="11"/>
                </a:cxn>
                <a:cxn ang="0">
                  <a:pos x="1" y="18"/>
                </a:cxn>
                <a:cxn ang="0">
                  <a:pos x="1" y="23"/>
                </a:cxn>
                <a:cxn ang="0">
                  <a:pos x="0" y="30"/>
                </a:cxn>
                <a:cxn ang="0">
                  <a:pos x="0" y="36"/>
                </a:cxn>
                <a:cxn ang="0">
                  <a:pos x="0" y="41"/>
                </a:cxn>
                <a:cxn ang="0">
                  <a:pos x="0" y="47"/>
                </a:cxn>
                <a:cxn ang="0">
                  <a:pos x="29" y="47"/>
                </a:cxn>
                <a:cxn ang="0">
                  <a:pos x="29" y="41"/>
                </a:cxn>
                <a:cxn ang="0">
                  <a:pos x="29" y="36"/>
                </a:cxn>
                <a:cxn ang="0">
                  <a:pos x="29" y="32"/>
                </a:cxn>
                <a:cxn ang="0">
                  <a:pos x="30" y="26"/>
                </a:cxn>
                <a:cxn ang="0">
                  <a:pos x="30" y="20"/>
                </a:cxn>
                <a:cxn ang="0">
                  <a:pos x="31" y="17"/>
                </a:cxn>
                <a:cxn ang="0">
                  <a:pos x="32" y="12"/>
                </a:cxn>
                <a:cxn ang="0">
                  <a:pos x="33" y="7"/>
                </a:cxn>
                <a:cxn ang="0">
                  <a:pos x="4" y="0"/>
                </a:cxn>
              </a:cxnLst>
              <a:rect l="0" t="0" r="r" b="b"/>
              <a:pathLst>
                <a:path w="33" h="47">
                  <a:moveTo>
                    <a:pt x="4" y="0"/>
                  </a:moveTo>
                  <a:lnTo>
                    <a:pt x="3" y="6"/>
                  </a:lnTo>
                  <a:lnTo>
                    <a:pt x="2" y="11"/>
                  </a:lnTo>
                  <a:lnTo>
                    <a:pt x="1" y="18"/>
                  </a:lnTo>
                  <a:lnTo>
                    <a:pt x="1" y="23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0" y="41"/>
                  </a:lnTo>
                  <a:lnTo>
                    <a:pt x="0" y="47"/>
                  </a:lnTo>
                  <a:lnTo>
                    <a:pt x="29" y="47"/>
                  </a:lnTo>
                  <a:lnTo>
                    <a:pt x="29" y="41"/>
                  </a:lnTo>
                  <a:lnTo>
                    <a:pt x="29" y="36"/>
                  </a:lnTo>
                  <a:lnTo>
                    <a:pt x="29" y="32"/>
                  </a:lnTo>
                  <a:lnTo>
                    <a:pt x="30" y="26"/>
                  </a:lnTo>
                  <a:lnTo>
                    <a:pt x="30" y="20"/>
                  </a:lnTo>
                  <a:lnTo>
                    <a:pt x="31" y="17"/>
                  </a:lnTo>
                  <a:lnTo>
                    <a:pt x="32" y="12"/>
                  </a:lnTo>
                  <a:lnTo>
                    <a:pt x="33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34" name="Freeform 630"/>
            <p:cNvSpPr>
              <a:spLocks/>
            </p:cNvSpPr>
            <p:nvPr/>
          </p:nvSpPr>
          <p:spPr bwMode="auto">
            <a:xfrm>
              <a:off x="3393" y="3224"/>
              <a:ext cx="1" cy="1"/>
            </a:xfrm>
            <a:custGeom>
              <a:avLst/>
              <a:gdLst/>
              <a:ahLst/>
              <a:cxnLst>
                <a:cxn ang="0">
                  <a:pos x="29" y="18"/>
                </a:cxn>
                <a:cxn ang="0">
                  <a:pos x="29" y="11"/>
                </a:cxn>
                <a:cxn ang="0">
                  <a:pos x="27" y="6"/>
                </a:cxn>
                <a:cxn ang="0">
                  <a:pos x="22" y="2"/>
                </a:cxn>
                <a:cxn ang="0">
                  <a:pos x="17" y="0"/>
                </a:cxn>
                <a:cxn ang="0">
                  <a:pos x="12" y="0"/>
                </a:cxn>
                <a:cxn ang="0">
                  <a:pos x="7" y="2"/>
                </a:cxn>
                <a:cxn ang="0">
                  <a:pos x="3" y="5"/>
                </a:cxn>
                <a:cxn ang="0">
                  <a:pos x="0" y="11"/>
                </a:cxn>
                <a:cxn ang="0">
                  <a:pos x="29" y="18"/>
                </a:cxn>
              </a:cxnLst>
              <a:rect l="0" t="0" r="r" b="b"/>
              <a:pathLst>
                <a:path w="29" h="18">
                  <a:moveTo>
                    <a:pt x="29" y="18"/>
                  </a:moveTo>
                  <a:lnTo>
                    <a:pt x="29" y="11"/>
                  </a:lnTo>
                  <a:lnTo>
                    <a:pt x="27" y="6"/>
                  </a:lnTo>
                  <a:lnTo>
                    <a:pt x="22" y="2"/>
                  </a:lnTo>
                  <a:lnTo>
                    <a:pt x="17" y="0"/>
                  </a:lnTo>
                  <a:lnTo>
                    <a:pt x="12" y="0"/>
                  </a:lnTo>
                  <a:lnTo>
                    <a:pt x="7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29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35" name="Freeform 631"/>
            <p:cNvSpPr>
              <a:spLocks/>
            </p:cNvSpPr>
            <p:nvPr/>
          </p:nvSpPr>
          <p:spPr bwMode="auto">
            <a:xfrm>
              <a:off x="3563" y="3123"/>
              <a:ext cx="1" cy="1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7" y="0"/>
                </a:cxn>
                <a:cxn ang="0">
                  <a:pos x="1" y="5"/>
                </a:cxn>
                <a:cxn ang="0">
                  <a:pos x="0" y="13"/>
                </a:cxn>
                <a:cxn ang="0">
                  <a:pos x="5" y="20"/>
                </a:cxn>
                <a:cxn ang="0">
                  <a:pos x="15" y="1"/>
                </a:cxn>
              </a:cxnLst>
              <a:rect l="0" t="0" r="r" b="b"/>
              <a:pathLst>
                <a:path w="15" h="20">
                  <a:moveTo>
                    <a:pt x="15" y="1"/>
                  </a:moveTo>
                  <a:lnTo>
                    <a:pt x="7" y="0"/>
                  </a:lnTo>
                  <a:lnTo>
                    <a:pt x="1" y="5"/>
                  </a:lnTo>
                  <a:lnTo>
                    <a:pt x="0" y="13"/>
                  </a:lnTo>
                  <a:lnTo>
                    <a:pt x="5" y="20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36" name="Freeform 632"/>
            <p:cNvSpPr>
              <a:spLocks/>
            </p:cNvSpPr>
            <p:nvPr/>
          </p:nvSpPr>
          <p:spPr bwMode="auto">
            <a:xfrm>
              <a:off x="3563" y="3123"/>
              <a:ext cx="7" cy="15"/>
            </a:xfrm>
            <a:custGeom>
              <a:avLst/>
              <a:gdLst/>
              <a:ahLst/>
              <a:cxnLst>
                <a:cxn ang="0">
                  <a:pos x="164" y="274"/>
                </a:cxn>
                <a:cxn ang="0">
                  <a:pos x="164" y="274"/>
                </a:cxn>
                <a:cxn ang="0">
                  <a:pos x="162" y="253"/>
                </a:cxn>
                <a:cxn ang="0">
                  <a:pos x="160" y="233"/>
                </a:cxn>
                <a:cxn ang="0">
                  <a:pos x="157" y="211"/>
                </a:cxn>
                <a:cxn ang="0">
                  <a:pos x="153" y="190"/>
                </a:cxn>
                <a:cxn ang="0">
                  <a:pos x="147" y="170"/>
                </a:cxn>
                <a:cxn ang="0">
                  <a:pos x="139" y="152"/>
                </a:cxn>
                <a:cxn ang="0">
                  <a:pos x="130" y="135"/>
                </a:cxn>
                <a:cxn ang="0">
                  <a:pos x="122" y="116"/>
                </a:cxn>
                <a:cxn ang="0">
                  <a:pos x="112" y="98"/>
                </a:cxn>
                <a:cxn ang="0">
                  <a:pos x="100" y="82"/>
                </a:cxn>
                <a:cxn ang="0">
                  <a:pos x="87" y="65"/>
                </a:cxn>
                <a:cxn ang="0">
                  <a:pos x="73" y="50"/>
                </a:cxn>
                <a:cxn ang="0">
                  <a:pos x="59" y="35"/>
                </a:cxn>
                <a:cxn ang="0">
                  <a:pos x="43" y="23"/>
                </a:cxn>
                <a:cxn ang="0">
                  <a:pos x="27" y="10"/>
                </a:cxn>
                <a:cxn ang="0">
                  <a:pos x="10" y="0"/>
                </a:cxn>
                <a:cxn ang="0">
                  <a:pos x="0" y="19"/>
                </a:cxn>
                <a:cxn ang="0">
                  <a:pos x="15" y="29"/>
                </a:cxn>
                <a:cxn ang="0">
                  <a:pos x="30" y="40"/>
                </a:cxn>
                <a:cxn ang="0">
                  <a:pos x="45" y="52"/>
                </a:cxn>
                <a:cxn ang="0">
                  <a:pos x="59" y="65"/>
                </a:cxn>
                <a:cxn ang="0">
                  <a:pos x="71" y="80"/>
                </a:cxn>
                <a:cxn ang="0">
                  <a:pos x="83" y="94"/>
                </a:cxn>
                <a:cxn ang="0">
                  <a:pos x="94" y="110"/>
                </a:cxn>
                <a:cxn ang="0">
                  <a:pos x="104" y="126"/>
                </a:cxn>
                <a:cxn ang="0">
                  <a:pos x="112" y="143"/>
                </a:cxn>
                <a:cxn ang="0">
                  <a:pos x="119" y="161"/>
                </a:cxn>
                <a:cxn ang="0">
                  <a:pos x="126" y="179"/>
                </a:cxn>
                <a:cxn ang="0">
                  <a:pos x="132" y="197"/>
                </a:cxn>
                <a:cxn ang="0">
                  <a:pos x="136" y="216"/>
                </a:cxn>
                <a:cxn ang="0">
                  <a:pos x="139" y="235"/>
                </a:cxn>
                <a:cxn ang="0">
                  <a:pos x="141" y="255"/>
                </a:cxn>
                <a:cxn ang="0">
                  <a:pos x="141" y="274"/>
                </a:cxn>
                <a:cxn ang="0">
                  <a:pos x="141" y="274"/>
                </a:cxn>
                <a:cxn ang="0">
                  <a:pos x="164" y="274"/>
                </a:cxn>
              </a:cxnLst>
              <a:rect l="0" t="0" r="r" b="b"/>
              <a:pathLst>
                <a:path w="164" h="274">
                  <a:moveTo>
                    <a:pt x="164" y="274"/>
                  </a:moveTo>
                  <a:lnTo>
                    <a:pt x="164" y="274"/>
                  </a:lnTo>
                  <a:lnTo>
                    <a:pt x="162" y="253"/>
                  </a:lnTo>
                  <a:lnTo>
                    <a:pt x="160" y="233"/>
                  </a:lnTo>
                  <a:lnTo>
                    <a:pt x="157" y="211"/>
                  </a:lnTo>
                  <a:lnTo>
                    <a:pt x="153" y="190"/>
                  </a:lnTo>
                  <a:lnTo>
                    <a:pt x="147" y="170"/>
                  </a:lnTo>
                  <a:lnTo>
                    <a:pt x="139" y="152"/>
                  </a:lnTo>
                  <a:lnTo>
                    <a:pt x="130" y="135"/>
                  </a:lnTo>
                  <a:lnTo>
                    <a:pt x="122" y="116"/>
                  </a:lnTo>
                  <a:lnTo>
                    <a:pt x="112" y="98"/>
                  </a:lnTo>
                  <a:lnTo>
                    <a:pt x="100" y="82"/>
                  </a:lnTo>
                  <a:lnTo>
                    <a:pt x="87" y="65"/>
                  </a:lnTo>
                  <a:lnTo>
                    <a:pt x="73" y="50"/>
                  </a:lnTo>
                  <a:lnTo>
                    <a:pt x="59" y="35"/>
                  </a:lnTo>
                  <a:lnTo>
                    <a:pt x="43" y="23"/>
                  </a:lnTo>
                  <a:lnTo>
                    <a:pt x="27" y="10"/>
                  </a:lnTo>
                  <a:lnTo>
                    <a:pt x="10" y="0"/>
                  </a:lnTo>
                  <a:lnTo>
                    <a:pt x="0" y="19"/>
                  </a:lnTo>
                  <a:lnTo>
                    <a:pt x="15" y="29"/>
                  </a:lnTo>
                  <a:lnTo>
                    <a:pt x="30" y="40"/>
                  </a:lnTo>
                  <a:lnTo>
                    <a:pt x="45" y="52"/>
                  </a:lnTo>
                  <a:lnTo>
                    <a:pt x="59" y="65"/>
                  </a:lnTo>
                  <a:lnTo>
                    <a:pt x="71" y="80"/>
                  </a:lnTo>
                  <a:lnTo>
                    <a:pt x="83" y="94"/>
                  </a:lnTo>
                  <a:lnTo>
                    <a:pt x="94" y="110"/>
                  </a:lnTo>
                  <a:lnTo>
                    <a:pt x="104" y="126"/>
                  </a:lnTo>
                  <a:lnTo>
                    <a:pt x="112" y="143"/>
                  </a:lnTo>
                  <a:lnTo>
                    <a:pt x="119" y="161"/>
                  </a:lnTo>
                  <a:lnTo>
                    <a:pt x="126" y="179"/>
                  </a:lnTo>
                  <a:lnTo>
                    <a:pt x="132" y="197"/>
                  </a:lnTo>
                  <a:lnTo>
                    <a:pt x="136" y="216"/>
                  </a:lnTo>
                  <a:lnTo>
                    <a:pt x="139" y="235"/>
                  </a:lnTo>
                  <a:lnTo>
                    <a:pt x="141" y="255"/>
                  </a:lnTo>
                  <a:lnTo>
                    <a:pt x="141" y="274"/>
                  </a:lnTo>
                  <a:lnTo>
                    <a:pt x="141" y="274"/>
                  </a:lnTo>
                  <a:lnTo>
                    <a:pt x="164" y="2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37" name="Freeform 633"/>
            <p:cNvSpPr>
              <a:spLocks/>
            </p:cNvSpPr>
            <p:nvPr/>
          </p:nvSpPr>
          <p:spPr bwMode="auto">
            <a:xfrm>
              <a:off x="3569" y="3138"/>
              <a:ext cx="1" cy="4"/>
            </a:xfrm>
            <a:custGeom>
              <a:avLst/>
              <a:gdLst/>
              <a:ahLst/>
              <a:cxnLst>
                <a:cxn ang="0">
                  <a:pos x="21" y="68"/>
                </a:cxn>
                <a:cxn ang="0">
                  <a:pos x="22" y="60"/>
                </a:cxn>
                <a:cxn ang="0">
                  <a:pos x="24" y="52"/>
                </a:cxn>
                <a:cxn ang="0">
                  <a:pos x="25" y="43"/>
                </a:cxn>
                <a:cxn ang="0">
                  <a:pos x="26" y="34"/>
                </a:cxn>
                <a:cxn ang="0">
                  <a:pos x="28" y="25"/>
                </a:cxn>
                <a:cxn ang="0">
                  <a:pos x="28" y="17"/>
                </a:cxn>
                <a:cxn ang="0">
                  <a:pos x="29" y="8"/>
                </a:cxn>
                <a:cxn ang="0">
                  <a:pos x="29" y="0"/>
                </a:cxn>
                <a:cxn ang="0">
                  <a:pos x="6" y="0"/>
                </a:cxn>
                <a:cxn ang="0">
                  <a:pos x="6" y="8"/>
                </a:cxn>
                <a:cxn ang="0">
                  <a:pos x="5" y="17"/>
                </a:cxn>
                <a:cxn ang="0">
                  <a:pos x="5" y="25"/>
                </a:cxn>
                <a:cxn ang="0">
                  <a:pos x="5" y="32"/>
                </a:cxn>
                <a:cxn ang="0">
                  <a:pos x="4" y="41"/>
                </a:cxn>
                <a:cxn ang="0">
                  <a:pos x="3" y="48"/>
                </a:cxn>
                <a:cxn ang="0">
                  <a:pos x="1" y="56"/>
                </a:cxn>
                <a:cxn ang="0">
                  <a:pos x="0" y="64"/>
                </a:cxn>
                <a:cxn ang="0">
                  <a:pos x="21" y="68"/>
                </a:cxn>
              </a:cxnLst>
              <a:rect l="0" t="0" r="r" b="b"/>
              <a:pathLst>
                <a:path w="29" h="68">
                  <a:moveTo>
                    <a:pt x="21" y="68"/>
                  </a:moveTo>
                  <a:lnTo>
                    <a:pt x="22" y="60"/>
                  </a:lnTo>
                  <a:lnTo>
                    <a:pt x="24" y="52"/>
                  </a:lnTo>
                  <a:lnTo>
                    <a:pt x="25" y="43"/>
                  </a:lnTo>
                  <a:lnTo>
                    <a:pt x="26" y="34"/>
                  </a:lnTo>
                  <a:lnTo>
                    <a:pt x="28" y="25"/>
                  </a:lnTo>
                  <a:lnTo>
                    <a:pt x="28" y="17"/>
                  </a:lnTo>
                  <a:lnTo>
                    <a:pt x="29" y="8"/>
                  </a:lnTo>
                  <a:lnTo>
                    <a:pt x="29" y="0"/>
                  </a:lnTo>
                  <a:lnTo>
                    <a:pt x="6" y="0"/>
                  </a:lnTo>
                  <a:lnTo>
                    <a:pt x="6" y="8"/>
                  </a:lnTo>
                  <a:lnTo>
                    <a:pt x="5" y="17"/>
                  </a:lnTo>
                  <a:lnTo>
                    <a:pt x="5" y="25"/>
                  </a:lnTo>
                  <a:lnTo>
                    <a:pt x="5" y="32"/>
                  </a:lnTo>
                  <a:lnTo>
                    <a:pt x="4" y="41"/>
                  </a:lnTo>
                  <a:lnTo>
                    <a:pt x="3" y="48"/>
                  </a:lnTo>
                  <a:lnTo>
                    <a:pt x="1" y="56"/>
                  </a:lnTo>
                  <a:lnTo>
                    <a:pt x="0" y="64"/>
                  </a:lnTo>
                  <a:lnTo>
                    <a:pt x="21" y="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38" name="Freeform 634"/>
            <p:cNvSpPr>
              <a:spLocks/>
            </p:cNvSpPr>
            <p:nvPr/>
          </p:nvSpPr>
          <p:spPr bwMode="auto">
            <a:xfrm>
              <a:off x="3569" y="3138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8"/>
                </a:cxn>
                <a:cxn ang="0">
                  <a:pos x="10" y="12"/>
                </a:cxn>
                <a:cxn ang="0">
                  <a:pos x="17" y="11"/>
                </a:cxn>
                <a:cxn ang="0">
                  <a:pos x="21" y="4"/>
                </a:cxn>
                <a:cxn ang="0">
                  <a:pos x="0" y="0"/>
                </a:cxn>
              </a:cxnLst>
              <a:rect l="0" t="0" r="r" b="b"/>
              <a:pathLst>
                <a:path w="21" h="12">
                  <a:moveTo>
                    <a:pt x="0" y="0"/>
                  </a:moveTo>
                  <a:lnTo>
                    <a:pt x="3" y="8"/>
                  </a:lnTo>
                  <a:lnTo>
                    <a:pt x="10" y="12"/>
                  </a:lnTo>
                  <a:lnTo>
                    <a:pt x="17" y="11"/>
                  </a:lnTo>
                  <a:lnTo>
                    <a:pt x="21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39" name="Freeform 635"/>
            <p:cNvSpPr>
              <a:spLocks/>
            </p:cNvSpPr>
            <p:nvPr/>
          </p:nvSpPr>
          <p:spPr bwMode="auto">
            <a:xfrm>
              <a:off x="3563" y="3128"/>
              <a:ext cx="1" cy="1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7" y="0"/>
                </a:cxn>
                <a:cxn ang="0">
                  <a:pos x="1" y="6"/>
                </a:cxn>
                <a:cxn ang="0">
                  <a:pos x="0" y="14"/>
                </a:cxn>
                <a:cxn ang="0">
                  <a:pos x="5" y="20"/>
                </a:cxn>
                <a:cxn ang="0">
                  <a:pos x="15" y="1"/>
                </a:cxn>
              </a:cxnLst>
              <a:rect l="0" t="0" r="r" b="b"/>
              <a:pathLst>
                <a:path w="15" h="20">
                  <a:moveTo>
                    <a:pt x="15" y="1"/>
                  </a:moveTo>
                  <a:lnTo>
                    <a:pt x="7" y="0"/>
                  </a:lnTo>
                  <a:lnTo>
                    <a:pt x="1" y="6"/>
                  </a:lnTo>
                  <a:lnTo>
                    <a:pt x="0" y="14"/>
                  </a:lnTo>
                  <a:lnTo>
                    <a:pt x="5" y="20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40" name="Freeform 636"/>
            <p:cNvSpPr>
              <a:spLocks/>
            </p:cNvSpPr>
            <p:nvPr/>
          </p:nvSpPr>
          <p:spPr bwMode="auto">
            <a:xfrm>
              <a:off x="3564" y="3128"/>
              <a:ext cx="4" cy="8"/>
            </a:xfrm>
            <a:custGeom>
              <a:avLst/>
              <a:gdLst/>
              <a:ahLst/>
              <a:cxnLst>
                <a:cxn ang="0">
                  <a:pos x="86" y="136"/>
                </a:cxn>
                <a:cxn ang="0">
                  <a:pos x="86" y="136"/>
                </a:cxn>
                <a:cxn ang="0">
                  <a:pos x="85" y="116"/>
                </a:cxn>
                <a:cxn ang="0">
                  <a:pos x="81" y="95"/>
                </a:cxn>
                <a:cxn ang="0">
                  <a:pos x="76" y="76"/>
                </a:cxn>
                <a:cxn ang="0">
                  <a:pos x="66" y="58"/>
                </a:cxn>
                <a:cxn ang="0">
                  <a:pos x="55" y="41"/>
                </a:cxn>
                <a:cxn ang="0">
                  <a:pos x="42" y="26"/>
                </a:cxn>
                <a:cxn ang="0">
                  <a:pos x="27" y="12"/>
                </a:cxn>
                <a:cxn ang="0">
                  <a:pos x="10" y="0"/>
                </a:cxn>
                <a:cxn ang="0">
                  <a:pos x="0" y="19"/>
                </a:cxn>
                <a:cxn ang="0">
                  <a:pos x="14" y="29"/>
                </a:cxn>
                <a:cxn ang="0">
                  <a:pos x="28" y="40"/>
                </a:cxn>
                <a:cxn ang="0">
                  <a:pos x="39" y="54"/>
                </a:cxn>
                <a:cxn ang="0">
                  <a:pos x="48" y="69"/>
                </a:cxn>
                <a:cxn ang="0">
                  <a:pos x="55" y="85"/>
                </a:cxn>
                <a:cxn ang="0">
                  <a:pos x="60" y="102"/>
                </a:cxn>
                <a:cxn ang="0">
                  <a:pos x="64" y="118"/>
                </a:cxn>
                <a:cxn ang="0">
                  <a:pos x="65" y="136"/>
                </a:cxn>
                <a:cxn ang="0">
                  <a:pos x="65" y="136"/>
                </a:cxn>
                <a:cxn ang="0">
                  <a:pos x="86" y="136"/>
                </a:cxn>
              </a:cxnLst>
              <a:rect l="0" t="0" r="r" b="b"/>
              <a:pathLst>
                <a:path w="86" h="136">
                  <a:moveTo>
                    <a:pt x="86" y="136"/>
                  </a:moveTo>
                  <a:lnTo>
                    <a:pt x="86" y="136"/>
                  </a:lnTo>
                  <a:lnTo>
                    <a:pt x="85" y="116"/>
                  </a:lnTo>
                  <a:lnTo>
                    <a:pt x="81" y="95"/>
                  </a:lnTo>
                  <a:lnTo>
                    <a:pt x="76" y="76"/>
                  </a:lnTo>
                  <a:lnTo>
                    <a:pt x="66" y="58"/>
                  </a:lnTo>
                  <a:lnTo>
                    <a:pt x="55" y="41"/>
                  </a:lnTo>
                  <a:lnTo>
                    <a:pt x="42" y="26"/>
                  </a:lnTo>
                  <a:lnTo>
                    <a:pt x="27" y="12"/>
                  </a:lnTo>
                  <a:lnTo>
                    <a:pt x="10" y="0"/>
                  </a:lnTo>
                  <a:lnTo>
                    <a:pt x="0" y="19"/>
                  </a:lnTo>
                  <a:lnTo>
                    <a:pt x="14" y="29"/>
                  </a:lnTo>
                  <a:lnTo>
                    <a:pt x="28" y="40"/>
                  </a:lnTo>
                  <a:lnTo>
                    <a:pt x="39" y="54"/>
                  </a:lnTo>
                  <a:lnTo>
                    <a:pt x="48" y="69"/>
                  </a:lnTo>
                  <a:lnTo>
                    <a:pt x="55" y="85"/>
                  </a:lnTo>
                  <a:lnTo>
                    <a:pt x="60" y="102"/>
                  </a:lnTo>
                  <a:lnTo>
                    <a:pt x="64" y="118"/>
                  </a:lnTo>
                  <a:lnTo>
                    <a:pt x="65" y="136"/>
                  </a:lnTo>
                  <a:lnTo>
                    <a:pt x="65" y="136"/>
                  </a:lnTo>
                  <a:lnTo>
                    <a:pt x="86" y="1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41" name="Freeform 637"/>
            <p:cNvSpPr>
              <a:spLocks/>
            </p:cNvSpPr>
            <p:nvPr/>
          </p:nvSpPr>
          <p:spPr bwMode="auto">
            <a:xfrm>
              <a:off x="3567" y="3136"/>
              <a:ext cx="1" cy="2"/>
            </a:xfrm>
            <a:custGeom>
              <a:avLst/>
              <a:gdLst/>
              <a:ahLst/>
              <a:cxnLst>
                <a:cxn ang="0">
                  <a:pos x="21" y="35"/>
                </a:cxn>
                <a:cxn ang="0">
                  <a:pos x="22" y="30"/>
                </a:cxn>
                <a:cxn ang="0">
                  <a:pos x="22" y="26"/>
                </a:cxn>
                <a:cxn ang="0">
                  <a:pos x="23" y="21"/>
                </a:cxn>
                <a:cxn ang="0">
                  <a:pos x="23" y="18"/>
                </a:cxn>
                <a:cxn ang="0">
                  <a:pos x="24" y="15"/>
                </a:cxn>
                <a:cxn ang="0">
                  <a:pos x="24" y="9"/>
                </a:cxn>
                <a:cxn ang="0">
                  <a:pos x="24" y="5"/>
                </a:cxn>
                <a:cxn ang="0">
                  <a:pos x="24" y="0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3" y="9"/>
                </a:cxn>
                <a:cxn ang="0">
                  <a:pos x="3" y="11"/>
                </a:cxn>
                <a:cxn ang="0">
                  <a:pos x="2" y="14"/>
                </a:cxn>
                <a:cxn ang="0">
                  <a:pos x="2" y="19"/>
                </a:cxn>
                <a:cxn ang="0">
                  <a:pos x="1" y="24"/>
                </a:cxn>
                <a:cxn ang="0">
                  <a:pos x="1" y="28"/>
                </a:cxn>
                <a:cxn ang="0">
                  <a:pos x="0" y="31"/>
                </a:cxn>
                <a:cxn ang="0">
                  <a:pos x="21" y="35"/>
                </a:cxn>
              </a:cxnLst>
              <a:rect l="0" t="0" r="r" b="b"/>
              <a:pathLst>
                <a:path w="24" h="35">
                  <a:moveTo>
                    <a:pt x="21" y="35"/>
                  </a:moveTo>
                  <a:lnTo>
                    <a:pt x="22" y="30"/>
                  </a:lnTo>
                  <a:lnTo>
                    <a:pt x="22" y="26"/>
                  </a:lnTo>
                  <a:lnTo>
                    <a:pt x="23" y="21"/>
                  </a:lnTo>
                  <a:lnTo>
                    <a:pt x="23" y="18"/>
                  </a:lnTo>
                  <a:lnTo>
                    <a:pt x="24" y="15"/>
                  </a:lnTo>
                  <a:lnTo>
                    <a:pt x="24" y="9"/>
                  </a:lnTo>
                  <a:lnTo>
                    <a:pt x="24" y="5"/>
                  </a:lnTo>
                  <a:lnTo>
                    <a:pt x="24" y="0"/>
                  </a:lnTo>
                  <a:lnTo>
                    <a:pt x="3" y="0"/>
                  </a:lnTo>
                  <a:lnTo>
                    <a:pt x="3" y="5"/>
                  </a:lnTo>
                  <a:lnTo>
                    <a:pt x="3" y="9"/>
                  </a:lnTo>
                  <a:lnTo>
                    <a:pt x="3" y="11"/>
                  </a:lnTo>
                  <a:lnTo>
                    <a:pt x="2" y="14"/>
                  </a:lnTo>
                  <a:lnTo>
                    <a:pt x="2" y="19"/>
                  </a:lnTo>
                  <a:lnTo>
                    <a:pt x="1" y="24"/>
                  </a:lnTo>
                  <a:lnTo>
                    <a:pt x="1" y="28"/>
                  </a:lnTo>
                  <a:lnTo>
                    <a:pt x="0" y="31"/>
                  </a:lnTo>
                  <a:lnTo>
                    <a:pt x="21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42" name="Freeform 638"/>
            <p:cNvSpPr>
              <a:spLocks/>
            </p:cNvSpPr>
            <p:nvPr/>
          </p:nvSpPr>
          <p:spPr bwMode="auto">
            <a:xfrm>
              <a:off x="3567" y="3135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9"/>
                </a:cxn>
                <a:cxn ang="0">
                  <a:pos x="10" y="13"/>
                </a:cxn>
                <a:cxn ang="0">
                  <a:pos x="17" y="12"/>
                </a:cxn>
                <a:cxn ang="0">
                  <a:pos x="21" y="4"/>
                </a:cxn>
                <a:cxn ang="0">
                  <a:pos x="0" y="0"/>
                </a:cxn>
              </a:cxnLst>
              <a:rect l="0" t="0" r="r" b="b"/>
              <a:pathLst>
                <a:path w="21" h="13">
                  <a:moveTo>
                    <a:pt x="0" y="0"/>
                  </a:moveTo>
                  <a:lnTo>
                    <a:pt x="2" y="9"/>
                  </a:lnTo>
                  <a:lnTo>
                    <a:pt x="10" y="13"/>
                  </a:lnTo>
                  <a:lnTo>
                    <a:pt x="17" y="12"/>
                  </a:lnTo>
                  <a:lnTo>
                    <a:pt x="21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43" name="Freeform 639"/>
            <p:cNvSpPr>
              <a:spLocks/>
            </p:cNvSpPr>
            <p:nvPr/>
          </p:nvSpPr>
          <p:spPr bwMode="auto">
            <a:xfrm>
              <a:off x="3388" y="3300"/>
              <a:ext cx="53" cy="137"/>
            </a:xfrm>
            <a:custGeom>
              <a:avLst/>
              <a:gdLst/>
              <a:ahLst/>
              <a:cxnLst>
                <a:cxn ang="0">
                  <a:pos x="166" y="0"/>
                </a:cxn>
                <a:cxn ang="0">
                  <a:pos x="0" y="73"/>
                </a:cxn>
                <a:cxn ang="0">
                  <a:pos x="959" y="2481"/>
                </a:cxn>
                <a:cxn ang="0">
                  <a:pos x="1169" y="2389"/>
                </a:cxn>
                <a:cxn ang="0">
                  <a:pos x="166" y="0"/>
                </a:cxn>
              </a:cxnLst>
              <a:rect l="0" t="0" r="r" b="b"/>
              <a:pathLst>
                <a:path w="1169" h="2481">
                  <a:moveTo>
                    <a:pt x="166" y="0"/>
                  </a:moveTo>
                  <a:lnTo>
                    <a:pt x="0" y="73"/>
                  </a:lnTo>
                  <a:lnTo>
                    <a:pt x="959" y="2481"/>
                  </a:lnTo>
                  <a:lnTo>
                    <a:pt x="1169" y="2389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5459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44" name="Freeform 640"/>
            <p:cNvSpPr>
              <a:spLocks/>
            </p:cNvSpPr>
            <p:nvPr/>
          </p:nvSpPr>
          <p:spPr bwMode="auto">
            <a:xfrm>
              <a:off x="3388" y="3300"/>
              <a:ext cx="52" cy="137"/>
            </a:xfrm>
            <a:custGeom>
              <a:avLst/>
              <a:gdLst/>
              <a:ahLst/>
              <a:cxnLst>
                <a:cxn ang="0">
                  <a:pos x="126" y="6"/>
                </a:cxn>
                <a:cxn ang="0">
                  <a:pos x="104" y="14"/>
                </a:cxn>
                <a:cxn ang="0">
                  <a:pos x="81" y="24"/>
                </a:cxn>
                <a:cxn ang="0">
                  <a:pos x="36" y="44"/>
                </a:cxn>
                <a:cxn ang="0">
                  <a:pos x="29" y="132"/>
                </a:cxn>
                <a:cxn ang="0">
                  <a:pos x="81" y="260"/>
                </a:cxn>
                <a:cxn ang="0">
                  <a:pos x="125" y="370"/>
                </a:cxn>
                <a:cxn ang="0">
                  <a:pos x="163" y="467"/>
                </a:cxn>
                <a:cxn ang="0">
                  <a:pos x="198" y="554"/>
                </a:cxn>
                <a:cxn ang="0">
                  <a:pos x="232" y="637"/>
                </a:cxn>
                <a:cxn ang="0">
                  <a:pos x="265" y="723"/>
                </a:cxn>
                <a:cxn ang="0">
                  <a:pos x="302" y="812"/>
                </a:cxn>
                <a:cxn ang="0">
                  <a:pos x="342" y="913"/>
                </a:cxn>
                <a:cxn ang="0">
                  <a:pos x="388" y="1029"/>
                </a:cxn>
                <a:cxn ang="0">
                  <a:pos x="442" y="1164"/>
                </a:cxn>
                <a:cxn ang="0">
                  <a:pos x="505" y="1323"/>
                </a:cxn>
                <a:cxn ang="0">
                  <a:pos x="581" y="1511"/>
                </a:cxn>
                <a:cxn ang="0">
                  <a:pos x="669" y="1733"/>
                </a:cxn>
                <a:cxn ang="0">
                  <a:pos x="773" y="1993"/>
                </a:cxn>
                <a:cxn ang="0">
                  <a:pos x="895" y="2297"/>
                </a:cxn>
                <a:cxn ang="0">
                  <a:pos x="972" y="2462"/>
                </a:cxn>
                <a:cxn ang="0">
                  <a:pos x="989" y="2455"/>
                </a:cxn>
                <a:cxn ang="0">
                  <a:pos x="1003" y="2449"/>
                </a:cxn>
                <a:cxn ang="0">
                  <a:pos x="1015" y="2442"/>
                </a:cxn>
                <a:cxn ang="0">
                  <a:pos x="1030" y="2436"/>
                </a:cxn>
                <a:cxn ang="0">
                  <a:pos x="1050" y="2428"/>
                </a:cxn>
                <a:cxn ang="0">
                  <a:pos x="1077" y="2416"/>
                </a:cxn>
                <a:cxn ang="0">
                  <a:pos x="1116" y="2399"/>
                </a:cxn>
                <a:cxn ang="0">
                  <a:pos x="1110" y="2318"/>
                </a:cxn>
                <a:cxn ang="0">
                  <a:pos x="1056" y="2190"/>
                </a:cxn>
                <a:cxn ang="0">
                  <a:pos x="1011" y="2082"/>
                </a:cxn>
                <a:cxn ang="0">
                  <a:pos x="970" y="1985"/>
                </a:cxn>
                <a:cxn ang="0">
                  <a:pos x="935" y="1897"/>
                </a:cxn>
                <a:cxn ang="0">
                  <a:pos x="899" y="1814"/>
                </a:cxn>
                <a:cxn ang="0">
                  <a:pos x="864" y="1730"/>
                </a:cxn>
                <a:cxn ang="0">
                  <a:pos x="826" y="1640"/>
                </a:cxn>
                <a:cxn ang="0">
                  <a:pos x="785" y="1541"/>
                </a:cxn>
                <a:cxn ang="0">
                  <a:pos x="738" y="1426"/>
                </a:cxn>
                <a:cxn ang="0">
                  <a:pos x="682" y="1292"/>
                </a:cxn>
                <a:cxn ang="0">
                  <a:pos x="615" y="1134"/>
                </a:cxn>
                <a:cxn ang="0">
                  <a:pos x="537" y="947"/>
                </a:cxn>
                <a:cxn ang="0">
                  <a:pos x="445" y="727"/>
                </a:cxn>
                <a:cxn ang="0">
                  <a:pos x="337" y="469"/>
                </a:cxn>
                <a:cxn ang="0">
                  <a:pos x="210" y="167"/>
                </a:cxn>
              </a:cxnLst>
              <a:rect l="0" t="0" r="r" b="b"/>
              <a:pathLst>
                <a:path w="1140" h="2467">
                  <a:moveTo>
                    <a:pt x="140" y="0"/>
                  </a:moveTo>
                  <a:lnTo>
                    <a:pt x="126" y="6"/>
                  </a:lnTo>
                  <a:lnTo>
                    <a:pt x="114" y="10"/>
                  </a:lnTo>
                  <a:lnTo>
                    <a:pt x="104" y="14"/>
                  </a:lnTo>
                  <a:lnTo>
                    <a:pt x="94" y="19"/>
                  </a:lnTo>
                  <a:lnTo>
                    <a:pt x="81" y="24"/>
                  </a:lnTo>
                  <a:lnTo>
                    <a:pt x="61" y="32"/>
                  </a:lnTo>
                  <a:lnTo>
                    <a:pt x="36" y="44"/>
                  </a:lnTo>
                  <a:lnTo>
                    <a:pt x="0" y="61"/>
                  </a:lnTo>
                  <a:lnTo>
                    <a:pt x="29" y="132"/>
                  </a:lnTo>
                  <a:lnTo>
                    <a:pt x="55" y="199"/>
                  </a:lnTo>
                  <a:lnTo>
                    <a:pt x="81" y="260"/>
                  </a:lnTo>
                  <a:lnTo>
                    <a:pt x="103" y="317"/>
                  </a:lnTo>
                  <a:lnTo>
                    <a:pt x="125" y="370"/>
                  </a:lnTo>
                  <a:lnTo>
                    <a:pt x="144" y="419"/>
                  </a:lnTo>
                  <a:lnTo>
                    <a:pt x="163" y="467"/>
                  </a:lnTo>
                  <a:lnTo>
                    <a:pt x="181" y="511"/>
                  </a:lnTo>
                  <a:lnTo>
                    <a:pt x="198" y="554"/>
                  </a:lnTo>
                  <a:lnTo>
                    <a:pt x="215" y="596"/>
                  </a:lnTo>
                  <a:lnTo>
                    <a:pt x="232" y="637"/>
                  </a:lnTo>
                  <a:lnTo>
                    <a:pt x="249" y="680"/>
                  </a:lnTo>
                  <a:lnTo>
                    <a:pt x="265" y="723"/>
                  </a:lnTo>
                  <a:lnTo>
                    <a:pt x="284" y="766"/>
                  </a:lnTo>
                  <a:lnTo>
                    <a:pt x="302" y="812"/>
                  </a:lnTo>
                  <a:lnTo>
                    <a:pt x="322" y="861"/>
                  </a:lnTo>
                  <a:lnTo>
                    <a:pt x="342" y="913"/>
                  </a:lnTo>
                  <a:lnTo>
                    <a:pt x="364" y="968"/>
                  </a:lnTo>
                  <a:lnTo>
                    <a:pt x="388" y="1029"/>
                  </a:lnTo>
                  <a:lnTo>
                    <a:pt x="414" y="1093"/>
                  </a:lnTo>
                  <a:lnTo>
                    <a:pt x="442" y="1164"/>
                  </a:lnTo>
                  <a:lnTo>
                    <a:pt x="473" y="1239"/>
                  </a:lnTo>
                  <a:lnTo>
                    <a:pt x="505" y="1323"/>
                  </a:lnTo>
                  <a:lnTo>
                    <a:pt x="542" y="1412"/>
                  </a:lnTo>
                  <a:lnTo>
                    <a:pt x="581" y="1511"/>
                  </a:lnTo>
                  <a:lnTo>
                    <a:pt x="623" y="1618"/>
                  </a:lnTo>
                  <a:lnTo>
                    <a:pt x="669" y="1733"/>
                  </a:lnTo>
                  <a:lnTo>
                    <a:pt x="719" y="1858"/>
                  </a:lnTo>
                  <a:lnTo>
                    <a:pt x="773" y="1993"/>
                  </a:lnTo>
                  <a:lnTo>
                    <a:pt x="832" y="2140"/>
                  </a:lnTo>
                  <a:lnTo>
                    <a:pt x="895" y="2297"/>
                  </a:lnTo>
                  <a:lnTo>
                    <a:pt x="962" y="2467"/>
                  </a:lnTo>
                  <a:lnTo>
                    <a:pt x="972" y="2462"/>
                  </a:lnTo>
                  <a:lnTo>
                    <a:pt x="982" y="2458"/>
                  </a:lnTo>
                  <a:lnTo>
                    <a:pt x="989" y="2455"/>
                  </a:lnTo>
                  <a:lnTo>
                    <a:pt x="996" y="2452"/>
                  </a:lnTo>
                  <a:lnTo>
                    <a:pt x="1003" y="2449"/>
                  </a:lnTo>
                  <a:lnTo>
                    <a:pt x="1009" y="2445"/>
                  </a:lnTo>
                  <a:lnTo>
                    <a:pt x="1015" y="2442"/>
                  </a:lnTo>
                  <a:lnTo>
                    <a:pt x="1022" y="2439"/>
                  </a:lnTo>
                  <a:lnTo>
                    <a:pt x="1030" y="2436"/>
                  </a:lnTo>
                  <a:lnTo>
                    <a:pt x="1040" y="2432"/>
                  </a:lnTo>
                  <a:lnTo>
                    <a:pt x="1050" y="2428"/>
                  </a:lnTo>
                  <a:lnTo>
                    <a:pt x="1063" y="2422"/>
                  </a:lnTo>
                  <a:lnTo>
                    <a:pt x="1077" y="2416"/>
                  </a:lnTo>
                  <a:lnTo>
                    <a:pt x="1095" y="2409"/>
                  </a:lnTo>
                  <a:lnTo>
                    <a:pt x="1116" y="2399"/>
                  </a:lnTo>
                  <a:lnTo>
                    <a:pt x="1140" y="2390"/>
                  </a:lnTo>
                  <a:lnTo>
                    <a:pt x="1110" y="2318"/>
                  </a:lnTo>
                  <a:lnTo>
                    <a:pt x="1081" y="2251"/>
                  </a:lnTo>
                  <a:lnTo>
                    <a:pt x="1056" y="2190"/>
                  </a:lnTo>
                  <a:lnTo>
                    <a:pt x="1033" y="2134"/>
                  </a:lnTo>
                  <a:lnTo>
                    <a:pt x="1011" y="2082"/>
                  </a:lnTo>
                  <a:lnTo>
                    <a:pt x="991" y="2032"/>
                  </a:lnTo>
                  <a:lnTo>
                    <a:pt x="970" y="1985"/>
                  </a:lnTo>
                  <a:lnTo>
                    <a:pt x="952" y="1940"/>
                  </a:lnTo>
                  <a:lnTo>
                    <a:pt x="935" y="1897"/>
                  </a:lnTo>
                  <a:lnTo>
                    <a:pt x="916" y="1856"/>
                  </a:lnTo>
                  <a:lnTo>
                    <a:pt x="899" y="1814"/>
                  </a:lnTo>
                  <a:lnTo>
                    <a:pt x="882" y="1773"/>
                  </a:lnTo>
                  <a:lnTo>
                    <a:pt x="864" y="1730"/>
                  </a:lnTo>
                  <a:lnTo>
                    <a:pt x="846" y="1686"/>
                  </a:lnTo>
                  <a:lnTo>
                    <a:pt x="826" y="1640"/>
                  </a:lnTo>
                  <a:lnTo>
                    <a:pt x="807" y="1592"/>
                  </a:lnTo>
                  <a:lnTo>
                    <a:pt x="785" y="1541"/>
                  </a:lnTo>
                  <a:lnTo>
                    <a:pt x="762" y="1485"/>
                  </a:lnTo>
                  <a:lnTo>
                    <a:pt x="738" y="1426"/>
                  </a:lnTo>
                  <a:lnTo>
                    <a:pt x="710" y="1362"/>
                  </a:lnTo>
                  <a:lnTo>
                    <a:pt x="682" y="1292"/>
                  </a:lnTo>
                  <a:lnTo>
                    <a:pt x="650" y="1216"/>
                  </a:lnTo>
                  <a:lnTo>
                    <a:pt x="615" y="1134"/>
                  </a:lnTo>
                  <a:lnTo>
                    <a:pt x="578" y="1044"/>
                  </a:lnTo>
                  <a:lnTo>
                    <a:pt x="537" y="947"/>
                  </a:lnTo>
                  <a:lnTo>
                    <a:pt x="493" y="842"/>
                  </a:lnTo>
                  <a:lnTo>
                    <a:pt x="445" y="727"/>
                  </a:lnTo>
                  <a:lnTo>
                    <a:pt x="393" y="603"/>
                  </a:lnTo>
                  <a:lnTo>
                    <a:pt x="337" y="469"/>
                  </a:lnTo>
                  <a:lnTo>
                    <a:pt x="276" y="324"/>
                  </a:lnTo>
                  <a:lnTo>
                    <a:pt x="210" y="167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70757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45" name="Freeform 641"/>
            <p:cNvSpPr>
              <a:spLocks/>
            </p:cNvSpPr>
            <p:nvPr/>
          </p:nvSpPr>
          <p:spPr bwMode="auto">
            <a:xfrm>
              <a:off x="3389" y="3301"/>
              <a:ext cx="50" cy="136"/>
            </a:xfrm>
            <a:custGeom>
              <a:avLst/>
              <a:gdLst/>
              <a:ahLst/>
              <a:cxnLst>
                <a:cxn ang="0">
                  <a:pos x="100" y="4"/>
                </a:cxn>
                <a:cxn ang="0">
                  <a:pos x="84" y="12"/>
                </a:cxn>
                <a:cxn ang="0">
                  <a:pos x="65" y="19"/>
                </a:cxn>
                <a:cxn ang="0">
                  <a:pos x="29" y="36"/>
                </a:cxn>
                <a:cxn ang="0">
                  <a:pos x="29" y="120"/>
                </a:cxn>
                <a:cxn ang="0">
                  <a:pos x="81" y="248"/>
                </a:cxn>
                <a:cxn ang="0">
                  <a:pos x="125" y="358"/>
                </a:cxn>
                <a:cxn ang="0">
                  <a:pos x="164" y="455"/>
                </a:cxn>
                <a:cxn ang="0">
                  <a:pos x="199" y="542"/>
                </a:cxn>
                <a:cxn ang="0">
                  <a:pos x="233" y="625"/>
                </a:cxn>
                <a:cxn ang="0">
                  <a:pos x="267" y="711"/>
                </a:cxn>
                <a:cxn ang="0">
                  <a:pos x="302" y="800"/>
                </a:cxn>
                <a:cxn ang="0">
                  <a:pos x="343" y="900"/>
                </a:cxn>
                <a:cxn ang="0">
                  <a:pos x="389" y="1016"/>
                </a:cxn>
                <a:cxn ang="0">
                  <a:pos x="443" y="1151"/>
                </a:cxn>
                <a:cxn ang="0">
                  <a:pos x="507" y="1311"/>
                </a:cxn>
                <a:cxn ang="0">
                  <a:pos x="583" y="1499"/>
                </a:cxn>
                <a:cxn ang="0">
                  <a:pos x="672" y="1721"/>
                </a:cxn>
                <a:cxn ang="0">
                  <a:pos x="777" y="1981"/>
                </a:cxn>
                <a:cxn ang="0">
                  <a:pos x="898" y="2285"/>
                </a:cxn>
                <a:cxn ang="0">
                  <a:pos x="982" y="2447"/>
                </a:cxn>
                <a:cxn ang="0">
                  <a:pos x="1003" y="2436"/>
                </a:cxn>
                <a:cxn ang="0">
                  <a:pos x="1029" y="2426"/>
                </a:cxn>
                <a:cxn ang="0">
                  <a:pos x="1073" y="2407"/>
                </a:cxn>
                <a:cxn ang="0">
                  <a:pos x="1080" y="2320"/>
                </a:cxn>
                <a:cxn ang="0">
                  <a:pos x="1027" y="2193"/>
                </a:cxn>
                <a:cxn ang="0">
                  <a:pos x="981" y="2083"/>
                </a:cxn>
                <a:cxn ang="0">
                  <a:pos x="941" y="1987"/>
                </a:cxn>
                <a:cxn ang="0">
                  <a:pos x="905" y="1900"/>
                </a:cxn>
                <a:cxn ang="0">
                  <a:pos x="869" y="1817"/>
                </a:cxn>
                <a:cxn ang="0">
                  <a:pos x="835" y="1732"/>
                </a:cxn>
                <a:cxn ang="0">
                  <a:pos x="797" y="1643"/>
                </a:cxn>
                <a:cxn ang="0">
                  <a:pos x="756" y="1542"/>
                </a:cxn>
                <a:cxn ang="0">
                  <a:pos x="708" y="1428"/>
                </a:cxn>
                <a:cxn ang="0">
                  <a:pos x="652" y="1294"/>
                </a:cxn>
                <a:cxn ang="0">
                  <a:pos x="586" y="1136"/>
                </a:cxn>
                <a:cxn ang="0">
                  <a:pos x="508" y="948"/>
                </a:cxn>
                <a:cxn ang="0">
                  <a:pos x="417" y="728"/>
                </a:cxn>
                <a:cxn ang="0">
                  <a:pos x="308" y="469"/>
                </a:cxn>
                <a:cxn ang="0">
                  <a:pos x="183" y="168"/>
                </a:cxn>
              </a:cxnLst>
              <a:rect l="0" t="0" r="r" b="b"/>
              <a:pathLst>
                <a:path w="1109" h="2454">
                  <a:moveTo>
                    <a:pt x="113" y="0"/>
                  </a:moveTo>
                  <a:lnTo>
                    <a:pt x="100" y="4"/>
                  </a:lnTo>
                  <a:lnTo>
                    <a:pt x="92" y="9"/>
                  </a:lnTo>
                  <a:lnTo>
                    <a:pt x="84" y="12"/>
                  </a:lnTo>
                  <a:lnTo>
                    <a:pt x="76" y="15"/>
                  </a:lnTo>
                  <a:lnTo>
                    <a:pt x="65" y="19"/>
                  </a:lnTo>
                  <a:lnTo>
                    <a:pt x="49" y="26"/>
                  </a:lnTo>
                  <a:lnTo>
                    <a:pt x="29" y="36"/>
                  </a:lnTo>
                  <a:lnTo>
                    <a:pt x="0" y="49"/>
                  </a:lnTo>
                  <a:lnTo>
                    <a:pt x="29" y="120"/>
                  </a:lnTo>
                  <a:lnTo>
                    <a:pt x="56" y="187"/>
                  </a:lnTo>
                  <a:lnTo>
                    <a:pt x="81" y="248"/>
                  </a:lnTo>
                  <a:lnTo>
                    <a:pt x="103" y="305"/>
                  </a:lnTo>
                  <a:lnTo>
                    <a:pt x="125" y="358"/>
                  </a:lnTo>
                  <a:lnTo>
                    <a:pt x="145" y="407"/>
                  </a:lnTo>
                  <a:lnTo>
                    <a:pt x="164" y="455"/>
                  </a:lnTo>
                  <a:lnTo>
                    <a:pt x="182" y="499"/>
                  </a:lnTo>
                  <a:lnTo>
                    <a:pt x="199" y="542"/>
                  </a:lnTo>
                  <a:lnTo>
                    <a:pt x="216" y="584"/>
                  </a:lnTo>
                  <a:lnTo>
                    <a:pt x="233" y="625"/>
                  </a:lnTo>
                  <a:lnTo>
                    <a:pt x="249" y="667"/>
                  </a:lnTo>
                  <a:lnTo>
                    <a:pt x="267" y="711"/>
                  </a:lnTo>
                  <a:lnTo>
                    <a:pt x="284" y="754"/>
                  </a:lnTo>
                  <a:lnTo>
                    <a:pt x="302" y="800"/>
                  </a:lnTo>
                  <a:lnTo>
                    <a:pt x="323" y="849"/>
                  </a:lnTo>
                  <a:lnTo>
                    <a:pt x="343" y="900"/>
                  </a:lnTo>
                  <a:lnTo>
                    <a:pt x="366" y="956"/>
                  </a:lnTo>
                  <a:lnTo>
                    <a:pt x="389" y="1016"/>
                  </a:lnTo>
                  <a:lnTo>
                    <a:pt x="415" y="1081"/>
                  </a:lnTo>
                  <a:lnTo>
                    <a:pt x="443" y="1151"/>
                  </a:lnTo>
                  <a:lnTo>
                    <a:pt x="474" y="1227"/>
                  </a:lnTo>
                  <a:lnTo>
                    <a:pt x="507" y="1311"/>
                  </a:lnTo>
                  <a:lnTo>
                    <a:pt x="544" y="1400"/>
                  </a:lnTo>
                  <a:lnTo>
                    <a:pt x="583" y="1499"/>
                  </a:lnTo>
                  <a:lnTo>
                    <a:pt x="626" y="1606"/>
                  </a:lnTo>
                  <a:lnTo>
                    <a:pt x="672" y="1721"/>
                  </a:lnTo>
                  <a:lnTo>
                    <a:pt x="723" y="1846"/>
                  </a:lnTo>
                  <a:lnTo>
                    <a:pt x="777" y="1981"/>
                  </a:lnTo>
                  <a:lnTo>
                    <a:pt x="835" y="2128"/>
                  </a:lnTo>
                  <a:lnTo>
                    <a:pt x="898" y="2285"/>
                  </a:lnTo>
                  <a:lnTo>
                    <a:pt x="966" y="2454"/>
                  </a:lnTo>
                  <a:lnTo>
                    <a:pt x="982" y="2447"/>
                  </a:lnTo>
                  <a:lnTo>
                    <a:pt x="994" y="2442"/>
                  </a:lnTo>
                  <a:lnTo>
                    <a:pt x="1003" y="2436"/>
                  </a:lnTo>
                  <a:lnTo>
                    <a:pt x="1014" y="2432"/>
                  </a:lnTo>
                  <a:lnTo>
                    <a:pt x="1029" y="2426"/>
                  </a:lnTo>
                  <a:lnTo>
                    <a:pt x="1047" y="2417"/>
                  </a:lnTo>
                  <a:lnTo>
                    <a:pt x="1073" y="2407"/>
                  </a:lnTo>
                  <a:lnTo>
                    <a:pt x="1109" y="2392"/>
                  </a:lnTo>
                  <a:lnTo>
                    <a:pt x="1080" y="2320"/>
                  </a:lnTo>
                  <a:lnTo>
                    <a:pt x="1052" y="2254"/>
                  </a:lnTo>
                  <a:lnTo>
                    <a:pt x="1027" y="2193"/>
                  </a:lnTo>
                  <a:lnTo>
                    <a:pt x="1003" y="2136"/>
                  </a:lnTo>
                  <a:lnTo>
                    <a:pt x="981" y="2083"/>
                  </a:lnTo>
                  <a:lnTo>
                    <a:pt x="960" y="2035"/>
                  </a:lnTo>
                  <a:lnTo>
                    <a:pt x="941" y="1987"/>
                  </a:lnTo>
                  <a:lnTo>
                    <a:pt x="922" y="1943"/>
                  </a:lnTo>
                  <a:lnTo>
                    <a:pt x="905" y="1900"/>
                  </a:lnTo>
                  <a:lnTo>
                    <a:pt x="887" y="1858"/>
                  </a:lnTo>
                  <a:lnTo>
                    <a:pt x="869" y="1817"/>
                  </a:lnTo>
                  <a:lnTo>
                    <a:pt x="852" y="1774"/>
                  </a:lnTo>
                  <a:lnTo>
                    <a:pt x="835" y="1732"/>
                  </a:lnTo>
                  <a:lnTo>
                    <a:pt x="816" y="1688"/>
                  </a:lnTo>
                  <a:lnTo>
                    <a:pt x="797" y="1643"/>
                  </a:lnTo>
                  <a:lnTo>
                    <a:pt x="778" y="1594"/>
                  </a:lnTo>
                  <a:lnTo>
                    <a:pt x="756" y="1542"/>
                  </a:lnTo>
                  <a:lnTo>
                    <a:pt x="733" y="1488"/>
                  </a:lnTo>
                  <a:lnTo>
                    <a:pt x="708" y="1428"/>
                  </a:lnTo>
                  <a:lnTo>
                    <a:pt x="681" y="1363"/>
                  </a:lnTo>
                  <a:lnTo>
                    <a:pt x="652" y="1294"/>
                  </a:lnTo>
                  <a:lnTo>
                    <a:pt x="621" y="1218"/>
                  </a:lnTo>
                  <a:lnTo>
                    <a:pt x="586" y="1136"/>
                  </a:lnTo>
                  <a:lnTo>
                    <a:pt x="549" y="1046"/>
                  </a:lnTo>
                  <a:lnTo>
                    <a:pt x="508" y="948"/>
                  </a:lnTo>
                  <a:lnTo>
                    <a:pt x="464" y="842"/>
                  </a:lnTo>
                  <a:lnTo>
                    <a:pt x="417" y="728"/>
                  </a:lnTo>
                  <a:lnTo>
                    <a:pt x="364" y="604"/>
                  </a:lnTo>
                  <a:lnTo>
                    <a:pt x="308" y="469"/>
                  </a:lnTo>
                  <a:lnTo>
                    <a:pt x="248" y="325"/>
                  </a:lnTo>
                  <a:lnTo>
                    <a:pt x="183" y="168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8C94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46" name="Freeform 642"/>
            <p:cNvSpPr>
              <a:spLocks/>
            </p:cNvSpPr>
            <p:nvPr/>
          </p:nvSpPr>
          <p:spPr bwMode="auto">
            <a:xfrm>
              <a:off x="3389" y="3301"/>
              <a:ext cx="49" cy="136"/>
            </a:xfrm>
            <a:custGeom>
              <a:avLst/>
              <a:gdLst/>
              <a:ahLst/>
              <a:cxnLst>
                <a:cxn ang="0">
                  <a:pos x="77" y="3"/>
                </a:cxn>
                <a:cxn ang="0">
                  <a:pos x="65" y="8"/>
                </a:cxn>
                <a:cxn ang="0">
                  <a:pos x="49" y="14"/>
                </a:cxn>
                <a:cxn ang="0">
                  <a:pos x="22" y="27"/>
                </a:cxn>
                <a:cxn ang="0">
                  <a:pos x="30" y="108"/>
                </a:cxn>
                <a:cxn ang="0">
                  <a:pos x="81" y="236"/>
                </a:cxn>
                <a:cxn ang="0">
                  <a:pos x="126" y="345"/>
                </a:cxn>
                <a:cxn ang="0">
                  <a:pos x="165" y="442"/>
                </a:cxn>
                <a:cxn ang="0">
                  <a:pos x="199" y="530"/>
                </a:cxn>
                <a:cxn ang="0">
                  <a:pos x="234" y="613"/>
                </a:cxn>
                <a:cxn ang="0">
                  <a:pos x="268" y="698"/>
                </a:cxn>
                <a:cxn ang="0">
                  <a:pos x="304" y="788"/>
                </a:cxn>
                <a:cxn ang="0">
                  <a:pos x="345" y="888"/>
                </a:cxn>
                <a:cxn ang="0">
                  <a:pos x="391" y="1003"/>
                </a:cxn>
                <a:cxn ang="0">
                  <a:pos x="445" y="1138"/>
                </a:cxn>
                <a:cxn ang="0">
                  <a:pos x="509" y="1297"/>
                </a:cxn>
                <a:cxn ang="0">
                  <a:pos x="585" y="1486"/>
                </a:cxn>
                <a:cxn ang="0">
                  <a:pos x="675" y="1707"/>
                </a:cxn>
                <a:cxn ang="0">
                  <a:pos x="780" y="1968"/>
                </a:cxn>
                <a:cxn ang="0">
                  <a:pos x="901" y="2270"/>
                </a:cxn>
                <a:cxn ang="0">
                  <a:pos x="982" y="2435"/>
                </a:cxn>
                <a:cxn ang="0">
                  <a:pos x="998" y="2426"/>
                </a:cxn>
                <a:cxn ang="0">
                  <a:pos x="1016" y="2419"/>
                </a:cxn>
                <a:cxn ang="0">
                  <a:pos x="1050" y="2404"/>
                </a:cxn>
                <a:cxn ang="0">
                  <a:pos x="1048" y="2322"/>
                </a:cxn>
                <a:cxn ang="0">
                  <a:pos x="995" y="2195"/>
                </a:cxn>
                <a:cxn ang="0">
                  <a:pos x="950" y="2085"/>
                </a:cxn>
                <a:cxn ang="0">
                  <a:pos x="910" y="1989"/>
                </a:cxn>
                <a:cxn ang="0">
                  <a:pos x="875" y="1901"/>
                </a:cxn>
                <a:cxn ang="0">
                  <a:pos x="840" y="1817"/>
                </a:cxn>
                <a:cxn ang="0">
                  <a:pos x="805" y="1733"/>
                </a:cxn>
                <a:cxn ang="0">
                  <a:pos x="768" y="1643"/>
                </a:cxn>
                <a:cxn ang="0">
                  <a:pos x="727" y="1543"/>
                </a:cxn>
                <a:cxn ang="0">
                  <a:pos x="679" y="1428"/>
                </a:cxn>
                <a:cxn ang="0">
                  <a:pos x="624" y="1294"/>
                </a:cxn>
                <a:cxn ang="0">
                  <a:pos x="557" y="1135"/>
                </a:cxn>
                <a:cxn ang="0">
                  <a:pos x="480" y="948"/>
                </a:cxn>
                <a:cxn ang="0">
                  <a:pos x="388" y="728"/>
                </a:cxn>
                <a:cxn ang="0">
                  <a:pos x="281" y="469"/>
                </a:cxn>
                <a:cxn ang="0">
                  <a:pos x="155" y="168"/>
                </a:cxn>
              </a:cxnLst>
              <a:rect l="0" t="0" r="r" b="b"/>
              <a:pathLst>
                <a:path w="1078" h="2440">
                  <a:moveTo>
                    <a:pt x="86" y="0"/>
                  </a:moveTo>
                  <a:lnTo>
                    <a:pt x="77" y="3"/>
                  </a:lnTo>
                  <a:lnTo>
                    <a:pt x="71" y="6"/>
                  </a:lnTo>
                  <a:lnTo>
                    <a:pt x="65" y="8"/>
                  </a:lnTo>
                  <a:lnTo>
                    <a:pt x="59" y="10"/>
                  </a:lnTo>
                  <a:lnTo>
                    <a:pt x="49" y="14"/>
                  </a:lnTo>
                  <a:lnTo>
                    <a:pt x="38" y="20"/>
                  </a:lnTo>
                  <a:lnTo>
                    <a:pt x="22" y="27"/>
                  </a:lnTo>
                  <a:lnTo>
                    <a:pt x="0" y="37"/>
                  </a:lnTo>
                  <a:lnTo>
                    <a:pt x="30" y="108"/>
                  </a:lnTo>
                  <a:lnTo>
                    <a:pt x="57" y="175"/>
                  </a:lnTo>
                  <a:lnTo>
                    <a:pt x="81" y="236"/>
                  </a:lnTo>
                  <a:lnTo>
                    <a:pt x="104" y="293"/>
                  </a:lnTo>
                  <a:lnTo>
                    <a:pt x="126" y="345"/>
                  </a:lnTo>
                  <a:lnTo>
                    <a:pt x="145" y="395"/>
                  </a:lnTo>
                  <a:lnTo>
                    <a:pt x="165" y="442"/>
                  </a:lnTo>
                  <a:lnTo>
                    <a:pt x="182" y="487"/>
                  </a:lnTo>
                  <a:lnTo>
                    <a:pt x="199" y="530"/>
                  </a:lnTo>
                  <a:lnTo>
                    <a:pt x="217" y="572"/>
                  </a:lnTo>
                  <a:lnTo>
                    <a:pt x="234" y="613"/>
                  </a:lnTo>
                  <a:lnTo>
                    <a:pt x="250" y="655"/>
                  </a:lnTo>
                  <a:lnTo>
                    <a:pt x="268" y="698"/>
                  </a:lnTo>
                  <a:lnTo>
                    <a:pt x="286" y="742"/>
                  </a:lnTo>
                  <a:lnTo>
                    <a:pt x="304" y="788"/>
                  </a:lnTo>
                  <a:lnTo>
                    <a:pt x="324" y="837"/>
                  </a:lnTo>
                  <a:lnTo>
                    <a:pt x="345" y="888"/>
                  </a:lnTo>
                  <a:lnTo>
                    <a:pt x="368" y="944"/>
                  </a:lnTo>
                  <a:lnTo>
                    <a:pt x="391" y="1003"/>
                  </a:lnTo>
                  <a:lnTo>
                    <a:pt x="418" y="1069"/>
                  </a:lnTo>
                  <a:lnTo>
                    <a:pt x="445" y="1138"/>
                  </a:lnTo>
                  <a:lnTo>
                    <a:pt x="476" y="1215"/>
                  </a:lnTo>
                  <a:lnTo>
                    <a:pt x="509" y="1297"/>
                  </a:lnTo>
                  <a:lnTo>
                    <a:pt x="546" y="1388"/>
                  </a:lnTo>
                  <a:lnTo>
                    <a:pt x="585" y="1486"/>
                  </a:lnTo>
                  <a:lnTo>
                    <a:pt x="628" y="1593"/>
                  </a:lnTo>
                  <a:lnTo>
                    <a:pt x="675" y="1707"/>
                  </a:lnTo>
                  <a:lnTo>
                    <a:pt x="725" y="1833"/>
                  </a:lnTo>
                  <a:lnTo>
                    <a:pt x="780" y="1968"/>
                  </a:lnTo>
                  <a:lnTo>
                    <a:pt x="838" y="2113"/>
                  </a:lnTo>
                  <a:lnTo>
                    <a:pt x="901" y="2270"/>
                  </a:lnTo>
                  <a:lnTo>
                    <a:pt x="969" y="2440"/>
                  </a:lnTo>
                  <a:lnTo>
                    <a:pt x="982" y="2435"/>
                  </a:lnTo>
                  <a:lnTo>
                    <a:pt x="990" y="2431"/>
                  </a:lnTo>
                  <a:lnTo>
                    <a:pt x="998" y="2426"/>
                  </a:lnTo>
                  <a:lnTo>
                    <a:pt x="1006" y="2423"/>
                  </a:lnTo>
                  <a:lnTo>
                    <a:pt x="1016" y="2419"/>
                  </a:lnTo>
                  <a:lnTo>
                    <a:pt x="1031" y="2413"/>
                  </a:lnTo>
                  <a:lnTo>
                    <a:pt x="1050" y="2404"/>
                  </a:lnTo>
                  <a:lnTo>
                    <a:pt x="1078" y="2394"/>
                  </a:lnTo>
                  <a:lnTo>
                    <a:pt x="1048" y="2322"/>
                  </a:lnTo>
                  <a:lnTo>
                    <a:pt x="1020" y="2256"/>
                  </a:lnTo>
                  <a:lnTo>
                    <a:pt x="995" y="2195"/>
                  </a:lnTo>
                  <a:lnTo>
                    <a:pt x="973" y="2138"/>
                  </a:lnTo>
                  <a:lnTo>
                    <a:pt x="950" y="2085"/>
                  </a:lnTo>
                  <a:lnTo>
                    <a:pt x="930" y="2035"/>
                  </a:lnTo>
                  <a:lnTo>
                    <a:pt x="910" y="1989"/>
                  </a:lnTo>
                  <a:lnTo>
                    <a:pt x="892" y="1944"/>
                  </a:lnTo>
                  <a:lnTo>
                    <a:pt x="875" y="1901"/>
                  </a:lnTo>
                  <a:lnTo>
                    <a:pt x="857" y="1859"/>
                  </a:lnTo>
                  <a:lnTo>
                    <a:pt x="840" y="1817"/>
                  </a:lnTo>
                  <a:lnTo>
                    <a:pt x="823" y="1775"/>
                  </a:lnTo>
                  <a:lnTo>
                    <a:pt x="805" y="1733"/>
                  </a:lnTo>
                  <a:lnTo>
                    <a:pt x="787" y="1688"/>
                  </a:lnTo>
                  <a:lnTo>
                    <a:pt x="768" y="1643"/>
                  </a:lnTo>
                  <a:lnTo>
                    <a:pt x="748" y="1595"/>
                  </a:lnTo>
                  <a:lnTo>
                    <a:pt x="727" y="1543"/>
                  </a:lnTo>
                  <a:lnTo>
                    <a:pt x="703" y="1487"/>
                  </a:lnTo>
                  <a:lnTo>
                    <a:pt x="679" y="1428"/>
                  </a:lnTo>
                  <a:lnTo>
                    <a:pt x="652" y="1364"/>
                  </a:lnTo>
                  <a:lnTo>
                    <a:pt x="624" y="1294"/>
                  </a:lnTo>
                  <a:lnTo>
                    <a:pt x="592" y="1218"/>
                  </a:lnTo>
                  <a:lnTo>
                    <a:pt x="557" y="1135"/>
                  </a:lnTo>
                  <a:lnTo>
                    <a:pt x="521" y="1045"/>
                  </a:lnTo>
                  <a:lnTo>
                    <a:pt x="480" y="948"/>
                  </a:lnTo>
                  <a:lnTo>
                    <a:pt x="436" y="843"/>
                  </a:lnTo>
                  <a:lnTo>
                    <a:pt x="388" y="728"/>
                  </a:lnTo>
                  <a:lnTo>
                    <a:pt x="337" y="604"/>
                  </a:lnTo>
                  <a:lnTo>
                    <a:pt x="281" y="469"/>
                  </a:lnTo>
                  <a:lnTo>
                    <a:pt x="221" y="324"/>
                  </a:lnTo>
                  <a:lnTo>
                    <a:pt x="155" y="168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A8B0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47" name="Freeform 643"/>
            <p:cNvSpPr>
              <a:spLocks/>
            </p:cNvSpPr>
            <p:nvPr/>
          </p:nvSpPr>
          <p:spPr bwMode="auto">
            <a:xfrm>
              <a:off x="3389" y="3302"/>
              <a:ext cx="48" cy="135"/>
            </a:xfrm>
            <a:custGeom>
              <a:avLst/>
              <a:gdLst/>
              <a:ahLst/>
              <a:cxnLst>
                <a:cxn ang="0">
                  <a:pos x="52" y="2"/>
                </a:cxn>
                <a:cxn ang="0">
                  <a:pos x="43" y="5"/>
                </a:cxn>
                <a:cxn ang="0">
                  <a:pos x="33" y="10"/>
                </a:cxn>
                <a:cxn ang="0">
                  <a:pos x="15" y="18"/>
                </a:cxn>
                <a:cxn ang="0">
                  <a:pos x="29" y="97"/>
                </a:cxn>
                <a:cxn ang="0">
                  <a:pos x="80" y="225"/>
                </a:cxn>
                <a:cxn ang="0">
                  <a:pos x="125" y="334"/>
                </a:cxn>
                <a:cxn ang="0">
                  <a:pos x="164" y="430"/>
                </a:cxn>
                <a:cxn ang="0">
                  <a:pos x="199" y="518"/>
                </a:cxn>
                <a:cxn ang="0">
                  <a:pos x="233" y="601"/>
                </a:cxn>
                <a:cxn ang="0">
                  <a:pos x="268" y="686"/>
                </a:cxn>
                <a:cxn ang="0">
                  <a:pos x="305" y="776"/>
                </a:cxn>
                <a:cxn ang="0">
                  <a:pos x="344" y="876"/>
                </a:cxn>
                <a:cxn ang="0">
                  <a:pos x="391" y="991"/>
                </a:cxn>
                <a:cxn ang="0">
                  <a:pos x="445" y="1126"/>
                </a:cxn>
                <a:cxn ang="0">
                  <a:pos x="511" y="1285"/>
                </a:cxn>
                <a:cxn ang="0">
                  <a:pos x="586" y="1474"/>
                </a:cxn>
                <a:cxn ang="0">
                  <a:pos x="676" y="1695"/>
                </a:cxn>
                <a:cxn ang="0">
                  <a:pos x="781" y="1956"/>
                </a:cxn>
                <a:cxn ang="0">
                  <a:pos x="903" y="2258"/>
                </a:cxn>
                <a:cxn ang="0">
                  <a:pos x="980" y="2424"/>
                </a:cxn>
                <a:cxn ang="0">
                  <a:pos x="991" y="2419"/>
                </a:cxn>
                <a:cxn ang="0">
                  <a:pos x="1004" y="2412"/>
                </a:cxn>
                <a:cxn ang="0">
                  <a:pos x="1028" y="2403"/>
                </a:cxn>
                <a:cxn ang="0">
                  <a:pos x="1017" y="2324"/>
                </a:cxn>
                <a:cxn ang="0">
                  <a:pos x="964" y="2196"/>
                </a:cxn>
                <a:cxn ang="0">
                  <a:pos x="920" y="2086"/>
                </a:cxn>
                <a:cxn ang="0">
                  <a:pos x="880" y="1990"/>
                </a:cxn>
                <a:cxn ang="0">
                  <a:pos x="843" y="1903"/>
                </a:cxn>
                <a:cxn ang="0">
                  <a:pos x="809" y="1819"/>
                </a:cxn>
                <a:cxn ang="0">
                  <a:pos x="774" y="1734"/>
                </a:cxn>
                <a:cxn ang="0">
                  <a:pos x="737" y="1645"/>
                </a:cxn>
                <a:cxn ang="0">
                  <a:pos x="696" y="1545"/>
                </a:cxn>
                <a:cxn ang="0">
                  <a:pos x="648" y="1430"/>
                </a:cxn>
                <a:cxn ang="0">
                  <a:pos x="593" y="1296"/>
                </a:cxn>
                <a:cxn ang="0">
                  <a:pos x="528" y="1138"/>
                </a:cxn>
                <a:cxn ang="0">
                  <a:pos x="450" y="950"/>
                </a:cxn>
                <a:cxn ang="0">
                  <a:pos x="359" y="730"/>
                </a:cxn>
                <a:cxn ang="0">
                  <a:pos x="251" y="470"/>
                </a:cxn>
                <a:cxn ang="0">
                  <a:pos x="127" y="169"/>
                </a:cxn>
              </a:cxnLst>
              <a:rect l="0" t="0" r="r" b="b"/>
              <a:pathLst>
                <a:path w="1046" h="2428">
                  <a:moveTo>
                    <a:pt x="58" y="0"/>
                  </a:moveTo>
                  <a:lnTo>
                    <a:pt x="52" y="2"/>
                  </a:lnTo>
                  <a:lnTo>
                    <a:pt x="47" y="4"/>
                  </a:lnTo>
                  <a:lnTo>
                    <a:pt x="43" y="5"/>
                  </a:lnTo>
                  <a:lnTo>
                    <a:pt x="39" y="7"/>
                  </a:lnTo>
                  <a:lnTo>
                    <a:pt x="33" y="10"/>
                  </a:lnTo>
                  <a:lnTo>
                    <a:pt x="25" y="13"/>
                  </a:lnTo>
                  <a:lnTo>
                    <a:pt x="15" y="18"/>
                  </a:lnTo>
                  <a:lnTo>
                    <a:pt x="0" y="25"/>
                  </a:lnTo>
                  <a:lnTo>
                    <a:pt x="29" y="97"/>
                  </a:lnTo>
                  <a:lnTo>
                    <a:pt x="56" y="164"/>
                  </a:lnTo>
                  <a:lnTo>
                    <a:pt x="80" y="225"/>
                  </a:lnTo>
                  <a:lnTo>
                    <a:pt x="104" y="282"/>
                  </a:lnTo>
                  <a:lnTo>
                    <a:pt x="125" y="334"/>
                  </a:lnTo>
                  <a:lnTo>
                    <a:pt x="145" y="384"/>
                  </a:lnTo>
                  <a:lnTo>
                    <a:pt x="164" y="430"/>
                  </a:lnTo>
                  <a:lnTo>
                    <a:pt x="182" y="475"/>
                  </a:lnTo>
                  <a:lnTo>
                    <a:pt x="199" y="518"/>
                  </a:lnTo>
                  <a:lnTo>
                    <a:pt x="217" y="560"/>
                  </a:lnTo>
                  <a:lnTo>
                    <a:pt x="233" y="601"/>
                  </a:lnTo>
                  <a:lnTo>
                    <a:pt x="250" y="643"/>
                  </a:lnTo>
                  <a:lnTo>
                    <a:pt x="268" y="686"/>
                  </a:lnTo>
                  <a:lnTo>
                    <a:pt x="285" y="730"/>
                  </a:lnTo>
                  <a:lnTo>
                    <a:pt x="305" y="776"/>
                  </a:lnTo>
                  <a:lnTo>
                    <a:pt x="324" y="825"/>
                  </a:lnTo>
                  <a:lnTo>
                    <a:pt x="344" y="876"/>
                  </a:lnTo>
                  <a:lnTo>
                    <a:pt x="367" y="932"/>
                  </a:lnTo>
                  <a:lnTo>
                    <a:pt x="391" y="991"/>
                  </a:lnTo>
                  <a:lnTo>
                    <a:pt x="418" y="1056"/>
                  </a:lnTo>
                  <a:lnTo>
                    <a:pt x="445" y="1126"/>
                  </a:lnTo>
                  <a:lnTo>
                    <a:pt x="477" y="1203"/>
                  </a:lnTo>
                  <a:lnTo>
                    <a:pt x="511" y="1285"/>
                  </a:lnTo>
                  <a:lnTo>
                    <a:pt x="546" y="1376"/>
                  </a:lnTo>
                  <a:lnTo>
                    <a:pt x="586" y="1474"/>
                  </a:lnTo>
                  <a:lnTo>
                    <a:pt x="629" y="1580"/>
                  </a:lnTo>
                  <a:lnTo>
                    <a:pt x="676" y="1695"/>
                  </a:lnTo>
                  <a:lnTo>
                    <a:pt x="726" y="1821"/>
                  </a:lnTo>
                  <a:lnTo>
                    <a:pt x="781" y="1956"/>
                  </a:lnTo>
                  <a:lnTo>
                    <a:pt x="840" y="2101"/>
                  </a:lnTo>
                  <a:lnTo>
                    <a:pt x="903" y="2258"/>
                  </a:lnTo>
                  <a:lnTo>
                    <a:pt x="972" y="2428"/>
                  </a:lnTo>
                  <a:lnTo>
                    <a:pt x="980" y="2424"/>
                  </a:lnTo>
                  <a:lnTo>
                    <a:pt x="986" y="2421"/>
                  </a:lnTo>
                  <a:lnTo>
                    <a:pt x="991" y="2419"/>
                  </a:lnTo>
                  <a:lnTo>
                    <a:pt x="997" y="2415"/>
                  </a:lnTo>
                  <a:lnTo>
                    <a:pt x="1004" y="2412"/>
                  </a:lnTo>
                  <a:lnTo>
                    <a:pt x="1013" y="2408"/>
                  </a:lnTo>
                  <a:lnTo>
                    <a:pt x="1028" y="2403"/>
                  </a:lnTo>
                  <a:lnTo>
                    <a:pt x="1046" y="2395"/>
                  </a:lnTo>
                  <a:lnTo>
                    <a:pt x="1017" y="2324"/>
                  </a:lnTo>
                  <a:lnTo>
                    <a:pt x="989" y="2257"/>
                  </a:lnTo>
                  <a:lnTo>
                    <a:pt x="964" y="2196"/>
                  </a:lnTo>
                  <a:lnTo>
                    <a:pt x="941" y="2139"/>
                  </a:lnTo>
                  <a:lnTo>
                    <a:pt x="920" y="2086"/>
                  </a:lnTo>
                  <a:lnTo>
                    <a:pt x="899" y="2037"/>
                  </a:lnTo>
                  <a:lnTo>
                    <a:pt x="880" y="1990"/>
                  </a:lnTo>
                  <a:lnTo>
                    <a:pt x="861" y="1946"/>
                  </a:lnTo>
                  <a:lnTo>
                    <a:pt x="843" y="1903"/>
                  </a:lnTo>
                  <a:lnTo>
                    <a:pt x="826" y="1861"/>
                  </a:lnTo>
                  <a:lnTo>
                    <a:pt x="809" y="1819"/>
                  </a:lnTo>
                  <a:lnTo>
                    <a:pt x="792" y="1778"/>
                  </a:lnTo>
                  <a:lnTo>
                    <a:pt x="774" y="1734"/>
                  </a:lnTo>
                  <a:lnTo>
                    <a:pt x="756" y="1691"/>
                  </a:lnTo>
                  <a:lnTo>
                    <a:pt x="737" y="1645"/>
                  </a:lnTo>
                  <a:lnTo>
                    <a:pt x="718" y="1596"/>
                  </a:lnTo>
                  <a:lnTo>
                    <a:pt x="696" y="1545"/>
                  </a:lnTo>
                  <a:lnTo>
                    <a:pt x="673" y="1490"/>
                  </a:lnTo>
                  <a:lnTo>
                    <a:pt x="648" y="1430"/>
                  </a:lnTo>
                  <a:lnTo>
                    <a:pt x="622" y="1365"/>
                  </a:lnTo>
                  <a:lnTo>
                    <a:pt x="593" y="1296"/>
                  </a:lnTo>
                  <a:lnTo>
                    <a:pt x="562" y="1220"/>
                  </a:lnTo>
                  <a:lnTo>
                    <a:pt x="528" y="1138"/>
                  </a:lnTo>
                  <a:lnTo>
                    <a:pt x="490" y="1047"/>
                  </a:lnTo>
                  <a:lnTo>
                    <a:pt x="450" y="950"/>
                  </a:lnTo>
                  <a:lnTo>
                    <a:pt x="407" y="843"/>
                  </a:lnTo>
                  <a:lnTo>
                    <a:pt x="359" y="730"/>
                  </a:lnTo>
                  <a:lnTo>
                    <a:pt x="308" y="605"/>
                  </a:lnTo>
                  <a:lnTo>
                    <a:pt x="251" y="470"/>
                  </a:lnTo>
                  <a:lnTo>
                    <a:pt x="192" y="325"/>
                  </a:lnTo>
                  <a:lnTo>
                    <a:pt x="127" y="16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C4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48" name="Freeform 644"/>
            <p:cNvSpPr>
              <a:spLocks/>
            </p:cNvSpPr>
            <p:nvPr/>
          </p:nvSpPr>
          <p:spPr bwMode="auto">
            <a:xfrm>
              <a:off x="3389" y="3302"/>
              <a:ext cx="46" cy="134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0" y="13"/>
                </a:cxn>
                <a:cxn ang="0">
                  <a:pos x="977" y="2414"/>
                </a:cxn>
                <a:cxn ang="0">
                  <a:pos x="1017" y="2396"/>
                </a:cxn>
                <a:cxn ang="0">
                  <a:pos x="32" y="0"/>
                </a:cxn>
              </a:cxnLst>
              <a:rect l="0" t="0" r="r" b="b"/>
              <a:pathLst>
                <a:path w="1017" h="2414">
                  <a:moveTo>
                    <a:pt x="32" y="0"/>
                  </a:moveTo>
                  <a:lnTo>
                    <a:pt x="0" y="13"/>
                  </a:lnTo>
                  <a:lnTo>
                    <a:pt x="977" y="2414"/>
                  </a:lnTo>
                  <a:lnTo>
                    <a:pt x="1017" y="2396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E0E8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49" name="Freeform 645"/>
            <p:cNvSpPr>
              <a:spLocks/>
            </p:cNvSpPr>
            <p:nvPr/>
          </p:nvSpPr>
          <p:spPr bwMode="auto">
            <a:xfrm>
              <a:off x="3388" y="3298"/>
              <a:ext cx="8" cy="6"/>
            </a:xfrm>
            <a:custGeom>
              <a:avLst/>
              <a:gdLst/>
              <a:ahLst/>
              <a:cxnLst>
                <a:cxn ang="0">
                  <a:pos x="173" y="20"/>
                </a:cxn>
                <a:cxn ang="0">
                  <a:pos x="7" y="95"/>
                </a:cxn>
                <a:cxn ang="0">
                  <a:pos x="0" y="75"/>
                </a:cxn>
                <a:cxn ang="0">
                  <a:pos x="166" y="0"/>
                </a:cxn>
                <a:cxn ang="0">
                  <a:pos x="173" y="20"/>
                </a:cxn>
              </a:cxnLst>
              <a:rect l="0" t="0" r="r" b="b"/>
              <a:pathLst>
                <a:path w="173" h="95">
                  <a:moveTo>
                    <a:pt x="173" y="20"/>
                  </a:moveTo>
                  <a:lnTo>
                    <a:pt x="7" y="95"/>
                  </a:lnTo>
                  <a:lnTo>
                    <a:pt x="0" y="75"/>
                  </a:lnTo>
                  <a:lnTo>
                    <a:pt x="166" y="0"/>
                  </a:lnTo>
                  <a:lnTo>
                    <a:pt x="173" y="20"/>
                  </a:lnTo>
                  <a:close/>
                </a:path>
              </a:pathLst>
            </a:custGeom>
            <a:solidFill>
              <a:srgbClr val="11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50" name="Freeform 646"/>
            <p:cNvSpPr>
              <a:spLocks/>
            </p:cNvSpPr>
            <p:nvPr/>
          </p:nvSpPr>
          <p:spPr bwMode="auto">
            <a:xfrm>
              <a:off x="3386" y="3293"/>
              <a:ext cx="9" cy="10"/>
            </a:xfrm>
            <a:custGeom>
              <a:avLst/>
              <a:gdLst/>
              <a:ahLst/>
              <a:cxnLst>
                <a:cxn ang="0">
                  <a:pos x="200" y="106"/>
                </a:cxn>
                <a:cxn ang="0">
                  <a:pos x="33" y="179"/>
                </a:cxn>
                <a:cxn ang="0">
                  <a:pos x="0" y="100"/>
                </a:cxn>
                <a:cxn ang="0">
                  <a:pos x="58" y="0"/>
                </a:cxn>
                <a:cxn ang="0">
                  <a:pos x="168" y="26"/>
                </a:cxn>
                <a:cxn ang="0">
                  <a:pos x="200" y="106"/>
                </a:cxn>
              </a:cxnLst>
              <a:rect l="0" t="0" r="r" b="b"/>
              <a:pathLst>
                <a:path w="200" h="179">
                  <a:moveTo>
                    <a:pt x="200" y="106"/>
                  </a:moveTo>
                  <a:lnTo>
                    <a:pt x="33" y="179"/>
                  </a:lnTo>
                  <a:lnTo>
                    <a:pt x="0" y="100"/>
                  </a:lnTo>
                  <a:lnTo>
                    <a:pt x="58" y="0"/>
                  </a:lnTo>
                  <a:lnTo>
                    <a:pt x="168" y="26"/>
                  </a:lnTo>
                  <a:lnTo>
                    <a:pt x="200" y="106"/>
                  </a:lnTo>
                  <a:close/>
                </a:path>
              </a:pathLst>
            </a:custGeom>
            <a:solidFill>
              <a:srgbClr val="5459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51" name="Freeform 647"/>
            <p:cNvSpPr>
              <a:spLocks/>
            </p:cNvSpPr>
            <p:nvPr/>
          </p:nvSpPr>
          <p:spPr bwMode="auto">
            <a:xfrm>
              <a:off x="3386" y="3293"/>
              <a:ext cx="8" cy="10"/>
            </a:xfrm>
            <a:custGeom>
              <a:avLst/>
              <a:gdLst/>
              <a:ahLst/>
              <a:cxnLst>
                <a:cxn ang="0">
                  <a:pos x="173" y="116"/>
                </a:cxn>
                <a:cxn ang="0">
                  <a:pos x="159" y="122"/>
                </a:cxn>
                <a:cxn ang="0">
                  <a:pos x="147" y="126"/>
                </a:cxn>
                <a:cxn ang="0">
                  <a:pos x="137" y="131"/>
                </a:cxn>
                <a:cxn ang="0">
                  <a:pos x="127" y="135"/>
                </a:cxn>
                <a:cxn ang="0">
                  <a:pos x="114" y="141"/>
                </a:cxn>
                <a:cxn ang="0">
                  <a:pos x="94" y="150"/>
                </a:cxn>
                <a:cxn ang="0">
                  <a:pos x="69" y="161"/>
                </a:cxn>
                <a:cxn ang="0">
                  <a:pos x="33" y="177"/>
                </a:cxn>
                <a:cxn ang="0">
                  <a:pos x="30" y="168"/>
                </a:cxn>
                <a:cxn ang="0">
                  <a:pos x="27" y="161"/>
                </a:cxn>
                <a:cxn ang="0">
                  <a:pos x="25" y="156"/>
                </a:cxn>
                <a:cxn ang="0">
                  <a:pos x="23" y="150"/>
                </a:cxn>
                <a:cxn ang="0">
                  <a:pos x="20" y="141"/>
                </a:cxn>
                <a:cxn ang="0">
                  <a:pos x="16" y="131"/>
                </a:cxn>
                <a:cxn ang="0">
                  <a:pos x="9" y="117"/>
                </a:cxn>
                <a:cxn ang="0">
                  <a:pos x="0" y="97"/>
                </a:cxn>
                <a:cxn ang="0">
                  <a:pos x="7" y="86"/>
                </a:cxn>
                <a:cxn ang="0">
                  <a:pos x="11" y="78"/>
                </a:cxn>
                <a:cxn ang="0">
                  <a:pos x="15" y="70"/>
                </a:cxn>
                <a:cxn ang="0">
                  <a:pos x="19" y="63"/>
                </a:cxn>
                <a:cxn ang="0">
                  <a:pos x="24" y="54"/>
                </a:cxn>
                <a:cxn ang="0">
                  <a:pos x="31" y="41"/>
                </a:cxn>
                <a:cxn ang="0">
                  <a:pos x="40" y="24"/>
                </a:cxn>
                <a:cxn ang="0">
                  <a:pos x="52" y="0"/>
                </a:cxn>
                <a:cxn ang="0">
                  <a:pos x="63" y="3"/>
                </a:cxn>
                <a:cxn ang="0">
                  <a:pos x="70" y="6"/>
                </a:cxn>
                <a:cxn ang="0">
                  <a:pos x="76" y="8"/>
                </a:cxn>
                <a:cxn ang="0">
                  <a:pos x="83" y="11"/>
                </a:cxn>
                <a:cxn ang="0">
                  <a:pos x="91" y="15"/>
                </a:cxn>
                <a:cxn ang="0">
                  <a:pos x="102" y="20"/>
                </a:cxn>
                <a:cxn ang="0">
                  <a:pos x="119" y="27"/>
                </a:cxn>
                <a:cxn ang="0">
                  <a:pos x="140" y="37"/>
                </a:cxn>
                <a:cxn ang="0">
                  <a:pos x="144" y="44"/>
                </a:cxn>
                <a:cxn ang="0">
                  <a:pos x="146" y="50"/>
                </a:cxn>
                <a:cxn ang="0">
                  <a:pos x="149" y="56"/>
                </a:cxn>
                <a:cxn ang="0">
                  <a:pos x="151" y="61"/>
                </a:cxn>
                <a:cxn ang="0">
                  <a:pos x="154" y="69"/>
                </a:cxn>
                <a:cxn ang="0">
                  <a:pos x="159" y="80"/>
                </a:cxn>
                <a:cxn ang="0">
                  <a:pos x="165" y="95"/>
                </a:cxn>
                <a:cxn ang="0">
                  <a:pos x="173" y="116"/>
                </a:cxn>
              </a:cxnLst>
              <a:rect l="0" t="0" r="r" b="b"/>
              <a:pathLst>
                <a:path w="173" h="177">
                  <a:moveTo>
                    <a:pt x="173" y="116"/>
                  </a:moveTo>
                  <a:lnTo>
                    <a:pt x="159" y="122"/>
                  </a:lnTo>
                  <a:lnTo>
                    <a:pt x="147" y="126"/>
                  </a:lnTo>
                  <a:lnTo>
                    <a:pt x="137" y="131"/>
                  </a:lnTo>
                  <a:lnTo>
                    <a:pt x="127" y="135"/>
                  </a:lnTo>
                  <a:lnTo>
                    <a:pt x="114" y="141"/>
                  </a:lnTo>
                  <a:lnTo>
                    <a:pt x="94" y="150"/>
                  </a:lnTo>
                  <a:lnTo>
                    <a:pt x="69" y="161"/>
                  </a:lnTo>
                  <a:lnTo>
                    <a:pt x="33" y="177"/>
                  </a:lnTo>
                  <a:lnTo>
                    <a:pt x="30" y="168"/>
                  </a:lnTo>
                  <a:lnTo>
                    <a:pt x="27" y="161"/>
                  </a:lnTo>
                  <a:lnTo>
                    <a:pt x="25" y="156"/>
                  </a:lnTo>
                  <a:lnTo>
                    <a:pt x="23" y="150"/>
                  </a:lnTo>
                  <a:lnTo>
                    <a:pt x="20" y="141"/>
                  </a:lnTo>
                  <a:lnTo>
                    <a:pt x="16" y="131"/>
                  </a:lnTo>
                  <a:lnTo>
                    <a:pt x="9" y="117"/>
                  </a:lnTo>
                  <a:lnTo>
                    <a:pt x="0" y="97"/>
                  </a:lnTo>
                  <a:lnTo>
                    <a:pt x="7" y="86"/>
                  </a:lnTo>
                  <a:lnTo>
                    <a:pt x="11" y="78"/>
                  </a:lnTo>
                  <a:lnTo>
                    <a:pt x="15" y="70"/>
                  </a:lnTo>
                  <a:lnTo>
                    <a:pt x="19" y="63"/>
                  </a:lnTo>
                  <a:lnTo>
                    <a:pt x="24" y="54"/>
                  </a:lnTo>
                  <a:lnTo>
                    <a:pt x="31" y="41"/>
                  </a:lnTo>
                  <a:lnTo>
                    <a:pt x="40" y="24"/>
                  </a:lnTo>
                  <a:lnTo>
                    <a:pt x="52" y="0"/>
                  </a:lnTo>
                  <a:lnTo>
                    <a:pt x="63" y="3"/>
                  </a:lnTo>
                  <a:lnTo>
                    <a:pt x="70" y="6"/>
                  </a:lnTo>
                  <a:lnTo>
                    <a:pt x="76" y="8"/>
                  </a:lnTo>
                  <a:lnTo>
                    <a:pt x="83" y="11"/>
                  </a:lnTo>
                  <a:lnTo>
                    <a:pt x="91" y="15"/>
                  </a:lnTo>
                  <a:lnTo>
                    <a:pt x="102" y="20"/>
                  </a:lnTo>
                  <a:lnTo>
                    <a:pt x="119" y="27"/>
                  </a:lnTo>
                  <a:lnTo>
                    <a:pt x="140" y="37"/>
                  </a:lnTo>
                  <a:lnTo>
                    <a:pt x="144" y="44"/>
                  </a:lnTo>
                  <a:lnTo>
                    <a:pt x="146" y="50"/>
                  </a:lnTo>
                  <a:lnTo>
                    <a:pt x="149" y="56"/>
                  </a:lnTo>
                  <a:lnTo>
                    <a:pt x="151" y="61"/>
                  </a:lnTo>
                  <a:lnTo>
                    <a:pt x="154" y="69"/>
                  </a:lnTo>
                  <a:lnTo>
                    <a:pt x="159" y="80"/>
                  </a:lnTo>
                  <a:lnTo>
                    <a:pt x="165" y="95"/>
                  </a:lnTo>
                  <a:lnTo>
                    <a:pt x="173" y="116"/>
                  </a:lnTo>
                  <a:close/>
                </a:path>
              </a:pathLst>
            </a:custGeom>
            <a:solidFill>
              <a:srgbClr val="70757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52" name="Freeform 648"/>
            <p:cNvSpPr>
              <a:spLocks/>
            </p:cNvSpPr>
            <p:nvPr/>
          </p:nvSpPr>
          <p:spPr bwMode="auto">
            <a:xfrm>
              <a:off x="3387" y="3293"/>
              <a:ext cx="6" cy="9"/>
            </a:xfrm>
            <a:custGeom>
              <a:avLst/>
              <a:gdLst/>
              <a:ahLst/>
              <a:cxnLst>
                <a:cxn ang="0">
                  <a:pos x="142" y="126"/>
                </a:cxn>
                <a:cxn ang="0">
                  <a:pos x="131" y="131"/>
                </a:cxn>
                <a:cxn ang="0">
                  <a:pos x="122" y="135"/>
                </a:cxn>
                <a:cxn ang="0">
                  <a:pos x="115" y="137"/>
                </a:cxn>
                <a:cxn ang="0">
                  <a:pos x="107" y="141"/>
                </a:cxn>
                <a:cxn ang="0">
                  <a:pos x="96" y="145"/>
                </a:cxn>
                <a:cxn ang="0">
                  <a:pos x="81" y="152"/>
                </a:cxn>
                <a:cxn ang="0">
                  <a:pos x="61" y="161"/>
                </a:cxn>
                <a:cxn ang="0">
                  <a:pos x="32" y="175"/>
                </a:cxn>
                <a:cxn ang="0">
                  <a:pos x="29" y="165"/>
                </a:cxn>
                <a:cxn ang="0">
                  <a:pos x="26" y="159"/>
                </a:cxn>
                <a:cxn ang="0">
                  <a:pos x="24" y="153"/>
                </a:cxn>
                <a:cxn ang="0">
                  <a:pos x="22" y="146"/>
                </a:cxn>
                <a:cxn ang="0">
                  <a:pos x="19" y="139"/>
                </a:cxn>
                <a:cxn ang="0">
                  <a:pos x="15" y="128"/>
                </a:cxn>
                <a:cxn ang="0">
                  <a:pos x="8" y="114"/>
                </a:cxn>
                <a:cxn ang="0">
                  <a:pos x="0" y="95"/>
                </a:cxn>
                <a:cxn ang="0">
                  <a:pos x="5" y="84"/>
                </a:cxn>
                <a:cxn ang="0">
                  <a:pos x="9" y="76"/>
                </a:cxn>
                <a:cxn ang="0">
                  <a:pos x="12" y="68"/>
                </a:cxn>
                <a:cxn ang="0">
                  <a:pos x="16" y="61"/>
                </a:cxn>
                <a:cxn ang="0">
                  <a:pos x="20" y="53"/>
                </a:cxn>
                <a:cxn ang="0">
                  <a:pos x="26" y="40"/>
                </a:cxn>
                <a:cxn ang="0">
                  <a:pos x="34" y="23"/>
                </a:cxn>
                <a:cxn ang="0">
                  <a:pos x="45" y="0"/>
                </a:cxn>
                <a:cxn ang="0">
                  <a:pos x="53" y="4"/>
                </a:cxn>
                <a:cxn ang="0">
                  <a:pos x="59" y="8"/>
                </a:cxn>
                <a:cxn ang="0">
                  <a:pos x="63" y="11"/>
                </a:cxn>
                <a:cxn ang="0">
                  <a:pos x="68" y="15"/>
                </a:cxn>
                <a:cxn ang="0">
                  <a:pos x="74" y="19"/>
                </a:cxn>
                <a:cxn ang="0">
                  <a:pos x="83" y="25"/>
                </a:cxn>
                <a:cxn ang="0">
                  <a:pos x="94" y="34"/>
                </a:cxn>
                <a:cxn ang="0">
                  <a:pos x="111" y="46"/>
                </a:cxn>
                <a:cxn ang="0">
                  <a:pos x="115" y="55"/>
                </a:cxn>
                <a:cxn ang="0">
                  <a:pos x="117" y="60"/>
                </a:cxn>
                <a:cxn ang="0">
                  <a:pos x="120" y="65"/>
                </a:cxn>
                <a:cxn ang="0">
                  <a:pos x="122" y="71"/>
                </a:cxn>
                <a:cxn ang="0">
                  <a:pos x="125" y="79"/>
                </a:cxn>
                <a:cxn ang="0">
                  <a:pos x="129" y="89"/>
                </a:cxn>
                <a:cxn ang="0">
                  <a:pos x="135" y="105"/>
                </a:cxn>
                <a:cxn ang="0">
                  <a:pos x="142" y="126"/>
                </a:cxn>
              </a:cxnLst>
              <a:rect l="0" t="0" r="r" b="b"/>
              <a:pathLst>
                <a:path w="142" h="175">
                  <a:moveTo>
                    <a:pt x="142" y="126"/>
                  </a:moveTo>
                  <a:lnTo>
                    <a:pt x="131" y="131"/>
                  </a:lnTo>
                  <a:lnTo>
                    <a:pt x="122" y="135"/>
                  </a:lnTo>
                  <a:lnTo>
                    <a:pt x="115" y="137"/>
                  </a:lnTo>
                  <a:lnTo>
                    <a:pt x="107" y="141"/>
                  </a:lnTo>
                  <a:lnTo>
                    <a:pt x="96" y="145"/>
                  </a:lnTo>
                  <a:lnTo>
                    <a:pt x="81" y="152"/>
                  </a:lnTo>
                  <a:lnTo>
                    <a:pt x="61" y="161"/>
                  </a:lnTo>
                  <a:lnTo>
                    <a:pt x="32" y="175"/>
                  </a:lnTo>
                  <a:lnTo>
                    <a:pt x="29" y="165"/>
                  </a:lnTo>
                  <a:lnTo>
                    <a:pt x="26" y="159"/>
                  </a:lnTo>
                  <a:lnTo>
                    <a:pt x="24" y="153"/>
                  </a:lnTo>
                  <a:lnTo>
                    <a:pt x="22" y="146"/>
                  </a:lnTo>
                  <a:lnTo>
                    <a:pt x="19" y="139"/>
                  </a:lnTo>
                  <a:lnTo>
                    <a:pt x="15" y="128"/>
                  </a:lnTo>
                  <a:lnTo>
                    <a:pt x="8" y="114"/>
                  </a:lnTo>
                  <a:lnTo>
                    <a:pt x="0" y="95"/>
                  </a:lnTo>
                  <a:lnTo>
                    <a:pt x="5" y="84"/>
                  </a:lnTo>
                  <a:lnTo>
                    <a:pt x="9" y="76"/>
                  </a:lnTo>
                  <a:lnTo>
                    <a:pt x="12" y="68"/>
                  </a:lnTo>
                  <a:lnTo>
                    <a:pt x="16" y="61"/>
                  </a:lnTo>
                  <a:lnTo>
                    <a:pt x="20" y="53"/>
                  </a:lnTo>
                  <a:lnTo>
                    <a:pt x="26" y="40"/>
                  </a:lnTo>
                  <a:lnTo>
                    <a:pt x="34" y="23"/>
                  </a:lnTo>
                  <a:lnTo>
                    <a:pt x="45" y="0"/>
                  </a:lnTo>
                  <a:lnTo>
                    <a:pt x="53" y="4"/>
                  </a:lnTo>
                  <a:lnTo>
                    <a:pt x="59" y="8"/>
                  </a:lnTo>
                  <a:lnTo>
                    <a:pt x="63" y="11"/>
                  </a:lnTo>
                  <a:lnTo>
                    <a:pt x="68" y="15"/>
                  </a:lnTo>
                  <a:lnTo>
                    <a:pt x="74" y="19"/>
                  </a:lnTo>
                  <a:lnTo>
                    <a:pt x="83" y="25"/>
                  </a:lnTo>
                  <a:lnTo>
                    <a:pt x="94" y="34"/>
                  </a:lnTo>
                  <a:lnTo>
                    <a:pt x="111" y="46"/>
                  </a:lnTo>
                  <a:lnTo>
                    <a:pt x="115" y="55"/>
                  </a:lnTo>
                  <a:lnTo>
                    <a:pt x="117" y="60"/>
                  </a:lnTo>
                  <a:lnTo>
                    <a:pt x="120" y="65"/>
                  </a:lnTo>
                  <a:lnTo>
                    <a:pt x="122" y="71"/>
                  </a:lnTo>
                  <a:lnTo>
                    <a:pt x="125" y="79"/>
                  </a:lnTo>
                  <a:lnTo>
                    <a:pt x="129" y="89"/>
                  </a:lnTo>
                  <a:lnTo>
                    <a:pt x="135" y="105"/>
                  </a:lnTo>
                  <a:lnTo>
                    <a:pt x="142" y="126"/>
                  </a:lnTo>
                  <a:close/>
                </a:path>
              </a:pathLst>
            </a:custGeom>
            <a:solidFill>
              <a:srgbClr val="8C94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53" name="Freeform 649"/>
            <p:cNvSpPr>
              <a:spLocks/>
            </p:cNvSpPr>
            <p:nvPr/>
          </p:nvSpPr>
          <p:spPr bwMode="auto">
            <a:xfrm>
              <a:off x="3387" y="3293"/>
              <a:ext cx="5" cy="9"/>
            </a:xfrm>
            <a:custGeom>
              <a:avLst/>
              <a:gdLst/>
              <a:ahLst/>
              <a:cxnLst>
                <a:cxn ang="0">
                  <a:pos x="116" y="136"/>
                </a:cxn>
                <a:cxn ang="0">
                  <a:pos x="107" y="139"/>
                </a:cxn>
                <a:cxn ang="0">
                  <a:pos x="101" y="141"/>
                </a:cxn>
                <a:cxn ang="0">
                  <a:pos x="95" y="144"/>
                </a:cxn>
                <a:cxn ang="0">
                  <a:pos x="88" y="146"/>
                </a:cxn>
                <a:cxn ang="0">
                  <a:pos x="80" y="150"/>
                </a:cxn>
                <a:cxn ang="0">
                  <a:pos x="69" y="155"/>
                </a:cxn>
                <a:cxn ang="0">
                  <a:pos x="54" y="162"/>
                </a:cxn>
                <a:cxn ang="0">
                  <a:pos x="32" y="172"/>
                </a:cxn>
                <a:cxn ang="0">
                  <a:pos x="29" y="163"/>
                </a:cxn>
                <a:cxn ang="0">
                  <a:pos x="26" y="156"/>
                </a:cxn>
                <a:cxn ang="0">
                  <a:pos x="24" y="151"/>
                </a:cxn>
                <a:cxn ang="0">
                  <a:pos x="22" y="144"/>
                </a:cxn>
                <a:cxn ang="0">
                  <a:pos x="19" y="136"/>
                </a:cxn>
                <a:cxn ang="0">
                  <a:pos x="15" y="126"/>
                </a:cxn>
                <a:cxn ang="0">
                  <a:pos x="8" y="112"/>
                </a:cxn>
                <a:cxn ang="0">
                  <a:pos x="0" y="93"/>
                </a:cxn>
                <a:cxn ang="0">
                  <a:pos x="5" y="82"/>
                </a:cxn>
                <a:cxn ang="0">
                  <a:pos x="8" y="74"/>
                </a:cxn>
                <a:cxn ang="0">
                  <a:pos x="11" y="67"/>
                </a:cxn>
                <a:cxn ang="0">
                  <a:pos x="14" y="60"/>
                </a:cxn>
                <a:cxn ang="0">
                  <a:pos x="18" y="51"/>
                </a:cxn>
                <a:cxn ang="0">
                  <a:pos x="23" y="39"/>
                </a:cxn>
                <a:cxn ang="0">
                  <a:pos x="31" y="22"/>
                </a:cxn>
                <a:cxn ang="0">
                  <a:pos x="40" y="0"/>
                </a:cxn>
                <a:cxn ang="0">
                  <a:pos x="46" y="5"/>
                </a:cxn>
                <a:cxn ang="0">
                  <a:pos x="50" y="9"/>
                </a:cxn>
                <a:cxn ang="0">
                  <a:pos x="53" y="14"/>
                </a:cxn>
                <a:cxn ang="0">
                  <a:pos x="56" y="18"/>
                </a:cxn>
                <a:cxn ang="0">
                  <a:pos x="60" y="23"/>
                </a:cxn>
                <a:cxn ang="0">
                  <a:pos x="65" y="30"/>
                </a:cxn>
                <a:cxn ang="0">
                  <a:pos x="73" y="41"/>
                </a:cxn>
                <a:cxn ang="0">
                  <a:pos x="83" y="56"/>
                </a:cxn>
                <a:cxn ang="0">
                  <a:pos x="87" y="64"/>
                </a:cxn>
                <a:cxn ang="0">
                  <a:pos x="89" y="69"/>
                </a:cxn>
                <a:cxn ang="0">
                  <a:pos x="92" y="75"/>
                </a:cxn>
                <a:cxn ang="0">
                  <a:pos x="95" y="81"/>
                </a:cxn>
                <a:cxn ang="0">
                  <a:pos x="98" y="88"/>
                </a:cxn>
                <a:cxn ang="0">
                  <a:pos x="102" y="99"/>
                </a:cxn>
                <a:cxn ang="0">
                  <a:pos x="108" y="115"/>
                </a:cxn>
                <a:cxn ang="0">
                  <a:pos x="116" y="136"/>
                </a:cxn>
              </a:cxnLst>
              <a:rect l="0" t="0" r="r" b="b"/>
              <a:pathLst>
                <a:path w="116" h="172">
                  <a:moveTo>
                    <a:pt x="116" y="136"/>
                  </a:moveTo>
                  <a:lnTo>
                    <a:pt x="107" y="139"/>
                  </a:lnTo>
                  <a:lnTo>
                    <a:pt x="101" y="141"/>
                  </a:lnTo>
                  <a:lnTo>
                    <a:pt x="95" y="144"/>
                  </a:lnTo>
                  <a:lnTo>
                    <a:pt x="88" y="146"/>
                  </a:lnTo>
                  <a:lnTo>
                    <a:pt x="80" y="150"/>
                  </a:lnTo>
                  <a:lnTo>
                    <a:pt x="69" y="155"/>
                  </a:lnTo>
                  <a:lnTo>
                    <a:pt x="54" y="162"/>
                  </a:lnTo>
                  <a:lnTo>
                    <a:pt x="32" y="172"/>
                  </a:lnTo>
                  <a:lnTo>
                    <a:pt x="29" y="163"/>
                  </a:lnTo>
                  <a:lnTo>
                    <a:pt x="26" y="156"/>
                  </a:lnTo>
                  <a:lnTo>
                    <a:pt x="24" y="151"/>
                  </a:lnTo>
                  <a:lnTo>
                    <a:pt x="22" y="144"/>
                  </a:lnTo>
                  <a:lnTo>
                    <a:pt x="19" y="136"/>
                  </a:lnTo>
                  <a:lnTo>
                    <a:pt x="15" y="126"/>
                  </a:lnTo>
                  <a:lnTo>
                    <a:pt x="8" y="112"/>
                  </a:lnTo>
                  <a:lnTo>
                    <a:pt x="0" y="93"/>
                  </a:lnTo>
                  <a:lnTo>
                    <a:pt x="5" y="82"/>
                  </a:lnTo>
                  <a:lnTo>
                    <a:pt x="8" y="74"/>
                  </a:lnTo>
                  <a:lnTo>
                    <a:pt x="11" y="67"/>
                  </a:lnTo>
                  <a:lnTo>
                    <a:pt x="14" y="60"/>
                  </a:lnTo>
                  <a:lnTo>
                    <a:pt x="18" y="51"/>
                  </a:lnTo>
                  <a:lnTo>
                    <a:pt x="23" y="39"/>
                  </a:lnTo>
                  <a:lnTo>
                    <a:pt x="31" y="22"/>
                  </a:lnTo>
                  <a:lnTo>
                    <a:pt x="40" y="0"/>
                  </a:lnTo>
                  <a:lnTo>
                    <a:pt x="46" y="5"/>
                  </a:lnTo>
                  <a:lnTo>
                    <a:pt x="50" y="9"/>
                  </a:lnTo>
                  <a:lnTo>
                    <a:pt x="53" y="14"/>
                  </a:lnTo>
                  <a:lnTo>
                    <a:pt x="56" y="18"/>
                  </a:lnTo>
                  <a:lnTo>
                    <a:pt x="60" y="23"/>
                  </a:lnTo>
                  <a:lnTo>
                    <a:pt x="65" y="30"/>
                  </a:lnTo>
                  <a:lnTo>
                    <a:pt x="73" y="41"/>
                  </a:lnTo>
                  <a:lnTo>
                    <a:pt x="83" y="56"/>
                  </a:lnTo>
                  <a:lnTo>
                    <a:pt x="87" y="64"/>
                  </a:lnTo>
                  <a:lnTo>
                    <a:pt x="89" y="69"/>
                  </a:lnTo>
                  <a:lnTo>
                    <a:pt x="92" y="75"/>
                  </a:lnTo>
                  <a:lnTo>
                    <a:pt x="95" y="81"/>
                  </a:lnTo>
                  <a:lnTo>
                    <a:pt x="98" y="88"/>
                  </a:lnTo>
                  <a:lnTo>
                    <a:pt x="102" y="99"/>
                  </a:lnTo>
                  <a:lnTo>
                    <a:pt x="108" y="115"/>
                  </a:lnTo>
                  <a:lnTo>
                    <a:pt x="116" y="136"/>
                  </a:lnTo>
                  <a:close/>
                </a:path>
              </a:pathLst>
            </a:custGeom>
            <a:solidFill>
              <a:srgbClr val="A8B0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54" name="Freeform 650"/>
            <p:cNvSpPr>
              <a:spLocks/>
            </p:cNvSpPr>
            <p:nvPr/>
          </p:nvSpPr>
          <p:spPr bwMode="auto">
            <a:xfrm>
              <a:off x="3387" y="3293"/>
              <a:ext cx="4" cy="9"/>
            </a:xfrm>
            <a:custGeom>
              <a:avLst/>
              <a:gdLst/>
              <a:ahLst/>
              <a:cxnLst>
                <a:cxn ang="0">
                  <a:pos x="88" y="145"/>
                </a:cxn>
                <a:cxn ang="0">
                  <a:pos x="81" y="147"/>
                </a:cxn>
                <a:cxn ang="0">
                  <a:pos x="77" y="150"/>
                </a:cxn>
                <a:cxn ang="0">
                  <a:pos x="73" y="151"/>
                </a:cxn>
                <a:cxn ang="0">
                  <a:pos x="69" y="153"/>
                </a:cxn>
                <a:cxn ang="0">
                  <a:pos x="64" y="155"/>
                </a:cxn>
                <a:cxn ang="0">
                  <a:pos x="57" y="158"/>
                </a:cxn>
                <a:cxn ang="0">
                  <a:pos x="47" y="163"/>
                </a:cxn>
                <a:cxn ang="0">
                  <a:pos x="32" y="170"/>
                </a:cxn>
                <a:cxn ang="0">
                  <a:pos x="29" y="161"/>
                </a:cxn>
                <a:cxn ang="0">
                  <a:pos x="26" y="154"/>
                </a:cxn>
                <a:cxn ang="0">
                  <a:pos x="24" y="148"/>
                </a:cxn>
                <a:cxn ang="0">
                  <a:pos x="22" y="142"/>
                </a:cxn>
                <a:cxn ang="0">
                  <a:pos x="19" y="134"/>
                </a:cxn>
                <a:cxn ang="0">
                  <a:pos x="15" y="123"/>
                </a:cxn>
                <a:cxn ang="0">
                  <a:pos x="8" y="109"/>
                </a:cxn>
                <a:cxn ang="0">
                  <a:pos x="0" y="89"/>
                </a:cxn>
                <a:cxn ang="0">
                  <a:pos x="4" y="79"/>
                </a:cxn>
                <a:cxn ang="0">
                  <a:pos x="7" y="71"/>
                </a:cxn>
                <a:cxn ang="0">
                  <a:pos x="9" y="65"/>
                </a:cxn>
                <a:cxn ang="0">
                  <a:pos x="12" y="58"/>
                </a:cxn>
                <a:cxn ang="0">
                  <a:pos x="15" y="49"/>
                </a:cxn>
                <a:cxn ang="0">
                  <a:pos x="19" y="38"/>
                </a:cxn>
                <a:cxn ang="0">
                  <a:pos x="26" y="22"/>
                </a:cxn>
                <a:cxn ang="0">
                  <a:pos x="34" y="0"/>
                </a:cxn>
                <a:cxn ang="0">
                  <a:pos x="40" y="11"/>
                </a:cxn>
                <a:cxn ang="0">
                  <a:pos x="43" y="21"/>
                </a:cxn>
                <a:cxn ang="0">
                  <a:pos x="47" y="36"/>
                </a:cxn>
                <a:cxn ang="0">
                  <a:pos x="55" y="65"/>
                </a:cxn>
                <a:cxn ang="0">
                  <a:pos x="59" y="74"/>
                </a:cxn>
                <a:cxn ang="0">
                  <a:pos x="61" y="79"/>
                </a:cxn>
                <a:cxn ang="0">
                  <a:pos x="64" y="84"/>
                </a:cxn>
                <a:cxn ang="0">
                  <a:pos x="66" y="90"/>
                </a:cxn>
                <a:cxn ang="0">
                  <a:pos x="69" y="98"/>
                </a:cxn>
                <a:cxn ang="0">
                  <a:pos x="73" y="108"/>
                </a:cxn>
                <a:cxn ang="0">
                  <a:pos x="79" y="124"/>
                </a:cxn>
                <a:cxn ang="0">
                  <a:pos x="88" y="145"/>
                </a:cxn>
              </a:cxnLst>
              <a:rect l="0" t="0" r="r" b="b"/>
              <a:pathLst>
                <a:path w="88" h="170">
                  <a:moveTo>
                    <a:pt x="88" y="145"/>
                  </a:moveTo>
                  <a:lnTo>
                    <a:pt x="81" y="147"/>
                  </a:lnTo>
                  <a:lnTo>
                    <a:pt x="77" y="150"/>
                  </a:lnTo>
                  <a:lnTo>
                    <a:pt x="73" y="151"/>
                  </a:lnTo>
                  <a:lnTo>
                    <a:pt x="69" y="153"/>
                  </a:lnTo>
                  <a:lnTo>
                    <a:pt x="64" y="155"/>
                  </a:lnTo>
                  <a:lnTo>
                    <a:pt x="57" y="158"/>
                  </a:lnTo>
                  <a:lnTo>
                    <a:pt x="47" y="163"/>
                  </a:lnTo>
                  <a:lnTo>
                    <a:pt x="32" y="170"/>
                  </a:lnTo>
                  <a:lnTo>
                    <a:pt x="29" y="161"/>
                  </a:lnTo>
                  <a:lnTo>
                    <a:pt x="26" y="154"/>
                  </a:lnTo>
                  <a:lnTo>
                    <a:pt x="24" y="148"/>
                  </a:lnTo>
                  <a:lnTo>
                    <a:pt x="22" y="142"/>
                  </a:lnTo>
                  <a:lnTo>
                    <a:pt x="19" y="134"/>
                  </a:lnTo>
                  <a:lnTo>
                    <a:pt x="15" y="123"/>
                  </a:lnTo>
                  <a:lnTo>
                    <a:pt x="8" y="109"/>
                  </a:lnTo>
                  <a:lnTo>
                    <a:pt x="0" y="89"/>
                  </a:lnTo>
                  <a:lnTo>
                    <a:pt x="4" y="79"/>
                  </a:lnTo>
                  <a:lnTo>
                    <a:pt x="7" y="71"/>
                  </a:lnTo>
                  <a:lnTo>
                    <a:pt x="9" y="65"/>
                  </a:lnTo>
                  <a:lnTo>
                    <a:pt x="12" y="58"/>
                  </a:lnTo>
                  <a:lnTo>
                    <a:pt x="15" y="49"/>
                  </a:lnTo>
                  <a:lnTo>
                    <a:pt x="19" y="38"/>
                  </a:lnTo>
                  <a:lnTo>
                    <a:pt x="26" y="22"/>
                  </a:lnTo>
                  <a:lnTo>
                    <a:pt x="34" y="0"/>
                  </a:lnTo>
                  <a:lnTo>
                    <a:pt x="40" y="11"/>
                  </a:lnTo>
                  <a:lnTo>
                    <a:pt x="43" y="21"/>
                  </a:lnTo>
                  <a:lnTo>
                    <a:pt x="47" y="36"/>
                  </a:lnTo>
                  <a:lnTo>
                    <a:pt x="55" y="65"/>
                  </a:lnTo>
                  <a:lnTo>
                    <a:pt x="59" y="74"/>
                  </a:lnTo>
                  <a:lnTo>
                    <a:pt x="61" y="79"/>
                  </a:lnTo>
                  <a:lnTo>
                    <a:pt x="64" y="84"/>
                  </a:lnTo>
                  <a:lnTo>
                    <a:pt x="66" y="90"/>
                  </a:lnTo>
                  <a:lnTo>
                    <a:pt x="69" y="98"/>
                  </a:lnTo>
                  <a:lnTo>
                    <a:pt x="73" y="108"/>
                  </a:lnTo>
                  <a:lnTo>
                    <a:pt x="79" y="124"/>
                  </a:lnTo>
                  <a:lnTo>
                    <a:pt x="88" y="145"/>
                  </a:lnTo>
                  <a:close/>
                </a:path>
              </a:pathLst>
            </a:custGeom>
            <a:solidFill>
              <a:srgbClr val="C4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55" name="Freeform 651"/>
            <p:cNvSpPr>
              <a:spLocks/>
            </p:cNvSpPr>
            <p:nvPr/>
          </p:nvSpPr>
          <p:spPr bwMode="auto">
            <a:xfrm>
              <a:off x="3388" y="3293"/>
              <a:ext cx="2" cy="9"/>
            </a:xfrm>
            <a:custGeom>
              <a:avLst/>
              <a:gdLst/>
              <a:ahLst/>
              <a:cxnLst>
                <a:cxn ang="0">
                  <a:pos x="59" y="155"/>
                </a:cxn>
                <a:cxn ang="0">
                  <a:pos x="33" y="167"/>
                </a:cxn>
                <a:cxn ang="0">
                  <a:pos x="0" y="87"/>
                </a:cxn>
                <a:cxn ang="0">
                  <a:pos x="29" y="0"/>
                </a:cxn>
                <a:cxn ang="0">
                  <a:pos x="26" y="76"/>
                </a:cxn>
                <a:cxn ang="0">
                  <a:pos x="59" y="155"/>
                </a:cxn>
              </a:cxnLst>
              <a:rect l="0" t="0" r="r" b="b"/>
              <a:pathLst>
                <a:path w="59" h="167">
                  <a:moveTo>
                    <a:pt x="59" y="155"/>
                  </a:moveTo>
                  <a:lnTo>
                    <a:pt x="33" y="167"/>
                  </a:lnTo>
                  <a:lnTo>
                    <a:pt x="0" y="87"/>
                  </a:lnTo>
                  <a:lnTo>
                    <a:pt x="29" y="0"/>
                  </a:lnTo>
                  <a:lnTo>
                    <a:pt x="26" y="76"/>
                  </a:lnTo>
                  <a:lnTo>
                    <a:pt x="59" y="155"/>
                  </a:lnTo>
                  <a:close/>
                </a:path>
              </a:pathLst>
            </a:custGeom>
            <a:solidFill>
              <a:srgbClr val="E0E8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56" name="Freeform 652"/>
            <p:cNvSpPr>
              <a:spLocks/>
            </p:cNvSpPr>
            <p:nvPr/>
          </p:nvSpPr>
          <p:spPr bwMode="auto">
            <a:xfrm>
              <a:off x="3386" y="3294"/>
              <a:ext cx="8" cy="4"/>
            </a:xfrm>
            <a:custGeom>
              <a:avLst/>
              <a:gdLst/>
              <a:ahLst/>
              <a:cxnLst>
                <a:cxn ang="0">
                  <a:pos x="170" y="4"/>
                </a:cxn>
                <a:cxn ang="0">
                  <a:pos x="168" y="0"/>
                </a:cxn>
                <a:cxn ang="0">
                  <a:pos x="0" y="73"/>
                </a:cxn>
                <a:cxn ang="0">
                  <a:pos x="4" y="81"/>
                </a:cxn>
                <a:cxn ang="0">
                  <a:pos x="172" y="8"/>
                </a:cxn>
                <a:cxn ang="0">
                  <a:pos x="170" y="4"/>
                </a:cxn>
              </a:cxnLst>
              <a:rect l="0" t="0" r="r" b="b"/>
              <a:pathLst>
                <a:path w="172" h="81">
                  <a:moveTo>
                    <a:pt x="170" y="4"/>
                  </a:moveTo>
                  <a:lnTo>
                    <a:pt x="168" y="0"/>
                  </a:lnTo>
                  <a:lnTo>
                    <a:pt x="0" y="73"/>
                  </a:lnTo>
                  <a:lnTo>
                    <a:pt x="4" y="81"/>
                  </a:lnTo>
                  <a:lnTo>
                    <a:pt x="172" y="8"/>
                  </a:lnTo>
                  <a:lnTo>
                    <a:pt x="170" y="4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57" name="Freeform 653"/>
            <p:cNvSpPr>
              <a:spLocks/>
            </p:cNvSpPr>
            <p:nvPr/>
          </p:nvSpPr>
          <p:spPr bwMode="auto">
            <a:xfrm>
              <a:off x="3432" y="3432"/>
              <a:ext cx="10" cy="6"/>
            </a:xfrm>
            <a:custGeom>
              <a:avLst/>
              <a:gdLst/>
              <a:ahLst/>
              <a:cxnLst>
                <a:cxn ang="0">
                  <a:pos x="216" y="12"/>
                </a:cxn>
                <a:cxn ang="0">
                  <a:pos x="4" y="103"/>
                </a:cxn>
                <a:cxn ang="0">
                  <a:pos x="0" y="93"/>
                </a:cxn>
                <a:cxn ang="0">
                  <a:pos x="211" y="0"/>
                </a:cxn>
                <a:cxn ang="0">
                  <a:pos x="216" y="12"/>
                </a:cxn>
              </a:cxnLst>
              <a:rect l="0" t="0" r="r" b="b"/>
              <a:pathLst>
                <a:path w="216" h="103">
                  <a:moveTo>
                    <a:pt x="216" y="12"/>
                  </a:moveTo>
                  <a:lnTo>
                    <a:pt x="4" y="103"/>
                  </a:lnTo>
                  <a:lnTo>
                    <a:pt x="0" y="93"/>
                  </a:lnTo>
                  <a:lnTo>
                    <a:pt x="211" y="0"/>
                  </a:lnTo>
                  <a:lnTo>
                    <a:pt x="216" y="12"/>
                  </a:lnTo>
                  <a:close/>
                </a:path>
              </a:pathLst>
            </a:custGeom>
            <a:solidFill>
              <a:srgbClr val="11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58" name="Freeform 654"/>
            <p:cNvSpPr>
              <a:spLocks/>
            </p:cNvSpPr>
            <p:nvPr/>
          </p:nvSpPr>
          <p:spPr bwMode="auto">
            <a:xfrm>
              <a:off x="3432" y="3433"/>
              <a:ext cx="11" cy="16"/>
            </a:xfrm>
            <a:custGeom>
              <a:avLst/>
              <a:gdLst/>
              <a:ahLst/>
              <a:cxnLst>
                <a:cxn ang="0">
                  <a:pos x="207" y="296"/>
                </a:cxn>
                <a:cxn ang="0">
                  <a:pos x="219" y="286"/>
                </a:cxn>
                <a:cxn ang="0">
                  <a:pos x="232" y="267"/>
                </a:cxn>
                <a:cxn ang="0">
                  <a:pos x="242" y="241"/>
                </a:cxn>
                <a:cxn ang="0">
                  <a:pos x="248" y="206"/>
                </a:cxn>
                <a:cxn ang="0">
                  <a:pos x="250" y="165"/>
                </a:cxn>
                <a:cxn ang="0">
                  <a:pos x="245" y="116"/>
                </a:cxn>
                <a:cxn ang="0">
                  <a:pos x="233" y="62"/>
                </a:cxn>
                <a:cxn ang="0">
                  <a:pos x="211" y="0"/>
                </a:cxn>
                <a:cxn ang="0">
                  <a:pos x="198" y="6"/>
                </a:cxn>
                <a:cxn ang="0">
                  <a:pos x="185" y="12"/>
                </a:cxn>
                <a:cxn ang="0">
                  <a:pos x="171" y="17"/>
                </a:cxn>
                <a:cxn ang="0">
                  <a:pos x="158" y="24"/>
                </a:cxn>
                <a:cxn ang="0">
                  <a:pos x="145" y="29"/>
                </a:cxn>
                <a:cxn ang="0">
                  <a:pos x="132" y="35"/>
                </a:cxn>
                <a:cxn ang="0">
                  <a:pos x="118" y="41"/>
                </a:cxn>
                <a:cxn ang="0">
                  <a:pos x="106" y="46"/>
                </a:cxn>
                <a:cxn ang="0">
                  <a:pos x="93" y="52"/>
                </a:cxn>
                <a:cxn ang="0">
                  <a:pos x="80" y="57"/>
                </a:cxn>
                <a:cxn ang="0">
                  <a:pos x="66" y="64"/>
                </a:cxn>
                <a:cxn ang="0">
                  <a:pos x="53" y="69"/>
                </a:cxn>
                <a:cxn ang="0">
                  <a:pos x="40" y="75"/>
                </a:cxn>
                <a:cxn ang="0">
                  <a:pos x="27" y="81"/>
                </a:cxn>
                <a:cxn ang="0">
                  <a:pos x="13" y="87"/>
                </a:cxn>
                <a:cxn ang="0">
                  <a:pos x="0" y="92"/>
                </a:cxn>
                <a:cxn ang="0">
                  <a:pos x="13" y="123"/>
                </a:cxn>
                <a:cxn ang="0">
                  <a:pos x="28" y="150"/>
                </a:cxn>
                <a:cxn ang="0">
                  <a:pos x="42" y="175"/>
                </a:cxn>
                <a:cxn ang="0">
                  <a:pos x="57" y="198"/>
                </a:cxn>
                <a:cxn ang="0">
                  <a:pos x="73" y="218"/>
                </a:cxn>
                <a:cxn ang="0">
                  <a:pos x="87" y="236"/>
                </a:cxn>
                <a:cxn ang="0">
                  <a:pos x="102" y="250"/>
                </a:cxn>
                <a:cxn ang="0">
                  <a:pos x="117" y="263"/>
                </a:cxn>
                <a:cxn ang="0">
                  <a:pos x="132" y="274"/>
                </a:cxn>
                <a:cxn ang="0">
                  <a:pos x="145" y="283"/>
                </a:cxn>
                <a:cxn ang="0">
                  <a:pos x="158" y="289"/>
                </a:cxn>
                <a:cxn ang="0">
                  <a:pos x="170" y="294"/>
                </a:cxn>
                <a:cxn ang="0">
                  <a:pos x="182" y="297"/>
                </a:cxn>
                <a:cxn ang="0">
                  <a:pos x="192" y="298"/>
                </a:cxn>
                <a:cxn ang="0">
                  <a:pos x="200" y="298"/>
                </a:cxn>
                <a:cxn ang="0">
                  <a:pos x="207" y="296"/>
                </a:cxn>
              </a:cxnLst>
              <a:rect l="0" t="0" r="r" b="b"/>
              <a:pathLst>
                <a:path w="250" h="298">
                  <a:moveTo>
                    <a:pt x="207" y="296"/>
                  </a:moveTo>
                  <a:lnTo>
                    <a:pt x="219" y="286"/>
                  </a:lnTo>
                  <a:lnTo>
                    <a:pt x="232" y="267"/>
                  </a:lnTo>
                  <a:lnTo>
                    <a:pt x="242" y="241"/>
                  </a:lnTo>
                  <a:lnTo>
                    <a:pt x="248" y="206"/>
                  </a:lnTo>
                  <a:lnTo>
                    <a:pt x="250" y="165"/>
                  </a:lnTo>
                  <a:lnTo>
                    <a:pt x="245" y="116"/>
                  </a:lnTo>
                  <a:lnTo>
                    <a:pt x="233" y="62"/>
                  </a:lnTo>
                  <a:lnTo>
                    <a:pt x="211" y="0"/>
                  </a:lnTo>
                  <a:lnTo>
                    <a:pt x="198" y="6"/>
                  </a:lnTo>
                  <a:lnTo>
                    <a:pt x="185" y="12"/>
                  </a:lnTo>
                  <a:lnTo>
                    <a:pt x="171" y="17"/>
                  </a:lnTo>
                  <a:lnTo>
                    <a:pt x="158" y="24"/>
                  </a:lnTo>
                  <a:lnTo>
                    <a:pt x="145" y="29"/>
                  </a:lnTo>
                  <a:lnTo>
                    <a:pt x="132" y="35"/>
                  </a:lnTo>
                  <a:lnTo>
                    <a:pt x="118" y="41"/>
                  </a:lnTo>
                  <a:lnTo>
                    <a:pt x="106" y="46"/>
                  </a:lnTo>
                  <a:lnTo>
                    <a:pt x="93" y="52"/>
                  </a:lnTo>
                  <a:lnTo>
                    <a:pt x="80" y="57"/>
                  </a:lnTo>
                  <a:lnTo>
                    <a:pt x="66" y="64"/>
                  </a:lnTo>
                  <a:lnTo>
                    <a:pt x="53" y="69"/>
                  </a:lnTo>
                  <a:lnTo>
                    <a:pt x="40" y="75"/>
                  </a:lnTo>
                  <a:lnTo>
                    <a:pt x="27" y="81"/>
                  </a:lnTo>
                  <a:lnTo>
                    <a:pt x="13" y="87"/>
                  </a:lnTo>
                  <a:lnTo>
                    <a:pt x="0" y="92"/>
                  </a:lnTo>
                  <a:lnTo>
                    <a:pt x="13" y="123"/>
                  </a:lnTo>
                  <a:lnTo>
                    <a:pt x="28" y="150"/>
                  </a:lnTo>
                  <a:lnTo>
                    <a:pt x="42" y="175"/>
                  </a:lnTo>
                  <a:lnTo>
                    <a:pt x="57" y="198"/>
                  </a:lnTo>
                  <a:lnTo>
                    <a:pt x="73" y="218"/>
                  </a:lnTo>
                  <a:lnTo>
                    <a:pt x="87" y="236"/>
                  </a:lnTo>
                  <a:lnTo>
                    <a:pt x="102" y="250"/>
                  </a:lnTo>
                  <a:lnTo>
                    <a:pt x="117" y="263"/>
                  </a:lnTo>
                  <a:lnTo>
                    <a:pt x="132" y="274"/>
                  </a:lnTo>
                  <a:lnTo>
                    <a:pt x="145" y="283"/>
                  </a:lnTo>
                  <a:lnTo>
                    <a:pt x="158" y="289"/>
                  </a:lnTo>
                  <a:lnTo>
                    <a:pt x="170" y="294"/>
                  </a:lnTo>
                  <a:lnTo>
                    <a:pt x="182" y="297"/>
                  </a:lnTo>
                  <a:lnTo>
                    <a:pt x="192" y="298"/>
                  </a:lnTo>
                  <a:lnTo>
                    <a:pt x="200" y="298"/>
                  </a:lnTo>
                  <a:lnTo>
                    <a:pt x="207" y="296"/>
                  </a:lnTo>
                  <a:close/>
                </a:path>
              </a:pathLst>
            </a:custGeom>
            <a:solidFill>
              <a:srgbClr val="11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59" name="Freeform 655"/>
            <p:cNvSpPr>
              <a:spLocks/>
            </p:cNvSpPr>
            <p:nvPr/>
          </p:nvSpPr>
          <p:spPr bwMode="auto">
            <a:xfrm>
              <a:off x="3432" y="3433"/>
              <a:ext cx="10" cy="16"/>
            </a:xfrm>
            <a:custGeom>
              <a:avLst/>
              <a:gdLst/>
              <a:ahLst/>
              <a:cxnLst>
                <a:cxn ang="0">
                  <a:pos x="199" y="285"/>
                </a:cxn>
                <a:cxn ang="0">
                  <a:pos x="209" y="276"/>
                </a:cxn>
                <a:cxn ang="0">
                  <a:pos x="217" y="259"/>
                </a:cxn>
                <a:cxn ang="0">
                  <a:pos x="224" y="234"/>
                </a:cxn>
                <a:cxn ang="0">
                  <a:pos x="226" y="202"/>
                </a:cxn>
                <a:cxn ang="0">
                  <a:pos x="223" y="162"/>
                </a:cxn>
                <a:cxn ang="0">
                  <a:pos x="214" y="115"/>
                </a:cxn>
                <a:cxn ang="0">
                  <a:pos x="200" y="61"/>
                </a:cxn>
                <a:cxn ang="0">
                  <a:pos x="178" y="0"/>
                </a:cxn>
                <a:cxn ang="0">
                  <a:pos x="166" y="5"/>
                </a:cxn>
                <a:cxn ang="0">
                  <a:pos x="155" y="10"/>
                </a:cxn>
                <a:cxn ang="0">
                  <a:pos x="144" y="15"/>
                </a:cxn>
                <a:cxn ang="0">
                  <a:pos x="134" y="20"/>
                </a:cxn>
                <a:cxn ang="0">
                  <a:pos x="123" y="24"/>
                </a:cxn>
                <a:cxn ang="0">
                  <a:pos x="111" y="30"/>
                </a:cxn>
                <a:cxn ang="0">
                  <a:pos x="100" y="34"/>
                </a:cxn>
                <a:cxn ang="0">
                  <a:pos x="89" y="39"/>
                </a:cxn>
                <a:cxn ang="0">
                  <a:pos x="78" y="44"/>
                </a:cxn>
                <a:cxn ang="0">
                  <a:pos x="67" y="49"/>
                </a:cxn>
                <a:cxn ang="0">
                  <a:pos x="55" y="54"/>
                </a:cxn>
                <a:cxn ang="0">
                  <a:pos x="45" y="58"/>
                </a:cxn>
                <a:cxn ang="0">
                  <a:pos x="34" y="63"/>
                </a:cxn>
                <a:cxn ang="0">
                  <a:pos x="23" y="69"/>
                </a:cxn>
                <a:cxn ang="0">
                  <a:pos x="11" y="73"/>
                </a:cxn>
                <a:cxn ang="0">
                  <a:pos x="0" y="78"/>
                </a:cxn>
                <a:cxn ang="0">
                  <a:pos x="13" y="109"/>
                </a:cxn>
                <a:cxn ang="0">
                  <a:pos x="28" y="136"/>
                </a:cxn>
                <a:cxn ang="0">
                  <a:pos x="42" y="161"/>
                </a:cxn>
                <a:cxn ang="0">
                  <a:pos x="56" y="184"/>
                </a:cxn>
                <a:cxn ang="0">
                  <a:pos x="72" y="204"/>
                </a:cxn>
                <a:cxn ang="0">
                  <a:pos x="86" y="221"/>
                </a:cxn>
                <a:cxn ang="0">
                  <a:pos x="101" y="236"/>
                </a:cxn>
                <a:cxn ang="0">
                  <a:pos x="115" y="250"/>
                </a:cxn>
                <a:cxn ang="0">
                  <a:pos x="129" y="260"/>
                </a:cxn>
                <a:cxn ang="0">
                  <a:pos x="142" y="270"/>
                </a:cxn>
                <a:cxn ang="0">
                  <a:pos x="155" y="276"/>
                </a:cxn>
                <a:cxn ang="0">
                  <a:pos x="166" y="282"/>
                </a:cxn>
                <a:cxn ang="0">
                  <a:pos x="177" y="285"/>
                </a:cxn>
                <a:cxn ang="0">
                  <a:pos x="186" y="287"/>
                </a:cxn>
                <a:cxn ang="0">
                  <a:pos x="193" y="287"/>
                </a:cxn>
                <a:cxn ang="0">
                  <a:pos x="199" y="285"/>
                </a:cxn>
              </a:cxnLst>
              <a:rect l="0" t="0" r="r" b="b"/>
              <a:pathLst>
                <a:path w="226" h="287">
                  <a:moveTo>
                    <a:pt x="199" y="285"/>
                  </a:moveTo>
                  <a:lnTo>
                    <a:pt x="209" y="276"/>
                  </a:lnTo>
                  <a:lnTo>
                    <a:pt x="217" y="259"/>
                  </a:lnTo>
                  <a:lnTo>
                    <a:pt x="224" y="234"/>
                  </a:lnTo>
                  <a:lnTo>
                    <a:pt x="226" y="202"/>
                  </a:lnTo>
                  <a:lnTo>
                    <a:pt x="223" y="162"/>
                  </a:lnTo>
                  <a:lnTo>
                    <a:pt x="214" y="115"/>
                  </a:lnTo>
                  <a:lnTo>
                    <a:pt x="200" y="61"/>
                  </a:lnTo>
                  <a:lnTo>
                    <a:pt x="178" y="0"/>
                  </a:lnTo>
                  <a:lnTo>
                    <a:pt x="166" y="5"/>
                  </a:lnTo>
                  <a:lnTo>
                    <a:pt x="155" y="10"/>
                  </a:lnTo>
                  <a:lnTo>
                    <a:pt x="144" y="15"/>
                  </a:lnTo>
                  <a:lnTo>
                    <a:pt x="134" y="20"/>
                  </a:lnTo>
                  <a:lnTo>
                    <a:pt x="123" y="24"/>
                  </a:lnTo>
                  <a:lnTo>
                    <a:pt x="111" y="30"/>
                  </a:lnTo>
                  <a:lnTo>
                    <a:pt x="100" y="34"/>
                  </a:lnTo>
                  <a:lnTo>
                    <a:pt x="89" y="39"/>
                  </a:lnTo>
                  <a:lnTo>
                    <a:pt x="78" y="44"/>
                  </a:lnTo>
                  <a:lnTo>
                    <a:pt x="67" y="49"/>
                  </a:lnTo>
                  <a:lnTo>
                    <a:pt x="55" y="54"/>
                  </a:lnTo>
                  <a:lnTo>
                    <a:pt x="45" y="58"/>
                  </a:lnTo>
                  <a:lnTo>
                    <a:pt x="34" y="63"/>
                  </a:lnTo>
                  <a:lnTo>
                    <a:pt x="23" y="69"/>
                  </a:lnTo>
                  <a:lnTo>
                    <a:pt x="11" y="73"/>
                  </a:lnTo>
                  <a:lnTo>
                    <a:pt x="0" y="78"/>
                  </a:lnTo>
                  <a:lnTo>
                    <a:pt x="13" y="109"/>
                  </a:lnTo>
                  <a:lnTo>
                    <a:pt x="28" y="136"/>
                  </a:lnTo>
                  <a:lnTo>
                    <a:pt x="42" y="161"/>
                  </a:lnTo>
                  <a:lnTo>
                    <a:pt x="56" y="184"/>
                  </a:lnTo>
                  <a:lnTo>
                    <a:pt x="72" y="204"/>
                  </a:lnTo>
                  <a:lnTo>
                    <a:pt x="86" y="221"/>
                  </a:lnTo>
                  <a:lnTo>
                    <a:pt x="101" y="236"/>
                  </a:lnTo>
                  <a:lnTo>
                    <a:pt x="115" y="250"/>
                  </a:lnTo>
                  <a:lnTo>
                    <a:pt x="129" y="260"/>
                  </a:lnTo>
                  <a:lnTo>
                    <a:pt x="142" y="270"/>
                  </a:lnTo>
                  <a:lnTo>
                    <a:pt x="155" y="276"/>
                  </a:lnTo>
                  <a:lnTo>
                    <a:pt x="166" y="282"/>
                  </a:lnTo>
                  <a:lnTo>
                    <a:pt x="177" y="285"/>
                  </a:lnTo>
                  <a:lnTo>
                    <a:pt x="186" y="287"/>
                  </a:lnTo>
                  <a:lnTo>
                    <a:pt x="193" y="287"/>
                  </a:lnTo>
                  <a:lnTo>
                    <a:pt x="199" y="285"/>
                  </a:lnTo>
                  <a:close/>
                </a:path>
              </a:pathLst>
            </a:custGeom>
            <a:solidFill>
              <a:srgbClr val="2B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60" name="Freeform 656"/>
            <p:cNvSpPr>
              <a:spLocks/>
            </p:cNvSpPr>
            <p:nvPr/>
          </p:nvSpPr>
          <p:spPr bwMode="auto">
            <a:xfrm>
              <a:off x="3433" y="3434"/>
              <a:ext cx="9" cy="15"/>
            </a:xfrm>
            <a:custGeom>
              <a:avLst/>
              <a:gdLst/>
              <a:ahLst/>
              <a:cxnLst>
                <a:cxn ang="0">
                  <a:pos x="189" y="273"/>
                </a:cxn>
                <a:cxn ang="0">
                  <a:pos x="196" y="265"/>
                </a:cxn>
                <a:cxn ang="0">
                  <a:pos x="201" y="251"/>
                </a:cxn>
                <a:cxn ang="0">
                  <a:pos x="202" y="227"/>
                </a:cxn>
                <a:cxn ang="0">
                  <a:pos x="200" y="197"/>
                </a:cxn>
                <a:cxn ang="0">
                  <a:pos x="193" y="159"/>
                </a:cxn>
                <a:cxn ang="0">
                  <a:pos x="182" y="114"/>
                </a:cxn>
                <a:cxn ang="0">
                  <a:pos x="165" y="60"/>
                </a:cxn>
                <a:cxn ang="0">
                  <a:pos x="142" y="0"/>
                </a:cxn>
                <a:cxn ang="0">
                  <a:pos x="125" y="7"/>
                </a:cxn>
                <a:cxn ang="0">
                  <a:pos x="107" y="14"/>
                </a:cxn>
                <a:cxn ang="0">
                  <a:pos x="89" y="23"/>
                </a:cxn>
                <a:cxn ang="0">
                  <a:pos x="72" y="30"/>
                </a:cxn>
                <a:cxn ang="0">
                  <a:pos x="53" y="39"/>
                </a:cxn>
                <a:cxn ang="0">
                  <a:pos x="36" y="46"/>
                </a:cxn>
                <a:cxn ang="0">
                  <a:pos x="18" y="54"/>
                </a:cxn>
                <a:cxn ang="0">
                  <a:pos x="0" y="62"/>
                </a:cxn>
                <a:cxn ang="0">
                  <a:pos x="14" y="92"/>
                </a:cxn>
                <a:cxn ang="0">
                  <a:pos x="28" y="120"/>
                </a:cxn>
                <a:cxn ang="0">
                  <a:pos x="41" y="145"/>
                </a:cxn>
                <a:cxn ang="0">
                  <a:pos x="57" y="168"/>
                </a:cxn>
                <a:cxn ang="0">
                  <a:pos x="71" y="188"/>
                </a:cxn>
                <a:cxn ang="0">
                  <a:pos x="85" y="206"/>
                </a:cxn>
                <a:cxn ang="0">
                  <a:pos x="98" y="221"/>
                </a:cxn>
                <a:cxn ang="0">
                  <a:pos x="113" y="235"/>
                </a:cxn>
                <a:cxn ang="0">
                  <a:pos x="126" y="246"/>
                </a:cxn>
                <a:cxn ang="0">
                  <a:pos x="138" y="256"/>
                </a:cxn>
                <a:cxn ang="0">
                  <a:pos x="149" y="262"/>
                </a:cxn>
                <a:cxn ang="0">
                  <a:pos x="160" y="268"/>
                </a:cxn>
                <a:cxn ang="0">
                  <a:pos x="170" y="272"/>
                </a:cxn>
                <a:cxn ang="0">
                  <a:pos x="178" y="274"/>
                </a:cxn>
                <a:cxn ang="0">
                  <a:pos x="184" y="274"/>
                </a:cxn>
                <a:cxn ang="0">
                  <a:pos x="189" y="273"/>
                </a:cxn>
              </a:cxnLst>
              <a:rect l="0" t="0" r="r" b="b"/>
              <a:pathLst>
                <a:path w="202" h="274">
                  <a:moveTo>
                    <a:pt x="189" y="273"/>
                  </a:moveTo>
                  <a:lnTo>
                    <a:pt x="196" y="265"/>
                  </a:lnTo>
                  <a:lnTo>
                    <a:pt x="201" y="251"/>
                  </a:lnTo>
                  <a:lnTo>
                    <a:pt x="202" y="227"/>
                  </a:lnTo>
                  <a:lnTo>
                    <a:pt x="200" y="197"/>
                  </a:lnTo>
                  <a:lnTo>
                    <a:pt x="193" y="159"/>
                  </a:lnTo>
                  <a:lnTo>
                    <a:pt x="182" y="114"/>
                  </a:lnTo>
                  <a:lnTo>
                    <a:pt x="165" y="60"/>
                  </a:lnTo>
                  <a:lnTo>
                    <a:pt x="142" y="0"/>
                  </a:lnTo>
                  <a:lnTo>
                    <a:pt x="125" y="7"/>
                  </a:lnTo>
                  <a:lnTo>
                    <a:pt x="107" y="14"/>
                  </a:lnTo>
                  <a:lnTo>
                    <a:pt x="89" y="23"/>
                  </a:lnTo>
                  <a:lnTo>
                    <a:pt x="72" y="30"/>
                  </a:lnTo>
                  <a:lnTo>
                    <a:pt x="53" y="39"/>
                  </a:lnTo>
                  <a:lnTo>
                    <a:pt x="36" y="46"/>
                  </a:lnTo>
                  <a:lnTo>
                    <a:pt x="18" y="54"/>
                  </a:lnTo>
                  <a:lnTo>
                    <a:pt x="0" y="62"/>
                  </a:lnTo>
                  <a:lnTo>
                    <a:pt x="14" y="92"/>
                  </a:lnTo>
                  <a:lnTo>
                    <a:pt x="28" y="120"/>
                  </a:lnTo>
                  <a:lnTo>
                    <a:pt x="41" y="145"/>
                  </a:lnTo>
                  <a:lnTo>
                    <a:pt x="57" y="168"/>
                  </a:lnTo>
                  <a:lnTo>
                    <a:pt x="71" y="188"/>
                  </a:lnTo>
                  <a:lnTo>
                    <a:pt x="85" y="206"/>
                  </a:lnTo>
                  <a:lnTo>
                    <a:pt x="98" y="221"/>
                  </a:lnTo>
                  <a:lnTo>
                    <a:pt x="113" y="235"/>
                  </a:lnTo>
                  <a:lnTo>
                    <a:pt x="126" y="246"/>
                  </a:lnTo>
                  <a:lnTo>
                    <a:pt x="138" y="256"/>
                  </a:lnTo>
                  <a:lnTo>
                    <a:pt x="149" y="262"/>
                  </a:lnTo>
                  <a:lnTo>
                    <a:pt x="160" y="268"/>
                  </a:lnTo>
                  <a:lnTo>
                    <a:pt x="170" y="272"/>
                  </a:lnTo>
                  <a:lnTo>
                    <a:pt x="178" y="274"/>
                  </a:lnTo>
                  <a:lnTo>
                    <a:pt x="184" y="274"/>
                  </a:lnTo>
                  <a:lnTo>
                    <a:pt x="189" y="273"/>
                  </a:lnTo>
                  <a:close/>
                </a:path>
              </a:pathLst>
            </a:custGeom>
            <a:solidFill>
              <a:srgbClr val="474F4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61" name="Freeform 657"/>
            <p:cNvSpPr>
              <a:spLocks/>
            </p:cNvSpPr>
            <p:nvPr/>
          </p:nvSpPr>
          <p:spPr bwMode="auto">
            <a:xfrm>
              <a:off x="3433" y="3435"/>
              <a:ext cx="9" cy="14"/>
            </a:xfrm>
            <a:custGeom>
              <a:avLst/>
              <a:gdLst/>
              <a:ahLst/>
              <a:cxnLst>
                <a:cxn ang="0">
                  <a:pos x="180" y="263"/>
                </a:cxn>
                <a:cxn ang="0">
                  <a:pos x="185" y="256"/>
                </a:cxn>
                <a:cxn ang="0">
                  <a:pos x="186" y="243"/>
                </a:cxn>
                <a:cxn ang="0">
                  <a:pos x="183" y="222"/>
                </a:cxn>
                <a:cxn ang="0">
                  <a:pos x="177" y="193"/>
                </a:cxn>
                <a:cxn ang="0">
                  <a:pos x="166" y="157"/>
                </a:cxn>
                <a:cxn ang="0">
                  <a:pos x="151" y="113"/>
                </a:cxn>
                <a:cxn ang="0">
                  <a:pos x="131" y="60"/>
                </a:cxn>
                <a:cxn ang="0">
                  <a:pos x="108" y="0"/>
                </a:cxn>
                <a:cxn ang="0">
                  <a:pos x="94" y="7"/>
                </a:cxn>
                <a:cxn ang="0">
                  <a:pos x="80" y="13"/>
                </a:cxn>
                <a:cxn ang="0">
                  <a:pos x="67" y="18"/>
                </a:cxn>
                <a:cxn ang="0">
                  <a:pos x="54" y="24"/>
                </a:cxn>
                <a:cxn ang="0">
                  <a:pos x="40" y="30"/>
                </a:cxn>
                <a:cxn ang="0">
                  <a:pos x="27" y="36"/>
                </a:cxn>
                <a:cxn ang="0">
                  <a:pos x="13" y="41"/>
                </a:cxn>
                <a:cxn ang="0">
                  <a:pos x="0" y="48"/>
                </a:cxn>
                <a:cxn ang="0">
                  <a:pos x="13" y="78"/>
                </a:cxn>
                <a:cxn ang="0">
                  <a:pos x="26" y="106"/>
                </a:cxn>
                <a:cxn ang="0">
                  <a:pos x="40" y="131"/>
                </a:cxn>
                <a:cxn ang="0">
                  <a:pos x="55" y="154"/>
                </a:cxn>
                <a:cxn ang="0">
                  <a:pos x="69" y="174"/>
                </a:cxn>
                <a:cxn ang="0">
                  <a:pos x="83" y="192"/>
                </a:cxn>
                <a:cxn ang="0">
                  <a:pos x="96" y="208"/>
                </a:cxn>
                <a:cxn ang="0">
                  <a:pos x="110" y="222"/>
                </a:cxn>
                <a:cxn ang="0">
                  <a:pos x="122" y="233"/>
                </a:cxn>
                <a:cxn ang="0">
                  <a:pos x="134" y="243"/>
                </a:cxn>
                <a:cxn ang="0">
                  <a:pos x="145" y="250"/>
                </a:cxn>
                <a:cxn ang="0">
                  <a:pos x="155" y="256"/>
                </a:cxn>
                <a:cxn ang="0">
                  <a:pos x="164" y="261"/>
                </a:cxn>
                <a:cxn ang="0">
                  <a:pos x="171" y="263"/>
                </a:cxn>
                <a:cxn ang="0">
                  <a:pos x="176" y="264"/>
                </a:cxn>
                <a:cxn ang="0">
                  <a:pos x="180" y="263"/>
                </a:cxn>
              </a:cxnLst>
              <a:rect l="0" t="0" r="r" b="b"/>
              <a:pathLst>
                <a:path w="186" h="264">
                  <a:moveTo>
                    <a:pt x="180" y="263"/>
                  </a:moveTo>
                  <a:lnTo>
                    <a:pt x="185" y="256"/>
                  </a:lnTo>
                  <a:lnTo>
                    <a:pt x="186" y="243"/>
                  </a:lnTo>
                  <a:lnTo>
                    <a:pt x="183" y="222"/>
                  </a:lnTo>
                  <a:lnTo>
                    <a:pt x="177" y="193"/>
                  </a:lnTo>
                  <a:lnTo>
                    <a:pt x="166" y="157"/>
                  </a:lnTo>
                  <a:lnTo>
                    <a:pt x="151" y="113"/>
                  </a:lnTo>
                  <a:lnTo>
                    <a:pt x="131" y="60"/>
                  </a:lnTo>
                  <a:lnTo>
                    <a:pt x="108" y="0"/>
                  </a:lnTo>
                  <a:lnTo>
                    <a:pt x="94" y="7"/>
                  </a:lnTo>
                  <a:lnTo>
                    <a:pt x="80" y="13"/>
                  </a:lnTo>
                  <a:lnTo>
                    <a:pt x="67" y="18"/>
                  </a:lnTo>
                  <a:lnTo>
                    <a:pt x="54" y="24"/>
                  </a:lnTo>
                  <a:lnTo>
                    <a:pt x="40" y="30"/>
                  </a:lnTo>
                  <a:lnTo>
                    <a:pt x="27" y="36"/>
                  </a:lnTo>
                  <a:lnTo>
                    <a:pt x="13" y="41"/>
                  </a:lnTo>
                  <a:lnTo>
                    <a:pt x="0" y="48"/>
                  </a:lnTo>
                  <a:lnTo>
                    <a:pt x="13" y="78"/>
                  </a:lnTo>
                  <a:lnTo>
                    <a:pt x="26" y="106"/>
                  </a:lnTo>
                  <a:lnTo>
                    <a:pt x="40" y="131"/>
                  </a:lnTo>
                  <a:lnTo>
                    <a:pt x="55" y="154"/>
                  </a:lnTo>
                  <a:lnTo>
                    <a:pt x="69" y="174"/>
                  </a:lnTo>
                  <a:lnTo>
                    <a:pt x="83" y="192"/>
                  </a:lnTo>
                  <a:lnTo>
                    <a:pt x="96" y="208"/>
                  </a:lnTo>
                  <a:lnTo>
                    <a:pt x="110" y="222"/>
                  </a:lnTo>
                  <a:lnTo>
                    <a:pt x="122" y="233"/>
                  </a:lnTo>
                  <a:lnTo>
                    <a:pt x="134" y="243"/>
                  </a:lnTo>
                  <a:lnTo>
                    <a:pt x="145" y="250"/>
                  </a:lnTo>
                  <a:lnTo>
                    <a:pt x="155" y="256"/>
                  </a:lnTo>
                  <a:lnTo>
                    <a:pt x="164" y="261"/>
                  </a:lnTo>
                  <a:lnTo>
                    <a:pt x="171" y="263"/>
                  </a:lnTo>
                  <a:lnTo>
                    <a:pt x="176" y="264"/>
                  </a:lnTo>
                  <a:lnTo>
                    <a:pt x="180" y="263"/>
                  </a:lnTo>
                  <a:close/>
                </a:path>
              </a:pathLst>
            </a:custGeom>
            <a:solidFill>
              <a:srgbClr val="61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62" name="Freeform 658"/>
            <p:cNvSpPr>
              <a:spLocks/>
            </p:cNvSpPr>
            <p:nvPr/>
          </p:nvSpPr>
          <p:spPr bwMode="auto">
            <a:xfrm>
              <a:off x="3433" y="3435"/>
              <a:ext cx="8" cy="14"/>
            </a:xfrm>
            <a:custGeom>
              <a:avLst/>
              <a:gdLst/>
              <a:ahLst/>
              <a:cxnLst>
                <a:cxn ang="0">
                  <a:pos x="171" y="251"/>
                </a:cxn>
                <a:cxn ang="0">
                  <a:pos x="173" y="245"/>
                </a:cxn>
                <a:cxn ang="0">
                  <a:pos x="170" y="233"/>
                </a:cxn>
                <a:cxn ang="0">
                  <a:pos x="164" y="214"/>
                </a:cxn>
                <a:cxn ang="0">
                  <a:pos x="153" y="187"/>
                </a:cxn>
                <a:cxn ang="0">
                  <a:pos x="137" y="153"/>
                </a:cxn>
                <a:cxn ang="0">
                  <a:pos x="119" y="110"/>
                </a:cxn>
                <a:cxn ang="0">
                  <a:pos x="97" y="60"/>
                </a:cxn>
                <a:cxn ang="0">
                  <a:pos x="72" y="0"/>
                </a:cxn>
                <a:cxn ang="0">
                  <a:pos x="63" y="4"/>
                </a:cxn>
                <a:cxn ang="0">
                  <a:pos x="54" y="7"/>
                </a:cxn>
                <a:cxn ang="0">
                  <a:pos x="45" y="11"/>
                </a:cxn>
                <a:cxn ang="0">
                  <a:pos x="36" y="16"/>
                </a:cxn>
                <a:cxn ang="0">
                  <a:pos x="27" y="20"/>
                </a:cxn>
                <a:cxn ang="0">
                  <a:pos x="18" y="23"/>
                </a:cxn>
                <a:cxn ang="0">
                  <a:pos x="9" y="27"/>
                </a:cxn>
                <a:cxn ang="0">
                  <a:pos x="0" y="31"/>
                </a:cxn>
                <a:cxn ang="0">
                  <a:pos x="13" y="62"/>
                </a:cxn>
                <a:cxn ang="0">
                  <a:pos x="26" y="89"/>
                </a:cxn>
                <a:cxn ang="0">
                  <a:pos x="41" y="115"/>
                </a:cxn>
                <a:cxn ang="0">
                  <a:pos x="54" y="138"/>
                </a:cxn>
                <a:cxn ang="0">
                  <a:pos x="68" y="159"/>
                </a:cxn>
                <a:cxn ang="0">
                  <a:pos x="81" y="177"/>
                </a:cxn>
                <a:cxn ang="0">
                  <a:pos x="95" y="193"/>
                </a:cxn>
                <a:cxn ang="0">
                  <a:pos x="107" y="206"/>
                </a:cxn>
                <a:cxn ang="0">
                  <a:pos x="119" y="218"/>
                </a:cxn>
                <a:cxn ang="0">
                  <a:pos x="130" y="229"/>
                </a:cxn>
                <a:cxn ang="0">
                  <a:pos x="141" y="236"/>
                </a:cxn>
                <a:cxn ang="0">
                  <a:pos x="150" y="242"/>
                </a:cxn>
                <a:cxn ang="0">
                  <a:pos x="157" y="246"/>
                </a:cxn>
                <a:cxn ang="0">
                  <a:pos x="163" y="250"/>
                </a:cxn>
                <a:cxn ang="0">
                  <a:pos x="168" y="251"/>
                </a:cxn>
                <a:cxn ang="0">
                  <a:pos x="171" y="251"/>
                </a:cxn>
              </a:cxnLst>
              <a:rect l="0" t="0" r="r" b="b"/>
              <a:pathLst>
                <a:path w="173" h="251">
                  <a:moveTo>
                    <a:pt x="171" y="251"/>
                  </a:moveTo>
                  <a:lnTo>
                    <a:pt x="173" y="245"/>
                  </a:lnTo>
                  <a:lnTo>
                    <a:pt x="170" y="233"/>
                  </a:lnTo>
                  <a:lnTo>
                    <a:pt x="164" y="214"/>
                  </a:lnTo>
                  <a:lnTo>
                    <a:pt x="153" y="187"/>
                  </a:lnTo>
                  <a:lnTo>
                    <a:pt x="137" y="153"/>
                  </a:lnTo>
                  <a:lnTo>
                    <a:pt x="119" y="110"/>
                  </a:lnTo>
                  <a:lnTo>
                    <a:pt x="97" y="60"/>
                  </a:lnTo>
                  <a:lnTo>
                    <a:pt x="72" y="0"/>
                  </a:lnTo>
                  <a:lnTo>
                    <a:pt x="63" y="4"/>
                  </a:lnTo>
                  <a:lnTo>
                    <a:pt x="54" y="7"/>
                  </a:lnTo>
                  <a:lnTo>
                    <a:pt x="45" y="11"/>
                  </a:lnTo>
                  <a:lnTo>
                    <a:pt x="36" y="16"/>
                  </a:lnTo>
                  <a:lnTo>
                    <a:pt x="27" y="20"/>
                  </a:lnTo>
                  <a:lnTo>
                    <a:pt x="18" y="23"/>
                  </a:lnTo>
                  <a:lnTo>
                    <a:pt x="9" y="27"/>
                  </a:lnTo>
                  <a:lnTo>
                    <a:pt x="0" y="31"/>
                  </a:lnTo>
                  <a:lnTo>
                    <a:pt x="13" y="62"/>
                  </a:lnTo>
                  <a:lnTo>
                    <a:pt x="26" y="89"/>
                  </a:lnTo>
                  <a:lnTo>
                    <a:pt x="41" y="115"/>
                  </a:lnTo>
                  <a:lnTo>
                    <a:pt x="54" y="138"/>
                  </a:lnTo>
                  <a:lnTo>
                    <a:pt x="68" y="159"/>
                  </a:lnTo>
                  <a:lnTo>
                    <a:pt x="81" y="177"/>
                  </a:lnTo>
                  <a:lnTo>
                    <a:pt x="95" y="193"/>
                  </a:lnTo>
                  <a:lnTo>
                    <a:pt x="107" y="206"/>
                  </a:lnTo>
                  <a:lnTo>
                    <a:pt x="119" y="218"/>
                  </a:lnTo>
                  <a:lnTo>
                    <a:pt x="130" y="229"/>
                  </a:lnTo>
                  <a:lnTo>
                    <a:pt x="141" y="236"/>
                  </a:lnTo>
                  <a:lnTo>
                    <a:pt x="150" y="242"/>
                  </a:lnTo>
                  <a:lnTo>
                    <a:pt x="157" y="246"/>
                  </a:lnTo>
                  <a:lnTo>
                    <a:pt x="163" y="250"/>
                  </a:lnTo>
                  <a:lnTo>
                    <a:pt x="168" y="251"/>
                  </a:lnTo>
                  <a:lnTo>
                    <a:pt x="171" y="251"/>
                  </a:lnTo>
                  <a:close/>
                </a:path>
              </a:pathLst>
            </a:custGeom>
            <a:solidFill>
              <a:srgbClr val="7A82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63" name="Freeform 659"/>
            <p:cNvSpPr>
              <a:spLocks/>
            </p:cNvSpPr>
            <p:nvPr/>
          </p:nvSpPr>
          <p:spPr bwMode="auto">
            <a:xfrm>
              <a:off x="3434" y="3436"/>
              <a:ext cx="7" cy="13"/>
            </a:xfrm>
            <a:custGeom>
              <a:avLst/>
              <a:gdLst/>
              <a:ahLst/>
              <a:cxnLst>
                <a:cxn ang="0">
                  <a:pos x="163" y="240"/>
                </a:cxn>
                <a:cxn ang="0">
                  <a:pos x="162" y="235"/>
                </a:cxn>
                <a:cxn ang="0">
                  <a:pos x="156" y="225"/>
                </a:cxn>
                <a:cxn ang="0">
                  <a:pos x="145" y="208"/>
                </a:cxn>
                <a:cxn ang="0">
                  <a:pos x="129" y="183"/>
                </a:cxn>
                <a:cxn ang="0">
                  <a:pos x="110" y="150"/>
                </a:cxn>
                <a:cxn ang="0">
                  <a:pos x="89" y="110"/>
                </a:cxn>
                <a:cxn ang="0">
                  <a:pos x="64" y="59"/>
                </a:cxn>
                <a:cxn ang="0">
                  <a:pos x="39" y="0"/>
                </a:cxn>
                <a:cxn ang="0">
                  <a:pos x="34" y="2"/>
                </a:cxn>
                <a:cxn ang="0">
                  <a:pos x="28" y="5"/>
                </a:cxn>
                <a:cxn ang="0">
                  <a:pos x="24" y="7"/>
                </a:cxn>
                <a:cxn ang="0">
                  <a:pos x="19" y="9"/>
                </a:cxn>
                <a:cxn ang="0">
                  <a:pos x="14" y="11"/>
                </a:cxn>
                <a:cxn ang="0">
                  <a:pos x="10" y="13"/>
                </a:cxn>
                <a:cxn ang="0">
                  <a:pos x="5" y="15"/>
                </a:cxn>
                <a:cxn ang="0">
                  <a:pos x="0" y="17"/>
                </a:cxn>
                <a:cxn ang="0">
                  <a:pos x="13" y="48"/>
                </a:cxn>
                <a:cxn ang="0">
                  <a:pos x="26" y="75"/>
                </a:cxn>
                <a:cxn ang="0">
                  <a:pos x="41" y="102"/>
                </a:cxn>
                <a:cxn ang="0">
                  <a:pos x="54" y="124"/>
                </a:cxn>
                <a:cxn ang="0">
                  <a:pos x="68" y="145"/>
                </a:cxn>
                <a:cxn ang="0">
                  <a:pos x="82" y="163"/>
                </a:cxn>
                <a:cxn ang="0">
                  <a:pos x="94" y="180"/>
                </a:cxn>
                <a:cxn ang="0">
                  <a:pos x="106" y="193"/>
                </a:cxn>
                <a:cxn ang="0">
                  <a:pos x="117" y="205"/>
                </a:cxn>
                <a:cxn ang="0">
                  <a:pos x="127" y="215"/>
                </a:cxn>
                <a:cxn ang="0">
                  <a:pos x="138" y="224"/>
                </a:cxn>
                <a:cxn ang="0">
                  <a:pos x="146" y="230"/>
                </a:cxn>
                <a:cxn ang="0">
                  <a:pos x="152" y="234"/>
                </a:cxn>
                <a:cxn ang="0">
                  <a:pos x="158" y="238"/>
                </a:cxn>
                <a:cxn ang="0">
                  <a:pos x="161" y="240"/>
                </a:cxn>
                <a:cxn ang="0">
                  <a:pos x="163" y="240"/>
                </a:cxn>
              </a:cxnLst>
              <a:rect l="0" t="0" r="r" b="b"/>
              <a:pathLst>
                <a:path w="163" h="240">
                  <a:moveTo>
                    <a:pt x="163" y="240"/>
                  </a:moveTo>
                  <a:lnTo>
                    <a:pt x="162" y="235"/>
                  </a:lnTo>
                  <a:lnTo>
                    <a:pt x="156" y="225"/>
                  </a:lnTo>
                  <a:lnTo>
                    <a:pt x="145" y="208"/>
                  </a:lnTo>
                  <a:lnTo>
                    <a:pt x="129" y="183"/>
                  </a:lnTo>
                  <a:lnTo>
                    <a:pt x="110" y="150"/>
                  </a:lnTo>
                  <a:lnTo>
                    <a:pt x="89" y="110"/>
                  </a:lnTo>
                  <a:lnTo>
                    <a:pt x="64" y="59"/>
                  </a:lnTo>
                  <a:lnTo>
                    <a:pt x="39" y="0"/>
                  </a:lnTo>
                  <a:lnTo>
                    <a:pt x="34" y="2"/>
                  </a:lnTo>
                  <a:lnTo>
                    <a:pt x="28" y="5"/>
                  </a:lnTo>
                  <a:lnTo>
                    <a:pt x="24" y="7"/>
                  </a:lnTo>
                  <a:lnTo>
                    <a:pt x="19" y="9"/>
                  </a:lnTo>
                  <a:lnTo>
                    <a:pt x="14" y="11"/>
                  </a:lnTo>
                  <a:lnTo>
                    <a:pt x="10" y="13"/>
                  </a:lnTo>
                  <a:lnTo>
                    <a:pt x="5" y="15"/>
                  </a:lnTo>
                  <a:lnTo>
                    <a:pt x="0" y="17"/>
                  </a:lnTo>
                  <a:lnTo>
                    <a:pt x="13" y="48"/>
                  </a:lnTo>
                  <a:lnTo>
                    <a:pt x="26" y="75"/>
                  </a:lnTo>
                  <a:lnTo>
                    <a:pt x="41" y="102"/>
                  </a:lnTo>
                  <a:lnTo>
                    <a:pt x="54" y="124"/>
                  </a:lnTo>
                  <a:lnTo>
                    <a:pt x="68" y="145"/>
                  </a:lnTo>
                  <a:lnTo>
                    <a:pt x="82" y="163"/>
                  </a:lnTo>
                  <a:lnTo>
                    <a:pt x="94" y="180"/>
                  </a:lnTo>
                  <a:lnTo>
                    <a:pt x="106" y="193"/>
                  </a:lnTo>
                  <a:lnTo>
                    <a:pt x="117" y="205"/>
                  </a:lnTo>
                  <a:lnTo>
                    <a:pt x="127" y="215"/>
                  </a:lnTo>
                  <a:lnTo>
                    <a:pt x="138" y="224"/>
                  </a:lnTo>
                  <a:lnTo>
                    <a:pt x="146" y="230"/>
                  </a:lnTo>
                  <a:lnTo>
                    <a:pt x="152" y="234"/>
                  </a:lnTo>
                  <a:lnTo>
                    <a:pt x="158" y="238"/>
                  </a:lnTo>
                  <a:lnTo>
                    <a:pt x="161" y="240"/>
                  </a:lnTo>
                  <a:lnTo>
                    <a:pt x="163" y="240"/>
                  </a:lnTo>
                  <a:close/>
                </a:path>
              </a:pathLst>
            </a:custGeom>
            <a:solidFill>
              <a:srgbClr val="91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64" name="Freeform 660"/>
            <p:cNvSpPr>
              <a:spLocks/>
            </p:cNvSpPr>
            <p:nvPr/>
          </p:nvSpPr>
          <p:spPr bwMode="auto">
            <a:xfrm>
              <a:off x="3441" y="3449"/>
              <a:ext cx="2" cy="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44" y="76"/>
                </a:cxn>
                <a:cxn ang="0">
                  <a:pos x="48" y="92"/>
                </a:cxn>
                <a:cxn ang="0">
                  <a:pos x="46" y="99"/>
                </a:cxn>
                <a:cxn ang="0">
                  <a:pos x="39" y="96"/>
                </a:cxn>
                <a:cxn ang="0">
                  <a:pos x="31" y="83"/>
                </a:cxn>
                <a:cxn ang="0">
                  <a:pos x="0" y="7"/>
                </a:cxn>
                <a:cxn ang="0">
                  <a:pos x="13" y="0"/>
                </a:cxn>
              </a:cxnLst>
              <a:rect l="0" t="0" r="r" b="b"/>
              <a:pathLst>
                <a:path w="48" h="99">
                  <a:moveTo>
                    <a:pt x="13" y="0"/>
                  </a:moveTo>
                  <a:lnTo>
                    <a:pt x="44" y="76"/>
                  </a:lnTo>
                  <a:lnTo>
                    <a:pt x="48" y="92"/>
                  </a:lnTo>
                  <a:lnTo>
                    <a:pt x="46" y="99"/>
                  </a:lnTo>
                  <a:lnTo>
                    <a:pt x="39" y="96"/>
                  </a:lnTo>
                  <a:lnTo>
                    <a:pt x="31" y="83"/>
                  </a:lnTo>
                  <a:lnTo>
                    <a:pt x="0" y="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2B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3365" name="Group 661"/>
          <p:cNvGrpSpPr>
            <a:grpSpLocks/>
          </p:cNvGrpSpPr>
          <p:nvPr/>
        </p:nvGrpSpPr>
        <p:grpSpPr bwMode="auto">
          <a:xfrm>
            <a:off x="2465388" y="1430338"/>
            <a:ext cx="469900" cy="685800"/>
            <a:chOff x="3360" y="3024"/>
            <a:chExt cx="296" cy="432"/>
          </a:xfrm>
        </p:grpSpPr>
        <p:sp>
          <p:nvSpPr>
            <p:cNvPr id="73366" name="Freeform 662"/>
            <p:cNvSpPr>
              <a:spLocks/>
            </p:cNvSpPr>
            <p:nvPr/>
          </p:nvSpPr>
          <p:spPr bwMode="auto">
            <a:xfrm>
              <a:off x="3394" y="3298"/>
              <a:ext cx="9" cy="5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199" y="0"/>
                </a:cxn>
                <a:cxn ang="0">
                  <a:pos x="206" y="17"/>
                </a:cxn>
                <a:cxn ang="0">
                  <a:pos x="7" y="84"/>
                </a:cxn>
                <a:cxn ang="0">
                  <a:pos x="0" y="67"/>
                </a:cxn>
              </a:cxnLst>
              <a:rect l="0" t="0" r="r" b="b"/>
              <a:pathLst>
                <a:path w="206" h="84">
                  <a:moveTo>
                    <a:pt x="0" y="67"/>
                  </a:moveTo>
                  <a:lnTo>
                    <a:pt x="199" y="0"/>
                  </a:lnTo>
                  <a:lnTo>
                    <a:pt x="206" y="17"/>
                  </a:lnTo>
                  <a:lnTo>
                    <a:pt x="7" y="84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67" name="Freeform 663"/>
            <p:cNvSpPr>
              <a:spLocks/>
            </p:cNvSpPr>
            <p:nvPr/>
          </p:nvSpPr>
          <p:spPr bwMode="auto">
            <a:xfrm>
              <a:off x="3453" y="3450"/>
              <a:ext cx="3" cy="6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80" y="77"/>
                </a:cxn>
                <a:cxn ang="0">
                  <a:pos x="82" y="87"/>
                </a:cxn>
                <a:cxn ang="0">
                  <a:pos x="80" y="95"/>
                </a:cxn>
                <a:cxn ang="0">
                  <a:pos x="74" y="102"/>
                </a:cxn>
                <a:cxn ang="0">
                  <a:pos x="66" y="106"/>
                </a:cxn>
                <a:cxn ang="0">
                  <a:pos x="57" y="108"/>
                </a:cxn>
                <a:cxn ang="0">
                  <a:pos x="49" y="106"/>
                </a:cxn>
                <a:cxn ang="0">
                  <a:pos x="41" y="102"/>
                </a:cxn>
                <a:cxn ang="0">
                  <a:pos x="35" y="93"/>
                </a:cxn>
                <a:cxn ang="0">
                  <a:pos x="0" y="16"/>
                </a:cxn>
                <a:cxn ang="0">
                  <a:pos x="45" y="0"/>
                </a:cxn>
              </a:cxnLst>
              <a:rect l="0" t="0" r="r" b="b"/>
              <a:pathLst>
                <a:path w="82" h="108">
                  <a:moveTo>
                    <a:pt x="45" y="0"/>
                  </a:moveTo>
                  <a:lnTo>
                    <a:pt x="80" y="77"/>
                  </a:lnTo>
                  <a:lnTo>
                    <a:pt x="82" y="87"/>
                  </a:lnTo>
                  <a:lnTo>
                    <a:pt x="80" y="95"/>
                  </a:lnTo>
                  <a:lnTo>
                    <a:pt x="74" y="102"/>
                  </a:lnTo>
                  <a:lnTo>
                    <a:pt x="66" y="106"/>
                  </a:lnTo>
                  <a:lnTo>
                    <a:pt x="57" y="108"/>
                  </a:lnTo>
                  <a:lnTo>
                    <a:pt x="49" y="106"/>
                  </a:lnTo>
                  <a:lnTo>
                    <a:pt x="41" y="102"/>
                  </a:lnTo>
                  <a:lnTo>
                    <a:pt x="35" y="93"/>
                  </a:lnTo>
                  <a:lnTo>
                    <a:pt x="0" y="1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68" name="Freeform 664"/>
            <p:cNvSpPr>
              <a:spLocks/>
            </p:cNvSpPr>
            <p:nvPr/>
          </p:nvSpPr>
          <p:spPr bwMode="auto">
            <a:xfrm>
              <a:off x="3443" y="3433"/>
              <a:ext cx="13" cy="18"/>
            </a:xfrm>
            <a:custGeom>
              <a:avLst/>
              <a:gdLst/>
              <a:ahLst/>
              <a:cxnLst>
                <a:cxn ang="0">
                  <a:pos x="247" y="317"/>
                </a:cxn>
                <a:cxn ang="0">
                  <a:pos x="261" y="307"/>
                </a:cxn>
                <a:cxn ang="0">
                  <a:pos x="275" y="287"/>
                </a:cxn>
                <a:cxn ang="0">
                  <a:pos x="285" y="256"/>
                </a:cxn>
                <a:cxn ang="0">
                  <a:pos x="292" y="218"/>
                </a:cxn>
                <a:cxn ang="0">
                  <a:pos x="293" y="173"/>
                </a:cxn>
                <a:cxn ang="0">
                  <a:pos x="288" y="120"/>
                </a:cxn>
                <a:cxn ang="0">
                  <a:pos x="274" y="62"/>
                </a:cxn>
                <a:cxn ang="0">
                  <a:pos x="251" y="0"/>
                </a:cxn>
                <a:cxn ang="0">
                  <a:pos x="235" y="5"/>
                </a:cxn>
                <a:cxn ang="0">
                  <a:pos x="219" y="10"/>
                </a:cxn>
                <a:cxn ang="0">
                  <a:pos x="204" y="17"/>
                </a:cxn>
                <a:cxn ang="0">
                  <a:pos x="188" y="22"/>
                </a:cxn>
                <a:cxn ang="0">
                  <a:pos x="172" y="28"/>
                </a:cxn>
                <a:cxn ang="0">
                  <a:pos x="157" y="34"/>
                </a:cxn>
                <a:cxn ang="0">
                  <a:pos x="140" y="40"/>
                </a:cxn>
                <a:cxn ang="0">
                  <a:pos x="125" y="45"/>
                </a:cxn>
                <a:cxn ang="0">
                  <a:pos x="110" y="52"/>
                </a:cxn>
                <a:cxn ang="0">
                  <a:pos x="94" y="58"/>
                </a:cxn>
                <a:cxn ang="0">
                  <a:pos x="78" y="63"/>
                </a:cxn>
                <a:cxn ang="0">
                  <a:pos x="63" y="69"/>
                </a:cxn>
                <a:cxn ang="0">
                  <a:pos x="47" y="75"/>
                </a:cxn>
                <a:cxn ang="0">
                  <a:pos x="31" y="81"/>
                </a:cxn>
                <a:cxn ang="0">
                  <a:pos x="15" y="86"/>
                </a:cxn>
                <a:cxn ang="0">
                  <a:pos x="0" y="92"/>
                </a:cxn>
                <a:cxn ang="0">
                  <a:pos x="15" y="122"/>
                </a:cxn>
                <a:cxn ang="0">
                  <a:pos x="30" y="152"/>
                </a:cxn>
                <a:cxn ang="0">
                  <a:pos x="48" y="177"/>
                </a:cxn>
                <a:cxn ang="0">
                  <a:pos x="65" y="201"/>
                </a:cxn>
                <a:cxn ang="0">
                  <a:pos x="82" y="222"/>
                </a:cxn>
                <a:cxn ang="0">
                  <a:pos x="101" y="242"/>
                </a:cxn>
                <a:cxn ang="0">
                  <a:pos x="119" y="259"/>
                </a:cxn>
                <a:cxn ang="0">
                  <a:pos x="136" y="274"/>
                </a:cxn>
                <a:cxn ang="0">
                  <a:pos x="154" y="287"/>
                </a:cxn>
                <a:cxn ang="0">
                  <a:pos x="171" y="297"/>
                </a:cxn>
                <a:cxn ang="0">
                  <a:pos x="186" y="306"/>
                </a:cxn>
                <a:cxn ang="0">
                  <a:pos x="202" y="312"/>
                </a:cxn>
                <a:cxn ang="0">
                  <a:pos x="215" y="316"/>
                </a:cxn>
                <a:cxn ang="0">
                  <a:pos x="227" y="318"/>
                </a:cxn>
                <a:cxn ang="0">
                  <a:pos x="238" y="319"/>
                </a:cxn>
                <a:cxn ang="0">
                  <a:pos x="247" y="317"/>
                </a:cxn>
              </a:cxnLst>
              <a:rect l="0" t="0" r="r" b="b"/>
              <a:pathLst>
                <a:path w="293" h="319">
                  <a:moveTo>
                    <a:pt x="247" y="317"/>
                  </a:moveTo>
                  <a:lnTo>
                    <a:pt x="261" y="307"/>
                  </a:lnTo>
                  <a:lnTo>
                    <a:pt x="275" y="287"/>
                  </a:lnTo>
                  <a:lnTo>
                    <a:pt x="285" y="256"/>
                  </a:lnTo>
                  <a:lnTo>
                    <a:pt x="292" y="218"/>
                  </a:lnTo>
                  <a:lnTo>
                    <a:pt x="293" y="173"/>
                  </a:lnTo>
                  <a:lnTo>
                    <a:pt x="288" y="120"/>
                  </a:lnTo>
                  <a:lnTo>
                    <a:pt x="274" y="62"/>
                  </a:lnTo>
                  <a:lnTo>
                    <a:pt x="251" y="0"/>
                  </a:lnTo>
                  <a:lnTo>
                    <a:pt x="235" y="5"/>
                  </a:lnTo>
                  <a:lnTo>
                    <a:pt x="219" y="10"/>
                  </a:lnTo>
                  <a:lnTo>
                    <a:pt x="204" y="17"/>
                  </a:lnTo>
                  <a:lnTo>
                    <a:pt x="188" y="22"/>
                  </a:lnTo>
                  <a:lnTo>
                    <a:pt x="172" y="28"/>
                  </a:lnTo>
                  <a:lnTo>
                    <a:pt x="157" y="34"/>
                  </a:lnTo>
                  <a:lnTo>
                    <a:pt x="140" y="40"/>
                  </a:lnTo>
                  <a:lnTo>
                    <a:pt x="125" y="45"/>
                  </a:lnTo>
                  <a:lnTo>
                    <a:pt x="110" y="52"/>
                  </a:lnTo>
                  <a:lnTo>
                    <a:pt x="94" y="58"/>
                  </a:lnTo>
                  <a:lnTo>
                    <a:pt x="78" y="63"/>
                  </a:lnTo>
                  <a:lnTo>
                    <a:pt x="63" y="69"/>
                  </a:lnTo>
                  <a:lnTo>
                    <a:pt x="47" y="75"/>
                  </a:lnTo>
                  <a:lnTo>
                    <a:pt x="31" y="81"/>
                  </a:lnTo>
                  <a:lnTo>
                    <a:pt x="15" y="86"/>
                  </a:lnTo>
                  <a:lnTo>
                    <a:pt x="0" y="92"/>
                  </a:lnTo>
                  <a:lnTo>
                    <a:pt x="15" y="122"/>
                  </a:lnTo>
                  <a:lnTo>
                    <a:pt x="30" y="152"/>
                  </a:lnTo>
                  <a:lnTo>
                    <a:pt x="48" y="177"/>
                  </a:lnTo>
                  <a:lnTo>
                    <a:pt x="65" y="201"/>
                  </a:lnTo>
                  <a:lnTo>
                    <a:pt x="82" y="222"/>
                  </a:lnTo>
                  <a:lnTo>
                    <a:pt x="101" y="242"/>
                  </a:lnTo>
                  <a:lnTo>
                    <a:pt x="119" y="259"/>
                  </a:lnTo>
                  <a:lnTo>
                    <a:pt x="136" y="274"/>
                  </a:lnTo>
                  <a:lnTo>
                    <a:pt x="154" y="287"/>
                  </a:lnTo>
                  <a:lnTo>
                    <a:pt x="171" y="297"/>
                  </a:lnTo>
                  <a:lnTo>
                    <a:pt x="186" y="306"/>
                  </a:lnTo>
                  <a:lnTo>
                    <a:pt x="202" y="312"/>
                  </a:lnTo>
                  <a:lnTo>
                    <a:pt x="215" y="316"/>
                  </a:lnTo>
                  <a:lnTo>
                    <a:pt x="227" y="318"/>
                  </a:lnTo>
                  <a:lnTo>
                    <a:pt x="238" y="319"/>
                  </a:lnTo>
                  <a:lnTo>
                    <a:pt x="247" y="317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69" name="Freeform 665"/>
            <p:cNvSpPr>
              <a:spLocks/>
            </p:cNvSpPr>
            <p:nvPr/>
          </p:nvSpPr>
          <p:spPr bwMode="auto">
            <a:xfrm>
              <a:off x="3394" y="3299"/>
              <a:ext cx="60" cy="139"/>
            </a:xfrm>
            <a:custGeom>
              <a:avLst/>
              <a:gdLst/>
              <a:ahLst/>
              <a:cxnLst>
                <a:cxn ang="0">
                  <a:pos x="198" y="0"/>
                </a:cxn>
                <a:cxn ang="0">
                  <a:pos x="0" y="66"/>
                </a:cxn>
                <a:cxn ang="0">
                  <a:pos x="1064" y="2506"/>
                </a:cxn>
                <a:cxn ang="0">
                  <a:pos x="1314" y="2421"/>
                </a:cxn>
                <a:cxn ang="0">
                  <a:pos x="198" y="0"/>
                </a:cxn>
              </a:cxnLst>
              <a:rect l="0" t="0" r="r" b="b"/>
              <a:pathLst>
                <a:path w="1314" h="2506">
                  <a:moveTo>
                    <a:pt x="198" y="0"/>
                  </a:moveTo>
                  <a:lnTo>
                    <a:pt x="0" y="66"/>
                  </a:lnTo>
                  <a:lnTo>
                    <a:pt x="1064" y="2506"/>
                  </a:lnTo>
                  <a:lnTo>
                    <a:pt x="1314" y="2421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70" name="Freeform 666"/>
            <p:cNvSpPr>
              <a:spLocks/>
            </p:cNvSpPr>
            <p:nvPr/>
          </p:nvSpPr>
          <p:spPr bwMode="auto">
            <a:xfrm>
              <a:off x="3392" y="3292"/>
              <a:ext cx="11" cy="10"/>
            </a:xfrm>
            <a:custGeom>
              <a:avLst/>
              <a:gdLst/>
              <a:ahLst/>
              <a:cxnLst>
                <a:cxn ang="0">
                  <a:pos x="235" y="111"/>
                </a:cxn>
                <a:cxn ang="0">
                  <a:pos x="36" y="179"/>
                </a:cxn>
                <a:cxn ang="0">
                  <a:pos x="0" y="97"/>
                </a:cxn>
                <a:cxn ang="0">
                  <a:pos x="70" y="0"/>
                </a:cxn>
                <a:cxn ang="0">
                  <a:pos x="199" y="30"/>
                </a:cxn>
                <a:cxn ang="0">
                  <a:pos x="235" y="111"/>
                </a:cxn>
              </a:cxnLst>
              <a:rect l="0" t="0" r="r" b="b"/>
              <a:pathLst>
                <a:path w="235" h="179">
                  <a:moveTo>
                    <a:pt x="235" y="111"/>
                  </a:moveTo>
                  <a:lnTo>
                    <a:pt x="36" y="179"/>
                  </a:lnTo>
                  <a:lnTo>
                    <a:pt x="0" y="97"/>
                  </a:lnTo>
                  <a:lnTo>
                    <a:pt x="70" y="0"/>
                  </a:lnTo>
                  <a:lnTo>
                    <a:pt x="199" y="30"/>
                  </a:lnTo>
                  <a:lnTo>
                    <a:pt x="235" y="111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71" name="Freeform 667"/>
            <p:cNvSpPr>
              <a:spLocks/>
            </p:cNvSpPr>
            <p:nvPr/>
          </p:nvSpPr>
          <p:spPr bwMode="auto">
            <a:xfrm>
              <a:off x="3403" y="3103"/>
              <a:ext cx="208" cy="202"/>
            </a:xfrm>
            <a:custGeom>
              <a:avLst/>
              <a:gdLst/>
              <a:ahLst/>
              <a:cxnLst>
                <a:cxn ang="0">
                  <a:pos x="0" y="1626"/>
                </a:cxn>
                <a:cxn ang="0">
                  <a:pos x="3650" y="0"/>
                </a:cxn>
                <a:cxn ang="0">
                  <a:pos x="4569" y="1998"/>
                </a:cxn>
                <a:cxn ang="0">
                  <a:pos x="873" y="3641"/>
                </a:cxn>
                <a:cxn ang="0">
                  <a:pos x="0" y="1626"/>
                </a:cxn>
              </a:cxnLst>
              <a:rect l="0" t="0" r="r" b="b"/>
              <a:pathLst>
                <a:path w="4569" h="3641">
                  <a:moveTo>
                    <a:pt x="0" y="1626"/>
                  </a:moveTo>
                  <a:lnTo>
                    <a:pt x="3650" y="0"/>
                  </a:lnTo>
                  <a:lnTo>
                    <a:pt x="4569" y="1998"/>
                  </a:lnTo>
                  <a:lnTo>
                    <a:pt x="873" y="3641"/>
                  </a:lnTo>
                  <a:lnTo>
                    <a:pt x="0" y="1626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72" name="Freeform 668"/>
            <p:cNvSpPr>
              <a:spLocks/>
            </p:cNvSpPr>
            <p:nvPr/>
          </p:nvSpPr>
          <p:spPr bwMode="auto">
            <a:xfrm>
              <a:off x="3385" y="3045"/>
              <a:ext cx="271" cy="393"/>
            </a:xfrm>
            <a:custGeom>
              <a:avLst/>
              <a:gdLst/>
              <a:ahLst/>
              <a:cxnLst>
                <a:cxn ang="0">
                  <a:pos x="2496" y="7056"/>
                </a:cxn>
                <a:cxn ang="0">
                  <a:pos x="5894" y="5433"/>
                </a:cxn>
                <a:cxn ang="0">
                  <a:pos x="5912" y="5421"/>
                </a:cxn>
                <a:cxn ang="0">
                  <a:pos x="5927" y="5407"/>
                </a:cxn>
                <a:cxn ang="0">
                  <a:pos x="5941" y="5389"/>
                </a:cxn>
                <a:cxn ang="0">
                  <a:pos x="5950" y="5369"/>
                </a:cxn>
                <a:cxn ang="0">
                  <a:pos x="5955" y="5348"/>
                </a:cxn>
                <a:cxn ang="0">
                  <a:pos x="5957" y="5325"/>
                </a:cxn>
                <a:cxn ang="0">
                  <a:pos x="5955" y="5303"/>
                </a:cxn>
                <a:cxn ang="0">
                  <a:pos x="5948" y="5282"/>
                </a:cxn>
                <a:cxn ang="0">
                  <a:pos x="3503" y="65"/>
                </a:cxn>
                <a:cxn ang="0">
                  <a:pos x="3492" y="47"/>
                </a:cxn>
                <a:cxn ang="0">
                  <a:pos x="3477" y="31"/>
                </a:cxn>
                <a:cxn ang="0">
                  <a:pos x="3460" y="18"/>
                </a:cxn>
                <a:cxn ang="0">
                  <a:pos x="3441" y="9"/>
                </a:cxn>
                <a:cxn ang="0">
                  <a:pos x="3420" y="3"/>
                </a:cxn>
                <a:cxn ang="0">
                  <a:pos x="3399" y="0"/>
                </a:cxn>
                <a:cxn ang="0">
                  <a:pos x="3377" y="3"/>
                </a:cxn>
                <a:cxn ang="0">
                  <a:pos x="3357" y="9"/>
                </a:cxn>
                <a:cxn ang="0">
                  <a:pos x="63" y="1487"/>
                </a:cxn>
                <a:cxn ang="0">
                  <a:pos x="45" y="1497"/>
                </a:cxn>
                <a:cxn ang="0">
                  <a:pos x="29" y="1512"/>
                </a:cxn>
                <a:cxn ang="0">
                  <a:pos x="16" y="1530"/>
                </a:cxn>
                <a:cxn ang="0">
                  <a:pos x="7" y="1550"/>
                </a:cxn>
                <a:cxn ang="0">
                  <a:pos x="2" y="1572"/>
                </a:cxn>
                <a:cxn ang="0">
                  <a:pos x="0" y="1594"/>
                </a:cxn>
                <a:cxn ang="0">
                  <a:pos x="3" y="1616"/>
                </a:cxn>
                <a:cxn ang="0">
                  <a:pos x="9" y="1637"/>
                </a:cxn>
                <a:cxn ang="0">
                  <a:pos x="2350" y="7000"/>
                </a:cxn>
                <a:cxn ang="0">
                  <a:pos x="2361" y="7018"/>
                </a:cxn>
                <a:cxn ang="0">
                  <a:pos x="2376" y="7034"/>
                </a:cxn>
                <a:cxn ang="0">
                  <a:pos x="2393" y="7048"/>
                </a:cxn>
                <a:cxn ang="0">
                  <a:pos x="2412" y="7057"/>
                </a:cxn>
                <a:cxn ang="0">
                  <a:pos x="2433" y="7064"/>
                </a:cxn>
                <a:cxn ang="0">
                  <a:pos x="2454" y="7066"/>
                </a:cxn>
                <a:cxn ang="0">
                  <a:pos x="2476" y="7064"/>
                </a:cxn>
                <a:cxn ang="0">
                  <a:pos x="2496" y="7056"/>
                </a:cxn>
              </a:cxnLst>
              <a:rect l="0" t="0" r="r" b="b"/>
              <a:pathLst>
                <a:path w="5957" h="7066">
                  <a:moveTo>
                    <a:pt x="2496" y="7056"/>
                  </a:moveTo>
                  <a:lnTo>
                    <a:pt x="5894" y="5433"/>
                  </a:lnTo>
                  <a:lnTo>
                    <a:pt x="5912" y="5421"/>
                  </a:lnTo>
                  <a:lnTo>
                    <a:pt x="5927" y="5407"/>
                  </a:lnTo>
                  <a:lnTo>
                    <a:pt x="5941" y="5389"/>
                  </a:lnTo>
                  <a:lnTo>
                    <a:pt x="5950" y="5369"/>
                  </a:lnTo>
                  <a:lnTo>
                    <a:pt x="5955" y="5348"/>
                  </a:lnTo>
                  <a:lnTo>
                    <a:pt x="5957" y="5325"/>
                  </a:lnTo>
                  <a:lnTo>
                    <a:pt x="5955" y="5303"/>
                  </a:lnTo>
                  <a:lnTo>
                    <a:pt x="5948" y="5282"/>
                  </a:lnTo>
                  <a:lnTo>
                    <a:pt x="3503" y="65"/>
                  </a:lnTo>
                  <a:lnTo>
                    <a:pt x="3492" y="47"/>
                  </a:lnTo>
                  <a:lnTo>
                    <a:pt x="3477" y="31"/>
                  </a:lnTo>
                  <a:lnTo>
                    <a:pt x="3460" y="18"/>
                  </a:lnTo>
                  <a:lnTo>
                    <a:pt x="3441" y="9"/>
                  </a:lnTo>
                  <a:lnTo>
                    <a:pt x="3420" y="3"/>
                  </a:lnTo>
                  <a:lnTo>
                    <a:pt x="3399" y="0"/>
                  </a:lnTo>
                  <a:lnTo>
                    <a:pt x="3377" y="3"/>
                  </a:lnTo>
                  <a:lnTo>
                    <a:pt x="3357" y="9"/>
                  </a:lnTo>
                  <a:lnTo>
                    <a:pt x="63" y="1487"/>
                  </a:lnTo>
                  <a:lnTo>
                    <a:pt x="45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3" y="1616"/>
                  </a:lnTo>
                  <a:lnTo>
                    <a:pt x="9" y="1637"/>
                  </a:lnTo>
                  <a:lnTo>
                    <a:pt x="2350" y="7000"/>
                  </a:lnTo>
                  <a:lnTo>
                    <a:pt x="2361" y="7018"/>
                  </a:lnTo>
                  <a:lnTo>
                    <a:pt x="2376" y="7034"/>
                  </a:lnTo>
                  <a:lnTo>
                    <a:pt x="2393" y="7048"/>
                  </a:lnTo>
                  <a:lnTo>
                    <a:pt x="2412" y="7057"/>
                  </a:lnTo>
                  <a:lnTo>
                    <a:pt x="2433" y="7064"/>
                  </a:lnTo>
                  <a:lnTo>
                    <a:pt x="2454" y="7066"/>
                  </a:lnTo>
                  <a:lnTo>
                    <a:pt x="2476" y="7064"/>
                  </a:lnTo>
                  <a:lnTo>
                    <a:pt x="2496" y="7056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73" name="Freeform 669"/>
            <p:cNvSpPr>
              <a:spLocks/>
            </p:cNvSpPr>
            <p:nvPr/>
          </p:nvSpPr>
          <p:spPr bwMode="auto">
            <a:xfrm>
              <a:off x="3569" y="3096"/>
              <a:ext cx="51" cy="121"/>
            </a:xfrm>
            <a:custGeom>
              <a:avLst/>
              <a:gdLst/>
              <a:ahLst/>
              <a:cxnLst>
                <a:cxn ang="0">
                  <a:pos x="917" y="2127"/>
                </a:cxn>
                <a:cxn ang="0">
                  <a:pos x="0" y="131"/>
                </a:cxn>
                <a:cxn ang="0">
                  <a:pos x="33" y="0"/>
                </a:cxn>
                <a:cxn ang="0">
                  <a:pos x="70" y="14"/>
                </a:cxn>
                <a:cxn ang="0">
                  <a:pos x="106" y="29"/>
                </a:cxn>
                <a:cxn ang="0">
                  <a:pos x="143" y="44"/>
                </a:cxn>
                <a:cxn ang="0">
                  <a:pos x="180" y="61"/>
                </a:cxn>
                <a:cxn ang="0">
                  <a:pos x="217" y="78"/>
                </a:cxn>
                <a:cxn ang="0">
                  <a:pos x="252" y="96"/>
                </a:cxn>
                <a:cxn ang="0">
                  <a:pos x="288" y="116"/>
                </a:cxn>
                <a:cxn ang="0">
                  <a:pos x="324" y="136"/>
                </a:cxn>
                <a:cxn ang="0">
                  <a:pos x="358" y="159"/>
                </a:cxn>
                <a:cxn ang="0">
                  <a:pos x="393" y="181"/>
                </a:cxn>
                <a:cxn ang="0">
                  <a:pos x="428" y="204"/>
                </a:cxn>
                <a:cxn ang="0">
                  <a:pos x="461" y="228"/>
                </a:cxn>
                <a:cxn ang="0">
                  <a:pos x="495" y="252"/>
                </a:cxn>
                <a:cxn ang="0">
                  <a:pos x="528" y="279"/>
                </a:cxn>
                <a:cxn ang="0">
                  <a:pos x="560" y="305"/>
                </a:cxn>
                <a:cxn ang="0">
                  <a:pos x="592" y="333"/>
                </a:cxn>
                <a:cxn ang="0">
                  <a:pos x="624" y="361"/>
                </a:cxn>
                <a:cxn ang="0">
                  <a:pos x="654" y="389"/>
                </a:cxn>
                <a:cxn ang="0">
                  <a:pos x="684" y="419"/>
                </a:cxn>
                <a:cxn ang="0">
                  <a:pos x="713" y="450"/>
                </a:cxn>
                <a:cxn ang="0">
                  <a:pos x="742" y="481"/>
                </a:cxn>
                <a:cxn ang="0">
                  <a:pos x="769" y="513"/>
                </a:cxn>
                <a:cxn ang="0">
                  <a:pos x="796" y="545"/>
                </a:cxn>
                <a:cxn ang="0">
                  <a:pos x="822" y="578"/>
                </a:cxn>
                <a:cxn ang="0">
                  <a:pos x="847" y="612"/>
                </a:cxn>
                <a:cxn ang="0">
                  <a:pos x="871" y="647"/>
                </a:cxn>
                <a:cxn ang="0">
                  <a:pos x="895" y="681"/>
                </a:cxn>
                <a:cxn ang="0">
                  <a:pos x="917" y="717"/>
                </a:cxn>
                <a:cxn ang="0">
                  <a:pos x="939" y="754"/>
                </a:cxn>
                <a:cxn ang="0">
                  <a:pos x="959" y="791"/>
                </a:cxn>
                <a:cxn ang="0">
                  <a:pos x="979" y="828"/>
                </a:cxn>
                <a:cxn ang="0">
                  <a:pos x="997" y="866"/>
                </a:cxn>
                <a:cxn ang="0">
                  <a:pos x="1026" y="938"/>
                </a:cxn>
                <a:cxn ang="0">
                  <a:pos x="1053" y="1015"/>
                </a:cxn>
                <a:cxn ang="0">
                  <a:pos x="1075" y="1096"/>
                </a:cxn>
                <a:cxn ang="0">
                  <a:pos x="1095" y="1180"/>
                </a:cxn>
                <a:cxn ang="0">
                  <a:pos x="1110" y="1267"/>
                </a:cxn>
                <a:cxn ang="0">
                  <a:pos x="1121" y="1356"/>
                </a:cxn>
                <a:cxn ang="0">
                  <a:pos x="1130" y="1446"/>
                </a:cxn>
                <a:cxn ang="0">
                  <a:pos x="1134" y="1536"/>
                </a:cxn>
                <a:cxn ang="0">
                  <a:pos x="1134" y="1626"/>
                </a:cxn>
                <a:cxn ang="0">
                  <a:pos x="1131" y="1716"/>
                </a:cxn>
                <a:cxn ang="0">
                  <a:pos x="1122" y="1802"/>
                </a:cxn>
                <a:cxn ang="0">
                  <a:pos x="1111" y="1886"/>
                </a:cxn>
                <a:cxn ang="0">
                  <a:pos x="1096" y="1967"/>
                </a:cxn>
                <a:cxn ang="0">
                  <a:pos x="1076" y="2044"/>
                </a:cxn>
                <a:cxn ang="0">
                  <a:pos x="1053" y="2115"/>
                </a:cxn>
                <a:cxn ang="0">
                  <a:pos x="1025" y="2180"/>
                </a:cxn>
                <a:cxn ang="0">
                  <a:pos x="917" y="2127"/>
                </a:cxn>
              </a:cxnLst>
              <a:rect l="0" t="0" r="r" b="b"/>
              <a:pathLst>
                <a:path w="1134" h="2180">
                  <a:moveTo>
                    <a:pt x="917" y="2127"/>
                  </a:moveTo>
                  <a:lnTo>
                    <a:pt x="0" y="131"/>
                  </a:lnTo>
                  <a:lnTo>
                    <a:pt x="33" y="0"/>
                  </a:lnTo>
                  <a:lnTo>
                    <a:pt x="70" y="14"/>
                  </a:lnTo>
                  <a:lnTo>
                    <a:pt x="106" y="29"/>
                  </a:lnTo>
                  <a:lnTo>
                    <a:pt x="143" y="44"/>
                  </a:lnTo>
                  <a:lnTo>
                    <a:pt x="180" y="61"/>
                  </a:lnTo>
                  <a:lnTo>
                    <a:pt x="217" y="78"/>
                  </a:lnTo>
                  <a:lnTo>
                    <a:pt x="252" y="96"/>
                  </a:lnTo>
                  <a:lnTo>
                    <a:pt x="288" y="116"/>
                  </a:lnTo>
                  <a:lnTo>
                    <a:pt x="324" y="136"/>
                  </a:lnTo>
                  <a:lnTo>
                    <a:pt x="358" y="159"/>
                  </a:lnTo>
                  <a:lnTo>
                    <a:pt x="393" y="181"/>
                  </a:lnTo>
                  <a:lnTo>
                    <a:pt x="428" y="204"/>
                  </a:lnTo>
                  <a:lnTo>
                    <a:pt x="461" y="228"/>
                  </a:lnTo>
                  <a:lnTo>
                    <a:pt x="495" y="252"/>
                  </a:lnTo>
                  <a:lnTo>
                    <a:pt x="528" y="279"/>
                  </a:lnTo>
                  <a:lnTo>
                    <a:pt x="560" y="305"/>
                  </a:lnTo>
                  <a:lnTo>
                    <a:pt x="592" y="333"/>
                  </a:lnTo>
                  <a:lnTo>
                    <a:pt x="624" y="361"/>
                  </a:lnTo>
                  <a:lnTo>
                    <a:pt x="654" y="389"/>
                  </a:lnTo>
                  <a:lnTo>
                    <a:pt x="684" y="419"/>
                  </a:lnTo>
                  <a:lnTo>
                    <a:pt x="713" y="450"/>
                  </a:lnTo>
                  <a:lnTo>
                    <a:pt x="742" y="481"/>
                  </a:lnTo>
                  <a:lnTo>
                    <a:pt x="769" y="513"/>
                  </a:lnTo>
                  <a:lnTo>
                    <a:pt x="796" y="545"/>
                  </a:lnTo>
                  <a:lnTo>
                    <a:pt x="822" y="578"/>
                  </a:lnTo>
                  <a:lnTo>
                    <a:pt x="847" y="612"/>
                  </a:lnTo>
                  <a:lnTo>
                    <a:pt x="871" y="647"/>
                  </a:lnTo>
                  <a:lnTo>
                    <a:pt x="895" y="681"/>
                  </a:lnTo>
                  <a:lnTo>
                    <a:pt x="917" y="717"/>
                  </a:lnTo>
                  <a:lnTo>
                    <a:pt x="939" y="754"/>
                  </a:lnTo>
                  <a:lnTo>
                    <a:pt x="959" y="791"/>
                  </a:lnTo>
                  <a:lnTo>
                    <a:pt x="979" y="828"/>
                  </a:lnTo>
                  <a:lnTo>
                    <a:pt x="997" y="866"/>
                  </a:lnTo>
                  <a:lnTo>
                    <a:pt x="1026" y="938"/>
                  </a:lnTo>
                  <a:lnTo>
                    <a:pt x="1053" y="1015"/>
                  </a:lnTo>
                  <a:lnTo>
                    <a:pt x="1075" y="1096"/>
                  </a:lnTo>
                  <a:lnTo>
                    <a:pt x="1095" y="1180"/>
                  </a:lnTo>
                  <a:lnTo>
                    <a:pt x="1110" y="1267"/>
                  </a:lnTo>
                  <a:lnTo>
                    <a:pt x="1121" y="1356"/>
                  </a:lnTo>
                  <a:lnTo>
                    <a:pt x="1130" y="1446"/>
                  </a:lnTo>
                  <a:lnTo>
                    <a:pt x="1134" y="1536"/>
                  </a:lnTo>
                  <a:lnTo>
                    <a:pt x="1134" y="1626"/>
                  </a:lnTo>
                  <a:lnTo>
                    <a:pt x="1131" y="1716"/>
                  </a:lnTo>
                  <a:lnTo>
                    <a:pt x="1122" y="1802"/>
                  </a:lnTo>
                  <a:lnTo>
                    <a:pt x="1111" y="1886"/>
                  </a:lnTo>
                  <a:lnTo>
                    <a:pt x="1096" y="1967"/>
                  </a:lnTo>
                  <a:lnTo>
                    <a:pt x="1076" y="2044"/>
                  </a:lnTo>
                  <a:lnTo>
                    <a:pt x="1053" y="2115"/>
                  </a:lnTo>
                  <a:lnTo>
                    <a:pt x="1025" y="2180"/>
                  </a:lnTo>
                  <a:lnTo>
                    <a:pt x="917" y="2127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74" name="Freeform 670"/>
            <p:cNvSpPr>
              <a:spLocks/>
            </p:cNvSpPr>
            <p:nvPr/>
          </p:nvSpPr>
          <p:spPr bwMode="auto">
            <a:xfrm>
              <a:off x="3378" y="3082"/>
              <a:ext cx="207" cy="202"/>
            </a:xfrm>
            <a:custGeom>
              <a:avLst/>
              <a:gdLst/>
              <a:ahLst/>
              <a:cxnLst>
                <a:cxn ang="0">
                  <a:pos x="0" y="1625"/>
                </a:cxn>
                <a:cxn ang="0">
                  <a:pos x="3650" y="0"/>
                </a:cxn>
                <a:cxn ang="0">
                  <a:pos x="4569" y="1997"/>
                </a:cxn>
                <a:cxn ang="0">
                  <a:pos x="873" y="3641"/>
                </a:cxn>
                <a:cxn ang="0">
                  <a:pos x="0" y="1625"/>
                </a:cxn>
              </a:cxnLst>
              <a:rect l="0" t="0" r="r" b="b"/>
              <a:pathLst>
                <a:path w="4569" h="3641">
                  <a:moveTo>
                    <a:pt x="0" y="1625"/>
                  </a:moveTo>
                  <a:lnTo>
                    <a:pt x="3650" y="0"/>
                  </a:lnTo>
                  <a:lnTo>
                    <a:pt x="4569" y="1997"/>
                  </a:lnTo>
                  <a:lnTo>
                    <a:pt x="873" y="3641"/>
                  </a:lnTo>
                  <a:lnTo>
                    <a:pt x="0" y="1625"/>
                  </a:lnTo>
                  <a:close/>
                </a:path>
              </a:pathLst>
            </a:custGeom>
            <a:solidFill>
              <a:srgbClr val="5459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75" name="Freeform 671"/>
            <p:cNvSpPr>
              <a:spLocks/>
            </p:cNvSpPr>
            <p:nvPr/>
          </p:nvSpPr>
          <p:spPr bwMode="auto">
            <a:xfrm>
              <a:off x="3360" y="3024"/>
              <a:ext cx="271" cy="393"/>
            </a:xfrm>
            <a:custGeom>
              <a:avLst/>
              <a:gdLst/>
              <a:ahLst/>
              <a:cxnLst>
                <a:cxn ang="0">
                  <a:pos x="2497" y="7056"/>
                </a:cxn>
                <a:cxn ang="0">
                  <a:pos x="5894" y="5432"/>
                </a:cxn>
                <a:cxn ang="0">
                  <a:pos x="5912" y="5421"/>
                </a:cxn>
                <a:cxn ang="0">
                  <a:pos x="5928" y="5406"/>
                </a:cxn>
                <a:cxn ang="0">
                  <a:pos x="5941" y="5388"/>
                </a:cxn>
                <a:cxn ang="0">
                  <a:pos x="5950" y="5368"/>
                </a:cxn>
                <a:cxn ang="0">
                  <a:pos x="5955" y="5347"/>
                </a:cxn>
                <a:cxn ang="0">
                  <a:pos x="5957" y="5325"/>
                </a:cxn>
                <a:cxn ang="0">
                  <a:pos x="5955" y="5303"/>
                </a:cxn>
                <a:cxn ang="0">
                  <a:pos x="5948" y="5282"/>
                </a:cxn>
                <a:cxn ang="0">
                  <a:pos x="3503" y="64"/>
                </a:cxn>
                <a:cxn ang="0">
                  <a:pos x="3492" y="46"/>
                </a:cxn>
                <a:cxn ang="0">
                  <a:pos x="3477" y="31"/>
                </a:cxn>
                <a:cxn ang="0">
                  <a:pos x="3460" y="18"/>
                </a:cxn>
                <a:cxn ang="0">
                  <a:pos x="3441" y="8"/>
                </a:cxn>
                <a:cxn ang="0">
                  <a:pos x="3420" y="2"/>
                </a:cxn>
                <a:cxn ang="0">
                  <a:pos x="3399" y="0"/>
                </a:cxn>
                <a:cxn ang="0">
                  <a:pos x="3377" y="2"/>
                </a:cxn>
                <a:cxn ang="0">
                  <a:pos x="3357" y="8"/>
                </a:cxn>
                <a:cxn ang="0">
                  <a:pos x="63" y="1486"/>
                </a:cxn>
                <a:cxn ang="0">
                  <a:pos x="45" y="1497"/>
                </a:cxn>
                <a:cxn ang="0">
                  <a:pos x="30" y="1512"/>
                </a:cxn>
                <a:cxn ang="0">
                  <a:pos x="16" y="1530"/>
                </a:cxn>
                <a:cxn ang="0">
                  <a:pos x="7" y="1550"/>
                </a:cxn>
                <a:cxn ang="0">
                  <a:pos x="2" y="1572"/>
                </a:cxn>
                <a:cxn ang="0">
                  <a:pos x="0" y="1594"/>
                </a:cxn>
                <a:cxn ang="0">
                  <a:pos x="3" y="1615"/>
                </a:cxn>
                <a:cxn ang="0">
                  <a:pos x="9" y="1636"/>
                </a:cxn>
                <a:cxn ang="0">
                  <a:pos x="2351" y="6999"/>
                </a:cxn>
                <a:cxn ang="0">
                  <a:pos x="2362" y="7018"/>
                </a:cxn>
                <a:cxn ang="0">
                  <a:pos x="2377" y="7034"/>
                </a:cxn>
                <a:cxn ang="0">
                  <a:pos x="2394" y="7048"/>
                </a:cxn>
                <a:cxn ang="0">
                  <a:pos x="2413" y="7057"/>
                </a:cxn>
                <a:cxn ang="0">
                  <a:pos x="2434" y="7063"/>
                </a:cxn>
                <a:cxn ang="0">
                  <a:pos x="2455" y="7065"/>
                </a:cxn>
                <a:cxn ang="0">
                  <a:pos x="2477" y="7063"/>
                </a:cxn>
                <a:cxn ang="0">
                  <a:pos x="2497" y="7056"/>
                </a:cxn>
              </a:cxnLst>
              <a:rect l="0" t="0" r="r" b="b"/>
              <a:pathLst>
                <a:path w="5957" h="7065">
                  <a:moveTo>
                    <a:pt x="2497" y="7056"/>
                  </a:moveTo>
                  <a:lnTo>
                    <a:pt x="5894" y="5432"/>
                  </a:lnTo>
                  <a:lnTo>
                    <a:pt x="5912" y="5421"/>
                  </a:lnTo>
                  <a:lnTo>
                    <a:pt x="5928" y="5406"/>
                  </a:lnTo>
                  <a:lnTo>
                    <a:pt x="5941" y="5388"/>
                  </a:lnTo>
                  <a:lnTo>
                    <a:pt x="5950" y="5368"/>
                  </a:lnTo>
                  <a:lnTo>
                    <a:pt x="5955" y="5347"/>
                  </a:lnTo>
                  <a:lnTo>
                    <a:pt x="5957" y="5325"/>
                  </a:lnTo>
                  <a:lnTo>
                    <a:pt x="5955" y="5303"/>
                  </a:lnTo>
                  <a:lnTo>
                    <a:pt x="5948" y="5282"/>
                  </a:lnTo>
                  <a:lnTo>
                    <a:pt x="3503" y="64"/>
                  </a:lnTo>
                  <a:lnTo>
                    <a:pt x="3492" y="46"/>
                  </a:lnTo>
                  <a:lnTo>
                    <a:pt x="3477" y="31"/>
                  </a:lnTo>
                  <a:lnTo>
                    <a:pt x="3460" y="18"/>
                  </a:lnTo>
                  <a:lnTo>
                    <a:pt x="3441" y="8"/>
                  </a:lnTo>
                  <a:lnTo>
                    <a:pt x="3420" y="2"/>
                  </a:lnTo>
                  <a:lnTo>
                    <a:pt x="3399" y="0"/>
                  </a:lnTo>
                  <a:lnTo>
                    <a:pt x="3377" y="2"/>
                  </a:lnTo>
                  <a:lnTo>
                    <a:pt x="3357" y="8"/>
                  </a:lnTo>
                  <a:lnTo>
                    <a:pt x="63" y="1486"/>
                  </a:lnTo>
                  <a:lnTo>
                    <a:pt x="45" y="1497"/>
                  </a:lnTo>
                  <a:lnTo>
                    <a:pt x="30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3" y="1615"/>
                  </a:lnTo>
                  <a:lnTo>
                    <a:pt x="9" y="1636"/>
                  </a:lnTo>
                  <a:lnTo>
                    <a:pt x="2351" y="6999"/>
                  </a:lnTo>
                  <a:lnTo>
                    <a:pt x="2362" y="7018"/>
                  </a:lnTo>
                  <a:lnTo>
                    <a:pt x="2377" y="7034"/>
                  </a:lnTo>
                  <a:lnTo>
                    <a:pt x="2394" y="7048"/>
                  </a:lnTo>
                  <a:lnTo>
                    <a:pt x="2413" y="7057"/>
                  </a:lnTo>
                  <a:lnTo>
                    <a:pt x="2434" y="7063"/>
                  </a:lnTo>
                  <a:lnTo>
                    <a:pt x="2455" y="7065"/>
                  </a:lnTo>
                  <a:lnTo>
                    <a:pt x="2477" y="7063"/>
                  </a:lnTo>
                  <a:lnTo>
                    <a:pt x="2497" y="7056"/>
                  </a:lnTo>
                  <a:close/>
                </a:path>
              </a:pathLst>
            </a:custGeom>
            <a:solidFill>
              <a:srgbClr val="BAC2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76" name="Freeform 672"/>
            <p:cNvSpPr>
              <a:spLocks/>
            </p:cNvSpPr>
            <p:nvPr/>
          </p:nvSpPr>
          <p:spPr bwMode="auto">
            <a:xfrm>
              <a:off x="3360" y="3024"/>
              <a:ext cx="162" cy="99"/>
            </a:xfrm>
            <a:custGeom>
              <a:avLst/>
              <a:gdLst/>
              <a:ahLst/>
              <a:cxnLst>
                <a:cxn ang="0">
                  <a:pos x="3562" y="183"/>
                </a:cxn>
                <a:cxn ang="0">
                  <a:pos x="3502" y="64"/>
                </a:cxn>
                <a:cxn ang="0">
                  <a:pos x="3491" y="46"/>
                </a:cxn>
                <a:cxn ang="0">
                  <a:pos x="3476" y="31"/>
                </a:cxn>
                <a:cxn ang="0">
                  <a:pos x="3459" y="18"/>
                </a:cxn>
                <a:cxn ang="0">
                  <a:pos x="3440" y="8"/>
                </a:cxn>
                <a:cxn ang="0">
                  <a:pos x="3418" y="2"/>
                </a:cxn>
                <a:cxn ang="0">
                  <a:pos x="3397" y="0"/>
                </a:cxn>
                <a:cxn ang="0">
                  <a:pos x="3376" y="2"/>
                </a:cxn>
                <a:cxn ang="0">
                  <a:pos x="3356" y="8"/>
                </a:cxn>
                <a:cxn ang="0">
                  <a:pos x="62" y="1486"/>
                </a:cxn>
                <a:cxn ang="0">
                  <a:pos x="44" y="1497"/>
                </a:cxn>
                <a:cxn ang="0">
                  <a:pos x="29" y="1512"/>
                </a:cxn>
                <a:cxn ang="0">
                  <a:pos x="16" y="1530"/>
                </a:cxn>
                <a:cxn ang="0">
                  <a:pos x="7" y="1550"/>
                </a:cxn>
                <a:cxn ang="0">
                  <a:pos x="2" y="1572"/>
                </a:cxn>
                <a:cxn ang="0">
                  <a:pos x="0" y="1594"/>
                </a:cxn>
                <a:cxn ang="0">
                  <a:pos x="2" y="1615"/>
                </a:cxn>
                <a:cxn ang="0">
                  <a:pos x="8" y="1636"/>
                </a:cxn>
                <a:cxn ang="0">
                  <a:pos x="68" y="1773"/>
                </a:cxn>
                <a:cxn ang="0">
                  <a:pos x="3562" y="183"/>
                </a:cxn>
              </a:cxnLst>
              <a:rect l="0" t="0" r="r" b="b"/>
              <a:pathLst>
                <a:path w="3562" h="1773">
                  <a:moveTo>
                    <a:pt x="3562" y="183"/>
                  </a:move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68" y="1773"/>
                  </a:lnTo>
                  <a:lnTo>
                    <a:pt x="3562" y="183"/>
                  </a:lnTo>
                  <a:close/>
                </a:path>
              </a:pathLst>
            </a:custGeom>
            <a:solidFill>
              <a:srgbClr val="BAC2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77" name="Freeform 673"/>
            <p:cNvSpPr>
              <a:spLocks/>
            </p:cNvSpPr>
            <p:nvPr/>
          </p:nvSpPr>
          <p:spPr bwMode="auto">
            <a:xfrm>
              <a:off x="3360" y="3024"/>
              <a:ext cx="161" cy="97"/>
            </a:xfrm>
            <a:custGeom>
              <a:avLst/>
              <a:gdLst/>
              <a:ahLst/>
              <a:cxnLst>
                <a:cxn ang="0">
                  <a:pos x="3545" y="153"/>
                </a:cxn>
                <a:cxn ang="0">
                  <a:pos x="3538" y="137"/>
                </a:cxn>
                <a:cxn ang="0">
                  <a:pos x="3529" y="120"/>
                </a:cxn>
                <a:cxn ang="0">
                  <a:pos x="3514" y="90"/>
                </a:cxn>
                <a:cxn ang="0">
                  <a:pos x="3491" y="46"/>
                </a:cxn>
                <a:cxn ang="0">
                  <a:pos x="3459" y="18"/>
                </a:cxn>
                <a:cxn ang="0">
                  <a:pos x="3418" y="2"/>
                </a:cxn>
                <a:cxn ang="0">
                  <a:pos x="3376" y="2"/>
                </a:cxn>
                <a:cxn ang="0">
                  <a:pos x="3257" y="53"/>
                </a:cxn>
                <a:cxn ang="0">
                  <a:pos x="3083" y="131"/>
                </a:cxn>
                <a:cxn ang="0">
                  <a:pos x="2932" y="198"/>
                </a:cxn>
                <a:cxn ang="0">
                  <a:pos x="2800" y="258"/>
                </a:cxn>
                <a:cxn ang="0">
                  <a:pos x="2681" y="312"/>
                </a:cxn>
                <a:cxn ang="0">
                  <a:pos x="2565" y="364"/>
                </a:cxn>
                <a:cxn ang="0">
                  <a:pos x="2450" y="415"/>
                </a:cxn>
                <a:cxn ang="0">
                  <a:pos x="2327" y="471"/>
                </a:cxn>
                <a:cxn ang="0">
                  <a:pos x="2189" y="532"/>
                </a:cxn>
                <a:cxn ang="0">
                  <a:pos x="2031" y="603"/>
                </a:cxn>
                <a:cxn ang="0">
                  <a:pos x="1846" y="686"/>
                </a:cxn>
                <a:cxn ang="0">
                  <a:pos x="1628" y="784"/>
                </a:cxn>
                <a:cxn ang="0">
                  <a:pos x="1370" y="899"/>
                </a:cxn>
                <a:cxn ang="0">
                  <a:pos x="1066" y="1036"/>
                </a:cxn>
                <a:cxn ang="0">
                  <a:pos x="710" y="1195"/>
                </a:cxn>
                <a:cxn ang="0">
                  <a:pos x="294" y="1382"/>
                </a:cxn>
                <a:cxn ang="0">
                  <a:pos x="44" y="1497"/>
                </a:cxn>
                <a:cxn ang="0">
                  <a:pos x="16" y="1530"/>
                </a:cxn>
                <a:cxn ang="0">
                  <a:pos x="2" y="1572"/>
                </a:cxn>
                <a:cxn ang="0">
                  <a:pos x="2" y="1615"/>
                </a:cxn>
                <a:cxn ang="0">
                  <a:pos x="14" y="1648"/>
                </a:cxn>
                <a:cxn ang="0">
                  <a:pos x="21" y="1665"/>
                </a:cxn>
                <a:cxn ang="0">
                  <a:pos x="31" y="1685"/>
                </a:cxn>
                <a:cxn ang="0">
                  <a:pos x="46" y="1719"/>
                </a:cxn>
                <a:cxn ang="0">
                  <a:pos x="162" y="1700"/>
                </a:cxn>
                <a:cxn ang="0">
                  <a:pos x="348" y="1616"/>
                </a:cxn>
                <a:cxn ang="0">
                  <a:pos x="508" y="1543"/>
                </a:cxn>
                <a:cxn ang="0">
                  <a:pos x="648" y="1480"/>
                </a:cxn>
                <a:cxn ang="0">
                  <a:pos x="776" y="1422"/>
                </a:cxn>
                <a:cxn ang="0">
                  <a:pos x="898" y="1367"/>
                </a:cxn>
                <a:cxn ang="0">
                  <a:pos x="1021" y="1311"/>
                </a:cxn>
                <a:cxn ang="0">
                  <a:pos x="1153" y="1251"/>
                </a:cxn>
                <a:cxn ang="0">
                  <a:pos x="1299" y="1186"/>
                </a:cxn>
                <a:cxn ang="0">
                  <a:pos x="1466" y="1110"/>
                </a:cxn>
                <a:cxn ang="0">
                  <a:pos x="1662" y="1020"/>
                </a:cxn>
                <a:cxn ang="0">
                  <a:pos x="1892" y="916"/>
                </a:cxn>
                <a:cxn ang="0">
                  <a:pos x="2166" y="792"/>
                </a:cxn>
                <a:cxn ang="0">
                  <a:pos x="2488" y="646"/>
                </a:cxn>
                <a:cxn ang="0">
                  <a:pos x="2864" y="474"/>
                </a:cxn>
                <a:cxn ang="0">
                  <a:pos x="3304" y="275"/>
                </a:cxn>
              </a:cxnLst>
              <a:rect l="0" t="0" r="r" b="b"/>
              <a:pathLst>
                <a:path w="3550" h="1748">
                  <a:moveTo>
                    <a:pt x="3550" y="163"/>
                  </a:moveTo>
                  <a:lnTo>
                    <a:pt x="3545" y="153"/>
                  </a:lnTo>
                  <a:lnTo>
                    <a:pt x="3541" y="144"/>
                  </a:lnTo>
                  <a:lnTo>
                    <a:pt x="3538" y="137"/>
                  </a:lnTo>
                  <a:lnTo>
                    <a:pt x="3533" y="130"/>
                  </a:lnTo>
                  <a:lnTo>
                    <a:pt x="3529" y="120"/>
                  </a:lnTo>
                  <a:lnTo>
                    <a:pt x="3523" y="108"/>
                  </a:lnTo>
                  <a:lnTo>
                    <a:pt x="3514" y="90"/>
                  </a:ln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3257" y="53"/>
                  </a:lnTo>
                  <a:lnTo>
                    <a:pt x="3166" y="94"/>
                  </a:lnTo>
                  <a:lnTo>
                    <a:pt x="3083" y="131"/>
                  </a:lnTo>
                  <a:lnTo>
                    <a:pt x="3004" y="167"/>
                  </a:lnTo>
                  <a:lnTo>
                    <a:pt x="2932" y="198"/>
                  </a:lnTo>
                  <a:lnTo>
                    <a:pt x="2864" y="229"/>
                  </a:lnTo>
                  <a:lnTo>
                    <a:pt x="2800" y="258"/>
                  </a:lnTo>
                  <a:lnTo>
                    <a:pt x="2740" y="286"/>
                  </a:lnTo>
                  <a:lnTo>
                    <a:pt x="2681" y="312"/>
                  </a:lnTo>
                  <a:lnTo>
                    <a:pt x="2623" y="337"/>
                  </a:lnTo>
                  <a:lnTo>
                    <a:pt x="2565" y="364"/>
                  </a:lnTo>
                  <a:lnTo>
                    <a:pt x="2508" y="389"/>
                  </a:lnTo>
                  <a:lnTo>
                    <a:pt x="2450" y="415"/>
                  </a:lnTo>
                  <a:lnTo>
                    <a:pt x="2389" y="443"/>
                  </a:lnTo>
                  <a:lnTo>
                    <a:pt x="2327" y="471"/>
                  </a:lnTo>
                  <a:lnTo>
                    <a:pt x="2259" y="501"/>
                  </a:lnTo>
                  <a:lnTo>
                    <a:pt x="2189" y="532"/>
                  </a:lnTo>
                  <a:lnTo>
                    <a:pt x="2113" y="567"/>
                  </a:lnTo>
                  <a:lnTo>
                    <a:pt x="2031" y="603"/>
                  </a:lnTo>
                  <a:lnTo>
                    <a:pt x="1942" y="643"/>
                  </a:lnTo>
                  <a:lnTo>
                    <a:pt x="1846" y="686"/>
                  </a:lnTo>
                  <a:lnTo>
                    <a:pt x="1741" y="733"/>
                  </a:lnTo>
                  <a:lnTo>
                    <a:pt x="1628" y="784"/>
                  </a:lnTo>
                  <a:lnTo>
                    <a:pt x="1505" y="839"/>
                  </a:lnTo>
                  <a:lnTo>
                    <a:pt x="1370" y="899"/>
                  </a:lnTo>
                  <a:lnTo>
                    <a:pt x="1224" y="966"/>
                  </a:lnTo>
                  <a:lnTo>
                    <a:pt x="1066" y="1036"/>
                  </a:lnTo>
                  <a:lnTo>
                    <a:pt x="895" y="1113"/>
                  </a:lnTo>
                  <a:lnTo>
                    <a:pt x="710" y="1195"/>
                  </a:lnTo>
                  <a:lnTo>
                    <a:pt x="510" y="1286"/>
                  </a:lnTo>
                  <a:lnTo>
                    <a:pt x="294" y="1382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4" y="1648"/>
                  </a:lnTo>
                  <a:lnTo>
                    <a:pt x="18" y="1657"/>
                  </a:lnTo>
                  <a:lnTo>
                    <a:pt x="21" y="1665"/>
                  </a:lnTo>
                  <a:lnTo>
                    <a:pt x="26" y="1673"/>
                  </a:lnTo>
                  <a:lnTo>
                    <a:pt x="31" y="1685"/>
                  </a:lnTo>
                  <a:lnTo>
                    <a:pt x="37" y="1699"/>
                  </a:lnTo>
                  <a:lnTo>
                    <a:pt x="46" y="1719"/>
                  </a:lnTo>
                  <a:lnTo>
                    <a:pt x="57" y="1748"/>
                  </a:lnTo>
                  <a:lnTo>
                    <a:pt x="162" y="1700"/>
                  </a:lnTo>
                  <a:lnTo>
                    <a:pt x="259" y="1656"/>
                  </a:lnTo>
                  <a:lnTo>
                    <a:pt x="348" y="1616"/>
                  </a:lnTo>
                  <a:lnTo>
                    <a:pt x="430" y="1579"/>
                  </a:lnTo>
                  <a:lnTo>
                    <a:pt x="508" y="1543"/>
                  </a:lnTo>
                  <a:lnTo>
                    <a:pt x="579" y="1511"/>
                  </a:lnTo>
                  <a:lnTo>
                    <a:pt x="648" y="1480"/>
                  </a:lnTo>
                  <a:lnTo>
                    <a:pt x="713" y="1451"/>
                  </a:lnTo>
                  <a:lnTo>
                    <a:pt x="776" y="1422"/>
                  </a:lnTo>
                  <a:lnTo>
                    <a:pt x="837" y="1395"/>
                  </a:lnTo>
                  <a:lnTo>
                    <a:pt x="898" y="1367"/>
                  </a:lnTo>
                  <a:lnTo>
                    <a:pt x="959" y="1340"/>
                  </a:lnTo>
                  <a:lnTo>
                    <a:pt x="1021" y="1311"/>
                  </a:lnTo>
                  <a:lnTo>
                    <a:pt x="1085" y="1282"/>
                  </a:lnTo>
                  <a:lnTo>
                    <a:pt x="1153" y="1251"/>
                  </a:lnTo>
                  <a:lnTo>
                    <a:pt x="1223" y="1220"/>
                  </a:lnTo>
                  <a:lnTo>
                    <a:pt x="1299" y="1186"/>
                  </a:lnTo>
                  <a:lnTo>
                    <a:pt x="1379" y="1149"/>
                  </a:lnTo>
                  <a:lnTo>
                    <a:pt x="1466" y="1110"/>
                  </a:lnTo>
                  <a:lnTo>
                    <a:pt x="1560" y="1067"/>
                  </a:lnTo>
                  <a:lnTo>
                    <a:pt x="1662" y="1020"/>
                  </a:lnTo>
                  <a:lnTo>
                    <a:pt x="1772" y="971"/>
                  </a:lnTo>
                  <a:lnTo>
                    <a:pt x="1892" y="916"/>
                  </a:lnTo>
                  <a:lnTo>
                    <a:pt x="2024" y="857"/>
                  </a:lnTo>
                  <a:lnTo>
                    <a:pt x="2166" y="792"/>
                  </a:lnTo>
                  <a:lnTo>
                    <a:pt x="2320" y="722"/>
                  </a:lnTo>
                  <a:lnTo>
                    <a:pt x="2488" y="646"/>
                  </a:lnTo>
                  <a:lnTo>
                    <a:pt x="2668" y="564"/>
                  </a:lnTo>
                  <a:lnTo>
                    <a:pt x="2864" y="474"/>
                  </a:lnTo>
                  <a:lnTo>
                    <a:pt x="3075" y="378"/>
                  </a:lnTo>
                  <a:lnTo>
                    <a:pt x="3304" y="275"/>
                  </a:lnTo>
                  <a:lnTo>
                    <a:pt x="3550" y="163"/>
                  </a:lnTo>
                  <a:close/>
                </a:path>
              </a:pathLst>
            </a:custGeom>
            <a:solidFill>
              <a:srgbClr val="BFC7C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78" name="Freeform 674"/>
            <p:cNvSpPr>
              <a:spLocks/>
            </p:cNvSpPr>
            <p:nvPr/>
          </p:nvSpPr>
          <p:spPr bwMode="auto">
            <a:xfrm>
              <a:off x="3360" y="3024"/>
              <a:ext cx="161" cy="96"/>
            </a:xfrm>
            <a:custGeom>
              <a:avLst/>
              <a:gdLst/>
              <a:ahLst/>
              <a:cxnLst>
                <a:cxn ang="0">
                  <a:pos x="3534" y="135"/>
                </a:cxn>
                <a:cxn ang="0">
                  <a:pos x="3529" y="123"/>
                </a:cxn>
                <a:cxn ang="0">
                  <a:pos x="3523" y="110"/>
                </a:cxn>
                <a:cxn ang="0">
                  <a:pos x="3511" y="84"/>
                </a:cxn>
                <a:cxn ang="0">
                  <a:pos x="3491" y="46"/>
                </a:cxn>
                <a:cxn ang="0">
                  <a:pos x="3459" y="18"/>
                </a:cxn>
                <a:cxn ang="0">
                  <a:pos x="3418" y="2"/>
                </a:cxn>
                <a:cxn ang="0">
                  <a:pos x="3376" y="2"/>
                </a:cxn>
                <a:cxn ang="0">
                  <a:pos x="3257" y="53"/>
                </a:cxn>
                <a:cxn ang="0">
                  <a:pos x="3083" y="131"/>
                </a:cxn>
                <a:cxn ang="0">
                  <a:pos x="2932" y="198"/>
                </a:cxn>
                <a:cxn ang="0">
                  <a:pos x="2800" y="258"/>
                </a:cxn>
                <a:cxn ang="0">
                  <a:pos x="2681" y="312"/>
                </a:cxn>
                <a:cxn ang="0">
                  <a:pos x="2565" y="364"/>
                </a:cxn>
                <a:cxn ang="0">
                  <a:pos x="2450" y="415"/>
                </a:cxn>
                <a:cxn ang="0">
                  <a:pos x="2327" y="471"/>
                </a:cxn>
                <a:cxn ang="0">
                  <a:pos x="2189" y="532"/>
                </a:cxn>
                <a:cxn ang="0">
                  <a:pos x="2031" y="603"/>
                </a:cxn>
                <a:cxn ang="0">
                  <a:pos x="1846" y="686"/>
                </a:cxn>
                <a:cxn ang="0">
                  <a:pos x="1628" y="784"/>
                </a:cxn>
                <a:cxn ang="0">
                  <a:pos x="1370" y="899"/>
                </a:cxn>
                <a:cxn ang="0">
                  <a:pos x="1066" y="1036"/>
                </a:cxn>
                <a:cxn ang="0">
                  <a:pos x="710" y="1195"/>
                </a:cxn>
                <a:cxn ang="0">
                  <a:pos x="294" y="1382"/>
                </a:cxn>
                <a:cxn ang="0">
                  <a:pos x="44" y="1497"/>
                </a:cxn>
                <a:cxn ang="0">
                  <a:pos x="16" y="1530"/>
                </a:cxn>
                <a:cxn ang="0">
                  <a:pos x="2" y="1572"/>
                </a:cxn>
                <a:cxn ang="0">
                  <a:pos x="2" y="1615"/>
                </a:cxn>
                <a:cxn ang="0">
                  <a:pos x="13" y="1646"/>
                </a:cxn>
                <a:cxn ang="0">
                  <a:pos x="19" y="1658"/>
                </a:cxn>
                <a:cxn ang="0">
                  <a:pos x="26" y="1674"/>
                </a:cxn>
                <a:cxn ang="0">
                  <a:pos x="37" y="1702"/>
                </a:cxn>
                <a:cxn ang="0">
                  <a:pos x="151" y="1676"/>
                </a:cxn>
                <a:cxn ang="0">
                  <a:pos x="337" y="1592"/>
                </a:cxn>
                <a:cxn ang="0">
                  <a:pos x="497" y="1520"/>
                </a:cxn>
                <a:cxn ang="0">
                  <a:pos x="637" y="1457"/>
                </a:cxn>
                <a:cxn ang="0">
                  <a:pos x="765" y="1399"/>
                </a:cxn>
                <a:cxn ang="0">
                  <a:pos x="886" y="1344"/>
                </a:cxn>
                <a:cxn ang="0">
                  <a:pos x="1010" y="1288"/>
                </a:cxn>
                <a:cxn ang="0">
                  <a:pos x="1141" y="1229"/>
                </a:cxn>
                <a:cxn ang="0">
                  <a:pos x="1287" y="1163"/>
                </a:cxn>
                <a:cxn ang="0">
                  <a:pos x="1455" y="1087"/>
                </a:cxn>
                <a:cxn ang="0">
                  <a:pos x="1650" y="998"/>
                </a:cxn>
                <a:cxn ang="0">
                  <a:pos x="1881" y="894"/>
                </a:cxn>
                <a:cxn ang="0">
                  <a:pos x="2154" y="771"/>
                </a:cxn>
                <a:cxn ang="0">
                  <a:pos x="2477" y="625"/>
                </a:cxn>
                <a:cxn ang="0">
                  <a:pos x="2853" y="453"/>
                </a:cxn>
                <a:cxn ang="0">
                  <a:pos x="3293" y="254"/>
                </a:cxn>
              </a:cxnLst>
              <a:rect l="0" t="0" r="r" b="b"/>
              <a:pathLst>
                <a:path w="3539" h="1724">
                  <a:moveTo>
                    <a:pt x="3539" y="143"/>
                  </a:moveTo>
                  <a:lnTo>
                    <a:pt x="3534" y="135"/>
                  </a:lnTo>
                  <a:lnTo>
                    <a:pt x="3531" y="129"/>
                  </a:lnTo>
                  <a:lnTo>
                    <a:pt x="3529" y="123"/>
                  </a:lnTo>
                  <a:lnTo>
                    <a:pt x="3526" y="117"/>
                  </a:lnTo>
                  <a:lnTo>
                    <a:pt x="3523" y="110"/>
                  </a:lnTo>
                  <a:lnTo>
                    <a:pt x="3518" y="99"/>
                  </a:lnTo>
                  <a:lnTo>
                    <a:pt x="3511" y="84"/>
                  </a:ln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3257" y="53"/>
                  </a:lnTo>
                  <a:lnTo>
                    <a:pt x="3166" y="94"/>
                  </a:lnTo>
                  <a:lnTo>
                    <a:pt x="3083" y="131"/>
                  </a:lnTo>
                  <a:lnTo>
                    <a:pt x="3004" y="167"/>
                  </a:lnTo>
                  <a:lnTo>
                    <a:pt x="2932" y="198"/>
                  </a:lnTo>
                  <a:lnTo>
                    <a:pt x="2864" y="229"/>
                  </a:lnTo>
                  <a:lnTo>
                    <a:pt x="2800" y="258"/>
                  </a:lnTo>
                  <a:lnTo>
                    <a:pt x="2740" y="286"/>
                  </a:lnTo>
                  <a:lnTo>
                    <a:pt x="2681" y="312"/>
                  </a:lnTo>
                  <a:lnTo>
                    <a:pt x="2623" y="337"/>
                  </a:lnTo>
                  <a:lnTo>
                    <a:pt x="2565" y="364"/>
                  </a:lnTo>
                  <a:lnTo>
                    <a:pt x="2508" y="389"/>
                  </a:lnTo>
                  <a:lnTo>
                    <a:pt x="2450" y="415"/>
                  </a:lnTo>
                  <a:lnTo>
                    <a:pt x="2389" y="443"/>
                  </a:lnTo>
                  <a:lnTo>
                    <a:pt x="2327" y="471"/>
                  </a:lnTo>
                  <a:lnTo>
                    <a:pt x="2259" y="501"/>
                  </a:lnTo>
                  <a:lnTo>
                    <a:pt x="2189" y="532"/>
                  </a:lnTo>
                  <a:lnTo>
                    <a:pt x="2113" y="567"/>
                  </a:lnTo>
                  <a:lnTo>
                    <a:pt x="2031" y="603"/>
                  </a:lnTo>
                  <a:lnTo>
                    <a:pt x="1942" y="643"/>
                  </a:lnTo>
                  <a:lnTo>
                    <a:pt x="1846" y="686"/>
                  </a:lnTo>
                  <a:lnTo>
                    <a:pt x="1741" y="733"/>
                  </a:lnTo>
                  <a:lnTo>
                    <a:pt x="1628" y="784"/>
                  </a:lnTo>
                  <a:lnTo>
                    <a:pt x="1505" y="839"/>
                  </a:lnTo>
                  <a:lnTo>
                    <a:pt x="1370" y="899"/>
                  </a:lnTo>
                  <a:lnTo>
                    <a:pt x="1224" y="966"/>
                  </a:lnTo>
                  <a:lnTo>
                    <a:pt x="1066" y="1036"/>
                  </a:lnTo>
                  <a:lnTo>
                    <a:pt x="895" y="1113"/>
                  </a:lnTo>
                  <a:lnTo>
                    <a:pt x="710" y="1195"/>
                  </a:lnTo>
                  <a:lnTo>
                    <a:pt x="510" y="1286"/>
                  </a:lnTo>
                  <a:lnTo>
                    <a:pt x="294" y="1382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3" y="1646"/>
                  </a:lnTo>
                  <a:lnTo>
                    <a:pt x="16" y="1652"/>
                  </a:lnTo>
                  <a:lnTo>
                    <a:pt x="19" y="1658"/>
                  </a:lnTo>
                  <a:lnTo>
                    <a:pt x="22" y="1666"/>
                  </a:lnTo>
                  <a:lnTo>
                    <a:pt x="26" y="1674"/>
                  </a:lnTo>
                  <a:lnTo>
                    <a:pt x="31" y="1686"/>
                  </a:lnTo>
                  <a:lnTo>
                    <a:pt x="37" y="1702"/>
                  </a:lnTo>
                  <a:lnTo>
                    <a:pt x="46" y="1724"/>
                  </a:lnTo>
                  <a:lnTo>
                    <a:pt x="151" y="1676"/>
                  </a:lnTo>
                  <a:lnTo>
                    <a:pt x="248" y="1633"/>
                  </a:lnTo>
                  <a:lnTo>
                    <a:pt x="337" y="1592"/>
                  </a:lnTo>
                  <a:lnTo>
                    <a:pt x="419" y="1555"/>
                  </a:lnTo>
                  <a:lnTo>
                    <a:pt x="497" y="1520"/>
                  </a:lnTo>
                  <a:lnTo>
                    <a:pt x="568" y="1488"/>
                  </a:lnTo>
                  <a:lnTo>
                    <a:pt x="637" y="1457"/>
                  </a:lnTo>
                  <a:lnTo>
                    <a:pt x="702" y="1427"/>
                  </a:lnTo>
                  <a:lnTo>
                    <a:pt x="765" y="1399"/>
                  </a:lnTo>
                  <a:lnTo>
                    <a:pt x="826" y="1372"/>
                  </a:lnTo>
                  <a:lnTo>
                    <a:pt x="886" y="1344"/>
                  </a:lnTo>
                  <a:lnTo>
                    <a:pt x="948" y="1316"/>
                  </a:lnTo>
                  <a:lnTo>
                    <a:pt x="1010" y="1288"/>
                  </a:lnTo>
                  <a:lnTo>
                    <a:pt x="1074" y="1259"/>
                  </a:lnTo>
                  <a:lnTo>
                    <a:pt x="1141" y="1229"/>
                  </a:lnTo>
                  <a:lnTo>
                    <a:pt x="1212" y="1197"/>
                  </a:lnTo>
                  <a:lnTo>
                    <a:pt x="1287" y="1163"/>
                  </a:lnTo>
                  <a:lnTo>
                    <a:pt x="1368" y="1126"/>
                  </a:lnTo>
                  <a:lnTo>
                    <a:pt x="1455" y="1087"/>
                  </a:lnTo>
                  <a:lnTo>
                    <a:pt x="1548" y="1045"/>
                  </a:lnTo>
                  <a:lnTo>
                    <a:pt x="1650" y="998"/>
                  </a:lnTo>
                  <a:lnTo>
                    <a:pt x="1761" y="949"/>
                  </a:lnTo>
                  <a:lnTo>
                    <a:pt x="1881" y="894"/>
                  </a:lnTo>
                  <a:lnTo>
                    <a:pt x="2013" y="835"/>
                  </a:lnTo>
                  <a:lnTo>
                    <a:pt x="2154" y="771"/>
                  </a:lnTo>
                  <a:lnTo>
                    <a:pt x="2308" y="700"/>
                  </a:lnTo>
                  <a:lnTo>
                    <a:pt x="2477" y="625"/>
                  </a:lnTo>
                  <a:lnTo>
                    <a:pt x="2657" y="543"/>
                  </a:lnTo>
                  <a:lnTo>
                    <a:pt x="2853" y="453"/>
                  </a:lnTo>
                  <a:lnTo>
                    <a:pt x="3064" y="357"/>
                  </a:lnTo>
                  <a:lnTo>
                    <a:pt x="3293" y="254"/>
                  </a:lnTo>
                  <a:lnTo>
                    <a:pt x="3539" y="143"/>
                  </a:lnTo>
                  <a:close/>
                </a:path>
              </a:pathLst>
            </a:custGeom>
            <a:solidFill>
              <a:srgbClr val="C9D1D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79" name="Freeform 675"/>
            <p:cNvSpPr>
              <a:spLocks/>
            </p:cNvSpPr>
            <p:nvPr/>
          </p:nvSpPr>
          <p:spPr bwMode="auto">
            <a:xfrm>
              <a:off x="3360" y="3024"/>
              <a:ext cx="160" cy="94"/>
            </a:xfrm>
            <a:custGeom>
              <a:avLst/>
              <a:gdLst/>
              <a:ahLst/>
              <a:cxnLst>
                <a:cxn ang="0">
                  <a:pos x="3522" y="112"/>
                </a:cxn>
                <a:cxn ang="0">
                  <a:pos x="3513" y="91"/>
                </a:cxn>
                <a:cxn ang="0">
                  <a:pos x="3491" y="46"/>
                </a:cxn>
                <a:cxn ang="0">
                  <a:pos x="3459" y="18"/>
                </a:cxn>
                <a:cxn ang="0">
                  <a:pos x="3418" y="2"/>
                </a:cxn>
                <a:cxn ang="0">
                  <a:pos x="3376" y="2"/>
                </a:cxn>
                <a:cxn ang="0">
                  <a:pos x="3257" y="53"/>
                </a:cxn>
                <a:cxn ang="0">
                  <a:pos x="3083" y="131"/>
                </a:cxn>
                <a:cxn ang="0">
                  <a:pos x="2932" y="198"/>
                </a:cxn>
                <a:cxn ang="0">
                  <a:pos x="2800" y="258"/>
                </a:cxn>
                <a:cxn ang="0">
                  <a:pos x="2681" y="312"/>
                </a:cxn>
                <a:cxn ang="0">
                  <a:pos x="2565" y="364"/>
                </a:cxn>
                <a:cxn ang="0">
                  <a:pos x="2450" y="415"/>
                </a:cxn>
                <a:cxn ang="0">
                  <a:pos x="2327" y="471"/>
                </a:cxn>
                <a:cxn ang="0">
                  <a:pos x="2189" y="532"/>
                </a:cxn>
                <a:cxn ang="0">
                  <a:pos x="2031" y="603"/>
                </a:cxn>
                <a:cxn ang="0">
                  <a:pos x="1846" y="686"/>
                </a:cxn>
                <a:cxn ang="0">
                  <a:pos x="1628" y="784"/>
                </a:cxn>
                <a:cxn ang="0">
                  <a:pos x="1370" y="899"/>
                </a:cxn>
                <a:cxn ang="0">
                  <a:pos x="1066" y="1036"/>
                </a:cxn>
                <a:cxn ang="0">
                  <a:pos x="710" y="1195"/>
                </a:cxn>
                <a:cxn ang="0">
                  <a:pos x="294" y="1382"/>
                </a:cxn>
                <a:cxn ang="0">
                  <a:pos x="44" y="1497"/>
                </a:cxn>
                <a:cxn ang="0">
                  <a:pos x="16" y="1530"/>
                </a:cxn>
                <a:cxn ang="0">
                  <a:pos x="2" y="1572"/>
                </a:cxn>
                <a:cxn ang="0">
                  <a:pos x="2" y="1615"/>
                </a:cxn>
                <a:cxn ang="0">
                  <a:pos x="14" y="1648"/>
                </a:cxn>
                <a:cxn ang="0">
                  <a:pos x="25" y="1671"/>
                </a:cxn>
                <a:cxn ang="0">
                  <a:pos x="141" y="1651"/>
                </a:cxn>
                <a:cxn ang="0">
                  <a:pos x="326" y="1568"/>
                </a:cxn>
                <a:cxn ang="0">
                  <a:pos x="486" y="1496"/>
                </a:cxn>
                <a:cxn ang="0">
                  <a:pos x="626" y="1433"/>
                </a:cxn>
                <a:cxn ang="0">
                  <a:pos x="754" y="1375"/>
                </a:cxn>
                <a:cxn ang="0">
                  <a:pos x="875" y="1320"/>
                </a:cxn>
                <a:cxn ang="0">
                  <a:pos x="999" y="1264"/>
                </a:cxn>
                <a:cxn ang="0">
                  <a:pos x="1130" y="1205"/>
                </a:cxn>
                <a:cxn ang="0">
                  <a:pos x="1276" y="1140"/>
                </a:cxn>
                <a:cxn ang="0">
                  <a:pos x="1443" y="1064"/>
                </a:cxn>
                <a:cxn ang="0">
                  <a:pos x="1639" y="975"/>
                </a:cxn>
                <a:cxn ang="0">
                  <a:pos x="1870" y="872"/>
                </a:cxn>
                <a:cxn ang="0">
                  <a:pos x="2143" y="749"/>
                </a:cxn>
                <a:cxn ang="0">
                  <a:pos x="2464" y="603"/>
                </a:cxn>
                <a:cxn ang="0">
                  <a:pos x="2841" y="432"/>
                </a:cxn>
                <a:cxn ang="0">
                  <a:pos x="3281" y="234"/>
                </a:cxn>
              </a:cxnLst>
              <a:rect l="0" t="0" r="r" b="b"/>
              <a:pathLst>
                <a:path w="3526" h="1698">
                  <a:moveTo>
                    <a:pt x="3526" y="123"/>
                  </a:moveTo>
                  <a:lnTo>
                    <a:pt x="3522" y="112"/>
                  </a:lnTo>
                  <a:lnTo>
                    <a:pt x="3518" y="103"/>
                  </a:lnTo>
                  <a:lnTo>
                    <a:pt x="3513" y="91"/>
                  </a:ln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3257" y="53"/>
                  </a:lnTo>
                  <a:lnTo>
                    <a:pt x="3166" y="94"/>
                  </a:lnTo>
                  <a:lnTo>
                    <a:pt x="3083" y="131"/>
                  </a:lnTo>
                  <a:lnTo>
                    <a:pt x="3004" y="167"/>
                  </a:lnTo>
                  <a:lnTo>
                    <a:pt x="2932" y="198"/>
                  </a:lnTo>
                  <a:lnTo>
                    <a:pt x="2864" y="229"/>
                  </a:lnTo>
                  <a:lnTo>
                    <a:pt x="2800" y="258"/>
                  </a:lnTo>
                  <a:lnTo>
                    <a:pt x="2740" y="286"/>
                  </a:lnTo>
                  <a:lnTo>
                    <a:pt x="2681" y="312"/>
                  </a:lnTo>
                  <a:lnTo>
                    <a:pt x="2623" y="337"/>
                  </a:lnTo>
                  <a:lnTo>
                    <a:pt x="2565" y="364"/>
                  </a:lnTo>
                  <a:lnTo>
                    <a:pt x="2508" y="389"/>
                  </a:lnTo>
                  <a:lnTo>
                    <a:pt x="2450" y="415"/>
                  </a:lnTo>
                  <a:lnTo>
                    <a:pt x="2389" y="443"/>
                  </a:lnTo>
                  <a:lnTo>
                    <a:pt x="2327" y="471"/>
                  </a:lnTo>
                  <a:lnTo>
                    <a:pt x="2259" y="501"/>
                  </a:lnTo>
                  <a:lnTo>
                    <a:pt x="2189" y="532"/>
                  </a:lnTo>
                  <a:lnTo>
                    <a:pt x="2113" y="567"/>
                  </a:lnTo>
                  <a:lnTo>
                    <a:pt x="2031" y="603"/>
                  </a:lnTo>
                  <a:lnTo>
                    <a:pt x="1942" y="643"/>
                  </a:lnTo>
                  <a:lnTo>
                    <a:pt x="1846" y="686"/>
                  </a:lnTo>
                  <a:lnTo>
                    <a:pt x="1741" y="733"/>
                  </a:lnTo>
                  <a:lnTo>
                    <a:pt x="1628" y="784"/>
                  </a:lnTo>
                  <a:lnTo>
                    <a:pt x="1505" y="839"/>
                  </a:lnTo>
                  <a:lnTo>
                    <a:pt x="1370" y="899"/>
                  </a:lnTo>
                  <a:lnTo>
                    <a:pt x="1224" y="966"/>
                  </a:lnTo>
                  <a:lnTo>
                    <a:pt x="1066" y="1036"/>
                  </a:lnTo>
                  <a:lnTo>
                    <a:pt x="895" y="1113"/>
                  </a:lnTo>
                  <a:lnTo>
                    <a:pt x="710" y="1195"/>
                  </a:lnTo>
                  <a:lnTo>
                    <a:pt x="510" y="1286"/>
                  </a:lnTo>
                  <a:lnTo>
                    <a:pt x="294" y="1382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4" y="1648"/>
                  </a:lnTo>
                  <a:lnTo>
                    <a:pt x="18" y="1657"/>
                  </a:lnTo>
                  <a:lnTo>
                    <a:pt x="25" y="1671"/>
                  </a:lnTo>
                  <a:lnTo>
                    <a:pt x="36" y="1698"/>
                  </a:lnTo>
                  <a:lnTo>
                    <a:pt x="141" y="1651"/>
                  </a:lnTo>
                  <a:lnTo>
                    <a:pt x="237" y="1608"/>
                  </a:lnTo>
                  <a:lnTo>
                    <a:pt x="326" y="1568"/>
                  </a:lnTo>
                  <a:lnTo>
                    <a:pt x="409" y="1530"/>
                  </a:lnTo>
                  <a:lnTo>
                    <a:pt x="486" y="1496"/>
                  </a:lnTo>
                  <a:lnTo>
                    <a:pt x="558" y="1463"/>
                  </a:lnTo>
                  <a:lnTo>
                    <a:pt x="626" y="1433"/>
                  </a:lnTo>
                  <a:lnTo>
                    <a:pt x="691" y="1403"/>
                  </a:lnTo>
                  <a:lnTo>
                    <a:pt x="754" y="1375"/>
                  </a:lnTo>
                  <a:lnTo>
                    <a:pt x="815" y="1347"/>
                  </a:lnTo>
                  <a:lnTo>
                    <a:pt x="875" y="1320"/>
                  </a:lnTo>
                  <a:lnTo>
                    <a:pt x="936" y="1292"/>
                  </a:lnTo>
                  <a:lnTo>
                    <a:pt x="999" y="1264"/>
                  </a:lnTo>
                  <a:lnTo>
                    <a:pt x="1063" y="1236"/>
                  </a:lnTo>
                  <a:lnTo>
                    <a:pt x="1130" y="1205"/>
                  </a:lnTo>
                  <a:lnTo>
                    <a:pt x="1201" y="1173"/>
                  </a:lnTo>
                  <a:lnTo>
                    <a:pt x="1276" y="1140"/>
                  </a:lnTo>
                  <a:lnTo>
                    <a:pt x="1357" y="1103"/>
                  </a:lnTo>
                  <a:lnTo>
                    <a:pt x="1443" y="1064"/>
                  </a:lnTo>
                  <a:lnTo>
                    <a:pt x="1537" y="1022"/>
                  </a:lnTo>
                  <a:lnTo>
                    <a:pt x="1639" y="975"/>
                  </a:lnTo>
                  <a:lnTo>
                    <a:pt x="1749" y="926"/>
                  </a:lnTo>
                  <a:lnTo>
                    <a:pt x="1870" y="872"/>
                  </a:lnTo>
                  <a:lnTo>
                    <a:pt x="2000" y="813"/>
                  </a:lnTo>
                  <a:lnTo>
                    <a:pt x="2143" y="749"/>
                  </a:lnTo>
                  <a:lnTo>
                    <a:pt x="2297" y="679"/>
                  </a:lnTo>
                  <a:lnTo>
                    <a:pt x="2464" y="603"/>
                  </a:lnTo>
                  <a:lnTo>
                    <a:pt x="2646" y="521"/>
                  </a:lnTo>
                  <a:lnTo>
                    <a:pt x="2841" y="432"/>
                  </a:lnTo>
                  <a:lnTo>
                    <a:pt x="3053" y="337"/>
                  </a:lnTo>
                  <a:lnTo>
                    <a:pt x="3281" y="234"/>
                  </a:lnTo>
                  <a:lnTo>
                    <a:pt x="3526" y="123"/>
                  </a:lnTo>
                  <a:close/>
                </a:path>
              </a:pathLst>
            </a:custGeom>
            <a:solidFill>
              <a:srgbClr val="D1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80" name="Freeform 676"/>
            <p:cNvSpPr>
              <a:spLocks/>
            </p:cNvSpPr>
            <p:nvPr/>
          </p:nvSpPr>
          <p:spPr bwMode="auto">
            <a:xfrm>
              <a:off x="3360" y="3024"/>
              <a:ext cx="160" cy="93"/>
            </a:xfrm>
            <a:custGeom>
              <a:avLst/>
              <a:gdLst/>
              <a:ahLst/>
              <a:cxnLst>
                <a:cxn ang="0">
                  <a:pos x="3513" y="96"/>
                </a:cxn>
                <a:cxn ang="0">
                  <a:pos x="3508" y="81"/>
                </a:cxn>
                <a:cxn ang="0">
                  <a:pos x="3491" y="46"/>
                </a:cxn>
                <a:cxn ang="0">
                  <a:pos x="3459" y="18"/>
                </a:cxn>
                <a:cxn ang="0">
                  <a:pos x="3418" y="2"/>
                </a:cxn>
                <a:cxn ang="0">
                  <a:pos x="3376" y="2"/>
                </a:cxn>
                <a:cxn ang="0">
                  <a:pos x="3257" y="53"/>
                </a:cxn>
                <a:cxn ang="0">
                  <a:pos x="3083" y="131"/>
                </a:cxn>
                <a:cxn ang="0">
                  <a:pos x="2932" y="198"/>
                </a:cxn>
                <a:cxn ang="0">
                  <a:pos x="2800" y="258"/>
                </a:cxn>
                <a:cxn ang="0">
                  <a:pos x="2681" y="312"/>
                </a:cxn>
                <a:cxn ang="0">
                  <a:pos x="2565" y="364"/>
                </a:cxn>
                <a:cxn ang="0">
                  <a:pos x="2450" y="415"/>
                </a:cxn>
                <a:cxn ang="0">
                  <a:pos x="2327" y="471"/>
                </a:cxn>
                <a:cxn ang="0">
                  <a:pos x="2189" y="532"/>
                </a:cxn>
                <a:cxn ang="0">
                  <a:pos x="2031" y="603"/>
                </a:cxn>
                <a:cxn ang="0">
                  <a:pos x="1846" y="686"/>
                </a:cxn>
                <a:cxn ang="0">
                  <a:pos x="1628" y="784"/>
                </a:cxn>
                <a:cxn ang="0">
                  <a:pos x="1370" y="899"/>
                </a:cxn>
                <a:cxn ang="0">
                  <a:pos x="1066" y="1036"/>
                </a:cxn>
                <a:cxn ang="0">
                  <a:pos x="710" y="1195"/>
                </a:cxn>
                <a:cxn ang="0">
                  <a:pos x="294" y="1382"/>
                </a:cxn>
                <a:cxn ang="0">
                  <a:pos x="44" y="1497"/>
                </a:cxn>
                <a:cxn ang="0">
                  <a:pos x="16" y="1530"/>
                </a:cxn>
                <a:cxn ang="0">
                  <a:pos x="2" y="1572"/>
                </a:cxn>
                <a:cxn ang="0">
                  <a:pos x="2" y="1615"/>
                </a:cxn>
                <a:cxn ang="0">
                  <a:pos x="12" y="1644"/>
                </a:cxn>
                <a:cxn ang="0">
                  <a:pos x="18" y="1657"/>
                </a:cxn>
                <a:cxn ang="0">
                  <a:pos x="130" y="1627"/>
                </a:cxn>
                <a:cxn ang="0">
                  <a:pos x="315" y="1543"/>
                </a:cxn>
                <a:cxn ang="0">
                  <a:pos x="474" y="1472"/>
                </a:cxn>
                <a:cxn ang="0">
                  <a:pos x="615" y="1408"/>
                </a:cxn>
                <a:cxn ang="0">
                  <a:pos x="743" y="1352"/>
                </a:cxn>
                <a:cxn ang="0">
                  <a:pos x="864" y="1297"/>
                </a:cxn>
                <a:cxn ang="0">
                  <a:pos x="987" y="1241"/>
                </a:cxn>
                <a:cxn ang="0">
                  <a:pos x="1119" y="1182"/>
                </a:cxn>
                <a:cxn ang="0">
                  <a:pos x="1265" y="1116"/>
                </a:cxn>
                <a:cxn ang="0">
                  <a:pos x="1432" y="1042"/>
                </a:cxn>
                <a:cxn ang="0">
                  <a:pos x="1628" y="953"/>
                </a:cxn>
                <a:cxn ang="0">
                  <a:pos x="1859" y="850"/>
                </a:cxn>
                <a:cxn ang="0">
                  <a:pos x="2132" y="726"/>
                </a:cxn>
                <a:cxn ang="0">
                  <a:pos x="2453" y="582"/>
                </a:cxn>
                <a:cxn ang="0">
                  <a:pos x="2830" y="412"/>
                </a:cxn>
                <a:cxn ang="0">
                  <a:pos x="3269" y="214"/>
                </a:cxn>
              </a:cxnLst>
              <a:rect l="0" t="0" r="r" b="b"/>
              <a:pathLst>
                <a:path w="3515" h="1674">
                  <a:moveTo>
                    <a:pt x="3515" y="103"/>
                  </a:moveTo>
                  <a:lnTo>
                    <a:pt x="3513" y="96"/>
                  </a:lnTo>
                  <a:lnTo>
                    <a:pt x="3511" y="91"/>
                  </a:lnTo>
                  <a:lnTo>
                    <a:pt x="3508" y="81"/>
                  </a:ln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3257" y="53"/>
                  </a:lnTo>
                  <a:lnTo>
                    <a:pt x="3166" y="94"/>
                  </a:lnTo>
                  <a:lnTo>
                    <a:pt x="3083" y="131"/>
                  </a:lnTo>
                  <a:lnTo>
                    <a:pt x="3004" y="167"/>
                  </a:lnTo>
                  <a:lnTo>
                    <a:pt x="2932" y="198"/>
                  </a:lnTo>
                  <a:lnTo>
                    <a:pt x="2864" y="229"/>
                  </a:lnTo>
                  <a:lnTo>
                    <a:pt x="2800" y="258"/>
                  </a:lnTo>
                  <a:lnTo>
                    <a:pt x="2740" y="286"/>
                  </a:lnTo>
                  <a:lnTo>
                    <a:pt x="2681" y="312"/>
                  </a:lnTo>
                  <a:lnTo>
                    <a:pt x="2623" y="337"/>
                  </a:lnTo>
                  <a:lnTo>
                    <a:pt x="2565" y="364"/>
                  </a:lnTo>
                  <a:lnTo>
                    <a:pt x="2508" y="389"/>
                  </a:lnTo>
                  <a:lnTo>
                    <a:pt x="2450" y="415"/>
                  </a:lnTo>
                  <a:lnTo>
                    <a:pt x="2389" y="443"/>
                  </a:lnTo>
                  <a:lnTo>
                    <a:pt x="2327" y="471"/>
                  </a:lnTo>
                  <a:lnTo>
                    <a:pt x="2259" y="501"/>
                  </a:lnTo>
                  <a:lnTo>
                    <a:pt x="2189" y="532"/>
                  </a:lnTo>
                  <a:lnTo>
                    <a:pt x="2113" y="567"/>
                  </a:lnTo>
                  <a:lnTo>
                    <a:pt x="2031" y="603"/>
                  </a:lnTo>
                  <a:lnTo>
                    <a:pt x="1942" y="643"/>
                  </a:lnTo>
                  <a:lnTo>
                    <a:pt x="1846" y="686"/>
                  </a:lnTo>
                  <a:lnTo>
                    <a:pt x="1741" y="733"/>
                  </a:lnTo>
                  <a:lnTo>
                    <a:pt x="1628" y="784"/>
                  </a:lnTo>
                  <a:lnTo>
                    <a:pt x="1505" y="839"/>
                  </a:lnTo>
                  <a:lnTo>
                    <a:pt x="1370" y="899"/>
                  </a:lnTo>
                  <a:lnTo>
                    <a:pt x="1224" y="966"/>
                  </a:lnTo>
                  <a:lnTo>
                    <a:pt x="1066" y="1036"/>
                  </a:lnTo>
                  <a:lnTo>
                    <a:pt x="895" y="1113"/>
                  </a:lnTo>
                  <a:lnTo>
                    <a:pt x="710" y="1195"/>
                  </a:lnTo>
                  <a:lnTo>
                    <a:pt x="510" y="1286"/>
                  </a:lnTo>
                  <a:lnTo>
                    <a:pt x="294" y="1382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2" y="1644"/>
                  </a:lnTo>
                  <a:lnTo>
                    <a:pt x="15" y="1649"/>
                  </a:lnTo>
                  <a:lnTo>
                    <a:pt x="18" y="1657"/>
                  </a:lnTo>
                  <a:lnTo>
                    <a:pt x="25" y="1674"/>
                  </a:lnTo>
                  <a:lnTo>
                    <a:pt x="130" y="1627"/>
                  </a:lnTo>
                  <a:lnTo>
                    <a:pt x="225" y="1583"/>
                  </a:lnTo>
                  <a:lnTo>
                    <a:pt x="315" y="1543"/>
                  </a:lnTo>
                  <a:lnTo>
                    <a:pt x="398" y="1506"/>
                  </a:lnTo>
                  <a:lnTo>
                    <a:pt x="474" y="1472"/>
                  </a:lnTo>
                  <a:lnTo>
                    <a:pt x="547" y="1439"/>
                  </a:lnTo>
                  <a:lnTo>
                    <a:pt x="615" y="1408"/>
                  </a:lnTo>
                  <a:lnTo>
                    <a:pt x="679" y="1379"/>
                  </a:lnTo>
                  <a:lnTo>
                    <a:pt x="743" y="1352"/>
                  </a:lnTo>
                  <a:lnTo>
                    <a:pt x="804" y="1324"/>
                  </a:lnTo>
                  <a:lnTo>
                    <a:pt x="864" y="1297"/>
                  </a:lnTo>
                  <a:lnTo>
                    <a:pt x="925" y="1269"/>
                  </a:lnTo>
                  <a:lnTo>
                    <a:pt x="987" y="1241"/>
                  </a:lnTo>
                  <a:lnTo>
                    <a:pt x="1052" y="1212"/>
                  </a:lnTo>
                  <a:lnTo>
                    <a:pt x="1119" y="1182"/>
                  </a:lnTo>
                  <a:lnTo>
                    <a:pt x="1189" y="1150"/>
                  </a:lnTo>
                  <a:lnTo>
                    <a:pt x="1265" y="1116"/>
                  </a:lnTo>
                  <a:lnTo>
                    <a:pt x="1345" y="1081"/>
                  </a:lnTo>
                  <a:lnTo>
                    <a:pt x="1432" y="1042"/>
                  </a:lnTo>
                  <a:lnTo>
                    <a:pt x="1526" y="999"/>
                  </a:lnTo>
                  <a:lnTo>
                    <a:pt x="1628" y="953"/>
                  </a:lnTo>
                  <a:lnTo>
                    <a:pt x="1738" y="903"/>
                  </a:lnTo>
                  <a:lnTo>
                    <a:pt x="1859" y="850"/>
                  </a:lnTo>
                  <a:lnTo>
                    <a:pt x="1989" y="791"/>
                  </a:lnTo>
                  <a:lnTo>
                    <a:pt x="2132" y="726"/>
                  </a:lnTo>
                  <a:lnTo>
                    <a:pt x="2286" y="657"/>
                  </a:lnTo>
                  <a:lnTo>
                    <a:pt x="2453" y="582"/>
                  </a:lnTo>
                  <a:lnTo>
                    <a:pt x="2635" y="500"/>
                  </a:lnTo>
                  <a:lnTo>
                    <a:pt x="2830" y="412"/>
                  </a:lnTo>
                  <a:lnTo>
                    <a:pt x="3042" y="316"/>
                  </a:lnTo>
                  <a:lnTo>
                    <a:pt x="3269" y="214"/>
                  </a:lnTo>
                  <a:lnTo>
                    <a:pt x="3515" y="103"/>
                  </a:lnTo>
                  <a:close/>
                </a:path>
              </a:pathLst>
            </a:custGeom>
            <a:solidFill>
              <a:srgbClr val="D6DED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81" name="Freeform 677"/>
            <p:cNvSpPr>
              <a:spLocks/>
            </p:cNvSpPr>
            <p:nvPr/>
          </p:nvSpPr>
          <p:spPr bwMode="auto">
            <a:xfrm>
              <a:off x="3360" y="3024"/>
              <a:ext cx="159" cy="92"/>
            </a:xfrm>
            <a:custGeom>
              <a:avLst/>
              <a:gdLst/>
              <a:ahLst/>
              <a:cxnLst>
                <a:cxn ang="0">
                  <a:pos x="3503" y="83"/>
                </a:cxn>
                <a:cxn ang="0">
                  <a:pos x="3502" y="64"/>
                </a:cxn>
                <a:cxn ang="0">
                  <a:pos x="3491" y="46"/>
                </a:cxn>
                <a:cxn ang="0">
                  <a:pos x="3476" y="31"/>
                </a:cxn>
                <a:cxn ang="0">
                  <a:pos x="3459" y="18"/>
                </a:cxn>
                <a:cxn ang="0">
                  <a:pos x="3440" y="8"/>
                </a:cxn>
                <a:cxn ang="0">
                  <a:pos x="3418" y="2"/>
                </a:cxn>
                <a:cxn ang="0">
                  <a:pos x="3397" y="0"/>
                </a:cxn>
                <a:cxn ang="0">
                  <a:pos x="3376" y="2"/>
                </a:cxn>
                <a:cxn ang="0">
                  <a:pos x="3356" y="8"/>
                </a:cxn>
                <a:cxn ang="0">
                  <a:pos x="62" y="1486"/>
                </a:cxn>
                <a:cxn ang="0">
                  <a:pos x="44" y="1497"/>
                </a:cxn>
                <a:cxn ang="0">
                  <a:pos x="29" y="1512"/>
                </a:cxn>
                <a:cxn ang="0">
                  <a:pos x="16" y="1530"/>
                </a:cxn>
                <a:cxn ang="0">
                  <a:pos x="7" y="1550"/>
                </a:cxn>
                <a:cxn ang="0">
                  <a:pos x="2" y="1572"/>
                </a:cxn>
                <a:cxn ang="0">
                  <a:pos x="0" y="1594"/>
                </a:cxn>
                <a:cxn ang="0">
                  <a:pos x="2" y="1615"/>
                </a:cxn>
                <a:cxn ang="0">
                  <a:pos x="8" y="1636"/>
                </a:cxn>
                <a:cxn ang="0">
                  <a:pos x="13" y="1649"/>
                </a:cxn>
                <a:cxn ang="0">
                  <a:pos x="3503" y="83"/>
                </a:cxn>
              </a:cxnLst>
              <a:rect l="0" t="0" r="r" b="b"/>
              <a:pathLst>
                <a:path w="3503" h="1649">
                  <a:moveTo>
                    <a:pt x="3503" y="83"/>
                  </a:move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3" y="1649"/>
                  </a:lnTo>
                  <a:lnTo>
                    <a:pt x="3503" y="83"/>
                  </a:lnTo>
                  <a:close/>
                </a:path>
              </a:pathLst>
            </a:custGeom>
            <a:solidFill>
              <a:srgbClr val="E0E8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82" name="Freeform 678"/>
            <p:cNvSpPr>
              <a:spLocks/>
            </p:cNvSpPr>
            <p:nvPr/>
          </p:nvSpPr>
          <p:spPr bwMode="auto">
            <a:xfrm>
              <a:off x="3533" y="3064"/>
              <a:ext cx="2" cy="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9" y="0"/>
                </a:cxn>
                <a:cxn ang="0">
                  <a:pos x="16" y="2"/>
                </a:cxn>
                <a:cxn ang="0">
                  <a:pos x="22" y="7"/>
                </a:cxn>
                <a:cxn ang="0">
                  <a:pos x="26" y="13"/>
                </a:cxn>
                <a:cxn ang="0">
                  <a:pos x="28" y="21"/>
                </a:cxn>
                <a:cxn ang="0">
                  <a:pos x="27" y="29"/>
                </a:cxn>
                <a:cxn ang="0">
                  <a:pos x="23" y="35"/>
                </a:cxn>
                <a:cxn ang="0">
                  <a:pos x="16" y="40"/>
                </a:cxn>
                <a:cxn ang="0">
                  <a:pos x="0" y="2"/>
                </a:cxn>
              </a:cxnLst>
              <a:rect l="0" t="0" r="r" b="b"/>
              <a:pathLst>
                <a:path w="28" h="40">
                  <a:moveTo>
                    <a:pt x="0" y="2"/>
                  </a:moveTo>
                  <a:lnTo>
                    <a:pt x="9" y="0"/>
                  </a:lnTo>
                  <a:lnTo>
                    <a:pt x="16" y="2"/>
                  </a:lnTo>
                  <a:lnTo>
                    <a:pt x="22" y="7"/>
                  </a:lnTo>
                  <a:lnTo>
                    <a:pt x="26" y="13"/>
                  </a:lnTo>
                  <a:lnTo>
                    <a:pt x="28" y="21"/>
                  </a:lnTo>
                  <a:lnTo>
                    <a:pt x="27" y="29"/>
                  </a:lnTo>
                  <a:lnTo>
                    <a:pt x="23" y="35"/>
                  </a:lnTo>
                  <a:lnTo>
                    <a:pt x="16" y="4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7A82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83" name="Freeform 679"/>
            <p:cNvSpPr>
              <a:spLocks/>
            </p:cNvSpPr>
            <p:nvPr/>
          </p:nvSpPr>
          <p:spPr bwMode="auto">
            <a:xfrm>
              <a:off x="3374" y="3064"/>
              <a:ext cx="160" cy="90"/>
            </a:xfrm>
            <a:custGeom>
              <a:avLst/>
              <a:gdLst/>
              <a:ahLst/>
              <a:cxnLst>
                <a:cxn ang="0">
                  <a:pos x="8" y="1596"/>
                </a:cxn>
                <a:cxn ang="0">
                  <a:pos x="0" y="1577"/>
                </a:cxn>
                <a:cxn ang="0">
                  <a:pos x="3513" y="0"/>
                </a:cxn>
                <a:cxn ang="0">
                  <a:pos x="3529" y="38"/>
                </a:cxn>
                <a:cxn ang="0">
                  <a:pos x="16" y="1614"/>
                </a:cxn>
                <a:cxn ang="0">
                  <a:pos x="8" y="1596"/>
                </a:cxn>
              </a:cxnLst>
              <a:rect l="0" t="0" r="r" b="b"/>
              <a:pathLst>
                <a:path w="3529" h="1614">
                  <a:moveTo>
                    <a:pt x="8" y="1596"/>
                  </a:moveTo>
                  <a:lnTo>
                    <a:pt x="0" y="1577"/>
                  </a:lnTo>
                  <a:lnTo>
                    <a:pt x="3513" y="0"/>
                  </a:lnTo>
                  <a:lnTo>
                    <a:pt x="3529" y="38"/>
                  </a:lnTo>
                  <a:lnTo>
                    <a:pt x="16" y="1614"/>
                  </a:lnTo>
                  <a:lnTo>
                    <a:pt x="8" y="1596"/>
                  </a:lnTo>
                  <a:close/>
                </a:path>
              </a:pathLst>
            </a:custGeom>
            <a:solidFill>
              <a:srgbClr val="7A82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84" name="Freeform 680"/>
            <p:cNvSpPr>
              <a:spLocks/>
            </p:cNvSpPr>
            <p:nvPr/>
          </p:nvSpPr>
          <p:spPr bwMode="auto">
            <a:xfrm>
              <a:off x="3373" y="3152"/>
              <a:ext cx="1" cy="2"/>
            </a:xfrm>
            <a:custGeom>
              <a:avLst/>
              <a:gdLst/>
              <a:ahLst/>
              <a:cxnLst>
                <a:cxn ang="0">
                  <a:pos x="28" y="37"/>
                </a:cxn>
                <a:cxn ang="0">
                  <a:pos x="19" y="40"/>
                </a:cxn>
                <a:cxn ang="0">
                  <a:pos x="12" y="37"/>
                </a:cxn>
                <a:cxn ang="0">
                  <a:pos x="6" y="33"/>
                </a:cxn>
                <a:cxn ang="0">
                  <a:pos x="2" y="26"/>
                </a:cxn>
                <a:cxn ang="0">
                  <a:pos x="0" y="19"/>
                </a:cxn>
                <a:cxn ang="0">
                  <a:pos x="1" y="11"/>
                </a:cxn>
                <a:cxn ang="0">
                  <a:pos x="5" y="5"/>
                </a:cxn>
                <a:cxn ang="0">
                  <a:pos x="12" y="0"/>
                </a:cxn>
                <a:cxn ang="0">
                  <a:pos x="28" y="37"/>
                </a:cxn>
              </a:cxnLst>
              <a:rect l="0" t="0" r="r" b="b"/>
              <a:pathLst>
                <a:path w="28" h="40">
                  <a:moveTo>
                    <a:pt x="28" y="37"/>
                  </a:moveTo>
                  <a:lnTo>
                    <a:pt x="19" y="40"/>
                  </a:lnTo>
                  <a:lnTo>
                    <a:pt x="12" y="37"/>
                  </a:lnTo>
                  <a:lnTo>
                    <a:pt x="6" y="33"/>
                  </a:lnTo>
                  <a:lnTo>
                    <a:pt x="2" y="26"/>
                  </a:lnTo>
                  <a:lnTo>
                    <a:pt x="0" y="19"/>
                  </a:lnTo>
                  <a:lnTo>
                    <a:pt x="1" y="11"/>
                  </a:lnTo>
                  <a:lnTo>
                    <a:pt x="5" y="5"/>
                  </a:lnTo>
                  <a:lnTo>
                    <a:pt x="12" y="0"/>
                  </a:lnTo>
                  <a:lnTo>
                    <a:pt x="28" y="37"/>
                  </a:lnTo>
                  <a:close/>
                </a:path>
              </a:pathLst>
            </a:custGeom>
            <a:solidFill>
              <a:srgbClr val="7A82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85" name="Freeform 681"/>
            <p:cNvSpPr>
              <a:spLocks/>
            </p:cNvSpPr>
            <p:nvPr/>
          </p:nvSpPr>
          <p:spPr bwMode="auto">
            <a:xfrm>
              <a:off x="3537" y="3075"/>
              <a:ext cx="2" cy="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9" y="0"/>
                </a:cxn>
                <a:cxn ang="0">
                  <a:pos x="16" y="2"/>
                </a:cxn>
                <a:cxn ang="0">
                  <a:pos x="22" y="6"/>
                </a:cxn>
                <a:cxn ang="0">
                  <a:pos x="26" y="13"/>
                </a:cxn>
                <a:cxn ang="0">
                  <a:pos x="28" y="21"/>
                </a:cxn>
                <a:cxn ang="0">
                  <a:pos x="27" y="29"/>
                </a:cxn>
                <a:cxn ang="0">
                  <a:pos x="23" y="35"/>
                </a:cxn>
                <a:cxn ang="0">
                  <a:pos x="16" y="40"/>
                </a:cxn>
                <a:cxn ang="0">
                  <a:pos x="0" y="2"/>
                </a:cxn>
              </a:cxnLst>
              <a:rect l="0" t="0" r="r" b="b"/>
              <a:pathLst>
                <a:path w="28" h="40">
                  <a:moveTo>
                    <a:pt x="0" y="2"/>
                  </a:moveTo>
                  <a:lnTo>
                    <a:pt x="9" y="0"/>
                  </a:lnTo>
                  <a:lnTo>
                    <a:pt x="16" y="2"/>
                  </a:lnTo>
                  <a:lnTo>
                    <a:pt x="22" y="6"/>
                  </a:lnTo>
                  <a:lnTo>
                    <a:pt x="26" y="13"/>
                  </a:lnTo>
                  <a:lnTo>
                    <a:pt x="28" y="21"/>
                  </a:lnTo>
                  <a:lnTo>
                    <a:pt x="27" y="29"/>
                  </a:lnTo>
                  <a:lnTo>
                    <a:pt x="23" y="35"/>
                  </a:lnTo>
                  <a:lnTo>
                    <a:pt x="16" y="4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86" name="Freeform 682"/>
            <p:cNvSpPr>
              <a:spLocks/>
            </p:cNvSpPr>
            <p:nvPr/>
          </p:nvSpPr>
          <p:spPr bwMode="auto">
            <a:xfrm>
              <a:off x="3377" y="3075"/>
              <a:ext cx="161" cy="91"/>
            </a:xfrm>
            <a:custGeom>
              <a:avLst/>
              <a:gdLst/>
              <a:ahLst/>
              <a:cxnLst>
                <a:cxn ang="0">
                  <a:pos x="8" y="1614"/>
                </a:cxn>
                <a:cxn ang="0">
                  <a:pos x="0" y="1595"/>
                </a:cxn>
                <a:cxn ang="0">
                  <a:pos x="3531" y="0"/>
                </a:cxn>
                <a:cxn ang="0">
                  <a:pos x="3547" y="38"/>
                </a:cxn>
                <a:cxn ang="0">
                  <a:pos x="17" y="1633"/>
                </a:cxn>
                <a:cxn ang="0">
                  <a:pos x="8" y="1614"/>
                </a:cxn>
              </a:cxnLst>
              <a:rect l="0" t="0" r="r" b="b"/>
              <a:pathLst>
                <a:path w="3547" h="1633">
                  <a:moveTo>
                    <a:pt x="8" y="1614"/>
                  </a:moveTo>
                  <a:lnTo>
                    <a:pt x="0" y="1595"/>
                  </a:lnTo>
                  <a:lnTo>
                    <a:pt x="3531" y="0"/>
                  </a:lnTo>
                  <a:lnTo>
                    <a:pt x="3547" y="38"/>
                  </a:lnTo>
                  <a:lnTo>
                    <a:pt x="17" y="1633"/>
                  </a:lnTo>
                  <a:lnTo>
                    <a:pt x="8" y="1614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87" name="Freeform 683"/>
            <p:cNvSpPr>
              <a:spLocks/>
            </p:cNvSpPr>
            <p:nvPr/>
          </p:nvSpPr>
          <p:spPr bwMode="auto">
            <a:xfrm>
              <a:off x="3376" y="3164"/>
              <a:ext cx="2" cy="2"/>
            </a:xfrm>
            <a:custGeom>
              <a:avLst/>
              <a:gdLst/>
              <a:ahLst/>
              <a:cxnLst>
                <a:cxn ang="0">
                  <a:pos x="29" y="38"/>
                </a:cxn>
                <a:cxn ang="0">
                  <a:pos x="19" y="40"/>
                </a:cxn>
                <a:cxn ang="0">
                  <a:pos x="12" y="38"/>
                </a:cxn>
                <a:cxn ang="0">
                  <a:pos x="6" y="34"/>
                </a:cxn>
                <a:cxn ang="0">
                  <a:pos x="2" y="27"/>
                </a:cxn>
                <a:cxn ang="0">
                  <a:pos x="0" y="19"/>
                </a:cxn>
                <a:cxn ang="0">
                  <a:pos x="1" y="12"/>
                </a:cxn>
                <a:cxn ang="0">
                  <a:pos x="5" y="6"/>
                </a:cxn>
                <a:cxn ang="0">
                  <a:pos x="12" y="0"/>
                </a:cxn>
                <a:cxn ang="0">
                  <a:pos x="29" y="38"/>
                </a:cxn>
              </a:cxnLst>
              <a:rect l="0" t="0" r="r" b="b"/>
              <a:pathLst>
                <a:path w="29" h="40">
                  <a:moveTo>
                    <a:pt x="29" y="38"/>
                  </a:moveTo>
                  <a:lnTo>
                    <a:pt x="19" y="40"/>
                  </a:lnTo>
                  <a:lnTo>
                    <a:pt x="12" y="38"/>
                  </a:lnTo>
                  <a:lnTo>
                    <a:pt x="6" y="34"/>
                  </a:lnTo>
                  <a:lnTo>
                    <a:pt x="2" y="27"/>
                  </a:lnTo>
                  <a:lnTo>
                    <a:pt x="0" y="19"/>
                  </a:lnTo>
                  <a:lnTo>
                    <a:pt x="1" y="12"/>
                  </a:lnTo>
                  <a:lnTo>
                    <a:pt x="5" y="6"/>
                  </a:lnTo>
                  <a:lnTo>
                    <a:pt x="12" y="0"/>
                  </a:lnTo>
                  <a:lnTo>
                    <a:pt x="29" y="38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88" name="Freeform 684"/>
            <p:cNvSpPr>
              <a:spLocks/>
            </p:cNvSpPr>
            <p:nvPr/>
          </p:nvSpPr>
          <p:spPr bwMode="auto">
            <a:xfrm>
              <a:off x="3368" y="3169"/>
              <a:ext cx="50" cy="122"/>
            </a:xfrm>
            <a:custGeom>
              <a:avLst/>
              <a:gdLst/>
              <a:ahLst/>
              <a:cxnLst>
                <a:cxn ang="0">
                  <a:pos x="230" y="56"/>
                </a:cxn>
                <a:cxn ang="0">
                  <a:pos x="1103" y="2072"/>
                </a:cxn>
                <a:cxn ang="0">
                  <a:pos x="1067" y="2201"/>
                </a:cxn>
                <a:cxn ang="0">
                  <a:pos x="1031" y="2186"/>
                </a:cxn>
                <a:cxn ang="0">
                  <a:pos x="994" y="2172"/>
                </a:cxn>
                <a:cxn ang="0">
                  <a:pos x="958" y="2155"/>
                </a:cxn>
                <a:cxn ang="0">
                  <a:pos x="921" y="2138"/>
                </a:cxn>
                <a:cxn ang="0">
                  <a:pos x="886" y="2119"/>
                </a:cxn>
                <a:cxn ang="0">
                  <a:pos x="850" y="2100"/>
                </a:cxn>
                <a:cxn ang="0">
                  <a:pos x="814" y="2079"/>
                </a:cxn>
                <a:cxn ang="0">
                  <a:pos x="780" y="2058"/>
                </a:cxn>
                <a:cxn ang="0">
                  <a:pos x="745" y="2036"/>
                </a:cxn>
                <a:cxn ang="0">
                  <a:pos x="711" y="2012"/>
                </a:cxn>
                <a:cxn ang="0">
                  <a:pos x="677" y="1988"/>
                </a:cxn>
                <a:cxn ang="0">
                  <a:pos x="644" y="1964"/>
                </a:cxn>
                <a:cxn ang="0">
                  <a:pos x="610" y="1939"/>
                </a:cxn>
                <a:cxn ang="0">
                  <a:pos x="579" y="1911"/>
                </a:cxn>
                <a:cxn ang="0">
                  <a:pos x="547" y="1884"/>
                </a:cxn>
                <a:cxn ang="0">
                  <a:pos x="515" y="1856"/>
                </a:cxn>
                <a:cxn ang="0">
                  <a:pos x="485" y="1827"/>
                </a:cxn>
                <a:cxn ang="0">
                  <a:pos x="455" y="1797"/>
                </a:cxn>
                <a:cxn ang="0">
                  <a:pos x="426" y="1767"/>
                </a:cxn>
                <a:cxn ang="0">
                  <a:pos x="397" y="1736"/>
                </a:cxn>
                <a:cxn ang="0">
                  <a:pos x="370" y="1705"/>
                </a:cxn>
                <a:cxn ang="0">
                  <a:pos x="342" y="1672"/>
                </a:cxn>
                <a:cxn ang="0">
                  <a:pos x="316" y="1638"/>
                </a:cxn>
                <a:cxn ang="0">
                  <a:pos x="291" y="1604"/>
                </a:cxn>
                <a:cxn ang="0">
                  <a:pos x="267" y="1571"/>
                </a:cxn>
                <a:cxn ang="0">
                  <a:pos x="243" y="1536"/>
                </a:cxn>
                <a:cxn ang="0">
                  <a:pos x="221" y="1500"/>
                </a:cxn>
                <a:cxn ang="0">
                  <a:pos x="199" y="1463"/>
                </a:cxn>
                <a:cxn ang="0">
                  <a:pos x="178" y="1427"/>
                </a:cxn>
                <a:cxn ang="0">
                  <a:pos x="158" y="1389"/>
                </a:cxn>
                <a:cxn ang="0">
                  <a:pos x="140" y="1351"/>
                </a:cxn>
                <a:cxn ang="0">
                  <a:pos x="123" y="1314"/>
                </a:cxn>
                <a:cxn ang="0">
                  <a:pos x="94" y="1241"/>
                </a:cxn>
                <a:cxn ang="0">
                  <a:pos x="70" y="1164"/>
                </a:cxn>
                <a:cxn ang="0">
                  <a:pos x="49" y="1083"/>
                </a:cxn>
                <a:cxn ang="0">
                  <a:pos x="32" y="997"/>
                </a:cxn>
                <a:cxn ang="0">
                  <a:pos x="19" y="910"/>
                </a:cxn>
                <a:cxn ang="0">
                  <a:pos x="8" y="822"/>
                </a:cxn>
                <a:cxn ang="0">
                  <a:pos x="2" y="732"/>
                </a:cxn>
                <a:cxn ang="0">
                  <a:pos x="0" y="641"/>
                </a:cxn>
                <a:cxn ang="0">
                  <a:pos x="2" y="551"/>
                </a:cxn>
                <a:cxn ang="0">
                  <a:pos x="8" y="463"/>
                </a:cxn>
                <a:cxn ang="0">
                  <a:pos x="18" y="375"/>
                </a:cxn>
                <a:cxn ang="0">
                  <a:pos x="31" y="292"/>
                </a:cxn>
                <a:cxn ang="0">
                  <a:pos x="48" y="212"/>
                </a:cxn>
                <a:cxn ang="0">
                  <a:pos x="69" y="136"/>
                </a:cxn>
                <a:cxn ang="0">
                  <a:pos x="94" y="65"/>
                </a:cxn>
                <a:cxn ang="0">
                  <a:pos x="123" y="0"/>
                </a:cxn>
                <a:cxn ang="0">
                  <a:pos x="230" y="56"/>
                </a:cxn>
              </a:cxnLst>
              <a:rect l="0" t="0" r="r" b="b"/>
              <a:pathLst>
                <a:path w="1103" h="2201">
                  <a:moveTo>
                    <a:pt x="230" y="56"/>
                  </a:moveTo>
                  <a:lnTo>
                    <a:pt x="1103" y="2072"/>
                  </a:lnTo>
                  <a:lnTo>
                    <a:pt x="1067" y="2201"/>
                  </a:lnTo>
                  <a:lnTo>
                    <a:pt x="1031" y="2186"/>
                  </a:lnTo>
                  <a:lnTo>
                    <a:pt x="994" y="2172"/>
                  </a:lnTo>
                  <a:lnTo>
                    <a:pt x="958" y="2155"/>
                  </a:lnTo>
                  <a:lnTo>
                    <a:pt x="921" y="2138"/>
                  </a:lnTo>
                  <a:lnTo>
                    <a:pt x="886" y="2119"/>
                  </a:lnTo>
                  <a:lnTo>
                    <a:pt x="850" y="2100"/>
                  </a:lnTo>
                  <a:lnTo>
                    <a:pt x="814" y="2079"/>
                  </a:lnTo>
                  <a:lnTo>
                    <a:pt x="780" y="2058"/>
                  </a:lnTo>
                  <a:lnTo>
                    <a:pt x="745" y="2036"/>
                  </a:lnTo>
                  <a:lnTo>
                    <a:pt x="711" y="2012"/>
                  </a:lnTo>
                  <a:lnTo>
                    <a:pt x="677" y="1988"/>
                  </a:lnTo>
                  <a:lnTo>
                    <a:pt x="644" y="1964"/>
                  </a:lnTo>
                  <a:lnTo>
                    <a:pt x="610" y="1939"/>
                  </a:lnTo>
                  <a:lnTo>
                    <a:pt x="579" y="1911"/>
                  </a:lnTo>
                  <a:lnTo>
                    <a:pt x="547" y="1884"/>
                  </a:lnTo>
                  <a:lnTo>
                    <a:pt x="515" y="1856"/>
                  </a:lnTo>
                  <a:lnTo>
                    <a:pt x="485" y="1827"/>
                  </a:lnTo>
                  <a:lnTo>
                    <a:pt x="455" y="1797"/>
                  </a:lnTo>
                  <a:lnTo>
                    <a:pt x="426" y="1767"/>
                  </a:lnTo>
                  <a:lnTo>
                    <a:pt x="397" y="1736"/>
                  </a:lnTo>
                  <a:lnTo>
                    <a:pt x="370" y="1705"/>
                  </a:lnTo>
                  <a:lnTo>
                    <a:pt x="342" y="1672"/>
                  </a:lnTo>
                  <a:lnTo>
                    <a:pt x="316" y="1638"/>
                  </a:lnTo>
                  <a:lnTo>
                    <a:pt x="291" y="1604"/>
                  </a:lnTo>
                  <a:lnTo>
                    <a:pt x="267" y="1571"/>
                  </a:lnTo>
                  <a:lnTo>
                    <a:pt x="243" y="1536"/>
                  </a:lnTo>
                  <a:lnTo>
                    <a:pt x="221" y="1500"/>
                  </a:lnTo>
                  <a:lnTo>
                    <a:pt x="199" y="1463"/>
                  </a:lnTo>
                  <a:lnTo>
                    <a:pt x="178" y="1427"/>
                  </a:lnTo>
                  <a:lnTo>
                    <a:pt x="158" y="1389"/>
                  </a:lnTo>
                  <a:lnTo>
                    <a:pt x="140" y="1351"/>
                  </a:lnTo>
                  <a:lnTo>
                    <a:pt x="123" y="1314"/>
                  </a:lnTo>
                  <a:lnTo>
                    <a:pt x="94" y="1241"/>
                  </a:lnTo>
                  <a:lnTo>
                    <a:pt x="70" y="1164"/>
                  </a:lnTo>
                  <a:lnTo>
                    <a:pt x="49" y="1083"/>
                  </a:lnTo>
                  <a:lnTo>
                    <a:pt x="32" y="997"/>
                  </a:lnTo>
                  <a:lnTo>
                    <a:pt x="19" y="910"/>
                  </a:lnTo>
                  <a:lnTo>
                    <a:pt x="8" y="822"/>
                  </a:lnTo>
                  <a:lnTo>
                    <a:pt x="2" y="732"/>
                  </a:lnTo>
                  <a:lnTo>
                    <a:pt x="0" y="641"/>
                  </a:lnTo>
                  <a:lnTo>
                    <a:pt x="2" y="551"/>
                  </a:lnTo>
                  <a:lnTo>
                    <a:pt x="8" y="463"/>
                  </a:lnTo>
                  <a:lnTo>
                    <a:pt x="18" y="375"/>
                  </a:lnTo>
                  <a:lnTo>
                    <a:pt x="31" y="292"/>
                  </a:lnTo>
                  <a:lnTo>
                    <a:pt x="48" y="212"/>
                  </a:lnTo>
                  <a:lnTo>
                    <a:pt x="69" y="136"/>
                  </a:lnTo>
                  <a:lnTo>
                    <a:pt x="94" y="65"/>
                  </a:lnTo>
                  <a:lnTo>
                    <a:pt x="123" y="0"/>
                  </a:lnTo>
                  <a:lnTo>
                    <a:pt x="230" y="56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89" name="Freeform 685"/>
            <p:cNvSpPr>
              <a:spLocks/>
            </p:cNvSpPr>
            <p:nvPr/>
          </p:nvSpPr>
          <p:spPr bwMode="auto">
            <a:xfrm>
              <a:off x="3367" y="3169"/>
              <a:ext cx="50" cy="122"/>
            </a:xfrm>
            <a:custGeom>
              <a:avLst/>
              <a:gdLst/>
              <a:ahLst/>
              <a:cxnLst>
                <a:cxn ang="0">
                  <a:pos x="230" y="56"/>
                </a:cxn>
                <a:cxn ang="0">
                  <a:pos x="1103" y="2072"/>
                </a:cxn>
                <a:cxn ang="0">
                  <a:pos x="1067" y="2202"/>
                </a:cxn>
                <a:cxn ang="0">
                  <a:pos x="1030" y="2187"/>
                </a:cxn>
                <a:cxn ang="0">
                  <a:pos x="994" y="2172"/>
                </a:cxn>
                <a:cxn ang="0">
                  <a:pos x="958" y="2155"/>
                </a:cxn>
                <a:cxn ang="0">
                  <a:pos x="921" y="2138"/>
                </a:cxn>
                <a:cxn ang="0">
                  <a:pos x="886" y="2119"/>
                </a:cxn>
                <a:cxn ang="0">
                  <a:pos x="850" y="2100"/>
                </a:cxn>
                <a:cxn ang="0">
                  <a:pos x="814" y="2079"/>
                </a:cxn>
                <a:cxn ang="0">
                  <a:pos x="779" y="2058"/>
                </a:cxn>
                <a:cxn ang="0">
                  <a:pos x="745" y="2036"/>
                </a:cxn>
                <a:cxn ang="0">
                  <a:pos x="711" y="2013"/>
                </a:cxn>
                <a:cxn ang="0">
                  <a:pos x="676" y="1989"/>
                </a:cxn>
                <a:cxn ang="0">
                  <a:pos x="644" y="1964"/>
                </a:cxn>
                <a:cxn ang="0">
                  <a:pos x="610" y="1939"/>
                </a:cxn>
                <a:cxn ang="0">
                  <a:pos x="578" y="1912"/>
                </a:cxn>
                <a:cxn ang="0">
                  <a:pos x="547" y="1884"/>
                </a:cxn>
                <a:cxn ang="0">
                  <a:pos x="515" y="1857"/>
                </a:cxn>
                <a:cxn ang="0">
                  <a:pos x="485" y="1827"/>
                </a:cxn>
                <a:cxn ang="0">
                  <a:pos x="455" y="1798"/>
                </a:cxn>
                <a:cxn ang="0">
                  <a:pos x="425" y="1767"/>
                </a:cxn>
                <a:cxn ang="0">
                  <a:pos x="397" y="1737"/>
                </a:cxn>
                <a:cxn ang="0">
                  <a:pos x="369" y="1705"/>
                </a:cxn>
                <a:cxn ang="0">
                  <a:pos x="342" y="1672"/>
                </a:cxn>
                <a:cxn ang="0">
                  <a:pos x="316" y="1639"/>
                </a:cxn>
                <a:cxn ang="0">
                  <a:pos x="291" y="1605"/>
                </a:cxn>
                <a:cxn ang="0">
                  <a:pos x="266" y="1571"/>
                </a:cxn>
                <a:cxn ang="0">
                  <a:pos x="243" y="1536"/>
                </a:cxn>
                <a:cxn ang="0">
                  <a:pos x="220" y="1500"/>
                </a:cxn>
                <a:cxn ang="0">
                  <a:pos x="199" y="1464"/>
                </a:cxn>
                <a:cxn ang="0">
                  <a:pos x="178" y="1428"/>
                </a:cxn>
                <a:cxn ang="0">
                  <a:pos x="158" y="1390"/>
                </a:cxn>
                <a:cxn ang="0">
                  <a:pos x="140" y="1352"/>
                </a:cxn>
                <a:cxn ang="0">
                  <a:pos x="123" y="1314"/>
                </a:cxn>
                <a:cxn ang="0">
                  <a:pos x="94" y="1241"/>
                </a:cxn>
                <a:cxn ang="0">
                  <a:pos x="69" y="1164"/>
                </a:cxn>
                <a:cxn ang="0">
                  <a:pos x="49" y="1083"/>
                </a:cxn>
                <a:cxn ang="0">
                  <a:pos x="32" y="998"/>
                </a:cxn>
                <a:cxn ang="0">
                  <a:pos x="18" y="910"/>
                </a:cxn>
                <a:cxn ang="0">
                  <a:pos x="8" y="823"/>
                </a:cxn>
                <a:cxn ang="0">
                  <a:pos x="2" y="732"/>
                </a:cxn>
                <a:cxn ang="0">
                  <a:pos x="0" y="641"/>
                </a:cxn>
                <a:cxn ang="0">
                  <a:pos x="2" y="552"/>
                </a:cxn>
                <a:cxn ang="0">
                  <a:pos x="8" y="463"/>
                </a:cxn>
                <a:cxn ang="0">
                  <a:pos x="17" y="376"/>
                </a:cxn>
                <a:cxn ang="0">
                  <a:pos x="31" y="292"/>
                </a:cxn>
                <a:cxn ang="0">
                  <a:pos x="48" y="212"/>
                </a:cxn>
                <a:cxn ang="0">
                  <a:pos x="68" y="136"/>
                </a:cxn>
                <a:cxn ang="0">
                  <a:pos x="94" y="66"/>
                </a:cxn>
                <a:cxn ang="0">
                  <a:pos x="123" y="0"/>
                </a:cxn>
                <a:cxn ang="0">
                  <a:pos x="230" y="56"/>
                </a:cxn>
              </a:cxnLst>
              <a:rect l="0" t="0" r="r" b="b"/>
              <a:pathLst>
                <a:path w="1103" h="2202">
                  <a:moveTo>
                    <a:pt x="230" y="56"/>
                  </a:moveTo>
                  <a:lnTo>
                    <a:pt x="1103" y="2072"/>
                  </a:lnTo>
                  <a:lnTo>
                    <a:pt x="1067" y="2202"/>
                  </a:lnTo>
                  <a:lnTo>
                    <a:pt x="1030" y="2187"/>
                  </a:lnTo>
                  <a:lnTo>
                    <a:pt x="994" y="2172"/>
                  </a:lnTo>
                  <a:lnTo>
                    <a:pt x="958" y="2155"/>
                  </a:lnTo>
                  <a:lnTo>
                    <a:pt x="921" y="2138"/>
                  </a:lnTo>
                  <a:lnTo>
                    <a:pt x="886" y="2119"/>
                  </a:lnTo>
                  <a:lnTo>
                    <a:pt x="850" y="2100"/>
                  </a:lnTo>
                  <a:lnTo>
                    <a:pt x="814" y="2079"/>
                  </a:lnTo>
                  <a:lnTo>
                    <a:pt x="779" y="2058"/>
                  </a:lnTo>
                  <a:lnTo>
                    <a:pt x="745" y="2036"/>
                  </a:lnTo>
                  <a:lnTo>
                    <a:pt x="711" y="2013"/>
                  </a:lnTo>
                  <a:lnTo>
                    <a:pt x="676" y="1989"/>
                  </a:lnTo>
                  <a:lnTo>
                    <a:pt x="644" y="1964"/>
                  </a:lnTo>
                  <a:lnTo>
                    <a:pt x="610" y="1939"/>
                  </a:lnTo>
                  <a:lnTo>
                    <a:pt x="578" y="1912"/>
                  </a:lnTo>
                  <a:lnTo>
                    <a:pt x="547" y="1884"/>
                  </a:lnTo>
                  <a:lnTo>
                    <a:pt x="515" y="1857"/>
                  </a:lnTo>
                  <a:lnTo>
                    <a:pt x="485" y="1827"/>
                  </a:lnTo>
                  <a:lnTo>
                    <a:pt x="455" y="1798"/>
                  </a:lnTo>
                  <a:lnTo>
                    <a:pt x="425" y="1767"/>
                  </a:lnTo>
                  <a:lnTo>
                    <a:pt x="397" y="1737"/>
                  </a:lnTo>
                  <a:lnTo>
                    <a:pt x="369" y="1705"/>
                  </a:lnTo>
                  <a:lnTo>
                    <a:pt x="342" y="1672"/>
                  </a:lnTo>
                  <a:lnTo>
                    <a:pt x="316" y="1639"/>
                  </a:lnTo>
                  <a:lnTo>
                    <a:pt x="291" y="1605"/>
                  </a:lnTo>
                  <a:lnTo>
                    <a:pt x="266" y="1571"/>
                  </a:lnTo>
                  <a:lnTo>
                    <a:pt x="243" y="1536"/>
                  </a:lnTo>
                  <a:lnTo>
                    <a:pt x="220" y="1500"/>
                  </a:lnTo>
                  <a:lnTo>
                    <a:pt x="199" y="1464"/>
                  </a:lnTo>
                  <a:lnTo>
                    <a:pt x="178" y="1428"/>
                  </a:lnTo>
                  <a:lnTo>
                    <a:pt x="158" y="1390"/>
                  </a:lnTo>
                  <a:lnTo>
                    <a:pt x="140" y="1352"/>
                  </a:lnTo>
                  <a:lnTo>
                    <a:pt x="123" y="1314"/>
                  </a:lnTo>
                  <a:lnTo>
                    <a:pt x="94" y="1241"/>
                  </a:lnTo>
                  <a:lnTo>
                    <a:pt x="69" y="1164"/>
                  </a:lnTo>
                  <a:lnTo>
                    <a:pt x="49" y="1083"/>
                  </a:lnTo>
                  <a:lnTo>
                    <a:pt x="32" y="998"/>
                  </a:lnTo>
                  <a:lnTo>
                    <a:pt x="18" y="910"/>
                  </a:lnTo>
                  <a:lnTo>
                    <a:pt x="8" y="823"/>
                  </a:lnTo>
                  <a:lnTo>
                    <a:pt x="2" y="732"/>
                  </a:lnTo>
                  <a:lnTo>
                    <a:pt x="0" y="641"/>
                  </a:lnTo>
                  <a:lnTo>
                    <a:pt x="2" y="552"/>
                  </a:lnTo>
                  <a:lnTo>
                    <a:pt x="8" y="463"/>
                  </a:lnTo>
                  <a:lnTo>
                    <a:pt x="17" y="376"/>
                  </a:lnTo>
                  <a:lnTo>
                    <a:pt x="31" y="292"/>
                  </a:lnTo>
                  <a:lnTo>
                    <a:pt x="48" y="212"/>
                  </a:lnTo>
                  <a:lnTo>
                    <a:pt x="68" y="136"/>
                  </a:lnTo>
                  <a:lnTo>
                    <a:pt x="94" y="66"/>
                  </a:lnTo>
                  <a:lnTo>
                    <a:pt x="123" y="0"/>
                  </a:lnTo>
                  <a:lnTo>
                    <a:pt x="230" y="56"/>
                  </a:lnTo>
                  <a:close/>
                </a:path>
              </a:pathLst>
            </a:custGeom>
            <a:solidFill>
              <a:srgbClr val="BAC2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90" name="Freeform 686"/>
            <p:cNvSpPr>
              <a:spLocks/>
            </p:cNvSpPr>
            <p:nvPr/>
          </p:nvSpPr>
          <p:spPr bwMode="auto">
            <a:xfrm>
              <a:off x="3544" y="3074"/>
              <a:ext cx="52" cy="121"/>
            </a:xfrm>
            <a:custGeom>
              <a:avLst/>
              <a:gdLst/>
              <a:ahLst/>
              <a:cxnLst>
                <a:cxn ang="0">
                  <a:pos x="917" y="2127"/>
                </a:cxn>
                <a:cxn ang="0">
                  <a:pos x="0" y="131"/>
                </a:cxn>
                <a:cxn ang="0">
                  <a:pos x="32" y="0"/>
                </a:cxn>
                <a:cxn ang="0">
                  <a:pos x="69" y="14"/>
                </a:cxn>
                <a:cxn ang="0">
                  <a:pos x="106" y="29"/>
                </a:cxn>
                <a:cxn ang="0">
                  <a:pos x="142" y="44"/>
                </a:cxn>
                <a:cxn ang="0">
                  <a:pos x="179" y="60"/>
                </a:cxn>
                <a:cxn ang="0">
                  <a:pos x="216" y="78"/>
                </a:cxn>
                <a:cxn ang="0">
                  <a:pos x="252" y="96"/>
                </a:cxn>
                <a:cxn ang="0">
                  <a:pos x="287" y="116"/>
                </a:cxn>
                <a:cxn ang="0">
                  <a:pos x="323" y="136"/>
                </a:cxn>
                <a:cxn ang="0">
                  <a:pos x="358" y="159"/>
                </a:cxn>
                <a:cxn ang="0">
                  <a:pos x="392" y="181"/>
                </a:cxn>
                <a:cxn ang="0">
                  <a:pos x="427" y="204"/>
                </a:cxn>
                <a:cxn ang="0">
                  <a:pos x="461" y="228"/>
                </a:cxn>
                <a:cxn ang="0">
                  <a:pos x="494" y="252"/>
                </a:cxn>
                <a:cxn ang="0">
                  <a:pos x="527" y="279"/>
                </a:cxn>
                <a:cxn ang="0">
                  <a:pos x="560" y="305"/>
                </a:cxn>
                <a:cxn ang="0">
                  <a:pos x="591" y="332"/>
                </a:cxn>
                <a:cxn ang="0">
                  <a:pos x="623" y="361"/>
                </a:cxn>
                <a:cxn ang="0">
                  <a:pos x="653" y="389"/>
                </a:cxn>
                <a:cxn ang="0">
                  <a:pos x="683" y="419"/>
                </a:cxn>
                <a:cxn ang="0">
                  <a:pos x="713" y="449"/>
                </a:cxn>
                <a:cxn ang="0">
                  <a:pos x="741" y="481"/>
                </a:cxn>
                <a:cxn ang="0">
                  <a:pos x="769" y="513"/>
                </a:cxn>
                <a:cxn ang="0">
                  <a:pos x="795" y="545"/>
                </a:cxn>
                <a:cxn ang="0">
                  <a:pos x="822" y="578"/>
                </a:cxn>
                <a:cxn ang="0">
                  <a:pos x="846" y="612"/>
                </a:cxn>
                <a:cxn ang="0">
                  <a:pos x="871" y="647"/>
                </a:cxn>
                <a:cxn ang="0">
                  <a:pos x="894" y="681"/>
                </a:cxn>
                <a:cxn ang="0">
                  <a:pos x="917" y="717"/>
                </a:cxn>
                <a:cxn ang="0">
                  <a:pos x="938" y="754"/>
                </a:cxn>
                <a:cxn ang="0">
                  <a:pos x="958" y="791"/>
                </a:cxn>
                <a:cxn ang="0">
                  <a:pos x="978" y="828"/>
                </a:cxn>
                <a:cxn ang="0">
                  <a:pos x="996" y="866"/>
                </a:cxn>
                <a:cxn ang="0">
                  <a:pos x="1026" y="938"/>
                </a:cxn>
                <a:cxn ang="0">
                  <a:pos x="1052" y="1015"/>
                </a:cxn>
                <a:cxn ang="0">
                  <a:pos x="1075" y="1096"/>
                </a:cxn>
                <a:cxn ang="0">
                  <a:pos x="1094" y="1180"/>
                </a:cxn>
                <a:cxn ang="0">
                  <a:pos x="1109" y="1266"/>
                </a:cxn>
                <a:cxn ang="0">
                  <a:pos x="1121" y="1356"/>
                </a:cxn>
                <a:cxn ang="0">
                  <a:pos x="1129" y="1446"/>
                </a:cxn>
                <a:cxn ang="0">
                  <a:pos x="1133" y="1536"/>
                </a:cxn>
                <a:cxn ang="0">
                  <a:pos x="1133" y="1626"/>
                </a:cxn>
                <a:cxn ang="0">
                  <a:pos x="1130" y="1716"/>
                </a:cxn>
                <a:cxn ang="0">
                  <a:pos x="1122" y="1802"/>
                </a:cxn>
                <a:cxn ang="0">
                  <a:pos x="1110" y="1886"/>
                </a:cxn>
                <a:cxn ang="0">
                  <a:pos x="1095" y="1967"/>
                </a:cxn>
                <a:cxn ang="0">
                  <a:pos x="1076" y="2043"/>
                </a:cxn>
                <a:cxn ang="0">
                  <a:pos x="1052" y="2115"/>
                </a:cxn>
                <a:cxn ang="0">
                  <a:pos x="1025" y="2181"/>
                </a:cxn>
                <a:cxn ang="0">
                  <a:pos x="917" y="2127"/>
                </a:cxn>
              </a:cxnLst>
              <a:rect l="0" t="0" r="r" b="b"/>
              <a:pathLst>
                <a:path w="1133" h="2181">
                  <a:moveTo>
                    <a:pt x="917" y="2127"/>
                  </a:moveTo>
                  <a:lnTo>
                    <a:pt x="0" y="131"/>
                  </a:lnTo>
                  <a:lnTo>
                    <a:pt x="32" y="0"/>
                  </a:lnTo>
                  <a:lnTo>
                    <a:pt x="69" y="14"/>
                  </a:lnTo>
                  <a:lnTo>
                    <a:pt x="106" y="29"/>
                  </a:lnTo>
                  <a:lnTo>
                    <a:pt x="142" y="44"/>
                  </a:lnTo>
                  <a:lnTo>
                    <a:pt x="179" y="60"/>
                  </a:lnTo>
                  <a:lnTo>
                    <a:pt x="216" y="78"/>
                  </a:lnTo>
                  <a:lnTo>
                    <a:pt x="252" y="96"/>
                  </a:lnTo>
                  <a:lnTo>
                    <a:pt x="287" y="116"/>
                  </a:lnTo>
                  <a:lnTo>
                    <a:pt x="323" y="136"/>
                  </a:lnTo>
                  <a:lnTo>
                    <a:pt x="358" y="159"/>
                  </a:lnTo>
                  <a:lnTo>
                    <a:pt x="392" y="181"/>
                  </a:lnTo>
                  <a:lnTo>
                    <a:pt x="427" y="204"/>
                  </a:lnTo>
                  <a:lnTo>
                    <a:pt x="461" y="228"/>
                  </a:lnTo>
                  <a:lnTo>
                    <a:pt x="494" y="252"/>
                  </a:lnTo>
                  <a:lnTo>
                    <a:pt x="527" y="279"/>
                  </a:lnTo>
                  <a:lnTo>
                    <a:pt x="560" y="305"/>
                  </a:lnTo>
                  <a:lnTo>
                    <a:pt x="591" y="332"/>
                  </a:lnTo>
                  <a:lnTo>
                    <a:pt x="623" y="361"/>
                  </a:lnTo>
                  <a:lnTo>
                    <a:pt x="653" y="389"/>
                  </a:lnTo>
                  <a:lnTo>
                    <a:pt x="683" y="419"/>
                  </a:lnTo>
                  <a:lnTo>
                    <a:pt x="713" y="449"/>
                  </a:lnTo>
                  <a:lnTo>
                    <a:pt x="741" y="481"/>
                  </a:lnTo>
                  <a:lnTo>
                    <a:pt x="769" y="513"/>
                  </a:lnTo>
                  <a:lnTo>
                    <a:pt x="795" y="545"/>
                  </a:lnTo>
                  <a:lnTo>
                    <a:pt x="822" y="578"/>
                  </a:lnTo>
                  <a:lnTo>
                    <a:pt x="846" y="612"/>
                  </a:lnTo>
                  <a:lnTo>
                    <a:pt x="871" y="647"/>
                  </a:lnTo>
                  <a:lnTo>
                    <a:pt x="894" y="681"/>
                  </a:lnTo>
                  <a:lnTo>
                    <a:pt x="917" y="717"/>
                  </a:lnTo>
                  <a:lnTo>
                    <a:pt x="938" y="754"/>
                  </a:lnTo>
                  <a:lnTo>
                    <a:pt x="958" y="791"/>
                  </a:lnTo>
                  <a:lnTo>
                    <a:pt x="978" y="828"/>
                  </a:lnTo>
                  <a:lnTo>
                    <a:pt x="996" y="866"/>
                  </a:lnTo>
                  <a:lnTo>
                    <a:pt x="1026" y="938"/>
                  </a:lnTo>
                  <a:lnTo>
                    <a:pt x="1052" y="1015"/>
                  </a:lnTo>
                  <a:lnTo>
                    <a:pt x="1075" y="1096"/>
                  </a:lnTo>
                  <a:lnTo>
                    <a:pt x="1094" y="1180"/>
                  </a:lnTo>
                  <a:lnTo>
                    <a:pt x="1109" y="1266"/>
                  </a:lnTo>
                  <a:lnTo>
                    <a:pt x="1121" y="1356"/>
                  </a:lnTo>
                  <a:lnTo>
                    <a:pt x="1129" y="1446"/>
                  </a:lnTo>
                  <a:lnTo>
                    <a:pt x="1133" y="1536"/>
                  </a:lnTo>
                  <a:lnTo>
                    <a:pt x="1133" y="1626"/>
                  </a:lnTo>
                  <a:lnTo>
                    <a:pt x="1130" y="1716"/>
                  </a:lnTo>
                  <a:lnTo>
                    <a:pt x="1122" y="1802"/>
                  </a:lnTo>
                  <a:lnTo>
                    <a:pt x="1110" y="1886"/>
                  </a:lnTo>
                  <a:lnTo>
                    <a:pt x="1095" y="1967"/>
                  </a:lnTo>
                  <a:lnTo>
                    <a:pt x="1076" y="2043"/>
                  </a:lnTo>
                  <a:lnTo>
                    <a:pt x="1052" y="2115"/>
                  </a:lnTo>
                  <a:lnTo>
                    <a:pt x="1025" y="2181"/>
                  </a:lnTo>
                  <a:lnTo>
                    <a:pt x="917" y="2127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91" name="Freeform 687"/>
            <p:cNvSpPr>
              <a:spLocks/>
            </p:cNvSpPr>
            <p:nvPr/>
          </p:nvSpPr>
          <p:spPr bwMode="auto">
            <a:xfrm>
              <a:off x="3544" y="3074"/>
              <a:ext cx="51" cy="122"/>
            </a:xfrm>
            <a:custGeom>
              <a:avLst/>
              <a:gdLst/>
              <a:ahLst/>
              <a:cxnLst>
                <a:cxn ang="0">
                  <a:pos x="918" y="2126"/>
                </a:cxn>
                <a:cxn ang="0">
                  <a:pos x="0" y="130"/>
                </a:cxn>
                <a:cxn ang="0">
                  <a:pos x="33" y="0"/>
                </a:cxn>
                <a:cxn ang="0">
                  <a:pos x="70" y="13"/>
                </a:cxn>
                <a:cxn ang="0">
                  <a:pos x="107" y="28"/>
                </a:cxn>
                <a:cxn ang="0">
                  <a:pos x="143" y="43"/>
                </a:cxn>
                <a:cxn ang="0">
                  <a:pos x="180" y="60"/>
                </a:cxn>
                <a:cxn ang="0">
                  <a:pos x="217" y="78"/>
                </a:cxn>
                <a:cxn ang="0">
                  <a:pos x="252" y="96"/>
                </a:cxn>
                <a:cxn ang="0">
                  <a:pos x="288" y="116"/>
                </a:cxn>
                <a:cxn ang="0">
                  <a:pos x="324" y="136"/>
                </a:cxn>
                <a:cxn ang="0">
                  <a:pos x="359" y="158"/>
                </a:cxn>
                <a:cxn ang="0">
                  <a:pos x="393" y="180"/>
                </a:cxn>
                <a:cxn ang="0">
                  <a:pos x="428" y="203"/>
                </a:cxn>
                <a:cxn ang="0">
                  <a:pos x="462" y="227"/>
                </a:cxn>
                <a:cxn ang="0">
                  <a:pos x="495" y="252"/>
                </a:cxn>
                <a:cxn ang="0">
                  <a:pos x="528" y="278"/>
                </a:cxn>
                <a:cxn ang="0">
                  <a:pos x="561" y="304"/>
                </a:cxn>
                <a:cxn ang="0">
                  <a:pos x="592" y="332"/>
                </a:cxn>
                <a:cxn ang="0">
                  <a:pos x="624" y="360"/>
                </a:cxn>
                <a:cxn ang="0">
                  <a:pos x="654" y="389"/>
                </a:cxn>
                <a:cxn ang="0">
                  <a:pos x="684" y="418"/>
                </a:cxn>
                <a:cxn ang="0">
                  <a:pos x="714" y="449"/>
                </a:cxn>
                <a:cxn ang="0">
                  <a:pos x="742" y="480"/>
                </a:cxn>
                <a:cxn ang="0">
                  <a:pos x="770" y="512"/>
                </a:cxn>
                <a:cxn ang="0">
                  <a:pos x="796" y="545"/>
                </a:cxn>
                <a:cxn ang="0">
                  <a:pos x="823" y="577"/>
                </a:cxn>
                <a:cxn ang="0">
                  <a:pos x="847" y="611"/>
                </a:cxn>
                <a:cxn ang="0">
                  <a:pos x="872" y="646"/>
                </a:cxn>
                <a:cxn ang="0">
                  <a:pos x="895" y="681"/>
                </a:cxn>
                <a:cxn ang="0">
                  <a:pos x="918" y="717"/>
                </a:cxn>
                <a:cxn ang="0">
                  <a:pos x="939" y="754"/>
                </a:cxn>
                <a:cxn ang="0">
                  <a:pos x="959" y="790"/>
                </a:cxn>
                <a:cxn ang="0">
                  <a:pos x="979" y="827"/>
                </a:cxn>
                <a:cxn ang="0">
                  <a:pos x="997" y="865"/>
                </a:cxn>
                <a:cxn ang="0">
                  <a:pos x="1027" y="937"/>
                </a:cxn>
                <a:cxn ang="0">
                  <a:pos x="1053" y="1014"/>
                </a:cxn>
                <a:cxn ang="0">
                  <a:pos x="1076" y="1095"/>
                </a:cxn>
                <a:cxn ang="0">
                  <a:pos x="1095" y="1179"/>
                </a:cxn>
                <a:cxn ang="0">
                  <a:pos x="1110" y="1266"/>
                </a:cxn>
                <a:cxn ang="0">
                  <a:pos x="1122" y="1355"/>
                </a:cxn>
                <a:cxn ang="0">
                  <a:pos x="1130" y="1445"/>
                </a:cxn>
                <a:cxn ang="0">
                  <a:pos x="1134" y="1536"/>
                </a:cxn>
                <a:cxn ang="0">
                  <a:pos x="1134" y="1625"/>
                </a:cxn>
                <a:cxn ang="0">
                  <a:pos x="1131" y="1715"/>
                </a:cxn>
                <a:cxn ang="0">
                  <a:pos x="1123" y="1801"/>
                </a:cxn>
                <a:cxn ang="0">
                  <a:pos x="1111" y="1886"/>
                </a:cxn>
                <a:cxn ang="0">
                  <a:pos x="1096" y="1966"/>
                </a:cxn>
                <a:cxn ang="0">
                  <a:pos x="1077" y="2043"/>
                </a:cxn>
                <a:cxn ang="0">
                  <a:pos x="1053" y="2115"/>
                </a:cxn>
                <a:cxn ang="0">
                  <a:pos x="1026" y="2180"/>
                </a:cxn>
                <a:cxn ang="0">
                  <a:pos x="918" y="2126"/>
                </a:cxn>
              </a:cxnLst>
              <a:rect l="0" t="0" r="r" b="b"/>
              <a:pathLst>
                <a:path w="1134" h="2180">
                  <a:moveTo>
                    <a:pt x="918" y="2126"/>
                  </a:moveTo>
                  <a:lnTo>
                    <a:pt x="0" y="130"/>
                  </a:lnTo>
                  <a:lnTo>
                    <a:pt x="33" y="0"/>
                  </a:lnTo>
                  <a:lnTo>
                    <a:pt x="70" y="13"/>
                  </a:lnTo>
                  <a:lnTo>
                    <a:pt x="107" y="28"/>
                  </a:lnTo>
                  <a:lnTo>
                    <a:pt x="143" y="43"/>
                  </a:lnTo>
                  <a:lnTo>
                    <a:pt x="180" y="60"/>
                  </a:lnTo>
                  <a:lnTo>
                    <a:pt x="217" y="78"/>
                  </a:lnTo>
                  <a:lnTo>
                    <a:pt x="252" y="96"/>
                  </a:lnTo>
                  <a:lnTo>
                    <a:pt x="288" y="116"/>
                  </a:lnTo>
                  <a:lnTo>
                    <a:pt x="324" y="136"/>
                  </a:lnTo>
                  <a:lnTo>
                    <a:pt x="359" y="158"/>
                  </a:lnTo>
                  <a:lnTo>
                    <a:pt x="393" y="180"/>
                  </a:lnTo>
                  <a:lnTo>
                    <a:pt x="428" y="203"/>
                  </a:lnTo>
                  <a:lnTo>
                    <a:pt x="462" y="227"/>
                  </a:lnTo>
                  <a:lnTo>
                    <a:pt x="495" y="252"/>
                  </a:lnTo>
                  <a:lnTo>
                    <a:pt x="528" y="278"/>
                  </a:lnTo>
                  <a:lnTo>
                    <a:pt x="561" y="304"/>
                  </a:lnTo>
                  <a:lnTo>
                    <a:pt x="592" y="332"/>
                  </a:lnTo>
                  <a:lnTo>
                    <a:pt x="624" y="360"/>
                  </a:lnTo>
                  <a:lnTo>
                    <a:pt x="654" y="389"/>
                  </a:lnTo>
                  <a:lnTo>
                    <a:pt x="684" y="418"/>
                  </a:lnTo>
                  <a:lnTo>
                    <a:pt x="714" y="449"/>
                  </a:lnTo>
                  <a:lnTo>
                    <a:pt x="742" y="480"/>
                  </a:lnTo>
                  <a:lnTo>
                    <a:pt x="770" y="512"/>
                  </a:lnTo>
                  <a:lnTo>
                    <a:pt x="796" y="545"/>
                  </a:lnTo>
                  <a:lnTo>
                    <a:pt x="823" y="577"/>
                  </a:lnTo>
                  <a:lnTo>
                    <a:pt x="847" y="611"/>
                  </a:lnTo>
                  <a:lnTo>
                    <a:pt x="872" y="646"/>
                  </a:lnTo>
                  <a:lnTo>
                    <a:pt x="895" y="681"/>
                  </a:lnTo>
                  <a:lnTo>
                    <a:pt x="918" y="717"/>
                  </a:lnTo>
                  <a:lnTo>
                    <a:pt x="939" y="754"/>
                  </a:lnTo>
                  <a:lnTo>
                    <a:pt x="959" y="790"/>
                  </a:lnTo>
                  <a:lnTo>
                    <a:pt x="979" y="827"/>
                  </a:lnTo>
                  <a:lnTo>
                    <a:pt x="997" y="865"/>
                  </a:lnTo>
                  <a:lnTo>
                    <a:pt x="1027" y="937"/>
                  </a:lnTo>
                  <a:lnTo>
                    <a:pt x="1053" y="1014"/>
                  </a:lnTo>
                  <a:lnTo>
                    <a:pt x="1076" y="1095"/>
                  </a:lnTo>
                  <a:lnTo>
                    <a:pt x="1095" y="1179"/>
                  </a:lnTo>
                  <a:lnTo>
                    <a:pt x="1110" y="1266"/>
                  </a:lnTo>
                  <a:lnTo>
                    <a:pt x="1122" y="1355"/>
                  </a:lnTo>
                  <a:lnTo>
                    <a:pt x="1130" y="1445"/>
                  </a:lnTo>
                  <a:lnTo>
                    <a:pt x="1134" y="1536"/>
                  </a:lnTo>
                  <a:lnTo>
                    <a:pt x="1134" y="1625"/>
                  </a:lnTo>
                  <a:lnTo>
                    <a:pt x="1131" y="1715"/>
                  </a:lnTo>
                  <a:lnTo>
                    <a:pt x="1123" y="1801"/>
                  </a:lnTo>
                  <a:lnTo>
                    <a:pt x="1111" y="1886"/>
                  </a:lnTo>
                  <a:lnTo>
                    <a:pt x="1096" y="1966"/>
                  </a:lnTo>
                  <a:lnTo>
                    <a:pt x="1077" y="2043"/>
                  </a:lnTo>
                  <a:lnTo>
                    <a:pt x="1053" y="2115"/>
                  </a:lnTo>
                  <a:lnTo>
                    <a:pt x="1026" y="2180"/>
                  </a:lnTo>
                  <a:lnTo>
                    <a:pt x="918" y="2126"/>
                  </a:lnTo>
                  <a:close/>
                </a:path>
              </a:pathLst>
            </a:custGeom>
            <a:solidFill>
              <a:srgbClr val="BAC2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92" name="Freeform 688"/>
            <p:cNvSpPr>
              <a:spLocks/>
            </p:cNvSpPr>
            <p:nvPr/>
          </p:nvSpPr>
          <p:spPr bwMode="auto">
            <a:xfrm>
              <a:off x="3426" y="3144"/>
              <a:ext cx="164" cy="228"/>
            </a:xfrm>
            <a:custGeom>
              <a:avLst/>
              <a:gdLst/>
              <a:ahLst/>
              <a:cxnLst>
                <a:cxn ang="0">
                  <a:pos x="1404" y="4112"/>
                </a:cxn>
                <a:cxn ang="0">
                  <a:pos x="3622" y="3023"/>
                </a:cxn>
                <a:cxn ang="0">
                  <a:pos x="2218" y="0"/>
                </a:cxn>
                <a:cxn ang="0">
                  <a:pos x="0" y="989"/>
                </a:cxn>
                <a:cxn ang="0">
                  <a:pos x="1404" y="4112"/>
                </a:cxn>
              </a:cxnLst>
              <a:rect l="0" t="0" r="r" b="b"/>
              <a:pathLst>
                <a:path w="3622" h="4112">
                  <a:moveTo>
                    <a:pt x="1404" y="4112"/>
                  </a:moveTo>
                  <a:lnTo>
                    <a:pt x="3622" y="3023"/>
                  </a:lnTo>
                  <a:lnTo>
                    <a:pt x="2218" y="0"/>
                  </a:lnTo>
                  <a:lnTo>
                    <a:pt x="0" y="989"/>
                  </a:lnTo>
                  <a:lnTo>
                    <a:pt x="1404" y="4112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93" name="Freeform 689"/>
            <p:cNvSpPr>
              <a:spLocks/>
            </p:cNvSpPr>
            <p:nvPr/>
          </p:nvSpPr>
          <p:spPr bwMode="auto">
            <a:xfrm>
              <a:off x="3426" y="3141"/>
              <a:ext cx="164" cy="228"/>
            </a:xfrm>
            <a:custGeom>
              <a:avLst/>
              <a:gdLst/>
              <a:ahLst/>
              <a:cxnLst>
                <a:cxn ang="0">
                  <a:pos x="1404" y="4113"/>
                </a:cxn>
                <a:cxn ang="0">
                  <a:pos x="3622" y="3024"/>
                </a:cxn>
                <a:cxn ang="0">
                  <a:pos x="2218" y="0"/>
                </a:cxn>
                <a:cxn ang="0">
                  <a:pos x="0" y="989"/>
                </a:cxn>
                <a:cxn ang="0">
                  <a:pos x="1404" y="4113"/>
                </a:cxn>
              </a:cxnLst>
              <a:rect l="0" t="0" r="r" b="b"/>
              <a:pathLst>
                <a:path w="3622" h="4113">
                  <a:moveTo>
                    <a:pt x="1404" y="4113"/>
                  </a:moveTo>
                  <a:lnTo>
                    <a:pt x="3622" y="3024"/>
                  </a:lnTo>
                  <a:lnTo>
                    <a:pt x="2218" y="0"/>
                  </a:lnTo>
                  <a:lnTo>
                    <a:pt x="0" y="989"/>
                  </a:lnTo>
                  <a:lnTo>
                    <a:pt x="1404" y="4113"/>
                  </a:lnTo>
                  <a:close/>
                </a:path>
              </a:pathLst>
            </a:custGeom>
            <a:solidFill>
              <a:srgbClr val="11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94" name="Freeform 690"/>
            <p:cNvSpPr>
              <a:spLocks/>
            </p:cNvSpPr>
            <p:nvPr/>
          </p:nvSpPr>
          <p:spPr bwMode="auto">
            <a:xfrm>
              <a:off x="3432" y="3146"/>
              <a:ext cx="157" cy="218"/>
            </a:xfrm>
            <a:custGeom>
              <a:avLst/>
              <a:gdLst/>
              <a:ahLst/>
              <a:cxnLst>
                <a:cxn ang="0">
                  <a:pos x="1335" y="3913"/>
                </a:cxn>
                <a:cxn ang="0">
                  <a:pos x="3446" y="2878"/>
                </a:cxn>
                <a:cxn ang="0">
                  <a:pos x="2111" y="0"/>
                </a:cxn>
                <a:cxn ang="0">
                  <a:pos x="0" y="942"/>
                </a:cxn>
                <a:cxn ang="0">
                  <a:pos x="1335" y="3913"/>
                </a:cxn>
              </a:cxnLst>
              <a:rect l="0" t="0" r="r" b="b"/>
              <a:pathLst>
                <a:path w="3446" h="3913">
                  <a:moveTo>
                    <a:pt x="1335" y="3913"/>
                  </a:moveTo>
                  <a:lnTo>
                    <a:pt x="3446" y="2878"/>
                  </a:lnTo>
                  <a:lnTo>
                    <a:pt x="2111" y="0"/>
                  </a:lnTo>
                  <a:lnTo>
                    <a:pt x="0" y="942"/>
                  </a:lnTo>
                  <a:lnTo>
                    <a:pt x="1335" y="3913"/>
                  </a:lnTo>
                  <a:close/>
                </a:path>
              </a:pathLst>
            </a:custGeom>
            <a:solidFill>
              <a:srgbClr val="1A78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95" name="Freeform 691"/>
            <p:cNvSpPr>
              <a:spLocks/>
            </p:cNvSpPr>
            <p:nvPr/>
          </p:nvSpPr>
          <p:spPr bwMode="auto">
            <a:xfrm>
              <a:off x="3439" y="3109"/>
              <a:ext cx="19" cy="19"/>
            </a:xfrm>
            <a:custGeom>
              <a:avLst/>
              <a:gdLst/>
              <a:ahLst/>
              <a:cxnLst>
                <a:cxn ang="0">
                  <a:pos x="431" y="186"/>
                </a:cxn>
                <a:cxn ang="0">
                  <a:pos x="79" y="343"/>
                </a:cxn>
                <a:cxn ang="0">
                  <a:pos x="0" y="157"/>
                </a:cxn>
                <a:cxn ang="0">
                  <a:pos x="352" y="0"/>
                </a:cxn>
                <a:cxn ang="0">
                  <a:pos x="431" y="186"/>
                </a:cxn>
              </a:cxnLst>
              <a:rect l="0" t="0" r="r" b="b"/>
              <a:pathLst>
                <a:path w="431" h="343">
                  <a:moveTo>
                    <a:pt x="431" y="186"/>
                  </a:moveTo>
                  <a:lnTo>
                    <a:pt x="79" y="343"/>
                  </a:lnTo>
                  <a:lnTo>
                    <a:pt x="0" y="157"/>
                  </a:lnTo>
                  <a:lnTo>
                    <a:pt x="352" y="0"/>
                  </a:lnTo>
                  <a:lnTo>
                    <a:pt x="431" y="18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96" name="Freeform 692"/>
            <p:cNvSpPr>
              <a:spLocks/>
            </p:cNvSpPr>
            <p:nvPr/>
          </p:nvSpPr>
          <p:spPr bwMode="auto">
            <a:xfrm>
              <a:off x="3442" y="3112"/>
              <a:ext cx="16" cy="15"/>
            </a:xfrm>
            <a:custGeom>
              <a:avLst/>
              <a:gdLst/>
              <a:ahLst/>
              <a:cxnLst>
                <a:cxn ang="0">
                  <a:pos x="347" y="126"/>
                </a:cxn>
                <a:cxn ang="0">
                  <a:pos x="53" y="257"/>
                </a:cxn>
                <a:cxn ang="0">
                  <a:pos x="0" y="132"/>
                </a:cxn>
                <a:cxn ang="0">
                  <a:pos x="294" y="0"/>
                </a:cxn>
                <a:cxn ang="0">
                  <a:pos x="347" y="126"/>
                </a:cxn>
              </a:cxnLst>
              <a:rect l="0" t="0" r="r" b="b"/>
              <a:pathLst>
                <a:path w="347" h="257">
                  <a:moveTo>
                    <a:pt x="347" y="126"/>
                  </a:moveTo>
                  <a:lnTo>
                    <a:pt x="53" y="257"/>
                  </a:lnTo>
                  <a:lnTo>
                    <a:pt x="0" y="132"/>
                  </a:lnTo>
                  <a:lnTo>
                    <a:pt x="294" y="0"/>
                  </a:lnTo>
                  <a:lnTo>
                    <a:pt x="347" y="126"/>
                  </a:lnTo>
                  <a:close/>
                </a:path>
              </a:pathLst>
            </a:custGeom>
            <a:solidFill>
              <a:srgbClr val="BAC2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97" name="Freeform 693"/>
            <p:cNvSpPr>
              <a:spLocks/>
            </p:cNvSpPr>
            <p:nvPr/>
          </p:nvSpPr>
          <p:spPr bwMode="auto">
            <a:xfrm>
              <a:off x="3447" y="3110"/>
              <a:ext cx="10" cy="13"/>
            </a:xfrm>
            <a:custGeom>
              <a:avLst/>
              <a:gdLst/>
              <a:ahLst/>
              <a:cxnLst>
                <a:cxn ang="0">
                  <a:pos x="5" y="73"/>
                </a:cxn>
                <a:cxn ang="0">
                  <a:pos x="167" y="0"/>
                </a:cxn>
                <a:cxn ang="0">
                  <a:pos x="171" y="0"/>
                </a:cxn>
                <a:cxn ang="0">
                  <a:pos x="175" y="2"/>
                </a:cxn>
                <a:cxn ang="0">
                  <a:pos x="180" y="6"/>
                </a:cxn>
                <a:cxn ang="0">
                  <a:pos x="183" y="13"/>
                </a:cxn>
                <a:cxn ang="0">
                  <a:pos x="236" y="141"/>
                </a:cxn>
                <a:cxn ang="0">
                  <a:pos x="238" y="147"/>
                </a:cxn>
                <a:cxn ang="0">
                  <a:pos x="238" y="154"/>
                </a:cxn>
                <a:cxn ang="0">
                  <a:pos x="237" y="159"/>
                </a:cxn>
                <a:cxn ang="0">
                  <a:pos x="234" y="162"/>
                </a:cxn>
                <a:cxn ang="0">
                  <a:pos x="73" y="234"/>
                </a:cxn>
                <a:cxn ang="0">
                  <a:pos x="69" y="234"/>
                </a:cxn>
                <a:cxn ang="0">
                  <a:pos x="64" y="232"/>
                </a:cxn>
                <a:cxn ang="0">
                  <a:pos x="60" y="228"/>
                </a:cxn>
                <a:cxn ang="0">
                  <a:pos x="56" y="221"/>
                </a:cxn>
                <a:cxn ang="0">
                  <a:pos x="2" y="94"/>
                </a:cxn>
                <a:cxn ang="0">
                  <a:pos x="0" y="86"/>
                </a:cxn>
                <a:cxn ang="0">
                  <a:pos x="0" y="80"/>
                </a:cxn>
                <a:cxn ang="0">
                  <a:pos x="1" y="76"/>
                </a:cxn>
                <a:cxn ang="0">
                  <a:pos x="5" y="73"/>
                </a:cxn>
              </a:cxnLst>
              <a:rect l="0" t="0" r="r" b="b"/>
              <a:pathLst>
                <a:path w="238" h="234">
                  <a:moveTo>
                    <a:pt x="5" y="73"/>
                  </a:moveTo>
                  <a:lnTo>
                    <a:pt x="167" y="0"/>
                  </a:lnTo>
                  <a:lnTo>
                    <a:pt x="171" y="0"/>
                  </a:lnTo>
                  <a:lnTo>
                    <a:pt x="175" y="2"/>
                  </a:lnTo>
                  <a:lnTo>
                    <a:pt x="180" y="6"/>
                  </a:lnTo>
                  <a:lnTo>
                    <a:pt x="183" y="13"/>
                  </a:lnTo>
                  <a:lnTo>
                    <a:pt x="236" y="141"/>
                  </a:lnTo>
                  <a:lnTo>
                    <a:pt x="238" y="147"/>
                  </a:lnTo>
                  <a:lnTo>
                    <a:pt x="238" y="154"/>
                  </a:lnTo>
                  <a:lnTo>
                    <a:pt x="237" y="159"/>
                  </a:lnTo>
                  <a:lnTo>
                    <a:pt x="234" y="162"/>
                  </a:lnTo>
                  <a:lnTo>
                    <a:pt x="73" y="234"/>
                  </a:lnTo>
                  <a:lnTo>
                    <a:pt x="69" y="234"/>
                  </a:lnTo>
                  <a:lnTo>
                    <a:pt x="64" y="232"/>
                  </a:lnTo>
                  <a:lnTo>
                    <a:pt x="60" y="228"/>
                  </a:lnTo>
                  <a:lnTo>
                    <a:pt x="56" y="221"/>
                  </a:lnTo>
                  <a:lnTo>
                    <a:pt x="2" y="94"/>
                  </a:lnTo>
                  <a:lnTo>
                    <a:pt x="0" y="86"/>
                  </a:lnTo>
                  <a:lnTo>
                    <a:pt x="0" y="80"/>
                  </a:lnTo>
                  <a:lnTo>
                    <a:pt x="1" y="76"/>
                  </a:lnTo>
                  <a:lnTo>
                    <a:pt x="5" y="73"/>
                  </a:lnTo>
                  <a:close/>
                </a:path>
              </a:pathLst>
            </a:custGeom>
            <a:solidFill>
              <a:srgbClr val="E0E8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98" name="Freeform 694"/>
            <p:cNvSpPr>
              <a:spLocks/>
            </p:cNvSpPr>
            <p:nvPr/>
          </p:nvSpPr>
          <p:spPr bwMode="auto">
            <a:xfrm>
              <a:off x="3447" y="3111"/>
              <a:ext cx="10" cy="11"/>
            </a:xfrm>
            <a:custGeom>
              <a:avLst/>
              <a:gdLst/>
              <a:ahLst/>
              <a:cxnLst>
                <a:cxn ang="0">
                  <a:pos x="4" y="62"/>
                </a:cxn>
                <a:cxn ang="0">
                  <a:pos x="142" y="0"/>
                </a:cxn>
                <a:cxn ang="0">
                  <a:pos x="146" y="0"/>
                </a:cxn>
                <a:cxn ang="0">
                  <a:pos x="150" y="2"/>
                </a:cxn>
                <a:cxn ang="0">
                  <a:pos x="153" y="5"/>
                </a:cxn>
                <a:cxn ang="0">
                  <a:pos x="156" y="10"/>
                </a:cxn>
                <a:cxn ang="0">
                  <a:pos x="202" y="120"/>
                </a:cxn>
                <a:cxn ang="0">
                  <a:pos x="204" y="125"/>
                </a:cxn>
                <a:cxn ang="0">
                  <a:pos x="204" y="130"/>
                </a:cxn>
                <a:cxn ang="0">
                  <a:pos x="202" y="135"/>
                </a:cxn>
                <a:cxn ang="0">
                  <a:pos x="200" y="138"/>
                </a:cxn>
                <a:cxn ang="0">
                  <a:pos x="62" y="199"/>
                </a:cxn>
                <a:cxn ang="0">
                  <a:pos x="58" y="199"/>
                </a:cxn>
                <a:cxn ang="0">
                  <a:pos x="54" y="198"/>
                </a:cxn>
                <a:cxn ang="0">
                  <a:pos x="51" y="194"/>
                </a:cxn>
                <a:cxn ang="0">
                  <a:pos x="48" y="188"/>
                </a:cxn>
                <a:cxn ang="0">
                  <a:pos x="2" y="80"/>
                </a:cxn>
                <a:cxn ang="0">
                  <a:pos x="0" y="74"/>
                </a:cxn>
                <a:cxn ang="0">
                  <a:pos x="0" y="68"/>
                </a:cxn>
                <a:cxn ang="0">
                  <a:pos x="2" y="64"/>
                </a:cxn>
                <a:cxn ang="0">
                  <a:pos x="4" y="62"/>
                </a:cxn>
              </a:cxnLst>
              <a:rect l="0" t="0" r="r" b="b"/>
              <a:pathLst>
                <a:path w="204" h="199">
                  <a:moveTo>
                    <a:pt x="4" y="62"/>
                  </a:moveTo>
                  <a:lnTo>
                    <a:pt x="142" y="0"/>
                  </a:lnTo>
                  <a:lnTo>
                    <a:pt x="146" y="0"/>
                  </a:lnTo>
                  <a:lnTo>
                    <a:pt x="150" y="2"/>
                  </a:lnTo>
                  <a:lnTo>
                    <a:pt x="153" y="5"/>
                  </a:lnTo>
                  <a:lnTo>
                    <a:pt x="156" y="10"/>
                  </a:lnTo>
                  <a:lnTo>
                    <a:pt x="202" y="120"/>
                  </a:lnTo>
                  <a:lnTo>
                    <a:pt x="204" y="125"/>
                  </a:lnTo>
                  <a:lnTo>
                    <a:pt x="204" y="130"/>
                  </a:lnTo>
                  <a:lnTo>
                    <a:pt x="202" y="135"/>
                  </a:lnTo>
                  <a:lnTo>
                    <a:pt x="200" y="138"/>
                  </a:lnTo>
                  <a:lnTo>
                    <a:pt x="62" y="199"/>
                  </a:lnTo>
                  <a:lnTo>
                    <a:pt x="58" y="199"/>
                  </a:lnTo>
                  <a:lnTo>
                    <a:pt x="54" y="198"/>
                  </a:lnTo>
                  <a:lnTo>
                    <a:pt x="51" y="194"/>
                  </a:lnTo>
                  <a:lnTo>
                    <a:pt x="48" y="188"/>
                  </a:lnTo>
                  <a:lnTo>
                    <a:pt x="2" y="80"/>
                  </a:lnTo>
                  <a:lnTo>
                    <a:pt x="0" y="74"/>
                  </a:lnTo>
                  <a:lnTo>
                    <a:pt x="0" y="68"/>
                  </a:lnTo>
                  <a:lnTo>
                    <a:pt x="2" y="64"/>
                  </a:lnTo>
                  <a:lnTo>
                    <a:pt x="4" y="62"/>
                  </a:lnTo>
                  <a:close/>
                </a:path>
              </a:pathLst>
            </a:custGeom>
            <a:solidFill>
              <a:srgbClr val="91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99" name="Freeform 695"/>
            <p:cNvSpPr>
              <a:spLocks/>
            </p:cNvSpPr>
            <p:nvPr/>
          </p:nvSpPr>
          <p:spPr bwMode="auto">
            <a:xfrm>
              <a:off x="3450" y="3113"/>
              <a:ext cx="6" cy="8"/>
            </a:xfrm>
            <a:custGeom>
              <a:avLst/>
              <a:gdLst/>
              <a:ahLst/>
              <a:cxnLst>
                <a:cxn ang="0">
                  <a:pos x="88" y="6"/>
                </a:cxn>
                <a:cxn ang="0">
                  <a:pos x="116" y="77"/>
                </a:cxn>
                <a:cxn ang="0">
                  <a:pos x="118" y="85"/>
                </a:cxn>
                <a:cxn ang="0">
                  <a:pos x="118" y="95"/>
                </a:cxn>
                <a:cxn ang="0">
                  <a:pos x="116" y="103"/>
                </a:cxn>
                <a:cxn ang="0">
                  <a:pos x="112" y="108"/>
                </a:cxn>
                <a:cxn ang="0">
                  <a:pos x="14" y="152"/>
                </a:cxn>
                <a:cxn ang="0">
                  <a:pos x="6" y="154"/>
                </a:cxn>
                <a:cxn ang="0">
                  <a:pos x="2" y="150"/>
                </a:cxn>
                <a:cxn ang="0">
                  <a:pos x="0" y="140"/>
                </a:cxn>
                <a:cxn ang="0">
                  <a:pos x="1" y="127"/>
                </a:cxn>
                <a:cxn ang="0">
                  <a:pos x="4" y="112"/>
                </a:cxn>
                <a:cxn ang="0">
                  <a:pos x="9" y="95"/>
                </a:cxn>
                <a:cxn ang="0">
                  <a:pos x="14" y="77"/>
                </a:cxn>
                <a:cxn ang="0">
                  <a:pos x="21" y="61"/>
                </a:cxn>
                <a:cxn ang="0">
                  <a:pos x="29" y="46"/>
                </a:cxn>
                <a:cxn ang="0">
                  <a:pos x="38" y="33"/>
                </a:cxn>
                <a:cxn ang="0">
                  <a:pos x="48" y="21"/>
                </a:cxn>
                <a:cxn ang="0">
                  <a:pos x="58" y="12"/>
                </a:cxn>
                <a:cxn ang="0">
                  <a:pos x="67" y="4"/>
                </a:cxn>
                <a:cxn ang="0">
                  <a:pos x="76" y="0"/>
                </a:cxn>
                <a:cxn ang="0">
                  <a:pos x="83" y="1"/>
                </a:cxn>
                <a:cxn ang="0">
                  <a:pos x="88" y="6"/>
                </a:cxn>
              </a:cxnLst>
              <a:rect l="0" t="0" r="r" b="b"/>
              <a:pathLst>
                <a:path w="118" h="154">
                  <a:moveTo>
                    <a:pt x="88" y="6"/>
                  </a:moveTo>
                  <a:lnTo>
                    <a:pt x="116" y="77"/>
                  </a:lnTo>
                  <a:lnTo>
                    <a:pt x="118" y="85"/>
                  </a:lnTo>
                  <a:lnTo>
                    <a:pt x="118" y="95"/>
                  </a:lnTo>
                  <a:lnTo>
                    <a:pt x="116" y="103"/>
                  </a:lnTo>
                  <a:lnTo>
                    <a:pt x="112" y="108"/>
                  </a:lnTo>
                  <a:lnTo>
                    <a:pt x="14" y="152"/>
                  </a:lnTo>
                  <a:lnTo>
                    <a:pt x="6" y="154"/>
                  </a:lnTo>
                  <a:lnTo>
                    <a:pt x="2" y="150"/>
                  </a:lnTo>
                  <a:lnTo>
                    <a:pt x="0" y="140"/>
                  </a:lnTo>
                  <a:lnTo>
                    <a:pt x="1" y="127"/>
                  </a:lnTo>
                  <a:lnTo>
                    <a:pt x="4" y="112"/>
                  </a:lnTo>
                  <a:lnTo>
                    <a:pt x="9" y="95"/>
                  </a:lnTo>
                  <a:lnTo>
                    <a:pt x="14" y="77"/>
                  </a:lnTo>
                  <a:lnTo>
                    <a:pt x="21" y="61"/>
                  </a:lnTo>
                  <a:lnTo>
                    <a:pt x="29" y="46"/>
                  </a:lnTo>
                  <a:lnTo>
                    <a:pt x="38" y="33"/>
                  </a:lnTo>
                  <a:lnTo>
                    <a:pt x="48" y="21"/>
                  </a:lnTo>
                  <a:lnTo>
                    <a:pt x="58" y="12"/>
                  </a:lnTo>
                  <a:lnTo>
                    <a:pt x="67" y="4"/>
                  </a:lnTo>
                  <a:lnTo>
                    <a:pt x="76" y="0"/>
                  </a:lnTo>
                  <a:lnTo>
                    <a:pt x="83" y="1"/>
                  </a:lnTo>
                  <a:lnTo>
                    <a:pt x="88" y="6"/>
                  </a:lnTo>
                  <a:close/>
                </a:path>
              </a:pathLst>
            </a:custGeom>
            <a:solidFill>
              <a:srgbClr val="D1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400" name="Freeform 696"/>
            <p:cNvSpPr>
              <a:spLocks/>
            </p:cNvSpPr>
            <p:nvPr/>
          </p:nvSpPr>
          <p:spPr bwMode="auto">
            <a:xfrm>
              <a:off x="3463" y="3099"/>
              <a:ext cx="13" cy="16"/>
            </a:xfrm>
            <a:custGeom>
              <a:avLst/>
              <a:gdLst/>
              <a:ahLst/>
              <a:cxnLst>
                <a:cxn ang="0">
                  <a:pos x="287" y="186"/>
                </a:cxn>
                <a:cxn ang="0">
                  <a:pos x="78" y="280"/>
                </a:cxn>
                <a:cxn ang="0">
                  <a:pos x="0" y="93"/>
                </a:cxn>
                <a:cxn ang="0">
                  <a:pos x="210" y="0"/>
                </a:cxn>
                <a:cxn ang="0">
                  <a:pos x="287" y="186"/>
                </a:cxn>
              </a:cxnLst>
              <a:rect l="0" t="0" r="r" b="b"/>
              <a:pathLst>
                <a:path w="287" h="280">
                  <a:moveTo>
                    <a:pt x="287" y="186"/>
                  </a:moveTo>
                  <a:lnTo>
                    <a:pt x="78" y="280"/>
                  </a:lnTo>
                  <a:lnTo>
                    <a:pt x="0" y="93"/>
                  </a:lnTo>
                  <a:lnTo>
                    <a:pt x="210" y="0"/>
                  </a:lnTo>
                  <a:lnTo>
                    <a:pt x="287" y="18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401" name="Freeform 697"/>
            <p:cNvSpPr>
              <a:spLocks/>
            </p:cNvSpPr>
            <p:nvPr/>
          </p:nvSpPr>
          <p:spPr bwMode="auto">
            <a:xfrm>
              <a:off x="3465" y="3102"/>
              <a:ext cx="11" cy="12"/>
            </a:xfrm>
            <a:custGeom>
              <a:avLst/>
              <a:gdLst/>
              <a:ahLst/>
              <a:cxnLst>
                <a:cxn ang="0">
                  <a:pos x="227" y="125"/>
                </a:cxn>
                <a:cxn ang="0">
                  <a:pos x="53" y="203"/>
                </a:cxn>
                <a:cxn ang="0">
                  <a:pos x="0" y="78"/>
                </a:cxn>
                <a:cxn ang="0">
                  <a:pos x="175" y="0"/>
                </a:cxn>
                <a:cxn ang="0">
                  <a:pos x="227" y="125"/>
                </a:cxn>
              </a:cxnLst>
              <a:rect l="0" t="0" r="r" b="b"/>
              <a:pathLst>
                <a:path w="227" h="203">
                  <a:moveTo>
                    <a:pt x="227" y="125"/>
                  </a:moveTo>
                  <a:lnTo>
                    <a:pt x="53" y="203"/>
                  </a:lnTo>
                  <a:lnTo>
                    <a:pt x="0" y="78"/>
                  </a:lnTo>
                  <a:lnTo>
                    <a:pt x="175" y="0"/>
                  </a:lnTo>
                  <a:lnTo>
                    <a:pt x="227" y="125"/>
                  </a:lnTo>
                  <a:close/>
                </a:path>
              </a:pathLst>
            </a:custGeom>
            <a:solidFill>
              <a:srgbClr val="BAC2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402" name="Freeform 698"/>
            <p:cNvSpPr>
              <a:spLocks/>
            </p:cNvSpPr>
            <p:nvPr/>
          </p:nvSpPr>
          <p:spPr bwMode="auto">
            <a:xfrm>
              <a:off x="3465" y="3100"/>
              <a:ext cx="10" cy="13"/>
            </a:xfrm>
            <a:custGeom>
              <a:avLst/>
              <a:gdLst/>
              <a:ahLst/>
              <a:cxnLst>
                <a:cxn ang="0">
                  <a:pos x="4" y="72"/>
                </a:cxn>
                <a:cxn ang="0">
                  <a:pos x="167" y="0"/>
                </a:cxn>
                <a:cxn ang="0">
                  <a:pos x="171" y="0"/>
                </a:cxn>
                <a:cxn ang="0">
                  <a:pos x="175" y="2"/>
                </a:cxn>
                <a:cxn ang="0">
                  <a:pos x="180" y="6"/>
                </a:cxn>
                <a:cxn ang="0">
                  <a:pos x="183" y="12"/>
                </a:cxn>
                <a:cxn ang="0">
                  <a:pos x="236" y="141"/>
                </a:cxn>
                <a:cxn ang="0">
                  <a:pos x="238" y="147"/>
                </a:cxn>
                <a:cxn ang="0">
                  <a:pos x="238" y="154"/>
                </a:cxn>
                <a:cxn ang="0">
                  <a:pos x="237" y="159"/>
                </a:cxn>
                <a:cxn ang="0">
                  <a:pos x="234" y="162"/>
                </a:cxn>
                <a:cxn ang="0">
                  <a:pos x="73" y="234"/>
                </a:cxn>
                <a:cxn ang="0">
                  <a:pos x="69" y="234"/>
                </a:cxn>
                <a:cxn ang="0">
                  <a:pos x="63" y="232"/>
                </a:cxn>
                <a:cxn ang="0">
                  <a:pos x="59" y="227"/>
                </a:cxn>
                <a:cxn ang="0">
                  <a:pos x="55" y="221"/>
                </a:cxn>
                <a:cxn ang="0">
                  <a:pos x="2" y="94"/>
                </a:cxn>
                <a:cxn ang="0">
                  <a:pos x="0" y="86"/>
                </a:cxn>
                <a:cxn ang="0">
                  <a:pos x="0" y="80"/>
                </a:cxn>
                <a:cxn ang="0">
                  <a:pos x="1" y="76"/>
                </a:cxn>
                <a:cxn ang="0">
                  <a:pos x="4" y="72"/>
                </a:cxn>
              </a:cxnLst>
              <a:rect l="0" t="0" r="r" b="b"/>
              <a:pathLst>
                <a:path w="238" h="234">
                  <a:moveTo>
                    <a:pt x="4" y="72"/>
                  </a:moveTo>
                  <a:lnTo>
                    <a:pt x="167" y="0"/>
                  </a:lnTo>
                  <a:lnTo>
                    <a:pt x="171" y="0"/>
                  </a:lnTo>
                  <a:lnTo>
                    <a:pt x="175" y="2"/>
                  </a:lnTo>
                  <a:lnTo>
                    <a:pt x="180" y="6"/>
                  </a:lnTo>
                  <a:lnTo>
                    <a:pt x="183" y="12"/>
                  </a:lnTo>
                  <a:lnTo>
                    <a:pt x="236" y="141"/>
                  </a:lnTo>
                  <a:lnTo>
                    <a:pt x="238" y="147"/>
                  </a:lnTo>
                  <a:lnTo>
                    <a:pt x="238" y="154"/>
                  </a:lnTo>
                  <a:lnTo>
                    <a:pt x="237" y="159"/>
                  </a:lnTo>
                  <a:lnTo>
                    <a:pt x="234" y="162"/>
                  </a:lnTo>
                  <a:lnTo>
                    <a:pt x="73" y="234"/>
                  </a:lnTo>
                  <a:lnTo>
                    <a:pt x="69" y="234"/>
                  </a:lnTo>
                  <a:lnTo>
                    <a:pt x="63" y="232"/>
                  </a:lnTo>
                  <a:lnTo>
                    <a:pt x="59" y="227"/>
                  </a:lnTo>
                  <a:lnTo>
                    <a:pt x="55" y="221"/>
                  </a:lnTo>
                  <a:lnTo>
                    <a:pt x="2" y="94"/>
                  </a:lnTo>
                  <a:lnTo>
                    <a:pt x="0" y="86"/>
                  </a:lnTo>
                  <a:lnTo>
                    <a:pt x="0" y="80"/>
                  </a:lnTo>
                  <a:lnTo>
                    <a:pt x="1" y="76"/>
                  </a:lnTo>
                  <a:lnTo>
                    <a:pt x="4" y="72"/>
                  </a:lnTo>
                  <a:close/>
                </a:path>
              </a:pathLst>
            </a:custGeom>
            <a:solidFill>
              <a:srgbClr val="E0E8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403" name="Freeform 699"/>
            <p:cNvSpPr>
              <a:spLocks/>
            </p:cNvSpPr>
            <p:nvPr/>
          </p:nvSpPr>
          <p:spPr bwMode="auto">
            <a:xfrm>
              <a:off x="3465" y="3101"/>
              <a:ext cx="10" cy="11"/>
            </a:xfrm>
            <a:custGeom>
              <a:avLst/>
              <a:gdLst/>
              <a:ahLst/>
              <a:cxnLst>
                <a:cxn ang="0">
                  <a:pos x="4" y="62"/>
                </a:cxn>
                <a:cxn ang="0">
                  <a:pos x="141" y="0"/>
                </a:cxn>
                <a:cxn ang="0">
                  <a:pos x="145" y="0"/>
                </a:cxn>
                <a:cxn ang="0">
                  <a:pos x="150" y="2"/>
                </a:cxn>
                <a:cxn ang="0">
                  <a:pos x="153" y="5"/>
                </a:cxn>
                <a:cxn ang="0">
                  <a:pos x="156" y="10"/>
                </a:cxn>
                <a:cxn ang="0">
                  <a:pos x="202" y="120"/>
                </a:cxn>
                <a:cxn ang="0">
                  <a:pos x="204" y="125"/>
                </a:cxn>
                <a:cxn ang="0">
                  <a:pos x="204" y="130"/>
                </a:cxn>
                <a:cxn ang="0">
                  <a:pos x="202" y="135"/>
                </a:cxn>
                <a:cxn ang="0">
                  <a:pos x="200" y="138"/>
                </a:cxn>
                <a:cxn ang="0">
                  <a:pos x="62" y="199"/>
                </a:cxn>
                <a:cxn ang="0">
                  <a:pos x="58" y="199"/>
                </a:cxn>
                <a:cxn ang="0">
                  <a:pos x="54" y="198"/>
                </a:cxn>
                <a:cxn ang="0">
                  <a:pos x="51" y="194"/>
                </a:cxn>
                <a:cxn ang="0">
                  <a:pos x="48" y="188"/>
                </a:cxn>
                <a:cxn ang="0">
                  <a:pos x="2" y="80"/>
                </a:cxn>
                <a:cxn ang="0">
                  <a:pos x="0" y="73"/>
                </a:cxn>
                <a:cxn ang="0">
                  <a:pos x="0" y="68"/>
                </a:cxn>
                <a:cxn ang="0">
                  <a:pos x="2" y="64"/>
                </a:cxn>
                <a:cxn ang="0">
                  <a:pos x="4" y="62"/>
                </a:cxn>
              </a:cxnLst>
              <a:rect l="0" t="0" r="r" b="b"/>
              <a:pathLst>
                <a:path w="204" h="199">
                  <a:moveTo>
                    <a:pt x="4" y="62"/>
                  </a:moveTo>
                  <a:lnTo>
                    <a:pt x="141" y="0"/>
                  </a:lnTo>
                  <a:lnTo>
                    <a:pt x="145" y="0"/>
                  </a:lnTo>
                  <a:lnTo>
                    <a:pt x="150" y="2"/>
                  </a:lnTo>
                  <a:lnTo>
                    <a:pt x="153" y="5"/>
                  </a:lnTo>
                  <a:lnTo>
                    <a:pt x="156" y="10"/>
                  </a:lnTo>
                  <a:lnTo>
                    <a:pt x="202" y="120"/>
                  </a:lnTo>
                  <a:lnTo>
                    <a:pt x="204" y="125"/>
                  </a:lnTo>
                  <a:lnTo>
                    <a:pt x="204" y="130"/>
                  </a:lnTo>
                  <a:lnTo>
                    <a:pt x="202" y="135"/>
                  </a:lnTo>
                  <a:lnTo>
                    <a:pt x="200" y="138"/>
                  </a:lnTo>
                  <a:lnTo>
                    <a:pt x="62" y="199"/>
                  </a:lnTo>
                  <a:lnTo>
                    <a:pt x="58" y="199"/>
                  </a:lnTo>
                  <a:lnTo>
                    <a:pt x="54" y="198"/>
                  </a:lnTo>
                  <a:lnTo>
                    <a:pt x="51" y="194"/>
                  </a:lnTo>
                  <a:lnTo>
                    <a:pt x="48" y="188"/>
                  </a:lnTo>
                  <a:lnTo>
                    <a:pt x="2" y="80"/>
                  </a:lnTo>
                  <a:lnTo>
                    <a:pt x="0" y="73"/>
                  </a:lnTo>
                  <a:lnTo>
                    <a:pt x="0" y="68"/>
                  </a:lnTo>
                  <a:lnTo>
                    <a:pt x="2" y="64"/>
                  </a:lnTo>
                  <a:lnTo>
                    <a:pt x="4" y="62"/>
                  </a:lnTo>
                  <a:close/>
                </a:path>
              </a:pathLst>
            </a:custGeom>
            <a:solidFill>
              <a:srgbClr val="91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404" name="Freeform 700"/>
            <p:cNvSpPr>
              <a:spLocks/>
            </p:cNvSpPr>
            <p:nvPr/>
          </p:nvSpPr>
          <p:spPr bwMode="auto">
            <a:xfrm>
              <a:off x="3468" y="3103"/>
              <a:ext cx="6" cy="8"/>
            </a:xfrm>
            <a:custGeom>
              <a:avLst/>
              <a:gdLst/>
              <a:ahLst/>
              <a:cxnLst>
                <a:cxn ang="0">
                  <a:pos x="88" y="6"/>
                </a:cxn>
                <a:cxn ang="0">
                  <a:pos x="116" y="78"/>
                </a:cxn>
                <a:cxn ang="0">
                  <a:pos x="118" y="86"/>
                </a:cxn>
                <a:cxn ang="0">
                  <a:pos x="119" y="95"/>
                </a:cxn>
                <a:cxn ang="0">
                  <a:pos x="117" y="103"/>
                </a:cxn>
                <a:cxn ang="0">
                  <a:pos x="112" y="109"/>
                </a:cxn>
                <a:cxn ang="0">
                  <a:pos x="14" y="152"/>
                </a:cxn>
                <a:cxn ang="0">
                  <a:pos x="6" y="154"/>
                </a:cxn>
                <a:cxn ang="0">
                  <a:pos x="2" y="150"/>
                </a:cxn>
                <a:cxn ang="0">
                  <a:pos x="0" y="140"/>
                </a:cxn>
                <a:cxn ang="0">
                  <a:pos x="1" y="128"/>
                </a:cxn>
                <a:cxn ang="0">
                  <a:pos x="4" y="112"/>
                </a:cxn>
                <a:cxn ang="0">
                  <a:pos x="9" y="95"/>
                </a:cxn>
                <a:cxn ang="0">
                  <a:pos x="14" y="78"/>
                </a:cxn>
                <a:cxn ang="0">
                  <a:pos x="21" y="61"/>
                </a:cxn>
                <a:cxn ang="0">
                  <a:pos x="29" y="46"/>
                </a:cxn>
                <a:cxn ang="0">
                  <a:pos x="38" y="33"/>
                </a:cxn>
                <a:cxn ang="0">
                  <a:pos x="48" y="21"/>
                </a:cxn>
                <a:cxn ang="0">
                  <a:pos x="58" y="12"/>
                </a:cxn>
                <a:cxn ang="0">
                  <a:pos x="67" y="4"/>
                </a:cxn>
                <a:cxn ang="0">
                  <a:pos x="76" y="0"/>
                </a:cxn>
                <a:cxn ang="0">
                  <a:pos x="82" y="1"/>
                </a:cxn>
                <a:cxn ang="0">
                  <a:pos x="88" y="6"/>
                </a:cxn>
              </a:cxnLst>
              <a:rect l="0" t="0" r="r" b="b"/>
              <a:pathLst>
                <a:path w="119" h="154">
                  <a:moveTo>
                    <a:pt x="88" y="6"/>
                  </a:moveTo>
                  <a:lnTo>
                    <a:pt x="116" y="78"/>
                  </a:lnTo>
                  <a:lnTo>
                    <a:pt x="118" y="86"/>
                  </a:lnTo>
                  <a:lnTo>
                    <a:pt x="119" y="95"/>
                  </a:lnTo>
                  <a:lnTo>
                    <a:pt x="117" y="103"/>
                  </a:lnTo>
                  <a:lnTo>
                    <a:pt x="112" y="109"/>
                  </a:lnTo>
                  <a:lnTo>
                    <a:pt x="14" y="152"/>
                  </a:lnTo>
                  <a:lnTo>
                    <a:pt x="6" y="154"/>
                  </a:lnTo>
                  <a:lnTo>
                    <a:pt x="2" y="150"/>
                  </a:lnTo>
                  <a:lnTo>
                    <a:pt x="0" y="140"/>
                  </a:lnTo>
                  <a:lnTo>
                    <a:pt x="1" y="128"/>
                  </a:lnTo>
                  <a:lnTo>
                    <a:pt x="4" y="112"/>
                  </a:lnTo>
                  <a:lnTo>
                    <a:pt x="9" y="95"/>
                  </a:lnTo>
                  <a:lnTo>
                    <a:pt x="14" y="78"/>
                  </a:lnTo>
                  <a:lnTo>
                    <a:pt x="21" y="61"/>
                  </a:lnTo>
                  <a:lnTo>
                    <a:pt x="29" y="46"/>
                  </a:lnTo>
                  <a:lnTo>
                    <a:pt x="38" y="33"/>
                  </a:lnTo>
                  <a:lnTo>
                    <a:pt x="48" y="21"/>
                  </a:lnTo>
                  <a:lnTo>
                    <a:pt x="58" y="12"/>
                  </a:lnTo>
                  <a:lnTo>
                    <a:pt x="67" y="4"/>
                  </a:lnTo>
                  <a:lnTo>
                    <a:pt x="76" y="0"/>
                  </a:lnTo>
                  <a:lnTo>
                    <a:pt x="82" y="1"/>
                  </a:lnTo>
                  <a:lnTo>
                    <a:pt x="88" y="6"/>
                  </a:lnTo>
                  <a:close/>
                </a:path>
              </a:pathLst>
            </a:custGeom>
            <a:solidFill>
              <a:srgbClr val="D1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405" name="Freeform 701"/>
            <p:cNvSpPr>
              <a:spLocks/>
            </p:cNvSpPr>
            <p:nvPr/>
          </p:nvSpPr>
          <p:spPr bwMode="auto">
            <a:xfrm>
              <a:off x="3488" y="3092"/>
              <a:ext cx="4" cy="6"/>
            </a:xfrm>
            <a:custGeom>
              <a:avLst/>
              <a:gdLst/>
              <a:ahLst/>
              <a:cxnLst>
                <a:cxn ang="0">
                  <a:pos x="50" y="104"/>
                </a:cxn>
                <a:cxn ang="0">
                  <a:pos x="40" y="103"/>
                </a:cxn>
                <a:cxn ang="0">
                  <a:pos x="31" y="99"/>
                </a:cxn>
                <a:cxn ang="0">
                  <a:pos x="23" y="95"/>
                </a:cxn>
                <a:cxn ang="0">
                  <a:pos x="15" y="89"/>
                </a:cxn>
                <a:cxn ang="0">
                  <a:pos x="8" y="80"/>
                </a:cxn>
                <a:cxn ang="0">
                  <a:pos x="4" y="72"/>
                </a:cxn>
                <a:cxn ang="0">
                  <a:pos x="1" y="62"/>
                </a:cxn>
                <a:cxn ang="0">
                  <a:pos x="0" y="52"/>
                </a:cxn>
                <a:cxn ang="0">
                  <a:pos x="1" y="41"/>
                </a:cxn>
                <a:cxn ang="0">
                  <a:pos x="4" y="32"/>
                </a:cxn>
                <a:cxn ang="0">
                  <a:pos x="8" y="23"/>
                </a:cxn>
                <a:cxn ang="0">
                  <a:pos x="15" y="15"/>
                </a:cxn>
                <a:cxn ang="0">
                  <a:pos x="23" y="9"/>
                </a:cxn>
                <a:cxn ang="0">
                  <a:pos x="31" y="5"/>
                </a:cxn>
                <a:cxn ang="0">
                  <a:pos x="40" y="1"/>
                </a:cxn>
                <a:cxn ang="0">
                  <a:pos x="50" y="0"/>
                </a:cxn>
                <a:cxn ang="0">
                  <a:pos x="60" y="1"/>
                </a:cxn>
                <a:cxn ang="0">
                  <a:pos x="70" y="5"/>
                </a:cxn>
                <a:cxn ang="0">
                  <a:pos x="78" y="9"/>
                </a:cxn>
                <a:cxn ang="0">
                  <a:pos x="86" y="15"/>
                </a:cxn>
                <a:cxn ang="0">
                  <a:pos x="92" y="23"/>
                </a:cxn>
                <a:cxn ang="0">
                  <a:pos x="96" y="32"/>
                </a:cxn>
                <a:cxn ang="0">
                  <a:pos x="99" y="41"/>
                </a:cxn>
                <a:cxn ang="0">
                  <a:pos x="100" y="52"/>
                </a:cxn>
                <a:cxn ang="0">
                  <a:pos x="99" y="62"/>
                </a:cxn>
                <a:cxn ang="0">
                  <a:pos x="96" y="72"/>
                </a:cxn>
                <a:cxn ang="0">
                  <a:pos x="92" y="80"/>
                </a:cxn>
                <a:cxn ang="0">
                  <a:pos x="86" y="89"/>
                </a:cxn>
                <a:cxn ang="0">
                  <a:pos x="78" y="95"/>
                </a:cxn>
                <a:cxn ang="0">
                  <a:pos x="70" y="99"/>
                </a:cxn>
                <a:cxn ang="0">
                  <a:pos x="60" y="103"/>
                </a:cxn>
                <a:cxn ang="0">
                  <a:pos x="50" y="104"/>
                </a:cxn>
              </a:cxnLst>
              <a:rect l="0" t="0" r="r" b="b"/>
              <a:pathLst>
                <a:path w="100" h="104">
                  <a:moveTo>
                    <a:pt x="50" y="104"/>
                  </a:moveTo>
                  <a:lnTo>
                    <a:pt x="40" y="103"/>
                  </a:lnTo>
                  <a:lnTo>
                    <a:pt x="31" y="99"/>
                  </a:lnTo>
                  <a:lnTo>
                    <a:pt x="23" y="95"/>
                  </a:lnTo>
                  <a:lnTo>
                    <a:pt x="15" y="89"/>
                  </a:lnTo>
                  <a:lnTo>
                    <a:pt x="8" y="80"/>
                  </a:lnTo>
                  <a:lnTo>
                    <a:pt x="4" y="72"/>
                  </a:lnTo>
                  <a:lnTo>
                    <a:pt x="1" y="62"/>
                  </a:lnTo>
                  <a:lnTo>
                    <a:pt x="0" y="52"/>
                  </a:lnTo>
                  <a:lnTo>
                    <a:pt x="1" y="41"/>
                  </a:lnTo>
                  <a:lnTo>
                    <a:pt x="4" y="32"/>
                  </a:lnTo>
                  <a:lnTo>
                    <a:pt x="8" y="23"/>
                  </a:lnTo>
                  <a:lnTo>
                    <a:pt x="15" y="15"/>
                  </a:lnTo>
                  <a:lnTo>
                    <a:pt x="23" y="9"/>
                  </a:lnTo>
                  <a:lnTo>
                    <a:pt x="31" y="5"/>
                  </a:lnTo>
                  <a:lnTo>
                    <a:pt x="40" y="1"/>
                  </a:lnTo>
                  <a:lnTo>
                    <a:pt x="50" y="0"/>
                  </a:lnTo>
                  <a:lnTo>
                    <a:pt x="60" y="1"/>
                  </a:lnTo>
                  <a:lnTo>
                    <a:pt x="70" y="5"/>
                  </a:lnTo>
                  <a:lnTo>
                    <a:pt x="78" y="9"/>
                  </a:lnTo>
                  <a:lnTo>
                    <a:pt x="86" y="15"/>
                  </a:lnTo>
                  <a:lnTo>
                    <a:pt x="92" y="23"/>
                  </a:lnTo>
                  <a:lnTo>
                    <a:pt x="96" y="32"/>
                  </a:lnTo>
                  <a:lnTo>
                    <a:pt x="99" y="41"/>
                  </a:lnTo>
                  <a:lnTo>
                    <a:pt x="100" y="52"/>
                  </a:lnTo>
                  <a:lnTo>
                    <a:pt x="99" y="62"/>
                  </a:lnTo>
                  <a:lnTo>
                    <a:pt x="96" y="72"/>
                  </a:lnTo>
                  <a:lnTo>
                    <a:pt x="92" y="80"/>
                  </a:lnTo>
                  <a:lnTo>
                    <a:pt x="86" y="89"/>
                  </a:lnTo>
                  <a:lnTo>
                    <a:pt x="78" y="95"/>
                  </a:lnTo>
                  <a:lnTo>
                    <a:pt x="70" y="99"/>
                  </a:lnTo>
                  <a:lnTo>
                    <a:pt x="60" y="103"/>
                  </a:lnTo>
                  <a:lnTo>
                    <a:pt x="50" y="104"/>
                  </a:lnTo>
                  <a:close/>
                </a:path>
              </a:pathLst>
            </a:custGeom>
            <a:solidFill>
              <a:srgbClr val="61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406" name="Freeform 702"/>
            <p:cNvSpPr>
              <a:spLocks/>
            </p:cNvSpPr>
            <p:nvPr/>
          </p:nvSpPr>
          <p:spPr bwMode="auto">
            <a:xfrm>
              <a:off x="3419" y="3131"/>
              <a:ext cx="5" cy="5"/>
            </a:xfrm>
            <a:custGeom>
              <a:avLst/>
              <a:gdLst/>
              <a:ahLst/>
              <a:cxnLst>
                <a:cxn ang="0">
                  <a:pos x="50" y="103"/>
                </a:cxn>
                <a:cxn ang="0">
                  <a:pos x="39" y="102"/>
                </a:cxn>
                <a:cxn ang="0">
                  <a:pos x="30" y="99"/>
                </a:cxn>
                <a:cxn ang="0">
                  <a:pos x="22" y="95"/>
                </a:cxn>
                <a:cxn ang="0">
                  <a:pos x="14" y="88"/>
                </a:cxn>
                <a:cxn ang="0">
                  <a:pos x="8" y="80"/>
                </a:cxn>
                <a:cxn ang="0">
                  <a:pos x="4" y="71"/>
                </a:cxn>
                <a:cxn ang="0">
                  <a:pos x="1" y="62"/>
                </a:cxn>
                <a:cxn ang="0">
                  <a:pos x="0" y="51"/>
                </a:cxn>
                <a:cxn ang="0">
                  <a:pos x="1" y="41"/>
                </a:cxn>
                <a:cxn ang="0">
                  <a:pos x="4" y="31"/>
                </a:cxn>
                <a:cxn ang="0">
                  <a:pos x="8" y="23"/>
                </a:cxn>
                <a:cxn ang="0">
                  <a:pos x="14" y="15"/>
                </a:cxn>
                <a:cxn ang="0">
                  <a:pos x="22" y="8"/>
                </a:cxn>
                <a:cxn ang="0">
                  <a:pos x="30" y="4"/>
                </a:cxn>
                <a:cxn ang="0">
                  <a:pos x="39" y="1"/>
                </a:cxn>
                <a:cxn ang="0">
                  <a:pos x="50" y="0"/>
                </a:cxn>
                <a:cxn ang="0">
                  <a:pos x="60" y="1"/>
                </a:cxn>
                <a:cxn ang="0">
                  <a:pos x="69" y="4"/>
                </a:cxn>
                <a:cxn ang="0">
                  <a:pos x="77" y="8"/>
                </a:cxn>
                <a:cxn ang="0">
                  <a:pos x="85" y="15"/>
                </a:cxn>
                <a:cxn ang="0">
                  <a:pos x="91" y="23"/>
                </a:cxn>
                <a:cxn ang="0">
                  <a:pos x="96" y="31"/>
                </a:cxn>
                <a:cxn ang="0">
                  <a:pos x="99" y="41"/>
                </a:cxn>
                <a:cxn ang="0">
                  <a:pos x="100" y="51"/>
                </a:cxn>
                <a:cxn ang="0">
                  <a:pos x="99" y="62"/>
                </a:cxn>
                <a:cxn ang="0">
                  <a:pos x="96" y="71"/>
                </a:cxn>
                <a:cxn ang="0">
                  <a:pos x="91" y="80"/>
                </a:cxn>
                <a:cxn ang="0">
                  <a:pos x="85" y="88"/>
                </a:cxn>
                <a:cxn ang="0">
                  <a:pos x="77" y="95"/>
                </a:cxn>
                <a:cxn ang="0">
                  <a:pos x="69" y="99"/>
                </a:cxn>
                <a:cxn ang="0">
                  <a:pos x="60" y="102"/>
                </a:cxn>
                <a:cxn ang="0">
                  <a:pos x="50" y="103"/>
                </a:cxn>
              </a:cxnLst>
              <a:rect l="0" t="0" r="r" b="b"/>
              <a:pathLst>
                <a:path w="100" h="103">
                  <a:moveTo>
                    <a:pt x="50" y="103"/>
                  </a:moveTo>
                  <a:lnTo>
                    <a:pt x="39" y="102"/>
                  </a:lnTo>
                  <a:lnTo>
                    <a:pt x="30" y="99"/>
                  </a:lnTo>
                  <a:lnTo>
                    <a:pt x="22" y="95"/>
                  </a:lnTo>
                  <a:lnTo>
                    <a:pt x="14" y="88"/>
                  </a:lnTo>
                  <a:lnTo>
                    <a:pt x="8" y="80"/>
                  </a:lnTo>
                  <a:lnTo>
                    <a:pt x="4" y="71"/>
                  </a:lnTo>
                  <a:lnTo>
                    <a:pt x="1" y="62"/>
                  </a:lnTo>
                  <a:lnTo>
                    <a:pt x="0" y="51"/>
                  </a:lnTo>
                  <a:lnTo>
                    <a:pt x="1" y="41"/>
                  </a:lnTo>
                  <a:lnTo>
                    <a:pt x="4" y="31"/>
                  </a:lnTo>
                  <a:lnTo>
                    <a:pt x="8" y="23"/>
                  </a:lnTo>
                  <a:lnTo>
                    <a:pt x="14" y="15"/>
                  </a:lnTo>
                  <a:lnTo>
                    <a:pt x="22" y="8"/>
                  </a:lnTo>
                  <a:lnTo>
                    <a:pt x="30" y="4"/>
                  </a:lnTo>
                  <a:lnTo>
                    <a:pt x="39" y="1"/>
                  </a:lnTo>
                  <a:lnTo>
                    <a:pt x="50" y="0"/>
                  </a:lnTo>
                  <a:lnTo>
                    <a:pt x="60" y="1"/>
                  </a:lnTo>
                  <a:lnTo>
                    <a:pt x="69" y="4"/>
                  </a:lnTo>
                  <a:lnTo>
                    <a:pt x="77" y="8"/>
                  </a:lnTo>
                  <a:lnTo>
                    <a:pt x="85" y="15"/>
                  </a:lnTo>
                  <a:lnTo>
                    <a:pt x="91" y="23"/>
                  </a:lnTo>
                  <a:lnTo>
                    <a:pt x="96" y="31"/>
                  </a:lnTo>
                  <a:lnTo>
                    <a:pt x="99" y="41"/>
                  </a:lnTo>
                  <a:lnTo>
                    <a:pt x="100" y="51"/>
                  </a:lnTo>
                  <a:lnTo>
                    <a:pt x="99" y="62"/>
                  </a:lnTo>
                  <a:lnTo>
                    <a:pt x="96" y="71"/>
                  </a:lnTo>
                  <a:lnTo>
                    <a:pt x="91" y="80"/>
                  </a:lnTo>
                  <a:lnTo>
                    <a:pt x="85" y="88"/>
                  </a:lnTo>
                  <a:lnTo>
                    <a:pt x="77" y="95"/>
                  </a:lnTo>
                  <a:lnTo>
                    <a:pt x="69" y="99"/>
                  </a:lnTo>
                  <a:lnTo>
                    <a:pt x="60" y="102"/>
                  </a:lnTo>
                  <a:lnTo>
                    <a:pt x="50" y="103"/>
                  </a:lnTo>
                  <a:close/>
                </a:path>
              </a:pathLst>
            </a:custGeom>
            <a:solidFill>
              <a:srgbClr val="61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407" name="Freeform 703"/>
            <p:cNvSpPr>
              <a:spLocks/>
            </p:cNvSpPr>
            <p:nvPr/>
          </p:nvSpPr>
          <p:spPr bwMode="auto">
            <a:xfrm>
              <a:off x="3490" y="3094"/>
              <a:ext cx="2" cy="3"/>
            </a:xfrm>
            <a:custGeom>
              <a:avLst/>
              <a:gdLst/>
              <a:ahLst/>
              <a:cxnLst>
                <a:cxn ang="0">
                  <a:pos x="28" y="57"/>
                </a:cxn>
                <a:cxn ang="0">
                  <a:pos x="16" y="55"/>
                </a:cxn>
                <a:cxn ang="0">
                  <a:pos x="8" y="49"/>
                </a:cxn>
                <a:cxn ang="0">
                  <a:pos x="2" y="40"/>
                </a:cxn>
                <a:cxn ang="0">
                  <a:pos x="0" y="28"/>
                </a:cxn>
                <a:cxn ang="0">
                  <a:pos x="2" y="17"/>
                </a:cxn>
                <a:cxn ang="0">
                  <a:pos x="8" y="8"/>
                </a:cxn>
                <a:cxn ang="0">
                  <a:pos x="16" y="2"/>
                </a:cxn>
                <a:cxn ang="0">
                  <a:pos x="28" y="0"/>
                </a:cxn>
                <a:cxn ang="0">
                  <a:pos x="39" y="2"/>
                </a:cxn>
                <a:cxn ang="0">
                  <a:pos x="47" y="8"/>
                </a:cxn>
                <a:cxn ang="0">
                  <a:pos x="53" y="17"/>
                </a:cxn>
                <a:cxn ang="0">
                  <a:pos x="55" y="28"/>
                </a:cxn>
                <a:cxn ang="0">
                  <a:pos x="53" y="40"/>
                </a:cxn>
                <a:cxn ang="0">
                  <a:pos x="47" y="49"/>
                </a:cxn>
                <a:cxn ang="0">
                  <a:pos x="39" y="55"/>
                </a:cxn>
                <a:cxn ang="0">
                  <a:pos x="28" y="57"/>
                </a:cxn>
              </a:cxnLst>
              <a:rect l="0" t="0" r="r" b="b"/>
              <a:pathLst>
                <a:path w="55" h="57">
                  <a:moveTo>
                    <a:pt x="28" y="57"/>
                  </a:moveTo>
                  <a:lnTo>
                    <a:pt x="16" y="55"/>
                  </a:lnTo>
                  <a:lnTo>
                    <a:pt x="8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8" y="8"/>
                  </a:lnTo>
                  <a:lnTo>
                    <a:pt x="16" y="2"/>
                  </a:lnTo>
                  <a:lnTo>
                    <a:pt x="28" y="0"/>
                  </a:lnTo>
                  <a:lnTo>
                    <a:pt x="39" y="2"/>
                  </a:lnTo>
                  <a:lnTo>
                    <a:pt x="47" y="8"/>
                  </a:lnTo>
                  <a:lnTo>
                    <a:pt x="53" y="17"/>
                  </a:lnTo>
                  <a:lnTo>
                    <a:pt x="55" y="28"/>
                  </a:lnTo>
                  <a:lnTo>
                    <a:pt x="53" y="40"/>
                  </a:lnTo>
                  <a:lnTo>
                    <a:pt x="47" y="49"/>
                  </a:lnTo>
                  <a:lnTo>
                    <a:pt x="39" y="55"/>
                  </a:lnTo>
                  <a:lnTo>
                    <a:pt x="28" y="57"/>
                  </a:lnTo>
                  <a:close/>
                </a:path>
              </a:pathLst>
            </a:custGeom>
            <a:solidFill>
              <a:srgbClr val="D1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408" name="Freeform 704"/>
            <p:cNvSpPr>
              <a:spLocks/>
            </p:cNvSpPr>
            <p:nvPr/>
          </p:nvSpPr>
          <p:spPr bwMode="auto">
            <a:xfrm>
              <a:off x="3421" y="3133"/>
              <a:ext cx="2" cy="3"/>
            </a:xfrm>
            <a:custGeom>
              <a:avLst/>
              <a:gdLst/>
              <a:ahLst/>
              <a:cxnLst>
                <a:cxn ang="0">
                  <a:pos x="28" y="56"/>
                </a:cxn>
                <a:cxn ang="0">
                  <a:pos x="17" y="54"/>
                </a:cxn>
                <a:cxn ang="0">
                  <a:pos x="9" y="48"/>
                </a:cxn>
                <a:cxn ang="0">
                  <a:pos x="2" y="40"/>
                </a:cxn>
                <a:cxn ang="0">
                  <a:pos x="0" y="28"/>
                </a:cxn>
                <a:cxn ang="0">
                  <a:pos x="2" y="16"/>
                </a:cxn>
                <a:cxn ang="0">
                  <a:pos x="9" y="8"/>
                </a:cxn>
                <a:cxn ang="0">
                  <a:pos x="17" y="2"/>
                </a:cxn>
                <a:cxn ang="0">
                  <a:pos x="28" y="0"/>
                </a:cxn>
                <a:cxn ang="0">
                  <a:pos x="39" y="2"/>
                </a:cxn>
                <a:cxn ang="0">
                  <a:pos x="47" y="8"/>
                </a:cxn>
                <a:cxn ang="0">
                  <a:pos x="53" y="16"/>
                </a:cxn>
                <a:cxn ang="0">
                  <a:pos x="55" y="28"/>
                </a:cxn>
                <a:cxn ang="0">
                  <a:pos x="53" y="40"/>
                </a:cxn>
                <a:cxn ang="0">
                  <a:pos x="47" y="48"/>
                </a:cxn>
                <a:cxn ang="0">
                  <a:pos x="39" y="54"/>
                </a:cxn>
                <a:cxn ang="0">
                  <a:pos x="28" y="56"/>
                </a:cxn>
              </a:cxnLst>
              <a:rect l="0" t="0" r="r" b="b"/>
              <a:pathLst>
                <a:path w="55" h="56">
                  <a:moveTo>
                    <a:pt x="28" y="56"/>
                  </a:moveTo>
                  <a:lnTo>
                    <a:pt x="17" y="54"/>
                  </a:lnTo>
                  <a:lnTo>
                    <a:pt x="9" y="48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6"/>
                  </a:lnTo>
                  <a:lnTo>
                    <a:pt x="9" y="8"/>
                  </a:lnTo>
                  <a:lnTo>
                    <a:pt x="17" y="2"/>
                  </a:lnTo>
                  <a:lnTo>
                    <a:pt x="28" y="0"/>
                  </a:lnTo>
                  <a:lnTo>
                    <a:pt x="39" y="2"/>
                  </a:lnTo>
                  <a:lnTo>
                    <a:pt x="47" y="8"/>
                  </a:lnTo>
                  <a:lnTo>
                    <a:pt x="53" y="16"/>
                  </a:lnTo>
                  <a:lnTo>
                    <a:pt x="55" y="28"/>
                  </a:lnTo>
                  <a:lnTo>
                    <a:pt x="53" y="40"/>
                  </a:lnTo>
                  <a:lnTo>
                    <a:pt x="47" y="48"/>
                  </a:lnTo>
                  <a:lnTo>
                    <a:pt x="39" y="54"/>
                  </a:lnTo>
                  <a:lnTo>
                    <a:pt x="28" y="56"/>
                  </a:lnTo>
                  <a:close/>
                </a:path>
              </a:pathLst>
            </a:custGeom>
            <a:solidFill>
              <a:srgbClr val="D1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409" name="Freeform 705"/>
            <p:cNvSpPr>
              <a:spLocks/>
            </p:cNvSpPr>
            <p:nvPr/>
          </p:nvSpPr>
          <p:spPr bwMode="auto">
            <a:xfrm>
              <a:off x="3433" y="3076"/>
              <a:ext cx="29" cy="29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0" y="222"/>
                </a:cxn>
                <a:cxn ang="0">
                  <a:pos x="125" y="522"/>
                </a:cxn>
                <a:cxn ang="0">
                  <a:pos x="624" y="301"/>
                </a:cxn>
                <a:cxn ang="0">
                  <a:pos x="498" y="0"/>
                </a:cxn>
              </a:cxnLst>
              <a:rect l="0" t="0" r="r" b="b"/>
              <a:pathLst>
                <a:path w="624" h="522">
                  <a:moveTo>
                    <a:pt x="498" y="0"/>
                  </a:moveTo>
                  <a:lnTo>
                    <a:pt x="0" y="222"/>
                  </a:lnTo>
                  <a:lnTo>
                    <a:pt x="125" y="522"/>
                  </a:lnTo>
                  <a:lnTo>
                    <a:pt x="624" y="30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rgbClr val="11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410" name="Freeform 706"/>
            <p:cNvSpPr>
              <a:spLocks/>
            </p:cNvSpPr>
            <p:nvPr/>
          </p:nvSpPr>
          <p:spPr bwMode="auto">
            <a:xfrm>
              <a:off x="3434" y="3077"/>
              <a:ext cx="27" cy="27"/>
            </a:xfrm>
            <a:custGeom>
              <a:avLst/>
              <a:gdLst/>
              <a:ahLst/>
              <a:cxnLst>
                <a:cxn ang="0">
                  <a:pos x="474" y="0"/>
                </a:cxn>
                <a:cxn ang="0">
                  <a:pos x="0" y="211"/>
                </a:cxn>
                <a:cxn ang="0">
                  <a:pos x="114" y="484"/>
                </a:cxn>
                <a:cxn ang="0">
                  <a:pos x="589" y="273"/>
                </a:cxn>
                <a:cxn ang="0">
                  <a:pos x="474" y="0"/>
                </a:cxn>
              </a:cxnLst>
              <a:rect l="0" t="0" r="r" b="b"/>
              <a:pathLst>
                <a:path w="589" h="484">
                  <a:moveTo>
                    <a:pt x="474" y="0"/>
                  </a:moveTo>
                  <a:lnTo>
                    <a:pt x="0" y="211"/>
                  </a:lnTo>
                  <a:lnTo>
                    <a:pt x="114" y="484"/>
                  </a:lnTo>
                  <a:lnTo>
                    <a:pt x="589" y="273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411" name="Freeform 707"/>
            <p:cNvSpPr>
              <a:spLocks/>
            </p:cNvSpPr>
            <p:nvPr/>
          </p:nvSpPr>
          <p:spPr bwMode="auto">
            <a:xfrm>
              <a:off x="3434" y="3078"/>
              <a:ext cx="27" cy="26"/>
            </a:xfrm>
            <a:custGeom>
              <a:avLst/>
              <a:gdLst/>
              <a:ahLst/>
              <a:cxnLst>
                <a:cxn ang="0">
                  <a:pos x="473" y="0"/>
                </a:cxn>
                <a:cxn ang="0">
                  <a:pos x="0" y="211"/>
                </a:cxn>
                <a:cxn ang="0">
                  <a:pos x="108" y="471"/>
                </a:cxn>
                <a:cxn ang="0">
                  <a:pos x="583" y="260"/>
                </a:cxn>
                <a:cxn ang="0">
                  <a:pos x="473" y="0"/>
                </a:cxn>
              </a:cxnLst>
              <a:rect l="0" t="0" r="r" b="b"/>
              <a:pathLst>
                <a:path w="583" h="471">
                  <a:moveTo>
                    <a:pt x="473" y="0"/>
                  </a:moveTo>
                  <a:lnTo>
                    <a:pt x="0" y="211"/>
                  </a:lnTo>
                  <a:lnTo>
                    <a:pt x="108" y="471"/>
                  </a:lnTo>
                  <a:lnTo>
                    <a:pt x="583" y="260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878F8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412" name="Freeform 708"/>
            <p:cNvSpPr>
              <a:spLocks/>
            </p:cNvSpPr>
            <p:nvPr/>
          </p:nvSpPr>
          <p:spPr bwMode="auto">
            <a:xfrm>
              <a:off x="3447" y="3082"/>
              <a:ext cx="10" cy="13"/>
            </a:xfrm>
            <a:custGeom>
              <a:avLst/>
              <a:gdLst/>
              <a:ahLst/>
              <a:cxnLst>
                <a:cxn ang="0">
                  <a:pos x="159" y="223"/>
                </a:cxn>
                <a:cxn ang="0">
                  <a:pos x="137" y="231"/>
                </a:cxn>
                <a:cxn ang="0">
                  <a:pos x="115" y="234"/>
                </a:cxn>
                <a:cxn ang="0">
                  <a:pos x="93" y="232"/>
                </a:cxn>
                <a:cxn ang="0">
                  <a:pos x="73" y="225"/>
                </a:cxn>
                <a:cxn ang="0">
                  <a:pos x="54" y="215"/>
                </a:cxn>
                <a:cxn ang="0">
                  <a:pos x="36" y="201"/>
                </a:cxn>
                <a:cxn ang="0">
                  <a:pos x="22" y="184"/>
                </a:cxn>
                <a:cxn ang="0">
                  <a:pos x="11" y="163"/>
                </a:cxn>
                <a:cxn ang="0">
                  <a:pos x="4" y="141"/>
                </a:cxn>
                <a:cxn ang="0">
                  <a:pos x="0" y="118"/>
                </a:cxn>
                <a:cxn ang="0">
                  <a:pos x="3" y="96"/>
                </a:cxn>
                <a:cxn ang="0">
                  <a:pos x="9" y="74"/>
                </a:cxn>
                <a:cxn ang="0">
                  <a:pos x="19" y="55"/>
                </a:cxn>
                <a:cxn ang="0">
                  <a:pos x="32" y="37"/>
                </a:cxn>
                <a:cxn ang="0">
                  <a:pos x="48" y="22"/>
                </a:cxn>
                <a:cxn ang="0">
                  <a:pos x="69" y="10"/>
                </a:cxn>
                <a:cxn ang="0">
                  <a:pos x="90" y="3"/>
                </a:cxn>
                <a:cxn ang="0">
                  <a:pos x="113" y="0"/>
                </a:cxn>
                <a:cxn ang="0">
                  <a:pos x="134" y="2"/>
                </a:cxn>
                <a:cxn ang="0">
                  <a:pos x="156" y="8"/>
                </a:cxn>
                <a:cxn ang="0">
                  <a:pos x="174" y="19"/>
                </a:cxn>
                <a:cxn ang="0">
                  <a:pos x="191" y="32"/>
                </a:cxn>
                <a:cxn ang="0">
                  <a:pos x="206" y="49"/>
                </a:cxn>
                <a:cxn ang="0">
                  <a:pos x="217" y="70"/>
                </a:cxn>
                <a:cxn ang="0">
                  <a:pos x="224" y="93"/>
                </a:cxn>
                <a:cxn ang="0">
                  <a:pos x="227" y="116"/>
                </a:cxn>
                <a:cxn ang="0">
                  <a:pos x="225" y="138"/>
                </a:cxn>
                <a:cxn ang="0">
                  <a:pos x="219" y="159"/>
                </a:cxn>
                <a:cxn ang="0">
                  <a:pos x="209" y="179"/>
                </a:cxn>
                <a:cxn ang="0">
                  <a:pos x="195" y="197"/>
                </a:cxn>
                <a:cxn ang="0">
                  <a:pos x="179" y="212"/>
                </a:cxn>
                <a:cxn ang="0">
                  <a:pos x="159" y="223"/>
                </a:cxn>
              </a:cxnLst>
              <a:rect l="0" t="0" r="r" b="b"/>
              <a:pathLst>
                <a:path w="227" h="234">
                  <a:moveTo>
                    <a:pt x="159" y="223"/>
                  </a:moveTo>
                  <a:lnTo>
                    <a:pt x="137" y="231"/>
                  </a:lnTo>
                  <a:lnTo>
                    <a:pt x="115" y="234"/>
                  </a:lnTo>
                  <a:lnTo>
                    <a:pt x="93" y="232"/>
                  </a:lnTo>
                  <a:lnTo>
                    <a:pt x="73" y="225"/>
                  </a:lnTo>
                  <a:lnTo>
                    <a:pt x="54" y="215"/>
                  </a:lnTo>
                  <a:lnTo>
                    <a:pt x="36" y="201"/>
                  </a:lnTo>
                  <a:lnTo>
                    <a:pt x="22" y="184"/>
                  </a:lnTo>
                  <a:lnTo>
                    <a:pt x="11" y="163"/>
                  </a:lnTo>
                  <a:lnTo>
                    <a:pt x="4" y="141"/>
                  </a:lnTo>
                  <a:lnTo>
                    <a:pt x="0" y="118"/>
                  </a:lnTo>
                  <a:lnTo>
                    <a:pt x="3" y="96"/>
                  </a:lnTo>
                  <a:lnTo>
                    <a:pt x="9" y="74"/>
                  </a:lnTo>
                  <a:lnTo>
                    <a:pt x="19" y="55"/>
                  </a:lnTo>
                  <a:lnTo>
                    <a:pt x="32" y="37"/>
                  </a:lnTo>
                  <a:lnTo>
                    <a:pt x="48" y="22"/>
                  </a:lnTo>
                  <a:lnTo>
                    <a:pt x="69" y="10"/>
                  </a:lnTo>
                  <a:lnTo>
                    <a:pt x="90" y="3"/>
                  </a:lnTo>
                  <a:lnTo>
                    <a:pt x="113" y="0"/>
                  </a:lnTo>
                  <a:lnTo>
                    <a:pt x="134" y="2"/>
                  </a:lnTo>
                  <a:lnTo>
                    <a:pt x="156" y="8"/>
                  </a:lnTo>
                  <a:lnTo>
                    <a:pt x="174" y="19"/>
                  </a:lnTo>
                  <a:lnTo>
                    <a:pt x="191" y="32"/>
                  </a:lnTo>
                  <a:lnTo>
                    <a:pt x="206" y="49"/>
                  </a:lnTo>
                  <a:lnTo>
                    <a:pt x="217" y="70"/>
                  </a:lnTo>
                  <a:lnTo>
                    <a:pt x="224" y="93"/>
                  </a:lnTo>
                  <a:lnTo>
                    <a:pt x="227" y="116"/>
                  </a:lnTo>
                  <a:lnTo>
                    <a:pt x="225" y="138"/>
                  </a:lnTo>
                  <a:lnTo>
                    <a:pt x="219" y="159"/>
                  </a:lnTo>
                  <a:lnTo>
                    <a:pt x="209" y="179"/>
                  </a:lnTo>
                  <a:lnTo>
                    <a:pt x="195" y="197"/>
                  </a:lnTo>
                  <a:lnTo>
                    <a:pt x="179" y="212"/>
                  </a:lnTo>
                  <a:lnTo>
                    <a:pt x="159" y="223"/>
                  </a:lnTo>
                  <a:close/>
                </a:path>
              </a:pathLst>
            </a:custGeom>
            <a:solidFill>
              <a:srgbClr val="E3333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413" name="Freeform 709"/>
            <p:cNvSpPr>
              <a:spLocks/>
            </p:cNvSpPr>
            <p:nvPr/>
          </p:nvSpPr>
          <p:spPr bwMode="auto">
            <a:xfrm>
              <a:off x="3447" y="3082"/>
              <a:ext cx="10" cy="12"/>
            </a:xfrm>
            <a:custGeom>
              <a:avLst/>
              <a:gdLst/>
              <a:ahLst/>
              <a:cxnLst>
                <a:cxn ang="0">
                  <a:pos x="146" y="206"/>
                </a:cxn>
                <a:cxn ang="0">
                  <a:pos x="125" y="212"/>
                </a:cxn>
                <a:cxn ang="0">
                  <a:pos x="105" y="214"/>
                </a:cxn>
                <a:cxn ang="0">
                  <a:pos x="84" y="212"/>
                </a:cxn>
                <a:cxn ang="0">
                  <a:pos x="66" y="206"/>
                </a:cxn>
                <a:cxn ang="0">
                  <a:pos x="48" y="196"/>
                </a:cxn>
                <a:cxn ang="0">
                  <a:pos x="31" y="183"/>
                </a:cxn>
                <a:cxn ang="0">
                  <a:pos x="18" y="168"/>
                </a:cxn>
                <a:cxn ang="0">
                  <a:pos x="8" y="149"/>
                </a:cxn>
                <a:cxn ang="0">
                  <a:pos x="2" y="129"/>
                </a:cxn>
                <a:cxn ang="0">
                  <a:pos x="0" y="108"/>
                </a:cxn>
                <a:cxn ang="0">
                  <a:pos x="2" y="86"/>
                </a:cxn>
                <a:cxn ang="0">
                  <a:pos x="8" y="67"/>
                </a:cxn>
                <a:cxn ang="0">
                  <a:pos x="17" y="49"/>
                </a:cxn>
                <a:cxn ang="0">
                  <a:pos x="29" y="33"/>
                </a:cxn>
                <a:cxn ang="0">
                  <a:pos x="45" y="19"/>
                </a:cxn>
                <a:cxn ang="0">
                  <a:pos x="63" y="8"/>
                </a:cxn>
                <a:cxn ang="0">
                  <a:pos x="83" y="2"/>
                </a:cxn>
                <a:cxn ang="0">
                  <a:pos x="104" y="0"/>
                </a:cxn>
                <a:cxn ang="0">
                  <a:pos x="123" y="2"/>
                </a:cxn>
                <a:cxn ang="0">
                  <a:pos x="142" y="7"/>
                </a:cxn>
                <a:cxn ang="0">
                  <a:pos x="161" y="17"/>
                </a:cxn>
                <a:cxn ang="0">
                  <a:pos x="176" y="30"/>
                </a:cxn>
                <a:cxn ang="0">
                  <a:pos x="189" y="45"/>
                </a:cxn>
                <a:cxn ang="0">
                  <a:pos x="200" y="63"/>
                </a:cxn>
                <a:cxn ang="0">
                  <a:pos x="206" y="84"/>
                </a:cxn>
                <a:cxn ang="0">
                  <a:pos x="208" y="105"/>
                </a:cxn>
                <a:cxn ang="0">
                  <a:pos x="206" y="127"/>
                </a:cxn>
                <a:cxn ang="0">
                  <a:pos x="201" y="147"/>
                </a:cxn>
                <a:cxn ang="0">
                  <a:pos x="191" y="164"/>
                </a:cxn>
                <a:cxn ang="0">
                  <a:pos x="179" y="181"/>
                </a:cxn>
                <a:cxn ang="0">
                  <a:pos x="164" y="195"/>
                </a:cxn>
                <a:cxn ang="0">
                  <a:pos x="146" y="206"/>
                </a:cxn>
              </a:cxnLst>
              <a:rect l="0" t="0" r="r" b="b"/>
              <a:pathLst>
                <a:path w="208" h="214">
                  <a:moveTo>
                    <a:pt x="146" y="206"/>
                  </a:moveTo>
                  <a:lnTo>
                    <a:pt x="125" y="212"/>
                  </a:lnTo>
                  <a:lnTo>
                    <a:pt x="105" y="214"/>
                  </a:lnTo>
                  <a:lnTo>
                    <a:pt x="84" y="212"/>
                  </a:lnTo>
                  <a:lnTo>
                    <a:pt x="66" y="206"/>
                  </a:lnTo>
                  <a:lnTo>
                    <a:pt x="48" y="196"/>
                  </a:lnTo>
                  <a:lnTo>
                    <a:pt x="31" y="183"/>
                  </a:lnTo>
                  <a:lnTo>
                    <a:pt x="18" y="168"/>
                  </a:lnTo>
                  <a:lnTo>
                    <a:pt x="8" y="149"/>
                  </a:lnTo>
                  <a:lnTo>
                    <a:pt x="2" y="129"/>
                  </a:lnTo>
                  <a:lnTo>
                    <a:pt x="0" y="108"/>
                  </a:lnTo>
                  <a:lnTo>
                    <a:pt x="2" y="86"/>
                  </a:lnTo>
                  <a:lnTo>
                    <a:pt x="8" y="67"/>
                  </a:lnTo>
                  <a:lnTo>
                    <a:pt x="17" y="49"/>
                  </a:lnTo>
                  <a:lnTo>
                    <a:pt x="29" y="33"/>
                  </a:lnTo>
                  <a:lnTo>
                    <a:pt x="45" y="19"/>
                  </a:lnTo>
                  <a:lnTo>
                    <a:pt x="63" y="8"/>
                  </a:lnTo>
                  <a:lnTo>
                    <a:pt x="83" y="2"/>
                  </a:lnTo>
                  <a:lnTo>
                    <a:pt x="104" y="0"/>
                  </a:lnTo>
                  <a:lnTo>
                    <a:pt x="123" y="2"/>
                  </a:lnTo>
                  <a:lnTo>
                    <a:pt x="142" y="7"/>
                  </a:lnTo>
                  <a:lnTo>
                    <a:pt x="161" y="17"/>
                  </a:lnTo>
                  <a:lnTo>
                    <a:pt x="176" y="30"/>
                  </a:lnTo>
                  <a:lnTo>
                    <a:pt x="189" y="45"/>
                  </a:lnTo>
                  <a:lnTo>
                    <a:pt x="200" y="63"/>
                  </a:lnTo>
                  <a:lnTo>
                    <a:pt x="206" y="84"/>
                  </a:lnTo>
                  <a:lnTo>
                    <a:pt x="208" y="105"/>
                  </a:lnTo>
                  <a:lnTo>
                    <a:pt x="206" y="127"/>
                  </a:lnTo>
                  <a:lnTo>
                    <a:pt x="201" y="147"/>
                  </a:lnTo>
                  <a:lnTo>
                    <a:pt x="191" y="164"/>
                  </a:lnTo>
                  <a:lnTo>
                    <a:pt x="179" y="181"/>
                  </a:lnTo>
                  <a:lnTo>
                    <a:pt x="164" y="195"/>
                  </a:lnTo>
                  <a:lnTo>
                    <a:pt x="146" y="206"/>
                  </a:lnTo>
                  <a:close/>
                </a:path>
              </a:pathLst>
            </a:custGeom>
            <a:solidFill>
              <a:srgbClr val="EB5F6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414" name="Freeform 710"/>
            <p:cNvSpPr>
              <a:spLocks/>
            </p:cNvSpPr>
            <p:nvPr/>
          </p:nvSpPr>
          <p:spPr bwMode="auto">
            <a:xfrm>
              <a:off x="3448" y="3083"/>
              <a:ext cx="8" cy="10"/>
            </a:xfrm>
            <a:custGeom>
              <a:avLst/>
              <a:gdLst/>
              <a:ahLst/>
              <a:cxnLst>
                <a:cxn ang="0">
                  <a:pos x="131" y="187"/>
                </a:cxn>
                <a:cxn ang="0">
                  <a:pos x="113" y="193"/>
                </a:cxn>
                <a:cxn ang="0">
                  <a:pos x="95" y="194"/>
                </a:cxn>
                <a:cxn ang="0">
                  <a:pos x="76" y="192"/>
                </a:cxn>
                <a:cxn ang="0">
                  <a:pos x="59" y="187"/>
                </a:cxn>
                <a:cxn ang="0">
                  <a:pos x="44" y="178"/>
                </a:cxn>
                <a:cxn ang="0">
                  <a:pos x="29" y="167"/>
                </a:cxn>
                <a:cxn ang="0">
                  <a:pos x="17" y="152"/>
                </a:cxn>
                <a:cxn ang="0">
                  <a:pos x="8" y="135"/>
                </a:cxn>
                <a:cxn ang="0">
                  <a:pos x="2" y="116"/>
                </a:cxn>
                <a:cxn ang="0">
                  <a:pos x="0" y="97"/>
                </a:cxn>
                <a:cxn ang="0">
                  <a:pos x="2" y="79"/>
                </a:cxn>
                <a:cxn ang="0">
                  <a:pos x="7" y="61"/>
                </a:cxn>
                <a:cxn ang="0">
                  <a:pos x="15" y="45"/>
                </a:cxn>
                <a:cxn ang="0">
                  <a:pos x="26" y="30"/>
                </a:cxn>
                <a:cxn ang="0">
                  <a:pos x="41" y="17"/>
                </a:cxn>
                <a:cxn ang="0">
                  <a:pos x="57" y="8"/>
                </a:cxn>
                <a:cxn ang="0">
                  <a:pos x="75" y="1"/>
                </a:cxn>
                <a:cxn ang="0">
                  <a:pos x="95" y="0"/>
                </a:cxn>
                <a:cxn ang="0">
                  <a:pos x="112" y="1"/>
                </a:cxn>
                <a:cxn ang="0">
                  <a:pos x="130" y="7"/>
                </a:cxn>
                <a:cxn ang="0">
                  <a:pos x="146" y="15"/>
                </a:cxn>
                <a:cxn ang="0">
                  <a:pos x="160" y="27"/>
                </a:cxn>
                <a:cxn ang="0">
                  <a:pos x="172" y="41"/>
                </a:cxn>
                <a:cxn ang="0">
                  <a:pos x="181" y="58"/>
                </a:cxn>
                <a:cxn ang="0">
                  <a:pos x="187" y="77"/>
                </a:cxn>
                <a:cxn ang="0">
                  <a:pos x="189" y="96"/>
                </a:cxn>
                <a:cxn ang="0">
                  <a:pos x="188" y="114"/>
                </a:cxn>
                <a:cxn ang="0">
                  <a:pos x="182" y="132"/>
                </a:cxn>
                <a:cxn ang="0">
                  <a:pos x="174" y="149"/>
                </a:cxn>
                <a:cxn ang="0">
                  <a:pos x="163" y="165"/>
                </a:cxn>
                <a:cxn ang="0">
                  <a:pos x="149" y="177"/>
                </a:cxn>
                <a:cxn ang="0">
                  <a:pos x="131" y="187"/>
                </a:cxn>
              </a:cxnLst>
              <a:rect l="0" t="0" r="r" b="b"/>
              <a:pathLst>
                <a:path w="189" h="194">
                  <a:moveTo>
                    <a:pt x="131" y="187"/>
                  </a:moveTo>
                  <a:lnTo>
                    <a:pt x="113" y="193"/>
                  </a:lnTo>
                  <a:lnTo>
                    <a:pt x="95" y="194"/>
                  </a:lnTo>
                  <a:lnTo>
                    <a:pt x="76" y="192"/>
                  </a:lnTo>
                  <a:lnTo>
                    <a:pt x="59" y="187"/>
                  </a:lnTo>
                  <a:lnTo>
                    <a:pt x="44" y="178"/>
                  </a:lnTo>
                  <a:lnTo>
                    <a:pt x="29" y="167"/>
                  </a:lnTo>
                  <a:lnTo>
                    <a:pt x="17" y="152"/>
                  </a:lnTo>
                  <a:lnTo>
                    <a:pt x="8" y="135"/>
                  </a:lnTo>
                  <a:lnTo>
                    <a:pt x="2" y="116"/>
                  </a:lnTo>
                  <a:lnTo>
                    <a:pt x="0" y="97"/>
                  </a:lnTo>
                  <a:lnTo>
                    <a:pt x="2" y="79"/>
                  </a:lnTo>
                  <a:lnTo>
                    <a:pt x="7" y="61"/>
                  </a:lnTo>
                  <a:lnTo>
                    <a:pt x="15" y="45"/>
                  </a:lnTo>
                  <a:lnTo>
                    <a:pt x="26" y="30"/>
                  </a:lnTo>
                  <a:lnTo>
                    <a:pt x="41" y="17"/>
                  </a:lnTo>
                  <a:lnTo>
                    <a:pt x="57" y="8"/>
                  </a:lnTo>
                  <a:lnTo>
                    <a:pt x="75" y="1"/>
                  </a:lnTo>
                  <a:lnTo>
                    <a:pt x="95" y="0"/>
                  </a:lnTo>
                  <a:lnTo>
                    <a:pt x="112" y="1"/>
                  </a:lnTo>
                  <a:lnTo>
                    <a:pt x="130" y="7"/>
                  </a:lnTo>
                  <a:lnTo>
                    <a:pt x="146" y="15"/>
                  </a:lnTo>
                  <a:lnTo>
                    <a:pt x="160" y="27"/>
                  </a:lnTo>
                  <a:lnTo>
                    <a:pt x="172" y="41"/>
                  </a:lnTo>
                  <a:lnTo>
                    <a:pt x="181" y="58"/>
                  </a:lnTo>
                  <a:lnTo>
                    <a:pt x="187" y="77"/>
                  </a:lnTo>
                  <a:lnTo>
                    <a:pt x="189" y="96"/>
                  </a:lnTo>
                  <a:lnTo>
                    <a:pt x="188" y="114"/>
                  </a:lnTo>
                  <a:lnTo>
                    <a:pt x="182" y="132"/>
                  </a:lnTo>
                  <a:lnTo>
                    <a:pt x="174" y="149"/>
                  </a:lnTo>
                  <a:lnTo>
                    <a:pt x="163" y="165"/>
                  </a:lnTo>
                  <a:lnTo>
                    <a:pt x="149" y="177"/>
                  </a:lnTo>
                  <a:lnTo>
                    <a:pt x="131" y="187"/>
                  </a:lnTo>
                  <a:close/>
                </a:path>
              </a:pathLst>
            </a:custGeom>
            <a:solidFill>
              <a:srgbClr val="F0878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415" name="Freeform 711"/>
            <p:cNvSpPr>
              <a:spLocks/>
            </p:cNvSpPr>
            <p:nvPr/>
          </p:nvSpPr>
          <p:spPr bwMode="auto">
            <a:xfrm>
              <a:off x="3448" y="3083"/>
              <a:ext cx="8" cy="10"/>
            </a:xfrm>
            <a:custGeom>
              <a:avLst/>
              <a:gdLst/>
              <a:ahLst/>
              <a:cxnLst>
                <a:cxn ang="0">
                  <a:pos x="120" y="170"/>
                </a:cxn>
                <a:cxn ang="0">
                  <a:pos x="104" y="175"/>
                </a:cxn>
                <a:cxn ang="0">
                  <a:pos x="87" y="177"/>
                </a:cxn>
                <a:cxn ang="0">
                  <a:pos x="70" y="176"/>
                </a:cxn>
                <a:cxn ang="0">
                  <a:pos x="54" y="171"/>
                </a:cxn>
                <a:cxn ang="0">
                  <a:pos x="40" y="163"/>
                </a:cxn>
                <a:cxn ang="0">
                  <a:pos x="27" y="152"/>
                </a:cxn>
                <a:cxn ang="0">
                  <a:pos x="15" y="139"/>
                </a:cxn>
                <a:cxn ang="0">
                  <a:pos x="7" y="124"/>
                </a:cxn>
                <a:cxn ang="0">
                  <a:pos x="2" y="107"/>
                </a:cxn>
                <a:cxn ang="0">
                  <a:pos x="0" y="90"/>
                </a:cxn>
                <a:cxn ang="0">
                  <a:pos x="2" y="72"/>
                </a:cxn>
                <a:cxn ang="0">
                  <a:pos x="7" y="56"/>
                </a:cxn>
                <a:cxn ang="0">
                  <a:pos x="14" y="41"/>
                </a:cxn>
                <a:cxn ang="0">
                  <a:pos x="25" y="28"/>
                </a:cxn>
                <a:cxn ang="0">
                  <a:pos x="37" y="16"/>
                </a:cxn>
                <a:cxn ang="0">
                  <a:pos x="52" y="8"/>
                </a:cxn>
                <a:cxn ang="0">
                  <a:pos x="68" y="2"/>
                </a:cxn>
                <a:cxn ang="0">
                  <a:pos x="85" y="0"/>
                </a:cxn>
                <a:cxn ang="0">
                  <a:pos x="102" y="2"/>
                </a:cxn>
                <a:cxn ang="0">
                  <a:pos x="117" y="7"/>
                </a:cxn>
                <a:cxn ang="0">
                  <a:pos x="132" y="15"/>
                </a:cxn>
                <a:cxn ang="0">
                  <a:pos x="145" y="25"/>
                </a:cxn>
                <a:cxn ang="0">
                  <a:pos x="156" y="38"/>
                </a:cxn>
                <a:cxn ang="0">
                  <a:pos x="164" y="53"/>
                </a:cxn>
                <a:cxn ang="0">
                  <a:pos x="169" y="70"/>
                </a:cxn>
                <a:cxn ang="0">
                  <a:pos x="171" y="88"/>
                </a:cxn>
                <a:cxn ang="0">
                  <a:pos x="169" y="105"/>
                </a:cxn>
                <a:cxn ang="0">
                  <a:pos x="165" y="121"/>
                </a:cxn>
                <a:cxn ang="0">
                  <a:pos x="158" y="136"/>
                </a:cxn>
                <a:cxn ang="0">
                  <a:pos x="148" y="150"/>
                </a:cxn>
                <a:cxn ang="0">
                  <a:pos x="136" y="162"/>
                </a:cxn>
                <a:cxn ang="0">
                  <a:pos x="120" y="170"/>
                </a:cxn>
              </a:cxnLst>
              <a:rect l="0" t="0" r="r" b="b"/>
              <a:pathLst>
                <a:path w="171" h="177">
                  <a:moveTo>
                    <a:pt x="120" y="170"/>
                  </a:moveTo>
                  <a:lnTo>
                    <a:pt x="104" y="175"/>
                  </a:lnTo>
                  <a:lnTo>
                    <a:pt x="87" y="177"/>
                  </a:lnTo>
                  <a:lnTo>
                    <a:pt x="70" y="176"/>
                  </a:lnTo>
                  <a:lnTo>
                    <a:pt x="54" y="171"/>
                  </a:lnTo>
                  <a:lnTo>
                    <a:pt x="40" y="163"/>
                  </a:lnTo>
                  <a:lnTo>
                    <a:pt x="27" y="152"/>
                  </a:lnTo>
                  <a:lnTo>
                    <a:pt x="15" y="139"/>
                  </a:lnTo>
                  <a:lnTo>
                    <a:pt x="7" y="124"/>
                  </a:lnTo>
                  <a:lnTo>
                    <a:pt x="2" y="107"/>
                  </a:lnTo>
                  <a:lnTo>
                    <a:pt x="0" y="90"/>
                  </a:lnTo>
                  <a:lnTo>
                    <a:pt x="2" y="72"/>
                  </a:lnTo>
                  <a:lnTo>
                    <a:pt x="7" y="56"/>
                  </a:lnTo>
                  <a:lnTo>
                    <a:pt x="14" y="41"/>
                  </a:lnTo>
                  <a:lnTo>
                    <a:pt x="25" y="28"/>
                  </a:lnTo>
                  <a:lnTo>
                    <a:pt x="37" y="16"/>
                  </a:lnTo>
                  <a:lnTo>
                    <a:pt x="52" y="8"/>
                  </a:lnTo>
                  <a:lnTo>
                    <a:pt x="68" y="2"/>
                  </a:lnTo>
                  <a:lnTo>
                    <a:pt x="85" y="0"/>
                  </a:lnTo>
                  <a:lnTo>
                    <a:pt x="102" y="2"/>
                  </a:lnTo>
                  <a:lnTo>
                    <a:pt x="117" y="7"/>
                  </a:lnTo>
                  <a:lnTo>
                    <a:pt x="132" y="15"/>
                  </a:lnTo>
                  <a:lnTo>
                    <a:pt x="145" y="25"/>
                  </a:lnTo>
                  <a:lnTo>
                    <a:pt x="156" y="38"/>
                  </a:lnTo>
                  <a:lnTo>
                    <a:pt x="164" y="53"/>
                  </a:lnTo>
                  <a:lnTo>
                    <a:pt x="169" y="70"/>
                  </a:lnTo>
                  <a:lnTo>
                    <a:pt x="171" y="88"/>
                  </a:lnTo>
                  <a:lnTo>
                    <a:pt x="169" y="105"/>
                  </a:lnTo>
                  <a:lnTo>
                    <a:pt x="165" y="121"/>
                  </a:lnTo>
                  <a:lnTo>
                    <a:pt x="158" y="136"/>
                  </a:lnTo>
                  <a:lnTo>
                    <a:pt x="148" y="150"/>
                  </a:lnTo>
                  <a:lnTo>
                    <a:pt x="136" y="162"/>
                  </a:lnTo>
                  <a:lnTo>
                    <a:pt x="120" y="170"/>
                  </a:lnTo>
                  <a:close/>
                </a:path>
              </a:pathLst>
            </a:custGeom>
            <a:solidFill>
              <a:srgbClr val="F5AE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416" name="Freeform 712"/>
            <p:cNvSpPr>
              <a:spLocks/>
            </p:cNvSpPr>
            <p:nvPr/>
          </p:nvSpPr>
          <p:spPr bwMode="auto">
            <a:xfrm>
              <a:off x="3449" y="3083"/>
              <a:ext cx="7" cy="9"/>
            </a:xfrm>
            <a:custGeom>
              <a:avLst/>
              <a:gdLst/>
              <a:ahLst/>
              <a:cxnLst>
                <a:cxn ang="0">
                  <a:pos x="106" y="149"/>
                </a:cxn>
                <a:cxn ang="0">
                  <a:pos x="92" y="155"/>
                </a:cxn>
                <a:cxn ang="0">
                  <a:pos x="77" y="156"/>
                </a:cxn>
                <a:cxn ang="0">
                  <a:pos x="63" y="155"/>
                </a:cxn>
                <a:cxn ang="0">
                  <a:pos x="48" y="150"/>
                </a:cxn>
                <a:cxn ang="0">
                  <a:pos x="35" y="143"/>
                </a:cxn>
                <a:cxn ang="0">
                  <a:pos x="24" y="133"/>
                </a:cxn>
                <a:cxn ang="0">
                  <a:pos x="14" y="122"/>
                </a:cxn>
                <a:cxn ang="0">
                  <a:pos x="6" y="108"/>
                </a:cxn>
                <a:cxn ang="0">
                  <a:pos x="2" y="93"/>
                </a:cxn>
                <a:cxn ang="0">
                  <a:pos x="0" y="78"/>
                </a:cxn>
                <a:cxn ang="0">
                  <a:pos x="1" y="63"/>
                </a:cxn>
                <a:cxn ang="0">
                  <a:pos x="5" y="49"/>
                </a:cxn>
                <a:cxn ang="0">
                  <a:pos x="13" y="35"/>
                </a:cxn>
                <a:cxn ang="0">
                  <a:pos x="22" y="24"/>
                </a:cxn>
                <a:cxn ang="0">
                  <a:pos x="33" y="13"/>
                </a:cxn>
                <a:cxn ang="0">
                  <a:pos x="46" y="6"/>
                </a:cxn>
                <a:cxn ang="0">
                  <a:pos x="60" y="1"/>
                </a:cxn>
                <a:cxn ang="0">
                  <a:pos x="76" y="0"/>
                </a:cxn>
                <a:cxn ang="0">
                  <a:pos x="90" y="1"/>
                </a:cxn>
                <a:cxn ang="0">
                  <a:pos x="104" y="5"/>
                </a:cxn>
                <a:cxn ang="0">
                  <a:pos x="118" y="11"/>
                </a:cxn>
                <a:cxn ang="0">
                  <a:pos x="129" y="21"/>
                </a:cxn>
                <a:cxn ang="0">
                  <a:pos x="139" y="32"/>
                </a:cxn>
                <a:cxn ang="0">
                  <a:pos x="146" y="46"/>
                </a:cxn>
                <a:cxn ang="0">
                  <a:pos x="150" y="61"/>
                </a:cxn>
                <a:cxn ang="0">
                  <a:pos x="152" y="77"/>
                </a:cxn>
                <a:cxn ang="0">
                  <a:pos x="151" y="91"/>
                </a:cxn>
                <a:cxn ang="0">
                  <a:pos x="147" y="106"/>
                </a:cxn>
                <a:cxn ang="0">
                  <a:pos x="140" y="120"/>
                </a:cxn>
                <a:cxn ang="0">
                  <a:pos x="131" y="131"/>
                </a:cxn>
                <a:cxn ang="0">
                  <a:pos x="120" y="142"/>
                </a:cxn>
                <a:cxn ang="0">
                  <a:pos x="106" y="149"/>
                </a:cxn>
              </a:cxnLst>
              <a:rect l="0" t="0" r="r" b="b"/>
              <a:pathLst>
                <a:path w="152" h="156">
                  <a:moveTo>
                    <a:pt x="106" y="149"/>
                  </a:moveTo>
                  <a:lnTo>
                    <a:pt x="92" y="155"/>
                  </a:lnTo>
                  <a:lnTo>
                    <a:pt x="77" y="156"/>
                  </a:lnTo>
                  <a:lnTo>
                    <a:pt x="63" y="155"/>
                  </a:lnTo>
                  <a:lnTo>
                    <a:pt x="48" y="150"/>
                  </a:lnTo>
                  <a:lnTo>
                    <a:pt x="35" y="143"/>
                  </a:lnTo>
                  <a:lnTo>
                    <a:pt x="24" y="133"/>
                  </a:lnTo>
                  <a:lnTo>
                    <a:pt x="14" y="122"/>
                  </a:lnTo>
                  <a:lnTo>
                    <a:pt x="6" y="108"/>
                  </a:lnTo>
                  <a:lnTo>
                    <a:pt x="2" y="93"/>
                  </a:lnTo>
                  <a:lnTo>
                    <a:pt x="0" y="78"/>
                  </a:lnTo>
                  <a:lnTo>
                    <a:pt x="1" y="63"/>
                  </a:lnTo>
                  <a:lnTo>
                    <a:pt x="5" y="49"/>
                  </a:lnTo>
                  <a:lnTo>
                    <a:pt x="13" y="35"/>
                  </a:lnTo>
                  <a:lnTo>
                    <a:pt x="22" y="24"/>
                  </a:lnTo>
                  <a:lnTo>
                    <a:pt x="33" y="13"/>
                  </a:lnTo>
                  <a:lnTo>
                    <a:pt x="46" y="6"/>
                  </a:lnTo>
                  <a:lnTo>
                    <a:pt x="60" y="1"/>
                  </a:lnTo>
                  <a:lnTo>
                    <a:pt x="76" y="0"/>
                  </a:lnTo>
                  <a:lnTo>
                    <a:pt x="90" y="1"/>
                  </a:lnTo>
                  <a:lnTo>
                    <a:pt x="104" y="5"/>
                  </a:lnTo>
                  <a:lnTo>
                    <a:pt x="118" y="11"/>
                  </a:lnTo>
                  <a:lnTo>
                    <a:pt x="129" y="21"/>
                  </a:lnTo>
                  <a:lnTo>
                    <a:pt x="139" y="32"/>
                  </a:lnTo>
                  <a:lnTo>
                    <a:pt x="146" y="46"/>
                  </a:lnTo>
                  <a:lnTo>
                    <a:pt x="150" y="61"/>
                  </a:lnTo>
                  <a:lnTo>
                    <a:pt x="152" y="77"/>
                  </a:lnTo>
                  <a:lnTo>
                    <a:pt x="151" y="91"/>
                  </a:lnTo>
                  <a:lnTo>
                    <a:pt x="147" y="106"/>
                  </a:lnTo>
                  <a:lnTo>
                    <a:pt x="140" y="120"/>
                  </a:lnTo>
                  <a:lnTo>
                    <a:pt x="131" y="131"/>
                  </a:lnTo>
                  <a:lnTo>
                    <a:pt x="120" y="142"/>
                  </a:lnTo>
                  <a:lnTo>
                    <a:pt x="106" y="149"/>
                  </a:lnTo>
                  <a:close/>
                </a:path>
              </a:pathLst>
            </a:custGeom>
            <a:solidFill>
              <a:srgbClr val="FAD6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417" name="Freeform 713"/>
            <p:cNvSpPr>
              <a:spLocks/>
            </p:cNvSpPr>
            <p:nvPr/>
          </p:nvSpPr>
          <p:spPr bwMode="auto">
            <a:xfrm>
              <a:off x="3449" y="3083"/>
              <a:ext cx="6" cy="8"/>
            </a:xfrm>
            <a:custGeom>
              <a:avLst/>
              <a:gdLst/>
              <a:ahLst/>
              <a:cxnLst>
                <a:cxn ang="0">
                  <a:pos x="93" y="134"/>
                </a:cxn>
                <a:cxn ang="0">
                  <a:pos x="80" y="138"/>
                </a:cxn>
                <a:cxn ang="0">
                  <a:pos x="68" y="139"/>
                </a:cxn>
                <a:cxn ang="0">
                  <a:pos x="55" y="138"/>
                </a:cxn>
                <a:cxn ang="0">
                  <a:pos x="42" y="134"/>
                </a:cxn>
                <a:cxn ang="0">
                  <a:pos x="30" y="127"/>
                </a:cxn>
                <a:cxn ang="0">
                  <a:pos x="20" y="119"/>
                </a:cxn>
                <a:cxn ang="0">
                  <a:pos x="12" y="109"/>
                </a:cxn>
                <a:cxn ang="0">
                  <a:pos x="5" y="97"/>
                </a:cxn>
                <a:cxn ang="0">
                  <a:pos x="1" y="83"/>
                </a:cxn>
                <a:cxn ang="0">
                  <a:pos x="0" y="70"/>
                </a:cxn>
                <a:cxn ang="0">
                  <a:pos x="1" y="57"/>
                </a:cxn>
                <a:cxn ang="0">
                  <a:pos x="5" y="44"/>
                </a:cxn>
                <a:cxn ang="0">
                  <a:pos x="11" y="31"/>
                </a:cxn>
                <a:cxn ang="0">
                  <a:pos x="19" y="21"/>
                </a:cxn>
                <a:cxn ang="0">
                  <a:pos x="28" y="12"/>
                </a:cxn>
                <a:cxn ang="0">
                  <a:pos x="40" y="5"/>
                </a:cxn>
                <a:cxn ang="0">
                  <a:pos x="54" y="1"/>
                </a:cxn>
                <a:cxn ang="0">
                  <a:pos x="66" y="0"/>
                </a:cxn>
                <a:cxn ang="0">
                  <a:pos x="79" y="1"/>
                </a:cxn>
                <a:cxn ang="0">
                  <a:pos x="91" y="5"/>
                </a:cxn>
                <a:cxn ang="0">
                  <a:pos x="104" y="11"/>
                </a:cxn>
                <a:cxn ang="0">
                  <a:pos x="114" y="20"/>
                </a:cxn>
                <a:cxn ang="0">
                  <a:pos x="122" y="29"/>
                </a:cxn>
                <a:cxn ang="0">
                  <a:pos x="129" y="42"/>
                </a:cxn>
                <a:cxn ang="0">
                  <a:pos x="133" y="56"/>
                </a:cxn>
                <a:cxn ang="0">
                  <a:pos x="134" y="68"/>
                </a:cxn>
                <a:cxn ang="0">
                  <a:pos x="133" y="82"/>
                </a:cxn>
                <a:cxn ang="0">
                  <a:pos x="129" y="95"/>
                </a:cxn>
                <a:cxn ang="0">
                  <a:pos x="123" y="107"/>
                </a:cxn>
                <a:cxn ang="0">
                  <a:pos x="115" y="118"/>
                </a:cxn>
                <a:cxn ang="0">
                  <a:pos x="106" y="126"/>
                </a:cxn>
                <a:cxn ang="0">
                  <a:pos x="93" y="134"/>
                </a:cxn>
              </a:cxnLst>
              <a:rect l="0" t="0" r="r" b="b"/>
              <a:pathLst>
                <a:path w="134" h="139">
                  <a:moveTo>
                    <a:pt x="93" y="134"/>
                  </a:moveTo>
                  <a:lnTo>
                    <a:pt x="80" y="138"/>
                  </a:lnTo>
                  <a:lnTo>
                    <a:pt x="68" y="139"/>
                  </a:lnTo>
                  <a:lnTo>
                    <a:pt x="55" y="138"/>
                  </a:lnTo>
                  <a:lnTo>
                    <a:pt x="42" y="134"/>
                  </a:lnTo>
                  <a:lnTo>
                    <a:pt x="30" y="127"/>
                  </a:lnTo>
                  <a:lnTo>
                    <a:pt x="20" y="119"/>
                  </a:lnTo>
                  <a:lnTo>
                    <a:pt x="12" y="109"/>
                  </a:lnTo>
                  <a:lnTo>
                    <a:pt x="5" y="97"/>
                  </a:lnTo>
                  <a:lnTo>
                    <a:pt x="1" y="83"/>
                  </a:lnTo>
                  <a:lnTo>
                    <a:pt x="0" y="70"/>
                  </a:lnTo>
                  <a:lnTo>
                    <a:pt x="1" y="57"/>
                  </a:lnTo>
                  <a:lnTo>
                    <a:pt x="5" y="44"/>
                  </a:lnTo>
                  <a:lnTo>
                    <a:pt x="11" y="31"/>
                  </a:lnTo>
                  <a:lnTo>
                    <a:pt x="19" y="21"/>
                  </a:lnTo>
                  <a:lnTo>
                    <a:pt x="28" y="12"/>
                  </a:lnTo>
                  <a:lnTo>
                    <a:pt x="40" y="5"/>
                  </a:lnTo>
                  <a:lnTo>
                    <a:pt x="54" y="1"/>
                  </a:lnTo>
                  <a:lnTo>
                    <a:pt x="66" y="0"/>
                  </a:lnTo>
                  <a:lnTo>
                    <a:pt x="79" y="1"/>
                  </a:lnTo>
                  <a:lnTo>
                    <a:pt x="91" y="5"/>
                  </a:lnTo>
                  <a:lnTo>
                    <a:pt x="104" y="11"/>
                  </a:lnTo>
                  <a:lnTo>
                    <a:pt x="114" y="20"/>
                  </a:lnTo>
                  <a:lnTo>
                    <a:pt x="122" y="29"/>
                  </a:lnTo>
                  <a:lnTo>
                    <a:pt x="129" y="42"/>
                  </a:lnTo>
                  <a:lnTo>
                    <a:pt x="133" y="56"/>
                  </a:lnTo>
                  <a:lnTo>
                    <a:pt x="134" y="68"/>
                  </a:lnTo>
                  <a:lnTo>
                    <a:pt x="133" y="82"/>
                  </a:lnTo>
                  <a:lnTo>
                    <a:pt x="129" y="95"/>
                  </a:lnTo>
                  <a:lnTo>
                    <a:pt x="123" y="107"/>
                  </a:lnTo>
                  <a:lnTo>
                    <a:pt x="115" y="118"/>
                  </a:lnTo>
                  <a:lnTo>
                    <a:pt x="106" y="126"/>
                  </a:lnTo>
                  <a:lnTo>
                    <a:pt x="93" y="1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418" name="Freeform 714"/>
            <p:cNvSpPr>
              <a:spLocks/>
            </p:cNvSpPr>
            <p:nvPr/>
          </p:nvSpPr>
          <p:spPr bwMode="auto">
            <a:xfrm>
              <a:off x="3441" y="3093"/>
              <a:ext cx="1" cy="2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5" y="3"/>
                </a:cxn>
                <a:cxn ang="0">
                  <a:pos x="1" y="8"/>
                </a:cxn>
                <a:cxn ang="0">
                  <a:pos x="0" y="15"/>
                </a:cxn>
                <a:cxn ang="0">
                  <a:pos x="1" y="20"/>
                </a:cxn>
                <a:cxn ang="0">
                  <a:pos x="4" y="26"/>
                </a:cxn>
                <a:cxn ang="0">
                  <a:pos x="8" y="31"/>
                </a:cxn>
                <a:cxn ang="0">
                  <a:pos x="14" y="33"/>
                </a:cxn>
                <a:cxn ang="0">
                  <a:pos x="21" y="32"/>
                </a:cxn>
                <a:cxn ang="0">
                  <a:pos x="11" y="0"/>
                </a:cxn>
              </a:cxnLst>
              <a:rect l="0" t="0" r="r" b="b"/>
              <a:pathLst>
                <a:path w="21" h="33">
                  <a:moveTo>
                    <a:pt x="11" y="0"/>
                  </a:moveTo>
                  <a:lnTo>
                    <a:pt x="5" y="3"/>
                  </a:lnTo>
                  <a:lnTo>
                    <a:pt x="1" y="8"/>
                  </a:lnTo>
                  <a:lnTo>
                    <a:pt x="0" y="15"/>
                  </a:lnTo>
                  <a:lnTo>
                    <a:pt x="1" y="20"/>
                  </a:lnTo>
                  <a:lnTo>
                    <a:pt x="4" y="26"/>
                  </a:lnTo>
                  <a:lnTo>
                    <a:pt x="8" y="31"/>
                  </a:lnTo>
                  <a:lnTo>
                    <a:pt x="14" y="33"/>
                  </a:lnTo>
                  <a:lnTo>
                    <a:pt x="21" y="3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419" name="Freeform 715"/>
            <p:cNvSpPr>
              <a:spLocks/>
            </p:cNvSpPr>
            <p:nvPr/>
          </p:nvSpPr>
          <p:spPr bwMode="auto">
            <a:xfrm>
              <a:off x="3442" y="3089"/>
              <a:ext cx="3" cy="6"/>
            </a:xfrm>
            <a:custGeom>
              <a:avLst/>
              <a:gdLst/>
              <a:ahLst/>
              <a:cxnLst>
                <a:cxn ang="0">
                  <a:pos x="40" y="12"/>
                </a:cxn>
                <a:cxn ang="0">
                  <a:pos x="40" y="12"/>
                </a:cxn>
                <a:cxn ang="0">
                  <a:pos x="42" y="22"/>
                </a:cxn>
                <a:cxn ang="0">
                  <a:pos x="42" y="28"/>
                </a:cxn>
                <a:cxn ang="0">
                  <a:pos x="39" y="37"/>
                </a:cxn>
                <a:cxn ang="0">
                  <a:pos x="36" y="43"/>
                </a:cxn>
                <a:cxn ang="0">
                  <a:pos x="30" y="49"/>
                </a:cxn>
                <a:cxn ang="0">
                  <a:pos x="21" y="57"/>
                </a:cxn>
                <a:cxn ang="0">
                  <a:pos x="12" y="61"/>
                </a:cxn>
                <a:cxn ang="0">
                  <a:pos x="0" y="66"/>
                </a:cxn>
                <a:cxn ang="0">
                  <a:pos x="10" y="98"/>
                </a:cxn>
                <a:cxn ang="0">
                  <a:pos x="26" y="92"/>
                </a:cxn>
                <a:cxn ang="0">
                  <a:pos x="39" y="84"/>
                </a:cxn>
                <a:cxn ang="0">
                  <a:pos x="50" y="74"/>
                </a:cxn>
                <a:cxn ang="0">
                  <a:pos x="63" y="64"/>
                </a:cxn>
                <a:cxn ang="0">
                  <a:pos x="70" y="49"/>
                </a:cxn>
                <a:cxn ang="0">
                  <a:pos x="75" y="34"/>
                </a:cxn>
                <a:cxn ang="0">
                  <a:pos x="75" y="18"/>
                </a:cxn>
                <a:cxn ang="0">
                  <a:pos x="71" y="0"/>
                </a:cxn>
                <a:cxn ang="0">
                  <a:pos x="71" y="0"/>
                </a:cxn>
                <a:cxn ang="0">
                  <a:pos x="40" y="12"/>
                </a:cxn>
              </a:cxnLst>
              <a:rect l="0" t="0" r="r" b="b"/>
              <a:pathLst>
                <a:path w="75" h="98">
                  <a:moveTo>
                    <a:pt x="40" y="12"/>
                  </a:moveTo>
                  <a:lnTo>
                    <a:pt x="40" y="12"/>
                  </a:lnTo>
                  <a:lnTo>
                    <a:pt x="42" y="22"/>
                  </a:lnTo>
                  <a:lnTo>
                    <a:pt x="42" y="28"/>
                  </a:lnTo>
                  <a:lnTo>
                    <a:pt x="39" y="37"/>
                  </a:lnTo>
                  <a:lnTo>
                    <a:pt x="36" y="43"/>
                  </a:lnTo>
                  <a:lnTo>
                    <a:pt x="30" y="49"/>
                  </a:lnTo>
                  <a:lnTo>
                    <a:pt x="21" y="57"/>
                  </a:lnTo>
                  <a:lnTo>
                    <a:pt x="12" y="61"/>
                  </a:lnTo>
                  <a:lnTo>
                    <a:pt x="0" y="66"/>
                  </a:lnTo>
                  <a:lnTo>
                    <a:pt x="10" y="98"/>
                  </a:lnTo>
                  <a:lnTo>
                    <a:pt x="26" y="92"/>
                  </a:lnTo>
                  <a:lnTo>
                    <a:pt x="39" y="84"/>
                  </a:lnTo>
                  <a:lnTo>
                    <a:pt x="50" y="74"/>
                  </a:lnTo>
                  <a:lnTo>
                    <a:pt x="63" y="64"/>
                  </a:lnTo>
                  <a:lnTo>
                    <a:pt x="70" y="49"/>
                  </a:lnTo>
                  <a:lnTo>
                    <a:pt x="75" y="34"/>
                  </a:lnTo>
                  <a:lnTo>
                    <a:pt x="75" y="18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40" y="12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420" name="Freeform 716"/>
            <p:cNvSpPr>
              <a:spLocks/>
            </p:cNvSpPr>
            <p:nvPr/>
          </p:nvSpPr>
          <p:spPr bwMode="auto">
            <a:xfrm>
              <a:off x="3440" y="3087"/>
              <a:ext cx="5" cy="3"/>
            </a:xfrm>
            <a:custGeom>
              <a:avLst/>
              <a:gdLst/>
              <a:ahLst/>
              <a:cxnLst>
                <a:cxn ang="0">
                  <a:pos x="20" y="43"/>
                </a:cxn>
                <a:cxn ang="0">
                  <a:pos x="20" y="43"/>
                </a:cxn>
                <a:cxn ang="0">
                  <a:pos x="27" y="39"/>
                </a:cxn>
                <a:cxn ang="0">
                  <a:pos x="36" y="35"/>
                </a:cxn>
                <a:cxn ang="0">
                  <a:pos x="45" y="33"/>
                </a:cxn>
                <a:cxn ang="0">
                  <a:pos x="54" y="33"/>
                </a:cxn>
                <a:cxn ang="0">
                  <a:pos x="62" y="36"/>
                </a:cxn>
                <a:cxn ang="0">
                  <a:pos x="69" y="39"/>
                </a:cxn>
                <a:cxn ang="0">
                  <a:pos x="74" y="43"/>
                </a:cxn>
                <a:cxn ang="0">
                  <a:pos x="77" y="49"/>
                </a:cxn>
                <a:cxn ang="0">
                  <a:pos x="108" y="37"/>
                </a:cxn>
                <a:cxn ang="0">
                  <a:pos x="98" y="22"/>
                </a:cxn>
                <a:cxn ang="0">
                  <a:pos x="87" y="11"/>
                </a:cxn>
                <a:cxn ang="0">
                  <a:pos x="74" y="4"/>
                </a:cxn>
                <a:cxn ang="0">
                  <a:pos x="58" y="0"/>
                </a:cxn>
                <a:cxn ang="0">
                  <a:pos x="41" y="0"/>
                </a:cxn>
                <a:cxn ang="0">
                  <a:pos x="26" y="3"/>
                </a:cxn>
                <a:cxn ang="0">
                  <a:pos x="13" y="9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0" y="43"/>
                </a:cxn>
              </a:cxnLst>
              <a:rect l="0" t="0" r="r" b="b"/>
              <a:pathLst>
                <a:path w="108" h="49">
                  <a:moveTo>
                    <a:pt x="20" y="43"/>
                  </a:moveTo>
                  <a:lnTo>
                    <a:pt x="20" y="43"/>
                  </a:lnTo>
                  <a:lnTo>
                    <a:pt x="27" y="39"/>
                  </a:lnTo>
                  <a:lnTo>
                    <a:pt x="36" y="35"/>
                  </a:lnTo>
                  <a:lnTo>
                    <a:pt x="45" y="33"/>
                  </a:lnTo>
                  <a:lnTo>
                    <a:pt x="54" y="33"/>
                  </a:lnTo>
                  <a:lnTo>
                    <a:pt x="62" y="36"/>
                  </a:lnTo>
                  <a:lnTo>
                    <a:pt x="69" y="39"/>
                  </a:lnTo>
                  <a:lnTo>
                    <a:pt x="74" y="43"/>
                  </a:lnTo>
                  <a:lnTo>
                    <a:pt x="77" y="49"/>
                  </a:lnTo>
                  <a:lnTo>
                    <a:pt x="108" y="37"/>
                  </a:lnTo>
                  <a:lnTo>
                    <a:pt x="98" y="22"/>
                  </a:lnTo>
                  <a:lnTo>
                    <a:pt x="87" y="11"/>
                  </a:lnTo>
                  <a:lnTo>
                    <a:pt x="74" y="4"/>
                  </a:lnTo>
                  <a:lnTo>
                    <a:pt x="58" y="0"/>
                  </a:lnTo>
                  <a:lnTo>
                    <a:pt x="41" y="0"/>
                  </a:lnTo>
                  <a:lnTo>
                    <a:pt x="26" y="3"/>
                  </a:lnTo>
                  <a:lnTo>
                    <a:pt x="13" y="9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0" y="43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421" name="Freeform 717"/>
            <p:cNvSpPr>
              <a:spLocks/>
            </p:cNvSpPr>
            <p:nvPr/>
          </p:nvSpPr>
          <p:spPr bwMode="auto">
            <a:xfrm>
              <a:off x="3438" y="3088"/>
              <a:ext cx="3" cy="8"/>
            </a:xfrm>
            <a:custGeom>
              <a:avLst/>
              <a:gdLst/>
              <a:ahLst/>
              <a:cxnLst>
                <a:cxn ang="0">
                  <a:pos x="36" y="112"/>
                </a:cxn>
                <a:cxn ang="0">
                  <a:pos x="36" y="112"/>
                </a:cxn>
                <a:cxn ang="0">
                  <a:pos x="33" y="104"/>
                </a:cxn>
                <a:cxn ang="0">
                  <a:pos x="32" y="95"/>
                </a:cxn>
                <a:cxn ang="0">
                  <a:pos x="34" y="83"/>
                </a:cxn>
                <a:cxn ang="0">
                  <a:pos x="38" y="69"/>
                </a:cxn>
                <a:cxn ang="0">
                  <a:pos x="44" y="58"/>
                </a:cxn>
                <a:cxn ang="0">
                  <a:pos x="52" y="44"/>
                </a:cxn>
                <a:cxn ang="0">
                  <a:pos x="60" y="34"/>
                </a:cxn>
                <a:cxn ang="0">
                  <a:pos x="69" y="25"/>
                </a:cxn>
                <a:cxn ang="0">
                  <a:pos x="49" y="0"/>
                </a:cxn>
                <a:cxn ang="0">
                  <a:pos x="37" y="11"/>
                </a:cxn>
                <a:cxn ang="0">
                  <a:pos x="25" y="25"/>
                </a:cxn>
                <a:cxn ang="0">
                  <a:pos x="16" y="41"/>
                </a:cxn>
                <a:cxn ang="0">
                  <a:pos x="8" y="57"/>
                </a:cxn>
                <a:cxn ang="0">
                  <a:pos x="2" y="75"/>
                </a:cxn>
                <a:cxn ang="0">
                  <a:pos x="0" y="92"/>
                </a:cxn>
                <a:cxn ang="0">
                  <a:pos x="1" y="112"/>
                </a:cxn>
                <a:cxn ang="0">
                  <a:pos x="8" y="129"/>
                </a:cxn>
                <a:cxn ang="0">
                  <a:pos x="8" y="129"/>
                </a:cxn>
                <a:cxn ang="0">
                  <a:pos x="36" y="112"/>
                </a:cxn>
              </a:cxnLst>
              <a:rect l="0" t="0" r="r" b="b"/>
              <a:pathLst>
                <a:path w="69" h="129">
                  <a:moveTo>
                    <a:pt x="36" y="112"/>
                  </a:moveTo>
                  <a:lnTo>
                    <a:pt x="36" y="112"/>
                  </a:lnTo>
                  <a:lnTo>
                    <a:pt x="33" y="104"/>
                  </a:lnTo>
                  <a:lnTo>
                    <a:pt x="32" y="95"/>
                  </a:lnTo>
                  <a:lnTo>
                    <a:pt x="34" y="83"/>
                  </a:lnTo>
                  <a:lnTo>
                    <a:pt x="38" y="69"/>
                  </a:lnTo>
                  <a:lnTo>
                    <a:pt x="44" y="58"/>
                  </a:lnTo>
                  <a:lnTo>
                    <a:pt x="52" y="44"/>
                  </a:lnTo>
                  <a:lnTo>
                    <a:pt x="60" y="34"/>
                  </a:lnTo>
                  <a:lnTo>
                    <a:pt x="69" y="25"/>
                  </a:lnTo>
                  <a:lnTo>
                    <a:pt x="49" y="0"/>
                  </a:lnTo>
                  <a:lnTo>
                    <a:pt x="37" y="11"/>
                  </a:lnTo>
                  <a:lnTo>
                    <a:pt x="25" y="25"/>
                  </a:lnTo>
                  <a:lnTo>
                    <a:pt x="16" y="41"/>
                  </a:lnTo>
                  <a:lnTo>
                    <a:pt x="8" y="57"/>
                  </a:lnTo>
                  <a:lnTo>
                    <a:pt x="2" y="75"/>
                  </a:lnTo>
                  <a:lnTo>
                    <a:pt x="0" y="92"/>
                  </a:lnTo>
                  <a:lnTo>
                    <a:pt x="1" y="112"/>
                  </a:lnTo>
                  <a:lnTo>
                    <a:pt x="8" y="129"/>
                  </a:lnTo>
                  <a:lnTo>
                    <a:pt x="8" y="129"/>
                  </a:lnTo>
                  <a:lnTo>
                    <a:pt x="36" y="112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422" name="Freeform 718"/>
            <p:cNvSpPr>
              <a:spLocks/>
            </p:cNvSpPr>
            <p:nvPr/>
          </p:nvSpPr>
          <p:spPr bwMode="auto">
            <a:xfrm>
              <a:off x="3438" y="3095"/>
              <a:ext cx="5" cy="4"/>
            </a:xfrm>
            <a:custGeom>
              <a:avLst/>
              <a:gdLst/>
              <a:ahLst/>
              <a:cxnLst>
                <a:cxn ang="0">
                  <a:pos x="107" y="41"/>
                </a:cxn>
                <a:cxn ang="0">
                  <a:pos x="107" y="41"/>
                </a:cxn>
                <a:cxn ang="0">
                  <a:pos x="96" y="43"/>
                </a:cxn>
                <a:cxn ang="0">
                  <a:pos x="83" y="43"/>
                </a:cxn>
                <a:cxn ang="0">
                  <a:pos x="72" y="42"/>
                </a:cxn>
                <a:cxn ang="0">
                  <a:pos x="62" y="36"/>
                </a:cxn>
                <a:cxn ang="0">
                  <a:pos x="52" y="30"/>
                </a:cxn>
                <a:cxn ang="0">
                  <a:pos x="43" y="23"/>
                </a:cxn>
                <a:cxn ang="0">
                  <a:pos x="35" y="13"/>
                </a:cxn>
                <a:cxn ang="0">
                  <a:pos x="28" y="0"/>
                </a:cxn>
                <a:cxn ang="0">
                  <a:pos x="0" y="17"/>
                </a:cxn>
                <a:cxn ang="0">
                  <a:pos x="9" y="32"/>
                </a:cxn>
                <a:cxn ang="0">
                  <a:pos x="20" y="46"/>
                </a:cxn>
                <a:cxn ang="0">
                  <a:pos x="33" y="57"/>
                </a:cxn>
                <a:cxn ang="0">
                  <a:pos x="48" y="66"/>
                </a:cxn>
                <a:cxn ang="0">
                  <a:pos x="64" y="73"/>
                </a:cxn>
                <a:cxn ang="0">
                  <a:pos x="81" y="76"/>
                </a:cxn>
                <a:cxn ang="0">
                  <a:pos x="98" y="76"/>
                </a:cxn>
                <a:cxn ang="0">
                  <a:pos x="117" y="72"/>
                </a:cxn>
                <a:cxn ang="0">
                  <a:pos x="117" y="72"/>
                </a:cxn>
                <a:cxn ang="0">
                  <a:pos x="107" y="41"/>
                </a:cxn>
              </a:cxnLst>
              <a:rect l="0" t="0" r="r" b="b"/>
              <a:pathLst>
                <a:path w="117" h="76">
                  <a:moveTo>
                    <a:pt x="107" y="41"/>
                  </a:moveTo>
                  <a:lnTo>
                    <a:pt x="107" y="41"/>
                  </a:lnTo>
                  <a:lnTo>
                    <a:pt x="96" y="43"/>
                  </a:lnTo>
                  <a:lnTo>
                    <a:pt x="83" y="43"/>
                  </a:lnTo>
                  <a:lnTo>
                    <a:pt x="72" y="42"/>
                  </a:lnTo>
                  <a:lnTo>
                    <a:pt x="62" y="36"/>
                  </a:lnTo>
                  <a:lnTo>
                    <a:pt x="52" y="30"/>
                  </a:lnTo>
                  <a:lnTo>
                    <a:pt x="43" y="23"/>
                  </a:lnTo>
                  <a:lnTo>
                    <a:pt x="35" y="13"/>
                  </a:lnTo>
                  <a:lnTo>
                    <a:pt x="28" y="0"/>
                  </a:lnTo>
                  <a:lnTo>
                    <a:pt x="0" y="17"/>
                  </a:lnTo>
                  <a:lnTo>
                    <a:pt x="9" y="32"/>
                  </a:lnTo>
                  <a:lnTo>
                    <a:pt x="20" y="46"/>
                  </a:lnTo>
                  <a:lnTo>
                    <a:pt x="33" y="57"/>
                  </a:lnTo>
                  <a:lnTo>
                    <a:pt x="48" y="66"/>
                  </a:lnTo>
                  <a:lnTo>
                    <a:pt x="64" y="73"/>
                  </a:lnTo>
                  <a:lnTo>
                    <a:pt x="81" y="76"/>
                  </a:lnTo>
                  <a:lnTo>
                    <a:pt x="98" y="76"/>
                  </a:lnTo>
                  <a:lnTo>
                    <a:pt x="117" y="72"/>
                  </a:lnTo>
                  <a:lnTo>
                    <a:pt x="117" y="72"/>
                  </a:lnTo>
                  <a:lnTo>
                    <a:pt x="107" y="41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423" name="Freeform 719"/>
            <p:cNvSpPr>
              <a:spLocks/>
            </p:cNvSpPr>
            <p:nvPr/>
          </p:nvSpPr>
          <p:spPr bwMode="auto">
            <a:xfrm>
              <a:off x="3443" y="3094"/>
              <a:ext cx="4" cy="5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46" y="8"/>
                </a:cxn>
                <a:cxn ang="0">
                  <a:pos x="44" y="15"/>
                </a:cxn>
                <a:cxn ang="0">
                  <a:pos x="40" y="24"/>
                </a:cxn>
                <a:cxn ang="0">
                  <a:pos x="35" y="32"/>
                </a:cxn>
                <a:cxn ang="0">
                  <a:pos x="28" y="39"/>
                </a:cxn>
                <a:cxn ang="0">
                  <a:pos x="21" y="46"/>
                </a:cxn>
                <a:cxn ang="0">
                  <a:pos x="11" y="52"/>
                </a:cxn>
                <a:cxn ang="0">
                  <a:pos x="0" y="57"/>
                </a:cxn>
                <a:cxn ang="0">
                  <a:pos x="10" y="88"/>
                </a:cxn>
                <a:cxn ang="0">
                  <a:pos x="25" y="82"/>
                </a:cxn>
                <a:cxn ang="0">
                  <a:pos x="40" y="73"/>
                </a:cxn>
                <a:cxn ang="0">
                  <a:pos x="51" y="64"/>
                </a:cxn>
                <a:cxn ang="0">
                  <a:pos x="61" y="53"/>
                </a:cxn>
                <a:cxn ang="0">
                  <a:pos x="68" y="41"/>
                </a:cxn>
                <a:cxn ang="0">
                  <a:pos x="74" y="28"/>
                </a:cxn>
                <a:cxn ang="0">
                  <a:pos x="78" y="14"/>
                </a:cxn>
                <a:cxn ang="0">
                  <a:pos x="79" y="2"/>
                </a:cxn>
                <a:cxn ang="0">
                  <a:pos x="47" y="0"/>
                </a:cxn>
              </a:cxnLst>
              <a:rect l="0" t="0" r="r" b="b"/>
              <a:pathLst>
                <a:path w="79" h="88">
                  <a:moveTo>
                    <a:pt x="47" y="0"/>
                  </a:moveTo>
                  <a:lnTo>
                    <a:pt x="46" y="8"/>
                  </a:lnTo>
                  <a:lnTo>
                    <a:pt x="44" y="15"/>
                  </a:lnTo>
                  <a:lnTo>
                    <a:pt x="40" y="24"/>
                  </a:lnTo>
                  <a:lnTo>
                    <a:pt x="35" y="32"/>
                  </a:lnTo>
                  <a:lnTo>
                    <a:pt x="28" y="39"/>
                  </a:lnTo>
                  <a:lnTo>
                    <a:pt x="21" y="46"/>
                  </a:lnTo>
                  <a:lnTo>
                    <a:pt x="11" y="52"/>
                  </a:lnTo>
                  <a:lnTo>
                    <a:pt x="0" y="57"/>
                  </a:lnTo>
                  <a:lnTo>
                    <a:pt x="10" y="88"/>
                  </a:lnTo>
                  <a:lnTo>
                    <a:pt x="25" y="82"/>
                  </a:lnTo>
                  <a:lnTo>
                    <a:pt x="40" y="73"/>
                  </a:lnTo>
                  <a:lnTo>
                    <a:pt x="51" y="64"/>
                  </a:lnTo>
                  <a:lnTo>
                    <a:pt x="61" y="53"/>
                  </a:lnTo>
                  <a:lnTo>
                    <a:pt x="68" y="41"/>
                  </a:lnTo>
                  <a:lnTo>
                    <a:pt x="74" y="28"/>
                  </a:lnTo>
                  <a:lnTo>
                    <a:pt x="78" y="14"/>
                  </a:lnTo>
                  <a:lnTo>
                    <a:pt x="79" y="2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424" name="Freeform 720"/>
            <p:cNvSpPr>
              <a:spLocks/>
            </p:cNvSpPr>
            <p:nvPr/>
          </p:nvSpPr>
          <p:spPr bwMode="auto">
            <a:xfrm>
              <a:off x="3442" y="3097"/>
              <a:ext cx="2" cy="1"/>
            </a:xfrm>
            <a:custGeom>
              <a:avLst/>
              <a:gdLst/>
              <a:ahLst/>
              <a:cxnLst>
                <a:cxn ang="0">
                  <a:pos x="32" y="18"/>
                </a:cxn>
                <a:cxn ang="0">
                  <a:pos x="31" y="11"/>
                </a:cxn>
                <a:cxn ang="0">
                  <a:pos x="28" y="6"/>
                </a:cxn>
                <a:cxn ang="0">
                  <a:pos x="23" y="3"/>
                </a:cxn>
                <a:cxn ang="0">
                  <a:pos x="17" y="0"/>
                </a:cxn>
                <a:cxn ang="0">
                  <a:pos x="11" y="2"/>
                </a:cxn>
                <a:cxn ang="0">
                  <a:pos x="6" y="4"/>
                </a:cxn>
                <a:cxn ang="0">
                  <a:pos x="2" y="9"/>
                </a:cxn>
                <a:cxn ang="0">
                  <a:pos x="0" y="16"/>
                </a:cxn>
                <a:cxn ang="0">
                  <a:pos x="32" y="18"/>
                </a:cxn>
              </a:cxnLst>
              <a:rect l="0" t="0" r="r" b="b"/>
              <a:pathLst>
                <a:path w="32" h="18">
                  <a:moveTo>
                    <a:pt x="32" y="18"/>
                  </a:moveTo>
                  <a:lnTo>
                    <a:pt x="31" y="11"/>
                  </a:lnTo>
                  <a:lnTo>
                    <a:pt x="28" y="6"/>
                  </a:lnTo>
                  <a:lnTo>
                    <a:pt x="23" y="3"/>
                  </a:lnTo>
                  <a:lnTo>
                    <a:pt x="17" y="0"/>
                  </a:lnTo>
                  <a:lnTo>
                    <a:pt x="11" y="2"/>
                  </a:lnTo>
                  <a:lnTo>
                    <a:pt x="6" y="4"/>
                  </a:lnTo>
                  <a:lnTo>
                    <a:pt x="2" y="9"/>
                  </a:lnTo>
                  <a:lnTo>
                    <a:pt x="0" y="16"/>
                  </a:lnTo>
                  <a:lnTo>
                    <a:pt x="32" y="18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425" name="Freeform 721"/>
            <p:cNvSpPr>
              <a:spLocks/>
            </p:cNvSpPr>
            <p:nvPr/>
          </p:nvSpPr>
          <p:spPr bwMode="auto">
            <a:xfrm>
              <a:off x="3442" y="3094"/>
              <a:ext cx="1" cy="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5" y="3"/>
                </a:cxn>
                <a:cxn ang="0">
                  <a:pos x="1" y="8"/>
                </a:cxn>
                <a:cxn ang="0">
                  <a:pos x="0" y="14"/>
                </a:cxn>
                <a:cxn ang="0">
                  <a:pos x="1" y="20"/>
                </a:cxn>
                <a:cxn ang="0">
                  <a:pos x="4" y="26"/>
                </a:cxn>
                <a:cxn ang="0">
                  <a:pos x="9" y="30"/>
                </a:cxn>
                <a:cxn ang="0">
                  <a:pos x="15" y="32"/>
                </a:cxn>
                <a:cxn ang="0">
                  <a:pos x="22" y="31"/>
                </a:cxn>
                <a:cxn ang="0">
                  <a:pos x="12" y="0"/>
                </a:cxn>
              </a:cxnLst>
              <a:rect l="0" t="0" r="r" b="b"/>
              <a:pathLst>
                <a:path w="22" h="32">
                  <a:moveTo>
                    <a:pt x="12" y="0"/>
                  </a:moveTo>
                  <a:lnTo>
                    <a:pt x="5" y="3"/>
                  </a:lnTo>
                  <a:lnTo>
                    <a:pt x="1" y="8"/>
                  </a:lnTo>
                  <a:lnTo>
                    <a:pt x="0" y="14"/>
                  </a:lnTo>
                  <a:lnTo>
                    <a:pt x="1" y="20"/>
                  </a:lnTo>
                  <a:lnTo>
                    <a:pt x="4" y="26"/>
                  </a:lnTo>
                  <a:lnTo>
                    <a:pt x="9" y="30"/>
                  </a:lnTo>
                  <a:lnTo>
                    <a:pt x="15" y="32"/>
                  </a:lnTo>
                  <a:lnTo>
                    <a:pt x="22" y="3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426" name="Freeform 722"/>
            <p:cNvSpPr>
              <a:spLocks/>
            </p:cNvSpPr>
            <p:nvPr/>
          </p:nvSpPr>
          <p:spPr bwMode="auto">
            <a:xfrm>
              <a:off x="3442" y="3090"/>
              <a:ext cx="4" cy="5"/>
            </a:xfrm>
            <a:custGeom>
              <a:avLst/>
              <a:gdLst/>
              <a:ahLst/>
              <a:cxnLst>
                <a:cxn ang="0">
                  <a:pos x="39" y="13"/>
                </a:cxn>
                <a:cxn ang="0">
                  <a:pos x="39" y="12"/>
                </a:cxn>
                <a:cxn ang="0">
                  <a:pos x="41" y="22"/>
                </a:cxn>
                <a:cxn ang="0">
                  <a:pos x="41" y="30"/>
                </a:cxn>
                <a:cxn ang="0">
                  <a:pos x="38" y="37"/>
                </a:cxn>
                <a:cxn ang="0">
                  <a:pos x="35" y="43"/>
                </a:cxn>
                <a:cxn ang="0">
                  <a:pos x="28" y="51"/>
                </a:cxn>
                <a:cxn ang="0">
                  <a:pos x="20" y="58"/>
                </a:cxn>
                <a:cxn ang="0">
                  <a:pos x="11" y="62"/>
                </a:cxn>
                <a:cxn ang="0">
                  <a:pos x="0" y="68"/>
                </a:cxn>
                <a:cxn ang="0">
                  <a:pos x="10" y="99"/>
                </a:cxn>
                <a:cxn ang="0">
                  <a:pos x="25" y="94"/>
                </a:cxn>
                <a:cxn ang="0">
                  <a:pos x="38" y="85"/>
                </a:cxn>
                <a:cxn ang="0">
                  <a:pos x="51" y="76"/>
                </a:cxn>
                <a:cxn ang="0">
                  <a:pos x="62" y="64"/>
                </a:cxn>
                <a:cxn ang="0">
                  <a:pos x="69" y="52"/>
                </a:cxn>
                <a:cxn ang="0">
                  <a:pos x="74" y="36"/>
                </a:cxn>
                <a:cxn ang="0">
                  <a:pos x="74" y="18"/>
                </a:cxn>
                <a:cxn ang="0">
                  <a:pos x="70" y="1"/>
                </a:cxn>
                <a:cxn ang="0">
                  <a:pos x="70" y="0"/>
                </a:cxn>
                <a:cxn ang="0">
                  <a:pos x="39" y="13"/>
                </a:cxn>
              </a:cxnLst>
              <a:rect l="0" t="0" r="r" b="b"/>
              <a:pathLst>
                <a:path w="74" h="99">
                  <a:moveTo>
                    <a:pt x="39" y="13"/>
                  </a:moveTo>
                  <a:lnTo>
                    <a:pt x="39" y="12"/>
                  </a:lnTo>
                  <a:lnTo>
                    <a:pt x="41" y="22"/>
                  </a:lnTo>
                  <a:lnTo>
                    <a:pt x="41" y="30"/>
                  </a:lnTo>
                  <a:lnTo>
                    <a:pt x="38" y="37"/>
                  </a:lnTo>
                  <a:lnTo>
                    <a:pt x="35" y="43"/>
                  </a:lnTo>
                  <a:lnTo>
                    <a:pt x="28" y="51"/>
                  </a:lnTo>
                  <a:lnTo>
                    <a:pt x="20" y="58"/>
                  </a:lnTo>
                  <a:lnTo>
                    <a:pt x="11" y="62"/>
                  </a:lnTo>
                  <a:lnTo>
                    <a:pt x="0" y="68"/>
                  </a:lnTo>
                  <a:lnTo>
                    <a:pt x="10" y="99"/>
                  </a:lnTo>
                  <a:lnTo>
                    <a:pt x="25" y="94"/>
                  </a:lnTo>
                  <a:lnTo>
                    <a:pt x="38" y="85"/>
                  </a:lnTo>
                  <a:lnTo>
                    <a:pt x="51" y="76"/>
                  </a:lnTo>
                  <a:lnTo>
                    <a:pt x="62" y="64"/>
                  </a:lnTo>
                  <a:lnTo>
                    <a:pt x="69" y="52"/>
                  </a:lnTo>
                  <a:lnTo>
                    <a:pt x="74" y="36"/>
                  </a:lnTo>
                  <a:lnTo>
                    <a:pt x="74" y="18"/>
                  </a:lnTo>
                  <a:lnTo>
                    <a:pt x="70" y="1"/>
                  </a:lnTo>
                  <a:lnTo>
                    <a:pt x="70" y="0"/>
                  </a:lnTo>
                  <a:lnTo>
                    <a:pt x="39" y="13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427" name="Freeform 723"/>
            <p:cNvSpPr>
              <a:spLocks/>
            </p:cNvSpPr>
            <p:nvPr/>
          </p:nvSpPr>
          <p:spPr bwMode="auto">
            <a:xfrm>
              <a:off x="3441" y="3088"/>
              <a:ext cx="5" cy="3"/>
            </a:xfrm>
            <a:custGeom>
              <a:avLst/>
              <a:gdLst/>
              <a:ahLst/>
              <a:cxnLst>
                <a:cxn ang="0">
                  <a:pos x="20" y="44"/>
                </a:cxn>
                <a:cxn ang="0">
                  <a:pos x="20" y="43"/>
                </a:cxn>
                <a:cxn ang="0">
                  <a:pos x="27" y="39"/>
                </a:cxn>
                <a:cxn ang="0">
                  <a:pos x="37" y="35"/>
                </a:cxn>
                <a:cxn ang="0">
                  <a:pos x="46" y="34"/>
                </a:cxn>
                <a:cxn ang="0">
                  <a:pos x="54" y="34"/>
                </a:cxn>
                <a:cxn ang="0">
                  <a:pos x="61" y="36"/>
                </a:cxn>
                <a:cxn ang="0">
                  <a:pos x="69" y="39"/>
                </a:cxn>
                <a:cxn ang="0">
                  <a:pos x="74" y="43"/>
                </a:cxn>
                <a:cxn ang="0">
                  <a:pos x="77" y="50"/>
                </a:cxn>
                <a:cxn ang="0">
                  <a:pos x="108" y="37"/>
                </a:cxn>
                <a:cxn ang="0">
                  <a:pos x="99" y="22"/>
                </a:cxn>
                <a:cxn ang="0">
                  <a:pos x="88" y="12"/>
                </a:cxn>
                <a:cxn ang="0">
                  <a:pos x="73" y="4"/>
                </a:cxn>
                <a:cxn ang="0">
                  <a:pos x="58" y="0"/>
                </a:cxn>
                <a:cxn ang="0">
                  <a:pos x="42" y="0"/>
                </a:cxn>
                <a:cxn ang="0">
                  <a:pos x="26" y="3"/>
                </a:cxn>
                <a:cxn ang="0">
                  <a:pos x="13" y="10"/>
                </a:cxn>
                <a:cxn ang="0">
                  <a:pos x="0" y="18"/>
                </a:cxn>
                <a:cxn ang="0">
                  <a:pos x="0" y="17"/>
                </a:cxn>
                <a:cxn ang="0">
                  <a:pos x="20" y="44"/>
                </a:cxn>
              </a:cxnLst>
              <a:rect l="0" t="0" r="r" b="b"/>
              <a:pathLst>
                <a:path w="108" h="50">
                  <a:moveTo>
                    <a:pt x="20" y="44"/>
                  </a:moveTo>
                  <a:lnTo>
                    <a:pt x="20" y="43"/>
                  </a:lnTo>
                  <a:lnTo>
                    <a:pt x="27" y="39"/>
                  </a:lnTo>
                  <a:lnTo>
                    <a:pt x="37" y="35"/>
                  </a:lnTo>
                  <a:lnTo>
                    <a:pt x="46" y="34"/>
                  </a:lnTo>
                  <a:lnTo>
                    <a:pt x="54" y="34"/>
                  </a:lnTo>
                  <a:lnTo>
                    <a:pt x="61" y="36"/>
                  </a:lnTo>
                  <a:lnTo>
                    <a:pt x="69" y="39"/>
                  </a:lnTo>
                  <a:lnTo>
                    <a:pt x="74" y="43"/>
                  </a:lnTo>
                  <a:lnTo>
                    <a:pt x="77" y="50"/>
                  </a:lnTo>
                  <a:lnTo>
                    <a:pt x="108" y="37"/>
                  </a:lnTo>
                  <a:lnTo>
                    <a:pt x="99" y="22"/>
                  </a:lnTo>
                  <a:lnTo>
                    <a:pt x="88" y="12"/>
                  </a:lnTo>
                  <a:lnTo>
                    <a:pt x="73" y="4"/>
                  </a:lnTo>
                  <a:lnTo>
                    <a:pt x="58" y="0"/>
                  </a:lnTo>
                  <a:lnTo>
                    <a:pt x="42" y="0"/>
                  </a:lnTo>
                  <a:lnTo>
                    <a:pt x="26" y="3"/>
                  </a:lnTo>
                  <a:lnTo>
                    <a:pt x="13" y="10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20" y="44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428" name="Freeform 724"/>
            <p:cNvSpPr>
              <a:spLocks/>
            </p:cNvSpPr>
            <p:nvPr/>
          </p:nvSpPr>
          <p:spPr bwMode="auto">
            <a:xfrm>
              <a:off x="3438" y="3089"/>
              <a:ext cx="4" cy="7"/>
            </a:xfrm>
            <a:custGeom>
              <a:avLst/>
              <a:gdLst/>
              <a:ahLst/>
              <a:cxnLst>
                <a:cxn ang="0">
                  <a:pos x="36" y="114"/>
                </a:cxn>
                <a:cxn ang="0">
                  <a:pos x="36" y="114"/>
                </a:cxn>
                <a:cxn ang="0">
                  <a:pos x="34" y="107"/>
                </a:cxn>
                <a:cxn ang="0">
                  <a:pos x="33" y="96"/>
                </a:cxn>
                <a:cxn ang="0">
                  <a:pos x="35" y="83"/>
                </a:cxn>
                <a:cxn ang="0">
                  <a:pos x="38" y="72"/>
                </a:cxn>
                <a:cxn ang="0">
                  <a:pos x="44" y="59"/>
                </a:cxn>
                <a:cxn ang="0">
                  <a:pos x="52" y="46"/>
                </a:cxn>
                <a:cxn ang="0">
                  <a:pos x="60" y="36"/>
                </a:cxn>
                <a:cxn ang="0">
                  <a:pos x="69" y="27"/>
                </a:cxn>
                <a:cxn ang="0">
                  <a:pos x="49" y="0"/>
                </a:cxn>
                <a:cxn ang="0">
                  <a:pos x="36" y="13"/>
                </a:cxn>
                <a:cxn ang="0">
                  <a:pos x="25" y="27"/>
                </a:cxn>
                <a:cxn ang="0">
                  <a:pos x="15" y="42"/>
                </a:cxn>
                <a:cxn ang="0">
                  <a:pos x="7" y="59"/>
                </a:cxn>
                <a:cxn ang="0">
                  <a:pos x="2" y="77"/>
                </a:cxn>
                <a:cxn ang="0">
                  <a:pos x="0" y="94"/>
                </a:cxn>
                <a:cxn ang="0">
                  <a:pos x="1" y="113"/>
                </a:cxn>
                <a:cxn ang="0">
                  <a:pos x="7" y="131"/>
                </a:cxn>
                <a:cxn ang="0">
                  <a:pos x="7" y="131"/>
                </a:cxn>
                <a:cxn ang="0">
                  <a:pos x="36" y="114"/>
                </a:cxn>
              </a:cxnLst>
              <a:rect l="0" t="0" r="r" b="b"/>
              <a:pathLst>
                <a:path w="69" h="131">
                  <a:moveTo>
                    <a:pt x="36" y="114"/>
                  </a:moveTo>
                  <a:lnTo>
                    <a:pt x="36" y="114"/>
                  </a:lnTo>
                  <a:lnTo>
                    <a:pt x="34" y="107"/>
                  </a:lnTo>
                  <a:lnTo>
                    <a:pt x="33" y="96"/>
                  </a:lnTo>
                  <a:lnTo>
                    <a:pt x="35" y="83"/>
                  </a:lnTo>
                  <a:lnTo>
                    <a:pt x="38" y="72"/>
                  </a:lnTo>
                  <a:lnTo>
                    <a:pt x="44" y="59"/>
                  </a:lnTo>
                  <a:lnTo>
                    <a:pt x="52" y="46"/>
                  </a:lnTo>
                  <a:lnTo>
                    <a:pt x="60" y="36"/>
                  </a:lnTo>
                  <a:lnTo>
                    <a:pt x="69" y="27"/>
                  </a:lnTo>
                  <a:lnTo>
                    <a:pt x="49" y="0"/>
                  </a:lnTo>
                  <a:lnTo>
                    <a:pt x="36" y="13"/>
                  </a:lnTo>
                  <a:lnTo>
                    <a:pt x="25" y="27"/>
                  </a:lnTo>
                  <a:lnTo>
                    <a:pt x="15" y="42"/>
                  </a:lnTo>
                  <a:lnTo>
                    <a:pt x="7" y="59"/>
                  </a:lnTo>
                  <a:lnTo>
                    <a:pt x="2" y="77"/>
                  </a:lnTo>
                  <a:lnTo>
                    <a:pt x="0" y="94"/>
                  </a:lnTo>
                  <a:lnTo>
                    <a:pt x="1" y="113"/>
                  </a:lnTo>
                  <a:lnTo>
                    <a:pt x="7" y="131"/>
                  </a:lnTo>
                  <a:lnTo>
                    <a:pt x="7" y="131"/>
                  </a:lnTo>
                  <a:lnTo>
                    <a:pt x="36" y="114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429" name="Freeform 725"/>
            <p:cNvSpPr>
              <a:spLocks/>
            </p:cNvSpPr>
            <p:nvPr/>
          </p:nvSpPr>
          <p:spPr bwMode="auto">
            <a:xfrm>
              <a:off x="3439" y="3095"/>
              <a:ext cx="5" cy="4"/>
            </a:xfrm>
            <a:custGeom>
              <a:avLst/>
              <a:gdLst/>
              <a:ahLst/>
              <a:cxnLst>
                <a:cxn ang="0">
                  <a:pos x="107" y="41"/>
                </a:cxn>
                <a:cxn ang="0">
                  <a:pos x="107" y="41"/>
                </a:cxn>
                <a:cxn ang="0">
                  <a:pos x="96" y="43"/>
                </a:cxn>
                <a:cxn ang="0">
                  <a:pos x="85" y="43"/>
                </a:cxn>
                <a:cxn ang="0">
                  <a:pos x="75" y="41"/>
                </a:cxn>
                <a:cxn ang="0">
                  <a:pos x="63" y="37"/>
                </a:cxn>
                <a:cxn ang="0">
                  <a:pos x="54" y="29"/>
                </a:cxn>
                <a:cxn ang="0">
                  <a:pos x="44" y="22"/>
                </a:cxn>
                <a:cxn ang="0">
                  <a:pos x="36" y="13"/>
                </a:cxn>
                <a:cxn ang="0">
                  <a:pos x="29" y="0"/>
                </a:cxn>
                <a:cxn ang="0">
                  <a:pos x="0" y="17"/>
                </a:cxn>
                <a:cxn ang="0">
                  <a:pos x="9" y="32"/>
                </a:cxn>
                <a:cxn ang="0">
                  <a:pos x="21" y="45"/>
                </a:cxn>
                <a:cxn ang="0">
                  <a:pos x="34" y="57"/>
                </a:cxn>
                <a:cxn ang="0">
                  <a:pos x="49" y="66"/>
                </a:cxn>
                <a:cxn ang="0">
                  <a:pos x="64" y="73"/>
                </a:cxn>
                <a:cxn ang="0">
                  <a:pos x="81" y="77"/>
                </a:cxn>
                <a:cxn ang="0">
                  <a:pos x="98" y="77"/>
                </a:cxn>
                <a:cxn ang="0">
                  <a:pos x="117" y="73"/>
                </a:cxn>
                <a:cxn ang="0">
                  <a:pos x="117" y="73"/>
                </a:cxn>
                <a:cxn ang="0">
                  <a:pos x="107" y="41"/>
                </a:cxn>
              </a:cxnLst>
              <a:rect l="0" t="0" r="r" b="b"/>
              <a:pathLst>
                <a:path w="117" h="77">
                  <a:moveTo>
                    <a:pt x="107" y="41"/>
                  </a:moveTo>
                  <a:lnTo>
                    <a:pt x="107" y="41"/>
                  </a:lnTo>
                  <a:lnTo>
                    <a:pt x="96" y="43"/>
                  </a:lnTo>
                  <a:lnTo>
                    <a:pt x="85" y="43"/>
                  </a:lnTo>
                  <a:lnTo>
                    <a:pt x="75" y="41"/>
                  </a:lnTo>
                  <a:lnTo>
                    <a:pt x="63" y="37"/>
                  </a:lnTo>
                  <a:lnTo>
                    <a:pt x="54" y="29"/>
                  </a:lnTo>
                  <a:lnTo>
                    <a:pt x="44" y="22"/>
                  </a:lnTo>
                  <a:lnTo>
                    <a:pt x="36" y="13"/>
                  </a:lnTo>
                  <a:lnTo>
                    <a:pt x="29" y="0"/>
                  </a:lnTo>
                  <a:lnTo>
                    <a:pt x="0" y="17"/>
                  </a:lnTo>
                  <a:lnTo>
                    <a:pt x="9" y="32"/>
                  </a:lnTo>
                  <a:lnTo>
                    <a:pt x="21" y="45"/>
                  </a:lnTo>
                  <a:lnTo>
                    <a:pt x="34" y="57"/>
                  </a:lnTo>
                  <a:lnTo>
                    <a:pt x="49" y="66"/>
                  </a:lnTo>
                  <a:lnTo>
                    <a:pt x="64" y="73"/>
                  </a:lnTo>
                  <a:lnTo>
                    <a:pt x="81" y="77"/>
                  </a:lnTo>
                  <a:lnTo>
                    <a:pt x="98" y="77"/>
                  </a:lnTo>
                  <a:lnTo>
                    <a:pt x="117" y="73"/>
                  </a:lnTo>
                  <a:lnTo>
                    <a:pt x="117" y="73"/>
                  </a:lnTo>
                  <a:lnTo>
                    <a:pt x="107" y="41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430" name="Freeform 726"/>
            <p:cNvSpPr>
              <a:spLocks/>
            </p:cNvSpPr>
            <p:nvPr/>
          </p:nvSpPr>
          <p:spPr bwMode="auto">
            <a:xfrm>
              <a:off x="3444" y="3094"/>
              <a:ext cx="3" cy="5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47" y="8"/>
                </a:cxn>
                <a:cxn ang="0">
                  <a:pos x="44" y="18"/>
                </a:cxn>
                <a:cxn ang="0">
                  <a:pos x="41" y="26"/>
                </a:cxn>
                <a:cxn ang="0">
                  <a:pos x="36" y="34"/>
                </a:cxn>
                <a:cxn ang="0">
                  <a:pos x="31" y="40"/>
                </a:cxn>
                <a:cxn ang="0">
                  <a:pos x="22" y="47"/>
                </a:cxn>
                <a:cxn ang="0">
                  <a:pos x="12" y="54"/>
                </a:cxn>
                <a:cxn ang="0">
                  <a:pos x="0" y="58"/>
                </a:cxn>
                <a:cxn ang="0">
                  <a:pos x="10" y="90"/>
                </a:cxn>
                <a:cxn ang="0">
                  <a:pos x="27" y="83"/>
                </a:cxn>
                <a:cxn ang="0">
                  <a:pos x="40" y="75"/>
                </a:cxn>
                <a:cxn ang="0">
                  <a:pos x="51" y="65"/>
                </a:cxn>
                <a:cxn ang="0">
                  <a:pos x="62" y="55"/>
                </a:cxn>
                <a:cxn ang="0">
                  <a:pos x="70" y="41"/>
                </a:cxn>
                <a:cxn ang="0">
                  <a:pos x="75" y="28"/>
                </a:cxn>
                <a:cxn ang="0">
                  <a:pos x="78" y="17"/>
                </a:cxn>
                <a:cxn ang="0">
                  <a:pos x="81" y="4"/>
                </a:cxn>
                <a:cxn ang="0">
                  <a:pos x="48" y="0"/>
                </a:cxn>
              </a:cxnLst>
              <a:rect l="0" t="0" r="r" b="b"/>
              <a:pathLst>
                <a:path w="81" h="90">
                  <a:moveTo>
                    <a:pt x="48" y="0"/>
                  </a:moveTo>
                  <a:lnTo>
                    <a:pt x="47" y="8"/>
                  </a:lnTo>
                  <a:lnTo>
                    <a:pt x="44" y="18"/>
                  </a:lnTo>
                  <a:lnTo>
                    <a:pt x="41" y="26"/>
                  </a:lnTo>
                  <a:lnTo>
                    <a:pt x="36" y="34"/>
                  </a:lnTo>
                  <a:lnTo>
                    <a:pt x="31" y="40"/>
                  </a:lnTo>
                  <a:lnTo>
                    <a:pt x="22" y="47"/>
                  </a:lnTo>
                  <a:lnTo>
                    <a:pt x="12" y="54"/>
                  </a:lnTo>
                  <a:lnTo>
                    <a:pt x="0" y="58"/>
                  </a:lnTo>
                  <a:lnTo>
                    <a:pt x="10" y="90"/>
                  </a:lnTo>
                  <a:lnTo>
                    <a:pt x="27" y="83"/>
                  </a:lnTo>
                  <a:lnTo>
                    <a:pt x="40" y="75"/>
                  </a:lnTo>
                  <a:lnTo>
                    <a:pt x="51" y="65"/>
                  </a:lnTo>
                  <a:lnTo>
                    <a:pt x="62" y="55"/>
                  </a:lnTo>
                  <a:lnTo>
                    <a:pt x="70" y="41"/>
                  </a:lnTo>
                  <a:lnTo>
                    <a:pt x="75" y="28"/>
                  </a:lnTo>
                  <a:lnTo>
                    <a:pt x="78" y="17"/>
                  </a:lnTo>
                  <a:lnTo>
                    <a:pt x="81" y="4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431" name="Freeform 727"/>
            <p:cNvSpPr>
              <a:spLocks/>
            </p:cNvSpPr>
            <p:nvPr/>
          </p:nvSpPr>
          <p:spPr bwMode="auto">
            <a:xfrm>
              <a:off x="3443" y="3097"/>
              <a:ext cx="2" cy="1"/>
            </a:xfrm>
            <a:custGeom>
              <a:avLst/>
              <a:gdLst/>
              <a:ahLst/>
              <a:cxnLst>
                <a:cxn ang="0">
                  <a:pos x="33" y="19"/>
                </a:cxn>
                <a:cxn ang="0">
                  <a:pos x="32" y="12"/>
                </a:cxn>
                <a:cxn ang="0">
                  <a:pos x="28" y="6"/>
                </a:cxn>
                <a:cxn ang="0">
                  <a:pos x="23" y="2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3"/>
                </a:cxn>
                <a:cxn ang="0">
                  <a:pos x="2" y="7"/>
                </a:cxn>
                <a:cxn ang="0">
                  <a:pos x="0" y="15"/>
                </a:cxn>
                <a:cxn ang="0">
                  <a:pos x="33" y="19"/>
                </a:cxn>
              </a:cxnLst>
              <a:rect l="0" t="0" r="r" b="b"/>
              <a:pathLst>
                <a:path w="33" h="19">
                  <a:moveTo>
                    <a:pt x="33" y="19"/>
                  </a:moveTo>
                  <a:lnTo>
                    <a:pt x="32" y="12"/>
                  </a:lnTo>
                  <a:lnTo>
                    <a:pt x="28" y="6"/>
                  </a:lnTo>
                  <a:lnTo>
                    <a:pt x="23" y="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6" y="3"/>
                  </a:lnTo>
                  <a:lnTo>
                    <a:pt x="2" y="7"/>
                  </a:lnTo>
                  <a:lnTo>
                    <a:pt x="0" y="15"/>
                  </a:lnTo>
                  <a:lnTo>
                    <a:pt x="33" y="19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432" name="Freeform 728"/>
            <p:cNvSpPr>
              <a:spLocks/>
            </p:cNvSpPr>
            <p:nvPr/>
          </p:nvSpPr>
          <p:spPr bwMode="auto">
            <a:xfrm>
              <a:off x="3398" y="3240"/>
              <a:ext cx="1" cy="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6" y="27"/>
                </a:cxn>
                <a:cxn ang="0">
                  <a:pos x="11" y="26"/>
                </a:cxn>
                <a:cxn ang="0">
                  <a:pos x="16" y="24"/>
                </a:cxn>
                <a:cxn ang="0">
                  <a:pos x="19" y="20"/>
                </a:cxn>
                <a:cxn ang="0">
                  <a:pos x="21" y="15"/>
                </a:cxn>
                <a:cxn ang="0">
                  <a:pos x="21" y="9"/>
                </a:cxn>
                <a:cxn ang="0">
                  <a:pos x="19" y="4"/>
                </a:cxn>
                <a:cxn ang="0">
                  <a:pos x="14" y="0"/>
                </a:cxn>
                <a:cxn ang="0">
                  <a:pos x="0" y="25"/>
                </a:cxn>
              </a:cxnLst>
              <a:rect l="0" t="0" r="r" b="b"/>
              <a:pathLst>
                <a:path w="21" h="27">
                  <a:moveTo>
                    <a:pt x="0" y="25"/>
                  </a:moveTo>
                  <a:lnTo>
                    <a:pt x="6" y="27"/>
                  </a:lnTo>
                  <a:lnTo>
                    <a:pt x="11" y="26"/>
                  </a:lnTo>
                  <a:lnTo>
                    <a:pt x="16" y="24"/>
                  </a:lnTo>
                  <a:lnTo>
                    <a:pt x="19" y="20"/>
                  </a:lnTo>
                  <a:lnTo>
                    <a:pt x="21" y="15"/>
                  </a:lnTo>
                  <a:lnTo>
                    <a:pt x="21" y="9"/>
                  </a:lnTo>
                  <a:lnTo>
                    <a:pt x="19" y="4"/>
                  </a:lnTo>
                  <a:lnTo>
                    <a:pt x="14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433" name="Freeform 729"/>
            <p:cNvSpPr>
              <a:spLocks/>
            </p:cNvSpPr>
            <p:nvPr/>
          </p:nvSpPr>
          <p:spPr bwMode="auto">
            <a:xfrm>
              <a:off x="3389" y="3221"/>
              <a:ext cx="10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29"/>
                </a:cxn>
                <a:cxn ang="0">
                  <a:pos x="3" y="56"/>
                </a:cxn>
                <a:cxn ang="0">
                  <a:pos x="8" y="84"/>
                </a:cxn>
                <a:cxn ang="0">
                  <a:pos x="15" y="110"/>
                </a:cxn>
                <a:cxn ang="0">
                  <a:pos x="22" y="135"/>
                </a:cxn>
                <a:cxn ang="0">
                  <a:pos x="31" y="162"/>
                </a:cxn>
                <a:cxn ang="0">
                  <a:pos x="41" y="187"/>
                </a:cxn>
                <a:cxn ang="0">
                  <a:pos x="55" y="211"/>
                </a:cxn>
                <a:cxn ang="0">
                  <a:pos x="68" y="235"/>
                </a:cxn>
                <a:cxn ang="0">
                  <a:pos x="84" y="258"/>
                </a:cxn>
                <a:cxn ang="0">
                  <a:pos x="102" y="278"/>
                </a:cxn>
                <a:cxn ang="0">
                  <a:pos x="119" y="298"/>
                </a:cxn>
                <a:cxn ang="0">
                  <a:pos x="138" y="317"/>
                </a:cxn>
                <a:cxn ang="0">
                  <a:pos x="159" y="335"/>
                </a:cxn>
                <a:cxn ang="0">
                  <a:pos x="180" y="352"/>
                </a:cxn>
                <a:cxn ang="0">
                  <a:pos x="204" y="365"/>
                </a:cxn>
                <a:cxn ang="0">
                  <a:pos x="218" y="340"/>
                </a:cxn>
                <a:cxn ang="0">
                  <a:pos x="196" y="326"/>
                </a:cxn>
                <a:cxn ang="0">
                  <a:pos x="177" y="311"/>
                </a:cxn>
                <a:cxn ang="0">
                  <a:pos x="157" y="296"/>
                </a:cxn>
                <a:cxn ang="0">
                  <a:pos x="139" y="277"/>
                </a:cxn>
                <a:cxn ang="0">
                  <a:pos x="122" y="259"/>
                </a:cxn>
                <a:cxn ang="0">
                  <a:pos x="107" y="239"/>
                </a:cxn>
                <a:cxn ang="0">
                  <a:pos x="92" y="218"/>
                </a:cxn>
                <a:cxn ang="0">
                  <a:pos x="79" y="197"/>
                </a:cxn>
                <a:cxn ang="0">
                  <a:pos x="68" y="174"/>
                </a:cxn>
                <a:cxn ang="0">
                  <a:pos x="58" y="151"/>
                </a:cxn>
                <a:cxn ang="0">
                  <a:pos x="49" y="127"/>
                </a:cxn>
                <a:cxn ang="0">
                  <a:pos x="41" y="102"/>
                </a:cxn>
                <a:cxn ang="0">
                  <a:pos x="36" y="77"/>
                </a:cxn>
                <a:cxn ang="0">
                  <a:pos x="31" y="52"/>
                </a:cxn>
                <a:cxn ang="0">
                  <a:pos x="29" y="27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0" y="0"/>
                </a:cxn>
              </a:cxnLst>
              <a:rect l="0" t="0" r="r" b="b"/>
              <a:pathLst>
                <a:path w="218" h="365">
                  <a:moveTo>
                    <a:pt x="0" y="0"/>
                  </a:moveTo>
                  <a:lnTo>
                    <a:pt x="0" y="0"/>
                  </a:lnTo>
                  <a:lnTo>
                    <a:pt x="1" y="29"/>
                  </a:lnTo>
                  <a:lnTo>
                    <a:pt x="3" y="56"/>
                  </a:lnTo>
                  <a:lnTo>
                    <a:pt x="8" y="84"/>
                  </a:lnTo>
                  <a:lnTo>
                    <a:pt x="15" y="110"/>
                  </a:lnTo>
                  <a:lnTo>
                    <a:pt x="22" y="135"/>
                  </a:lnTo>
                  <a:lnTo>
                    <a:pt x="31" y="162"/>
                  </a:lnTo>
                  <a:lnTo>
                    <a:pt x="41" y="187"/>
                  </a:lnTo>
                  <a:lnTo>
                    <a:pt x="55" y="211"/>
                  </a:lnTo>
                  <a:lnTo>
                    <a:pt x="68" y="235"/>
                  </a:lnTo>
                  <a:lnTo>
                    <a:pt x="84" y="258"/>
                  </a:lnTo>
                  <a:lnTo>
                    <a:pt x="102" y="278"/>
                  </a:lnTo>
                  <a:lnTo>
                    <a:pt x="119" y="298"/>
                  </a:lnTo>
                  <a:lnTo>
                    <a:pt x="138" y="317"/>
                  </a:lnTo>
                  <a:lnTo>
                    <a:pt x="159" y="335"/>
                  </a:lnTo>
                  <a:lnTo>
                    <a:pt x="180" y="352"/>
                  </a:lnTo>
                  <a:lnTo>
                    <a:pt x="204" y="365"/>
                  </a:lnTo>
                  <a:lnTo>
                    <a:pt x="218" y="340"/>
                  </a:lnTo>
                  <a:lnTo>
                    <a:pt x="196" y="326"/>
                  </a:lnTo>
                  <a:lnTo>
                    <a:pt x="177" y="311"/>
                  </a:lnTo>
                  <a:lnTo>
                    <a:pt x="157" y="296"/>
                  </a:lnTo>
                  <a:lnTo>
                    <a:pt x="139" y="277"/>
                  </a:lnTo>
                  <a:lnTo>
                    <a:pt x="122" y="259"/>
                  </a:lnTo>
                  <a:lnTo>
                    <a:pt x="107" y="239"/>
                  </a:lnTo>
                  <a:lnTo>
                    <a:pt x="92" y="218"/>
                  </a:lnTo>
                  <a:lnTo>
                    <a:pt x="79" y="197"/>
                  </a:lnTo>
                  <a:lnTo>
                    <a:pt x="68" y="174"/>
                  </a:lnTo>
                  <a:lnTo>
                    <a:pt x="58" y="151"/>
                  </a:lnTo>
                  <a:lnTo>
                    <a:pt x="49" y="127"/>
                  </a:lnTo>
                  <a:lnTo>
                    <a:pt x="41" y="102"/>
                  </a:lnTo>
                  <a:lnTo>
                    <a:pt x="36" y="77"/>
                  </a:lnTo>
                  <a:lnTo>
                    <a:pt x="31" y="52"/>
                  </a:lnTo>
                  <a:lnTo>
                    <a:pt x="29" y="27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434" name="Freeform 730"/>
            <p:cNvSpPr>
              <a:spLocks/>
            </p:cNvSpPr>
            <p:nvPr/>
          </p:nvSpPr>
          <p:spPr bwMode="auto">
            <a:xfrm>
              <a:off x="3389" y="3216"/>
              <a:ext cx="2" cy="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7" y="10"/>
                </a:cxn>
                <a:cxn ang="0">
                  <a:pos x="5" y="23"/>
                </a:cxn>
                <a:cxn ang="0">
                  <a:pos x="4" y="33"/>
                </a:cxn>
                <a:cxn ang="0">
                  <a:pos x="2" y="45"/>
                </a:cxn>
                <a:cxn ang="0">
                  <a:pos x="1" y="58"/>
                </a:cxn>
                <a:cxn ang="0">
                  <a:pos x="1" y="69"/>
                </a:cxn>
                <a:cxn ang="0">
                  <a:pos x="0" y="80"/>
                </a:cxn>
                <a:cxn ang="0">
                  <a:pos x="0" y="92"/>
                </a:cxn>
                <a:cxn ang="0">
                  <a:pos x="28" y="92"/>
                </a:cxn>
                <a:cxn ang="0">
                  <a:pos x="28" y="82"/>
                </a:cxn>
                <a:cxn ang="0">
                  <a:pos x="29" y="71"/>
                </a:cxn>
                <a:cxn ang="0">
                  <a:pos x="29" y="60"/>
                </a:cxn>
                <a:cxn ang="0">
                  <a:pos x="30" y="49"/>
                </a:cxn>
                <a:cxn ang="0">
                  <a:pos x="32" y="38"/>
                </a:cxn>
                <a:cxn ang="0">
                  <a:pos x="33" y="27"/>
                </a:cxn>
                <a:cxn ang="0">
                  <a:pos x="35" y="17"/>
                </a:cxn>
                <a:cxn ang="0">
                  <a:pos x="37" y="6"/>
                </a:cxn>
                <a:cxn ang="0">
                  <a:pos x="9" y="0"/>
                </a:cxn>
              </a:cxnLst>
              <a:rect l="0" t="0" r="r" b="b"/>
              <a:pathLst>
                <a:path w="37" h="92">
                  <a:moveTo>
                    <a:pt x="9" y="0"/>
                  </a:moveTo>
                  <a:lnTo>
                    <a:pt x="7" y="10"/>
                  </a:lnTo>
                  <a:lnTo>
                    <a:pt x="5" y="23"/>
                  </a:lnTo>
                  <a:lnTo>
                    <a:pt x="4" y="33"/>
                  </a:lnTo>
                  <a:lnTo>
                    <a:pt x="2" y="45"/>
                  </a:lnTo>
                  <a:lnTo>
                    <a:pt x="1" y="58"/>
                  </a:lnTo>
                  <a:lnTo>
                    <a:pt x="1" y="69"/>
                  </a:lnTo>
                  <a:lnTo>
                    <a:pt x="0" y="80"/>
                  </a:lnTo>
                  <a:lnTo>
                    <a:pt x="0" y="92"/>
                  </a:lnTo>
                  <a:lnTo>
                    <a:pt x="28" y="92"/>
                  </a:lnTo>
                  <a:lnTo>
                    <a:pt x="28" y="82"/>
                  </a:lnTo>
                  <a:lnTo>
                    <a:pt x="29" y="71"/>
                  </a:lnTo>
                  <a:lnTo>
                    <a:pt x="29" y="60"/>
                  </a:lnTo>
                  <a:lnTo>
                    <a:pt x="30" y="49"/>
                  </a:lnTo>
                  <a:lnTo>
                    <a:pt x="32" y="38"/>
                  </a:lnTo>
                  <a:lnTo>
                    <a:pt x="33" y="27"/>
                  </a:lnTo>
                  <a:lnTo>
                    <a:pt x="35" y="17"/>
                  </a:lnTo>
                  <a:lnTo>
                    <a:pt x="37" y="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435" name="Freeform 731"/>
            <p:cNvSpPr>
              <a:spLocks/>
            </p:cNvSpPr>
            <p:nvPr/>
          </p:nvSpPr>
          <p:spPr bwMode="auto">
            <a:xfrm>
              <a:off x="3389" y="3220"/>
              <a:ext cx="1" cy="1"/>
            </a:xfrm>
            <a:custGeom>
              <a:avLst/>
              <a:gdLst/>
              <a:ahLst/>
              <a:cxnLst>
                <a:cxn ang="0">
                  <a:pos x="28" y="18"/>
                </a:cxn>
                <a:cxn ang="0">
                  <a:pos x="28" y="11"/>
                </a:cxn>
                <a:cxn ang="0">
                  <a:pos x="26" y="6"/>
                </a:cxn>
                <a:cxn ang="0">
                  <a:pos x="22" y="2"/>
                </a:cxn>
                <a:cxn ang="0">
                  <a:pos x="17" y="0"/>
                </a:cxn>
                <a:cxn ang="0">
                  <a:pos x="12" y="0"/>
                </a:cxn>
                <a:cxn ang="0">
                  <a:pos x="7" y="2"/>
                </a:cxn>
                <a:cxn ang="0">
                  <a:pos x="3" y="5"/>
                </a:cxn>
                <a:cxn ang="0">
                  <a:pos x="0" y="11"/>
                </a:cxn>
                <a:cxn ang="0">
                  <a:pos x="28" y="18"/>
                </a:cxn>
              </a:cxnLst>
              <a:rect l="0" t="0" r="r" b="b"/>
              <a:pathLst>
                <a:path w="28" h="18">
                  <a:moveTo>
                    <a:pt x="28" y="18"/>
                  </a:moveTo>
                  <a:lnTo>
                    <a:pt x="28" y="11"/>
                  </a:lnTo>
                  <a:lnTo>
                    <a:pt x="26" y="6"/>
                  </a:lnTo>
                  <a:lnTo>
                    <a:pt x="22" y="2"/>
                  </a:lnTo>
                  <a:lnTo>
                    <a:pt x="17" y="0"/>
                  </a:lnTo>
                  <a:lnTo>
                    <a:pt x="12" y="0"/>
                  </a:lnTo>
                  <a:lnTo>
                    <a:pt x="7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28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436" name="Freeform 732"/>
            <p:cNvSpPr>
              <a:spLocks/>
            </p:cNvSpPr>
            <p:nvPr/>
          </p:nvSpPr>
          <p:spPr bwMode="auto">
            <a:xfrm>
              <a:off x="3397" y="3233"/>
              <a:ext cx="1" cy="2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6" y="27"/>
                </a:cxn>
                <a:cxn ang="0">
                  <a:pos x="11" y="26"/>
                </a:cxn>
                <a:cxn ang="0">
                  <a:pos x="16" y="24"/>
                </a:cxn>
                <a:cxn ang="0">
                  <a:pos x="19" y="20"/>
                </a:cxn>
                <a:cxn ang="0">
                  <a:pos x="21" y="14"/>
                </a:cxn>
                <a:cxn ang="0">
                  <a:pos x="21" y="9"/>
                </a:cxn>
                <a:cxn ang="0">
                  <a:pos x="19" y="4"/>
                </a:cxn>
                <a:cxn ang="0">
                  <a:pos x="14" y="0"/>
                </a:cxn>
                <a:cxn ang="0">
                  <a:pos x="0" y="25"/>
                </a:cxn>
              </a:cxnLst>
              <a:rect l="0" t="0" r="r" b="b"/>
              <a:pathLst>
                <a:path w="21" h="27">
                  <a:moveTo>
                    <a:pt x="0" y="25"/>
                  </a:moveTo>
                  <a:lnTo>
                    <a:pt x="6" y="27"/>
                  </a:lnTo>
                  <a:lnTo>
                    <a:pt x="11" y="26"/>
                  </a:lnTo>
                  <a:lnTo>
                    <a:pt x="16" y="24"/>
                  </a:lnTo>
                  <a:lnTo>
                    <a:pt x="19" y="20"/>
                  </a:lnTo>
                  <a:lnTo>
                    <a:pt x="21" y="14"/>
                  </a:lnTo>
                  <a:lnTo>
                    <a:pt x="21" y="9"/>
                  </a:lnTo>
                  <a:lnTo>
                    <a:pt x="19" y="4"/>
                  </a:lnTo>
                  <a:lnTo>
                    <a:pt x="14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437" name="Freeform 733"/>
            <p:cNvSpPr>
              <a:spLocks/>
            </p:cNvSpPr>
            <p:nvPr/>
          </p:nvSpPr>
          <p:spPr bwMode="auto">
            <a:xfrm>
              <a:off x="3393" y="3224"/>
              <a:ext cx="5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2" y="27"/>
                </a:cxn>
                <a:cxn ang="0">
                  <a:pos x="4" y="40"/>
                </a:cxn>
                <a:cxn ang="0">
                  <a:pos x="7" y="53"/>
                </a:cxn>
                <a:cxn ang="0">
                  <a:pos x="11" y="68"/>
                </a:cxn>
                <a:cxn ang="0">
                  <a:pos x="15" y="80"/>
                </a:cxn>
                <a:cxn ang="0">
                  <a:pos x="21" y="92"/>
                </a:cxn>
                <a:cxn ang="0">
                  <a:pos x="28" y="104"/>
                </a:cxn>
                <a:cxn ang="0">
                  <a:pos x="34" y="116"/>
                </a:cxn>
                <a:cxn ang="0">
                  <a:pos x="42" y="126"/>
                </a:cxn>
                <a:cxn ang="0">
                  <a:pos x="50" y="138"/>
                </a:cxn>
                <a:cxn ang="0">
                  <a:pos x="59" y="147"/>
                </a:cxn>
                <a:cxn ang="0">
                  <a:pos x="68" y="157"/>
                </a:cxn>
                <a:cxn ang="0">
                  <a:pos x="80" y="165"/>
                </a:cxn>
                <a:cxn ang="0">
                  <a:pos x="90" y="173"/>
                </a:cxn>
                <a:cxn ang="0">
                  <a:pos x="101" y="181"/>
                </a:cxn>
                <a:cxn ang="0">
                  <a:pos x="115" y="156"/>
                </a:cxn>
                <a:cxn ang="0">
                  <a:pos x="106" y="149"/>
                </a:cxn>
                <a:cxn ang="0">
                  <a:pos x="96" y="142"/>
                </a:cxn>
                <a:cxn ang="0">
                  <a:pos x="87" y="136"/>
                </a:cxn>
                <a:cxn ang="0">
                  <a:pos x="80" y="126"/>
                </a:cxn>
                <a:cxn ang="0">
                  <a:pos x="70" y="119"/>
                </a:cxn>
                <a:cxn ang="0">
                  <a:pos x="64" y="109"/>
                </a:cxn>
                <a:cxn ang="0">
                  <a:pos x="58" y="101"/>
                </a:cxn>
                <a:cxn ang="0">
                  <a:pos x="52" y="89"/>
                </a:cxn>
                <a:cxn ang="0">
                  <a:pos x="46" y="80"/>
                </a:cxn>
                <a:cxn ang="0">
                  <a:pos x="42" y="69"/>
                </a:cxn>
                <a:cxn ang="0">
                  <a:pos x="38" y="58"/>
                </a:cxn>
                <a:cxn ang="0">
                  <a:pos x="34" y="47"/>
                </a:cxn>
                <a:cxn ang="0">
                  <a:pos x="33" y="35"/>
                </a:cxn>
                <a:cxn ang="0">
                  <a:pos x="31" y="23"/>
                </a:cxn>
                <a:cxn ang="0">
                  <a:pos x="29" y="11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0" y="0"/>
                </a:cxn>
              </a:cxnLst>
              <a:rect l="0" t="0" r="r" b="b"/>
              <a:pathLst>
                <a:path w="115" h="181">
                  <a:moveTo>
                    <a:pt x="0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2" y="27"/>
                  </a:lnTo>
                  <a:lnTo>
                    <a:pt x="4" y="40"/>
                  </a:lnTo>
                  <a:lnTo>
                    <a:pt x="7" y="53"/>
                  </a:lnTo>
                  <a:lnTo>
                    <a:pt x="11" y="68"/>
                  </a:lnTo>
                  <a:lnTo>
                    <a:pt x="15" y="80"/>
                  </a:lnTo>
                  <a:lnTo>
                    <a:pt x="21" y="92"/>
                  </a:lnTo>
                  <a:lnTo>
                    <a:pt x="28" y="104"/>
                  </a:lnTo>
                  <a:lnTo>
                    <a:pt x="34" y="116"/>
                  </a:lnTo>
                  <a:lnTo>
                    <a:pt x="42" y="126"/>
                  </a:lnTo>
                  <a:lnTo>
                    <a:pt x="50" y="138"/>
                  </a:lnTo>
                  <a:lnTo>
                    <a:pt x="59" y="147"/>
                  </a:lnTo>
                  <a:lnTo>
                    <a:pt x="68" y="157"/>
                  </a:lnTo>
                  <a:lnTo>
                    <a:pt x="80" y="165"/>
                  </a:lnTo>
                  <a:lnTo>
                    <a:pt x="90" y="173"/>
                  </a:lnTo>
                  <a:lnTo>
                    <a:pt x="101" y="181"/>
                  </a:lnTo>
                  <a:lnTo>
                    <a:pt x="115" y="156"/>
                  </a:lnTo>
                  <a:lnTo>
                    <a:pt x="106" y="149"/>
                  </a:lnTo>
                  <a:lnTo>
                    <a:pt x="96" y="142"/>
                  </a:lnTo>
                  <a:lnTo>
                    <a:pt x="87" y="136"/>
                  </a:lnTo>
                  <a:lnTo>
                    <a:pt x="80" y="126"/>
                  </a:lnTo>
                  <a:lnTo>
                    <a:pt x="70" y="119"/>
                  </a:lnTo>
                  <a:lnTo>
                    <a:pt x="64" y="109"/>
                  </a:lnTo>
                  <a:lnTo>
                    <a:pt x="58" y="101"/>
                  </a:lnTo>
                  <a:lnTo>
                    <a:pt x="52" y="89"/>
                  </a:lnTo>
                  <a:lnTo>
                    <a:pt x="46" y="80"/>
                  </a:lnTo>
                  <a:lnTo>
                    <a:pt x="42" y="69"/>
                  </a:lnTo>
                  <a:lnTo>
                    <a:pt x="38" y="58"/>
                  </a:lnTo>
                  <a:lnTo>
                    <a:pt x="34" y="47"/>
                  </a:lnTo>
                  <a:lnTo>
                    <a:pt x="33" y="35"/>
                  </a:lnTo>
                  <a:lnTo>
                    <a:pt x="31" y="23"/>
                  </a:lnTo>
                  <a:lnTo>
                    <a:pt x="29" y="11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438" name="Freeform 734"/>
            <p:cNvSpPr>
              <a:spLocks/>
            </p:cNvSpPr>
            <p:nvPr/>
          </p:nvSpPr>
          <p:spPr bwMode="auto">
            <a:xfrm>
              <a:off x="3393" y="3222"/>
              <a:ext cx="1" cy="2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6"/>
                </a:cxn>
                <a:cxn ang="0">
                  <a:pos x="2" y="11"/>
                </a:cxn>
                <a:cxn ang="0">
                  <a:pos x="1" y="18"/>
                </a:cxn>
                <a:cxn ang="0">
                  <a:pos x="1" y="23"/>
                </a:cxn>
                <a:cxn ang="0">
                  <a:pos x="0" y="30"/>
                </a:cxn>
                <a:cxn ang="0">
                  <a:pos x="0" y="36"/>
                </a:cxn>
                <a:cxn ang="0">
                  <a:pos x="0" y="41"/>
                </a:cxn>
                <a:cxn ang="0">
                  <a:pos x="0" y="47"/>
                </a:cxn>
                <a:cxn ang="0">
                  <a:pos x="29" y="47"/>
                </a:cxn>
                <a:cxn ang="0">
                  <a:pos x="29" y="41"/>
                </a:cxn>
                <a:cxn ang="0">
                  <a:pos x="29" y="36"/>
                </a:cxn>
                <a:cxn ang="0">
                  <a:pos x="29" y="32"/>
                </a:cxn>
                <a:cxn ang="0">
                  <a:pos x="30" y="26"/>
                </a:cxn>
                <a:cxn ang="0">
                  <a:pos x="30" y="20"/>
                </a:cxn>
                <a:cxn ang="0">
                  <a:pos x="31" y="17"/>
                </a:cxn>
                <a:cxn ang="0">
                  <a:pos x="32" y="12"/>
                </a:cxn>
                <a:cxn ang="0">
                  <a:pos x="33" y="7"/>
                </a:cxn>
                <a:cxn ang="0">
                  <a:pos x="4" y="0"/>
                </a:cxn>
              </a:cxnLst>
              <a:rect l="0" t="0" r="r" b="b"/>
              <a:pathLst>
                <a:path w="33" h="47">
                  <a:moveTo>
                    <a:pt x="4" y="0"/>
                  </a:moveTo>
                  <a:lnTo>
                    <a:pt x="3" y="6"/>
                  </a:lnTo>
                  <a:lnTo>
                    <a:pt x="2" y="11"/>
                  </a:lnTo>
                  <a:lnTo>
                    <a:pt x="1" y="18"/>
                  </a:lnTo>
                  <a:lnTo>
                    <a:pt x="1" y="23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0" y="41"/>
                  </a:lnTo>
                  <a:lnTo>
                    <a:pt x="0" y="47"/>
                  </a:lnTo>
                  <a:lnTo>
                    <a:pt x="29" y="47"/>
                  </a:lnTo>
                  <a:lnTo>
                    <a:pt x="29" y="41"/>
                  </a:lnTo>
                  <a:lnTo>
                    <a:pt x="29" y="36"/>
                  </a:lnTo>
                  <a:lnTo>
                    <a:pt x="29" y="32"/>
                  </a:lnTo>
                  <a:lnTo>
                    <a:pt x="30" y="26"/>
                  </a:lnTo>
                  <a:lnTo>
                    <a:pt x="30" y="20"/>
                  </a:lnTo>
                  <a:lnTo>
                    <a:pt x="31" y="17"/>
                  </a:lnTo>
                  <a:lnTo>
                    <a:pt x="32" y="12"/>
                  </a:lnTo>
                  <a:lnTo>
                    <a:pt x="33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439" name="Freeform 735"/>
            <p:cNvSpPr>
              <a:spLocks/>
            </p:cNvSpPr>
            <p:nvPr/>
          </p:nvSpPr>
          <p:spPr bwMode="auto">
            <a:xfrm>
              <a:off x="3393" y="3224"/>
              <a:ext cx="1" cy="1"/>
            </a:xfrm>
            <a:custGeom>
              <a:avLst/>
              <a:gdLst/>
              <a:ahLst/>
              <a:cxnLst>
                <a:cxn ang="0">
                  <a:pos x="29" y="18"/>
                </a:cxn>
                <a:cxn ang="0">
                  <a:pos x="29" y="11"/>
                </a:cxn>
                <a:cxn ang="0">
                  <a:pos x="27" y="6"/>
                </a:cxn>
                <a:cxn ang="0">
                  <a:pos x="22" y="2"/>
                </a:cxn>
                <a:cxn ang="0">
                  <a:pos x="17" y="0"/>
                </a:cxn>
                <a:cxn ang="0">
                  <a:pos x="12" y="0"/>
                </a:cxn>
                <a:cxn ang="0">
                  <a:pos x="7" y="2"/>
                </a:cxn>
                <a:cxn ang="0">
                  <a:pos x="3" y="5"/>
                </a:cxn>
                <a:cxn ang="0">
                  <a:pos x="0" y="11"/>
                </a:cxn>
                <a:cxn ang="0">
                  <a:pos x="29" y="18"/>
                </a:cxn>
              </a:cxnLst>
              <a:rect l="0" t="0" r="r" b="b"/>
              <a:pathLst>
                <a:path w="29" h="18">
                  <a:moveTo>
                    <a:pt x="29" y="18"/>
                  </a:moveTo>
                  <a:lnTo>
                    <a:pt x="29" y="11"/>
                  </a:lnTo>
                  <a:lnTo>
                    <a:pt x="27" y="6"/>
                  </a:lnTo>
                  <a:lnTo>
                    <a:pt x="22" y="2"/>
                  </a:lnTo>
                  <a:lnTo>
                    <a:pt x="17" y="0"/>
                  </a:lnTo>
                  <a:lnTo>
                    <a:pt x="12" y="0"/>
                  </a:lnTo>
                  <a:lnTo>
                    <a:pt x="7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29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440" name="Freeform 736"/>
            <p:cNvSpPr>
              <a:spLocks/>
            </p:cNvSpPr>
            <p:nvPr/>
          </p:nvSpPr>
          <p:spPr bwMode="auto">
            <a:xfrm>
              <a:off x="3563" y="3123"/>
              <a:ext cx="1" cy="1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7" y="0"/>
                </a:cxn>
                <a:cxn ang="0">
                  <a:pos x="1" y="5"/>
                </a:cxn>
                <a:cxn ang="0">
                  <a:pos x="0" y="13"/>
                </a:cxn>
                <a:cxn ang="0">
                  <a:pos x="5" y="20"/>
                </a:cxn>
                <a:cxn ang="0">
                  <a:pos x="15" y="1"/>
                </a:cxn>
              </a:cxnLst>
              <a:rect l="0" t="0" r="r" b="b"/>
              <a:pathLst>
                <a:path w="15" h="20">
                  <a:moveTo>
                    <a:pt x="15" y="1"/>
                  </a:moveTo>
                  <a:lnTo>
                    <a:pt x="7" y="0"/>
                  </a:lnTo>
                  <a:lnTo>
                    <a:pt x="1" y="5"/>
                  </a:lnTo>
                  <a:lnTo>
                    <a:pt x="0" y="13"/>
                  </a:lnTo>
                  <a:lnTo>
                    <a:pt x="5" y="20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441" name="Freeform 737"/>
            <p:cNvSpPr>
              <a:spLocks/>
            </p:cNvSpPr>
            <p:nvPr/>
          </p:nvSpPr>
          <p:spPr bwMode="auto">
            <a:xfrm>
              <a:off x="3563" y="3123"/>
              <a:ext cx="7" cy="15"/>
            </a:xfrm>
            <a:custGeom>
              <a:avLst/>
              <a:gdLst/>
              <a:ahLst/>
              <a:cxnLst>
                <a:cxn ang="0">
                  <a:pos x="164" y="274"/>
                </a:cxn>
                <a:cxn ang="0">
                  <a:pos x="164" y="274"/>
                </a:cxn>
                <a:cxn ang="0">
                  <a:pos x="162" y="253"/>
                </a:cxn>
                <a:cxn ang="0">
                  <a:pos x="160" y="233"/>
                </a:cxn>
                <a:cxn ang="0">
                  <a:pos x="157" y="211"/>
                </a:cxn>
                <a:cxn ang="0">
                  <a:pos x="153" y="190"/>
                </a:cxn>
                <a:cxn ang="0">
                  <a:pos x="147" y="170"/>
                </a:cxn>
                <a:cxn ang="0">
                  <a:pos x="139" y="152"/>
                </a:cxn>
                <a:cxn ang="0">
                  <a:pos x="130" y="135"/>
                </a:cxn>
                <a:cxn ang="0">
                  <a:pos x="122" y="116"/>
                </a:cxn>
                <a:cxn ang="0">
                  <a:pos x="112" y="98"/>
                </a:cxn>
                <a:cxn ang="0">
                  <a:pos x="100" y="82"/>
                </a:cxn>
                <a:cxn ang="0">
                  <a:pos x="87" y="65"/>
                </a:cxn>
                <a:cxn ang="0">
                  <a:pos x="73" y="50"/>
                </a:cxn>
                <a:cxn ang="0">
                  <a:pos x="59" y="35"/>
                </a:cxn>
                <a:cxn ang="0">
                  <a:pos x="43" y="23"/>
                </a:cxn>
                <a:cxn ang="0">
                  <a:pos x="27" y="10"/>
                </a:cxn>
                <a:cxn ang="0">
                  <a:pos x="10" y="0"/>
                </a:cxn>
                <a:cxn ang="0">
                  <a:pos x="0" y="19"/>
                </a:cxn>
                <a:cxn ang="0">
                  <a:pos x="15" y="29"/>
                </a:cxn>
                <a:cxn ang="0">
                  <a:pos x="30" y="40"/>
                </a:cxn>
                <a:cxn ang="0">
                  <a:pos x="45" y="52"/>
                </a:cxn>
                <a:cxn ang="0">
                  <a:pos x="59" y="65"/>
                </a:cxn>
                <a:cxn ang="0">
                  <a:pos x="71" y="80"/>
                </a:cxn>
                <a:cxn ang="0">
                  <a:pos x="83" y="94"/>
                </a:cxn>
                <a:cxn ang="0">
                  <a:pos x="94" y="110"/>
                </a:cxn>
                <a:cxn ang="0">
                  <a:pos x="104" y="126"/>
                </a:cxn>
                <a:cxn ang="0">
                  <a:pos x="112" y="143"/>
                </a:cxn>
                <a:cxn ang="0">
                  <a:pos x="119" y="161"/>
                </a:cxn>
                <a:cxn ang="0">
                  <a:pos x="126" y="179"/>
                </a:cxn>
                <a:cxn ang="0">
                  <a:pos x="132" y="197"/>
                </a:cxn>
                <a:cxn ang="0">
                  <a:pos x="136" y="216"/>
                </a:cxn>
                <a:cxn ang="0">
                  <a:pos x="139" y="235"/>
                </a:cxn>
                <a:cxn ang="0">
                  <a:pos x="141" y="255"/>
                </a:cxn>
                <a:cxn ang="0">
                  <a:pos x="141" y="274"/>
                </a:cxn>
                <a:cxn ang="0">
                  <a:pos x="141" y="274"/>
                </a:cxn>
                <a:cxn ang="0">
                  <a:pos x="164" y="274"/>
                </a:cxn>
              </a:cxnLst>
              <a:rect l="0" t="0" r="r" b="b"/>
              <a:pathLst>
                <a:path w="164" h="274">
                  <a:moveTo>
                    <a:pt x="164" y="274"/>
                  </a:moveTo>
                  <a:lnTo>
                    <a:pt x="164" y="274"/>
                  </a:lnTo>
                  <a:lnTo>
                    <a:pt x="162" y="253"/>
                  </a:lnTo>
                  <a:lnTo>
                    <a:pt x="160" y="233"/>
                  </a:lnTo>
                  <a:lnTo>
                    <a:pt x="157" y="211"/>
                  </a:lnTo>
                  <a:lnTo>
                    <a:pt x="153" y="190"/>
                  </a:lnTo>
                  <a:lnTo>
                    <a:pt x="147" y="170"/>
                  </a:lnTo>
                  <a:lnTo>
                    <a:pt x="139" y="152"/>
                  </a:lnTo>
                  <a:lnTo>
                    <a:pt x="130" y="135"/>
                  </a:lnTo>
                  <a:lnTo>
                    <a:pt x="122" y="116"/>
                  </a:lnTo>
                  <a:lnTo>
                    <a:pt x="112" y="98"/>
                  </a:lnTo>
                  <a:lnTo>
                    <a:pt x="100" y="82"/>
                  </a:lnTo>
                  <a:lnTo>
                    <a:pt x="87" y="65"/>
                  </a:lnTo>
                  <a:lnTo>
                    <a:pt x="73" y="50"/>
                  </a:lnTo>
                  <a:lnTo>
                    <a:pt x="59" y="35"/>
                  </a:lnTo>
                  <a:lnTo>
                    <a:pt x="43" y="23"/>
                  </a:lnTo>
                  <a:lnTo>
                    <a:pt x="27" y="10"/>
                  </a:lnTo>
                  <a:lnTo>
                    <a:pt x="10" y="0"/>
                  </a:lnTo>
                  <a:lnTo>
                    <a:pt x="0" y="19"/>
                  </a:lnTo>
                  <a:lnTo>
                    <a:pt x="15" y="29"/>
                  </a:lnTo>
                  <a:lnTo>
                    <a:pt x="30" y="40"/>
                  </a:lnTo>
                  <a:lnTo>
                    <a:pt x="45" y="52"/>
                  </a:lnTo>
                  <a:lnTo>
                    <a:pt x="59" y="65"/>
                  </a:lnTo>
                  <a:lnTo>
                    <a:pt x="71" y="80"/>
                  </a:lnTo>
                  <a:lnTo>
                    <a:pt x="83" y="94"/>
                  </a:lnTo>
                  <a:lnTo>
                    <a:pt x="94" y="110"/>
                  </a:lnTo>
                  <a:lnTo>
                    <a:pt x="104" y="126"/>
                  </a:lnTo>
                  <a:lnTo>
                    <a:pt x="112" y="143"/>
                  </a:lnTo>
                  <a:lnTo>
                    <a:pt x="119" y="161"/>
                  </a:lnTo>
                  <a:lnTo>
                    <a:pt x="126" y="179"/>
                  </a:lnTo>
                  <a:lnTo>
                    <a:pt x="132" y="197"/>
                  </a:lnTo>
                  <a:lnTo>
                    <a:pt x="136" y="216"/>
                  </a:lnTo>
                  <a:lnTo>
                    <a:pt x="139" y="235"/>
                  </a:lnTo>
                  <a:lnTo>
                    <a:pt x="141" y="255"/>
                  </a:lnTo>
                  <a:lnTo>
                    <a:pt x="141" y="274"/>
                  </a:lnTo>
                  <a:lnTo>
                    <a:pt x="141" y="274"/>
                  </a:lnTo>
                  <a:lnTo>
                    <a:pt x="164" y="2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442" name="Freeform 738"/>
            <p:cNvSpPr>
              <a:spLocks/>
            </p:cNvSpPr>
            <p:nvPr/>
          </p:nvSpPr>
          <p:spPr bwMode="auto">
            <a:xfrm>
              <a:off x="3569" y="3138"/>
              <a:ext cx="1" cy="4"/>
            </a:xfrm>
            <a:custGeom>
              <a:avLst/>
              <a:gdLst/>
              <a:ahLst/>
              <a:cxnLst>
                <a:cxn ang="0">
                  <a:pos x="21" y="68"/>
                </a:cxn>
                <a:cxn ang="0">
                  <a:pos x="22" y="60"/>
                </a:cxn>
                <a:cxn ang="0">
                  <a:pos x="24" y="52"/>
                </a:cxn>
                <a:cxn ang="0">
                  <a:pos x="25" y="43"/>
                </a:cxn>
                <a:cxn ang="0">
                  <a:pos x="26" y="34"/>
                </a:cxn>
                <a:cxn ang="0">
                  <a:pos x="28" y="25"/>
                </a:cxn>
                <a:cxn ang="0">
                  <a:pos x="28" y="17"/>
                </a:cxn>
                <a:cxn ang="0">
                  <a:pos x="29" y="8"/>
                </a:cxn>
                <a:cxn ang="0">
                  <a:pos x="29" y="0"/>
                </a:cxn>
                <a:cxn ang="0">
                  <a:pos x="6" y="0"/>
                </a:cxn>
                <a:cxn ang="0">
                  <a:pos x="6" y="8"/>
                </a:cxn>
                <a:cxn ang="0">
                  <a:pos x="5" y="17"/>
                </a:cxn>
                <a:cxn ang="0">
                  <a:pos x="5" y="25"/>
                </a:cxn>
                <a:cxn ang="0">
                  <a:pos x="5" y="32"/>
                </a:cxn>
                <a:cxn ang="0">
                  <a:pos x="4" y="41"/>
                </a:cxn>
                <a:cxn ang="0">
                  <a:pos x="3" y="48"/>
                </a:cxn>
                <a:cxn ang="0">
                  <a:pos x="1" y="56"/>
                </a:cxn>
                <a:cxn ang="0">
                  <a:pos x="0" y="64"/>
                </a:cxn>
                <a:cxn ang="0">
                  <a:pos x="21" y="68"/>
                </a:cxn>
              </a:cxnLst>
              <a:rect l="0" t="0" r="r" b="b"/>
              <a:pathLst>
                <a:path w="29" h="68">
                  <a:moveTo>
                    <a:pt x="21" y="68"/>
                  </a:moveTo>
                  <a:lnTo>
                    <a:pt x="22" y="60"/>
                  </a:lnTo>
                  <a:lnTo>
                    <a:pt x="24" y="52"/>
                  </a:lnTo>
                  <a:lnTo>
                    <a:pt x="25" y="43"/>
                  </a:lnTo>
                  <a:lnTo>
                    <a:pt x="26" y="34"/>
                  </a:lnTo>
                  <a:lnTo>
                    <a:pt x="28" y="25"/>
                  </a:lnTo>
                  <a:lnTo>
                    <a:pt x="28" y="17"/>
                  </a:lnTo>
                  <a:lnTo>
                    <a:pt x="29" y="8"/>
                  </a:lnTo>
                  <a:lnTo>
                    <a:pt x="29" y="0"/>
                  </a:lnTo>
                  <a:lnTo>
                    <a:pt x="6" y="0"/>
                  </a:lnTo>
                  <a:lnTo>
                    <a:pt x="6" y="8"/>
                  </a:lnTo>
                  <a:lnTo>
                    <a:pt x="5" y="17"/>
                  </a:lnTo>
                  <a:lnTo>
                    <a:pt x="5" y="25"/>
                  </a:lnTo>
                  <a:lnTo>
                    <a:pt x="5" y="32"/>
                  </a:lnTo>
                  <a:lnTo>
                    <a:pt x="4" y="41"/>
                  </a:lnTo>
                  <a:lnTo>
                    <a:pt x="3" y="48"/>
                  </a:lnTo>
                  <a:lnTo>
                    <a:pt x="1" y="56"/>
                  </a:lnTo>
                  <a:lnTo>
                    <a:pt x="0" y="64"/>
                  </a:lnTo>
                  <a:lnTo>
                    <a:pt x="21" y="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443" name="Freeform 739"/>
            <p:cNvSpPr>
              <a:spLocks/>
            </p:cNvSpPr>
            <p:nvPr/>
          </p:nvSpPr>
          <p:spPr bwMode="auto">
            <a:xfrm>
              <a:off x="3569" y="3138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8"/>
                </a:cxn>
                <a:cxn ang="0">
                  <a:pos x="10" y="12"/>
                </a:cxn>
                <a:cxn ang="0">
                  <a:pos x="17" y="11"/>
                </a:cxn>
                <a:cxn ang="0">
                  <a:pos x="21" y="4"/>
                </a:cxn>
                <a:cxn ang="0">
                  <a:pos x="0" y="0"/>
                </a:cxn>
              </a:cxnLst>
              <a:rect l="0" t="0" r="r" b="b"/>
              <a:pathLst>
                <a:path w="21" h="12">
                  <a:moveTo>
                    <a:pt x="0" y="0"/>
                  </a:moveTo>
                  <a:lnTo>
                    <a:pt x="3" y="8"/>
                  </a:lnTo>
                  <a:lnTo>
                    <a:pt x="10" y="12"/>
                  </a:lnTo>
                  <a:lnTo>
                    <a:pt x="17" y="11"/>
                  </a:lnTo>
                  <a:lnTo>
                    <a:pt x="21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444" name="Freeform 740"/>
            <p:cNvSpPr>
              <a:spLocks/>
            </p:cNvSpPr>
            <p:nvPr/>
          </p:nvSpPr>
          <p:spPr bwMode="auto">
            <a:xfrm>
              <a:off x="3563" y="3128"/>
              <a:ext cx="1" cy="1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7" y="0"/>
                </a:cxn>
                <a:cxn ang="0">
                  <a:pos x="1" y="6"/>
                </a:cxn>
                <a:cxn ang="0">
                  <a:pos x="0" y="14"/>
                </a:cxn>
                <a:cxn ang="0">
                  <a:pos x="5" y="20"/>
                </a:cxn>
                <a:cxn ang="0">
                  <a:pos x="15" y="1"/>
                </a:cxn>
              </a:cxnLst>
              <a:rect l="0" t="0" r="r" b="b"/>
              <a:pathLst>
                <a:path w="15" h="20">
                  <a:moveTo>
                    <a:pt x="15" y="1"/>
                  </a:moveTo>
                  <a:lnTo>
                    <a:pt x="7" y="0"/>
                  </a:lnTo>
                  <a:lnTo>
                    <a:pt x="1" y="6"/>
                  </a:lnTo>
                  <a:lnTo>
                    <a:pt x="0" y="14"/>
                  </a:lnTo>
                  <a:lnTo>
                    <a:pt x="5" y="20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445" name="Freeform 741"/>
            <p:cNvSpPr>
              <a:spLocks/>
            </p:cNvSpPr>
            <p:nvPr/>
          </p:nvSpPr>
          <p:spPr bwMode="auto">
            <a:xfrm>
              <a:off x="3564" y="3128"/>
              <a:ext cx="4" cy="8"/>
            </a:xfrm>
            <a:custGeom>
              <a:avLst/>
              <a:gdLst/>
              <a:ahLst/>
              <a:cxnLst>
                <a:cxn ang="0">
                  <a:pos x="86" y="136"/>
                </a:cxn>
                <a:cxn ang="0">
                  <a:pos x="86" y="136"/>
                </a:cxn>
                <a:cxn ang="0">
                  <a:pos x="85" y="116"/>
                </a:cxn>
                <a:cxn ang="0">
                  <a:pos x="81" y="95"/>
                </a:cxn>
                <a:cxn ang="0">
                  <a:pos x="76" y="76"/>
                </a:cxn>
                <a:cxn ang="0">
                  <a:pos x="66" y="58"/>
                </a:cxn>
                <a:cxn ang="0">
                  <a:pos x="55" y="41"/>
                </a:cxn>
                <a:cxn ang="0">
                  <a:pos x="42" y="26"/>
                </a:cxn>
                <a:cxn ang="0">
                  <a:pos x="27" y="12"/>
                </a:cxn>
                <a:cxn ang="0">
                  <a:pos x="10" y="0"/>
                </a:cxn>
                <a:cxn ang="0">
                  <a:pos x="0" y="19"/>
                </a:cxn>
                <a:cxn ang="0">
                  <a:pos x="14" y="29"/>
                </a:cxn>
                <a:cxn ang="0">
                  <a:pos x="28" y="40"/>
                </a:cxn>
                <a:cxn ang="0">
                  <a:pos x="39" y="54"/>
                </a:cxn>
                <a:cxn ang="0">
                  <a:pos x="48" y="69"/>
                </a:cxn>
                <a:cxn ang="0">
                  <a:pos x="55" y="85"/>
                </a:cxn>
                <a:cxn ang="0">
                  <a:pos x="60" y="102"/>
                </a:cxn>
                <a:cxn ang="0">
                  <a:pos x="64" y="118"/>
                </a:cxn>
                <a:cxn ang="0">
                  <a:pos x="65" y="136"/>
                </a:cxn>
                <a:cxn ang="0">
                  <a:pos x="65" y="136"/>
                </a:cxn>
                <a:cxn ang="0">
                  <a:pos x="86" y="136"/>
                </a:cxn>
              </a:cxnLst>
              <a:rect l="0" t="0" r="r" b="b"/>
              <a:pathLst>
                <a:path w="86" h="136">
                  <a:moveTo>
                    <a:pt x="86" y="136"/>
                  </a:moveTo>
                  <a:lnTo>
                    <a:pt x="86" y="136"/>
                  </a:lnTo>
                  <a:lnTo>
                    <a:pt x="85" y="116"/>
                  </a:lnTo>
                  <a:lnTo>
                    <a:pt x="81" y="95"/>
                  </a:lnTo>
                  <a:lnTo>
                    <a:pt x="76" y="76"/>
                  </a:lnTo>
                  <a:lnTo>
                    <a:pt x="66" y="58"/>
                  </a:lnTo>
                  <a:lnTo>
                    <a:pt x="55" y="41"/>
                  </a:lnTo>
                  <a:lnTo>
                    <a:pt x="42" y="26"/>
                  </a:lnTo>
                  <a:lnTo>
                    <a:pt x="27" y="12"/>
                  </a:lnTo>
                  <a:lnTo>
                    <a:pt x="10" y="0"/>
                  </a:lnTo>
                  <a:lnTo>
                    <a:pt x="0" y="19"/>
                  </a:lnTo>
                  <a:lnTo>
                    <a:pt x="14" y="29"/>
                  </a:lnTo>
                  <a:lnTo>
                    <a:pt x="28" y="40"/>
                  </a:lnTo>
                  <a:lnTo>
                    <a:pt x="39" y="54"/>
                  </a:lnTo>
                  <a:lnTo>
                    <a:pt x="48" y="69"/>
                  </a:lnTo>
                  <a:lnTo>
                    <a:pt x="55" y="85"/>
                  </a:lnTo>
                  <a:lnTo>
                    <a:pt x="60" y="102"/>
                  </a:lnTo>
                  <a:lnTo>
                    <a:pt x="64" y="118"/>
                  </a:lnTo>
                  <a:lnTo>
                    <a:pt x="65" y="136"/>
                  </a:lnTo>
                  <a:lnTo>
                    <a:pt x="65" y="136"/>
                  </a:lnTo>
                  <a:lnTo>
                    <a:pt x="86" y="1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446" name="Freeform 742"/>
            <p:cNvSpPr>
              <a:spLocks/>
            </p:cNvSpPr>
            <p:nvPr/>
          </p:nvSpPr>
          <p:spPr bwMode="auto">
            <a:xfrm>
              <a:off x="3567" y="3136"/>
              <a:ext cx="1" cy="2"/>
            </a:xfrm>
            <a:custGeom>
              <a:avLst/>
              <a:gdLst/>
              <a:ahLst/>
              <a:cxnLst>
                <a:cxn ang="0">
                  <a:pos x="21" y="35"/>
                </a:cxn>
                <a:cxn ang="0">
                  <a:pos x="22" y="30"/>
                </a:cxn>
                <a:cxn ang="0">
                  <a:pos x="22" y="26"/>
                </a:cxn>
                <a:cxn ang="0">
                  <a:pos x="23" y="21"/>
                </a:cxn>
                <a:cxn ang="0">
                  <a:pos x="23" y="18"/>
                </a:cxn>
                <a:cxn ang="0">
                  <a:pos x="24" y="15"/>
                </a:cxn>
                <a:cxn ang="0">
                  <a:pos x="24" y="9"/>
                </a:cxn>
                <a:cxn ang="0">
                  <a:pos x="24" y="5"/>
                </a:cxn>
                <a:cxn ang="0">
                  <a:pos x="24" y="0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3" y="9"/>
                </a:cxn>
                <a:cxn ang="0">
                  <a:pos x="3" y="11"/>
                </a:cxn>
                <a:cxn ang="0">
                  <a:pos x="2" y="14"/>
                </a:cxn>
                <a:cxn ang="0">
                  <a:pos x="2" y="19"/>
                </a:cxn>
                <a:cxn ang="0">
                  <a:pos x="1" y="24"/>
                </a:cxn>
                <a:cxn ang="0">
                  <a:pos x="1" y="28"/>
                </a:cxn>
                <a:cxn ang="0">
                  <a:pos x="0" y="31"/>
                </a:cxn>
                <a:cxn ang="0">
                  <a:pos x="21" y="35"/>
                </a:cxn>
              </a:cxnLst>
              <a:rect l="0" t="0" r="r" b="b"/>
              <a:pathLst>
                <a:path w="24" h="35">
                  <a:moveTo>
                    <a:pt x="21" y="35"/>
                  </a:moveTo>
                  <a:lnTo>
                    <a:pt x="22" y="30"/>
                  </a:lnTo>
                  <a:lnTo>
                    <a:pt x="22" y="26"/>
                  </a:lnTo>
                  <a:lnTo>
                    <a:pt x="23" y="21"/>
                  </a:lnTo>
                  <a:lnTo>
                    <a:pt x="23" y="18"/>
                  </a:lnTo>
                  <a:lnTo>
                    <a:pt x="24" y="15"/>
                  </a:lnTo>
                  <a:lnTo>
                    <a:pt x="24" y="9"/>
                  </a:lnTo>
                  <a:lnTo>
                    <a:pt x="24" y="5"/>
                  </a:lnTo>
                  <a:lnTo>
                    <a:pt x="24" y="0"/>
                  </a:lnTo>
                  <a:lnTo>
                    <a:pt x="3" y="0"/>
                  </a:lnTo>
                  <a:lnTo>
                    <a:pt x="3" y="5"/>
                  </a:lnTo>
                  <a:lnTo>
                    <a:pt x="3" y="9"/>
                  </a:lnTo>
                  <a:lnTo>
                    <a:pt x="3" y="11"/>
                  </a:lnTo>
                  <a:lnTo>
                    <a:pt x="2" y="14"/>
                  </a:lnTo>
                  <a:lnTo>
                    <a:pt x="2" y="19"/>
                  </a:lnTo>
                  <a:lnTo>
                    <a:pt x="1" y="24"/>
                  </a:lnTo>
                  <a:lnTo>
                    <a:pt x="1" y="28"/>
                  </a:lnTo>
                  <a:lnTo>
                    <a:pt x="0" y="31"/>
                  </a:lnTo>
                  <a:lnTo>
                    <a:pt x="21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447" name="Freeform 743"/>
            <p:cNvSpPr>
              <a:spLocks/>
            </p:cNvSpPr>
            <p:nvPr/>
          </p:nvSpPr>
          <p:spPr bwMode="auto">
            <a:xfrm>
              <a:off x="3567" y="3135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9"/>
                </a:cxn>
                <a:cxn ang="0">
                  <a:pos x="10" y="13"/>
                </a:cxn>
                <a:cxn ang="0">
                  <a:pos x="17" y="12"/>
                </a:cxn>
                <a:cxn ang="0">
                  <a:pos x="21" y="4"/>
                </a:cxn>
                <a:cxn ang="0">
                  <a:pos x="0" y="0"/>
                </a:cxn>
              </a:cxnLst>
              <a:rect l="0" t="0" r="r" b="b"/>
              <a:pathLst>
                <a:path w="21" h="13">
                  <a:moveTo>
                    <a:pt x="0" y="0"/>
                  </a:moveTo>
                  <a:lnTo>
                    <a:pt x="2" y="9"/>
                  </a:lnTo>
                  <a:lnTo>
                    <a:pt x="10" y="13"/>
                  </a:lnTo>
                  <a:lnTo>
                    <a:pt x="17" y="12"/>
                  </a:lnTo>
                  <a:lnTo>
                    <a:pt x="21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448" name="Freeform 744"/>
            <p:cNvSpPr>
              <a:spLocks/>
            </p:cNvSpPr>
            <p:nvPr/>
          </p:nvSpPr>
          <p:spPr bwMode="auto">
            <a:xfrm>
              <a:off x="3388" y="3300"/>
              <a:ext cx="53" cy="137"/>
            </a:xfrm>
            <a:custGeom>
              <a:avLst/>
              <a:gdLst/>
              <a:ahLst/>
              <a:cxnLst>
                <a:cxn ang="0">
                  <a:pos x="166" y="0"/>
                </a:cxn>
                <a:cxn ang="0">
                  <a:pos x="0" y="73"/>
                </a:cxn>
                <a:cxn ang="0">
                  <a:pos x="959" y="2481"/>
                </a:cxn>
                <a:cxn ang="0">
                  <a:pos x="1169" y="2389"/>
                </a:cxn>
                <a:cxn ang="0">
                  <a:pos x="166" y="0"/>
                </a:cxn>
              </a:cxnLst>
              <a:rect l="0" t="0" r="r" b="b"/>
              <a:pathLst>
                <a:path w="1169" h="2481">
                  <a:moveTo>
                    <a:pt x="166" y="0"/>
                  </a:moveTo>
                  <a:lnTo>
                    <a:pt x="0" y="73"/>
                  </a:lnTo>
                  <a:lnTo>
                    <a:pt x="959" y="2481"/>
                  </a:lnTo>
                  <a:lnTo>
                    <a:pt x="1169" y="2389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5459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449" name="Freeform 745"/>
            <p:cNvSpPr>
              <a:spLocks/>
            </p:cNvSpPr>
            <p:nvPr/>
          </p:nvSpPr>
          <p:spPr bwMode="auto">
            <a:xfrm>
              <a:off x="3388" y="3300"/>
              <a:ext cx="52" cy="137"/>
            </a:xfrm>
            <a:custGeom>
              <a:avLst/>
              <a:gdLst/>
              <a:ahLst/>
              <a:cxnLst>
                <a:cxn ang="0">
                  <a:pos x="126" y="6"/>
                </a:cxn>
                <a:cxn ang="0">
                  <a:pos x="104" y="14"/>
                </a:cxn>
                <a:cxn ang="0">
                  <a:pos x="81" y="24"/>
                </a:cxn>
                <a:cxn ang="0">
                  <a:pos x="36" y="44"/>
                </a:cxn>
                <a:cxn ang="0">
                  <a:pos x="29" y="132"/>
                </a:cxn>
                <a:cxn ang="0">
                  <a:pos x="81" y="260"/>
                </a:cxn>
                <a:cxn ang="0">
                  <a:pos x="125" y="370"/>
                </a:cxn>
                <a:cxn ang="0">
                  <a:pos x="163" y="467"/>
                </a:cxn>
                <a:cxn ang="0">
                  <a:pos x="198" y="554"/>
                </a:cxn>
                <a:cxn ang="0">
                  <a:pos x="232" y="637"/>
                </a:cxn>
                <a:cxn ang="0">
                  <a:pos x="265" y="723"/>
                </a:cxn>
                <a:cxn ang="0">
                  <a:pos x="302" y="812"/>
                </a:cxn>
                <a:cxn ang="0">
                  <a:pos x="342" y="913"/>
                </a:cxn>
                <a:cxn ang="0">
                  <a:pos x="388" y="1029"/>
                </a:cxn>
                <a:cxn ang="0">
                  <a:pos x="442" y="1164"/>
                </a:cxn>
                <a:cxn ang="0">
                  <a:pos x="505" y="1323"/>
                </a:cxn>
                <a:cxn ang="0">
                  <a:pos x="581" y="1511"/>
                </a:cxn>
                <a:cxn ang="0">
                  <a:pos x="669" y="1733"/>
                </a:cxn>
                <a:cxn ang="0">
                  <a:pos x="773" y="1993"/>
                </a:cxn>
                <a:cxn ang="0">
                  <a:pos x="895" y="2297"/>
                </a:cxn>
                <a:cxn ang="0">
                  <a:pos x="972" y="2462"/>
                </a:cxn>
                <a:cxn ang="0">
                  <a:pos x="989" y="2455"/>
                </a:cxn>
                <a:cxn ang="0">
                  <a:pos x="1003" y="2449"/>
                </a:cxn>
                <a:cxn ang="0">
                  <a:pos x="1015" y="2442"/>
                </a:cxn>
                <a:cxn ang="0">
                  <a:pos x="1030" y="2436"/>
                </a:cxn>
                <a:cxn ang="0">
                  <a:pos x="1050" y="2428"/>
                </a:cxn>
                <a:cxn ang="0">
                  <a:pos x="1077" y="2416"/>
                </a:cxn>
                <a:cxn ang="0">
                  <a:pos x="1116" y="2399"/>
                </a:cxn>
                <a:cxn ang="0">
                  <a:pos x="1110" y="2318"/>
                </a:cxn>
                <a:cxn ang="0">
                  <a:pos x="1056" y="2190"/>
                </a:cxn>
                <a:cxn ang="0">
                  <a:pos x="1011" y="2082"/>
                </a:cxn>
                <a:cxn ang="0">
                  <a:pos x="970" y="1985"/>
                </a:cxn>
                <a:cxn ang="0">
                  <a:pos x="935" y="1897"/>
                </a:cxn>
                <a:cxn ang="0">
                  <a:pos x="899" y="1814"/>
                </a:cxn>
                <a:cxn ang="0">
                  <a:pos x="864" y="1730"/>
                </a:cxn>
                <a:cxn ang="0">
                  <a:pos x="826" y="1640"/>
                </a:cxn>
                <a:cxn ang="0">
                  <a:pos x="785" y="1541"/>
                </a:cxn>
                <a:cxn ang="0">
                  <a:pos x="738" y="1426"/>
                </a:cxn>
                <a:cxn ang="0">
                  <a:pos x="682" y="1292"/>
                </a:cxn>
                <a:cxn ang="0">
                  <a:pos x="615" y="1134"/>
                </a:cxn>
                <a:cxn ang="0">
                  <a:pos x="537" y="947"/>
                </a:cxn>
                <a:cxn ang="0">
                  <a:pos x="445" y="727"/>
                </a:cxn>
                <a:cxn ang="0">
                  <a:pos x="337" y="469"/>
                </a:cxn>
                <a:cxn ang="0">
                  <a:pos x="210" y="167"/>
                </a:cxn>
              </a:cxnLst>
              <a:rect l="0" t="0" r="r" b="b"/>
              <a:pathLst>
                <a:path w="1140" h="2467">
                  <a:moveTo>
                    <a:pt x="140" y="0"/>
                  </a:moveTo>
                  <a:lnTo>
                    <a:pt x="126" y="6"/>
                  </a:lnTo>
                  <a:lnTo>
                    <a:pt x="114" y="10"/>
                  </a:lnTo>
                  <a:lnTo>
                    <a:pt x="104" y="14"/>
                  </a:lnTo>
                  <a:lnTo>
                    <a:pt x="94" y="19"/>
                  </a:lnTo>
                  <a:lnTo>
                    <a:pt x="81" y="24"/>
                  </a:lnTo>
                  <a:lnTo>
                    <a:pt x="61" y="32"/>
                  </a:lnTo>
                  <a:lnTo>
                    <a:pt x="36" y="44"/>
                  </a:lnTo>
                  <a:lnTo>
                    <a:pt x="0" y="61"/>
                  </a:lnTo>
                  <a:lnTo>
                    <a:pt x="29" y="132"/>
                  </a:lnTo>
                  <a:lnTo>
                    <a:pt x="55" y="199"/>
                  </a:lnTo>
                  <a:lnTo>
                    <a:pt x="81" y="260"/>
                  </a:lnTo>
                  <a:lnTo>
                    <a:pt x="103" y="317"/>
                  </a:lnTo>
                  <a:lnTo>
                    <a:pt x="125" y="370"/>
                  </a:lnTo>
                  <a:lnTo>
                    <a:pt x="144" y="419"/>
                  </a:lnTo>
                  <a:lnTo>
                    <a:pt x="163" y="467"/>
                  </a:lnTo>
                  <a:lnTo>
                    <a:pt x="181" y="511"/>
                  </a:lnTo>
                  <a:lnTo>
                    <a:pt x="198" y="554"/>
                  </a:lnTo>
                  <a:lnTo>
                    <a:pt x="215" y="596"/>
                  </a:lnTo>
                  <a:lnTo>
                    <a:pt x="232" y="637"/>
                  </a:lnTo>
                  <a:lnTo>
                    <a:pt x="249" y="680"/>
                  </a:lnTo>
                  <a:lnTo>
                    <a:pt x="265" y="723"/>
                  </a:lnTo>
                  <a:lnTo>
                    <a:pt x="284" y="766"/>
                  </a:lnTo>
                  <a:lnTo>
                    <a:pt x="302" y="812"/>
                  </a:lnTo>
                  <a:lnTo>
                    <a:pt x="322" y="861"/>
                  </a:lnTo>
                  <a:lnTo>
                    <a:pt x="342" y="913"/>
                  </a:lnTo>
                  <a:lnTo>
                    <a:pt x="364" y="968"/>
                  </a:lnTo>
                  <a:lnTo>
                    <a:pt x="388" y="1029"/>
                  </a:lnTo>
                  <a:lnTo>
                    <a:pt x="414" y="1093"/>
                  </a:lnTo>
                  <a:lnTo>
                    <a:pt x="442" y="1164"/>
                  </a:lnTo>
                  <a:lnTo>
                    <a:pt x="473" y="1239"/>
                  </a:lnTo>
                  <a:lnTo>
                    <a:pt x="505" y="1323"/>
                  </a:lnTo>
                  <a:lnTo>
                    <a:pt x="542" y="1412"/>
                  </a:lnTo>
                  <a:lnTo>
                    <a:pt x="581" y="1511"/>
                  </a:lnTo>
                  <a:lnTo>
                    <a:pt x="623" y="1618"/>
                  </a:lnTo>
                  <a:lnTo>
                    <a:pt x="669" y="1733"/>
                  </a:lnTo>
                  <a:lnTo>
                    <a:pt x="719" y="1858"/>
                  </a:lnTo>
                  <a:lnTo>
                    <a:pt x="773" y="1993"/>
                  </a:lnTo>
                  <a:lnTo>
                    <a:pt x="832" y="2140"/>
                  </a:lnTo>
                  <a:lnTo>
                    <a:pt x="895" y="2297"/>
                  </a:lnTo>
                  <a:lnTo>
                    <a:pt x="962" y="2467"/>
                  </a:lnTo>
                  <a:lnTo>
                    <a:pt x="972" y="2462"/>
                  </a:lnTo>
                  <a:lnTo>
                    <a:pt x="982" y="2458"/>
                  </a:lnTo>
                  <a:lnTo>
                    <a:pt x="989" y="2455"/>
                  </a:lnTo>
                  <a:lnTo>
                    <a:pt x="996" y="2452"/>
                  </a:lnTo>
                  <a:lnTo>
                    <a:pt x="1003" y="2449"/>
                  </a:lnTo>
                  <a:lnTo>
                    <a:pt x="1009" y="2445"/>
                  </a:lnTo>
                  <a:lnTo>
                    <a:pt x="1015" y="2442"/>
                  </a:lnTo>
                  <a:lnTo>
                    <a:pt x="1022" y="2439"/>
                  </a:lnTo>
                  <a:lnTo>
                    <a:pt x="1030" y="2436"/>
                  </a:lnTo>
                  <a:lnTo>
                    <a:pt x="1040" y="2432"/>
                  </a:lnTo>
                  <a:lnTo>
                    <a:pt x="1050" y="2428"/>
                  </a:lnTo>
                  <a:lnTo>
                    <a:pt x="1063" y="2422"/>
                  </a:lnTo>
                  <a:lnTo>
                    <a:pt x="1077" y="2416"/>
                  </a:lnTo>
                  <a:lnTo>
                    <a:pt x="1095" y="2409"/>
                  </a:lnTo>
                  <a:lnTo>
                    <a:pt x="1116" y="2399"/>
                  </a:lnTo>
                  <a:lnTo>
                    <a:pt x="1140" y="2390"/>
                  </a:lnTo>
                  <a:lnTo>
                    <a:pt x="1110" y="2318"/>
                  </a:lnTo>
                  <a:lnTo>
                    <a:pt x="1081" y="2251"/>
                  </a:lnTo>
                  <a:lnTo>
                    <a:pt x="1056" y="2190"/>
                  </a:lnTo>
                  <a:lnTo>
                    <a:pt x="1033" y="2134"/>
                  </a:lnTo>
                  <a:lnTo>
                    <a:pt x="1011" y="2082"/>
                  </a:lnTo>
                  <a:lnTo>
                    <a:pt x="991" y="2032"/>
                  </a:lnTo>
                  <a:lnTo>
                    <a:pt x="970" y="1985"/>
                  </a:lnTo>
                  <a:lnTo>
                    <a:pt x="952" y="1940"/>
                  </a:lnTo>
                  <a:lnTo>
                    <a:pt x="935" y="1897"/>
                  </a:lnTo>
                  <a:lnTo>
                    <a:pt x="916" y="1856"/>
                  </a:lnTo>
                  <a:lnTo>
                    <a:pt x="899" y="1814"/>
                  </a:lnTo>
                  <a:lnTo>
                    <a:pt x="882" y="1773"/>
                  </a:lnTo>
                  <a:lnTo>
                    <a:pt x="864" y="1730"/>
                  </a:lnTo>
                  <a:lnTo>
                    <a:pt x="846" y="1686"/>
                  </a:lnTo>
                  <a:lnTo>
                    <a:pt x="826" y="1640"/>
                  </a:lnTo>
                  <a:lnTo>
                    <a:pt x="807" y="1592"/>
                  </a:lnTo>
                  <a:lnTo>
                    <a:pt x="785" y="1541"/>
                  </a:lnTo>
                  <a:lnTo>
                    <a:pt x="762" y="1485"/>
                  </a:lnTo>
                  <a:lnTo>
                    <a:pt x="738" y="1426"/>
                  </a:lnTo>
                  <a:lnTo>
                    <a:pt x="710" y="1362"/>
                  </a:lnTo>
                  <a:lnTo>
                    <a:pt x="682" y="1292"/>
                  </a:lnTo>
                  <a:lnTo>
                    <a:pt x="650" y="1216"/>
                  </a:lnTo>
                  <a:lnTo>
                    <a:pt x="615" y="1134"/>
                  </a:lnTo>
                  <a:lnTo>
                    <a:pt x="578" y="1044"/>
                  </a:lnTo>
                  <a:lnTo>
                    <a:pt x="537" y="947"/>
                  </a:lnTo>
                  <a:lnTo>
                    <a:pt x="493" y="842"/>
                  </a:lnTo>
                  <a:lnTo>
                    <a:pt x="445" y="727"/>
                  </a:lnTo>
                  <a:lnTo>
                    <a:pt x="393" y="603"/>
                  </a:lnTo>
                  <a:lnTo>
                    <a:pt x="337" y="469"/>
                  </a:lnTo>
                  <a:lnTo>
                    <a:pt x="276" y="324"/>
                  </a:lnTo>
                  <a:lnTo>
                    <a:pt x="210" y="167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70757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450" name="Freeform 746"/>
            <p:cNvSpPr>
              <a:spLocks/>
            </p:cNvSpPr>
            <p:nvPr/>
          </p:nvSpPr>
          <p:spPr bwMode="auto">
            <a:xfrm>
              <a:off x="3389" y="3301"/>
              <a:ext cx="50" cy="136"/>
            </a:xfrm>
            <a:custGeom>
              <a:avLst/>
              <a:gdLst/>
              <a:ahLst/>
              <a:cxnLst>
                <a:cxn ang="0">
                  <a:pos x="100" y="4"/>
                </a:cxn>
                <a:cxn ang="0">
                  <a:pos x="84" y="12"/>
                </a:cxn>
                <a:cxn ang="0">
                  <a:pos x="65" y="19"/>
                </a:cxn>
                <a:cxn ang="0">
                  <a:pos x="29" y="36"/>
                </a:cxn>
                <a:cxn ang="0">
                  <a:pos x="29" y="120"/>
                </a:cxn>
                <a:cxn ang="0">
                  <a:pos x="81" y="248"/>
                </a:cxn>
                <a:cxn ang="0">
                  <a:pos x="125" y="358"/>
                </a:cxn>
                <a:cxn ang="0">
                  <a:pos x="164" y="455"/>
                </a:cxn>
                <a:cxn ang="0">
                  <a:pos x="199" y="542"/>
                </a:cxn>
                <a:cxn ang="0">
                  <a:pos x="233" y="625"/>
                </a:cxn>
                <a:cxn ang="0">
                  <a:pos x="267" y="711"/>
                </a:cxn>
                <a:cxn ang="0">
                  <a:pos x="302" y="800"/>
                </a:cxn>
                <a:cxn ang="0">
                  <a:pos x="343" y="900"/>
                </a:cxn>
                <a:cxn ang="0">
                  <a:pos x="389" y="1016"/>
                </a:cxn>
                <a:cxn ang="0">
                  <a:pos x="443" y="1151"/>
                </a:cxn>
                <a:cxn ang="0">
                  <a:pos x="507" y="1311"/>
                </a:cxn>
                <a:cxn ang="0">
                  <a:pos x="583" y="1499"/>
                </a:cxn>
                <a:cxn ang="0">
                  <a:pos x="672" y="1721"/>
                </a:cxn>
                <a:cxn ang="0">
                  <a:pos x="777" y="1981"/>
                </a:cxn>
                <a:cxn ang="0">
                  <a:pos x="898" y="2285"/>
                </a:cxn>
                <a:cxn ang="0">
                  <a:pos x="982" y="2447"/>
                </a:cxn>
                <a:cxn ang="0">
                  <a:pos x="1003" y="2436"/>
                </a:cxn>
                <a:cxn ang="0">
                  <a:pos x="1029" y="2426"/>
                </a:cxn>
                <a:cxn ang="0">
                  <a:pos x="1073" y="2407"/>
                </a:cxn>
                <a:cxn ang="0">
                  <a:pos x="1080" y="2320"/>
                </a:cxn>
                <a:cxn ang="0">
                  <a:pos x="1027" y="2193"/>
                </a:cxn>
                <a:cxn ang="0">
                  <a:pos x="981" y="2083"/>
                </a:cxn>
                <a:cxn ang="0">
                  <a:pos x="941" y="1987"/>
                </a:cxn>
                <a:cxn ang="0">
                  <a:pos x="905" y="1900"/>
                </a:cxn>
                <a:cxn ang="0">
                  <a:pos x="869" y="1817"/>
                </a:cxn>
                <a:cxn ang="0">
                  <a:pos x="835" y="1732"/>
                </a:cxn>
                <a:cxn ang="0">
                  <a:pos x="797" y="1643"/>
                </a:cxn>
                <a:cxn ang="0">
                  <a:pos x="756" y="1542"/>
                </a:cxn>
                <a:cxn ang="0">
                  <a:pos x="708" y="1428"/>
                </a:cxn>
                <a:cxn ang="0">
                  <a:pos x="652" y="1294"/>
                </a:cxn>
                <a:cxn ang="0">
                  <a:pos x="586" y="1136"/>
                </a:cxn>
                <a:cxn ang="0">
                  <a:pos x="508" y="948"/>
                </a:cxn>
                <a:cxn ang="0">
                  <a:pos x="417" y="728"/>
                </a:cxn>
                <a:cxn ang="0">
                  <a:pos x="308" y="469"/>
                </a:cxn>
                <a:cxn ang="0">
                  <a:pos x="183" y="168"/>
                </a:cxn>
              </a:cxnLst>
              <a:rect l="0" t="0" r="r" b="b"/>
              <a:pathLst>
                <a:path w="1109" h="2454">
                  <a:moveTo>
                    <a:pt x="113" y="0"/>
                  </a:moveTo>
                  <a:lnTo>
                    <a:pt x="100" y="4"/>
                  </a:lnTo>
                  <a:lnTo>
                    <a:pt x="92" y="9"/>
                  </a:lnTo>
                  <a:lnTo>
                    <a:pt x="84" y="12"/>
                  </a:lnTo>
                  <a:lnTo>
                    <a:pt x="76" y="15"/>
                  </a:lnTo>
                  <a:lnTo>
                    <a:pt x="65" y="19"/>
                  </a:lnTo>
                  <a:lnTo>
                    <a:pt x="49" y="26"/>
                  </a:lnTo>
                  <a:lnTo>
                    <a:pt x="29" y="36"/>
                  </a:lnTo>
                  <a:lnTo>
                    <a:pt x="0" y="49"/>
                  </a:lnTo>
                  <a:lnTo>
                    <a:pt x="29" y="120"/>
                  </a:lnTo>
                  <a:lnTo>
                    <a:pt x="56" y="187"/>
                  </a:lnTo>
                  <a:lnTo>
                    <a:pt x="81" y="248"/>
                  </a:lnTo>
                  <a:lnTo>
                    <a:pt x="103" y="305"/>
                  </a:lnTo>
                  <a:lnTo>
                    <a:pt x="125" y="358"/>
                  </a:lnTo>
                  <a:lnTo>
                    <a:pt x="145" y="407"/>
                  </a:lnTo>
                  <a:lnTo>
                    <a:pt x="164" y="455"/>
                  </a:lnTo>
                  <a:lnTo>
                    <a:pt x="182" y="499"/>
                  </a:lnTo>
                  <a:lnTo>
                    <a:pt x="199" y="542"/>
                  </a:lnTo>
                  <a:lnTo>
                    <a:pt x="216" y="584"/>
                  </a:lnTo>
                  <a:lnTo>
                    <a:pt x="233" y="625"/>
                  </a:lnTo>
                  <a:lnTo>
                    <a:pt x="249" y="667"/>
                  </a:lnTo>
                  <a:lnTo>
                    <a:pt x="267" y="711"/>
                  </a:lnTo>
                  <a:lnTo>
                    <a:pt x="284" y="754"/>
                  </a:lnTo>
                  <a:lnTo>
                    <a:pt x="302" y="800"/>
                  </a:lnTo>
                  <a:lnTo>
                    <a:pt x="323" y="849"/>
                  </a:lnTo>
                  <a:lnTo>
                    <a:pt x="343" y="900"/>
                  </a:lnTo>
                  <a:lnTo>
                    <a:pt x="366" y="956"/>
                  </a:lnTo>
                  <a:lnTo>
                    <a:pt x="389" y="1016"/>
                  </a:lnTo>
                  <a:lnTo>
                    <a:pt x="415" y="1081"/>
                  </a:lnTo>
                  <a:lnTo>
                    <a:pt x="443" y="1151"/>
                  </a:lnTo>
                  <a:lnTo>
                    <a:pt x="474" y="1227"/>
                  </a:lnTo>
                  <a:lnTo>
                    <a:pt x="507" y="1311"/>
                  </a:lnTo>
                  <a:lnTo>
                    <a:pt x="544" y="1400"/>
                  </a:lnTo>
                  <a:lnTo>
                    <a:pt x="583" y="1499"/>
                  </a:lnTo>
                  <a:lnTo>
                    <a:pt x="626" y="1606"/>
                  </a:lnTo>
                  <a:lnTo>
                    <a:pt x="672" y="1721"/>
                  </a:lnTo>
                  <a:lnTo>
                    <a:pt x="723" y="1846"/>
                  </a:lnTo>
                  <a:lnTo>
                    <a:pt x="777" y="1981"/>
                  </a:lnTo>
                  <a:lnTo>
                    <a:pt x="835" y="2128"/>
                  </a:lnTo>
                  <a:lnTo>
                    <a:pt x="898" y="2285"/>
                  </a:lnTo>
                  <a:lnTo>
                    <a:pt x="966" y="2454"/>
                  </a:lnTo>
                  <a:lnTo>
                    <a:pt x="982" y="2447"/>
                  </a:lnTo>
                  <a:lnTo>
                    <a:pt x="994" y="2442"/>
                  </a:lnTo>
                  <a:lnTo>
                    <a:pt x="1003" y="2436"/>
                  </a:lnTo>
                  <a:lnTo>
                    <a:pt x="1014" y="2432"/>
                  </a:lnTo>
                  <a:lnTo>
                    <a:pt x="1029" y="2426"/>
                  </a:lnTo>
                  <a:lnTo>
                    <a:pt x="1047" y="2417"/>
                  </a:lnTo>
                  <a:lnTo>
                    <a:pt x="1073" y="2407"/>
                  </a:lnTo>
                  <a:lnTo>
                    <a:pt x="1109" y="2392"/>
                  </a:lnTo>
                  <a:lnTo>
                    <a:pt x="1080" y="2320"/>
                  </a:lnTo>
                  <a:lnTo>
                    <a:pt x="1052" y="2254"/>
                  </a:lnTo>
                  <a:lnTo>
                    <a:pt x="1027" y="2193"/>
                  </a:lnTo>
                  <a:lnTo>
                    <a:pt x="1003" y="2136"/>
                  </a:lnTo>
                  <a:lnTo>
                    <a:pt x="981" y="2083"/>
                  </a:lnTo>
                  <a:lnTo>
                    <a:pt x="960" y="2035"/>
                  </a:lnTo>
                  <a:lnTo>
                    <a:pt x="941" y="1987"/>
                  </a:lnTo>
                  <a:lnTo>
                    <a:pt x="922" y="1943"/>
                  </a:lnTo>
                  <a:lnTo>
                    <a:pt x="905" y="1900"/>
                  </a:lnTo>
                  <a:lnTo>
                    <a:pt x="887" y="1858"/>
                  </a:lnTo>
                  <a:lnTo>
                    <a:pt x="869" y="1817"/>
                  </a:lnTo>
                  <a:lnTo>
                    <a:pt x="852" y="1774"/>
                  </a:lnTo>
                  <a:lnTo>
                    <a:pt x="835" y="1732"/>
                  </a:lnTo>
                  <a:lnTo>
                    <a:pt x="816" y="1688"/>
                  </a:lnTo>
                  <a:lnTo>
                    <a:pt x="797" y="1643"/>
                  </a:lnTo>
                  <a:lnTo>
                    <a:pt x="778" y="1594"/>
                  </a:lnTo>
                  <a:lnTo>
                    <a:pt x="756" y="1542"/>
                  </a:lnTo>
                  <a:lnTo>
                    <a:pt x="733" y="1488"/>
                  </a:lnTo>
                  <a:lnTo>
                    <a:pt x="708" y="1428"/>
                  </a:lnTo>
                  <a:lnTo>
                    <a:pt x="681" y="1363"/>
                  </a:lnTo>
                  <a:lnTo>
                    <a:pt x="652" y="1294"/>
                  </a:lnTo>
                  <a:lnTo>
                    <a:pt x="621" y="1218"/>
                  </a:lnTo>
                  <a:lnTo>
                    <a:pt x="586" y="1136"/>
                  </a:lnTo>
                  <a:lnTo>
                    <a:pt x="549" y="1046"/>
                  </a:lnTo>
                  <a:lnTo>
                    <a:pt x="508" y="948"/>
                  </a:lnTo>
                  <a:lnTo>
                    <a:pt x="464" y="842"/>
                  </a:lnTo>
                  <a:lnTo>
                    <a:pt x="417" y="728"/>
                  </a:lnTo>
                  <a:lnTo>
                    <a:pt x="364" y="604"/>
                  </a:lnTo>
                  <a:lnTo>
                    <a:pt x="308" y="469"/>
                  </a:lnTo>
                  <a:lnTo>
                    <a:pt x="248" y="325"/>
                  </a:lnTo>
                  <a:lnTo>
                    <a:pt x="183" y="168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8C94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451" name="Freeform 747"/>
            <p:cNvSpPr>
              <a:spLocks/>
            </p:cNvSpPr>
            <p:nvPr/>
          </p:nvSpPr>
          <p:spPr bwMode="auto">
            <a:xfrm>
              <a:off x="3389" y="3301"/>
              <a:ext cx="49" cy="136"/>
            </a:xfrm>
            <a:custGeom>
              <a:avLst/>
              <a:gdLst/>
              <a:ahLst/>
              <a:cxnLst>
                <a:cxn ang="0">
                  <a:pos x="77" y="3"/>
                </a:cxn>
                <a:cxn ang="0">
                  <a:pos x="65" y="8"/>
                </a:cxn>
                <a:cxn ang="0">
                  <a:pos x="49" y="14"/>
                </a:cxn>
                <a:cxn ang="0">
                  <a:pos x="22" y="27"/>
                </a:cxn>
                <a:cxn ang="0">
                  <a:pos x="30" y="108"/>
                </a:cxn>
                <a:cxn ang="0">
                  <a:pos x="81" y="236"/>
                </a:cxn>
                <a:cxn ang="0">
                  <a:pos x="126" y="345"/>
                </a:cxn>
                <a:cxn ang="0">
                  <a:pos x="165" y="442"/>
                </a:cxn>
                <a:cxn ang="0">
                  <a:pos x="199" y="530"/>
                </a:cxn>
                <a:cxn ang="0">
                  <a:pos x="234" y="613"/>
                </a:cxn>
                <a:cxn ang="0">
                  <a:pos x="268" y="698"/>
                </a:cxn>
                <a:cxn ang="0">
                  <a:pos x="304" y="788"/>
                </a:cxn>
                <a:cxn ang="0">
                  <a:pos x="345" y="888"/>
                </a:cxn>
                <a:cxn ang="0">
                  <a:pos x="391" y="1003"/>
                </a:cxn>
                <a:cxn ang="0">
                  <a:pos x="445" y="1138"/>
                </a:cxn>
                <a:cxn ang="0">
                  <a:pos x="509" y="1297"/>
                </a:cxn>
                <a:cxn ang="0">
                  <a:pos x="585" y="1486"/>
                </a:cxn>
                <a:cxn ang="0">
                  <a:pos x="675" y="1707"/>
                </a:cxn>
                <a:cxn ang="0">
                  <a:pos x="780" y="1968"/>
                </a:cxn>
                <a:cxn ang="0">
                  <a:pos x="901" y="2270"/>
                </a:cxn>
                <a:cxn ang="0">
                  <a:pos x="982" y="2435"/>
                </a:cxn>
                <a:cxn ang="0">
                  <a:pos x="998" y="2426"/>
                </a:cxn>
                <a:cxn ang="0">
                  <a:pos x="1016" y="2419"/>
                </a:cxn>
                <a:cxn ang="0">
                  <a:pos x="1050" y="2404"/>
                </a:cxn>
                <a:cxn ang="0">
                  <a:pos x="1048" y="2322"/>
                </a:cxn>
                <a:cxn ang="0">
                  <a:pos x="995" y="2195"/>
                </a:cxn>
                <a:cxn ang="0">
                  <a:pos x="950" y="2085"/>
                </a:cxn>
                <a:cxn ang="0">
                  <a:pos x="910" y="1989"/>
                </a:cxn>
                <a:cxn ang="0">
                  <a:pos x="875" y="1901"/>
                </a:cxn>
                <a:cxn ang="0">
                  <a:pos x="840" y="1817"/>
                </a:cxn>
                <a:cxn ang="0">
                  <a:pos x="805" y="1733"/>
                </a:cxn>
                <a:cxn ang="0">
                  <a:pos x="768" y="1643"/>
                </a:cxn>
                <a:cxn ang="0">
                  <a:pos x="727" y="1543"/>
                </a:cxn>
                <a:cxn ang="0">
                  <a:pos x="679" y="1428"/>
                </a:cxn>
                <a:cxn ang="0">
                  <a:pos x="624" y="1294"/>
                </a:cxn>
                <a:cxn ang="0">
                  <a:pos x="557" y="1135"/>
                </a:cxn>
                <a:cxn ang="0">
                  <a:pos x="480" y="948"/>
                </a:cxn>
                <a:cxn ang="0">
                  <a:pos x="388" y="728"/>
                </a:cxn>
                <a:cxn ang="0">
                  <a:pos x="281" y="469"/>
                </a:cxn>
                <a:cxn ang="0">
                  <a:pos x="155" y="168"/>
                </a:cxn>
              </a:cxnLst>
              <a:rect l="0" t="0" r="r" b="b"/>
              <a:pathLst>
                <a:path w="1078" h="2440">
                  <a:moveTo>
                    <a:pt x="86" y="0"/>
                  </a:moveTo>
                  <a:lnTo>
                    <a:pt x="77" y="3"/>
                  </a:lnTo>
                  <a:lnTo>
                    <a:pt x="71" y="6"/>
                  </a:lnTo>
                  <a:lnTo>
                    <a:pt x="65" y="8"/>
                  </a:lnTo>
                  <a:lnTo>
                    <a:pt x="59" y="10"/>
                  </a:lnTo>
                  <a:lnTo>
                    <a:pt x="49" y="14"/>
                  </a:lnTo>
                  <a:lnTo>
                    <a:pt x="38" y="20"/>
                  </a:lnTo>
                  <a:lnTo>
                    <a:pt x="22" y="27"/>
                  </a:lnTo>
                  <a:lnTo>
                    <a:pt x="0" y="37"/>
                  </a:lnTo>
                  <a:lnTo>
                    <a:pt x="30" y="108"/>
                  </a:lnTo>
                  <a:lnTo>
                    <a:pt x="57" y="175"/>
                  </a:lnTo>
                  <a:lnTo>
                    <a:pt x="81" y="236"/>
                  </a:lnTo>
                  <a:lnTo>
                    <a:pt x="104" y="293"/>
                  </a:lnTo>
                  <a:lnTo>
                    <a:pt x="126" y="345"/>
                  </a:lnTo>
                  <a:lnTo>
                    <a:pt x="145" y="395"/>
                  </a:lnTo>
                  <a:lnTo>
                    <a:pt x="165" y="442"/>
                  </a:lnTo>
                  <a:lnTo>
                    <a:pt x="182" y="487"/>
                  </a:lnTo>
                  <a:lnTo>
                    <a:pt x="199" y="530"/>
                  </a:lnTo>
                  <a:lnTo>
                    <a:pt x="217" y="572"/>
                  </a:lnTo>
                  <a:lnTo>
                    <a:pt x="234" y="613"/>
                  </a:lnTo>
                  <a:lnTo>
                    <a:pt x="250" y="655"/>
                  </a:lnTo>
                  <a:lnTo>
                    <a:pt x="268" y="698"/>
                  </a:lnTo>
                  <a:lnTo>
                    <a:pt x="286" y="742"/>
                  </a:lnTo>
                  <a:lnTo>
                    <a:pt x="304" y="788"/>
                  </a:lnTo>
                  <a:lnTo>
                    <a:pt x="324" y="837"/>
                  </a:lnTo>
                  <a:lnTo>
                    <a:pt x="345" y="888"/>
                  </a:lnTo>
                  <a:lnTo>
                    <a:pt x="368" y="944"/>
                  </a:lnTo>
                  <a:lnTo>
                    <a:pt x="391" y="1003"/>
                  </a:lnTo>
                  <a:lnTo>
                    <a:pt x="418" y="1069"/>
                  </a:lnTo>
                  <a:lnTo>
                    <a:pt x="445" y="1138"/>
                  </a:lnTo>
                  <a:lnTo>
                    <a:pt x="476" y="1215"/>
                  </a:lnTo>
                  <a:lnTo>
                    <a:pt x="509" y="1297"/>
                  </a:lnTo>
                  <a:lnTo>
                    <a:pt x="546" y="1388"/>
                  </a:lnTo>
                  <a:lnTo>
                    <a:pt x="585" y="1486"/>
                  </a:lnTo>
                  <a:lnTo>
                    <a:pt x="628" y="1593"/>
                  </a:lnTo>
                  <a:lnTo>
                    <a:pt x="675" y="1707"/>
                  </a:lnTo>
                  <a:lnTo>
                    <a:pt x="725" y="1833"/>
                  </a:lnTo>
                  <a:lnTo>
                    <a:pt x="780" y="1968"/>
                  </a:lnTo>
                  <a:lnTo>
                    <a:pt x="838" y="2113"/>
                  </a:lnTo>
                  <a:lnTo>
                    <a:pt x="901" y="2270"/>
                  </a:lnTo>
                  <a:lnTo>
                    <a:pt x="969" y="2440"/>
                  </a:lnTo>
                  <a:lnTo>
                    <a:pt x="982" y="2435"/>
                  </a:lnTo>
                  <a:lnTo>
                    <a:pt x="990" y="2431"/>
                  </a:lnTo>
                  <a:lnTo>
                    <a:pt x="998" y="2426"/>
                  </a:lnTo>
                  <a:lnTo>
                    <a:pt x="1006" y="2423"/>
                  </a:lnTo>
                  <a:lnTo>
                    <a:pt x="1016" y="2419"/>
                  </a:lnTo>
                  <a:lnTo>
                    <a:pt x="1031" y="2413"/>
                  </a:lnTo>
                  <a:lnTo>
                    <a:pt x="1050" y="2404"/>
                  </a:lnTo>
                  <a:lnTo>
                    <a:pt x="1078" y="2394"/>
                  </a:lnTo>
                  <a:lnTo>
                    <a:pt x="1048" y="2322"/>
                  </a:lnTo>
                  <a:lnTo>
                    <a:pt x="1020" y="2256"/>
                  </a:lnTo>
                  <a:lnTo>
                    <a:pt x="995" y="2195"/>
                  </a:lnTo>
                  <a:lnTo>
                    <a:pt x="973" y="2138"/>
                  </a:lnTo>
                  <a:lnTo>
                    <a:pt x="950" y="2085"/>
                  </a:lnTo>
                  <a:lnTo>
                    <a:pt x="930" y="2035"/>
                  </a:lnTo>
                  <a:lnTo>
                    <a:pt x="910" y="1989"/>
                  </a:lnTo>
                  <a:lnTo>
                    <a:pt x="892" y="1944"/>
                  </a:lnTo>
                  <a:lnTo>
                    <a:pt x="875" y="1901"/>
                  </a:lnTo>
                  <a:lnTo>
                    <a:pt x="857" y="1859"/>
                  </a:lnTo>
                  <a:lnTo>
                    <a:pt x="840" y="1817"/>
                  </a:lnTo>
                  <a:lnTo>
                    <a:pt x="823" y="1775"/>
                  </a:lnTo>
                  <a:lnTo>
                    <a:pt x="805" y="1733"/>
                  </a:lnTo>
                  <a:lnTo>
                    <a:pt x="787" y="1688"/>
                  </a:lnTo>
                  <a:lnTo>
                    <a:pt x="768" y="1643"/>
                  </a:lnTo>
                  <a:lnTo>
                    <a:pt x="748" y="1595"/>
                  </a:lnTo>
                  <a:lnTo>
                    <a:pt x="727" y="1543"/>
                  </a:lnTo>
                  <a:lnTo>
                    <a:pt x="703" y="1487"/>
                  </a:lnTo>
                  <a:lnTo>
                    <a:pt x="679" y="1428"/>
                  </a:lnTo>
                  <a:lnTo>
                    <a:pt x="652" y="1364"/>
                  </a:lnTo>
                  <a:lnTo>
                    <a:pt x="624" y="1294"/>
                  </a:lnTo>
                  <a:lnTo>
                    <a:pt x="592" y="1218"/>
                  </a:lnTo>
                  <a:lnTo>
                    <a:pt x="557" y="1135"/>
                  </a:lnTo>
                  <a:lnTo>
                    <a:pt x="521" y="1045"/>
                  </a:lnTo>
                  <a:lnTo>
                    <a:pt x="480" y="948"/>
                  </a:lnTo>
                  <a:lnTo>
                    <a:pt x="436" y="843"/>
                  </a:lnTo>
                  <a:lnTo>
                    <a:pt x="388" y="728"/>
                  </a:lnTo>
                  <a:lnTo>
                    <a:pt x="337" y="604"/>
                  </a:lnTo>
                  <a:lnTo>
                    <a:pt x="281" y="469"/>
                  </a:lnTo>
                  <a:lnTo>
                    <a:pt x="221" y="324"/>
                  </a:lnTo>
                  <a:lnTo>
                    <a:pt x="155" y="168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A8B0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452" name="Freeform 748"/>
            <p:cNvSpPr>
              <a:spLocks/>
            </p:cNvSpPr>
            <p:nvPr/>
          </p:nvSpPr>
          <p:spPr bwMode="auto">
            <a:xfrm>
              <a:off x="3389" y="3302"/>
              <a:ext cx="48" cy="135"/>
            </a:xfrm>
            <a:custGeom>
              <a:avLst/>
              <a:gdLst/>
              <a:ahLst/>
              <a:cxnLst>
                <a:cxn ang="0">
                  <a:pos x="52" y="2"/>
                </a:cxn>
                <a:cxn ang="0">
                  <a:pos x="43" y="5"/>
                </a:cxn>
                <a:cxn ang="0">
                  <a:pos x="33" y="10"/>
                </a:cxn>
                <a:cxn ang="0">
                  <a:pos x="15" y="18"/>
                </a:cxn>
                <a:cxn ang="0">
                  <a:pos x="29" y="97"/>
                </a:cxn>
                <a:cxn ang="0">
                  <a:pos x="80" y="225"/>
                </a:cxn>
                <a:cxn ang="0">
                  <a:pos x="125" y="334"/>
                </a:cxn>
                <a:cxn ang="0">
                  <a:pos x="164" y="430"/>
                </a:cxn>
                <a:cxn ang="0">
                  <a:pos x="199" y="518"/>
                </a:cxn>
                <a:cxn ang="0">
                  <a:pos x="233" y="601"/>
                </a:cxn>
                <a:cxn ang="0">
                  <a:pos x="268" y="686"/>
                </a:cxn>
                <a:cxn ang="0">
                  <a:pos x="305" y="776"/>
                </a:cxn>
                <a:cxn ang="0">
                  <a:pos x="344" y="876"/>
                </a:cxn>
                <a:cxn ang="0">
                  <a:pos x="391" y="991"/>
                </a:cxn>
                <a:cxn ang="0">
                  <a:pos x="445" y="1126"/>
                </a:cxn>
                <a:cxn ang="0">
                  <a:pos x="511" y="1285"/>
                </a:cxn>
                <a:cxn ang="0">
                  <a:pos x="586" y="1474"/>
                </a:cxn>
                <a:cxn ang="0">
                  <a:pos x="676" y="1695"/>
                </a:cxn>
                <a:cxn ang="0">
                  <a:pos x="781" y="1956"/>
                </a:cxn>
                <a:cxn ang="0">
                  <a:pos x="903" y="2258"/>
                </a:cxn>
                <a:cxn ang="0">
                  <a:pos x="980" y="2424"/>
                </a:cxn>
                <a:cxn ang="0">
                  <a:pos x="991" y="2419"/>
                </a:cxn>
                <a:cxn ang="0">
                  <a:pos x="1004" y="2412"/>
                </a:cxn>
                <a:cxn ang="0">
                  <a:pos x="1028" y="2403"/>
                </a:cxn>
                <a:cxn ang="0">
                  <a:pos x="1017" y="2324"/>
                </a:cxn>
                <a:cxn ang="0">
                  <a:pos x="964" y="2196"/>
                </a:cxn>
                <a:cxn ang="0">
                  <a:pos x="920" y="2086"/>
                </a:cxn>
                <a:cxn ang="0">
                  <a:pos x="880" y="1990"/>
                </a:cxn>
                <a:cxn ang="0">
                  <a:pos x="843" y="1903"/>
                </a:cxn>
                <a:cxn ang="0">
                  <a:pos x="809" y="1819"/>
                </a:cxn>
                <a:cxn ang="0">
                  <a:pos x="774" y="1734"/>
                </a:cxn>
                <a:cxn ang="0">
                  <a:pos x="737" y="1645"/>
                </a:cxn>
                <a:cxn ang="0">
                  <a:pos x="696" y="1545"/>
                </a:cxn>
                <a:cxn ang="0">
                  <a:pos x="648" y="1430"/>
                </a:cxn>
                <a:cxn ang="0">
                  <a:pos x="593" y="1296"/>
                </a:cxn>
                <a:cxn ang="0">
                  <a:pos x="528" y="1138"/>
                </a:cxn>
                <a:cxn ang="0">
                  <a:pos x="450" y="950"/>
                </a:cxn>
                <a:cxn ang="0">
                  <a:pos x="359" y="730"/>
                </a:cxn>
                <a:cxn ang="0">
                  <a:pos x="251" y="470"/>
                </a:cxn>
                <a:cxn ang="0">
                  <a:pos x="127" y="169"/>
                </a:cxn>
              </a:cxnLst>
              <a:rect l="0" t="0" r="r" b="b"/>
              <a:pathLst>
                <a:path w="1046" h="2428">
                  <a:moveTo>
                    <a:pt x="58" y="0"/>
                  </a:moveTo>
                  <a:lnTo>
                    <a:pt x="52" y="2"/>
                  </a:lnTo>
                  <a:lnTo>
                    <a:pt x="47" y="4"/>
                  </a:lnTo>
                  <a:lnTo>
                    <a:pt x="43" y="5"/>
                  </a:lnTo>
                  <a:lnTo>
                    <a:pt x="39" y="7"/>
                  </a:lnTo>
                  <a:lnTo>
                    <a:pt x="33" y="10"/>
                  </a:lnTo>
                  <a:lnTo>
                    <a:pt x="25" y="13"/>
                  </a:lnTo>
                  <a:lnTo>
                    <a:pt x="15" y="18"/>
                  </a:lnTo>
                  <a:lnTo>
                    <a:pt x="0" y="25"/>
                  </a:lnTo>
                  <a:lnTo>
                    <a:pt x="29" y="97"/>
                  </a:lnTo>
                  <a:lnTo>
                    <a:pt x="56" y="164"/>
                  </a:lnTo>
                  <a:lnTo>
                    <a:pt x="80" y="225"/>
                  </a:lnTo>
                  <a:lnTo>
                    <a:pt x="104" y="282"/>
                  </a:lnTo>
                  <a:lnTo>
                    <a:pt x="125" y="334"/>
                  </a:lnTo>
                  <a:lnTo>
                    <a:pt x="145" y="384"/>
                  </a:lnTo>
                  <a:lnTo>
                    <a:pt x="164" y="430"/>
                  </a:lnTo>
                  <a:lnTo>
                    <a:pt x="182" y="475"/>
                  </a:lnTo>
                  <a:lnTo>
                    <a:pt x="199" y="518"/>
                  </a:lnTo>
                  <a:lnTo>
                    <a:pt x="217" y="560"/>
                  </a:lnTo>
                  <a:lnTo>
                    <a:pt x="233" y="601"/>
                  </a:lnTo>
                  <a:lnTo>
                    <a:pt x="250" y="643"/>
                  </a:lnTo>
                  <a:lnTo>
                    <a:pt x="268" y="686"/>
                  </a:lnTo>
                  <a:lnTo>
                    <a:pt x="285" y="730"/>
                  </a:lnTo>
                  <a:lnTo>
                    <a:pt x="305" y="776"/>
                  </a:lnTo>
                  <a:lnTo>
                    <a:pt x="324" y="825"/>
                  </a:lnTo>
                  <a:lnTo>
                    <a:pt x="344" y="876"/>
                  </a:lnTo>
                  <a:lnTo>
                    <a:pt x="367" y="932"/>
                  </a:lnTo>
                  <a:lnTo>
                    <a:pt x="391" y="991"/>
                  </a:lnTo>
                  <a:lnTo>
                    <a:pt x="418" y="1056"/>
                  </a:lnTo>
                  <a:lnTo>
                    <a:pt x="445" y="1126"/>
                  </a:lnTo>
                  <a:lnTo>
                    <a:pt x="477" y="1203"/>
                  </a:lnTo>
                  <a:lnTo>
                    <a:pt x="511" y="1285"/>
                  </a:lnTo>
                  <a:lnTo>
                    <a:pt x="546" y="1376"/>
                  </a:lnTo>
                  <a:lnTo>
                    <a:pt x="586" y="1474"/>
                  </a:lnTo>
                  <a:lnTo>
                    <a:pt x="629" y="1580"/>
                  </a:lnTo>
                  <a:lnTo>
                    <a:pt x="676" y="1695"/>
                  </a:lnTo>
                  <a:lnTo>
                    <a:pt x="726" y="1821"/>
                  </a:lnTo>
                  <a:lnTo>
                    <a:pt x="781" y="1956"/>
                  </a:lnTo>
                  <a:lnTo>
                    <a:pt x="840" y="2101"/>
                  </a:lnTo>
                  <a:lnTo>
                    <a:pt x="903" y="2258"/>
                  </a:lnTo>
                  <a:lnTo>
                    <a:pt x="972" y="2428"/>
                  </a:lnTo>
                  <a:lnTo>
                    <a:pt x="980" y="2424"/>
                  </a:lnTo>
                  <a:lnTo>
                    <a:pt x="986" y="2421"/>
                  </a:lnTo>
                  <a:lnTo>
                    <a:pt x="991" y="2419"/>
                  </a:lnTo>
                  <a:lnTo>
                    <a:pt x="997" y="2415"/>
                  </a:lnTo>
                  <a:lnTo>
                    <a:pt x="1004" y="2412"/>
                  </a:lnTo>
                  <a:lnTo>
                    <a:pt x="1013" y="2408"/>
                  </a:lnTo>
                  <a:lnTo>
                    <a:pt x="1028" y="2403"/>
                  </a:lnTo>
                  <a:lnTo>
                    <a:pt x="1046" y="2395"/>
                  </a:lnTo>
                  <a:lnTo>
                    <a:pt x="1017" y="2324"/>
                  </a:lnTo>
                  <a:lnTo>
                    <a:pt x="989" y="2257"/>
                  </a:lnTo>
                  <a:lnTo>
                    <a:pt x="964" y="2196"/>
                  </a:lnTo>
                  <a:lnTo>
                    <a:pt x="941" y="2139"/>
                  </a:lnTo>
                  <a:lnTo>
                    <a:pt x="920" y="2086"/>
                  </a:lnTo>
                  <a:lnTo>
                    <a:pt x="899" y="2037"/>
                  </a:lnTo>
                  <a:lnTo>
                    <a:pt x="880" y="1990"/>
                  </a:lnTo>
                  <a:lnTo>
                    <a:pt x="861" y="1946"/>
                  </a:lnTo>
                  <a:lnTo>
                    <a:pt x="843" y="1903"/>
                  </a:lnTo>
                  <a:lnTo>
                    <a:pt x="826" y="1861"/>
                  </a:lnTo>
                  <a:lnTo>
                    <a:pt x="809" y="1819"/>
                  </a:lnTo>
                  <a:lnTo>
                    <a:pt x="792" y="1778"/>
                  </a:lnTo>
                  <a:lnTo>
                    <a:pt x="774" y="1734"/>
                  </a:lnTo>
                  <a:lnTo>
                    <a:pt x="756" y="1691"/>
                  </a:lnTo>
                  <a:lnTo>
                    <a:pt x="737" y="1645"/>
                  </a:lnTo>
                  <a:lnTo>
                    <a:pt x="718" y="1596"/>
                  </a:lnTo>
                  <a:lnTo>
                    <a:pt x="696" y="1545"/>
                  </a:lnTo>
                  <a:lnTo>
                    <a:pt x="673" y="1490"/>
                  </a:lnTo>
                  <a:lnTo>
                    <a:pt x="648" y="1430"/>
                  </a:lnTo>
                  <a:lnTo>
                    <a:pt x="622" y="1365"/>
                  </a:lnTo>
                  <a:lnTo>
                    <a:pt x="593" y="1296"/>
                  </a:lnTo>
                  <a:lnTo>
                    <a:pt x="562" y="1220"/>
                  </a:lnTo>
                  <a:lnTo>
                    <a:pt x="528" y="1138"/>
                  </a:lnTo>
                  <a:lnTo>
                    <a:pt x="490" y="1047"/>
                  </a:lnTo>
                  <a:lnTo>
                    <a:pt x="450" y="950"/>
                  </a:lnTo>
                  <a:lnTo>
                    <a:pt x="407" y="843"/>
                  </a:lnTo>
                  <a:lnTo>
                    <a:pt x="359" y="730"/>
                  </a:lnTo>
                  <a:lnTo>
                    <a:pt x="308" y="605"/>
                  </a:lnTo>
                  <a:lnTo>
                    <a:pt x="251" y="470"/>
                  </a:lnTo>
                  <a:lnTo>
                    <a:pt x="192" y="325"/>
                  </a:lnTo>
                  <a:lnTo>
                    <a:pt x="127" y="16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C4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453" name="Freeform 749"/>
            <p:cNvSpPr>
              <a:spLocks/>
            </p:cNvSpPr>
            <p:nvPr/>
          </p:nvSpPr>
          <p:spPr bwMode="auto">
            <a:xfrm>
              <a:off x="3389" y="3302"/>
              <a:ext cx="46" cy="134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0" y="13"/>
                </a:cxn>
                <a:cxn ang="0">
                  <a:pos x="977" y="2414"/>
                </a:cxn>
                <a:cxn ang="0">
                  <a:pos x="1017" y="2396"/>
                </a:cxn>
                <a:cxn ang="0">
                  <a:pos x="32" y="0"/>
                </a:cxn>
              </a:cxnLst>
              <a:rect l="0" t="0" r="r" b="b"/>
              <a:pathLst>
                <a:path w="1017" h="2414">
                  <a:moveTo>
                    <a:pt x="32" y="0"/>
                  </a:moveTo>
                  <a:lnTo>
                    <a:pt x="0" y="13"/>
                  </a:lnTo>
                  <a:lnTo>
                    <a:pt x="977" y="2414"/>
                  </a:lnTo>
                  <a:lnTo>
                    <a:pt x="1017" y="2396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E0E8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454" name="Freeform 750"/>
            <p:cNvSpPr>
              <a:spLocks/>
            </p:cNvSpPr>
            <p:nvPr/>
          </p:nvSpPr>
          <p:spPr bwMode="auto">
            <a:xfrm>
              <a:off x="3388" y="3298"/>
              <a:ext cx="8" cy="6"/>
            </a:xfrm>
            <a:custGeom>
              <a:avLst/>
              <a:gdLst/>
              <a:ahLst/>
              <a:cxnLst>
                <a:cxn ang="0">
                  <a:pos x="173" y="20"/>
                </a:cxn>
                <a:cxn ang="0">
                  <a:pos x="7" y="95"/>
                </a:cxn>
                <a:cxn ang="0">
                  <a:pos x="0" y="75"/>
                </a:cxn>
                <a:cxn ang="0">
                  <a:pos x="166" y="0"/>
                </a:cxn>
                <a:cxn ang="0">
                  <a:pos x="173" y="20"/>
                </a:cxn>
              </a:cxnLst>
              <a:rect l="0" t="0" r="r" b="b"/>
              <a:pathLst>
                <a:path w="173" h="95">
                  <a:moveTo>
                    <a:pt x="173" y="20"/>
                  </a:moveTo>
                  <a:lnTo>
                    <a:pt x="7" y="95"/>
                  </a:lnTo>
                  <a:lnTo>
                    <a:pt x="0" y="75"/>
                  </a:lnTo>
                  <a:lnTo>
                    <a:pt x="166" y="0"/>
                  </a:lnTo>
                  <a:lnTo>
                    <a:pt x="173" y="20"/>
                  </a:lnTo>
                  <a:close/>
                </a:path>
              </a:pathLst>
            </a:custGeom>
            <a:solidFill>
              <a:srgbClr val="11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455" name="Freeform 751"/>
            <p:cNvSpPr>
              <a:spLocks/>
            </p:cNvSpPr>
            <p:nvPr/>
          </p:nvSpPr>
          <p:spPr bwMode="auto">
            <a:xfrm>
              <a:off x="3386" y="3293"/>
              <a:ext cx="9" cy="10"/>
            </a:xfrm>
            <a:custGeom>
              <a:avLst/>
              <a:gdLst/>
              <a:ahLst/>
              <a:cxnLst>
                <a:cxn ang="0">
                  <a:pos x="200" y="106"/>
                </a:cxn>
                <a:cxn ang="0">
                  <a:pos x="33" y="179"/>
                </a:cxn>
                <a:cxn ang="0">
                  <a:pos x="0" y="100"/>
                </a:cxn>
                <a:cxn ang="0">
                  <a:pos x="58" y="0"/>
                </a:cxn>
                <a:cxn ang="0">
                  <a:pos x="168" y="26"/>
                </a:cxn>
                <a:cxn ang="0">
                  <a:pos x="200" y="106"/>
                </a:cxn>
              </a:cxnLst>
              <a:rect l="0" t="0" r="r" b="b"/>
              <a:pathLst>
                <a:path w="200" h="179">
                  <a:moveTo>
                    <a:pt x="200" y="106"/>
                  </a:moveTo>
                  <a:lnTo>
                    <a:pt x="33" y="179"/>
                  </a:lnTo>
                  <a:lnTo>
                    <a:pt x="0" y="100"/>
                  </a:lnTo>
                  <a:lnTo>
                    <a:pt x="58" y="0"/>
                  </a:lnTo>
                  <a:lnTo>
                    <a:pt x="168" y="26"/>
                  </a:lnTo>
                  <a:lnTo>
                    <a:pt x="200" y="106"/>
                  </a:lnTo>
                  <a:close/>
                </a:path>
              </a:pathLst>
            </a:custGeom>
            <a:solidFill>
              <a:srgbClr val="5459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456" name="Freeform 752"/>
            <p:cNvSpPr>
              <a:spLocks/>
            </p:cNvSpPr>
            <p:nvPr/>
          </p:nvSpPr>
          <p:spPr bwMode="auto">
            <a:xfrm>
              <a:off x="3386" y="3293"/>
              <a:ext cx="8" cy="10"/>
            </a:xfrm>
            <a:custGeom>
              <a:avLst/>
              <a:gdLst/>
              <a:ahLst/>
              <a:cxnLst>
                <a:cxn ang="0">
                  <a:pos x="173" y="116"/>
                </a:cxn>
                <a:cxn ang="0">
                  <a:pos x="159" y="122"/>
                </a:cxn>
                <a:cxn ang="0">
                  <a:pos x="147" y="126"/>
                </a:cxn>
                <a:cxn ang="0">
                  <a:pos x="137" y="131"/>
                </a:cxn>
                <a:cxn ang="0">
                  <a:pos x="127" y="135"/>
                </a:cxn>
                <a:cxn ang="0">
                  <a:pos x="114" y="141"/>
                </a:cxn>
                <a:cxn ang="0">
                  <a:pos x="94" y="150"/>
                </a:cxn>
                <a:cxn ang="0">
                  <a:pos x="69" y="161"/>
                </a:cxn>
                <a:cxn ang="0">
                  <a:pos x="33" y="177"/>
                </a:cxn>
                <a:cxn ang="0">
                  <a:pos x="30" y="168"/>
                </a:cxn>
                <a:cxn ang="0">
                  <a:pos x="27" y="161"/>
                </a:cxn>
                <a:cxn ang="0">
                  <a:pos x="25" y="156"/>
                </a:cxn>
                <a:cxn ang="0">
                  <a:pos x="23" y="150"/>
                </a:cxn>
                <a:cxn ang="0">
                  <a:pos x="20" y="141"/>
                </a:cxn>
                <a:cxn ang="0">
                  <a:pos x="16" y="131"/>
                </a:cxn>
                <a:cxn ang="0">
                  <a:pos x="9" y="117"/>
                </a:cxn>
                <a:cxn ang="0">
                  <a:pos x="0" y="97"/>
                </a:cxn>
                <a:cxn ang="0">
                  <a:pos x="7" y="86"/>
                </a:cxn>
                <a:cxn ang="0">
                  <a:pos x="11" y="78"/>
                </a:cxn>
                <a:cxn ang="0">
                  <a:pos x="15" y="70"/>
                </a:cxn>
                <a:cxn ang="0">
                  <a:pos x="19" y="63"/>
                </a:cxn>
                <a:cxn ang="0">
                  <a:pos x="24" y="54"/>
                </a:cxn>
                <a:cxn ang="0">
                  <a:pos x="31" y="41"/>
                </a:cxn>
                <a:cxn ang="0">
                  <a:pos x="40" y="24"/>
                </a:cxn>
                <a:cxn ang="0">
                  <a:pos x="52" y="0"/>
                </a:cxn>
                <a:cxn ang="0">
                  <a:pos x="63" y="3"/>
                </a:cxn>
                <a:cxn ang="0">
                  <a:pos x="70" y="6"/>
                </a:cxn>
                <a:cxn ang="0">
                  <a:pos x="76" y="8"/>
                </a:cxn>
                <a:cxn ang="0">
                  <a:pos x="83" y="11"/>
                </a:cxn>
                <a:cxn ang="0">
                  <a:pos x="91" y="15"/>
                </a:cxn>
                <a:cxn ang="0">
                  <a:pos x="102" y="20"/>
                </a:cxn>
                <a:cxn ang="0">
                  <a:pos x="119" y="27"/>
                </a:cxn>
                <a:cxn ang="0">
                  <a:pos x="140" y="37"/>
                </a:cxn>
                <a:cxn ang="0">
                  <a:pos x="144" y="44"/>
                </a:cxn>
                <a:cxn ang="0">
                  <a:pos x="146" y="50"/>
                </a:cxn>
                <a:cxn ang="0">
                  <a:pos x="149" y="56"/>
                </a:cxn>
                <a:cxn ang="0">
                  <a:pos x="151" y="61"/>
                </a:cxn>
                <a:cxn ang="0">
                  <a:pos x="154" y="69"/>
                </a:cxn>
                <a:cxn ang="0">
                  <a:pos x="159" y="80"/>
                </a:cxn>
                <a:cxn ang="0">
                  <a:pos x="165" y="95"/>
                </a:cxn>
                <a:cxn ang="0">
                  <a:pos x="173" y="116"/>
                </a:cxn>
              </a:cxnLst>
              <a:rect l="0" t="0" r="r" b="b"/>
              <a:pathLst>
                <a:path w="173" h="177">
                  <a:moveTo>
                    <a:pt x="173" y="116"/>
                  </a:moveTo>
                  <a:lnTo>
                    <a:pt x="159" y="122"/>
                  </a:lnTo>
                  <a:lnTo>
                    <a:pt x="147" y="126"/>
                  </a:lnTo>
                  <a:lnTo>
                    <a:pt x="137" y="131"/>
                  </a:lnTo>
                  <a:lnTo>
                    <a:pt x="127" y="135"/>
                  </a:lnTo>
                  <a:lnTo>
                    <a:pt x="114" y="141"/>
                  </a:lnTo>
                  <a:lnTo>
                    <a:pt x="94" y="150"/>
                  </a:lnTo>
                  <a:lnTo>
                    <a:pt x="69" y="161"/>
                  </a:lnTo>
                  <a:lnTo>
                    <a:pt x="33" y="177"/>
                  </a:lnTo>
                  <a:lnTo>
                    <a:pt x="30" y="168"/>
                  </a:lnTo>
                  <a:lnTo>
                    <a:pt x="27" y="161"/>
                  </a:lnTo>
                  <a:lnTo>
                    <a:pt x="25" y="156"/>
                  </a:lnTo>
                  <a:lnTo>
                    <a:pt x="23" y="150"/>
                  </a:lnTo>
                  <a:lnTo>
                    <a:pt x="20" y="141"/>
                  </a:lnTo>
                  <a:lnTo>
                    <a:pt x="16" y="131"/>
                  </a:lnTo>
                  <a:lnTo>
                    <a:pt x="9" y="117"/>
                  </a:lnTo>
                  <a:lnTo>
                    <a:pt x="0" y="97"/>
                  </a:lnTo>
                  <a:lnTo>
                    <a:pt x="7" y="86"/>
                  </a:lnTo>
                  <a:lnTo>
                    <a:pt x="11" y="78"/>
                  </a:lnTo>
                  <a:lnTo>
                    <a:pt x="15" y="70"/>
                  </a:lnTo>
                  <a:lnTo>
                    <a:pt x="19" y="63"/>
                  </a:lnTo>
                  <a:lnTo>
                    <a:pt x="24" y="54"/>
                  </a:lnTo>
                  <a:lnTo>
                    <a:pt x="31" y="41"/>
                  </a:lnTo>
                  <a:lnTo>
                    <a:pt x="40" y="24"/>
                  </a:lnTo>
                  <a:lnTo>
                    <a:pt x="52" y="0"/>
                  </a:lnTo>
                  <a:lnTo>
                    <a:pt x="63" y="3"/>
                  </a:lnTo>
                  <a:lnTo>
                    <a:pt x="70" y="6"/>
                  </a:lnTo>
                  <a:lnTo>
                    <a:pt x="76" y="8"/>
                  </a:lnTo>
                  <a:lnTo>
                    <a:pt x="83" y="11"/>
                  </a:lnTo>
                  <a:lnTo>
                    <a:pt x="91" y="15"/>
                  </a:lnTo>
                  <a:lnTo>
                    <a:pt x="102" y="20"/>
                  </a:lnTo>
                  <a:lnTo>
                    <a:pt x="119" y="27"/>
                  </a:lnTo>
                  <a:lnTo>
                    <a:pt x="140" y="37"/>
                  </a:lnTo>
                  <a:lnTo>
                    <a:pt x="144" y="44"/>
                  </a:lnTo>
                  <a:lnTo>
                    <a:pt x="146" y="50"/>
                  </a:lnTo>
                  <a:lnTo>
                    <a:pt x="149" y="56"/>
                  </a:lnTo>
                  <a:lnTo>
                    <a:pt x="151" y="61"/>
                  </a:lnTo>
                  <a:lnTo>
                    <a:pt x="154" y="69"/>
                  </a:lnTo>
                  <a:lnTo>
                    <a:pt x="159" y="80"/>
                  </a:lnTo>
                  <a:lnTo>
                    <a:pt x="165" y="95"/>
                  </a:lnTo>
                  <a:lnTo>
                    <a:pt x="173" y="116"/>
                  </a:lnTo>
                  <a:close/>
                </a:path>
              </a:pathLst>
            </a:custGeom>
            <a:solidFill>
              <a:srgbClr val="70757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457" name="Freeform 753"/>
            <p:cNvSpPr>
              <a:spLocks/>
            </p:cNvSpPr>
            <p:nvPr/>
          </p:nvSpPr>
          <p:spPr bwMode="auto">
            <a:xfrm>
              <a:off x="3387" y="3293"/>
              <a:ext cx="6" cy="9"/>
            </a:xfrm>
            <a:custGeom>
              <a:avLst/>
              <a:gdLst/>
              <a:ahLst/>
              <a:cxnLst>
                <a:cxn ang="0">
                  <a:pos x="142" y="126"/>
                </a:cxn>
                <a:cxn ang="0">
                  <a:pos x="131" y="131"/>
                </a:cxn>
                <a:cxn ang="0">
                  <a:pos x="122" y="135"/>
                </a:cxn>
                <a:cxn ang="0">
                  <a:pos x="115" y="137"/>
                </a:cxn>
                <a:cxn ang="0">
                  <a:pos x="107" y="141"/>
                </a:cxn>
                <a:cxn ang="0">
                  <a:pos x="96" y="145"/>
                </a:cxn>
                <a:cxn ang="0">
                  <a:pos x="81" y="152"/>
                </a:cxn>
                <a:cxn ang="0">
                  <a:pos x="61" y="161"/>
                </a:cxn>
                <a:cxn ang="0">
                  <a:pos x="32" y="175"/>
                </a:cxn>
                <a:cxn ang="0">
                  <a:pos x="29" y="165"/>
                </a:cxn>
                <a:cxn ang="0">
                  <a:pos x="26" y="159"/>
                </a:cxn>
                <a:cxn ang="0">
                  <a:pos x="24" y="153"/>
                </a:cxn>
                <a:cxn ang="0">
                  <a:pos x="22" y="146"/>
                </a:cxn>
                <a:cxn ang="0">
                  <a:pos x="19" y="139"/>
                </a:cxn>
                <a:cxn ang="0">
                  <a:pos x="15" y="128"/>
                </a:cxn>
                <a:cxn ang="0">
                  <a:pos x="8" y="114"/>
                </a:cxn>
                <a:cxn ang="0">
                  <a:pos x="0" y="95"/>
                </a:cxn>
                <a:cxn ang="0">
                  <a:pos x="5" y="84"/>
                </a:cxn>
                <a:cxn ang="0">
                  <a:pos x="9" y="76"/>
                </a:cxn>
                <a:cxn ang="0">
                  <a:pos x="12" y="68"/>
                </a:cxn>
                <a:cxn ang="0">
                  <a:pos x="16" y="61"/>
                </a:cxn>
                <a:cxn ang="0">
                  <a:pos x="20" y="53"/>
                </a:cxn>
                <a:cxn ang="0">
                  <a:pos x="26" y="40"/>
                </a:cxn>
                <a:cxn ang="0">
                  <a:pos x="34" y="23"/>
                </a:cxn>
                <a:cxn ang="0">
                  <a:pos x="45" y="0"/>
                </a:cxn>
                <a:cxn ang="0">
                  <a:pos x="53" y="4"/>
                </a:cxn>
                <a:cxn ang="0">
                  <a:pos x="59" y="8"/>
                </a:cxn>
                <a:cxn ang="0">
                  <a:pos x="63" y="11"/>
                </a:cxn>
                <a:cxn ang="0">
                  <a:pos x="68" y="15"/>
                </a:cxn>
                <a:cxn ang="0">
                  <a:pos x="74" y="19"/>
                </a:cxn>
                <a:cxn ang="0">
                  <a:pos x="83" y="25"/>
                </a:cxn>
                <a:cxn ang="0">
                  <a:pos x="94" y="34"/>
                </a:cxn>
                <a:cxn ang="0">
                  <a:pos x="111" y="46"/>
                </a:cxn>
                <a:cxn ang="0">
                  <a:pos x="115" y="55"/>
                </a:cxn>
                <a:cxn ang="0">
                  <a:pos x="117" y="60"/>
                </a:cxn>
                <a:cxn ang="0">
                  <a:pos x="120" y="65"/>
                </a:cxn>
                <a:cxn ang="0">
                  <a:pos x="122" y="71"/>
                </a:cxn>
                <a:cxn ang="0">
                  <a:pos x="125" y="79"/>
                </a:cxn>
                <a:cxn ang="0">
                  <a:pos x="129" y="89"/>
                </a:cxn>
                <a:cxn ang="0">
                  <a:pos x="135" y="105"/>
                </a:cxn>
                <a:cxn ang="0">
                  <a:pos x="142" y="126"/>
                </a:cxn>
              </a:cxnLst>
              <a:rect l="0" t="0" r="r" b="b"/>
              <a:pathLst>
                <a:path w="142" h="175">
                  <a:moveTo>
                    <a:pt x="142" y="126"/>
                  </a:moveTo>
                  <a:lnTo>
                    <a:pt x="131" y="131"/>
                  </a:lnTo>
                  <a:lnTo>
                    <a:pt x="122" y="135"/>
                  </a:lnTo>
                  <a:lnTo>
                    <a:pt x="115" y="137"/>
                  </a:lnTo>
                  <a:lnTo>
                    <a:pt x="107" y="141"/>
                  </a:lnTo>
                  <a:lnTo>
                    <a:pt x="96" y="145"/>
                  </a:lnTo>
                  <a:lnTo>
                    <a:pt x="81" y="152"/>
                  </a:lnTo>
                  <a:lnTo>
                    <a:pt x="61" y="161"/>
                  </a:lnTo>
                  <a:lnTo>
                    <a:pt x="32" y="175"/>
                  </a:lnTo>
                  <a:lnTo>
                    <a:pt x="29" y="165"/>
                  </a:lnTo>
                  <a:lnTo>
                    <a:pt x="26" y="159"/>
                  </a:lnTo>
                  <a:lnTo>
                    <a:pt x="24" y="153"/>
                  </a:lnTo>
                  <a:lnTo>
                    <a:pt x="22" y="146"/>
                  </a:lnTo>
                  <a:lnTo>
                    <a:pt x="19" y="139"/>
                  </a:lnTo>
                  <a:lnTo>
                    <a:pt x="15" y="128"/>
                  </a:lnTo>
                  <a:lnTo>
                    <a:pt x="8" y="114"/>
                  </a:lnTo>
                  <a:lnTo>
                    <a:pt x="0" y="95"/>
                  </a:lnTo>
                  <a:lnTo>
                    <a:pt x="5" y="84"/>
                  </a:lnTo>
                  <a:lnTo>
                    <a:pt x="9" y="76"/>
                  </a:lnTo>
                  <a:lnTo>
                    <a:pt x="12" y="68"/>
                  </a:lnTo>
                  <a:lnTo>
                    <a:pt x="16" y="61"/>
                  </a:lnTo>
                  <a:lnTo>
                    <a:pt x="20" y="53"/>
                  </a:lnTo>
                  <a:lnTo>
                    <a:pt x="26" y="40"/>
                  </a:lnTo>
                  <a:lnTo>
                    <a:pt x="34" y="23"/>
                  </a:lnTo>
                  <a:lnTo>
                    <a:pt x="45" y="0"/>
                  </a:lnTo>
                  <a:lnTo>
                    <a:pt x="53" y="4"/>
                  </a:lnTo>
                  <a:lnTo>
                    <a:pt x="59" y="8"/>
                  </a:lnTo>
                  <a:lnTo>
                    <a:pt x="63" y="11"/>
                  </a:lnTo>
                  <a:lnTo>
                    <a:pt x="68" y="15"/>
                  </a:lnTo>
                  <a:lnTo>
                    <a:pt x="74" y="19"/>
                  </a:lnTo>
                  <a:lnTo>
                    <a:pt x="83" y="25"/>
                  </a:lnTo>
                  <a:lnTo>
                    <a:pt x="94" y="34"/>
                  </a:lnTo>
                  <a:lnTo>
                    <a:pt x="111" y="46"/>
                  </a:lnTo>
                  <a:lnTo>
                    <a:pt x="115" y="55"/>
                  </a:lnTo>
                  <a:lnTo>
                    <a:pt x="117" y="60"/>
                  </a:lnTo>
                  <a:lnTo>
                    <a:pt x="120" y="65"/>
                  </a:lnTo>
                  <a:lnTo>
                    <a:pt x="122" y="71"/>
                  </a:lnTo>
                  <a:lnTo>
                    <a:pt x="125" y="79"/>
                  </a:lnTo>
                  <a:lnTo>
                    <a:pt x="129" y="89"/>
                  </a:lnTo>
                  <a:lnTo>
                    <a:pt x="135" y="105"/>
                  </a:lnTo>
                  <a:lnTo>
                    <a:pt x="142" y="126"/>
                  </a:lnTo>
                  <a:close/>
                </a:path>
              </a:pathLst>
            </a:custGeom>
            <a:solidFill>
              <a:srgbClr val="8C94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458" name="Freeform 754"/>
            <p:cNvSpPr>
              <a:spLocks/>
            </p:cNvSpPr>
            <p:nvPr/>
          </p:nvSpPr>
          <p:spPr bwMode="auto">
            <a:xfrm>
              <a:off x="3387" y="3293"/>
              <a:ext cx="5" cy="9"/>
            </a:xfrm>
            <a:custGeom>
              <a:avLst/>
              <a:gdLst/>
              <a:ahLst/>
              <a:cxnLst>
                <a:cxn ang="0">
                  <a:pos x="116" y="136"/>
                </a:cxn>
                <a:cxn ang="0">
                  <a:pos x="107" y="139"/>
                </a:cxn>
                <a:cxn ang="0">
                  <a:pos x="101" y="141"/>
                </a:cxn>
                <a:cxn ang="0">
                  <a:pos x="95" y="144"/>
                </a:cxn>
                <a:cxn ang="0">
                  <a:pos x="88" y="146"/>
                </a:cxn>
                <a:cxn ang="0">
                  <a:pos x="80" y="150"/>
                </a:cxn>
                <a:cxn ang="0">
                  <a:pos x="69" y="155"/>
                </a:cxn>
                <a:cxn ang="0">
                  <a:pos x="54" y="162"/>
                </a:cxn>
                <a:cxn ang="0">
                  <a:pos x="32" y="172"/>
                </a:cxn>
                <a:cxn ang="0">
                  <a:pos x="29" y="163"/>
                </a:cxn>
                <a:cxn ang="0">
                  <a:pos x="26" y="156"/>
                </a:cxn>
                <a:cxn ang="0">
                  <a:pos x="24" y="151"/>
                </a:cxn>
                <a:cxn ang="0">
                  <a:pos x="22" y="144"/>
                </a:cxn>
                <a:cxn ang="0">
                  <a:pos x="19" y="136"/>
                </a:cxn>
                <a:cxn ang="0">
                  <a:pos x="15" y="126"/>
                </a:cxn>
                <a:cxn ang="0">
                  <a:pos x="8" y="112"/>
                </a:cxn>
                <a:cxn ang="0">
                  <a:pos x="0" y="93"/>
                </a:cxn>
                <a:cxn ang="0">
                  <a:pos x="5" y="82"/>
                </a:cxn>
                <a:cxn ang="0">
                  <a:pos x="8" y="74"/>
                </a:cxn>
                <a:cxn ang="0">
                  <a:pos x="11" y="67"/>
                </a:cxn>
                <a:cxn ang="0">
                  <a:pos x="14" y="60"/>
                </a:cxn>
                <a:cxn ang="0">
                  <a:pos x="18" y="51"/>
                </a:cxn>
                <a:cxn ang="0">
                  <a:pos x="23" y="39"/>
                </a:cxn>
                <a:cxn ang="0">
                  <a:pos x="31" y="22"/>
                </a:cxn>
                <a:cxn ang="0">
                  <a:pos x="40" y="0"/>
                </a:cxn>
                <a:cxn ang="0">
                  <a:pos x="46" y="5"/>
                </a:cxn>
                <a:cxn ang="0">
                  <a:pos x="50" y="9"/>
                </a:cxn>
                <a:cxn ang="0">
                  <a:pos x="53" y="14"/>
                </a:cxn>
                <a:cxn ang="0">
                  <a:pos x="56" y="18"/>
                </a:cxn>
                <a:cxn ang="0">
                  <a:pos x="60" y="23"/>
                </a:cxn>
                <a:cxn ang="0">
                  <a:pos x="65" y="30"/>
                </a:cxn>
                <a:cxn ang="0">
                  <a:pos x="73" y="41"/>
                </a:cxn>
                <a:cxn ang="0">
                  <a:pos x="83" y="56"/>
                </a:cxn>
                <a:cxn ang="0">
                  <a:pos x="87" y="64"/>
                </a:cxn>
                <a:cxn ang="0">
                  <a:pos x="89" y="69"/>
                </a:cxn>
                <a:cxn ang="0">
                  <a:pos x="92" y="75"/>
                </a:cxn>
                <a:cxn ang="0">
                  <a:pos x="95" y="81"/>
                </a:cxn>
                <a:cxn ang="0">
                  <a:pos x="98" y="88"/>
                </a:cxn>
                <a:cxn ang="0">
                  <a:pos x="102" y="99"/>
                </a:cxn>
                <a:cxn ang="0">
                  <a:pos x="108" y="115"/>
                </a:cxn>
                <a:cxn ang="0">
                  <a:pos x="116" y="136"/>
                </a:cxn>
              </a:cxnLst>
              <a:rect l="0" t="0" r="r" b="b"/>
              <a:pathLst>
                <a:path w="116" h="172">
                  <a:moveTo>
                    <a:pt x="116" y="136"/>
                  </a:moveTo>
                  <a:lnTo>
                    <a:pt x="107" y="139"/>
                  </a:lnTo>
                  <a:lnTo>
                    <a:pt x="101" y="141"/>
                  </a:lnTo>
                  <a:lnTo>
                    <a:pt x="95" y="144"/>
                  </a:lnTo>
                  <a:lnTo>
                    <a:pt x="88" y="146"/>
                  </a:lnTo>
                  <a:lnTo>
                    <a:pt x="80" y="150"/>
                  </a:lnTo>
                  <a:lnTo>
                    <a:pt x="69" y="155"/>
                  </a:lnTo>
                  <a:lnTo>
                    <a:pt x="54" y="162"/>
                  </a:lnTo>
                  <a:lnTo>
                    <a:pt x="32" y="172"/>
                  </a:lnTo>
                  <a:lnTo>
                    <a:pt x="29" y="163"/>
                  </a:lnTo>
                  <a:lnTo>
                    <a:pt x="26" y="156"/>
                  </a:lnTo>
                  <a:lnTo>
                    <a:pt x="24" y="151"/>
                  </a:lnTo>
                  <a:lnTo>
                    <a:pt x="22" y="144"/>
                  </a:lnTo>
                  <a:lnTo>
                    <a:pt x="19" y="136"/>
                  </a:lnTo>
                  <a:lnTo>
                    <a:pt x="15" y="126"/>
                  </a:lnTo>
                  <a:lnTo>
                    <a:pt x="8" y="112"/>
                  </a:lnTo>
                  <a:lnTo>
                    <a:pt x="0" y="93"/>
                  </a:lnTo>
                  <a:lnTo>
                    <a:pt x="5" y="82"/>
                  </a:lnTo>
                  <a:lnTo>
                    <a:pt x="8" y="74"/>
                  </a:lnTo>
                  <a:lnTo>
                    <a:pt x="11" y="67"/>
                  </a:lnTo>
                  <a:lnTo>
                    <a:pt x="14" y="60"/>
                  </a:lnTo>
                  <a:lnTo>
                    <a:pt x="18" y="51"/>
                  </a:lnTo>
                  <a:lnTo>
                    <a:pt x="23" y="39"/>
                  </a:lnTo>
                  <a:lnTo>
                    <a:pt x="31" y="22"/>
                  </a:lnTo>
                  <a:lnTo>
                    <a:pt x="40" y="0"/>
                  </a:lnTo>
                  <a:lnTo>
                    <a:pt x="46" y="5"/>
                  </a:lnTo>
                  <a:lnTo>
                    <a:pt x="50" y="9"/>
                  </a:lnTo>
                  <a:lnTo>
                    <a:pt x="53" y="14"/>
                  </a:lnTo>
                  <a:lnTo>
                    <a:pt x="56" y="18"/>
                  </a:lnTo>
                  <a:lnTo>
                    <a:pt x="60" y="23"/>
                  </a:lnTo>
                  <a:lnTo>
                    <a:pt x="65" y="30"/>
                  </a:lnTo>
                  <a:lnTo>
                    <a:pt x="73" y="41"/>
                  </a:lnTo>
                  <a:lnTo>
                    <a:pt x="83" y="56"/>
                  </a:lnTo>
                  <a:lnTo>
                    <a:pt x="87" y="64"/>
                  </a:lnTo>
                  <a:lnTo>
                    <a:pt x="89" y="69"/>
                  </a:lnTo>
                  <a:lnTo>
                    <a:pt x="92" y="75"/>
                  </a:lnTo>
                  <a:lnTo>
                    <a:pt x="95" y="81"/>
                  </a:lnTo>
                  <a:lnTo>
                    <a:pt x="98" y="88"/>
                  </a:lnTo>
                  <a:lnTo>
                    <a:pt x="102" y="99"/>
                  </a:lnTo>
                  <a:lnTo>
                    <a:pt x="108" y="115"/>
                  </a:lnTo>
                  <a:lnTo>
                    <a:pt x="116" y="136"/>
                  </a:lnTo>
                  <a:close/>
                </a:path>
              </a:pathLst>
            </a:custGeom>
            <a:solidFill>
              <a:srgbClr val="A8B0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459" name="Freeform 755"/>
            <p:cNvSpPr>
              <a:spLocks/>
            </p:cNvSpPr>
            <p:nvPr/>
          </p:nvSpPr>
          <p:spPr bwMode="auto">
            <a:xfrm>
              <a:off x="3387" y="3293"/>
              <a:ext cx="4" cy="9"/>
            </a:xfrm>
            <a:custGeom>
              <a:avLst/>
              <a:gdLst/>
              <a:ahLst/>
              <a:cxnLst>
                <a:cxn ang="0">
                  <a:pos x="88" y="145"/>
                </a:cxn>
                <a:cxn ang="0">
                  <a:pos x="81" y="147"/>
                </a:cxn>
                <a:cxn ang="0">
                  <a:pos x="77" y="150"/>
                </a:cxn>
                <a:cxn ang="0">
                  <a:pos x="73" y="151"/>
                </a:cxn>
                <a:cxn ang="0">
                  <a:pos x="69" y="153"/>
                </a:cxn>
                <a:cxn ang="0">
                  <a:pos x="64" y="155"/>
                </a:cxn>
                <a:cxn ang="0">
                  <a:pos x="57" y="158"/>
                </a:cxn>
                <a:cxn ang="0">
                  <a:pos x="47" y="163"/>
                </a:cxn>
                <a:cxn ang="0">
                  <a:pos x="32" y="170"/>
                </a:cxn>
                <a:cxn ang="0">
                  <a:pos x="29" y="161"/>
                </a:cxn>
                <a:cxn ang="0">
                  <a:pos x="26" y="154"/>
                </a:cxn>
                <a:cxn ang="0">
                  <a:pos x="24" y="148"/>
                </a:cxn>
                <a:cxn ang="0">
                  <a:pos x="22" y="142"/>
                </a:cxn>
                <a:cxn ang="0">
                  <a:pos x="19" y="134"/>
                </a:cxn>
                <a:cxn ang="0">
                  <a:pos x="15" y="123"/>
                </a:cxn>
                <a:cxn ang="0">
                  <a:pos x="8" y="109"/>
                </a:cxn>
                <a:cxn ang="0">
                  <a:pos x="0" y="89"/>
                </a:cxn>
                <a:cxn ang="0">
                  <a:pos x="4" y="79"/>
                </a:cxn>
                <a:cxn ang="0">
                  <a:pos x="7" y="71"/>
                </a:cxn>
                <a:cxn ang="0">
                  <a:pos x="9" y="65"/>
                </a:cxn>
                <a:cxn ang="0">
                  <a:pos x="12" y="58"/>
                </a:cxn>
                <a:cxn ang="0">
                  <a:pos x="15" y="49"/>
                </a:cxn>
                <a:cxn ang="0">
                  <a:pos x="19" y="38"/>
                </a:cxn>
                <a:cxn ang="0">
                  <a:pos x="26" y="22"/>
                </a:cxn>
                <a:cxn ang="0">
                  <a:pos x="34" y="0"/>
                </a:cxn>
                <a:cxn ang="0">
                  <a:pos x="40" y="11"/>
                </a:cxn>
                <a:cxn ang="0">
                  <a:pos x="43" y="21"/>
                </a:cxn>
                <a:cxn ang="0">
                  <a:pos x="47" y="36"/>
                </a:cxn>
                <a:cxn ang="0">
                  <a:pos x="55" y="65"/>
                </a:cxn>
                <a:cxn ang="0">
                  <a:pos x="59" y="74"/>
                </a:cxn>
                <a:cxn ang="0">
                  <a:pos x="61" y="79"/>
                </a:cxn>
                <a:cxn ang="0">
                  <a:pos x="64" y="84"/>
                </a:cxn>
                <a:cxn ang="0">
                  <a:pos x="66" y="90"/>
                </a:cxn>
                <a:cxn ang="0">
                  <a:pos x="69" y="98"/>
                </a:cxn>
                <a:cxn ang="0">
                  <a:pos x="73" y="108"/>
                </a:cxn>
                <a:cxn ang="0">
                  <a:pos x="79" y="124"/>
                </a:cxn>
                <a:cxn ang="0">
                  <a:pos x="88" y="145"/>
                </a:cxn>
              </a:cxnLst>
              <a:rect l="0" t="0" r="r" b="b"/>
              <a:pathLst>
                <a:path w="88" h="170">
                  <a:moveTo>
                    <a:pt x="88" y="145"/>
                  </a:moveTo>
                  <a:lnTo>
                    <a:pt x="81" y="147"/>
                  </a:lnTo>
                  <a:lnTo>
                    <a:pt x="77" y="150"/>
                  </a:lnTo>
                  <a:lnTo>
                    <a:pt x="73" y="151"/>
                  </a:lnTo>
                  <a:lnTo>
                    <a:pt x="69" y="153"/>
                  </a:lnTo>
                  <a:lnTo>
                    <a:pt x="64" y="155"/>
                  </a:lnTo>
                  <a:lnTo>
                    <a:pt x="57" y="158"/>
                  </a:lnTo>
                  <a:lnTo>
                    <a:pt x="47" y="163"/>
                  </a:lnTo>
                  <a:lnTo>
                    <a:pt x="32" y="170"/>
                  </a:lnTo>
                  <a:lnTo>
                    <a:pt x="29" y="161"/>
                  </a:lnTo>
                  <a:lnTo>
                    <a:pt x="26" y="154"/>
                  </a:lnTo>
                  <a:lnTo>
                    <a:pt x="24" y="148"/>
                  </a:lnTo>
                  <a:lnTo>
                    <a:pt x="22" y="142"/>
                  </a:lnTo>
                  <a:lnTo>
                    <a:pt x="19" y="134"/>
                  </a:lnTo>
                  <a:lnTo>
                    <a:pt x="15" y="123"/>
                  </a:lnTo>
                  <a:lnTo>
                    <a:pt x="8" y="109"/>
                  </a:lnTo>
                  <a:lnTo>
                    <a:pt x="0" y="89"/>
                  </a:lnTo>
                  <a:lnTo>
                    <a:pt x="4" y="79"/>
                  </a:lnTo>
                  <a:lnTo>
                    <a:pt x="7" y="71"/>
                  </a:lnTo>
                  <a:lnTo>
                    <a:pt x="9" y="65"/>
                  </a:lnTo>
                  <a:lnTo>
                    <a:pt x="12" y="58"/>
                  </a:lnTo>
                  <a:lnTo>
                    <a:pt x="15" y="49"/>
                  </a:lnTo>
                  <a:lnTo>
                    <a:pt x="19" y="38"/>
                  </a:lnTo>
                  <a:lnTo>
                    <a:pt x="26" y="22"/>
                  </a:lnTo>
                  <a:lnTo>
                    <a:pt x="34" y="0"/>
                  </a:lnTo>
                  <a:lnTo>
                    <a:pt x="40" y="11"/>
                  </a:lnTo>
                  <a:lnTo>
                    <a:pt x="43" y="21"/>
                  </a:lnTo>
                  <a:lnTo>
                    <a:pt x="47" y="36"/>
                  </a:lnTo>
                  <a:lnTo>
                    <a:pt x="55" y="65"/>
                  </a:lnTo>
                  <a:lnTo>
                    <a:pt x="59" y="74"/>
                  </a:lnTo>
                  <a:lnTo>
                    <a:pt x="61" y="79"/>
                  </a:lnTo>
                  <a:lnTo>
                    <a:pt x="64" y="84"/>
                  </a:lnTo>
                  <a:lnTo>
                    <a:pt x="66" y="90"/>
                  </a:lnTo>
                  <a:lnTo>
                    <a:pt x="69" y="98"/>
                  </a:lnTo>
                  <a:lnTo>
                    <a:pt x="73" y="108"/>
                  </a:lnTo>
                  <a:lnTo>
                    <a:pt x="79" y="124"/>
                  </a:lnTo>
                  <a:lnTo>
                    <a:pt x="88" y="145"/>
                  </a:lnTo>
                  <a:close/>
                </a:path>
              </a:pathLst>
            </a:custGeom>
            <a:solidFill>
              <a:srgbClr val="C4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460" name="Freeform 756"/>
            <p:cNvSpPr>
              <a:spLocks/>
            </p:cNvSpPr>
            <p:nvPr/>
          </p:nvSpPr>
          <p:spPr bwMode="auto">
            <a:xfrm>
              <a:off x="3388" y="3293"/>
              <a:ext cx="2" cy="9"/>
            </a:xfrm>
            <a:custGeom>
              <a:avLst/>
              <a:gdLst/>
              <a:ahLst/>
              <a:cxnLst>
                <a:cxn ang="0">
                  <a:pos x="59" y="155"/>
                </a:cxn>
                <a:cxn ang="0">
                  <a:pos x="33" y="167"/>
                </a:cxn>
                <a:cxn ang="0">
                  <a:pos x="0" y="87"/>
                </a:cxn>
                <a:cxn ang="0">
                  <a:pos x="29" y="0"/>
                </a:cxn>
                <a:cxn ang="0">
                  <a:pos x="26" y="76"/>
                </a:cxn>
                <a:cxn ang="0">
                  <a:pos x="59" y="155"/>
                </a:cxn>
              </a:cxnLst>
              <a:rect l="0" t="0" r="r" b="b"/>
              <a:pathLst>
                <a:path w="59" h="167">
                  <a:moveTo>
                    <a:pt x="59" y="155"/>
                  </a:moveTo>
                  <a:lnTo>
                    <a:pt x="33" y="167"/>
                  </a:lnTo>
                  <a:lnTo>
                    <a:pt x="0" y="87"/>
                  </a:lnTo>
                  <a:lnTo>
                    <a:pt x="29" y="0"/>
                  </a:lnTo>
                  <a:lnTo>
                    <a:pt x="26" y="76"/>
                  </a:lnTo>
                  <a:lnTo>
                    <a:pt x="59" y="155"/>
                  </a:lnTo>
                  <a:close/>
                </a:path>
              </a:pathLst>
            </a:custGeom>
            <a:solidFill>
              <a:srgbClr val="E0E8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461" name="Freeform 757"/>
            <p:cNvSpPr>
              <a:spLocks/>
            </p:cNvSpPr>
            <p:nvPr/>
          </p:nvSpPr>
          <p:spPr bwMode="auto">
            <a:xfrm>
              <a:off x="3386" y="3294"/>
              <a:ext cx="8" cy="4"/>
            </a:xfrm>
            <a:custGeom>
              <a:avLst/>
              <a:gdLst/>
              <a:ahLst/>
              <a:cxnLst>
                <a:cxn ang="0">
                  <a:pos x="170" y="4"/>
                </a:cxn>
                <a:cxn ang="0">
                  <a:pos x="168" y="0"/>
                </a:cxn>
                <a:cxn ang="0">
                  <a:pos x="0" y="73"/>
                </a:cxn>
                <a:cxn ang="0">
                  <a:pos x="4" y="81"/>
                </a:cxn>
                <a:cxn ang="0">
                  <a:pos x="172" y="8"/>
                </a:cxn>
                <a:cxn ang="0">
                  <a:pos x="170" y="4"/>
                </a:cxn>
              </a:cxnLst>
              <a:rect l="0" t="0" r="r" b="b"/>
              <a:pathLst>
                <a:path w="172" h="81">
                  <a:moveTo>
                    <a:pt x="170" y="4"/>
                  </a:moveTo>
                  <a:lnTo>
                    <a:pt x="168" y="0"/>
                  </a:lnTo>
                  <a:lnTo>
                    <a:pt x="0" y="73"/>
                  </a:lnTo>
                  <a:lnTo>
                    <a:pt x="4" y="81"/>
                  </a:lnTo>
                  <a:lnTo>
                    <a:pt x="172" y="8"/>
                  </a:lnTo>
                  <a:lnTo>
                    <a:pt x="170" y="4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462" name="Freeform 758"/>
            <p:cNvSpPr>
              <a:spLocks/>
            </p:cNvSpPr>
            <p:nvPr/>
          </p:nvSpPr>
          <p:spPr bwMode="auto">
            <a:xfrm>
              <a:off x="3432" y="3432"/>
              <a:ext cx="10" cy="6"/>
            </a:xfrm>
            <a:custGeom>
              <a:avLst/>
              <a:gdLst/>
              <a:ahLst/>
              <a:cxnLst>
                <a:cxn ang="0">
                  <a:pos x="216" y="12"/>
                </a:cxn>
                <a:cxn ang="0">
                  <a:pos x="4" y="103"/>
                </a:cxn>
                <a:cxn ang="0">
                  <a:pos x="0" y="93"/>
                </a:cxn>
                <a:cxn ang="0">
                  <a:pos x="211" y="0"/>
                </a:cxn>
                <a:cxn ang="0">
                  <a:pos x="216" y="12"/>
                </a:cxn>
              </a:cxnLst>
              <a:rect l="0" t="0" r="r" b="b"/>
              <a:pathLst>
                <a:path w="216" h="103">
                  <a:moveTo>
                    <a:pt x="216" y="12"/>
                  </a:moveTo>
                  <a:lnTo>
                    <a:pt x="4" y="103"/>
                  </a:lnTo>
                  <a:lnTo>
                    <a:pt x="0" y="93"/>
                  </a:lnTo>
                  <a:lnTo>
                    <a:pt x="211" y="0"/>
                  </a:lnTo>
                  <a:lnTo>
                    <a:pt x="216" y="12"/>
                  </a:lnTo>
                  <a:close/>
                </a:path>
              </a:pathLst>
            </a:custGeom>
            <a:solidFill>
              <a:srgbClr val="11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463" name="Freeform 759"/>
            <p:cNvSpPr>
              <a:spLocks/>
            </p:cNvSpPr>
            <p:nvPr/>
          </p:nvSpPr>
          <p:spPr bwMode="auto">
            <a:xfrm>
              <a:off x="3432" y="3433"/>
              <a:ext cx="11" cy="16"/>
            </a:xfrm>
            <a:custGeom>
              <a:avLst/>
              <a:gdLst/>
              <a:ahLst/>
              <a:cxnLst>
                <a:cxn ang="0">
                  <a:pos x="207" y="296"/>
                </a:cxn>
                <a:cxn ang="0">
                  <a:pos x="219" y="286"/>
                </a:cxn>
                <a:cxn ang="0">
                  <a:pos x="232" y="267"/>
                </a:cxn>
                <a:cxn ang="0">
                  <a:pos x="242" y="241"/>
                </a:cxn>
                <a:cxn ang="0">
                  <a:pos x="248" y="206"/>
                </a:cxn>
                <a:cxn ang="0">
                  <a:pos x="250" y="165"/>
                </a:cxn>
                <a:cxn ang="0">
                  <a:pos x="245" y="116"/>
                </a:cxn>
                <a:cxn ang="0">
                  <a:pos x="233" y="62"/>
                </a:cxn>
                <a:cxn ang="0">
                  <a:pos x="211" y="0"/>
                </a:cxn>
                <a:cxn ang="0">
                  <a:pos x="198" y="6"/>
                </a:cxn>
                <a:cxn ang="0">
                  <a:pos x="185" y="12"/>
                </a:cxn>
                <a:cxn ang="0">
                  <a:pos x="171" y="17"/>
                </a:cxn>
                <a:cxn ang="0">
                  <a:pos x="158" y="24"/>
                </a:cxn>
                <a:cxn ang="0">
                  <a:pos x="145" y="29"/>
                </a:cxn>
                <a:cxn ang="0">
                  <a:pos x="132" y="35"/>
                </a:cxn>
                <a:cxn ang="0">
                  <a:pos x="118" y="41"/>
                </a:cxn>
                <a:cxn ang="0">
                  <a:pos x="106" y="46"/>
                </a:cxn>
                <a:cxn ang="0">
                  <a:pos x="93" y="52"/>
                </a:cxn>
                <a:cxn ang="0">
                  <a:pos x="80" y="57"/>
                </a:cxn>
                <a:cxn ang="0">
                  <a:pos x="66" y="64"/>
                </a:cxn>
                <a:cxn ang="0">
                  <a:pos x="53" y="69"/>
                </a:cxn>
                <a:cxn ang="0">
                  <a:pos x="40" y="75"/>
                </a:cxn>
                <a:cxn ang="0">
                  <a:pos x="27" y="81"/>
                </a:cxn>
                <a:cxn ang="0">
                  <a:pos x="13" y="87"/>
                </a:cxn>
                <a:cxn ang="0">
                  <a:pos x="0" y="92"/>
                </a:cxn>
                <a:cxn ang="0">
                  <a:pos x="13" y="123"/>
                </a:cxn>
                <a:cxn ang="0">
                  <a:pos x="28" y="150"/>
                </a:cxn>
                <a:cxn ang="0">
                  <a:pos x="42" y="175"/>
                </a:cxn>
                <a:cxn ang="0">
                  <a:pos x="57" y="198"/>
                </a:cxn>
                <a:cxn ang="0">
                  <a:pos x="73" y="218"/>
                </a:cxn>
                <a:cxn ang="0">
                  <a:pos x="87" y="236"/>
                </a:cxn>
                <a:cxn ang="0">
                  <a:pos x="102" y="250"/>
                </a:cxn>
                <a:cxn ang="0">
                  <a:pos x="117" y="263"/>
                </a:cxn>
                <a:cxn ang="0">
                  <a:pos x="132" y="274"/>
                </a:cxn>
                <a:cxn ang="0">
                  <a:pos x="145" y="283"/>
                </a:cxn>
                <a:cxn ang="0">
                  <a:pos x="158" y="289"/>
                </a:cxn>
                <a:cxn ang="0">
                  <a:pos x="170" y="294"/>
                </a:cxn>
                <a:cxn ang="0">
                  <a:pos x="182" y="297"/>
                </a:cxn>
                <a:cxn ang="0">
                  <a:pos x="192" y="298"/>
                </a:cxn>
                <a:cxn ang="0">
                  <a:pos x="200" y="298"/>
                </a:cxn>
                <a:cxn ang="0">
                  <a:pos x="207" y="296"/>
                </a:cxn>
              </a:cxnLst>
              <a:rect l="0" t="0" r="r" b="b"/>
              <a:pathLst>
                <a:path w="250" h="298">
                  <a:moveTo>
                    <a:pt x="207" y="296"/>
                  </a:moveTo>
                  <a:lnTo>
                    <a:pt x="219" y="286"/>
                  </a:lnTo>
                  <a:lnTo>
                    <a:pt x="232" y="267"/>
                  </a:lnTo>
                  <a:lnTo>
                    <a:pt x="242" y="241"/>
                  </a:lnTo>
                  <a:lnTo>
                    <a:pt x="248" y="206"/>
                  </a:lnTo>
                  <a:lnTo>
                    <a:pt x="250" y="165"/>
                  </a:lnTo>
                  <a:lnTo>
                    <a:pt x="245" y="116"/>
                  </a:lnTo>
                  <a:lnTo>
                    <a:pt x="233" y="62"/>
                  </a:lnTo>
                  <a:lnTo>
                    <a:pt x="211" y="0"/>
                  </a:lnTo>
                  <a:lnTo>
                    <a:pt x="198" y="6"/>
                  </a:lnTo>
                  <a:lnTo>
                    <a:pt x="185" y="12"/>
                  </a:lnTo>
                  <a:lnTo>
                    <a:pt x="171" y="17"/>
                  </a:lnTo>
                  <a:lnTo>
                    <a:pt x="158" y="24"/>
                  </a:lnTo>
                  <a:lnTo>
                    <a:pt x="145" y="29"/>
                  </a:lnTo>
                  <a:lnTo>
                    <a:pt x="132" y="35"/>
                  </a:lnTo>
                  <a:lnTo>
                    <a:pt x="118" y="41"/>
                  </a:lnTo>
                  <a:lnTo>
                    <a:pt x="106" y="46"/>
                  </a:lnTo>
                  <a:lnTo>
                    <a:pt x="93" y="52"/>
                  </a:lnTo>
                  <a:lnTo>
                    <a:pt x="80" y="57"/>
                  </a:lnTo>
                  <a:lnTo>
                    <a:pt x="66" y="64"/>
                  </a:lnTo>
                  <a:lnTo>
                    <a:pt x="53" y="69"/>
                  </a:lnTo>
                  <a:lnTo>
                    <a:pt x="40" y="75"/>
                  </a:lnTo>
                  <a:lnTo>
                    <a:pt x="27" y="81"/>
                  </a:lnTo>
                  <a:lnTo>
                    <a:pt x="13" y="87"/>
                  </a:lnTo>
                  <a:lnTo>
                    <a:pt x="0" y="92"/>
                  </a:lnTo>
                  <a:lnTo>
                    <a:pt x="13" y="123"/>
                  </a:lnTo>
                  <a:lnTo>
                    <a:pt x="28" y="150"/>
                  </a:lnTo>
                  <a:lnTo>
                    <a:pt x="42" y="175"/>
                  </a:lnTo>
                  <a:lnTo>
                    <a:pt x="57" y="198"/>
                  </a:lnTo>
                  <a:lnTo>
                    <a:pt x="73" y="218"/>
                  </a:lnTo>
                  <a:lnTo>
                    <a:pt x="87" y="236"/>
                  </a:lnTo>
                  <a:lnTo>
                    <a:pt x="102" y="250"/>
                  </a:lnTo>
                  <a:lnTo>
                    <a:pt x="117" y="263"/>
                  </a:lnTo>
                  <a:lnTo>
                    <a:pt x="132" y="274"/>
                  </a:lnTo>
                  <a:lnTo>
                    <a:pt x="145" y="283"/>
                  </a:lnTo>
                  <a:lnTo>
                    <a:pt x="158" y="289"/>
                  </a:lnTo>
                  <a:lnTo>
                    <a:pt x="170" y="294"/>
                  </a:lnTo>
                  <a:lnTo>
                    <a:pt x="182" y="297"/>
                  </a:lnTo>
                  <a:lnTo>
                    <a:pt x="192" y="298"/>
                  </a:lnTo>
                  <a:lnTo>
                    <a:pt x="200" y="298"/>
                  </a:lnTo>
                  <a:lnTo>
                    <a:pt x="207" y="296"/>
                  </a:lnTo>
                  <a:close/>
                </a:path>
              </a:pathLst>
            </a:custGeom>
            <a:solidFill>
              <a:srgbClr val="11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464" name="Freeform 760"/>
            <p:cNvSpPr>
              <a:spLocks/>
            </p:cNvSpPr>
            <p:nvPr/>
          </p:nvSpPr>
          <p:spPr bwMode="auto">
            <a:xfrm>
              <a:off x="3432" y="3433"/>
              <a:ext cx="10" cy="16"/>
            </a:xfrm>
            <a:custGeom>
              <a:avLst/>
              <a:gdLst/>
              <a:ahLst/>
              <a:cxnLst>
                <a:cxn ang="0">
                  <a:pos x="199" y="285"/>
                </a:cxn>
                <a:cxn ang="0">
                  <a:pos x="209" y="276"/>
                </a:cxn>
                <a:cxn ang="0">
                  <a:pos x="217" y="259"/>
                </a:cxn>
                <a:cxn ang="0">
                  <a:pos x="224" y="234"/>
                </a:cxn>
                <a:cxn ang="0">
                  <a:pos x="226" y="202"/>
                </a:cxn>
                <a:cxn ang="0">
                  <a:pos x="223" y="162"/>
                </a:cxn>
                <a:cxn ang="0">
                  <a:pos x="214" y="115"/>
                </a:cxn>
                <a:cxn ang="0">
                  <a:pos x="200" y="61"/>
                </a:cxn>
                <a:cxn ang="0">
                  <a:pos x="178" y="0"/>
                </a:cxn>
                <a:cxn ang="0">
                  <a:pos x="166" y="5"/>
                </a:cxn>
                <a:cxn ang="0">
                  <a:pos x="155" y="10"/>
                </a:cxn>
                <a:cxn ang="0">
                  <a:pos x="144" y="15"/>
                </a:cxn>
                <a:cxn ang="0">
                  <a:pos x="134" y="20"/>
                </a:cxn>
                <a:cxn ang="0">
                  <a:pos x="123" y="24"/>
                </a:cxn>
                <a:cxn ang="0">
                  <a:pos x="111" y="30"/>
                </a:cxn>
                <a:cxn ang="0">
                  <a:pos x="100" y="34"/>
                </a:cxn>
                <a:cxn ang="0">
                  <a:pos x="89" y="39"/>
                </a:cxn>
                <a:cxn ang="0">
                  <a:pos x="78" y="44"/>
                </a:cxn>
                <a:cxn ang="0">
                  <a:pos x="67" y="49"/>
                </a:cxn>
                <a:cxn ang="0">
                  <a:pos x="55" y="54"/>
                </a:cxn>
                <a:cxn ang="0">
                  <a:pos x="45" y="58"/>
                </a:cxn>
                <a:cxn ang="0">
                  <a:pos x="34" y="63"/>
                </a:cxn>
                <a:cxn ang="0">
                  <a:pos x="23" y="69"/>
                </a:cxn>
                <a:cxn ang="0">
                  <a:pos x="11" y="73"/>
                </a:cxn>
                <a:cxn ang="0">
                  <a:pos x="0" y="78"/>
                </a:cxn>
                <a:cxn ang="0">
                  <a:pos x="13" y="109"/>
                </a:cxn>
                <a:cxn ang="0">
                  <a:pos x="28" y="136"/>
                </a:cxn>
                <a:cxn ang="0">
                  <a:pos x="42" y="161"/>
                </a:cxn>
                <a:cxn ang="0">
                  <a:pos x="56" y="184"/>
                </a:cxn>
                <a:cxn ang="0">
                  <a:pos x="72" y="204"/>
                </a:cxn>
                <a:cxn ang="0">
                  <a:pos x="86" y="221"/>
                </a:cxn>
                <a:cxn ang="0">
                  <a:pos x="101" y="236"/>
                </a:cxn>
                <a:cxn ang="0">
                  <a:pos x="115" y="250"/>
                </a:cxn>
                <a:cxn ang="0">
                  <a:pos x="129" y="260"/>
                </a:cxn>
                <a:cxn ang="0">
                  <a:pos x="142" y="270"/>
                </a:cxn>
                <a:cxn ang="0">
                  <a:pos x="155" y="276"/>
                </a:cxn>
                <a:cxn ang="0">
                  <a:pos x="166" y="282"/>
                </a:cxn>
                <a:cxn ang="0">
                  <a:pos x="177" y="285"/>
                </a:cxn>
                <a:cxn ang="0">
                  <a:pos x="186" y="287"/>
                </a:cxn>
                <a:cxn ang="0">
                  <a:pos x="193" y="287"/>
                </a:cxn>
                <a:cxn ang="0">
                  <a:pos x="199" y="285"/>
                </a:cxn>
              </a:cxnLst>
              <a:rect l="0" t="0" r="r" b="b"/>
              <a:pathLst>
                <a:path w="226" h="287">
                  <a:moveTo>
                    <a:pt x="199" y="285"/>
                  </a:moveTo>
                  <a:lnTo>
                    <a:pt x="209" y="276"/>
                  </a:lnTo>
                  <a:lnTo>
                    <a:pt x="217" y="259"/>
                  </a:lnTo>
                  <a:lnTo>
                    <a:pt x="224" y="234"/>
                  </a:lnTo>
                  <a:lnTo>
                    <a:pt x="226" y="202"/>
                  </a:lnTo>
                  <a:lnTo>
                    <a:pt x="223" y="162"/>
                  </a:lnTo>
                  <a:lnTo>
                    <a:pt x="214" y="115"/>
                  </a:lnTo>
                  <a:lnTo>
                    <a:pt x="200" y="61"/>
                  </a:lnTo>
                  <a:lnTo>
                    <a:pt x="178" y="0"/>
                  </a:lnTo>
                  <a:lnTo>
                    <a:pt x="166" y="5"/>
                  </a:lnTo>
                  <a:lnTo>
                    <a:pt x="155" y="10"/>
                  </a:lnTo>
                  <a:lnTo>
                    <a:pt x="144" y="15"/>
                  </a:lnTo>
                  <a:lnTo>
                    <a:pt x="134" y="20"/>
                  </a:lnTo>
                  <a:lnTo>
                    <a:pt x="123" y="24"/>
                  </a:lnTo>
                  <a:lnTo>
                    <a:pt x="111" y="30"/>
                  </a:lnTo>
                  <a:lnTo>
                    <a:pt x="100" y="34"/>
                  </a:lnTo>
                  <a:lnTo>
                    <a:pt x="89" y="39"/>
                  </a:lnTo>
                  <a:lnTo>
                    <a:pt x="78" y="44"/>
                  </a:lnTo>
                  <a:lnTo>
                    <a:pt x="67" y="49"/>
                  </a:lnTo>
                  <a:lnTo>
                    <a:pt x="55" y="54"/>
                  </a:lnTo>
                  <a:lnTo>
                    <a:pt x="45" y="58"/>
                  </a:lnTo>
                  <a:lnTo>
                    <a:pt x="34" y="63"/>
                  </a:lnTo>
                  <a:lnTo>
                    <a:pt x="23" y="69"/>
                  </a:lnTo>
                  <a:lnTo>
                    <a:pt x="11" y="73"/>
                  </a:lnTo>
                  <a:lnTo>
                    <a:pt x="0" y="78"/>
                  </a:lnTo>
                  <a:lnTo>
                    <a:pt x="13" y="109"/>
                  </a:lnTo>
                  <a:lnTo>
                    <a:pt x="28" y="136"/>
                  </a:lnTo>
                  <a:lnTo>
                    <a:pt x="42" y="161"/>
                  </a:lnTo>
                  <a:lnTo>
                    <a:pt x="56" y="184"/>
                  </a:lnTo>
                  <a:lnTo>
                    <a:pt x="72" y="204"/>
                  </a:lnTo>
                  <a:lnTo>
                    <a:pt x="86" y="221"/>
                  </a:lnTo>
                  <a:lnTo>
                    <a:pt x="101" y="236"/>
                  </a:lnTo>
                  <a:lnTo>
                    <a:pt x="115" y="250"/>
                  </a:lnTo>
                  <a:lnTo>
                    <a:pt x="129" y="260"/>
                  </a:lnTo>
                  <a:lnTo>
                    <a:pt x="142" y="270"/>
                  </a:lnTo>
                  <a:lnTo>
                    <a:pt x="155" y="276"/>
                  </a:lnTo>
                  <a:lnTo>
                    <a:pt x="166" y="282"/>
                  </a:lnTo>
                  <a:lnTo>
                    <a:pt x="177" y="285"/>
                  </a:lnTo>
                  <a:lnTo>
                    <a:pt x="186" y="287"/>
                  </a:lnTo>
                  <a:lnTo>
                    <a:pt x="193" y="287"/>
                  </a:lnTo>
                  <a:lnTo>
                    <a:pt x="199" y="285"/>
                  </a:lnTo>
                  <a:close/>
                </a:path>
              </a:pathLst>
            </a:custGeom>
            <a:solidFill>
              <a:srgbClr val="2B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465" name="Freeform 761"/>
            <p:cNvSpPr>
              <a:spLocks/>
            </p:cNvSpPr>
            <p:nvPr/>
          </p:nvSpPr>
          <p:spPr bwMode="auto">
            <a:xfrm>
              <a:off x="3433" y="3434"/>
              <a:ext cx="9" cy="15"/>
            </a:xfrm>
            <a:custGeom>
              <a:avLst/>
              <a:gdLst/>
              <a:ahLst/>
              <a:cxnLst>
                <a:cxn ang="0">
                  <a:pos x="189" y="273"/>
                </a:cxn>
                <a:cxn ang="0">
                  <a:pos x="196" y="265"/>
                </a:cxn>
                <a:cxn ang="0">
                  <a:pos x="201" y="251"/>
                </a:cxn>
                <a:cxn ang="0">
                  <a:pos x="202" y="227"/>
                </a:cxn>
                <a:cxn ang="0">
                  <a:pos x="200" y="197"/>
                </a:cxn>
                <a:cxn ang="0">
                  <a:pos x="193" y="159"/>
                </a:cxn>
                <a:cxn ang="0">
                  <a:pos x="182" y="114"/>
                </a:cxn>
                <a:cxn ang="0">
                  <a:pos x="165" y="60"/>
                </a:cxn>
                <a:cxn ang="0">
                  <a:pos x="142" y="0"/>
                </a:cxn>
                <a:cxn ang="0">
                  <a:pos x="125" y="7"/>
                </a:cxn>
                <a:cxn ang="0">
                  <a:pos x="107" y="14"/>
                </a:cxn>
                <a:cxn ang="0">
                  <a:pos x="89" y="23"/>
                </a:cxn>
                <a:cxn ang="0">
                  <a:pos x="72" y="30"/>
                </a:cxn>
                <a:cxn ang="0">
                  <a:pos x="53" y="39"/>
                </a:cxn>
                <a:cxn ang="0">
                  <a:pos x="36" y="46"/>
                </a:cxn>
                <a:cxn ang="0">
                  <a:pos x="18" y="54"/>
                </a:cxn>
                <a:cxn ang="0">
                  <a:pos x="0" y="62"/>
                </a:cxn>
                <a:cxn ang="0">
                  <a:pos x="14" y="92"/>
                </a:cxn>
                <a:cxn ang="0">
                  <a:pos x="28" y="120"/>
                </a:cxn>
                <a:cxn ang="0">
                  <a:pos x="41" y="145"/>
                </a:cxn>
                <a:cxn ang="0">
                  <a:pos x="57" y="168"/>
                </a:cxn>
                <a:cxn ang="0">
                  <a:pos x="71" y="188"/>
                </a:cxn>
                <a:cxn ang="0">
                  <a:pos x="85" y="206"/>
                </a:cxn>
                <a:cxn ang="0">
                  <a:pos x="98" y="221"/>
                </a:cxn>
                <a:cxn ang="0">
                  <a:pos x="113" y="235"/>
                </a:cxn>
                <a:cxn ang="0">
                  <a:pos x="126" y="246"/>
                </a:cxn>
                <a:cxn ang="0">
                  <a:pos x="138" y="256"/>
                </a:cxn>
                <a:cxn ang="0">
                  <a:pos x="149" y="262"/>
                </a:cxn>
                <a:cxn ang="0">
                  <a:pos x="160" y="268"/>
                </a:cxn>
                <a:cxn ang="0">
                  <a:pos x="170" y="272"/>
                </a:cxn>
                <a:cxn ang="0">
                  <a:pos x="178" y="274"/>
                </a:cxn>
                <a:cxn ang="0">
                  <a:pos x="184" y="274"/>
                </a:cxn>
                <a:cxn ang="0">
                  <a:pos x="189" y="273"/>
                </a:cxn>
              </a:cxnLst>
              <a:rect l="0" t="0" r="r" b="b"/>
              <a:pathLst>
                <a:path w="202" h="274">
                  <a:moveTo>
                    <a:pt x="189" y="273"/>
                  </a:moveTo>
                  <a:lnTo>
                    <a:pt x="196" y="265"/>
                  </a:lnTo>
                  <a:lnTo>
                    <a:pt x="201" y="251"/>
                  </a:lnTo>
                  <a:lnTo>
                    <a:pt x="202" y="227"/>
                  </a:lnTo>
                  <a:lnTo>
                    <a:pt x="200" y="197"/>
                  </a:lnTo>
                  <a:lnTo>
                    <a:pt x="193" y="159"/>
                  </a:lnTo>
                  <a:lnTo>
                    <a:pt x="182" y="114"/>
                  </a:lnTo>
                  <a:lnTo>
                    <a:pt x="165" y="60"/>
                  </a:lnTo>
                  <a:lnTo>
                    <a:pt x="142" y="0"/>
                  </a:lnTo>
                  <a:lnTo>
                    <a:pt x="125" y="7"/>
                  </a:lnTo>
                  <a:lnTo>
                    <a:pt x="107" y="14"/>
                  </a:lnTo>
                  <a:lnTo>
                    <a:pt x="89" y="23"/>
                  </a:lnTo>
                  <a:lnTo>
                    <a:pt x="72" y="30"/>
                  </a:lnTo>
                  <a:lnTo>
                    <a:pt x="53" y="39"/>
                  </a:lnTo>
                  <a:lnTo>
                    <a:pt x="36" y="46"/>
                  </a:lnTo>
                  <a:lnTo>
                    <a:pt x="18" y="54"/>
                  </a:lnTo>
                  <a:lnTo>
                    <a:pt x="0" y="62"/>
                  </a:lnTo>
                  <a:lnTo>
                    <a:pt x="14" y="92"/>
                  </a:lnTo>
                  <a:lnTo>
                    <a:pt x="28" y="120"/>
                  </a:lnTo>
                  <a:lnTo>
                    <a:pt x="41" y="145"/>
                  </a:lnTo>
                  <a:lnTo>
                    <a:pt x="57" y="168"/>
                  </a:lnTo>
                  <a:lnTo>
                    <a:pt x="71" y="188"/>
                  </a:lnTo>
                  <a:lnTo>
                    <a:pt x="85" y="206"/>
                  </a:lnTo>
                  <a:lnTo>
                    <a:pt x="98" y="221"/>
                  </a:lnTo>
                  <a:lnTo>
                    <a:pt x="113" y="235"/>
                  </a:lnTo>
                  <a:lnTo>
                    <a:pt x="126" y="246"/>
                  </a:lnTo>
                  <a:lnTo>
                    <a:pt x="138" y="256"/>
                  </a:lnTo>
                  <a:lnTo>
                    <a:pt x="149" y="262"/>
                  </a:lnTo>
                  <a:lnTo>
                    <a:pt x="160" y="268"/>
                  </a:lnTo>
                  <a:lnTo>
                    <a:pt x="170" y="272"/>
                  </a:lnTo>
                  <a:lnTo>
                    <a:pt x="178" y="274"/>
                  </a:lnTo>
                  <a:lnTo>
                    <a:pt x="184" y="274"/>
                  </a:lnTo>
                  <a:lnTo>
                    <a:pt x="189" y="273"/>
                  </a:lnTo>
                  <a:close/>
                </a:path>
              </a:pathLst>
            </a:custGeom>
            <a:solidFill>
              <a:srgbClr val="474F4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466" name="Freeform 762"/>
            <p:cNvSpPr>
              <a:spLocks/>
            </p:cNvSpPr>
            <p:nvPr/>
          </p:nvSpPr>
          <p:spPr bwMode="auto">
            <a:xfrm>
              <a:off x="3433" y="3435"/>
              <a:ext cx="9" cy="14"/>
            </a:xfrm>
            <a:custGeom>
              <a:avLst/>
              <a:gdLst/>
              <a:ahLst/>
              <a:cxnLst>
                <a:cxn ang="0">
                  <a:pos x="180" y="263"/>
                </a:cxn>
                <a:cxn ang="0">
                  <a:pos x="185" y="256"/>
                </a:cxn>
                <a:cxn ang="0">
                  <a:pos x="186" y="243"/>
                </a:cxn>
                <a:cxn ang="0">
                  <a:pos x="183" y="222"/>
                </a:cxn>
                <a:cxn ang="0">
                  <a:pos x="177" y="193"/>
                </a:cxn>
                <a:cxn ang="0">
                  <a:pos x="166" y="157"/>
                </a:cxn>
                <a:cxn ang="0">
                  <a:pos x="151" y="113"/>
                </a:cxn>
                <a:cxn ang="0">
                  <a:pos x="131" y="60"/>
                </a:cxn>
                <a:cxn ang="0">
                  <a:pos x="108" y="0"/>
                </a:cxn>
                <a:cxn ang="0">
                  <a:pos x="94" y="7"/>
                </a:cxn>
                <a:cxn ang="0">
                  <a:pos x="80" y="13"/>
                </a:cxn>
                <a:cxn ang="0">
                  <a:pos x="67" y="18"/>
                </a:cxn>
                <a:cxn ang="0">
                  <a:pos x="54" y="24"/>
                </a:cxn>
                <a:cxn ang="0">
                  <a:pos x="40" y="30"/>
                </a:cxn>
                <a:cxn ang="0">
                  <a:pos x="27" y="36"/>
                </a:cxn>
                <a:cxn ang="0">
                  <a:pos x="13" y="41"/>
                </a:cxn>
                <a:cxn ang="0">
                  <a:pos x="0" y="48"/>
                </a:cxn>
                <a:cxn ang="0">
                  <a:pos x="13" y="78"/>
                </a:cxn>
                <a:cxn ang="0">
                  <a:pos x="26" y="106"/>
                </a:cxn>
                <a:cxn ang="0">
                  <a:pos x="40" y="131"/>
                </a:cxn>
                <a:cxn ang="0">
                  <a:pos x="55" y="154"/>
                </a:cxn>
                <a:cxn ang="0">
                  <a:pos x="69" y="174"/>
                </a:cxn>
                <a:cxn ang="0">
                  <a:pos x="83" y="192"/>
                </a:cxn>
                <a:cxn ang="0">
                  <a:pos x="96" y="208"/>
                </a:cxn>
                <a:cxn ang="0">
                  <a:pos x="110" y="222"/>
                </a:cxn>
                <a:cxn ang="0">
                  <a:pos x="122" y="233"/>
                </a:cxn>
                <a:cxn ang="0">
                  <a:pos x="134" y="243"/>
                </a:cxn>
                <a:cxn ang="0">
                  <a:pos x="145" y="250"/>
                </a:cxn>
                <a:cxn ang="0">
                  <a:pos x="155" y="256"/>
                </a:cxn>
                <a:cxn ang="0">
                  <a:pos x="164" y="261"/>
                </a:cxn>
                <a:cxn ang="0">
                  <a:pos x="171" y="263"/>
                </a:cxn>
                <a:cxn ang="0">
                  <a:pos x="176" y="264"/>
                </a:cxn>
                <a:cxn ang="0">
                  <a:pos x="180" y="263"/>
                </a:cxn>
              </a:cxnLst>
              <a:rect l="0" t="0" r="r" b="b"/>
              <a:pathLst>
                <a:path w="186" h="264">
                  <a:moveTo>
                    <a:pt x="180" y="263"/>
                  </a:moveTo>
                  <a:lnTo>
                    <a:pt x="185" y="256"/>
                  </a:lnTo>
                  <a:lnTo>
                    <a:pt x="186" y="243"/>
                  </a:lnTo>
                  <a:lnTo>
                    <a:pt x="183" y="222"/>
                  </a:lnTo>
                  <a:lnTo>
                    <a:pt x="177" y="193"/>
                  </a:lnTo>
                  <a:lnTo>
                    <a:pt x="166" y="157"/>
                  </a:lnTo>
                  <a:lnTo>
                    <a:pt x="151" y="113"/>
                  </a:lnTo>
                  <a:lnTo>
                    <a:pt x="131" y="60"/>
                  </a:lnTo>
                  <a:lnTo>
                    <a:pt x="108" y="0"/>
                  </a:lnTo>
                  <a:lnTo>
                    <a:pt x="94" y="7"/>
                  </a:lnTo>
                  <a:lnTo>
                    <a:pt x="80" y="13"/>
                  </a:lnTo>
                  <a:lnTo>
                    <a:pt x="67" y="18"/>
                  </a:lnTo>
                  <a:lnTo>
                    <a:pt x="54" y="24"/>
                  </a:lnTo>
                  <a:lnTo>
                    <a:pt x="40" y="30"/>
                  </a:lnTo>
                  <a:lnTo>
                    <a:pt x="27" y="36"/>
                  </a:lnTo>
                  <a:lnTo>
                    <a:pt x="13" y="41"/>
                  </a:lnTo>
                  <a:lnTo>
                    <a:pt x="0" y="48"/>
                  </a:lnTo>
                  <a:lnTo>
                    <a:pt x="13" y="78"/>
                  </a:lnTo>
                  <a:lnTo>
                    <a:pt x="26" y="106"/>
                  </a:lnTo>
                  <a:lnTo>
                    <a:pt x="40" y="131"/>
                  </a:lnTo>
                  <a:lnTo>
                    <a:pt x="55" y="154"/>
                  </a:lnTo>
                  <a:lnTo>
                    <a:pt x="69" y="174"/>
                  </a:lnTo>
                  <a:lnTo>
                    <a:pt x="83" y="192"/>
                  </a:lnTo>
                  <a:lnTo>
                    <a:pt x="96" y="208"/>
                  </a:lnTo>
                  <a:lnTo>
                    <a:pt x="110" y="222"/>
                  </a:lnTo>
                  <a:lnTo>
                    <a:pt x="122" y="233"/>
                  </a:lnTo>
                  <a:lnTo>
                    <a:pt x="134" y="243"/>
                  </a:lnTo>
                  <a:lnTo>
                    <a:pt x="145" y="250"/>
                  </a:lnTo>
                  <a:lnTo>
                    <a:pt x="155" y="256"/>
                  </a:lnTo>
                  <a:lnTo>
                    <a:pt x="164" y="261"/>
                  </a:lnTo>
                  <a:lnTo>
                    <a:pt x="171" y="263"/>
                  </a:lnTo>
                  <a:lnTo>
                    <a:pt x="176" y="264"/>
                  </a:lnTo>
                  <a:lnTo>
                    <a:pt x="180" y="263"/>
                  </a:lnTo>
                  <a:close/>
                </a:path>
              </a:pathLst>
            </a:custGeom>
            <a:solidFill>
              <a:srgbClr val="61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467" name="Freeform 763"/>
            <p:cNvSpPr>
              <a:spLocks/>
            </p:cNvSpPr>
            <p:nvPr/>
          </p:nvSpPr>
          <p:spPr bwMode="auto">
            <a:xfrm>
              <a:off x="3433" y="3435"/>
              <a:ext cx="8" cy="14"/>
            </a:xfrm>
            <a:custGeom>
              <a:avLst/>
              <a:gdLst/>
              <a:ahLst/>
              <a:cxnLst>
                <a:cxn ang="0">
                  <a:pos x="171" y="251"/>
                </a:cxn>
                <a:cxn ang="0">
                  <a:pos x="173" y="245"/>
                </a:cxn>
                <a:cxn ang="0">
                  <a:pos x="170" y="233"/>
                </a:cxn>
                <a:cxn ang="0">
                  <a:pos x="164" y="214"/>
                </a:cxn>
                <a:cxn ang="0">
                  <a:pos x="153" y="187"/>
                </a:cxn>
                <a:cxn ang="0">
                  <a:pos x="137" y="153"/>
                </a:cxn>
                <a:cxn ang="0">
                  <a:pos x="119" y="110"/>
                </a:cxn>
                <a:cxn ang="0">
                  <a:pos x="97" y="60"/>
                </a:cxn>
                <a:cxn ang="0">
                  <a:pos x="72" y="0"/>
                </a:cxn>
                <a:cxn ang="0">
                  <a:pos x="63" y="4"/>
                </a:cxn>
                <a:cxn ang="0">
                  <a:pos x="54" y="7"/>
                </a:cxn>
                <a:cxn ang="0">
                  <a:pos x="45" y="11"/>
                </a:cxn>
                <a:cxn ang="0">
                  <a:pos x="36" y="16"/>
                </a:cxn>
                <a:cxn ang="0">
                  <a:pos x="27" y="20"/>
                </a:cxn>
                <a:cxn ang="0">
                  <a:pos x="18" y="23"/>
                </a:cxn>
                <a:cxn ang="0">
                  <a:pos x="9" y="27"/>
                </a:cxn>
                <a:cxn ang="0">
                  <a:pos x="0" y="31"/>
                </a:cxn>
                <a:cxn ang="0">
                  <a:pos x="13" y="62"/>
                </a:cxn>
                <a:cxn ang="0">
                  <a:pos x="26" y="89"/>
                </a:cxn>
                <a:cxn ang="0">
                  <a:pos x="41" y="115"/>
                </a:cxn>
                <a:cxn ang="0">
                  <a:pos x="54" y="138"/>
                </a:cxn>
                <a:cxn ang="0">
                  <a:pos x="68" y="159"/>
                </a:cxn>
                <a:cxn ang="0">
                  <a:pos x="81" y="177"/>
                </a:cxn>
                <a:cxn ang="0">
                  <a:pos x="95" y="193"/>
                </a:cxn>
                <a:cxn ang="0">
                  <a:pos x="107" y="206"/>
                </a:cxn>
                <a:cxn ang="0">
                  <a:pos x="119" y="218"/>
                </a:cxn>
                <a:cxn ang="0">
                  <a:pos x="130" y="229"/>
                </a:cxn>
                <a:cxn ang="0">
                  <a:pos x="141" y="236"/>
                </a:cxn>
                <a:cxn ang="0">
                  <a:pos x="150" y="242"/>
                </a:cxn>
                <a:cxn ang="0">
                  <a:pos x="157" y="246"/>
                </a:cxn>
                <a:cxn ang="0">
                  <a:pos x="163" y="250"/>
                </a:cxn>
                <a:cxn ang="0">
                  <a:pos x="168" y="251"/>
                </a:cxn>
                <a:cxn ang="0">
                  <a:pos x="171" y="251"/>
                </a:cxn>
              </a:cxnLst>
              <a:rect l="0" t="0" r="r" b="b"/>
              <a:pathLst>
                <a:path w="173" h="251">
                  <a:moveTo>
                    <a:pt x="171" y="251"/>
                  </a:moveTo>
                  <a:lnTo>
                    <a:pt x="173" y="245"/>
                  </a:lnTo>
                  <a:lnTo>
                    <a:pt x="170" y="233"/>
                  </a:lnTo>
                  <a:lnTo>
                    <a:pt x="164" y="214"/>
                  </a:lnTo>
                  <a:lnTo>
                    <a:pt x="153" y="187"/>
                  </a:lnTo>
                  <a:lnTo>
                    <a:pt x="137" y="153"/>
                  </a:lnTo>
                  <a:lnTo>
                    <a:pt x="119" y="110"/>
                  </a:lnTo>
                  <a:lnTo>
                    <a:pt x="97" y="60"/>
                  </a:lnTo>
                  <a:lnTo>
                    <a:pt x="72" y="0"/>
                  </a:lnTo>
                  <a:lnTo>
                    <a:pt x="63" y="4"/>
                  </a:lnTo>
                  <a:lnTo>
                    <a:pt x="54" y="7"/>
                  </a:lnTo>
                  <a:lnTo>
                    <a:pt x="45" y="11"/>
                  </a:lnTo>
                  <a:lnTo>
                    <a:pt x="36" y="16"/>
                  </a:lnTo>
                  <a:lnTo>
                    <a:pt x="27" y="20"/>
                  </a:lnTo>
                  <a:lnTo>
                    <a:pt x="18" y="23"/>
                  </a:lnTo>
                  <a:lnTo>
                    <a:pt x="9" y="27"/>
                  </a:lnTo>
                  <a:lnTo>
                    <a:pt x="0" y="31"/>
                  </a:lnTo>
                  <a:lnTo>
                    <a:pt x="13" y="62"/>
                  </a:lnTo>
                  <a:lnTo>
                    <a:pt x="26" y="89"/>
                  </a:lnTo>
                  <a:lnTo>
                    <a:pt x="41" y="115"/>
                  </a:lnTo>
                  <a:lnTo>
                    <a:pt x="54" y="138"/>
                  </a:lnTo>
                  <a:lnTo>
                    <a:pt x="68" y="159"/>
                  </a:lnTo>
                  <a:lnTo>
                    <a:pt x="81" y="177"/>
                  </a:lnTo>
                  <a:lnTo>
                    <a:pt x="95" y="193"/>
                  </a:lnTo>
                  <a:lnTo>
                    <a:pt x="107" y="206"/>
                  </a:lnTo>
                  <a:lnTo>
                    <a:pt x="119" y="218"/>
                  </a:lnTo>
                  <a:lnTo>
                    <a:pt x="130" y="229"/>
                  </a:lnTo>
                  <a:lnTo>
                    <a:pt x="141" y="236"/>
                  </a:lnTo>
                  <a:lnTo>
                    <a:pt x="150" y="242"/>
                  </a:lnTo>
                  <a:lnTo>
                    <a:pt x="157" y="246"/>
                  </a:lnTo>
                  <a:lnTo>
                    <a:pt x="163" y="250"/>
                  </a:lnTo>
                  <a:lnTo>
                    <a:pt x="168" y="251"/>
                  </a:lnTo>
                  <a:lnTo>
                    <a:pt x="171" y="251"/>
                  </a:lnTo>
                  <a:close/>
                </a:path>
              </a:pathLst>
            </a:custGeom>
            <a:solidFill>
              <a:srgbClr val="7A82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468" name="Freeform 764"/>
            <p:cNvSpPr>
              <a:spLocks/>
            </p:cNvSpPr>
            <p:nvPr/>
          </p:nvSpPr>
          <p:spPr bwMode="auto">
            <a:xfrm>
              <a:off x="3434" y="3436"/>
              <a:ext cx="7" cy="13"/>
            </a:xfrm>
            <a:custGeom>
              <a:avLst/>
              <a:gdLst/>
              <a:ahLst/>
              <a:cxnLst>
                <a:cxn ang="0">
                  <a:pos x="163" y="240"/>
                </a:cxn>
                <a:cxn ang="0">
                  <a:pos x="162" y="235"/>
                </a:cxn>
                <a:cxn ang="0">
                  <a:pos x="156" y="225"/>
                </a:cxn>
                <a:cxn ang="0">
                  <a:pos x="145" y="208"/>
                </a:cxn>
                <a:cxn ang="0">
                  <a:pos x="129" y="183"/>
                </a:cxn>
                <a:cxn ang="0">
                  <a:pos x="110" y="150"/>
                </a:cxn>
                <a:cxn ang="0">
                  <a:pos x="89" y="110"/>
                </a:cxn>
                <a:cxn ang="0">
                  <a:pos x="64" y="59"/>
                </a:cxn>
                <a:cxn ang="0">
                  <a:pos x="39" y="0"/>
                </a:cxn>
                <a:cxn ang="0">
                  <a:pos x="34" y="2"/>
                </a:cxn>
                <a:cxn ang="0">
                  <a:pos x="28" y="5"/>
                </a:cxn>
                <a:cxn ang="0">
                  <a:pos x="24" y="7"/>
                </a:cxn>
                <a:cxn ang="0">
                  <a:pos x="19" y="9"/>
                </a:cxn>
                <a:cxn ang="0">
                  <a:pos x="14" y="11"/>
                </a:cxn>
                <a:cxn ang="0">
                  <a:pos x="10" y="13"/>
                </a:cxn>
                <a:cxn ang="0">
                  <a:pos x="5" y="15"/>
                </a:cxn>
                <a:cxn ang="0">
                  <a:pos x="0" y="17"/>
                </a:cxn>
                <a:cxn ang="0">
                  <a:pos x="13" y="48"/>
                </a:cxn>
                <a:cxn ang="0">
                  <a:pos x="26" y="75"/>
                </a:cxn>
                <a:cxn ang="0">
                  <a:pos x="41" y="102"/>
                </a:cxn>
                <a:cxn ang="0">
                  <a:pos x="54" y="124"/>
                </a:cxn>
                <a:cxn ang="0">
                  <a:pos x="68" y="145"/>
                </a:cxn>
                <a:cxn ang="0">
                  <a:pos x="82" y="163"/>
                </a:cxn>
                <a:cxn ang="0">
                  <a:pos x="94" y="180"/>
                </a:cxn>
                <a:cxn ang="0">
                  <a:pos x="106" y="193"/>
                </a:cxn>
                <a:cxn ang="0">
                  <a:pos x="117" y="205"/>
                </a:cxn>
                <a:cxn ang="0">
                  <a:pos x="127" y="215"/>
                </a:cxn>
                <a:cxn ang="0">
                  <a:pos x="138" y="224"/>
                </a:cxn>
                <a:cxn ang="0">
                  <a:pos x="146" y="230"/>
                </a:cxn>
                <a:cxn ang="0">
                  <a:pos x="152" y="234"/>
                </a:cxn>
                <a:cxn ang="0">
                  <a:pos x="158" y="238"/>
                </a:cxn>
                <a:cxn ang="0">
                  <a:pos x="161" y="240"/>
                </a:cxn>
                <a:cxn ang="0">
                  <a:pos x="163" y="240"/>
                </a:cxn>
              </a:cxnLst>
              <a:rect l="0" t="0" r="r" b="b"/>
              <a:pathLst>
                <a:path w="163" h="240">
                  <a:moveTo>
                    <a:pt x="163" y="240"/>
                  </a:moveTo>
                  <a:lnTo>
                    <a:pt x="162" y="235"/>
                  </a:lnTo>
                  <a:lnTo>
                    <a:pt x="156" y="225"/>
                  </a:lnTo>
                  <a:lnTo>
                    <a:pt x="145" y="208"/>
                  </a:lnTo>
                  <a:lnTo>
                    <a:pt x="129" y="183"/>
                  </a:lnTo>
                  <a:lnTo>
                    <a:pt x="110" y="150"/>
                  </a:lnTo>
                  <a:lnTo>
                    <a:pt x="89" y="110"/>
                  </a:lnTo>
                  <a:lnTo>
                    <a:pt x="64" y="59"/>
                  </a:lnTo>
                  <a:lnTo>
                    <a:pt x="39" y="0"/>
                  </a:lnTo>
                  <a:lnTo>
                    <a:pt x="34" y="2"/>
                  </a:lnTo>
                  <a:lnTo>
                    <a:pt x="28" y="5"/>
                  </a:lnTo>
                  <a:lnTo>
                    <a:pt x="24" y="7"/>
                  </a:lnTo>
                  <a:lnTo>
                    <a:pt x="19" y="9"/>
                  </a:lnTo>
                  <a:lnTo>
                    <a:pt x="14" y="11"/>
                  </a:lnTo>
                  <a:lnTo>
                    <a:pt x="10" y="13"/>
                  </a:lnTo>
                  <a:lnTo>
                    <a:pt x="5" y="15"/>
                  </a:lnTo>
                  <a:lnTo>
                    <a:pt x="0" y="17"/>
                  </a:lnTo>
                  <a:lnTo>
                    <a:pt x="13" y="48"/>
                  </a:lnTo>
                  <a:lnTo>
                    <a:pt x="26" y="75"/>
                  </a:lnTo>
                  <a:lnTo>
                    <a:pt x="41" y="102"/>
                  </a:lnTo>
                  <a:lnTo>
                    <a:pt x="54" y="124"/>
                  </a:lnTo>
                  <a:lnTo>
                    <a:pt x="68" y="145"/>
                  </a:lnTo>
                  <a:lnTo>
                    <a:pt x="82" y="163"/>
                  </a:lnTo>
                  <a:lnTo>
                    <a:pt x="94" y="180"/>
                  </a:lnTo>
                  <a:lnTo>
                    <a:pt x="106" y="193"/>
                  </a:lnTo>
                  <a:lnTo>
                    <a:pt x="117" y="205"/>
                  </a:lnTo>
                  <a:lnTo>
                    <a:pt x="127" y="215"/>
                  </a:lnTo>
                  <a:lnTo>
                    <a:pt x="138" y="224"/>
                  </a:lnTo>
                  <a:lnTo>
                    <a:pt x="146" y="230"/>
                  </a:lnTo>
                  <a:lnTo>
                    <a:pt x="152" y="234"/>
                  </a:lnTo>
                  <a:lnTo>
                    <a:pt x="158" y="238"/>
                  </a:lnTo>
                  <a:lnTo>
                    <a:pt x="161" y="240"/>
                  </a:lnTo>
                  <a:lnTo>
                    <a:pt x="163" y="240"/>
                  </a:lnTo>
                  <a:close/>
                </a:path>
              </a:pathLst>
            </a:custGeom>
            <a:solidFill>
              <a:srgbClr val="91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469" name="Freeform 765"/>
            <p:cNvSpPr>
              <a:spLocks/>
            </p:cNvSpPr>
            <p:nvPr/>
          </p:nvSpPr>
          <p:spPr bwMode="auto">
            <a:xfrm>
              <a:off x="3441" y="3449"/>
              <a:ext cx="2" cy="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44" y="76"/>
                </a:cxn>
                <a:cxn ang="0">
                  <a:pos x="48" y="92"/>
                </a:cxn>
                <a:cxn ang="0">
                  <a:pos x="46" y="99"/>
                </a:cxn>
                <a:cxn ang="0">
                  <a:pos x="39" y="96"/>
                </a:cxn>
                <a:cxn ang="0">
                  <a:pos x="31" y="83"/>
                </a:cxn>
                <a:cxn ang="0">
                  <a:pos x="0" y="7"/>
                </a:cxn>
                <a:cxn ang="0">
                  <a:pos x="13" y="0"/>
                </a:cxn>
              </a:cxnLst>
              <a:rect l="0" t="0" r="r" b="b"/>
              <a:pathLst>
                <a:path w="48" h="99">
                  <a:moveTo>
                    <a:pt x="13" y="0"/>
                  </a:moveTo>
                  <a:lnTo>
                    <a:pt x="44" y="76"/>
                  </a:lnTo>
                  <a:lnTo>
                    <a:pt x="48" y="92"/>
                  </a:lnTo>
                  <a:lnTo>
                    <a:pt x="46" y="99"/>
                  </a:lnTo>
                  <a:lnTo>
                    <a:pt x="39" y="96"/>
                  </a:lnTo>
                  <a:lnTo>
                    <a:pt x="31" y="83"/>
                  </a:lnTo>
                  <a:lnTo>
                    <a:pt x="0" y="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2B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3470" name="Group 766"/>
          <p:cNvGrpSpPr>
            <a:grpSpLocks/>
          </p:cNvGrpSpPr>
          <p:nvPr/>
        </p:nvGrpSpPr>
        <p:grpSpPr bwMode="auto">
          <a:xfrm flipH="1">
            <a:off x="3074988" y="1582738"/>
            <a:ext cx="381000" cy="304800"/>
            <a:chOff x="1248" y="2736"/>
            <a:chExt cx="240" cy="192"/>
          </a:xfrm>
        </p:grpSpPr>
        <p:sp>
          <p:nvSpPr>
            <p:cNvPr id="73471" name="Line 767"/>
            <p:cNvSpPr>
              <a:spLocks noChangeShapeType="1"/>
            </p:cNvSpPr>
            <p:nvPr/>
          </p:nvSpPr>
          <p:spPr bwMode="auto">
            <a:xfrm flipV="1">
              <a:off x="1296" y="2736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472" name="Line 768"/>
            <p:cNvSpPr>
              <a:spLocks noChangeShapeType="1"/>
            </p:cNvSpPr>
            <p:nvPr/>
          </p:nvSpPr>
          <p:spPr bwMode="auto">
            <a:xfrm flipH="1">
              <a:off x="1248" y="2832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473" name="Line 769"/>
            <p:cNvSpPr>
              <a:spLocks noChangeShapeType="1"/>
            </p:cNvSpPr>
            <p:nvPr/>
          </p:nvSpPr>
          <p:spPr bwMode="auto">
            <a:xfrm>
              <a:off x="1296" y="283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5353" name="Oval 1689"/>
          <p:cNvSpPr>
            <a:spLocks noChangeArrowheads="1"/>
          </p:cNvSpPr>
          <p:nvPr/>
        </p:nvSpPr>
        <p:spPr bwMode="auto">
          <a:xfrm rot="-1507049">
            <a:off x="331788" y="1277938"/>
            <a:ext cx="4957762" cy="2625725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15356" name="Picture 1692" descr="j023596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938" y="2919413"/>
            <a:ext cx="904875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357" name="Picture 1693" descr="j023596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050" y="3135313"/>
            <a:ext cx="904875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358" name="Picture 1694" descr="j023596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59288" y="3208338"/>
            <a:ext cx="904875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359" name="Picture 1695" descr="j023596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4738" y="4864100"/>
            <a:ext cx="904875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WiFi</a:t>
            </a:r>
            <a:r>
              <a:rPr lang="en-US" dirty="0" smtClean="0"/>
              <a:t> Routers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Prof. Dr.-Ing. Jochen H. Schiller    www.jochenschiller.de    MC - 2012</a:t>
            </a:r>
            <a:endParaRPr lang="en-US"/>
          </a:p>
        </p:txBody>
      </p:sp>
      <p:pic>
        <p:nvPicPr>
          <p:cNvPr id="154626" name="Picture 2" descr="D:\AODD 20-21\MC-IVA2020\MCPPT\jio fiber1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857752" y="1214422"/>
            <a:ext cx="3786214" cy="1905958"/>
          </a:xfrm>
          <a:prstGeom prst="rect">
            <a:avLst/>
          </a:prstGeom>
          <a:noFill/>
        </p:spPr>
      </p:pic>
      <p:pic>
        <p:nvPicPr>
          <p:cNvPr id="154627" name="Picture 3" descr="D:\AODD 20-21\MC-IVA2020\MCPPT\jio fibe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6" y="3643314"/>
            <a:ext cx="3714776" cy="2208854"/>
          </a:xfrm>
          <a:prstGeom prst="rect">
            <a:avLst/>
          </a:prstGeom>
          <a:noFill/>
        </p:spPr>
      </p:pic>
      <p:pic>
        <p:nvPicPr>
          <p:cNvPr id="154628" name="Picture 4" descr="D:\AODD 20-21\MC-IVA2020\MCPPT\JIO-JMR540-491193576-i-1-1200Wx1200H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00166" y="1142984"/>
            <a:ext cx="2000264" cy="2000264"/>
          </a:xfrm>
          <a:prstGeom prst="rect">
            <a:avLst/>
          </a:prstGeom>
          <a:noFill/>
        </p:spPr>
      </p:pic>
      <p:pic>
        <p:nvPicPr>
          <p:cNvPr id="154629" name="Picture 5" descr="D:\AODD 20-21\MC-IVA2020\MCPPT\wifi image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2910" y="3214686"/>
            <a:ext cx="3643338" cy="3001334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Prof. Dr.-Ing. Jochen H. Schiller    www.jochenschiller.de    MC - 2012</a:t>
            </a:r>
            <a:endParaRPr lang="en-US"/>
          </a:p>
        </p:txBody>
      </p:sp>
      <p:sp>
        <p:nvSpPr>
          <p:cNvPr id="86783" name="Rectangle 76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802.11 - Architecture of an infrastructure network</a:t>
            </a:r>
          </a:p>
        </p:txBody>
      </p:sp>
      <p:sp>
        <p:nvSpPr>
          <p:cNvPr id="86784" name="Rectangle 768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sz="1800"/>
          </a:p>
        </p:txBody>
      </p:sp>
      <p:sp>
        <p:nvSpPr>
          <p:cNvPr id="86785" name="Rectangle 769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1800"/>
              <a:t>Station (STA)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terminal with access mechanisms to the wireless medium and radio contact to the access point</a:t>
            </a:r>
          </a:p>
          <a:p>
            <a:pPr>
              <a:lnSpc>
                <a:spcPct val="90000"/>
              </a:lnSpc>
            </a:pPr>
            <a:r>
              <a:rPr lang="en-US" sz="1800"/>
              <a:t>Basic Service Set (BSS)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group of stations using the same radio frequency</a:t>
            </a:r>
          </a:p>
          <a:p>
            <a:pPr>
              <a:lnSpc>
                <a:spcPct val="90000"/>
              </a:lnSpc>
            </a:pPr>
            <a:r>
              <a:rPr lang="en-US" sz="1800"/>
              <a:t>Access Point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station integrated into the wireless LAN and the distribution system</a:t>
            </a:r>
          </a:p>
          <a:p>
            <a:pPr>
              <a:lnSpc>
                <a:spcPct val="90000"/>
              </a:lnSpc>
            </a:pPr>
            <a:r>
              <a:rPr lang="en-US" sz="1800"/>
              <a:t>Portal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bridge to other (wired) networks</a:t>
            </a:r>
          </a:p>
          <a:p>
            <a:pPr>
              <a:lnSpc>
                <a:spcPct val="90000"/>
              </a:lnSpc>
            </a:pPr>
            <a:r>
              <a:rPr lang="en-US" sz="1800"/>
              <a:t>Distribution System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interconnection network to form one logical network (EES: Extended Service Set) based </a:t>
            </a:r>
            <a:br>
              <a:rPr lang="en-US" sz="1600"/>
            </a:br>
            <a:r>
              <a:rPr lang="en-US" sz="1600"/>
              <a:t>on several BSS</a:t>
            </a:r>
          </a:p>
        </p:txBody>
      </p:sp>
      <p:sp>
        <p:nvSpPr>
          <p:cNvPr id="86537" name="Freeform 521"/>
          <p:cNvSpPr>
            <a:spLocks/>
          </p:cNvSpPr>
          <p:nvPr/>
        </p:nvSpPr>
        <p:spPr bwMode="auto">
          <a:xfrm>
            <a:off x="136525" y="1089025"/>
            <a:ext cx="4506913" cy="5024438"/>
          </a:xfrm>
          <a:custGeom>
            <a:avLst/>
            <a:gdLst/>
            <a:ahLst/>
            <a:cxnLst>
              <a:cxn ang="0">
                <a:pos x="668" y="28"/>
              </a:cxn>
              <a:cxn ang="0">
                <a:pos x="1306" y="34"/>
              </a:cxn>
              <a:cxn ang="0">
                <a:pos x="1690" y="226"/>
              </a:cxn>
              <a:cxn ang="0">
                <a:pos x="1738" y="802"/>
              </a:cxn>
              <a:cxn ang="0">
                <a:pos x="1786" y="1138"/>
              </a:cxn>
              <a:cxn ang="0">
                <a:pos x="2122" y="1666"/>
              </a:cxn>
              <a:cxn ang="0">
                <a:pos x="2698" y="2290"/>
              </a:cxn>
              <a:cxn ang="0">
                <a:pos x="2771" y="2885"/>
              </a:cxn>
              <a:cxn ang="0">
                <a:pos x="2291" y="3080"/>
              </a:cxn>
              <a:cxn ang="0">
                <a:pos x="586" y="3058"/>
              </a:cxn>
              <a:cxn ang="0">
                <a:pos x="360" y="2440"/>
              </a:cxn>
              <a:cxn ang="0">
                <a:pos x="463" y="1748"/>
              </a:cxn>
              <a:cxn ang="0">
                <a:pos x="202" y="1090"/>
              </a:cxn>
              <a:cxn ang="0">
                <a:pos x="5" y="628"/>
              </a:cxn>
              <a:cxn ang="0">
                <a:pos x="234" y="200"/>
              </a:cxn>
              <a:cxn ang="0">
                <a:pos x="668" y="28"/>
              </a:cxn>
            </a:cxnLst>
            <a:rect l="0" t="0" r="r" b="b"/>
            <a:pathLst>
              <a:path w="2839" h="3165">
                <a:moveTo>
                  <a:pt x="668" y="28"/>
                </a:moveTo>
                <a:cubicBezTo>
                  <a:pt x="847" y="0"/>
                  <a:pt x="1136" y="1"/>
                  <a:pt x="1306" y="34"/>
                </a:cubicBezTo>
                <a:cubicBezTo>
                  <a:pt x="1476" y="67"/>
                  <a:pt x="1618" y="98"/>
                  <a:pt x="1690" y="226"/>
                </a:cubicBezTo>
                <a:cubicBezTo>
                  <a:pt x="1762" y="354"/>
                  <a:pt x="1722" y="650"/>
                  <a:pt x="1738" y="802"/>
                </a:cubicBezTo>
                <a:cubicBezTo>
                  <a:pt x="1754" y="954"/>
                  <a:pt x="1722" y="994"/>
                  <a:pt x="1786" y="1138"/>
                </a:cubicBezTo>
                <a:cubicBezTo>
                  <a:pt x="1850" y="1282"/>
                  <a:pt x="1970" y="1474"/>
                  <a:pt x="2122" y="1666"/>
                </a:cubicBezTo>
                <a:cubicBezTo>
                  <a:pt x="2274" y="1858"/>
                  <a:pt x="2590" y="2087"/>
                  <a:pt x="2698" y="2290"/>
                </a:cubicBezTo>
                <a:cubicBezTo>
                  <a:pt x="2806" y="2493"/>
                  <a:pt x="2839" y="2753"/>
                  <a:pt x="2771" y="2885"/>
                </a:cubicBezTo>
                <a:cubicBezTo>
                  <a:pt x="2703" y="3017"/>
                  <a:pt x="2655" y="3051"/>
                  <a:pt x="2291" y="3080"/>
                </a:cubicBezTo>
                <a:cubicBezTo>
                  <a:pt x="1927" y="3109"/>
                  <a:pt x="908" y="3165"/>
                  <a:pt x="586" y="3058"/>
                </a:cubicBezTo>
                <a:cubicBezTo>
                  <a:pt x="264" y="2951"/>
                  <a:pt x="380" y="2658"/>
                  <a:pt x="360" y="2440"/>
                </a:cubicBezTo>
                <a:cubicBezTo>
                  <a:pt x="340" y="2222"/>
                  <a:pt x="489" y="1973"/>
                  <a:pt x="463" y="1748"/>
                </a:cubicBezTo>
                <a:cubicBezTo>
                  <a:pt x="437" y="1523"/>
                  <a:pt x="278" y="1277"/>
                  <a:pt x="202" y="1090"/>
                </a:cubicBezTo>
                <a:cubicBezTo>
                  <a:pt x="126" y="903"/>
                  <a:pt x="0" y="776"/>
                  <a:pt x="5" y="628"/>
                </a:cubicBezTo>
                <a:cubicBezTo>
                  <a:pt x="10" y="480"/>
                  <a:pt x="124" y="300"/>
                  <a:pt x="234" y="200"/>
                </a:cubicBezTo>
                <a:cubicBezTo>
                  <a:pt x="344" y="100"/>
                  <a:pt x="489" y="56"/>
                  <a:pt x="668" y="28"/>
                </a:cubicBezTo>
                <a:close/>
              </a:path>
            </a:pathLst>
          </a:custGeom>
          <a:solidFill>
            <a:srgbClr val="CCECFF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538" name="Oval 522"/>
          <p:cNvSpPr>
            <a:spLocks noChangeArrowheads="1"/>
          </p:cNvSpPr>
          <p:nvPr/>
        </p:nvSpPr>
        <p:spPr bwMode="auto">
          <a:xfrm>
            <a:off x="3048000" y="1752600"/>
            <a:ext cx="1600200" cy="996950"/>
          </a:xfrm>
          <a:prstGeom prst="ellipse">
            <a:avLst/>
          </a:prstGeom>
          <a:solidFill>
            <a:srgbClr val="FF99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539" name="Oval 523"/>
          <p:cNvSpPr>
            <a:spLocks noChangeArrowheads="1"/>
          </p:cNvSpPr>
          <p:nvPr/>
        </p:nvSpPr>
        <p:spPr bwMode="auto">
          <a:xfrm>
            <a:off x="762000" y="1600200"/>
            <a:ext cx="2079625" cy="1212850"/>
          </a:xfrm>
          <a:prstGeom prst="ellipse">
            <a:avLst/>
          </a:prstGeom>
          <a:solidFill>
            <a:srgbClr val="6699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540" name="Oval 524"/>
          <p:cNvSpPr>
            <a:spLocks noChangeArrowheads="1"/>
          </p:cNvSpPr>
          <p:nvPr/>
        </p:nvSpPr>
        <p:spPr bwMode="auto">
          <a:xfrm>
            <a:off x="1598613" y="4097338"/>
            <a:ext cx="2498725" cy="1357312"/>
          </a:xfrm>
          <a:prstGeom prst="ellipse">
            <a:avLst/>
          </a:prstGeom>
          <a:solidFill>
            <a:srgbClr val="6699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6541" name="Group 525"/>
          <p:cNvGrpSpPr>
            <a:grpSpLocks/>
          </p:cNvGrpSpPr>
          <p:nvPr/>
        </p:nvGrpSpPr>
        <p:grpSpPr bwMode="auto">
          <a:xfrm>
            <a:off x="1111250" y="2963863"/>
            <a:ext cx="3473450" cy="925512"/>
            <a:chOff x="970" y="1958"/>
            <a:chExt cx="2371" cy="583"/>
          </a:xfrm>
        </p:grpSpPr>
        <p:sp>
          <p:nvSpPr>
            <p:cNvPr id="86542" name="AutoShape 526"/>
            <p:cNvSpPr>
              <a:spLocks noChangeArrowheads="1"/>
            </p:cNvSpPr>
            <p:nvPr/>
          </p:nvSpPr>
          <p:spPr bwMode="auto">
            <a:xfrm>
              <a:off x="970" y="1958"/>
              <a:ext cx="2371" cy="583"/>
            </a:xfrm>
            <a:prstGeom prst="roundRect">
              <a:avLst>
                <a:gd name="adj" fmla="val 17593"/>
              </a:avLst>
            </a:prstGeom>
            <a:solidFill>
              <a:srgbClr val="F4EE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543" name="Rectangle 527"/>
            <p:cNvSpPr>
              <a:spLocks noChangeArrowheads="1"/>
            </p:cNvSpPr>
            <p:nvPr/>
          </p:nvSpPr>
          <p:spPr bwMode="auto">
            <a:xfrm>
              <a:off x="1586" y="2145"/>
              <a:ext cx="1317" cy="210"/>
            </a:xfrm>
            <a:prstGeom prst="rect">
              <a:avLst/>
            </a:prstGeom>
            <a:solidFill>
              <a:srgbClr val="F4EE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de-DE" sz="1600">
                  <a:latin typeface="Arial" charset="0"/>
                </a:rPr>
                <a:t>Distribution System</a:t>
              </a:r>
            </a:p>
          </p:txBody>
        </p:sp>
      </p:grpSp>
      <p:grpSp>
        <p:nvGrpSpPr>
          <p:cNvPr id="86544" name="Group 528"/>
          <p:cNvGrpSpPr>
            <a:grpSpLocks/>
          </p:cNvGrpSpPr>
          <p:nvPr/>
        </p:nvGrpSpPr>
        <p:grpSpPr bwMode="auto">
          <a:xfrm>
            <a:off x="3429000" y="2300288"/>
            <a:ext cx="720725" cy="868362"/>
            <a:chOff x="2552" y="1540"/>
            <a:chExt cx="493" cy="547"/>
          </a:xfrm>
        </p:grpSpPr>
        <p:sp>
          <p:nvSpPr>
            <p:cNvPr id="86545" name="Rectangle 529"/>
            <p:cNvSpPr>
              <a:spLocks noChangeArrowheads="1"/>
            </p:cNvSpPr>
            <p:nvPr/>
          </p:nvSpPr>
          <p:spPr bwMode="auto">
            <a:xfrm>
              <a:off x="2552" y="1540"/>
              <a:ext cx="469" cy="5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546" name="Rectangle 530"/>
            <p:cNvSpPr>
              <a:spLocks noChangeArrowheads="1"/>
            </p:cNvSpPr>
            <p:nvPr/>
          </p:nvSpPr>
          <p:spPr bwMode="auto">
            <a:xfrm>
              <a:off x="2559" y="1706"/>
              <a:ext cx="48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de-DE" sz="1600">
                  <a:latin typeface="Arial" charset="0"/>
                </a:rPr>
                <a:t>Portal</a:t>
              </a:r>
            </a:p>
          </p:txBody>
        </p:sp>
      </p:grpSp>
      <p:sp>
        <p:nvSpPr>
          <p:cNvPr id="86547" name="Rectangle 531"/>
          <p:cNvSpPr>
            <a:spLocks noChangeArrowheads="1"/>
          </p:cNvSpPr>
          <p:nvPr/>
        </p:nvSpPr>
        <p:spPr bwMode="auto">
          <a:xfrm>
            <a:off x="3452813" y="1360488"/>
            <a:ext cx="11287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de-DE" sz="1600" i="1">
                <a:latin typeface="Arial" charset="0"/>
              </a:rPr>
              <a:t>802.x LAN</a:t>
            </a:r>
          </a:p>
        </p:txBody>
      </p:sp>
      <p:sp>
        <p:nvSpPr>
          <p:cNvPr id="86548" name="Rectangle 532"/>
          <p:cNvSpPr>
            <a:spLocks noChangeArrowheads="1"/>
          </p:cNvSpPr>
          <p:nvPr/>
        </p:nvSpPr>
        <p:spPr bwMode="auto">
          <a:xfrm>
            <a:off x="2544763" y="3686175"/>
            <a:ext cx="693737" cy="504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Access</a:t>
            </a:r>
          </a:p>
          <a:p>
            <a:pPr eaLnBrk="0" hangingPunct="0"/>
            <a:r>
              <a:rPr lang="de-DE" sz="1600">
                <a:latin typeface="Arial" charset="0"/>
              </a:rPr>
              <a:t> Point</a:t>
            </a:r>
          </a:p>
        </p:txBody>
      </p:sp>
      <p:sp>
        <p:nvSpPr>
          <p:cNvPr id="86549" name="Rectangle 533"/>
          <p:cNvSpPr>
            <a:spLocks noChangeArrowheads="1"/>
          </p:cNvSpPr>
          <p:nvPr/>
        </p:nvSpPr>
        <p:spPr bwMode="auto">
          <a:xfrm>
            <a:off x="2290763" y="5549900"/>
            <a:ext cx="125253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de-DE" sz="1600" i="1">
                <a:latin typeface="Arial" charset="0"/>
              </a:rPr>
              <a:t>802.11 LAN</a:t>
            </a:r>
          </a:p>
        </p:txBody>
      </p:sp>
      <p:sp>
        <p:nvSpPr>
          <p:cNvPr id="86550" name="Rectangle 534"/>
          <p:cNvSpPr>
            <a:spLocks noChangeArrowheads="1"/>
          </p:cNvSpPr>
          <p:nvPr/>
        </p:nvSpPr>
        <p:spPr bwMode="auto">
          <a:xfrm>
            <a:off x="1714500" y="4391025"/>
            <a:ext cx="66357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BSS</a:t>
            </a:r>
            <a:r>
              <a:rPr lang="de-DE" sz="1600" baseline="-25000">
                <a:latin typeface="Arial" charset="0"/>
              </a:rPr>
              <a:t>2</a:t>
            </a:r>
            <a:endParaRPr lang="de-DE" sz="1600">
              <a:latin typeface="Arial" charset="0"/>
            </a:endParaRPr>
          </a:p>
        </p:txBody>
      </p:sp>
      <p:sp>
        <p:nvSpPr>
          <p:cNvPr id="86551" name="Rectangle 535"/>
          <p:cNvSpPr>
            <a:spLocks noChangeArrowheads="1"/>
          </p:cNvSpPr>
          <p:nvPr/>
        </p:nvSpPr>
        <p:spPr bwMode="auto">
          <a:xfrm>
            <a:off x="1244600" y="1219200"/>
            <a:ext cx="1252538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de-DE" sz="1600" i="1">
                <a:latin typeface="Arial" charset="0"/>
              </a:rPr>
              <a:t>802.11 LAN</a:t>
            </a:r>
          </a:p>
        </p:txBody>
      </p:sp>
      <p:sp>
        <p:nvSpPr>
          <p:cNvPr id="86552" name="Rectangle 536"/>
          <p:cNvSpPr>
            <a:spLocks noChangeArrowheads="1"/>
          </p:cNvSpPr>
          <p:nvPr/>
        </p:nvSpPr>
        <p:spPr bwMode="auto">
          <a:xfrm>
            <a:off x="1017588" y="2301875"/>
            <a:ext cx="66357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BSS</a:t>
            </a:r>
            <a:r>
              <a:rPr lang="de-DE" sz="1600" baseline="-25000">
                <a:latin typeface="Arial" charset="0"/>
              </a:rPr>
              <a:t>1</a:t>
            </a:r>
            <a:endParaRPr lang="de-DE" sz="1600">
              <a:latin typeface="Arial" charset="0"/>
            </a:endParaRPr>
          </a:p>
        </p:txBody>
      </p:sp>
      <p:sp>
        <p:nvSpPr>
          <p:cNvPr id="86553" name="Rectangle 537"/>
          <p:cNvSpPr>
            <a:spLocks noChangeArrowheads="1"/>
          </p:cNvSpPr>
          <p:nvPr/>
        </p:nvSpPr>
        <p:spPr bwMode="auto">
          <a:xfrm>
            <a:off x="1706563" y="2667000"/>
            <a:ext cx="692150" cy="5349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Access</a:t>
            </a:r>
          </a:p>
          <a:p>
            <a:pPr eaLnBrk="0" hangingPunct="0"/>
            <a:r>
              <a:rPr lang="de-DE" sz="1600">
                <a:latin typeface="Arial" charset="0"/>
              </a:rPr>
              <a:t> Point</a:t>
            </a:r>
          </a:p>
        </p:txBody>
      </p:sp>
      <p:grpSp>
        <p:nvGrpSpPr>
          <p:cNvPr id="86554" name="Group 538"/>
          <p:cNvGrpSpPr>
            <a:grpSpLocks/>
          </p:cNvGrpSpPr>
          <p:nvPr/>
        </p:nvGrpSpPr>
        <p:grpSpPr bwMode="auto">
          <a:xfrm>
            <a:off x="2286000" y="4572000"/>
            <a:ext cx="381000" cy="304800"/>
            <a:chOff x="1248" y="2736"/>
            <a:chExt cx="240" cy="192"/>
          </a:xfrm>
        </p:grpSpPr>
        <p:sp>
          <p:nvSpPr>
            <p:cNvPr id="86555" name="Line 539"/>
            <p:cNvSpPr>
              <a:spLocks noChangeShapeType="1"/>
            </p:cNvSpPr>
            <p:nvPr/>
          </p:nvSpPr>
          <p:spPr bwMode="auto">
            <a:xfrm flipV="1">
              <a:off x="1296" y="2736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556" name="Line 540"/>
            <p:cNvSpPr>
              <a:spLocks noChangeShapeType="1"/>
            </p:cNvSpPr>
            <p:nvPr/>
          </p:nvSpPr>
          <p:spPr bwMode="auto">
            <a:xfrm flipH="1">
              <a:off x="1248" y="2832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557" name="Line 541"/>
            <p:cNvSpPr>
              <a:spLocks noChangeShapeType="1"/>
            </p:cNvSpPr>
            <p:nvPr/>
          </p:nvSpPr>
          <p:spPr bwMode="auto">
            <a:xfrm>
              <a:off x="1296" y="283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6558" name="Text Box 542"/>
          <p:cNvSpPr txBox="1">
            <a:spLocks noChangeArrowheads="1"/>
          </p:cNvSpPr>
          <p:nvPr/>
        </p:nvSpPr>
        <p:spPr bwMode="auto">
          <a:xfrm>
            <a:off x="228600" y="2133600"/>
            <a:ext cx="655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STA</a:t>
            </a:r>
            <a:r>
              <a:rPr lang="de-DE" sz="1600" baseline="-25000">
                <a:latin typeface="Arial" charset="0"/>
              </a:rPr>
              <a:t>1</a:t>
            </a:r>
            <a:endParaRPr lang="de-DE" sz="1600">
              <a:latin typeface="Arial" charset="0"/>
            </a:endParaRPr>
          </a:p>
        </p:txBody>
      </p:sp>
      <p:grpSp>
        <p:nvGrpSpPr>
          <p:cNvPr id="86559" name="Group 543"/>
          <p:cNvGrpSpPr>
            <a:grpSpLocks/>
          </p:cNvGrpSpPr>
          <p:nvPr/>
        </p:nvGrpSpPr>
        <p:grpSpPr bwMode="auto">
          <a:xfrm flipH="1">
            <a:off x="1752600" y="1981200"/>
            <a:ext cx="381000" cy="304800"/>
            <a:chOff x="1248" y="2736"/>
            <a:chExt cx="240" cy="192"/>
          </a:xfrm>
        </p:grpSpPr>
        <p:sp>
          <p:nvSpPr>
            <p:cNvPr id="86560" name="Line 544"/>
            <p:cNvSpPr>
              <a:spLocks noChangeShapeType="1"/>
            </p:cNvSpPr>
            <p:nvPr/>
          </p:nvSpPr>
          <p:spPr bwMode="auto">
            <a:xfrm flipV="1">
              <a:off x="1296" y="2736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561" name="Line 545"/>
            <p:cNvSpPr>
              <a:spLocks noChangeShapeType="1"/>
            </p:cNvSpPr>
            <p:nvPr/>
          </p:nvSpPr>
          <p:spPr bwMode="auto">
            <a:xfrm flipH="1">
              <a:off x="1248" y="2832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562" name="Line 546"/>
            <p:cNvSpPr>
              <a:spLocks noChangeShapeType="1"/>
            </p:cNvSpPr>
            <p:nvPr/>
          </p:nvSpPr>
          <p:spPr bwMode="auto">
            <a:xfrm>
              <a:off x="1296" y="283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6563" name="Line 547"/>
          <p:cNvSpPr>
            <a:spLocks noChangeShapeType="1"/>
          </p:cNvSpPr>
          <p:nvPr/>
        </p:nvSpPr>
        <p:spPr bwMode="auto">
          <a:xfrm flipV="1">
            <a:off x="1981200" y="23622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564" name="Line 548"/>
          <p:cNvSpPr>
            <a:spLocks noChangeShapeType="1"/>
          </p:cNvSpPr>
          <p:nvPr/>
        </p:nvSpPr>
        <p:spPr bwMode="auto">
          <a:xfrm flipV="1">
            <a:off x="2895600" y="4191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6565" name="Group 549"/>
          <p:cNvGrpSpPr>
            <a:grpSpLocks/>
          </p:cNvGrpSpPr>
          <p:nvPr/>
        </p:nvGrpSpPr>
        <p:grpSpPr bwMode="auto">
          <a:xfrm flipH="1">
            <a:off x="3124200" y="4495800"/>
            <a:ext cx="381000" cy="304800"/>
            <a:chOff x="1248" y="2736"/>
            <a:chExt cx="240" cy="192"/>
          </a:xfrm>
        </p:grpSpPr>
        <p:sp>
          <p:nvSpPr>
            <p:cNvPr id="86566" name="Line 550"/>
            <p:cNvSpPr>
              <a:spLocks noChangeShapeType="1"/>
            </p:cNvSpPr>
            <p:nvPr/>
          </p:nvSpPr>
          <p:spPr bwMode="auto">
            <a:xfrm flipV="1">
              <a:off x="1296" y="2736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567" name="Line 551"/>
            <p:cNvSpPr>
              <a:spLocks noChangeShapeType="1"/>
            </p:cNvSpPr>
            <p:nvPr/>
          </p:nvSpPr>
          <p:spPr bwMode="auto">
            <a:xfrm flipH="1">
              <a:off x="1248" y="2832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568" name="Line 552"/>
            <p:cNvSpPr>
              <a:spLocks noChangeShapeType="1"/>
            </p:cNvSpPr>
            <p:nvPr/>
          </p:nvSpPr>
          <p:spPr bwMode="auto">
            <a:xfrm>
              <a:off x="1296" y="283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6569" name="Text Box 553"/>
          <p:cNvSpPr txBox="1">
            <a:spLocks noChangeArrowheads="1"/>
          </p:cNvSpPr>
          <p:nvPr/>
        </p:nvSpPr>
        <p:spPr bwMode="auto">
          <a:xfrm>
            <a:off x="1143000" y="5486400"/>
            <a:ext cx="655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STA</a:t>
            </a:r>
            <a:r>
              <a:rPr lang="de-DE" sz="1600" baseline="-25000">
                <a:latin typeface="Arial" charset="0"/>
              </a:rPr>
              <a:t>2</a:t>
            </a:r>
            <a:endParaRPr lang="de-DE" sz="1600">
              <a:latin typeface="Arial" charset="0"/>
            </a:endParaRPr>
          </a:p>
        </p:txBody>
      </p:sp>
      <p:sp>
        <p:nvSpPr>
          <p:cNvPr id="86570" name="Text Box 554"/>
          <p:cNvSpPr txBox="1">
            <a:spLocks noChangeArrowheads="1"/>
          </p:cNvSpPr>
          <p:nvPr/>
        </p:nvSpPr>
        <p:spPr bwMode="auto">
          <a:xfrm>
            <a:off x="3733800" y="5486400"/>
            <a:ext cx="655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STA</a:t>
            </a:r>
            <a:r>
              <a:rPr lang="de-DE" sz="1600" baseline="-25000">
                <a:latin typeface="Arial" charset="0"/>
              </a:rPr>
              <a:t>3</a:t>
            </a:r>
            <a:endParaRPr lang="de-DE" sz="1600">
              <a:latin typeface="Arial" charset="0"/>
            </a:endParaRPr>
          </a:p>
        </p:txBody>
      </p:sp>
      <p:sp>
        <p:nvSpPr>
          <p:cNvPr id="86571" name="Text Box 555"/>
          <p:cNvSpPr txBox="1">
            <a:spLocks noChangeArrowheads="1"/>
          </p:cNvSpPr>
          <p:nvPr/>
        </p:nvSpPr>
        <p:spPr bwMode="auto">
          <a:xfrm>
            <a:off x="228600" y="3810000"/>
            <a:ext cx="5889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ESS</a:t>
            </a:r>
          </a:p>
        </p:txBody>
      </p:sp>
      <p:grpSp>
        <p:nvGrpSpPr>
          <p:cNvPr id="86572" name="Group 556"/>
          <p:cNvGrpSpPr>
            <a:grpSpLocks/>
          </p:cNvGrpSpPr>
          <p:nvPr/>
        </p:nvGrpSpPr>
        <p:grpSpPr bwMode="auto">
          <a:xfrm>
            <a:off x="1752600" y="4800600"/>
            <a:ext cx="469900" cy="685800"/>
            <a:chOff x="1104" y="3024"/>
            <a:chExt cx="296" cy="432"/>
          </a:xfrm>
        </p:grpSpPr>
        <p:sp>
          <p:nvSpPr>
            <p:cNvPr id="86573" name="Freeform 557"/>
            <p:cNvSpPr>
              <a:spLocks/>
            </p:cNvSpPr>
            <p:nvPr/>
          </p:nvSpPr>
          <p:spPr bwMode="auto">
            <a:xfrm>
              <a:off x="1138" y="3298"/>
              <a:ext cx="9" cy="5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199" y="0"/>
                </a:cxn>
                <a:cxn ang="0">
                  <a:pos x="206" y="17"/>
                </a:cxn>
                <a:cxn ang="0">
                  <a:pos x="7" y="84"/>
                </a:cxn>
                <a:cxn ang="0">
                  <a:pos x="0" y="67"/>
                </a:cxn>
              </a:cxnLst>
              <a:rect l="0" t="0" r="r" b="b"/>
              <a:pathLst>
                <a:path w="206" h="84">
                  <a:moveTo>
                    <a:pt x="0" y="67"/>
                  </a:moveTo>
                  <a:lnTo>
                    <a:pt x="199" y="0"/>
                  </a:lnTo>
                  <a:lnTo>
                    <a:pt x="206" y="17"/>
                  </a:lnTo>
                  <a:lnTo>
                    <a:pt x="7" y="84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74" name="Freeform 558"/>
            <p:cNvSpPr>
              <a:spLocks/>
            </p:cNvSpPr>
            <p:nvPr/>
          </p:nvSpPr>
          <p:spPr bwMode="auto">
            <a:xfrm>
              <a:off x="1197" y="3450"/>
              <a:ext cx="3" cy="6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80" y="77"/>
                </a:cxn>
                <a:cxn ang="0">
                  <a:pos x="82" y="87"/>
                </a:cxn>
                <a:cxn ang="0">
                  <a:pos x="80" y="95"/>
                </a:cxn>
                <a:cxn ang="0">
                  <a:pos x="74" y="102"/>
                </a:cxn>
                <a:cxn ang="0">
                  <a:pos x="66" y="106"/>
                </a:cxn>
                <a:cxn ang="0">
                  <a:pos x="57" y="108"/>
                </a:cxn>
                <a:cxn ang="0">
                  <a:pos x="49" y="106"/>
                </a:cxn>
                <a:cxn ang="0">
                  <a:pos x="41" y="102"/>
                </a:cxn>
                <a:cxn ang="0">
                  <a:pos x="35" y="93"/>
                </a:cxn>
                <a:cxn ang="0">
                  <a:pos x="0" y="16"/>
                </a:cxn>
                <a:cxn ang="0">
                  <a:pos x="45" y="0"/>
                </a:cxn>
              </a:cxnLst>
              <a:rect l="0" t="0" r="r" b="b"/>
              <a:pathLst>
                <a:path w="82" h="108">
                  <a:moveTo>
                    <a:pt x="45" y="0"/>
                  </a:moveTo>
                  <a:lnTo>
                    <a:pt x="80" y="77"/>
                  </a:lnTo>
                  <a:lnTo>
                    <a:pt x="82" y="87"/>
                  </a:lnTo>
                  <a:lnTo>
                    <a:pt x="80" y="95"/>
                  </a:lnTo>
                  <a:lnTo>
                    <a:pt x="74" y="102"/>
                  </a:lnTo>
                  <a:lnTo>
                    <a:pt x="66" y="106"/>
                  </a:lnTo>
                  <a:lnTo>
                    <a:pt x="57" y="108"/>
                  </a:lnTo>
                  <a:lnTo>
                    <a:pt x="49" y="106"/>
                  </a:lnTo>
                  <a:lnTo>
                    <a:pt x="41" y="102"/>
                  </a:lnTo>
                  <a:lnTo>
                    <a:pt x="35" y="93"/>
                  </a:lnTo>
                  <a:lnTo>
                    <a:pt x="0" y="1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75" name="Freeform 559"/>
            <p:cNvSpPr>
              <a:spLocks/>
            </p:cNvSpPr>
            <p:nvPr/>
          </p:nvSpPr>
          <p:spPr bwMode="auto">
            <a:xfrm>
              <a:off x="1187" y="3433"/>
              <a:ext cx="13" cy="18"/>
            </a:xfrm>
            <a:custGeom>
              <a:avLst/>
              <a:gdLst/>
              <a:ahLst/>
              <a:cxnLst>
                <a:cxn ang="0">
                  <a:pos x="247" y="317"/>
                </a:cxn>
                <a:cxn ang="0">
                  <a:pos x="261" y="307"/>
                </a:cxn>
                <a:cxn ang="0">
                  <a:pos x="275" y="287"/>
                </a:cxn>
                <a:cxn ang="0">
                  <a:pos x="285" y="256"/>
                </a:cxn>
                <a:cxn ang="0">
                  <a:pos x="292" y="218"/>
                </a:cxn>
                <a:cxn ang="0">
                  <a:pos x="293" y="173"/>
                </a:cxn>
                <a:cxn ang="0">
                  <a:pos x="288" y="120"/>
                </a:cxn>
                <a:cxn ang="0">
                  <a:pos x="274" y="62"/>
                </a:cxn>
                <a:cxn ang="0">
                  <a:pos x="251" y="0"/>
                </a:cxn>
                <a:cxn ang="0">
                  <a:pos x="235" y="5"/>
                </a:cxn>
                <a:cxn ang="0">
                  <a:pos x="219" y="10"/>
                </a:cxn>
                <a:cxn ang="0">
                  <a:pos x="204" y="17"/>
                </a:cxn>
                <a:cxn ang="0">
                  <a:pos x="188" y="22"/>
                </a:cxn>
                <a:cxn ang="0">
                  <a:pos x="172" y="28"/>
                </a:cxn>
                <a:cxn ang="0">
                  <a:pos x="157" y="34"/>
                </a:cxn>
                <a:cxn ang="0">
                  <a:pos x="140" y="40"/>
                </a:cxn>
                <a:cxn ang="0">
                  <a:pos x="125" y="45"/>
                </a:cxn>
                <a:cxn ang="0">
                  <a:pos x="110" y="52"/>
                </a:cxn>
                <a:cxn ang="0">
                  <a:pos x="94" y="58"/>
                </a:cxn>
                <a:cxn ang="0">
                  <a:pos x="78" y="63"/>
                </a:cxn>
                <a:cxn ang="0">
                  <a:pos x="63" y="69"/>
                </a:cxn>
                <a:cxn ang="0">
                  <a:pos x="47" y="75"/>
                </a:cxn>
                <a:cxn ang="0">
                  <a:pos x="31" y="81"/>
                </a:cxn>
                <a:cxn ang="0">
                  <a:pos x="15" y="86"/>
                </a:cxn>
                <a:cxn ang="0">
                  <a:pos x="0" y="92"/>
                </a:cxn>
                <a:cxn ang="0">
                  <a:pos x="15" y="122"/>
                </a:cxn>
                <a:cxn ang="0">
                  <a:pos x="30" y="152"/>
                </a:cxn>
                <a:cxn ang="0">
                  <a:pos x="48" y="177"/>
                </a:cxn>
                <a:cxn ang="0">
                  <a:pos x="65" y="201"/>
                </a:cxn>
                <a:cxn ang="0">
                  <a:pos x="82" y="222"/>
                </a:cxn>
                <a:cxn ang="0">
                  <a:pos x="101" y="242"/>
                </a:cxn>
                <a:cxn ang="0">
                  <a:pos x="119" y="259"/>
                </a:cxn>
                <a:cxn ang="0">
                  <a:pos x="136" y="274"/>
                </a:cxn>
                <a:cxn ang="0">
                  <a:pos x="154" y="287"/>
                </a:cxn>
                <a:cxn ang="0">
                  <a:pos x="171" y="297"/>
                </a:cxn>
                <a:cxn ang="0">
                  <a:pos x="186" y="306"/>
                </a:cxn>
                <a:cxn ang="0">
                  <a:pos x="202" y="312"/>
                </a:cxn>
                <a:cxn ang="0">
                  <a:pos x="215" y="316"/>
                </a:cxn>
                <a:cxn ang="0">
                  <a:pos x="227" y="318"/>
                </a:cxn>
                <a:cxn ang="0">
                  <a:pos x="238" y="319"/>
                </a:cxn>
                <a:cxn ang="0">
                  <a:pos x="247" y="317"/>
                </a:cxn>
              </a:cxnLst>
              <a:rect l="0" t="0" r="r" b="b"/>
              <a:pathLst>
                <a:path w="293" h="319">
                  <a:moveTo>
                    <a:pt x="247" y="317"/>
                  </a:moveTo>
                  <a:lnTo>
                    <a:pt x="261" y="307"/>
                  </a:lnTo>
                  <a:lnTo>
                    <a:pt x="275" y="287"/>
                  </a:lnTo>
                  <a:lnTo>
                    <a:pt x="285" y="256"/>
                  </a:lnTo>
                  <a:lnTo>
                    <a:pt x="292" y="218"/>
                  </a:lnTo>
                  <a:lnTo>
                    <a:pt x="293" y="173"/>
                  </a:lnTo>
                  <a:lnTo>
                    <a:pt x="288" y="120"/>
                  </a:lnTo>
                  <a:lnTo>
                    <a:pt x="274" y="62"/>
                  </a:lnTo>
                  <a:lnTo>
                    <a:pt x="251" y="0"/>
                  </a:lnTo>
                  <a:lnTo>
                    <a:pt x="235" y="5"/>
                  </a:lnTo>
                  <a:lnTo>
                    <a:pt x="219" y="10"/>
                  </a:lnTo>
                  <a:lnTo>
                    <a:pt x="204" y="17"/>
                  </a:lnTo>
                  <a:lnTo>
                    <a:pt x="188" y="22"/>
                  </a:lnTo>
                  <a:lnTo>
                    <a:pt x="172" y="28"/>
                  </a:lnTo>
                  <a:lnTo>
                    <a:pt x="157" y="34"/>
                  </a:lnTo>
                  <a:lnTo>
                    <a:pt x="140" y="40"/>
                  </a:lnTo>
                  <a:lnTo>
                    <a:pt x="125" y="45"/>
                  </a:lnTo>
                  <a:lnTo>
                    <a:pt x="110" y="52"/>
                  </a:lnTo>
                  <a:lnTo>
                    <a:pt x="94" y="58"/>
                  </a:lnTo>
                  <a:lnTo>
                    <a:pt x="78" y="63"/>
                  </a:lnTo>
                  <a:lnTo>
                    <a:pt x="63" y="69"/>
                  </a:lnTo>
                  <a:lnTo>
                    <a:pt x="47" y="75"/>
                  </a:lnTo>
                  <a:lnTo>
                    <a:pt x="31" y="81"/>
                  </a:lnTo>
                  <a:lnTo>
                    <a:pt x="15" y="86"/>
                  </a:lnTo>
                  <a:lnTo>
                    <a:pt x="0" y="92"/>
                  </a:lnTo>
                  <a:lnTo>
                    <a:pt x="15" y="122"/>
                  </a:lnTo>
                  <a:lnTo>
                    <a:pt x="30" y="152"/>
                  </a:lnTo>
                  <a:lnTo>
                    <a:pt x="48" y="177"/>
                  </a:lnTo>
                  <a:lnTo>
                    <a:pt x="65" y="201"/>
                  </a:lnTo>
                  <a:lnTo>
                    <a:pt x="82" y="222"/>
                  </a:lnTo>
                  <a:lnTo>
                    <a:pt x="101" y="242"/>
                  </a:lnTo>
                  <a:lnTo>
                    <a:pt x="119" y="259"/>
                  </a:lnTo>
                  <a:lnTo>
                    <a:pt x="136" y="274"/>
                  </a:lnTo>
                  <a:lnTo>
                    <a:pt x="154" y="287"/>
                  </a:lnTo>
                  <a:lnTo>
                    <a:pt x="171" y="297"/>
                  </a:lnTo>
                  <a:lnTo>
                    <a:pt x="186" y="306"/>
                  </a:lnTo>
                  <a:lnTo>
                    <a:pt x="202" y="312"/>
                  </a:lnTo>
                  <a:lnTo>
                    <a:pt x="215" y="316"/>
                  </a:lnTo>
                  <a:lnTo>
                    <a:pt x="227" y="318"/>
                  </a:lnTo>
                  <a:lnTo>
                    <a:pt x="238" y="319"/>
                  </a:lnTo>
                  <a:lnTo>
                    <a:pt x="247" y="317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76" name="Freeform 560"/>
            <p:cNvSpPr>
              <a:spLocks/>
            </p:cNvSpPr>
            <p:nvPr/>
          </p:nvSpPr>
          <p:spPr bwMode="auto">
            <a:xfrm>
              <a:off x="1138" y="3299"/>
              <a:ext cx="60" cy="139"/>
            </a:xfrm>
            <a:custGeom>
              <a:avLst/>
              <a:gdLst/>
              <a:ahLst/>
              <a:cxnLst>
                <a:cxn ang="0">
                  <a:pos x="198" y="0"/>
                </a:cxn>
                <a:cxn ang="0">
                  <a:pos x="0" y="66"/>
                </a:cxn>
                <a:cxn ang="0">
                  <a:pos x="1064" y="2506"/>
                </a:cxn>
                <a:cxn ang="0">
                  <a:pos x="1314" y="2421"/>
                </a:cxn>
                <a:cxn ang="0">
                  <a:pos x="198" y="0"/>
                </a:cxn>
              </a:cxnLst>
              <a:rect l="0" t="0" r="r" b="b"/>
              <a:pathLst>
                <a:path w="1314" h="2506">
                  <a:moveTo>
                    <a:pt x="198" y="0"/>
                  </a:moveTo>
                  <a:lnTo>
                    <a:pt x="0" y="66"/>
                  </a:lnTo>
                  <a:lnTo>
                    <a:pt x="1064" y="2506"/>
                  </a:lnTo>
                  <a:lnTo>
                    <a:pt x="1314" y="2421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77" name="Freeform 561"/>
            <p:cNvSpPr>
              <a:spLocks/>
            </p:cNvSpPr>
            <p:nvPr/>
          </p:nvSpPr>
          <p:spPr bwMode="auto">
            <a:xfrm>
              <a:off x="1136" y="3292"/>
              <a:ext cx="11" cy="10"/>
            </a:xfrm>
            <a:custGeom>
              <a:avLst/>
              <a:gdLst/>
              <a:ahLst/>
              <a:cxnLst>
                <a:cxn ang="0">
                  <a:pos x="235" y="111"/>
                </a:cxn>
                <a:cxn ang="0">
                  <a:pos x="36" y="179"/>
                </a:cxn>
                <a:cxn ang="0">
                  <a:pos x="0" y="97"/>
                </a:cxn>
                <a:cxn ang="0">
                  <a:pos x="70" y="0"/>
                </a:cxn>
                <a:cxn ang="0">
                  <a:pos x="199" y="30"/>
                </a:cxn>
                <a:cxn ang="0">
                  <a:pos x="235" y="111"/>
                </a:cxn>
              </a:cxnLst>
              <a:rect l="0" t="0" r="r" b="b"/>
              <a:pathLst>
                <a:path w="235" h="179">
                  <a:moveTo>
                    <a:pt x="235" y="111"/>
                  </a:moveTo>
                  <a:lnTo>
                    <a:pt x="36" y="179"/>
                  </a:lnTo>
                  <a:lnTo>
                    <a:pt x="0" y="97"/>
                  </a:lnTo>
                  <a:lnTo>
                    <a:pt x="70" y="0"/>
                  </a:lnTo>
                  <a:lnTo>
                    <a:pt x="199" y="30"/>
                  </a:lnTo>
                  <a:lnTo>
                    <a:pt x="235" y="111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78" name="Freeform 562"/>
            <p:cNvSpPr>
              <a:spLocks/>
            </p:cNvSpPr>
            <p:nvPr/>
          </p:nvSpPr>
          <p:spPr bwMode="auto">
            <a:xfrm>
              <a:off x="1147" y="3103"/>
              <a:ext cx="208" cy="202"/>
            </a:xfrm>
            <a:custGeom>
              <a:avLst/>
              <a:gdLst/>
              <a:ahLst/>
              <a:cxnLst>
                <a:cxn ang="0">
                  <a:pos x="0" y="1626"/>
                </a:cxn>
                <a:cxn ang="0">
                  <a:pos x="3650" y="0"/>
                </a:cxn>
                <a:cxn ang="0">
                  <a:pos x="4569" y="1998"/>
                </a:cxn>
                <a:cxn ang="0">
                  <a:pos x="873" y="3641"/>
                </a:cxn>
                <a:cxn ang="0">
                  <a:pos x="0" y="1626"/>
                </a:cxn>
              </a:cxnLst>
              <a:rect l="0" t="0" r="r" b="b"/>
              <a:pathLst>
                <a:path w="4569" h="3641">
                  <a:moveTo>
                    <a:pt x="0" y="1626"/>
                  </a:moveTo>
                  <a:lnTo>
                    <a:pt x="3650" y="0"/>
                  </a:lnTo>
                  <a:lnTo>
                    <a:pt x="4569" y="1998"/>
                  </a:lnTo>
                  <a:lnTo>
                    <a:pt x="873" y="3641"/>
                  </a:lnTo>
                  <a:lnTo>
                    <a:pt x="0" y="1626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79" name="Freeform 563"/>
            <p:cNvSpPr>
              <a:spLocks/>
            </p:cNvSpPr>
            <p:nvPr/>
          </p:nvSpPr>
          <p:spPr bwMode="auto">
            <a:xfrm>
              <a:off x="1129" y="3045"/>
              <a:ext cx="271" cy="393"/>
            </a:xfrm>
            <a:custGeom>
              <a:avLst/>
              <a:gdLst/>
              <a:ahLst/>
              <a:cxnLst>
                <a:cxn ang="0">
                  <a:pos x="2496" y="7056"/>
                </a:cxn>
                <a:cxn ang="0">
                  <a:pos x="5894" y="5433"/>
                </a:cxn>
                <a:cxn ang="0">
                  <a:pos x="5912" y="5421"/>
                </a:cxn>
                <a:cxn ang="0">
                  <a:pos x="5927" y="5407"/>
                </a:cxn>
                <a:cxn ang="0">
                  <a:pos x="5941" y="5389"/>
                </a:cxn>
                <a:cxn ang="0">
                  <a:pos x="5950" y="5369"/>
                </a:cxn>
                <a:cxn ang="0">
                  <a:pos x="5955" y="5348"/>
                </a:cxn>
                <a:cxn ang="0">
                  <a:pos x="5957" y="5325"/>
                </a:cxn>
                <a:cxn ang="0">
                  <a:pos x="5955" y="5303"/>
                </a:cxn>
                <a:cxn ang="0">
                  <a:pos x="5948" y="5282"/>
                </a:cxn>
                <a:cxn ang="0">
                  <a:pos x="3503" y="65"/>
                </a:cxn>
                <a:cxn ang="0">
                  <a:pos x="3492" y="47"/>
                </a:cxn>
                <a:cxn ang="0">
                  <a:pos x="3477" y="31"/>
                </a:cxn>
                <a:cxn ang="0">
                  <a:pos x="3460" y="18"/>
                </a:cxn>
                <a:cxn ang="0">
                  <a:pos x="3441" y="9"/>
                </a:cxn>
                <a:cxn ang="0">
                  <a:pos x="3420" y="3"/>
                </a:cxn>
                <a:cxn ang="0">
                  <a:pos x="3399" y="0"/>
                </a:cxn>
                <a:cxn ang="0">
                  <a:pos x="3377" y="3"/>
                </a:cxn>
                <a:cxn ang="0">
                  <a:pos x="3357" y="9"/>
                </a:cxn>
                <a:cxn ang="0">
                  <a:pos x="63" y="1487"/>
                </a:cxn>
                <a:cxn ang="0">
                  <a:pos x="45" y="1497"/>
                </a:cxn>
                <a:cxn ang="0">
                  <a:pos x="29" y="1512"/>
                </a:cxn>
                <a:cxn ang="0">
                  <a:pos x="16" y="1530"/>
                </a:cxn>
                <a:cxn ang="0">
                  <a:pos x="7" y="1550"/>
                </a:cxn>
                <a:cxn ang="0">
                  <a:pos x="2" y="1572"/>
                </a:cxn>
                <a:cxn ang="0">
                  <a:pos x="0" y="1594"/>
                </a:cxn>
                <a:cxn ang="0">
                  <a:pos x="3" y="1616"/>
                </a:cxn>
                <a:cxn ang="0">
                  <a:pos x="9" y="1637"/>
                </a:cxn>
                <a:cxn ang="0">
                  <a:pos x="2350" y="7000"/>
                </a:cxn>
                <a:cxn ang="0">
                  <a:pos x="2361" y="7018"/>
                </a:cxn>
                <a:cxn ang="0">
                  <a:pos x="2376" y="7034"/>
                </a:cxn>
                <a:cxn ang="0">
                  <a:pos x="2393" y="7048"/>
                </a:cxn>
                <a:cxn ang="0">
                  <a:pos x="2412" y="7057"/>
                </a:cxn>
                <a:cxn ang="0">
                  <a:pos x="2433" y="7064"/>
                </a:cxn>
                <a:cxn ang="0">
                  <a:pos x="2454" y="7066"/>
                </a:cxn>
                <a:cxn ang="0">
                  <a:pos x="2476" y="7064"/>
                </a:cxn>
                <a:cxn ang="0">
                  <a:pos x="2496" y="7056"/>
                </a:cxn>
              </a:cxnLst>
              <a:rect l="0" t="0" r="r" b="b"/>
              <a:pathLst>
                <a:path w="5957" h="7066">
                  <a:moveTo>
                    <a:pt x="2496" y="7056"/>
                  </a:moveTo>
                  <a:lnTo>
                    <a:pt x="5894" y="5433"/>
                  </a:lnTo>
                  <a:lnTo>
                    <a:pt x="5912" y="5421"/>
                  </a:lnTo>
                  <a:lnTo>
                    <a:pt x="5927" y="5407"/>
                  </a:lnTo>
                  <a:lnTo>
                    <a:pt x="5941" y="5389"/>
                  </a:lnTo>
                  <a:lnTo>
                    <a:pt x="5950" y="5369"/>
                  </a:lnTo>
                  <a:lnTo>
                    <a:pt x="5955" y="5348"/>
                  </a:lnTo>
                  <a:lnTo>
                    <a:pt x="5957" y="5325"/>
                  </a:lnTo>
                  <a:lnTo>
                    <a:pt x="5955" y="5303"/>
                  </a:lnTo>
                  <a:lnTo>
                    <a:pt x="5948" y="5282"/>
                  </a:lnTo>
                  <a:lnTo>
                    <a:pt x="3503" y="65"/>
                  </a:lnTo>
                  <a:lnTo>
                    <a:pt x="3492" y="47"/>
                  </a:lnTo>
                  <a:lnTo>
                    <a:pt x="3477" y="31"/>
                  </a:lnTo>
                  <a:lnTo>
                    <a:pt x="3460" y="18"/>
                  </a:lnTo>
                  <a:lnTo>
                    <a:pt x="3441" y="9"/>
                  </a:lnTo>
                  <a:lnTo>
                    <a:pt x="3420" y="3"/>
                  </a:lnTo>
                  <a:lnTo>
                    <a:pt x="3399" y="0"/>
                  </a:lnTo>
                  <a:lnTo>
                    <a:pt x="3377" y="3"/>
                  </a:lnTo>
                  <a:lnTo>
                    <a:pt x="3357" y="9"/>
                  </a:lnTo>
                  <a:lnTo>
                    <a:pt x="63" y="1487"/>
                  </a:lnTo>
                  <a:lnTo>
                    <a:pt x="45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3" y="1616"/>
                  </a:lnTo>
                  <a:lnTo>
                    <a:pt x="9" y="1637"/>
                  </a:lnTo>
                  <a:lnTo>
                    <a:pt x="2350" y="7000"/>
                  </a:lnTo>
                  <a:lnTo>
                    <a:pt x="2361" y="7018"/>
                  </a:lnTo>
                  <a:lnTo>
                    <a:pt x="2376" y="7034"/>
                  </a:lnTo>
                  <a:lnTo>
                    <a:pt x="2393" y="7048"/>
                  </a:lnTo>
                  <a:lnTo>
                    <a:pt x="2412" y="7057"/>
                  </a:lnTo>
                  <a:lnTo>
                    <a:pt x="2433" y="7064"/>
                  </a:lnTo>
                  <a:lnTo>
                    <a:pt x="2454" y="7066"/>
                  </a:lnTo>
                  <a:lnTo>
                    <a:pt x="2476" y="7064"/>
                  </a:lnTo>
                  <a:lnTo>
                    <a:pt x="2496" y="7056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80" name="Freeform 564"/>
            <p:cNvSpPr>
              <a:spLocks/>
            </p:cNvSpPr>
            <p:nvPr/>
          </p:nvSpPr>
          <p:spPr bwMode="auto">
            <a:xfrm>
              <a:off x="1313" y="3096"/>
              <a:ext cx="51" cy="121"/>
            </a:xfrm>
            <a:custGeom>
              <a:avLst/>
              <a:gdLst/>
              <a:ahLst/>
              <a:cxnLst>
                <a:cxn ang="0">
                  <a:pos x="917" y="2127"/>
                </a:cxn>
                <a:cxn ang="0">
                  <a:pos x="0" y="131"/>
                </a:cxn>
                <a:cxn ang="0">
                  <a:pos x="33" y="0"/>
                </a:cxn>
                <a:cxn ang="0">
                  <a:pos x="70" y="14"/>
                </a:cxn>
                <a:cxn ang="0">
                  <a:pos x="106" y="29"/>
                </a:cxn>
                <a:cxn ang="0">
                  <a:pos x="143" y="44"/>
                </a:cxn>
                <a:cxn ang="0">
                  <a:pos x="180" y="61"/>
                </a:cxn>
                <a:cxn ang="0">
                  <a:pos x="217" y="78"/>
                </a:cxn>
                <a:cxn ang="0">
                  <a:pos x="252" y="96"/>
                </a:cxn>
                <a:cxn ang="0">
                  <a:pos x="288" y="116"/>
                </a:cxn>
                <a:cxn ang="0">
                  <a:pos x="324" y="136"/>
                </a:cxn>
                <a:cxn ang="0">
                  <a:pos x="358" y="159"/>
                </a:cxn>
                <a:cxn ang="0">
                  <a:pos x="393" y="181"/>
                </a:cxn>
                <a:cxn ang="0">
                  <a:pos x="428" y="204"/>
                </a:cxn>
                <a:cxn ang="0">
                  <a:pos x="461" y="228"/>
                </a:cxn>
                <a:cxn ang="0">
                  <a:pos x="495" y="252"/>
                </a:cxn>
                <a:cxn ang="0">
                  <a:pos x="528" y="279"/>
                </a:cxn>
                <a:cxn ang="0">
                  <a:pos x="560" y="305"/>
                </a:cxn>
                <a:cxn ang="0">
                  <a:pos x="592" y="333"/>
                </a:cxn>
                <a:cxn ang="0">
                  <a:pos x="624" y="361"/>
                </a:cxn>
                <a:cxn ang="0">
                  <a:pos x="654" y="389"/>
                </a:cxn>
                <a:cxn ang="0">
                  <a:pos x="684" y="419"/>
                </a:cxn>
                <a:cxn ang="0">
                  <a:pos x="713" y="450"/>
                </a:cxn>
                <a:cxn ang="0">
                  <a:pos x="742" y="481"/>
                </a:cxn>
                <a:cxn ang="0">
                  <a:pos x="769" y="513"/>
                </a:cxn>
                <a:cxn ang="0">
                  <a:pos x="796" y="545"/>
                </a:cxn>
                <a:cxn ang="0">
                  <a:pos x="822" y="578"/>
                </a:cxn>
                <a:cxn ang="0">
                  <a:pos x="847" y="612"/>
                </a:cxn>
                <a:cxn ang="0">
                  <a:pos x="871" y="647"/>
                </a:cxn>
                <a:cxn ang="0">
                  <a:pos x="895" y="681"/>
                </a:cxn>
                <a:cxn ang="0">
                  <a:pos x="917" y="717"/>
                </a:cxn>
                <a:cxn ang="0">
                  <a:pos x="939" y="754"/>
                </a:cxn>
                <a:cxn ang="0">
                  <a:pos x="959" y="791"/>
                </a:cxn>
                <a:cxn ang="0">
                  <a:pos x="979" y="828"/>
                </a:cxn>
                <a:cxn ang="0">
                  <a:pos x="997" y="866"/>
                </a:cxn>
                <a:cxn ang="0">
                  <a:pos x="1026" y="938"/>
                </a:cxn>
                <a:cxn ang="0">
                  <a:pos x="1053" y="1015"/>
                </a:cxn>
                <a:cxn ang="0">
                  <a:pos x="1075" y="1096"/>
                </a:cxn>
                <a:cxn ang="0">
                  <a:pos x="1095" y="1180"/>
                </a:cxn>
                <a:cxn ang="0">
                  <a:pos x="1110" y="1267"/>
                </a:cxn>
                <a:cxn ang="0">
                  <a:pos x="1121" y="1356"/>
                </a:cxn>
                <a:cxn ang="0">
                  <a:pos x="1130" y="1446"/>
                </a:cxn>
                <a:cxn ang="0">
                  <a:pos x="1134" y="1536"/>
                </a:cxn>
                <a:cxn ang="0">
                  <a:pos x="1134" y="1626"/>
                </a:cxn>
                <a:cxn ang="0">
                  <a:pos x="1131" y="1716"/>
                </a:cxn>
                <a:cxn ang="0">
                  <a:pos x="1122" y="1802"/>
                </a:cxn>
                <a:cxn ang="0">
                  <a:pos x="1111" y="1886"/>
                </a:cxn>
                <a:cxn ang="0">
                  <a:pos x="1096" y="1967"/>
                </a:cxn>
                <a:cxn ang="0">
                  <a:pos x="1076" y="2044"/>
                </a:cxn>
                <a:cxn ang="0">
                  <a:pos x="1053" y="2115"/>
                </a:cxn>
                <a:cxn ang="0">
                  <a:pos x="1025" y="2180"/>
                </a:cxn>
                <a:cxn ang="0">
                  <a:pos x="917" y="2127"/>
                </a:cxn>
              </a:cxnLst>
              <a:rect l="0" t="0" r="r" b="b"/>
              <a:pathLst>
                <a:path w="1134" h="2180">
                  <a:moveTo>
                    <a:pt x="917" y="2127"/>
                  </a:moveTo>
                  <a:lnTo>
                    <a:pt x="0" y="131"/>
                  </a:lnTo>
                  <a:lnTo>
                    <a:pt x="33" y="0"/>
                  </a:lnTo>
                  <a:lnTo>
                    <a:pt x="70" y="14"/>
                  </a:lnTo>
                  <a:lnTo>
                    <a:pt x="106" y="29"/>
                  </a:lnTo>
                  <a:lnTo>
                    <a:pt x="143" y="44"/>
                  </a:lnTo>
                  <a:lnTo>
                    <a:pt x="180" y="61"/>
                  </a:lnTo>
                  <a:lnTo>
                    <a:pt x="217" y="78"/>
                  </a:lnTo>
                  <a:lnTo>
                    <a:pt x="252" y="96"/>
                  </a:lnTo>
                  <a:lnTo>
                    <a:pt x="288" y="116"/>
                  </a:lnTo>
                  <a:lnTo>
                    <a:pt x="324" y="136"/>
                  </a:lnTo>
                  <a:lnTo>
                    <a:pt x="358" y="159"/>
                  </a:lnTo>
                  <a:lnTo>
                    <a:pt x="393" y="181"/>
                  </a:lnTo>
                  <a:lnTo>
                    <a:pt x="428" y="204"/>
                  </a:lnTo>
                  <a:lnTo>
                    <a:pt x="461" y="228"/>
                  </a:lnTo>
                  <a:lnTo>
                    <a:pt x="495" y="252"/>
                  </a:lnTo>
                  <a:lnTo>
                    <a:pt x="528" y="279"/>
                  </a:lnTo>
                  <a:lnTo>
                    <a:pt x="560" y="305"/>
                  </a:lnTo>
                  <a:lnTo>
                    <a:pt x="592" y="333"/>
                  </a:lnTo>
                  <a:lnTo>
                    <a:pt x="624" y="361"/>
                  </a:lnTo>
                  <a:lnTo>
                    <a:pt x="654" y="389"/>
                  </a:lnTo>
                  <a:lnTo>
                    <a:pt x="684" y="419"/>
                  </a:lnTo>
                  <a:lnTo>
                    <a:pt x="713" y="450"/>
                  </a:lnTo>
                  <a:lnTo>
                    <a:pt x="742" y="481"/>
                  </a:lnTo>
                  <a:lnTo>
                    <a:pt x="769" y="513"/>
                  </a:lnTo>
                  <a:lnTo>
                    <a:pt x="796" y="545"/>
                  </a:lnTo>
                  <a:lnTo>
                    <a:pt x="822" y="578"/>
                  </a:lnTo>
                  <a:lnTo>
                    <a:pt x="847" y="612"/>
                  </a:lnTo>
                  <a:lnTo>
                    <a:pt x="871" y="647"/>
                  </a:lnTo>
                  <a:lnTo>
                    <a:pt x="895" y="681"/>
                  </a:lnTo>
                  <a:lnTo>
                    <a:pt x="917" y="717"/>
                  </a:lnTo>
                  <a:lnTo>
                    <a:pt x="939" y="754"/>
                  </a:lnTo>
                  <a:lnTo>
                    <a:pt x="959" y="791"/>
                  </a:lnTo>
                  <a:lnTo>
                    <a:pt x="979" y="828"/>
                  </a:lnTo>
                  <a:lnTo>
                    <a:pt x="997" y="866"/>
                  </a:lnTo>
                  <a:lnTo>
                    <a:pt x="1026" y="938"/>
                  </a:lnTo>
                  <a:lnTo>
                    <a:pt x="1053" y="1015"/>
                  </a:lnTo>
                  <a:lnTo>
                    <a:pt x="1075" y="1096"/>
                  </a:lnTo>
                  <a:lnTo>
                    <a:pt x="1095" y="1180"/>
                  </a:lnTo>
                  <a:lnTo>
                    <a:pt x="1110" y="1267"/>
                  </a:lnTo>
                  <a:lnTo>
                    <a:pt x="1121" y="1356"/>
                  </a:lnTo>
                  <a:lnTo>
                    <a:pt x="1130" y="1446"/>
                  </a:lnTo>
                  <a:lnTo>
                    <a:pt x="1134" y="1536"/>
                  </a:lnTo>
                  <a:lnTo>
                    <a:pt x="1134" y="1626"/>
                  </a:lnTo>
                  <a:lnTo>
                    <a:pt x="1131" y="1716"/>
                  </a:lnTo>
                  <a:lnTo>
                    <a:pt x="1122" y="1802"/>
                  </a:lnTo>
                  <a:lnTo>
                    <a:pt x="1111" y="1886"/>
                  </a:lnTo>
                  <a:lnTo>
                    <a:pt x="1096" y="1967"/>
                  </a:lnTo>
                  <a:lnTo>
                    <a:pt x="1076" y="2044"/>
                  </a:lnTo>
                  <a:lnTo>
                    <a:pt x="1053" y="2115"/>
                  </a:lnTo>
                  <a:lnTo>
                    <a:pt x="1025" y="2180"/>
                  </a:lnTo>
                  <a:lnTo>
                    <a:pt x="917" y="2127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81" name="Freeform 565"/>
            <p:cNvSpPr>
              <a:spLocks/>
            </p:cNvSpPr>
            <p:nvPr/>
          </p:nvSpPr>
          <p:spPr bwMode="auto">
            <a:xfrm>
              <a:off x="1122" y="3082"/>
              <a:ext cx="207" cy="202"/>
            </a:xfrm>
            <a:custGeom>
              <a:avLst/>
              <a:gdLst/>
              <a:ahLst/>
              <a:cxnLst>
                <a:cxn ang="0">
                  <a:pos x="0" y="1625"/>
                </a:cxn>
                <a:cxn ang="0">
                  <a:pos x="3650" y="0"/>
                </a:cxn>
                <a:cxn ang="0">
                  <a:pos x="4569" y="1997"/>
                </a:cxn>
                <a:cxn ang="0">
                  <a:pos x="873" y="3641"/>
                </a:cxn>
                <a:cxn ang="0">
                  <a:pos x="0" y="1625"/>
                </a:cxn>
              </a:cxnLst>
              <a:rect l="0" t="0" r="r" b="b"/>
              <a:pathLst>
                <a:path w="4569" h="3641">
                  <a:moveTo>
                    <a:pt x="0" y="1625"/>
                  </a:moveTo>
                  <a:lnTo>
                    <a:pt x="3650" y="0"/>
                  </a:lnTo>
                  <a:lnTo>
                    <a:pt x="4569" y="1997"/>
                  </a:lnTo>
                  <a:lnTo>
                    <a:pt x="873" y="3641"/>
                  </a:lnTo>
                  <a:lnTo>
                    <a:pt x="0" y="1625"/>
                  </a:lnTo>
                  <a:close/>
                </a:path>
              </a:pathLst>
            </a:custGeom>
            <a:solidFill>
              <a:srgbClr val="5459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82" name="Freeform 566"/>
            <p:cNvSpPr>
              <a:spLocks/>
            </p:cNvSpPr>
            <p:nvPr/>
          </p:nvSpPr>
          <p:spPr bwMode="auto">
            <a:xfrm>
              <a:off x="1104" y="3024"/>
              <a:ext cx="271" cy="393"/>
            </a:xfrm>
            <a:custGeom>
              <a:avLst/>
              <a:gdLst/>
              <a:ahLst/>
              <a:cxnLst>
                <a:cxn ang="0">
                  <a:pos x="2497" y="7056"/>
                </a:cxn>
                <a:cxn ang="0">
                  <a:pos x="5894" y="5432"/>
                </a:cxn>
                <a:cxn ang="0">
                  <a:pos x="5912" y="5421"/>
                </a:cxn>
                <a:cxn ang="0">
                  <a:pos x="5928" y="5406"/>
                </a:cxn>
                <a:cxn ang="0">
                  <a:pos x="5941" y="5388"/>
                </a:cxn>
                <a:cxn ang="0">
                  <a:pos x="5950" y="5368"/>
                </a:cxn>
                <a:cxn ang="0">
                  <a:pos x="5955" y="5347"/>
                </a:cxn>
                <a:cxn ang="0">
                  <a:pos x="5957" y="5325"/>
                </a:cxn>
                <a:cxn ang="0">
                  <a:pos x="5955" y="5303"/>
                </a:cxn>
                <a:cxn ang="0">
                  <a:pos x="5948" y="5282"/>
                </a:cxn>
                <a:cxn ang="0">
                  <a:pos x="3503" y="64"/>
                </a:cxn>
                <a:cxn ang="0">
                  <a:pos x="3492" y="46"/>
                </a:cxn>
                <a:cxn ang="0">
                  <a:pos x="3477" y="31"/>
                </a:cxn>
                <a:cxn ang="0">
                  <a:pos x="3460" y="18"/>
                </a:cxn>
                <a:cxn ang="0">
                  <a:pos x="3441" y="8"/>
                </a:cxn>
                <a:cxn ang="0">
                  <a:pos x="3420" y="2"/>
                </a:cxn>
                <a:cxn ang="0">
                  <a:pos x="3399" y="0"/>
                </a:cxn>
                <a:cxn ang="0">
                  <a:pos x="3377" y="2"/>
                </a:cxn>
                <a:cxn ang="0">
                  <a:pos x="3357" y="8"/>
                </a:cxn>
                <a:cxn ang="0">
                  <a:pos x="63" y="1486"/>
                </a:cxn>
                <a:cxn ang="0">
                  <a:pos x="45" y="1497"/>
                </a:cxn>
                <a:cxn ang="0">
                  <a:pos x="30" y="1512"/>
                </a:cxn>
                <a:cxn ang="0">
                  <a:pos x="16" y="1530"/>
                </a:cxn>
                <a:cxn ang="0">
                  <a:pos x="7" y="1550"/>
                </a:cxn>
                <a:cxn ang="0">
                  <a:pos x="2" y="1572"/>
                </a:cxn>
                <a:cxn ang="0">
                  <a:pos x="0" y="1594"/>
                </a:cxn>
                <a:cxn ang="0">
                  <a:pos x="3" y="1615"/>
                </a:cxn>
                <a:cxn ang="0">
                  <a:pos x="9" y="1636"/>
                </a:cxn>
                <a:cxn ang="0">
                  <a:pos x="2351" y="6999"/>
                </a:cxn>
                <a:cxn ang="0">
                  <a:pos x="2362" y="7018"/>
                </a:cxn>
                <a:cxn ang="0">
                  <a:pos x="2377" y="7034"/>
                </a:cxn>
                <a:cxn ang="0">
                  <a:pos x="2394" y="7048"/>
                </a:cxn>
                <a:cxn ang="0">
                  <a:pos x="2413" y="7057"/>
                </a:cxn>
                <a:cxn ang="0">
                  <a:pos x="2434" y="7063"/>
                </a:cxn>
                <a:cxn ang="0">
                  <a:pos x="2455" y="7065"/>
                </a:cxn>
                <a:cxn ang="0">
                  <a:pos x="2477" y="7063"/>
                </a:cxn>
                <a:cxn ang="0">
                  <a:pos x="2497" y="7056"/>
                </a:cxn>
              </a:cxnLst>
              <a:rect l="0" t="0" r="r" b="b"/>
              <a:pathLst>
                <a:path w="5957" h="7065">
                  <a:moveTo>
                    <a:pt x="2497" y="7056"/>
                  </a:moveTo>
                  <a:lnTo>
                    <a:pt x="5894" y="5432"/>
                  </a:lnTo>
                  <a:lnTo>
                    <a:pt x="5912" y="5421"/>
                  </a:lnTo>
                  <a:lnTo>
                    <a:pt x="5928" y="5406"/>
                  </a:lnTo>
                  <a:lnTo>
                    <a:pt x="5941" y="5388"/>
                  </a:lnTo>
                  <a:lnTo>
                    <a:pt x="5950" y="5368"/>
                  </a:lnTo>
                  <a:lnTo>
                    <a:pt x="5955" y="5347"/>
                  </a:lnTo>
                  <a:lnTo>
                    <a:pt x="5957" y="5325"/>
                  </a:lnTo>
                  <a:lnTo>
                    <a:pt x="5955" y="5303"/>
                  </a:lnTo>
                  <a:lnTo>
                    <a:pt x="5948" y="5282"/>
                  </a:lnTo>
                  <a:lnTo>
                    <a:pt x="3503" y="64"/>
                  </a:lnTo>
                  <a:lnTo>
                    <a:pt x="3492" y="46"/>
                  </a:lnTo>
                  <a:lnTo>
                    <a:pt x="3477" y="31"/>
                  </a:lnTo>
                  <a:lnTo>
                    <a:pt x="3460" y="18"/>
                  </a:lnTo>
                  <a:lnTo>
                    <a:pt x="3441" y="8"/>
                  </a:lnTo>
                  <a:lnTo>
                    <a:pt x="3420" y="2"/>
                  </a:lnTo>
                  <a:lnTo>
                    <a:pt x="3399" y="0"/>
                  </a:lnTo>
                  <a:lnTo>
                    <a:pt x="3377" y="2"/>
                  </a:lnTo>
                  <a:lnTo>
                    <a:pt x="3357" y="8"/>
                  </a:lnTo>
                  <a:lnTo>
                    <a:pt x="63" y="1486"/>
                  </a:lnTo>
                  <a:lnTo>
                    <a:pt x="45" y="1497"/>
                  </a:lnTo>
                  <a:lnTo>
                    <a:pt x="30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3" y="1615"/>
                  </a:lnTo>
                  <a:lnTo>
                    <a:pt x="9" y="1636"/>
                  </a:lnTo>
                  <a:lnTo>
                    <a:pt x="2351" y="6999"/>
                  </a:lnTo>
                  <a:lnTo>
                    <a:pt x="2362" y="7018"/>
                  </a:lnTo>
                  <a:lnTo>
                    <a:pt x="2377" y="7034"/>
                  </a:lnTo>
                  <a:lnTo>
                    <a:pt x="2394" y="7048"/>
                  </a:lnTo>
                  <a:lnTo>
                    <a:pt x="2413" y="7057"/>
                  </a:lnTo>
                  <a:lnTo>
                    <a:pt x="2434" y="7063"/>
                  </a:lnTo>
                  <a:lnTo>
                    <a:pt x="2455" y="7065"/>
                  </a:lnTo>
                  <a:lnTo>
                    <a:pt x="2477" y="7063"/>
                  </a:lnTo>
                  <a:lnTo>
                    <a:pt x="2497" y="7056"/>
                  </a:lnTo>
                  <a:close/>
                </a:path>
              </a:pathLst>
            </a:custGeom>
            <a:solidFill>
              <a:srgbClr val="BAC2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83" name="Freeform 567"/>
            <p:cNvSpPr>
              <a:spLocks/>
            </p:cNvSpPr>
            <p:nvPr/>
          </p:nvSpPr>
          <p:spPr bwMode="auto">
            <a:xfrm>
              <a:off x="1104" y="3024"/>
              <a:ext cx="162" cy="99"/>
            </a:xfrm>
            <a:custGeom>
              <a:avLst/>
              <a:gdLst/>
              <a:ahLst/>
              <a:cxnLst>
                <a:cxn ang="0">
                  <a:pos x="3562" y="183"/>
                </a:cxn>
                <a:cxn ang="0">
                  <a:pos x="3502" y="64"/>
                </a:cxn>
                <a:cxn ang="0">
                  <a:pos x="3491" y="46"/>
                </a:cxn>
                <a:cxn ang="0">
                  <a:pos x="3476" y="31"/>
                </a:cxn>
                <a:cxn ang="0">
                  <a:pos x="3459" y="18"/>
                </a:cxn>
                <a:cxn ang="0">
                  <a:pos x="3440" y="8"/>
                </a:cxn>
                <a:cxn ang="0">
                  <a:pos x="3418" y="2"/>
                </a:cxn>
                <a:cxn ang="0">
                  <a:pos x="3397" y="0"/>
                </a:cxn>
                <a:cxn ang="0">
                  <a:pos x="3376" y="2"/>
                </a:cxn>
                <a:cxn ang="0">
                  <a:pos x="3356" y="8"/>
                </a:cxn>
                <a:cxn ang="0">
                  <a:pos x="62" y="1486"/>
                </a:cxn>
                <a:cxn ang="0">
                  <a:pos x="44" y="1497"/>
                </a:cxn>
                <a:cxn ang="0">
                  <a:pos x="29" y="1512"/>
                </a:cxn>
                <a:cxn ang="0">
                  <a:pos x="16" y="1530"/>
                </a:cxn>
                <a:cxn ang="0">
                  <a:pos x="7" y="1550"/>
                </a:cxn>
                <a:cxn ang="0">
                  <a:pos x="2" y="1572"/>
                </a:cxn>
                <a:cxn ang="0">
                  <a:pos x="0" y="1594"/>
                </a:cxn>
                <a:cxn ang="0">
                  <a:pos x="2" y="1615"/>
                </a:cxn>
                <a:cxn ang="0">
                  <a:pos x="8" y="1636"/>
                </a:cxn>
                <a:cxn ang="0">
                  <a:pos x="68" y="1773"/>
                </a:cxn>
                <a:cxn ang="0">
                  <a:pos x="3562" y="183"/>
                </a:cxn>
              </a:cxnLst>
              <a:rect l="0" t="0" r="r" b="b"/>
              <a:pathLst>
                <a:path w="3562" h="1773">
                  <a:moveTo>
                    <a:pt x="3562" y="183"/>
                  </a:move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68" y="1773"/>
                  </a:lnTo>
                  <a:lnTo>
                    <a:pt x="3562" y="183"/>
                  </a:lnTo>
                  <a:close/>
                </a:path>
              </a:pathLst>
            </a:custGeom>
            <a:solidFill>
              <a:srgbClr val="BAC2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84" name="Freeform 568"/>
            <p:cNvSpPr>
              <a:spLocks/>
            </p:cNvSpPr>
            <p:nvPr/>
          </p:nvSpPr>
          <p:spPr bwMode="auto">
            <a:xfrm>
              <a:off x="1104" y="3024"/>
              <a:ext cx="161" cy="97"/>
            </a:xfrm>
            <a:custGeom>
              <a:avLst/>
              <a:gdLst/>
              <a:ahLst/>
              <a:cxnLst>
                <a:cxn ang="0">
                  <a:pos x="3545" y="153"/>
                </a:cxn>
                <a:cxn ang="0">
                  <a:pos x="3538" y="137"/>
                </a:cxn>
                <a:cxn ang="0">
                  <a:pos x="3529" y="120"/>
                </a:cxn>
                <a:cxn ang="0">
                  <a:pos x="3514" y="90"/>
                </a:cxn>
                <a:cxn ang="0">
                  <a:pos x="3491" y="46"/>
                </a:cxn>
                <a:cxn ang="0">
                  <a:pos x="3459" y="18"/>
                </a:cxn>
                <a:cxn ang="0">
                  <a:pos x="3418" y="2"/>
                </a:cxn>
                <a:cxn ang="0">
                  <a:pos x="3376" y="2"/>
                </a:cxn>
                <a:cxn ang="0">
                  <a:pos x="3257" y="53"/>
                </a:cxn>
                <a:cxn ang="0">
                  <a:pos x="3083" y="131"/>
                </a:cxn>
                <a:cxn ang="0">
                  <a:pos x="2932" y="198"/>
                </a:cxn>
                <a:cxn ang="0">
                  <a:pos x="2800" y="258"/>
                </a:cxn>
                <a:cxn ang="0">
                  <a:pos x="2681" y="312"/>
                </a:cxn>
                <a:cxn ang="0">
                  <a:pos x="2565" y="364"/>
                </a:cxn>
                <a:cxn ang="0">
                  <a:pos x="2450" y="415"/>
                </a:cxn>
                <a:cxn ang="0">
                  <a:pos x="2327" y="471"/>
                </a:cxn>
                <a:cxn ang="0">
                  <a:pos x="2189" y="532"/>
                </a:cxn>
                <a:cxn ang="0">
                  <a:pos x="2031" y="603"/>
                </a:cxn>
                <a:cxn ang="0">
                  <a:pos x="1846" y="686"/>
                </a:cxn>
                <a:cxn ang="0">
                  <a:pos x="1628" y="784"/>
                </a:cxn>
                <a:cxn ang="0">
                  <a:pos x="1370" y="899"/>
                </a:cxn>
                <a:cxn ang="0">
                  <a:pos x="1066" y="1036"/>
                </a:cxn>
                <a:cxn ang="0">
                  <a:pos x="710" y="1195"/>
                </a:cxn>
                <a:cxn ang="0">
                  <a:pos x="294" y="1382"/>
                </a:cxn>
                <a:cxn ang="0">
                  <a:pos x="44" y="1497"/>
                </a:cxn>
                <a:cxn ang="0">
                  <a:pos x="16" y="1530"/>
                </a:cxn>
                <a:cxn ang="0">
                  <a:pos x="2" y="1572"/>
                </a:cxn>
                <a:cxn ang="0">
                  <a:pos x="2" y="1615"/>
                </a:cxn>
                <a:cxn ang="0">
                  <a:pos x="14" y="1648"/>
                </a:cxn>
                <a:cxn ang="0">
                  <a:pos x="21" y="1665"/>
                </a:cxn>
                <a:cxn ang="0">
                  <a:pos x="31" y="1685"/>
                </a:cxn>
                <a:cxn ang="0">
                  <a:pos x="46" y="1719"/>
                </a:cxn>
                <a:cxn ang="0">
                  <a:pos x="162" y="1700"/>
                </a:cxn>
                <a:cxn ang="0">
                  <a:pos x="348" y="1616"/>
                </a:cxn>
                <a:cxn ang="0">
                  <a:pos x="508" y="1543"/>
                </a:cxn>
                <a:cxn ang="0">
                  <a:pos x="648" y="1480"/>
                </a:cxn>
                <a:cxn ang="0">
                  <a:pos x="776" y="1422"/>
                </a:cxn>
                <a:cxn ang="0">
                  <a:pos x="898" y="1367"/>
                </a:cxn>
                <a:cxn ang="0">
                  <a:pos x="1021" y="1311"/>
                </a:cxn>
                <a:cxn ang="0">
                  <a:pos x="1153" y="1251"/>
                </a:cxn>
                <a:cxn ang="0">
                  <a:pos x="1299" y="1186"/>
                </a:cxn>
                <a:cxn ang="0">
                  <a:pos x="1466" y="1110"/>
                </a:cxn>
                <a:cxn ang="0">
                  <a:pos x="1662" y="1020"/>
                </a:cxn>
                <a:cxn ang="0">
                  <a:pos x="1892" y="916"/>
                </a:cxn>
                <a:cxn ang="0">
                  <a:pos x="2166" y="792"/>
                </a:cxn>
                <a:cxn ang="0">
                  <a:pos x="2488" y="646"/>
                </a:cxn>
                <a:cxn ang="0">
                  <a:pos x="2864" y="474"/>
                </a:cxn>
                <a:cxn ang="0">
                  <a:pos x="3304" y="275"/>
                </a:cxn>
              </a:cxnLst>
              <a:rect l="0" t="0" r="r" b="b"/>
              <a:pathLst>
                <a:path w="3550" h="1748">
                  <a:moveTo>
                    <a:pt x="3550" y="163"/>
                  </a:moveTo>
                  <a:lnTo>
                    <a:pt x="3545" y="153"/>
                  </a:lnTo>
                  <a:lnTo>
                    <a:pt x="3541" y="144"/>
                  </a:lnTo>
                  <a:lnTo>
                    <a:pt x="3538" y="137"/>
                  </a:lnTo>
                  <a:lnTo>
                    <a:pt x="3533" y="130"/>
                  </a:lnTo>
                  <a:lnTo>
                    <a:pt x="3529" y="120"/>
                  </a:lnTo>
                  <a:lnTo>
                    <a:pt x="3523" y="108"/>
                  </a:lnTo>
                  <a:lnTo>
                    <a:pt x="3514" y="90"/>
                  </a:ln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3257" y="53"/>
                  </a:lnTo>
                  <a:lnTo>
                    <a:pt x="3166" y="94"/>
                  </a:lnTo>
                  <a:lnTo>
                    <a:pt x="3083" y="131"/>
                  </a:lnTo>
                  <a:lnTo>
                    <a:pt x="3004" y="167"/>
                  </a:lnTo>
                  <a:lnTo>
                    <a:pt x="2932" y="198"/>
                  </a:lnTo>
                  <a:lnTo>
                    <a:pt x="2864" y="229"/>
                  </a:lnTo>
                  <a:lnTo>
                    <a:pt x="2800" y="258"/>
                  </a:lnTo>
                  <a:lnTo>
                    <a:pt x="2740" y="286"/>
                  </a:lnTo>
                  <a:lnTo>
                    <a:pt x="2681" y="312"/>
                  </a:lnTo>
                  <a:lnTo>
                    <a:pt x="2623" y="337"/>
                  </a:lnTo>
                  <a:lnTo>
                    <a:pt x="2565" y="364"/>
                  </a:lnTo>
                  <a:lnTo>
                    <a:pt x="2508" y="389"/>
                  </a:lnTo>
                  <a:lnTo>
                    <a:pt x="2450" y="415"/>
                  </a:lnTo>
                  <a:lnTo>
                    <a:pt x="2389" y="443"/>
                  </a:lnTo>
                  <a:lnTo>
                    <a:pt x="2327" y="471"/>
                  </a:lnTo>
                  <a:lnTo>
                    <a:pt x="2259" y="501"/>
                  </a:lnTo>
                  <a:lnTo>
                    <a:pt x="2189" y="532"/>
                  </a:lnTo>
                  <a:lnTo>
                    <a:pt x="2113" y="567"/>
                  </a:lnTo>
                  <a:lnTo>
                    <a:pt x="2031" y="603"/>
                  </a:lnTo>
                  <a:lnTo>
                    <a:pt x="1942" y="643"/>
                  </a:lnTo>
                  <a:lnTo>
                    <a:pt x="1846" y="686"/>
                  </a:lnTo>
                  <a:lnTo>
                    <a:pt x="1741" y="733"/>
                  </a:lnTo>
                  <a:lnTo>
                    <a:pt x="1628" y="784"/>
                  </a:lnTo>
                  <a:lnTo>
                    <a:pt x="1505" y="839"/>
                  </a:lnTo>
                  <a:lnTo>
                    <a:pt x="1370" y="899"/>
                  </a:lnTo>
                  <a:lnTo>
                    <a:pt x="1224" y="966"/>
                  </a:lnTo>
                  <a:lnTo>
                    <a:pt x="1066" y="1036"/>
                  </a:lnTo>
                  <a:lnTo>
                    <a:pt x="895" y="1113"/>
                  </a:lnTo>
                  <a:lnTo>
                    <a:pt x="710" y="1195"/>
                  </a:lnTo>
                  <a:lnTo>
                    <a:pt x="510" y="1286"/>
                  </a:lnTo>
                  <a:lnTo>
                    <a:pt x="294" y="1382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4" y="1648"/>
                  </a:lnTo>
                  <a:lnTo>
                    <a:pt x="18" y="1657"/>
                  </a:lnTo>
                  <a:lnTo>
                    <a:pt x="21" y="1665"/>
                  </a:lnTo>
                  <a:lnTo>
                    <a:pt x="26" y="1673"/>
                  </a:lnTo>
                  <a:lnTo>
                    <a:pt x="31" y="1685"/>
                  </a:lnTo>
                  <a:lnTo>
                    <a:pt x="37" y="1699"/>
                  </a:lnTo>
                  <a:lnTo>
                    <a:pt x="46" y="1719"/>
                  </a:lnTo>
                  <a:lnTo>
                    <a:pt x="57" y="1748"/>
                  </a:lnTo>
                  <a:lnTo>
                    <a:pt x="162" y="1700"/>
                  </a:lnTo>
                  <a:lnTo>
                    <a:pt x="259" y="1656"/>
                  </a:lnTo>
                  <a:lnTo>
                    <a:pt x="348" y="1616"/>
                  </a:lnTo>
                  <a:lnTo>
                    <a:pt x="430" y="1579"/>
                  </a:lnTo>
                  <a:lnTo>
                    <a:pt x="508" y="1543"/>
                  </a:lnTo>
                  <a:lnTo>
                    <a:pt x="579" y="1511"/>
                  </a:lnTo>
                  <a:lnTo>
                    <a:pt x="648" y="1480"/>
                  </a:lnTo>
                  <a:lnTo>
                    <a:pt x="713" y="1451"/>
                  </a:lnTo>
                  <a:lnTo>
                    <a:pt x="776" y="1422"/>
                  </a:lnTo>
                  <a:lnTo>
                    <a:pt x="837" y="1395"/>
                  </a:lnTo>
                  <a:lnTo>
                    <a:pt x="898" y="1367"/>
                  </a:lnTo>
                  <a:lnTo>
                    <a:pt x="959" y="1340"/>
                  </a:lnTo>
                  <a:lnTo>
                    <a:pt x="1021" y="1311"/>
                  </a:lnTo>
                  <a:lnTo>
                    <a:pt x="1085" y="1282"/>
                  </a:lnTo>
                  <a:lnTo>
                    <a:pt x="1153" y="1251"/>
                  </a:lnTo>
                  <a:lnTo>
                    <a:pt x="1223" y="1220"/>
                  </a:lnTo>
                  <a:lnTo>
                    <a:pt x="1299" y="1186"/>
                  </a:lnTo>
                  <a:lnTo>
                    <a:pt x="1379" y="1149"/>
                  </a:lnTo>
                  <a:lnTo>
                    <a:pt x="1466" y="1110"/>
                  </a:lnTo>
                  <a:lnTo>
                    <a:pt x="1560" y="1067"/>
                  </a:lnTo>
                  <a:lnTo>
                    <a:pt x="1662" y="1020"/>
                  </a:lnTo>
                  <a:lnTo>
                    <a:pt x="1772" y="971"/>
                  </a:lnTo>
                  <a:lnTo>
                    <a:pt x="1892" y="916"/>
                  </a:lnTo>
                  <a:lnTo>
                    <a:pt x="2024" y="857"/>
                  </a:lnTo>
                  <a:lnTo>
                    <a:pt x="2166" y="792"/>
                  </a:lnTo>
                  <a:lnTo>
                    <a:pt x="2320" y="722"/>
                  </a:lnTo>
                  <a:lnTo>
                    <a:pt x="2488" y="646"/>
                  </a:lnTo>
                  <a:lnTo>
                    <a:pt x="2668" y="564"/>
                  </a:lnTo>
                  <a:lnTo>
                    <a:pt x="2864" y="474"/>
                  </a:lnTo>
                  <a:lnTo>
                    <a:pt x="3075" y="378"/>
                  </a:lnTo>
                  <a:lnTo>
                    <a:pt x="3304" y="275"/>
                  </a:lnTo>
                  <a:lnTo>
                    <a:pt x="3550" y="163"/>
                  </a:lnTo>
                  <a:close/>
                </a:path>
              </a:pathLst>
            </a:custGeom>
            <a:solidFill>
              <a:srgbClr val="BFC7C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85" name="Freeform 569"/>
            <p:cNvSpPr>
              <a:spLocks/>
            </p:cNvSpPr>
            <p:nvPr/>
          </p:nvSpPr>
          <p:spPr bwMode="auto">
            <a:xfrm>
              <a:off x="1104" y="3024"/>
              <a:ext cx="161" cy="96"/>
            </a:xfrm>
            <a:custGeom>
              <a:avLst/>
              <a:gdLst/>
              <a:ahLst/>
              <a:cxnLst>
                <a:cxn ang="0">
                  <a:pos x="3534" y="135"/>
                </a:cxn>
                <a:cxn ang="0">
                  <a:pos x="3529" y="123"/>
                </a:cxn>
                <a:cxn ang="0">
                  <a:pos x="3523" y="110"/>
                </a:cxn>
                <a:cxn ang="0">
                  <a:pos x="3511" y="84"/>
                </a:cxn>
                <a:cxn ang="0">
                  <a:pos x="3491" y="46"/>
                </a:cxn>
                <a:cxn ang="0">
                  <a:pos x="3459" y="18"/>
                </a:cxn>
                <a:cxn ang="0">
                  <a:pos x="3418" y="2"/>
                </a:cxn>
                <a:cxn ang="0">
                  <a:pos x="3376" y="2"/>
                </a:cxn>
                <a:cxn ang="0">
                  <a:pos x="3257" y="53"/>
                </a:cxn>
                <a:cxn ang="0">
                  <a:pos x="3083" y="131"/>
                </a:cxn>
                <a:cxn ang="0">
                  <a:pos x="2932" y="198"/>
                </a:cxn>
                <a:cxn ang="0">
                  <a:pos x="2800" y="258"/>
                </a:cxn>
                <a:cxn ang="0">
                  <a:pos x="2681" y="312"/>
                </a:cxn>
                <a:cxn ang="0">
                  <a:pos x="2565" y="364"/>
                </a:cxn>
                <a:cxn ang="0">
                  <a:pos x="2450" y="415"/>
                </a:cxn>
                <a:cxn ang="0">
                  <a:pos x="2327" y="471"/>
                </a:cxn>
                <a:cxn ang="0">
                  <a:pos x="2189" y="532"/>
                </a:cxn>
                <a:cxn ang="0">
                  <a:pos x="2031" y="603"/>
                </a:cxn>
                <a:cxn ang="0">
                  <a:pos x="1846" y="686"/>
                </a:cxn>
                <a:cxn ang="0">
                  <a:pos x="1628" y="784"/>
                </a:cxn>
                <a:cxn ang="0">
                  <a:pos x="1370" y="899"/>
                </a:cxn>
                <a:cxn ang="0">
                  <a:pos x="1066" y="1036"/>
                </a:cxn>
                <a:cxn ang="0">
                  <a:pos x="710" y="1195"/>
                </a:cxn>
                <a:cxn ang="0">
                  <a:pos x="294" y="1382"/>
                </a:cxn>
                <a:cxn ang="0">
                  <a:pos x="44" y="1497"/>
                </a:cxn>
                <a:cxn ang="0">
                  <a:pos x="16" y="1530"/>
                </a:cxn>
                <a:cxn ang="0">
                  <a:pos x="2" y="1572"/>
                </a:cxn>
                <a:cxn ang="0">
                  <a:pos x="2" y="1615"/>
                </a:cxn>
                <a:cxn ang="0">
                  <a:pos x="13" y="1646"/>
                </a:cxn>
                <a:cxn ang="0">
                  <a:pos x="19" y="1658"/>
                </a:cxn>
                <a:cxn ang="0">
                  <a:pos x="26" y="1674"/>
                </a:cxn>
                <a:cxn ang="0">
                  <a:pos x="37" y="1702"/>
                </a:cxn>
                <a:cxn ang="0">
                  <a:pos x="151" y="1676"/>
                </a:cxn>
                <a:cxn ang="0">
                  <a:pos x="337" y="1592"/>
                </a:cxn>
                <a:cxn ang="0">
                  <a:pos x="497" y="1520"/>
                </a:cxn>
                <a:cxn ang="0">
                  <a:pos x="637" y="1457"/>
                </a:cxn>
                <a:cxn ang="0">
                  <a:pos x="765" y="1399"/>
                </a:cxn>
                <a:cxn ang="0">
                  <a:pos x="886" y="1344"/>
                </a:cxn>
                <a:cxn ang="0">
                  <a:pos x="1010" y="1288"/>
                </a:cxn>
                <a:cxn ang="0">
                  <a:pos x="1141" y="1229"/>
                </a:cxn>
                <a:cxn ang="0">
                  <a:pos x="1287" y="1163"/>
                </a:cxn>
                <a:cxn ang="0">
                  <a:pos x="1455" y="1087"/>
                </a:cxn>
                <a:cxn ang="0">
                  <a:pos x="1650" y="998"/>
                </a:cxn>
                <a:cxn ang="0">
                  <a:pos x="1881" y="894"/>
                </a:cxn>
                <a:cxn ang="0">
                  <a:pos x="2154" y="771"/>
                </a:cxn>
                <a:cxn ang="0">
                  <a:pos x="2477" y="625"/>
                </a:cxn>
                <a:cxn ang="0">
                  <a:pos x="2853" y="453"/>
                </a:cxn>
                <a:cxn ang="0">
                  <a:pos x="3293" y="254"/>
                </a:cxn>
              </a:cxnLst>
              <a:rect l="0" t="0" r="r" b="b"/>
              <a:pathLst>
                <a:path w="3539" h="1724">
                  <a:moveTo>
                    <a:pt x="3539" y="143"/>
                  </a:moveTo>
                  <a:lnTo>
                    <a:pt x="3534" y="135"/>
                  </a:lnTo>
                  <a:lnTo>
                    <a:pt x="3531" y="129"/>
                  </a:lnTo>
                  <a:lnTo>
                    <a:pt x="3529" y="123"/>
                  </a:lnTo>
                  <a:lnTo>
                    <a:pt x="3526" y="117"/>
                  </a:lnTo>
                  <a:lnTo>
                    <a:pt x="3523" y="110"/>
                  </a:lnTo>
                  <a:lnTo>
                    <a:pt x="3518" y="99"/>
                  </a:lnTo>
                  <a:lnTo>
                    <a:pt x="3511" y="84"/>
                  </a:ln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3257" y="53"/>
                  </a:lnTo>
                  <a:lnTo>
                    <a:pt x="3166" y="94"/>
                  </a:lnTo>
                  <a:lnTo>
                    <a:pt x="3083" y="131"/>
                  </a:lnTo>
                  <a:lnTo>
                    <a:pt x="3004" y="167"/>
                  </a:lnTo>
                  <a:lnTo>
                    <a:pt x="2932" y="198"/>
                  </a:lnTo>
                  <a:lnTo>
                    <a:pt x="2864" y="229"/>
                  </a:lnTo>
                  <a:lnTo>
                    <a:pt x="2800" y="258"/>
                  </a:lnTo>
                  <a:lnTo>
                    <a:pt x="2740" y="286"/>
                  </a:lnTo>
                  <a:lnTo>
                    <a:pt x="2681" y="312"/>
                  </a:lnTo>
                  <a:lnTo>
                    <a:pt x="2623" y="337"/>
                  </a:lnTo>
                  <a:lnTo>
                    <a:pt x="2565" y="364"/>
                  </a:lnTo>
                  <a:lnTo>
                    <a:pt x="2508" y="389"/>
                  </a:lnTo>
                  <a:lnTo>
                    <a:pt x="2450" y="415"/>
                  </a:lnTo>
                  <a:lnTo>
                    <a:pt x="2389" y="443"/>
                  </a:lnTo>
                  <a:lnTo>
                    <a:pt x="2327" y="471"/>
                  </a:lnTo>
                  <a:lnTo>
                    <a:pt x="2259" y="501"/>
                  </a:lnTo>
                  <a:lnTo>
                    <a:pt x="2189" y="532"/>
                  </a:lnTo>
                  <a:lnTo>
                    <a:pt x="2113" y="567"/>
                  </a:lnTo>
                  <a:lnTo>
                    <a:pt x="2031" y="603"/>
                  </a:lnTo>
                  <a:lnTo>
                    <a:pt x="1942" y="643"/>
                  </a:lnTo>
                  <a:lnTo>
                    <a:pt x="1846" y="686"/>
                  </a:lnTo>
                  <a:lnTo>
                    <a:pt x="1741" y="733"/>
                  </a:lnTo>
                  <a:lnTo>
                    <a:pt x="1628" y="784"/>
                  </a:lnTo>
                  <a:lnTo>
                    <a:pt x="1505" y="839"/>
                  </a:lnTo>
                  <a:lnTo>
                    <a:pt x="1370" y="899"/>
                  </a:lnTo>
                  <a:lnTo>
                    <a:pt x="1224" y="966"/>
                  </a:lnTo>
                  <a:lnTo>
                    <a:pt x="1066" y="1036"/>
                  </a:lnTo>
                  <a:lnTo>
                    <a:pt x="895" y="1113"/>
                  </a:lnTo>
                  <a:lnTo>
                    <a:pt x="710" y="1195"/>
                  </a:lnTo>
                  <a:lnTo>
                    <a:pt x="510" y="1286"/>
                  </a:lnTo>
                  <a:lnTo>
                    <a:pt x="294" y="1382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3" y="1646"/>
                  </a:lnTo>
                  <a:lnTo>
                    <a:pt x="16" y="1652"/>
                  </a:lnTo>
                  <a:lnTo>
                    <a:pt x="19" y="1658"/>
                  </a:lnTo>
                  <a:lnTo>
                    <a:pt x="22" y="1666"/>
                  </a:lnTo>
                  <a:lnTo>
                    <a:pt x="26" y="1674"/>
                  </a:lnTo>
                  <a:lnTo>
                    <a:pt x="31" y="1686"/>
                  </a:lnTo>
                  <a:lnTo>
                    <a:pt x="37" y="1702"/>
                  </a:lnTo>
                  <a:lnTo>
                    <a:pt x="46" y="1724"/>
                  </a:lnTo>
                  <a:lnTo>
                    <a:pt x="151" y="1676"/>
                  </a:lnTo>
                  <a:lnTo>
                    <a:pt x="248" y="1633"/>
                  </a:lnTo>
                  <a:lnTo>
                    <a:pt x="337" y="1592"/>
                  </a:lnTo>
                  <a:lnTo>
                    <a:pt x="419" y="1555"/>
                  </a:lnTo>
                  <a:lnTo>
                    <a:pt x="497" y="1520"/>
                  </a:lnTo>
                  <a:lnTo>
                    <a:pt x="568" y="1488"/>
                  </a:lnTo>
                  <a:lnTo>
                    <a:pt x="637" y="1457"/>
                  </a:lnTo>
                  <a:lnTo>
                    <a:pt x="702" y="1427"/>
                  </a:lnTo>
                  <a:lnTo>
                    <a:pt x="765" y="1399"/>
                  </a:lnTo>
                  <a:lnTo>
                    <a:pt x="826" y="1372"/>
                  </a:lnTo>
                  <a:lnTo>
                    <a:pt x="886" y="1344"/>
                  </a:lnTo>
                  <a:lnTo>
                    <a:pt x="948" y="1316"/>
                  </a:lnTo>
                  <a:lnTo>
                    <a:pt x="1010" y="1288"/>
                  </a:lnTo>
                  <a:lnTo>
                    <a:pt x="1074" y="1259"/>
                  </a:lnTo>
                  <a:lnTo>
                    <a:pt x="1141" y="1229"/>
                  </a:lnTo>
                  <a:lnTo>
                    <a:pt x="1212" y="1197"/>
                  </a:lnTo>
                  <a:lnTo>
                    <a:pt x="1287" y="1163"/>
                  </a:lnTo>
                  <a:lnTo>
                    <a:pt x="1368" y="1126"/>
                  </a:lnTo>
                  <a:lnTo>
                    <a:pt x="1455" y="1087"/>
                  </a:lnTo>
                  <a:lnTo>
                    <a:pt x="1548" y="1045"/>
                  </a:lnTo>
                  <a:lnTo>
                    <a:pt x="1650" y="998"/>
                  </a:lnTo>
                  <a:lnTo>
                    <a:pt x="1761" y="949"/>
                  </a:lnTo>
                  <a:lnTo>
                    <a:pt x="1881" y="894"/>
                  </a:lnTo>
                  <a:lnTo>
                    <a:pt x="2013" y="835"/>
                  </a:lnTo>
                  <a:lnTo>
                    <a:pt x="2154" y="771"/>
                  </a:lnTo>
                  <a:lnTo>
                    <a:pt x="2308" y="700"/>
                  </a:lnTo>
                  <a:lnTo>
                    <a:pt x="2477" y="625"/>
                  </a:lnTo>
                  <a:lnTo>
                    <a:pt x="2657" y="543"/>
                  </a:lnTo>
                  <a:lnTo>
                    <a:pt x="2853" y="453"/>
                  </a:lnTo>
                  <a:lnTo>
                    <a:pt x="3064" y="357"/>
                  </a:lnTo>
                  <a:lnTo>
                    <a:pt x="3293" y="254"/>
                  </a:lnTo>
                  <a:lnTo>
                    <a:pt x="3539" y="143"/>
                  </a:lnTo>
                  <a:close/>
                </a:path>
              </a:pathLst>
            </a:custGeom>
            <a:solidFill>
              <a:srgbClr val="C9D1D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86" name="Freeform 570"/>
            <p:cNvSpPr>
              <a:spLocks/>
            </p:cNvSpPr>
            <p:nvPr/>
          </p:nvSpPr>
          <p:spPr bwMode="auto">
            <a:xfrm>
              <a:off x="1104" y="3024"/>
              <a:ext cx="160" cy="94"/>
            </a:xfrm>
            <a:custGeom>
              <a:avLst/>
              <a:gdLst/>
              <a:ahLst/>
              <a:cxnLst>
                <a:cxn ang="0">
                  <a:pos x="3522" y="112"/>
                </a:cxn>
                <a:cxn ang="0">
                  <a:pos x="3513" y="91"/>
                </a:cxn>
                <a:cxn ang="0">
                  <a:pos x="3491" y="46"/>
                </a:cxn>
                <a:cxn ang="0">
                  <a:pos x="3459" y="18"/>
                </a:cxn>
                <a:cxn ang="0">
                  <a:pos x="3418" y="2"/>
                </a:cxn>
                <a:cxn ang="0">
                  <a:pos x="3376" y="2"/>
                </a:cxn>
                <a:cxn ang="0">
                  <a:pos x="3257" y="53"/>
                </a:cxn>
                <a:cxn ang="0">
                  <a:pos x="3083" y="131"/>
                </a:cxn>
                <a:cxn ang="0">
                  <a:pos x="2932" y="198"/>
                </a:cxn>
                <a:cxn ang="0">
                  <a:pos x="2800" y="258"/>
                </a:cxn>
                <a:cxn ang="0">
                  <a:pos x="2681" y="312"/>
                </a:cxn>
                <a:cxn ang="0">
                  <a:pos x="2565" y="364"/>
                </a:cxn>
                <a:cxn ang="0">
                  <a:pos x="2450" y="415"/>
                </a:cxn>
                <a:cxn ang="0">
                  <a:pos x="2327" y="471"/>
                </a:cxn>
                <a:cxn ang="0">
                  <a:pos x="2189" y="532"/>
                </a:cxn>
                <a:cxn ang="0">
                  <a:pos x="2031" y="603"/>
                </a:cxn>
                <a:cxn ang="0">
                  <a:pos x="1846" y="686"/>
                </a:cxn>
                <a:cxn ang="0">
                  <a:pos x="1628" y="784"/>
                </a:cxn>
                <a:cxn ang="0">
                  <a:pos x="1370" y="899"/>
                </a:cxn>
                <a:cxn ang="0">
                  <a:pos x="1066" y="1036"/>
                </a:cxn>
                <a:cxn ang="0">
                  <a:pos x="710" y="1195"/>
                </a:cxn>
                <a:cxn ang="0">
                  <a:pos x="294" y="1382"/>
                </a:cxn>
                <a:cxn ang="0">
                  <a:pos x="44" y="1497"/>
                </a:cxn>
                <a:cxn ang="0">
                  <a:pos x="16" y="1530"/>
                </a:cxn>
                <a:cxn ang="0">
                  <a:pos x="2" y="1572"/>
                </a:cxn>
                <a:cxn ang="0">
                  <a:pos x="2" y="1615"/>
                </a:cxn>
                <a:cxn ang="0">
                  <a:pos x="14" y="1648"/>
                </a:cxn>
                <a:cxn ang="0">
                  <a:pos x="25" y="1671"/>
                </a:cxn>
                <a:cxn ang="0">
                  <a:pos x="141" y="1651"/>
                </a:cxn>
                <a:cxn ang="0">
                  <a:pos x="326" y="1568"/>
                </a:cxn>
                <a:cxn ang="0">
                  <a:pos x="486" y="1496"/>
                </a:cxn>
                <a:cxn ang="0">
                  <a:pos x="626" y="1433"/>
                </a:cxn>
                <a:cxn ang="0">
                  <a:pos x="754" y="1375"/>
                </a:cxn>
                <a:cxn ang="0">
                  <a:pos x="875" y="1320"/>
                </a:cxn>
                <a:cxn ang="0">
                  <a:pos x="999" y="1264"/>
                </a:cxn>
                <a:cxn ang="0">
                  <a:pos x="1130" y="1205"/>
                </a:cxn>
                <a:cxn ang="0">
                  <a:pos x="1276" y="1140"/>
                </a:cxn>
                <a:cxn ang="0">
                  <a:pos x="1443" y="1064"/>
                </a:cxn>
                <a:cxn ang="0">
                  <a:pos x="1639" y="975"/>
                </a:cxn>
                <a:cxn ang="0">
                  <a:pos x="1870" y="872"/>
                </a:cxn>
                <a:cxn ang="0">
                  <a:pos x="2143" y="749"/>
                </a:cxn>
                <a:cxn ang="0">
                  <a:pos x="2464" y="603"/>
                </a:cxn>
                <a:cxn ang="0">
                  <a:pos x="2841" y="432"/>
                </a:cxn>
                <a:cxn ang="0">
                  <a:pos x="3281" y="234"/>
                </a:cxn>
              </a:cxnLst>
              <a:rect l="0" t="0" r="r" b="b"/>
              <a:pathLst>
                <a:path w="3526" h="1698">
                  <a:moveTo>
                    <a:pt x="3526" y="123"/>
                  </a:moveTo>
                  <a:lnTo>
                    <a:pt x="3522" y="112"/>
                  </a:lnTo>
                  <a:lnTo>
                    <a:pt x="3518" y="103"/>
                  </a:lnTo>
                  <a:lnTo>
                    <a:pt x="3513" y="91"/>
                  </a:ln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3257" y="53"/>
                  </a:lnTo>
                  <a:lnTo>
                    <a:pt x="3166" y="94"/>
                  </a:lnTo>
                  <a:lnTo>
                    <a:pt x="3083" y="131"/>
                  </a:lnTo>
                  <a:lnTo>
                    <a:pt x="3004" y="167"/>
                  </a:lnTo>
                  <a:lnTo>
                    <a:pt x="2932" y="198"/>
                  </a:lnTo>
                  <a:lnTo>
                    <a:pt x="2864" y="229"/>
                  </a:lnTo>
                  <a:lnTo>
                    <a:pt x="2800" y="258"/>
                  </a:lnTo>
                  <a:lnTo>
                    <a:pt x="2740" y="286"/>
                  </a:lnTo>
                  <a:lnTo>
                    <a:pt x="2681" y="312"/>
                  </a:lnTo>
                  <a:lnTo>
                    <a:pt x="2623" y="337"/>
                  </a:lnTo>
                  <a:lnTo>
                    <a:pt x="2565" y="364"/>
                  </a:lnTo>
                  <a:lnTo>
                    <a:pt x="2508" y="389"/>
                  </a:lnTo>
                  <a:lnTo>
                    <a:pt x="2450" y="415"/>
                  </a:lnTo>
                  <a:lnTo>
                    <a:pt x="2389" y="443"/>
                  </a:lnTo>
                  <a:lnTo>
                    <a:pt x="2327" y="471"/>
                  </a:lnTo>
                  <a:lnTo>
                    <a:pt x="2259" y="501"/>
                  </a:lnTo>
                  <a:lnTo>
                    <a:pt x="2189" y="532"/>
                  </a:lnTo>
                  <a:lnTo>
                    <a:pt x="2113" y="567"/>
                  </a:lnTo>
                  <a:lnTo>
                    <a:pt x="2031" y="603"/>
                  </a:lnTo>
                  <a:lnTo>
                    <a:pt x="1942" y="643"/>
                  </a:lnTo>
                  <a:lnTo>
                    <a:pt x="1846" y="686"/>
                  </a:lnTo>
                  <a:lnTo>
                    <a:pt x="1741" y="733"/>
                  </a:lnTo>
                  <a:lnTo>
                    <a:pt x="1628" y="784"/>
                  </a:lnTo>
                  <a:lnTo>
                    <a:pt x="1505" y="839"/>
                  </a:lnTo>
                  <a:lnTo>
                    <a:pt x="1370" y="899"/>
                  </a:lnTo>
                  <a:lnTo>
                    <a:pt x="1224" y="966"/>
                  </a:lnTo>
                  <a:lnTo>
                    <a:pt x="1066" y="1036"/>
                  </a:lnTo>
                  <a:lnTo>
                    <a:pt x="895" y="1113"/>
                  </a:lnTo>
                  <a:lnTo>
                    <a:pt x="710" y="1195"/>
                  </a:lnTo>
                  <a:lnTo>
                    <a:pt x="510" y="1286"/>
                  </a:lnTo>
                  <a:lnTo>
                    <a:pt x="294" y="1382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4" y="1648"/>
                  </a:lnTo>
                  <a:lnTo>
                    <a:pt x="18" y="1657"/>
                  </a:lnTo>
                  <a:lnTo>
                    <a:pt x="25" y="1671"/>
                  </a:lnTo>
                  <a:lnTo>
                    <a:pt x="36" y="1698"/>
                  </a:lnTo>
                  <a:lnTo>
                    <a:pt x="141" y="1651"/>
                  </a:lnTo>
                  <a:lnTo>
                    <a:pt x="237" y="1608"/>
                  </a:lnTo>
                  <a:lnTo>
                    <a:pt x="326" y="1568"/>
                  </a:lnTo>
                  <a:lnTo>
                    <a:pt x="409" y="1530"/>
                  </a:lnTo>
                  <a:lnTo>
                    <a:pt x="486" y="1496"/>
                  </a:lnTo>
                  <a:lnTo>
                    <a:pt x="558" y="1463"/>
                  </a:lnTo>
                  <a:lnTo>
                    <a:pt x="626" y="1433"/>
                  </a:lnTo>
                  <a:lnTo>
                    <a:pt x="691" y="1403"/>
                  </a:lnTo>
                  <a:lnTo>
                    <a:pt x="754" y="1375"/>
                  </a:lnTo>
                  <a:lnTo>
                    <a:pt x="815" y="1347"/>
                  </a:lnTo>
                  <a:lnTo>
                    <a:pt x="875" y="1320"/>
                  </a:lnTo>
                  <a:lnTo>
                    <a:pt x="936" y="1292"/>
                  </a:lnTo>
                  <a:lnTo>
                    <a:pt x="999" y="1264"/>
                  </a:lnTo>
                  <a:lnTo>
                    <a:pt x="1063" y="1236"/>
                  </a:lnTo>
                  <a:lnTo>
                    <a:pt x="1130" y="1205"/>
                  </a:lnTo>
                  <a:lnTo>
                    <a:pt x="1201" y="1173"/>
                  </a:lnTo>
                  <a:lnTo>
                    <a:pt x="1276" y="1140"/>
                  </a:lnTo>
                  <a:lnTo>
                    <a:pt x="1357" y="1103"/>
                  </a:lnTo>
                  <a:lnTo>
                    <a:pt x="1443" y="1064"/>
                  </a:lnTo>
                  <a:lnTo>
                    <a:pt x="1537" y="1022"/>
                  </a:lnTo>
                  <a:lnTo>
                    <a:pt x="1639" y="975"/>
                  </a:lnTo>
                  <a:lnTo>
                    <a:pt x="1749" y="926"/>
                  </a:lnTo>
                  <a:lnTo>
                    <a:pt x="1870" y="872"/>
                  </a:lnTo>
                  <a:lnTo>
                    <a:pt x="2000" y="813"/>
                  </a:lnTo>
                  <a:lnTo>
                    <a:pt x="2143" y="749"/>
                  </a:lnTo>
                  <a:lnTo>
                    <a:pt x="2297" y="679"/>
                  </a:lnTo>
                  <a:lnTo>
                    <a:pt x="2464" y="603"/>
                  </a:lnTo>
                  <a:lnTo>
                    <a:pt x="2646" y="521"/>
                  </a:lnTo>
                  <a:lnTo>
                    <a:pt x="2841" y="432"/>
                  </a:lnTo>
                  <a:lnTo>
                    <a:pt x="3053" y="337"/>
                  </a:lnTo>
                  <a:lnTo>
                    <a:pt x="3281" y="234"/>
                  </a:lnTo>
                  <a:lnTo>
                    <a:pt x="3526" y="123"/>
                  </a:lnTo>
                  <a:close/>
                </a:path>
              </a:pathLst>
            </a:custGeom>
            <a:solidFill>
              <a:srgbClr val="D1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87" name="Freeform 571"/>
            <p:cNvSpPr>
              <a:spLocks/>
            </p:cNvSpPr>
            <p:nvPr/>
          </p:nvSpPr>
          <p:spPr bwMode="auto">
            <a:xfrm>
              <a:off x="1104" y="3024"/>
              <a:ext cx="160" cy="93"/>
            </a:xfrm>
            <a:custGeom>
              <a:avLst/>
              <a:gdLst/>
              <a:ahLst/>
              <a:cxnLst>
                <a:cxn ang="0">
                  <a:pos x="3513" y="96"/>
                </a:cxn>
                <a:cxn ang="0">
                  <a:pos x="3508" y="81"/>
                </a:cxn>
                <a:cxn ang="0">
                  <a:pos x="3491" y="46"/>
                </a:cxn>
                <a:cxn ang="0">
                  <a:pos x="3459" y="18"/>
                </a:cxn>
                <a:cxn ang="0">
                  <a:pos x="3418" y="2"/>
                </a:cxn>
                <a:cxn ang="0">
                  <a:pos x="3376" y="2"/>
                </a:cxn>
                <a:cxn ang="0">
                  <a:pos x="3257" y="53"/>
                </a:cxn>
                <a:cxn ang="0">
                  <a:pos x="3083" y="131"/>
                </a:cxn>
                <a:cxn ang="0">
                  <a:pos x="2932" y="198"/>
                </a:cxn>
                <a:cxn ang="0">
                  <a:pos x="2800" y="258"/>
                </a:cxn>
                <a:cxn ang="0">
                  <a:pos x="2681" y="312"/>
                </a:cxn>
                <a:cxn ang="0">
                  <a:pos x="2565" y="364"/>
                </a:cxn>
                <a:cxn ang="0">
                  <a:pos x="2450" y="415"/>
                </a:cxn>
                <a:cxn ang="0">
                  <a:pos x="2327" y="471"/>
                </a:cxn>
                <a:cxn ang="0">
                  <a:pos x="2189" y="532"/>
                </a:cxn>
                <a:cxn ang="0">
                  <a:pos x="2031" y="603"/>
                </a:cxn>
                <a:cxn ang="0">
                  <a:pos x="1846" y="686"/>
                </a:cxn>
                <a:cxn ang="0">
                  <a:pos x="1628" y="784"/>
                </a:cxn>
                <a:cxn ang="0">
                  <a:pos x="1370" y="899"/>
                </a:cxn>
                <a:cxn ang="0">
                  <a:pos x="1066" y="1036"/>
                </a:cxn>
                <a:cxn ang="0">
                  <a:pos x="710" y="1195"/>
                </a:cxn>
                <a:cxn ang="0">
                  <a:pos x="294" y="1382"/>
                </a:cxn>
                <a:cxn ang="0">
                  <a:pos x="44" y="1497"/>
                </a:cxn>
                <a:cxn ang="0">
                  <a:pos x="16" y="1530"/>
                </a:cxn>
                <a:cxn ang="0">
                  <a:pos x="2" y="1572"/>
                </a:cxn>
                <a:cxn ang="0">
                  <a:pos x="2" y="1615"/>
                </a:cxn>
                <a:cxn ang="0">
                  <a:pos x="12" y="1644"/>
                </a:cxn>
                <a:cxn ang="0">
                  <a:pos x="18" y="1657"/>
                </a:cxn>
                <a:cxn ang="0">
                  <a:pos x="130" y="1627"/>
                </a:cxn>
                <a:cxn ang="0">
                  <a:pos x="315" y="1543"/>
                </a:cxn>
                <a:cxn ang="0">
                  <a:pos x="474" y="1472"/>
                </a:cxn>
                <a:cxn ang="0">
                  <a:pos x="615" y="1408"/>
                </a:cxn>
                <a:cxn ang="0">
                  <a:pos x="743" y="1352"/>
                </a:cxn>
                <a:cxn ang="0">
                  <a:pos x="864" y="1297"/>
                </a:cxn>
                <a:cxn ang="0">
                  <a:pos x="987" y="1241"/>
                </a:cxn>
                <a:cxn ang="0">
                  <a:pos x="1119" y="1182"/>
                </a:cxn>
                <a:cxn ang="0">
                  <a:pos x="1265" y="1116"/>
                </a:cxn>
                <a:cxn ang="0">
                  <a:pos x="1432" y="1042"/>
                </a:cxn>
                <a:cxn ang="0">
                  <a:pos x="1628" y="953"/>
                </a:cxn>
                <a:cxn ang="0">
                  <a:pos x="1859" y="850"/>
                </a:cxn>
                <a:cxn ang="0">
                  <a:pos x="2132" y="726"/>
                </a:cxn>
                <a:cxn ang="0">
                  <a:pos x="2453" y="582"/>
                </a:cxn>
                <a:cxn ang="0">
                  <a:pos x="2830" y="412"/>
                </a:cxn>
                <a:cxn ang="0">
                  <a:pos x="3269" y="214"/>
                </a:cxn>
              </a:cxnLst>
              <a:rect l="0" t="0" r="r" b="b"/>
              <a:pathLst>
                <a:path w="3515" h="1674">
                  <a:moveTo>
                    <a:pt x="3515" y="103"/>
                  </a:moveTo>
                  <a:lnTo>
                    <a:pt x="3513" y="96"/>
                  </a:lnTo>
                  <a:lnTo>
                    <a:pt x="3511" y="91"/>
                  </a:lnTo>
                  <a:lnTo>
                    <a:pt x="3508" y="81"/>
                  </a:ln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3257" y="53"/>
                  </a:lnTo>
                  <a:lnTo>
                    <a:pt x="3166" y="94"/>
                  </a:lnTo>
                  <a:lnTo>
                    <a:pt x="3083" y="131"/>
                  </a:lnTo>
                  <a:lnTo>
                    <a:pt x="3004" y="167"/>
                  </a:lnTo>
                  <a:lnTo>
                    <a:pt x="2932" y="198"/>
                  </a:lnTo>
                  <a:lnTo>
                    <a:pt x="2864" y="229"/>
                  </a:lnTo>
                  <a:lnTo>
                    <a:pt x="2800" y="258"/>
                  </a:lnTo>
                  <a:lnTo>
                    <a:pt x="2740" y="286"/>
                  </a:lnTo>
                  <a:lnTo>
                    <a:pt x="2681" y="312"/>
                  </a:lnTo>
                  <a:lnTo>
                    <a:pt x="2623" y="337"/>
                  </a:lnTo>
                  <a:lnTo>
                    <a:pt x="2565" y="364"/>
                  </a:lnTo>
                  <a:lnTo>
                    <a:pt x="2508" y="389"/>
                  </a:lnTo>
                  <a:lnTo>
                    <a:pt x="2450" y="415"/>
                  </a:lnTo>
                  <a:lnTo>
                    <a:pt x="2389" y="443"/>
                  </a:lnTo>
                  <a:lnTo>
                    <a:pt x="2327" y="471"/>
                  </a:lnTo>
                  <a:lnTo>
                    <a:pt x="2259" y="501"/>
                  </a:lnTo>
                  <a:lnTo>
                    <a:pt x="2189" y="532"/>
                  </a:lnTo>
                  <a:lnTo>
                    <a:pt x="2113" y="567"/>
                  </a:lnTo>
                  <a:lnTo>
                    <a:pt x="2031" y="603"/>
                  </a:lnTo>
                  <a:lnTo>
                    <a:pt x="1942" y="643"/>
                  </a:lnTo>
                  <a:lnTo>
                    <a:pt x="1846" y="686"/>
                  </a:lnTo>
                  <a:lnTo>
                    <a:pt x="1741" y="733"/>
                  </a:lnTo>
                  <a:lnTo>
                    <a:pt x="1628" y="784"/>
                  </a:lnTo>
                  <a:lnTo>
                    <a:pt x="1505" y="839"/>
                  </a:lnTo>
                  <a:lnTo>
                    <a:pt x="1370" y="899"/>
                  </a:lnTo>
                  <a:lnTo>
                    <a:pt x="1224" y="966"/>
                  </a:lnTo>
                  <a:lnTo>
                    <a:pt x="1066" y="1036"/>
                  </a:lnTo>
                  <a:lnTo>
                    <a:pt x="895" y="1113"/>
                  </a:lnTo>
                  <a:lnTo>
                    <a:pt x="710" y="1195"/>
                  </a:lnTo>
                  <a:lnTo>
                    <a:pt x="510" y="1286"/>
                  </a:lnTo>
                  <a:lnTo>
                    <a:pt x="294" y="1382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2" y="1644"/>
                  </a:lnTo>
                  <a:lnTo>
                    <a:pt x="15" y="1649"/>
                  </a:lnTo>
                  <a:lnTo>
                    <a:pt x="18" y="1657"/>
                  </a:lnTo>
                  <a:lnTo>
                    <a:pt x="25" y="1674"/>
                  </a:lnTo>
                  <a:lnTo>
                    <a:pt x="130" y="1627"/>
                  </a:lnTo>
                  <a:lnTo>
                    <a:pt x="225" y="1583"/>
                  </a:lnTo>
                  <a:lnTo>
                    <a:pt x="315" y="1543"/>
                  </a:lnTo>
                  <a:lnTo>
                    <a:pt x="398" y="1506"/>
                  </a:lnTo>
                  <a:lnTo>
                    <a:pt x="474" y="1472"/>
                  </a:lnTo>
                  <a:lnTo>
                    <a:pt x="547" y="1439"/>
                  </a:lnTo>
                  <a:lnTo>
                    <a:pt x="615" y="1408"/>
                  </a:lnTo>
                  <a:lnTo>
                    <a:pt x="679" y="1379"/>
                  </a:lnTo>
                  <a:lnTo>
                    <a:pt x="743" y="1352"/>
                  </a:lnTo>
                  <a:lnTo>
                    <a:pt x="804" y="1324"/>
                  </a:lnTo>
                  <a:lnTo>
                    <a:pt x="864" y="1297"/>
                  </a:lnTo>
                  <a:lnTo>
                    <a:pt x="925" y="1269"/>
                  </a:lnTo>
                  <a:lnTo>
                    <a:pt x="987" y="1241"/>
                  </a:lnTo>
                  <a:lnTo>
                    <a:pt x="1052" y="1212"/>
                  </a:lnTo>
                  <a:lnTo>
                    <a:pt x="1119" y="1182"/>
                  </a:lnTo>
                  <a:lnTo>
                    <a:pt x="1189" y="1150"/>
                  </a:lnTo>
                  <a:lnTo>
                    <a:pt x="1265" y="1116"/>
                  </a:lnTo>
                  <a:lnTo>
                    <a:pt x="1345" y="1081"/>
                  </a:lnTo>
                  <a:lnTo>
                    <a:pt x="1432" y="1042"/>
                  </a:lnTo>
                  <a:lnTo>
                    <a:pt x="1526" y="999"/>
                  </a:lnTo>
                  <a:lnTo>
                    <a:pt x="1628" y="953"/>
                  </a:lnTo>
                  <a:lnTo>
                    <a:pt x="1738" y="903"/>
                  </a:lnTo>
                  <a:lnTo>
                    <a:pt x="1859" y="850"/>
                  </a:lnTo>
                  <a:lnTo>
                    <a:pt x="1989" y="791"/>
                  </a:lnTo>
                  <a:lnTo>
                    <a:pt x="2132" y="726"/>
                  </a:lnTo>
                  <a:lnTo>
                    <a:pt x="2286" y="657"/>
                  </a:lnTo>
                  <a:lnTo>
                    <a:pt x="2453" y="582"/>
                  </a:lnTo>
                  <a:lnTo>
                    <a:pt x="2635" y="500"/>
                  </a:lnTo>
                  <a:lnTo>
                    <a:pt x="2830" y="412"/>
                  </a:lnTo>
                  <a:lnTo>
                    <a:pt x="3042" y="316"/>
                  </a:lnTo>
                  <a:lnTo>
                    <a:pt x="3269" y="214"/>
                  </a:lnTo>
                  <a:lnTo>
                    <a:pt x="3515" y="103"/>
                  </a:lnTo>
                  <a:close/>
                </a:path>
              </a:pathLst>
            </a:custGeom>
            <a:solidFill>
              <a:srgbClr val="D6DED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88" name="Freeform 572"/>
            <p:cNvSpPr>
              <a:spLocks/>
            </p:cNvSpPr>
            <p:nvPr/>
          </p:nvSpPr>
          <p:spPr bwMode="auto">
            <a:xfrm>
              <a:off x="1104" y="3024"/>
              <a:ext cx="159" cy="92"/>
            </a:xfrm>
            <a:custGeom>
              <a:avLst/>
              <a:gdLst/>
              <a:ahLst/>
              <a:cxnLst>
                <a:cxn ang="0">
                  <a:pos x="3503" y="83"/>
                </a:cxn>
                <a:cxn ang="0">
                  <a:pos x="3502" y="64"/>
                </a:cxn>
                <a:cxn ang="0">
                  <a:pos x="3491" y="46"/>
                </a:cxn>
                <a:cxn ang="0">
                  <a:pos x="3476" y="31"/>
                </a:cxn>
                <a:cxn ang="0">
                  <a:pos x="3459" y="18"/>
                </a:cxn>
                <a:cxn ang="0">
                  <a:pos x="3440" y="8"/>
                </a:cxn>
                <a:cxn ang="0">
                  <a:pos x="3418" y="2"/>
                </a:cxn>
                <a:cxn ang="0">
                  <a:pos x="3397" y="0"/>
                </a:cxn>
                <a:cxn ang="0">
                  <a:pos x="3376" y="2"/>
                </a:cxn>
                <a:cxn ang="0">
                  <a:pos x="3356" y="8"/>
                </a:cxn>
                <a:cxn ang="0">
                  <a:pos x="62" y="1486"/>
                </a:cxn>
                <a:cxn ang="0">
                  <a:pos x="44" y="1497"/>
                </a:cxn>
                <a:cxn ang="0">
                  <a:pos x="29" y="1512"/>
                </a:cxn>
                <a:cxn ang="0">
                  <a:pos x="16" y="1530"/>
                </a:cxn>
                <a:cxn ang="0">
                  <a:pos x="7" y="1550"/>
                </a:cxn>
                <a:cxn ang="0">
                  <a:pos x="2" y="1572"/>
                </a:cxn>
                <a:cxn ang="0">
                  <a:pos x="0" y="1594"/>
                </a:cxn>
                <a:cxn ang="0">
                  <a:pos x="2" y="1615"/>
                </a:cxn>
                <a:cxn ang="0">
                  <a:pos x="8" y="1636"/>
                </a:cxn>
                <a:cxn ang="0">
                  <a:pos x="13" y="1649"/>
                </a:cxn>
                <a:cxn ang="0">
                  <a:pos x="3503" y="83"/>
                </a:cxn>
              </a:cxnLst>
              <a:rect l="0" t="0" r="r" b="b"/>
              <a:pathLst>
                <a:path w="3503" h="1649">
                  <a:moveTo>
                    <a:pt x="3503" y="83"/>
                  </a:move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3" y="1649"/>
                  </a:lnTo>
                  <a:lnTo>
                    <a:pt x="3503" y="83"/>
                  </a:lnTo>
                  <a:close/>
                </a:path>
              </a:pathLst>
            </a:custGeom>
            <a:solidFill>
              <a:srgbClr val="E0E8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89" name="Freeform 573"/>
            <p:cNvSpPr>
              <a:spLocks/>
            </p:cNvSpPr>
            <p:nvPr/>
          </p:nvSpPr>
          <p:spPr bwMode="auto">
            <a:xfrm>
              <a:off x="1277" y="3064"/>
              <a:ext cx="2" cy="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9" y="0"/>
                </a:cxn>
                <a:cxn ang="0">
                  <a:pos x="16" y="2"/>
                </a:cxn>
                <a:cxn ang="0">
                  <a:pos x="22" y="7"/>
                </a:cxn>
                <a:cxn ang="0">
                  <a:pos x="26" y="13"/>
                </a:cxn>
                <a:cxn ang="0">
                  <a:pos x="28" y="21"/>
                </a:cxn>
                <a:cxn ang="0">
                  <a:pos x="27" y="29"/>
                </a:cxn>
                <a:cxn ang="0">
                  <a:pos x="23" y="35"/>
                </a:cxn>
                <a:cxn ang="0">
                  <a:pos x="16" y="40"/>
                </a:cxn>
                <a:cxn ang="0">
                  <a:pos x="0" y="2"/>
                </a:cxn>
              </a:cxnLst>
              <a:rect l="0" t="0" r="r" b="b"/>
              <a:pathLst>
                <a:path w="28" h="40">
                  <a:moveTo>
                    <a:pt x="0" y="2"/>
                  </a:moveTo>
                  <a:lnTo>
                    <a:pt x="9" y="0"/>
                  </a:lnTo>
                  <a:lnTo>
                    <a:pt x="16" y="2"/>
                  </a:lnTo>
                  <a:lnTo>
                    <a:pt x="22" y="7"/>
                  </a:lnTo>
                  <a:lnTo>
                    <a:pt x="26" y="13"/>
                  </a:lnTo>
                  <a:lnTo>
                    <a:pt x="28" y="21"/>
                  </a:lnTo>
                  <a:lnTo>
                    <a:pt x="27" y="29"/>
                  </a:lnTo>
                  <a:lnTo>
                    <a:pt x="23" y="35"/>
                  </a:lnTo>
                  <a:lnTo>
                    <a:pt x="16" y="4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7A82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90" name="Freeform 574"/>
            <p:cNvSpPr>
              <a:spLocks/>
            </p:cNvSpPr>
            <p:nvPr/>
          </p:nvSpPr>
          <p:spPr bwMode="auto">
            <a:xfrm>
              <a:off x="1118" y="3064"/>
              <a:ext cx="160" cy="90"/>
            </a:xfrm>
            <a:custGeom>
              <a:avLst/>
              <a:gdLst/>
              <a:ahLst/>
              <a:cxnLst>
                <a:cxn ang="0">
                  <a:pos x="8" y="1596"/>
                </a:cxn>
                <a:cxn ang="0">
                  <a:pos x="0" y="1577"/>
                </a:cxn>
                <a:cxn ang="0">
                  <a:pos x="3513" y="0"/>
                </a:cxn>
                <a:cxn ang="0">
                  <a:pos x="3529" y="38"/>
                </a:cxn>
                <a:cxn ang="0">
                  <a:pos x="16" y="1614"/>
                </a:cxn>
                <a:cxn ang="0">
                  <a:pos x="8" y="1596"/>
                </a:cxn>
              </a:cxnLst>
              <a:rect l="0" t="0" r="r" b="b"/>
              <a:pathLst>
                <a:path w="3529" h="1614">
                  <a:moveTo>
                    <a:pt x="8" y="1596"/>
                  </a:moveTo>
                  <a:lnTo>
                    <a:pt x="0" y="1577"/>
                  </a:lnTo>
                  <a:lnTo>
                    <a:pt x="3513" y="0"/>
                  </a:lnTo>
                  <a:lnTo>
                    <a:pt x="3529" y="38"/>
                  </a:lnTo>
                  <a:lnTo>
                    <a:pt x="16" y="1614"/>
                  </a:lnTo>
                  <a:lnTo>
                    <a:pt x="8" y="1596"/>
                  </a:lnTo>
                  <a:close/>
                </a:path>
              </a:pathLst>
            </a:custGeom>
            <a:solidFill>
              <a:srgbClr val="7A82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91" name="Freeform 575"/>
            <p:cNvSpPr>
              <a:spLocks/>
            </p:cNvSpPr>
            <p:nvPr/>
          </p:nvSpPr>
          <p:spPr bwMode="auto">
            <a:xfrm>
              <a:off x="1117" y="3152"/>
              <a:ext cx="1" cy="2"/>
            </a:xfrm>
            <a:custGeom>
              <a:avLst/>
              <a:gdLst/>
              <a:ahLst/>
              <a:cxnLst>
                <a:cxn ang="0">
                  <a:pos x="28" y="37"/>
                </a:cxn>
                <a:cxn ang="0">
                  <a:pos x="19" y="40"/>
                </a:cxn>
                <a:cxn ang="0">
                  <a:pos x="12" y="37"/>
                </a:cxn>
                <a:cxn ang="0">
                  <a:pos x="6" y="33"/>
                </a:cxn>
                <a:cxn ang="0">
                  <a:pos x="2" y="26"/>
                </a:cxn>
                <a:cxn ang="0">
                  <a:pos x="0" y="19"/>
                </a:cxn>
                <a:cxn ang="0">
                  <a:pos x="1" y="11"/>
                </a:cxn>
                <a:cxn ang="0">
                  <a:pos x="5" y="5"/>
                </a:cxn>
                <a:cxn ang="0">
                  <a:pos x="12" y="0"/>
                </a:cxn>
                <a:cxn ang="0">
                  <a:pos x="28" y="37"/>
                </a:cxn>
              </a:cxnLst>
              <a:rect l="0" t="0" r="r" b="b"/>
              <a:pathLst>
                <a:path w="28" h="40">
                  <a:moveTo>
                    <a:pt x="28" y="37"/>
                  </a:moveTo>
                  <a:lnTo>
                    <a:pt x="19" y="40"/>
                  </a:lnTo>
                  <a:lnTo>
                    <a:pt x="12" y="37"/>
                  </a:lnTo>
                  <a:lnTo>
                    <a:pt x="6" y="33"/>
                  </a:lnTo>
                  <a:lnTo>
                    <a:pt x="2" y="26"/>
                  </a:lnTo>
                  <a:lnTo>
                    <a:pt x="0" y="19"/>
                  </a:lnTo>
                  <a:lnTo>
                    <a:pt x="1" y="11"/>
                  </a:lnTo>
                  <a:lnTo>
                    <a:pt x="5" y="5"/>
                  </a:lnTo>
                  <a:lnTo>
                    <a:pt x="12" y="0"/>
                  </a:lnTo>
                  <a:lnTo>
                    <a:pt x="28" y="37"/>
                  </a:lnTo>
                  <a:close/>
                </a:path>
              </a:pathLst>
            </a:custGeom>
            <a:solidFill>
              <a:srgbClr val="7A82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92" name="Freeform 576"/>
            <p:cNvSpPr>
              <a:spLocks/>
            </p:cNvSpPr>
            <p:nvPr/>
          </p:nvSpPr>
          <p:spPr bwMode="auto">
            <a:xfrm>
              <a:off x="1281" y="3075"/>
              <a:ext cx="2" cy="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9" y="0"/>
                </a:cxn>
                <a:cxn ang="0">
                  <a:pos x="16" y="2"/>
                </a:cxn>
                <a:cxn ang="0">
                  <a:pos x="22" y="6"/>
                </a:cxn>
                <a:cxn ang="0">
                  <a:pos x="26" y="13"/>
                </a:cxn>
                <a:cxn ang="0">
                  <a:pos x="28" y="21"/>
                </a:cxn>
                <a:cxn ang="0">
                  <a:pos x="27" y="29"/>
                </a:cxn>
                <a:cxn ang="0">
                  <a:pos x="23" y="35"/>
                </a:cxn>
                <a:cxn ang="0">
                  <a:pos x="16" y="40"/>
                </a:cxn>
                <a:cxn ang="0">
                  <a:pos x="0" y="2"/>
                </a:cxn>
              </a:cxnLst>
              <a:rect l="0" t="0" r="r" b="b"/>
              <a:pathLst>
                <a:path w="28" h="40">
                  <a:moveTo>
                    <a:pt x="0" y="2"/>
                  </a:moveTo>
                  <a:lnTo>
                    <a:pt x="9" y="0"/>
                  </a:lnTo>
                  <a:lnTo>
                    <a:pt x="16" y="2"/>
                  </a:lnTo>
                  <a:lnTo>
                    <a:pt x="22" y="6"/>
                  </a:lnTo>
                  <a:lnTo>
                    <a:pt x="26" y="13"/>
                  </a:lnTo>
                  <a:lnTo>
                    <a:pt x="28" y="21"/>
                  </a:lnTo>
                  <a:lnTo>
                    <a:pt x="27" y="29"/>
                  </a:lnTo>
                  <a:lnTo>
                    <a:pt x="23" y="35"/>
                  </a:lnTo>
                  <a:lnTo>
                    <a:pt x="16" y="4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93" name="Freeform 577"/>
            <p:cNvSpPr>
              <a:spLocks/>
            </p:cNvSpPr>
            <p:nvPr/>
          </p:nvSpPr>
          <p:spPr bwMode="auto">
            <a:xfrm>
              <a:off x="1121" y="3075"/>
              <a:ext cx="161" cy="91"/>
            </a:xfrm>
            <a:custGeom>
              <a:avLst/>
              <a:gdLst/>
              <a:ahLst/>
              <a:cxnLst>
                <a:cxn ang="0">
                  <a:pos x="8" y="1614"/>
                </a:cxn>
                <a:cxn ang="0">
                  <a:pos x="0" y="1595"/>
                </a:cxn>
                <a:cxn ang="0">
                  <a:pos x="3531" y="0"/>
                </a:cxn>
                <a:cxn ang="0">
                  <a:pos x="3547" y="38"/>
                </a:cxn>
                <a:cxn ang="0">
                  <a:pos x="17" y="1633"/>
                </a:cxn>
                <a:cxn ang="0">
                  <a:pos x="8" y="1614"/>
                </a:cxn>
              </a:cxnLst>
              <a:rect l="0" t="0" r="r" b="b"/>
              <a:pathLst>
                <a:path w="3547" h="1633">
                  <a:moveTo>
                    <a:pt x="8" y="1614"/>
                  </a:moveTo>
                  <a:lnTo>
                    <a:pt x="0" y="1595"/>
                  </a:lnTo>
                  <a:lnTo>
                    <a:pt x="3531" y="0"/>
                  </a:lnTo>
                  <a:lnTo>
                    <a:pt x="3547" y="38"/>
                  </a:lnTo>
                  <a:lnTo>
                    <a:pt x="17" y="1633"/>
                  </a:lnTo>
                  <a:lnTo>
                    <a:pt x="8" y="1614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94" name="Freeform 578"/>
            <p:cNvSpPr>
              <a:spLocks/>
            </p:cNvSpPr>
            <p:nvPr/>
          </p:nvSpPr>
          <p:spPr bwMode="auto">
            <a:xfrm>
              <a:off x="1120" y="3164"/>
              <a:ext cx="2" cy="2"/>
            </a:xfrm>
            <a:custGeom>
              <a:avLst/>
              <a:gdLst/>
              <a:ahLst/>
              <a:cxnLst>
                <a:cxn ang="0">
                  <a:pos x="29" y="38"/>
                </a:cxn>
                <a:cxn ang="0">
                  <a:pos x="19" y="40"/>
                </a:cxn>
                <a:cxn ang="0">
                  <a:pos x="12" y="38"/>
                </a:cxn>
                <a:cxn ang="0">
                  <a:pos x="6" y="34"/>
                </a:cxn>
                <a:cxn ang="0">
                  <a:pos x="2" y="27"/>
                </a:cxn>
                <a:cxn ang="0">
                  <a:pos x="0" y="19"/>
                </a:cxn>
                <a:cxn ang="0">
                  <a:pos x="1" y="12"/>
                </a:cxn>
                <a:cxn ang="0">
                  <a:pos x="5" y="6"/>
                </a:cxn>
                <a:cxn ang="0">
                  <a:pos x="12" y="0"/>
                </a:cxn>
                <a:cxn ang="0">
                  <a:pos x="29" y="38"/>
                </a:cxn>
              </a:cxnLst>
              <a:rect l="0" t="0" r="r" b="b"/>
              <a:pathLst>
                <a:path w="29" h="40">
                  <a:moveTo>
                    <a:pt x="29" y="38"/>
                  </a:moveTo>
                  <a:lnTo>
                    <a:pt x="19" y="40"/>
                  </a:lnTo>
                  <a:lnTo>
                    <a:pt x="12" y="38"/>
                  </a:lnTo>
                  <a:lnTo>
                    <a:pt x="6" y="34"/>
                  </a:lnTo>
                  <a:lnTo>
                    <a:pt x="2" y="27"/>
                  </a:lnTo>
                  <a:lnTo>
                    <a:pt x="0" y="19"/>
                  </a:lnTo>
                  <a:lnTo>
                    <a:pt x="1" y="12"/>
                  </a:lnTo>
                  <a:lnTo>
                    <a:pt x="5" y="6"/>
                  </a:lnTo>
                  <a:lnTo>
                    <a:pt x="12" y="0"/>
                  </a:lnTo>
                  <a:lnTo>
                    <a:pt x="29" y="38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95" name="Freeform 579"/>
            <p:cNvSpPr>
              <a:spLocks/>
            </p:cNvSpPr>
            <p:nvPr/>
          </p:nvSpPr>
          <p:spPr bwMode="auto">
            <a:xfrm>
              <a:off x="1112" y="3169"/>
              <a:ext cx="50" cy="122"/>
            </a:xfrm>
            <a:custGeom>
              <a:avLst/>
              <a:gdLst/>
              <a:ahLst/>
              <a:cxnLst>
                <a:cxn ang="0">
                  <a:pos x="230" y="56"/>
                </a:cxn>
                <a:cxn ang="0">
                  <a:pos x="1103" y="2072"/>
                </a:cxn>
                <a:cxn ang="0">
                  <a:pos x="1067" y="2201"/>
                </a:cxn>
                <a:cxn ang="0">
                  <a:pos x="1031" y="2186"/>
                </a:cxn>
                <a:cxn ang="0">
                  <a:pos x="994" y="2172"/>
                </a:cxn>
                <a:cxn ang="0">
                  <a:pos x="958" y="2155"/>
                </a:cxn>
                <a:cxn ang="0">
                  <a:pos x="921" y="2138"/>
                </a:cxn>
                <a:cxn ang="0">
                  <a:pos x="886" y="2119"/>
                </a:cxn>
                <a:cxn ang="0">
                  <a:pos x="850" y="2100"/>
                </a:cxn>
                <a:cxn ang="0">
                  <a:pos x="814" y="2079"/>
                </a:cxn>
                <a:cxn ang="0">
                  <a:pos x="780" y="2058"/>
                </a:cxn>
                <a:cxn ang="0">
                  <a:pos x="745" y="2036"/>
                </a:cxn>
                <a:cxn ang="0">
                  <a:pos x="711" y="2012"/>
                </a:cxn>
                <a:cxn ang="0">
                  <a:pos x="677" y="1988"/>
                </a:cxn>
                <a:cxn ang="0">
                  <a:pos x="644" y="1964"/>
                </a:cxn>
                <a:cxn ang="0">
                  <a:pos x="610" y="1939"/>
                </a:cxn>
                <a:cxn ang="0">
                  <a:pos x="579" y="1911"/>
                </a:cxn>
                <a:cxn ang="0">
                  <a:pos x="547" y="1884"/>
                </a:cxn>
                <a:cxn ang="0">
                  <a:pos x="515" y="1856"/>
                </a:cxn>
                <a:cxn ang="0">
                  <a:pos x="485" y="1827"/>
                </a:cxn>
                <a:cxn ang="0">
                  <a:pos x="455" y="1797"/>
                </a:cxn>
                <a:cxn ang="0">
                  <a:pos x="426" y="1767"/>
                </a:cxn>
                <a:cxn ang="0">
                  <a:pos x="397" y="1736"/>
                </a:cxn>
                <a:cxn ang="0">
                  <a:pos x="370" y="1705"/>
                </a:cxn>
                <a:cxn ang="0">
                  <a:pos x="342" y="1672"/>
                </a:cxn>
                <a:cxn ang="0">
                  <a:pos x="316" y="1638"/>
                </a:cxn>
                <a:cxn ang="0">
                  <a:pos x="291" y="1604"/>
                </a:cxn>
                <a:cxn ang="0">
                  <a:pos x="267" y="1571"/>
                </a:cxn>
                <a:cxn ang="0">
                  <a:pos x="243" y="1536"/>
                </a:cxn>
                <a:cxn ang="0">
                  <a:pos x="221" y="1500"/>
                </a:cxn>
                <a:cxn ang="0">
                  <a:pos x="199" y="1463"/>
                </a:cxn>
                <a:cxn ang="0">
                  <a:pos x="178" y="1427"/>
                </a:cxn>
                <a:cxn ang="0">
                  <a:pos x="158" y="1389"/>
                </a:cxn>
                <a:cxn ang="0">
                  <a:pos x="140" y="1351"/>
                </a:cxn>
                <a:cxn ang="0">
                  <a:pos x="123" y="1314"/>
                </a:cxn>
                <a:cxn ang="0">
                  <a:pos x="94" y="1241"/>
                </a:cxn>
                <a:cxn ang="0">
                  <a:pos x="70" y="1164"/>
                </a:cxn>
                <a:cxn ang="0">
                  <a:pos x="49" y="1083"/>
                </a:cxn>
                <a:cxn ang="0">
                  <a:pos x="32" y="997"/>
                </a:cxn>
                <a:cxn ang="0">
                  <a:pos x="19" y="910"/>
                </a:cxn>
                <a:cxn ang="0">
                  <a:pos x="8" y="822"/>
                </a:cxn>
                <a:cxn ang="0">
                  <a:pos x="2" y="732"/>
                </a:cxn>
                <a:cxn ang="0">
                  <a:pos x="0" y="641"/>
                </a:cxn>
                <a:cxn ang="0">
                  <a:pos x="2" y="551"/>
                </a:cxn>
                <a:cxn ang="0">
                  <a:pos x="8" y="463"/>
                </a:cxn>
                <a:cxn ang="0">
                  <a:pos x="18" y="375"/>
                </a:cxn>
                <a:cxn ang="0">
                  <a:pos x="31" y="292"/>
                </a:cxn>
                <a:cxn ang="0">
                  <a:pos x="48" y="212"/>
                </a:cxn>
                <a:cxn ang="0">
                  <a:pos x="69" y="136"/>
                </a:cxn>
                <a:cxn ang="0">
                  <a:pos x="94" y="65"/>
                </a:cxn>
                <a:cxn ang="0">
                  <a:pos x="123" y="0"/>
                </a:cxn>
                <a:cxn ang="0">
                  <a:pos x="230" y="56"/>
                </a:cxn>
              </a:cxnLst>
              <a:rect l="0" t="0" r="r" b="b"/>
              <a:pathLst>
                <a:path w="1103" h="2201">
                  <a:moveTo>
                    <a:pt x="230" y="56"/>
                  </a:moveTo>
                  <a:lnTo>
                    <a:pt x="1103" y="2072"/>
                  </a:lnTo>
                  <a:lnTo>
                    <a:pt x="1067" y="2201"/>
                  </a:lnTo>
                  <a:lnTo>
                    <a:pt x="1031" y="2186"/>
                  </a:lnTo>
                  <a:lnTo>
                    <a:pt x="994" y="2172"/>
                  </a:lnTo>
                  <a:lnTo>
                    <a:pt x="958" y="2155"/>
                  </a:lnTo>
                  <a:lnTo>
                    <a:pt x="921" y="2138"/>
                  </a:lnTo>
                  <a:lnTo>
                    <a:pt x="886" y="2119"/>
                  </a:lnTo>
                  <a:lnTo>
                    <a:pt x="850" y="2100"/>
                  </a:lnTo>
                  <a:lnTo>
                    <a:pt x="814" y="2079"/>
                  </a:lnTo>
                  <a:lnTo>
                    <a:pt x="780" y="2058"/>
                  </a:lnTo>
                  <a:lnTo>
                    <a:pt x="745" y="2036"/>
                  </a:lnTo>
                  <a:lnTo>
                    <a:pt x="711" y="2012"/>
                  </a:lnTo>
                  <a:lnTo>
                    <a:pt x="677" y="1988"/>
                  </a:lnTo>
                  <a:lnTo>
                    <a:pt x="644" y="1964"/>
                  </a:lnTo>
                  <a:lnTo>
                    <a:pt x="610" y="1939"/>
                  </a:lnTo>
                  <a:lnTo>
                    <a:pt x="579" y="1911"/>
                  </a:lnTo>
                  <a:lnTo>
                    <a:pt x="547" y="1884"/>
                  </a:lnTo>
                  <a:lnTo>
                    <a:pt x="515" y="1856"/>
                  </a:lnTo>
                  <a:lnTo>
                    <a:pt x="485" y="1827"/>
                  </a:lnTo>
                  <a:lnTo>
                    <a:pt x="455" y="1797"/>
                  </a:lnTo>
                  <a:lnTo>
                    <a:pt x="426" y="1767"/>
                  </a:lnTo>
                  <a:lnTo>
                    <a:pt x="397" y="1736"/>
                  </a:lnTo>
                  <a:lnTo>
                    <a:pt x="370" y="1705"/>
                  </a:lnTo>
                  <a:lnTo>
                    <a:pt x="342" y="1672"/>
                  </a:lnTo>
                  <a:lnTo>
                    <a:pt x="316" y="1638"/>
                  </a:lnTo>
                  <a:lnTo>
                    <a:pt x="291" y="1604"/>
                  </a:lnTo>
                  <a:lnTo>
                    <a:pt x="267" y="1571"/>
                  </a:lnTo>
                  <a:lnTo>
                    <a:pt x="243" y="1536"/>
                  </a:lnTo>
                  <a:lnTo>
                    <a:pt x="221" y="1500"/>
                  </a:lnTo>
                  <a:lnTo>
                    <a:pt x="199" y="1463"/>
                  </a:lnTo>
                  <a:lnTo>
                    <a:pt x="178" y="1427"/>
                  </a:lnTo>
                  <a:lnTo>
                    <a:pt x="158" y="1389"/>
                  </a:lnTo>
                  <a:lnTo>
                    <a:pt x="140" y="1351"/>
                  </a:lnTo>
                  <a:lnTo>
                    <a:pt x="123" y="1314"/>
                  </a:lnTo>
                  <a:lnTo>
                    <a:pt x="94" y="1241"/>
                  </a:lnTo>
                  <a:lnTo>
                    <a:pt x="70" y="1164"/>
                  </a:lnTo>
                  <a:lnTo>
                    <a:pt x="49" y="1083"/>
                  </a:lnTo>
                  <a:lnTo>
                    <a:pt x="32" y="997"/>
                  </a:lnTo>
                  <a:lnTo>
                    <a:pt x="19" y="910"/>
                  </a:lnTo>
                  <a:lnTo>
                    <a:pt x="8" y="822"/>
                  </a:lnTo>
                  <a:lnTo>
                    <a:pt x="2" y="732"/>
                  </a:lnTo>
                  <a:lnTo>
                    <a:pt x="0" y="641"/>
                  </a:lnTo>
                  <a:lnTo>
                    <a:pt x="2" y="551"/>
                  </a:lnTo>
                  <a:lnTo>
                    <a:pt x="8" y="463"/>
                  </a:lnTo>
                  <a:lnTo>
                    <a:pt x="18" y="375"/>
                  </a:lnTo>
                  <a:lnTo>
                    <a:pt x="31" y="292"/>
                  </a:lnTo>
                  <a:lnTo>
                    <a:pt x="48" y="212"/>
                  </a:lnTo>
                  <a:lnTo>
                    <a:pt x="69" y="136"/>
                  </a:lnTo>
                  <a:lnTo>
                    <a:pt x="94" y="65"/>
                  </a:lnTo>
                  <a:lnTo>
                    <a:pt x="123" y="0"/>
                  </a:lnTo>
                  <a:lnTo>
                    <a:pt x="230" y="56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96" name="Freeform 580"/>
            <p:cNvSpPr>
              <a:spLocks/>
            </p:cNvSpPr>
            <p:nvPr/>
          </p:nvSpPr>
          <p:spPr bwMode="auto">
            <a:xfrm>
              <a:off x="1111" y="3169"/>
              <a:ext cx="50" cy="122"/>
            </a:xfrm>
            <a:custGeom>
              <a:avLst/>
              <a:gdLst/>
              <a:ahLst/>
              <a:cxnLst>
                <a:cxn ang="0">
                  <a:pos x="230" y="56"/>
                </a:cxn>
                <a:cxn ang="0">
                  <a:pos x="1103" y="2072"/>
                </a:cxn>
                <a:cxn ang="0">
                  <a:pos x="1067" y="2202"/>
                </a:cxn>
                <a:cxn ang="0">
                  <a:pos x="1030" y="2187"/>
                </a:cxn>
                <a:cxn ang="0">
                  <a:pos x="994" y="2172"/>
                </a:cxn>
                <a:cxn ang="0">
                  <a:pos x="958" y="2155"/>
                </a:cxn>
                <a:cxn ang="0">
                  <a:pos x="921" y="2138"/>
                </a:cxn>
                <a:cxn ang="0">
                  <a:pos x="886" y="2119"/>
                </a:cxn>
                <a:cxn ang="0">
                  <a:pos x="850" y="2100"/>
                </a:cxn>
                <a:cxn ang="0">
                  <a:pos x="814" y="2079"/>
                </a:cxn>
                <a:cxn ang="0">
                  <a:pos x="779" y="2058"/>
                </a:cxn>
                <a:cxn ang="0">
                  <a:pos x="745" y="2036"/>
                </a:cxn>
                <a:cxn ang="0">
                  <a:pos x="711" y="2013"/>
                </a:cxn>
                <a:cxn ang="0">
                  <a:pos x="676" y="1989"/>
                </a:cxn>
                <a:cxn ang="0">
                  <a:pos x="644" y="1964"/>
                </a:cxn>
                <a:cxn ang="0">
                  <a:pos x="610" y="1939"/>
                </a:cxn>
                <a:cxn ang="0">
                  <a:pos x="578" y="1912"/>
                </a:cxn>
                <a:cxn ang="0">
                  <a:pos x="547" y="1884"/>
                </a:cxn>
                <a:cxn ang="0">
                  <a:pos x="515" y="1857"/>
                </a:cxn>
                <a:cxn ang="0">
                  <a:pos x="485" y="1827"/>
                </a:cxn>
                <a:cxn ang="0">
                  <a:pos x="455" y="1798"/>
                </a:cxn>
                <a:cxn ang="0">
                  <a:pos x="425" y="1767"/>
                </a:cxn>
                <a:cxn ang="0">
                  <a:pos x="397" y="1737"/>
                </a:cxn>
                <a:cxn ang="0">
                  <a:pos x="369" y="1705"/>
                </a:cxn>
                <a:cxn ang="0">
                  <a:pos x="342" y="1672"/>
                </a:cxn>
                <a:cxn ang="0">
                  <a:pos x="316" y="1639"/>
                </a:cxn>
                <a:cxn ang="0">
                  <a:pos x="291" y="1605"/>
                </a:cxn>
                <a:cxn ang="0">
                  <a:pos x="266" y="1571"/>
                </a:cxn>
                <a:cxn ang="0">
                  <a:pos x="243" y="1536"/>
                </a:cxn>
                <a:cxn ang="0">
                  <a:pos x="220" y="1500"/>
                </a:cxn>
                <a:cxn ang="0">
                  <a:pos x="199" y="1464"/>
                </a:cxn>
                <a:cxn ang="0">
                  <a:pos x="178" y="1428"/>
                </a:cxn>
                <a:cxn ang="0">
                  <a:pos x="158" y="1390"/>
                </a:cxn>
                <a:cxn ang="0">
                  <a:pos x="140" y="1352"/>
                </a:cxn>
                <a:cxn ang="0">
                  <a:pos x="123" y="1314"/>
                </a:cxn>
                <a:cxn ang="0">
                  <a:pos x="94" y="1241"/>
                </a:cxn>
                <a:cxn ang="0">
                  <a:pos x="69" y="1164"/>
                </a:cxn>
                <a:cxn ang="0">
                  <a:pos x="49" y="1083"/>
                </a:cxn>
                <a:cxn ang="0">
                  <a:pos x="32" y="998"/>
                </a:cxn>
                <a:cxn ang="0">
                  <a:pos x="18" y="910"/>
                </a:cxn>
                <a:cxn ang="0">
                  <a:pos x="8" y="823"/>
                </a:cxn>
                <a:cxn ang="0">
                  <a:pos x="2" y="732"/>
                </a:cxn>
                <a:cxn ang="0">
                  <a:pos x="0" y="641"/>
                </a:cxn>
                <a:cxn ang="0">
                  <a:pos x="2" y="552"/>
                </a:cxn>
                <a:cxn ang="0">
                  <a:pos x="8" y="463"/>
                </a:cxn>
                <a:cxn ang="0">
                  <a:pos x="17" y="376"/>
                </a:cxn>
                <a:cxn ang="0">
                  <a:pos x="31" y="292"/>
                </a:cxn>
                <a:cxn ang="0">
                  <a:pos x="48" y="212"/>
                </a:cxn>
                <a:cxn ang="0">
                  <a:pos x="68" y="136"/>
                </a:cxn>
                <a:cxn ang="0">
                  <a:pos x="94" y="66"/>
                </a:cxn>
                <a:cxn ang="0">
                  <a:pos x="123" y="0"/>
                </a:cxn>
                <a:cxn ang="0">
                  <a:pos x="230" y="56"/>
                </a:cxn>
              </a:cxnLst>
              <a:rect l="0" t="0" r="r" b="b"/>
              <a:pathLst>
                <a:path w="1103" h="2202">
                  <a:moveTo>
                    <a:pt x="230" y="56"/>
                  </a:moveTo>
                  <a:lnTo>
                    <a:pt x="1103" y="2072"/>
                  </a:lnTo>
                  <a:lnTo>
                    <a:pt x="1067" y="2202"/>
                  </a:lnTo>
                  <a:lnTo>
                    <a:pt x="1030" y="2187"/>
                  </a:lnTo>
                  <a:lnTo>
                    <a:pt x="994" y="2172"/>
                  </a:lnTo>
                  <a:lnTo>
                    <a:pt x="958" y="2155"/>
                  </a:lnTo>
                  <a:lnTo>
                    <a:pt x="921" y="2138"/>
                  </a:lnTo>
                  <a:lnTo>
                    <a:pt x="886" y="2119"/>
                  </a:lnTo>
                  <a:lnTo>
                    <a:pt x="850" y="2100"/>
                  </a:lnTo>
                  <a:lnTo>
                    <a:pt x="814" y="2079"/>
                  </a:lnTo>
                  <a:lnTo>
                    <a:pt x="779" y="2058"/>
                  </a:lnTo>
                  <a:lnTo>
                    <a:pt x="745" y="2036"/>
                  </a:lnTo>
                  <a:lnTo>
                    <a:pt x="711" y="2013"/>
                  </a:lnTo>
                  <a:lnTo>
                    <a:pt x="676" y="1989"/>
                  </a:lnTo>
                  <a:lnTo>
                    <a:pt x="644" y="1964"/>
                  </a:lnTo>
                  <a:lnTo>
                    <a:pt x="610" y="1939"/>
                  </a:lnTo>
                  <a:lnTo>
                    <a:pt x="578" y="1912"/>
                  </a:lnTo>
                  <a:lnTo>
                    <a:pt x="547" y="1884"/>
                  </a:lnTo>
                  <a:lnTo>
                    <a:pt x="515" y="1857"/>
                  </a:lnTo>
                  <a:lnTo>
                    <a:pt x="485" y="1827"/>
                  </a:lnTo>
                  <a:lnTo>
                    <a:pt x="455" y="1798"/>
                  </a:lnTo>
                  <a:lnTo>
                    <a:pt x="425" y="1767"/>
                  </a:lnTo>
                  <a:lnTo>
                    <a:pt x="397" y="1737"/>
                  </a:lnTo>
                  <a:lnTo>
                    <a:pt x="369" y="1705"/>
                  </a:lnTo>
                  <a:lnTo>
                    <a:pt x="342" y="1672"/>
                  </a:lnTo>
                  <a:lnTo>
                    <a:pt x="316" y="1639"/>
                  </a:lnTo>
                  <a:lnTo>
                    <a:pt x="291" y="1605"/>
                  </a:lnTo>
                  <a:lnTo>
                    <a:pt x="266" y="1571"/>
                  </a:lnTo>
                  <a:lnTo>
                    <a:pt x="243" y="1536"/>
                  </a:lnTo>
                  <a:lnTo>
                    <a:pt x="220" y="1500"/>
                  </a:lnTo>
                  <a:lnTo>
                    <a:pt x="199" y="1464"/>
                  </a:lnTo>
                  <a:lnTo>
                    <a:pt x="178" y="1428"/>
                  </a:lnTo>
                  <a:lnTo>
                    <a:pt x="158" y="1390"/>
                  </a:lnTo>
                  <a:lnTo>
                    <a:pt x="140" y="1352"/>
                  </a:lnTo>
                  <a:lnTo>
                    <a:pt x="123" y="1314"/>
                  </a:lnTo>
                  <a:lnTo>
                    <a:pt x="94" y="1241"/>
                  </a:lnTo>
                  <a:lnTo>
                    <a:pt x="69" y="1164"/>
                  </a:lnTo>
                  <a:lnTo>
                    <a:pt x="49" y="1083"/>
                  </a:lnTo>
                  <a:lnTo>
                    <a:pt x="32" y="998"/>
                  </a:lnTo>
                  <a:lnTo>
                    <a:pt x="18" y="910"/>
                  </a:lnTo>
                  <a:lnTo>
                    <a:pt x="8" y="823"/>
                  </a:lnTo>
                  <a:lnTo>
                    <a:pt x="2" y="732"/>
                  </a:lnTo>
                  <a:lnTo>
                    <a:pt x="0" y="641"/>
                  </a:lnTo>
                  <a:lnTo>
                    <a:pt x="2" y="552"/>
                  </a:lnTo>
                  <a:lnTo>
                    <a:pt x="8" y="463"/>
                  </a:lnTo>
                  <a:lnTo>
                    <a:pt x="17" y="376"/>
                  </a:lnTo>
                  <a:lnTo>
                    <a:pt x="31" y="292"/>
                  </a:lnTo>
                  <a:lnTo>
                    <a:pt x="48" y="212"/>
                  </a:lnTo>
                  <a:lnTo>
                    <a:pt x="68" y="136"/>
                  </a:lnTo>
                  <a:lnTo>
                    <a:pt x="94" y="66"/>
                  </a:lnTo>
                  <a:lnTo>
                    <a:pt x="123" y="0"/>
                  </a:lnTo>
                  <a:lnTo>
                    <a:pt x="230" y="56"/>
                  </a:lnTo>
                  <a:close/>
                </a:path>
              </a:pathLst>
            </a:custGeom>
            <a:solidFill>
              <a:srgbClr val="BAC2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97" name="Freeform 581"/>
            <p:cNvSpPr>
              <a:spLocks/>
            </p:cNvSpPr>
            <p:nvPr/>
          </p:nvSpPr>
          <p:spPr bwMode="auto">
            <a:xfrm>
              <a:off x="1288" y="3074"/>
              <a:ext cx="52" cy="121"/>
            </a:xfrm>
            <a:custGeom>
              <a:avLst/>
              <a:gdLst/>
              <a:ahLst/>
              <a:cxnLst>
                <a:cxn ang="0">
                  <a:pos x="917" y="2127"/>
                </a:cxn>
                <a:cxn ang="0">
                  <a:pos x="0" y="131"/>
                </a:cxn>
                <a:cxn ang="0">
                  <a:pos x="32" y="0"/>
                </a:cxn>
                <a:cxn ang="0">
                  <a:pos x="69" y="14"/>
                </a:cxn>
                <a:cxn ang="0">
                  <a:pos x="106" y="29"/>
                </a:cxn>
                <a:cxn ang="0">
                  <a:pos x="142" y="44"/>
                </a:cxn>
                <a:cxn ang="0">
                  <a:pos x="179" y="60"/>
                </a:cxn>
                <a:cxn ang="0">
                  <a:pos x="216" y="78"/>
                </a:cxn>
                <a:cxn ang="0">
                  <a:pos x="252" y="96"/>
                </a:cxn>
                <a:cxn ang="0">
                  <a:pos x="287" y="116"/>
                </a:cxn>
                <a:cxn ang="0">
                  <a:pos x="323" y="136"/>
                </a:cxn>
                <a:cxn ang="0">
                  <a:pos x="358" y="159"/>
                </a:cxn>
                <a:cxn ang="0">
                  <a:pos x="392" y="181"/>
                </a:cxn>
                <a:cxn ang="0">
                  <a:pos x="427" y="204"/>
                </a:cxn>
                <a:cxn ang="0">
                  <a:pos x="461" y="228"/>
                </a:cxn>
                <a:cxn ang="0">
                  <a:pos x="494" y="252"/>
                </a:cxn>
                <a:cxn ang="0">
                  <a:pos x="527" y="279"/>
                </a:cxn>
                <a:cxn ang="0">
                  <a:pos x="560" y="305"/>
                </a:cxn>
                <a:cxn ang="0">
                  <a:pos x="591" y="332"/>
                </a:cxn>
                <a:cxn ang="0">
                  <a:pos x="623" y="361"/>
                </a:cxn>
                <a:cxn ang="0">
                  <a:pos x="653" y="389"/>
                </a:cxn>
                <a:cxn ang="0">
                  <a:pos x="683" y="419"/>
                </a:cxn>
                <a:cxn ang="0">
                  <a:pos x="713" y="449"/>
                </a:cxn>
                <a:cxn ang="0">
                  <a:pos x="741" y="481"/>
                </a:cxn>
                <a:cxn ang="0">
                  <a:pos x="769" y="513"/>
                </a:cxn>
                <a:cxn ang="0">
                  <a:pos x="795" y="545"/>
                </a:cxn>
                <a:cxn ang="0">
                  <a:pos x="822" y="578"/>
                </a:cxn>
                <a:cxn ang="0">
                  <a:pos x="846" y="612"/>
                </a:cxn>
                <a:cxn ang="0">
                  <a:pos x="871" y="647"/>
                </a:cxn>
                <a:cxn ang="0">
                  <a:pos x="894" y="681"/>
                </a:cxn>
                <a:cxn ang="0">
                  <a:pos x="917" y="717"/>
                </a:cxn>
                <a:cxn ang="0">
                  <a:pos x="938" y="754"/>
                </a:cxn>
                <a:cxn ang="0">
                  <a:pos x="958" y="791"/>
                </a:cxn>
                <a:cxn ang="0">
                  <a:pos x="978" y="828"/>
                </a:cxn>
                <a:cxn ang="0">
                  <a:pos x="996" y="866"/>
                </a:cxn>
                <a:cxn ang="0">
                  <a:pos x="1026" y="938"/>
                </a:cxn>
                <a:cxn ang="0">
                  <a:pos x="1052" y="1015"/>
                </a:cxn>
                <a:cxn ang="0">
                  <a:pos x="1075" y="1096"/>
                </a:cxn>
                <a:cxn ang="0">
                  <a:pos x="1094" y="1180"/>
                </a:cxn>
                <a:cxn ang="0">
                  <a:pos x="1109" y="1266"/>
                </a:cxn>
                <a:cxn ang="0">
                  <a:pos x="1121" y="1356"/>
                </a:cxn>
                <a:cxn ang="0">
                  <a:pos x="1129" y="1446"/>
                </a:cxn>
                <a:cxn ang="0">
                  <a:pos x="1133" y="1536"/>
                </a:cxn>
                <a:cxn ang="0">
                  <a:pos x="1133" y="1626"/>
                </a:cxn>
                <a:cxn ang="0">
                  <a:pos x="1130" y="1716"/>
                </a:cxn>
                <a:cxn ang="0">
                  <a:pos x="1122" y="1802"/>
                </a:cxn>
                <a:cxn ang="0">
                  <a:pos x="1110" y="1886"/>
                </a:cxn>
                <a:cxn ang="0">
                  <a:pos x="1095" y="1967"/>
                </a:cxn>
                <a:cxn ang="0">
                  <a:pos x="1076" y="2043"/>
                </a:cxn>
                <a:cxn ang="0">
                  <a:pos x="1052" y="2115"/>
                </a:cxn>
                <a:cxn ang="0">
                  <a:pos x="1025" y="2181"/>
                </a:cxn>
                <a:cxn ang="0">
                  <a:pos x="917" y="2127"/>
                </a:cxn>
              </a:cxnLst>
              <a:rect l="0" t="0" r="r" b="b"/>
              <a:pathLst>
                <a:path w="1133" h="2181">
                  <a:moveTo>
                    <a:pt x="917" y="2127"/>
                  </a:moveTo>
                  <a:lnTo>
                    <a:pt x="0" y="131"/>
                  </a:lnTo>
                  <a:lnTo>
                    <a:pt x="32" y="0"/>
                  </a:lnTo>
                  <a:lnTo>
                    <a:pt x="69" y="14"/>
                  </a:lnTo>
                  <a:lnTo>
                    <a:pt x="106" y="29"/>
                  </a:lnTo>
                  <a:lnTo>
                    <a:pt x="142" y="44"/>
                  </a:lnTo>
                  <a:lnTo>
                    <a:pt x="179" y="60"/>
                  </a:lnTo>
                  <a:lnTo>
                    <a:pt x="216" y="78"/>
                  </a:lnTo>
                  <a:lnTo>
                    <a:pt x="252" y="96"/>
                  </a:lnTo>
                  <a:lnTo>
                    <a:pt x="287" y="116"/>
                  </a:lnTo>
                  <a:lnTo>
                    <a:pt x="323" y="136"/>
                  </a:lnTo>
                  <a:lnTo>
                    <a:pt x="358" y="159"/>
                  </a:lnTo>
                  <a:lnTo>
                    <a:pt x="392" y="181"/>
                  </a:lnTo>
                  <a:lnTo>
                    <a:pt x="427" y="204"/>
                  </a:lnTo>
                  <a:lnTo>
                    <a:pt x="461" y="228"/>
                  </a:lnTo>
                  <a:lnTo>
                    <a:pt x="494" y="252"/>
                  </a:lnTo>
                  <a:lnTo>
                    <a:pt x="527" y="279"/>
                  </a:lnTo>
                  <a:lnTo>
                    <a:pt x="560" y="305"/>
                  </a:lnTo>
                  <a:lnTo>
                    <a:pt x="591" y="332"/>
                  </a:lnTo>
                  <a:lnTo>
                    <a:pt x="623" y="361"/>
                  </a:lnTo>
                  <a:lnTo>
                    <a:pt x="653" y="389"/>
                  </a:lnTo>
                  <a:lnTo>
                    <a:pt x="683" y="419"/>
                  </a:lnTo>
                  <a:lnTo>
                    <a:pt x="713" y="449"/>
                  </a:lnTo>
                  <a:lnTo>
                    <a:pt x="741" y="481"/>
                  </a:lnTo>
                  <a:lnTo>
                    <a:pt x="769" y="513"/>
                  </a:lnTo>
                  <a:lnTo>
                    <a:pt x="795" y="545"/>
                  </a:lnTo>
                  <a:lnTo>
                    <a:pt x="822" y="578"/>
                  </a:lnTo>
                  <a:lnTo>
                    <a:pt x="846" y="612"/>
                  </a:lnTo>
                  <a:lnTo>
                    <a:pt x="871" y="647"/>
                  </a:lnTo>
                  <a:lnTo>
                    <a:pt x="894" y="681"/>
                  </a:lnTo>
                  <a:lnTo>
                    <a:pt x="917" y="717"/>
                  </a:lnTo>
                  <a:lnTo>
                    <a:pt x="938" y="754"/>
                  </a:lnTo>
                  <a:lnTo>
                    <a:pt x="958" y="791"/>
                  </a:lnTo>
                  <a:lnTo>
                    <a:pt x="978" y="828"/>
                  </a:lnTo>
                  <a:lnTo>
                    <a:pt x="996" y="866"/>
                  </a:lnTo>
                  <a:lnTo>
                    <a:pt x="1026" y="938"/>
                  </a:lnTo>
                  <a:lnTo>
                    <a:pt x="1052" y="1015"/>
                  </a:lnTo>
                  <a:lnTo>
                    <a:pt x="1075" y="1096"/>
                  </a:lnTo>
                  <a:lnTo>
                    <a:pt x="1094" y="1180"/>
                  </a:lnTo>
                  <a:lnTo>
                    <a:pt x="1109" y="1266"/>
                  </a:lnTo>
                  <a:lnTo>
                    <a:pt x="1121" y="1356"/>
                  </a:lnTo>
                  <a:lnTo>
                    <a:pt x="1129" y="1446"/>
                  </a:lnTo>
                  <a:lnTo>
                    <a:pt x="1133" y="1536"/>
                  </a:lnTo>
                  <a:lnTo>
                    <a:pt x="1133" y="1626"/>
                  </a:lnTo>
                  <a:lnTo>
                    <a:pt x="1130" y="1716"/>
                  </a:lnTo>
                  <a:lnTo>
                    <a:pt x="1122" y="1802"/>
                  </a:lnTo>
                  <a:lnTo>
                    <a:pt x="1110" y="1886"/>
                  </a:lnTo>
                  <a:lnTo>
                    <a:pt x="1095" y="1967"/>
                  </a:lnTo>
                  <a:lnTo>
                    <a:pt x="1076" y="2043"/>
                  </a:lnTo>
                  <a:lnTo>
                    <a:pt x="1052" y="2115"/>
                  </a:lnTo>
                  <a:lnTo>
                    <a:pt x="1025" y="2181"/>
                  </a:lnTo>
                  <a:lnTo>
                    <a:pt x="917" y="2127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98" name="Freeform 582"/>
            <p:cNvSpPr>
              <a:spLocks/>
            </p:cNvSpPr>
            <p:nvPr/>
          </p:nvSpPr>
          <p:spPr bwMode="auto">
            <a:xfrm>
              <a:off x="1288" y="3074"/>
              <a:ext cx="51" cy="122"/>
            </a:xfrm>
            <a:custGeom>
              <a:avLst/>
              <a:gdLst/>
              <a:ahLst/>
              <a:cxnLst>
                <a:cxn ang="0">
                  <a:pos x="918" y="2126"/>
                </a:cxn>
                <a:cxn ang="0">
                  <a:pos x="0" y="130"/>
                </a:cxn>
                <a:cxn ang="0">
                  <a:pos x="33" y="0"/>
                </a:cxn>
                <a:cxn ang="0">
                  <a:pos x="70" y="13"/>
                </a:cxn>
                <a:cxn ang="0">
                  <a:pos x="107" y="28"/>
                </a:cxn>
                <a:cxn ang="0">
                  <a:pos x="143" y="43"/>
                </a:cxn>
                <a:cxn ang="0">
                  <a:pos x="180" y="60"/>
                </a:cxn>
                <a:cxn ang="0">
                  <a:pos x="217" y="78"/>
                </a:cxn>
                <a:cxn ang="0">
                  <a:pos x="252" y="96"/>
                </a:cxn>
                <a:cxn ang="0">
                  <a:pos x="288" y="116"/>
                </a:cxn>
                <a:cxn ang="0">
                  <a:pos x="324" y="136"/>
                </a:cxn>
                <a:cxn ang="0">
                  <a:pos x="359" y="158"/>
                </a:cxn>
                <a:cxn ang="0">
                  <a:pos x="393" y="180"/>
                </a:cxn>
                <a:cxn ang="0">
                  <a:pos x="428" y="203"/>
                </a:cxn>
                <a:cxn ang="0">
                  <a:pos x="462" y="227"/>
                </a:cxn>
                <a:cxn ang="0">
                  <a:pos x="495" y="252"/>
                </a:cxn>
                <a:cxn ang="0">
                  <a:pos x="528" y="278"/>
                </a:cxn>
                <a:cxn ang="0">
                  <a:pos x="561" y="304"/>
                </a:cxn>
                <a:cxn ang="0">
                  <a:pos x="592" y="332"/>
                </a:cxn>
                <a:cxn ang="0">
                  <a:pos x="624" y="360"/>
                </a:cxn>
                <a:cxn ang="0">
                  <a:pos x="654" y="389"/>
                </a:cxn>
                <a:cxn ang="0">
                  <a:pos x="684" y="418"/>
                </a:cxn>
                <a:cxn ang="0">
                  <a:pos x="714" y="449"/>
                </a:cxn>
                <a:cxn ang="0">
                  <a:pos x="742" y="480"/>
                </a:cxn>
                <a:cxn ang="0">
                  <a:pos x="770" y="512"/>
                </a:cxn>
                <a:cxn ang="0">
                  <a:pos x="796" y="545"/>
                </a:cxn>
                <a:cxn ang="0">
                  <a:pos x="823" y="577"/>
                </a:cxn>
                <a:cxn ang="0">
                  <a:pos x="847" y="611"/>
                </a:cxn>
                <a:cxn ang="0">
                  <a:pos x="872" y="646"/>
                </a:cxn>
                <a:cxn ang="0">
                  <a:pos x="895" y="681"/>
                </a:cxn>
                <a:cxn ang="0">
                  <a:pos x="918" y="717"/>
                </a:cxn>
                <a:cxn ang="0">
                  <a:pos x="939" y="754"/>
                </a:cxn>
                <a:cxn ang="0">
                  <a:pos x="959" y="790"/>
                </a:cxn>
                <a:cxn ang="0">
                  <a:pos x="979" y="827"/>
                </a:cxn>
                <a:cxn ang="0">
                  <a:pos x="997" y="865"/>
                </a:cxn>
                <a:cxn ang="0">
                  <a:pos x="1027" y="937"/>
                </a:cxn>
                <a:cxn ang="0">
                  <a:pos x="1053" y="1014"/>
                </a:cxn>
                <a:cxn ang="0">
                  <a:pos x="1076" y="1095"/>
                </a:cxn>
                <a:cxn ang="0">
                  <a:pos x="1095" y="1179"/>
                </a:cxn>
                <a:cxn ang="0">
                  <a:pos x="1110" y="1266"/>
                </a:cxn>
                <a:cxn ang="0">
                  <a:pos x="1122" y="1355"/>
                </a:cxn>
                <a:cxn ang="0">
                  <a:pos x="1130" y="1445"/>
                </a:cxn>
                <a:cxn ang="0">
                  <a:pos x="1134" y="1536"/>
                </a:cxn>
                <a:cxn ang="0">
                  <a:pos x="1134" y="1625"/>
                </a:cxn>
                <a:cxn ang="0">
                  <a:pos x="1131" y="1715"/>
                </a:cxn>
                <a:cxn ang="0">
                  <a:pos x="1123" y="1801"/>
                </a:cxn>
                <a:cxn ang="0">
                  <a:pos x="1111" y="1886"/>
                </a:cxn>
                <a:cxn ang="0">
                  <a:pos x="1096" y="1966"/>
                </a:cxn>
                <a:cxn ang="0">
                  <a:pos x="1077" y="2043"/>
                </a:cxn>
                <a:cxn ang="0">
                  <a:pos x="1053" y="2115"/>
                </a:cxn>
                <a:cxn ang="0">
                  <a:pos x="1026" y="2180"/>
                </a:cxn>
                <a:cxn ang="0">
                  <a:pos x="918" y="2126"/>
                </a:cxn>
              </a:cxnLst>
              <a:rect l="0" t="0" r="r" b="b"/>
              <a:pathLst>
                <a:path w="1134" h="2180">
                  <a:moveTo>
                    <a:pt x="918" y="2126"/>
                  </a:moveTo>
                  <a:lnTo>
                    <a:pt x="0" y="130"/>
                  </a:lnTo>
                  <a:lnTo>
                    <a:pt x="33" y="0"/>
                  </a:lnTo>
                  <a:lnTo>
                    <a:pt x="70" y="13"/>
                  </a:lnTo>
                  <a:lnTo>
                    <a:pt x="107" y="28"/>
                  </a:lnTo>
                  <a:lnTo>
                    <a:pt x="143" y="43"/>
                  </a:lnTo>
                  <a:lnTo>
                    <a:pt x="180" y="60"/>
                  </a:lnTo>
                  <a:lnTo>
                    <a:pt x="217" y="78"/>
                  </a:lnTo>
                  <a:lnTo>
                    <a:pt x="252" y="96"/>
                  </a:lnTo>
                  <a:lnTo>
                    <a:pt x="288" y="116"/>
                  </a:lnTo>
                  <a:lnTo>
                    <a:pt x="324" y="136"/>
                  </a:lnTo>
                  <a:lnTo>
                    <a:pt x="359" y="158"/>
                  </a:lnTo>
                  <a:lnTo>
                    <a:pt x="393" y="180"/>
                  </a:lnTo>
                  <a:lnTo>
                    <a:pt x="428" y="203"/>
                  </a:lnTo>
                  <a:lnTo>
                    <a:pt x="462" y="227"/>
                  </a:lnTo>
                  <a:lnTo>
                    <a:pt x="495" y="252"/>
                  </a:lnTo>
                  <a:lnTo>
                    <a:pt x="528" y="278"/>
                  </a:lnTo>
                  <a:lnTo>
                    <a:pt x="561" y="304"/>
                  </a:lnTo>
                  <a:lnTo>
                    <a:pt x="592" y="332"/>
                  </a:lnTo>
                  <a:lnTo>
                    <a:pt x="624" y="360"/>
                  </a:lnTo>
                  <a:lnTo>
                    <a:pt x="654" y="389"/>
                  </a:lnTo>
                  <a:lnTo>
                    <a:pt x="684" y="418"/>
                  </a:lnTo>
                  <a:lnTo>
                    <a:pt x="714" y="449"/>
                  </a:lnTo>
                  <a:lnTo>
                    <a:pt x="742" y="480"/>
                  </a:lnTo>
                  <a:lnTo>
                    <a:pt x="770" y="512"/>
                  </a:lnTo>
                  <a:lnTo>
                    <a:pt x="796" y="545"/>
                  </a:lnTo>
                  <a:lnTo>
                    <a:pt x="823" y="577"/>
                  </a:lnTo>
                  <a:lnTo>
                    <a:pt x="847" y="611"/>
                  </a:lnTo>
                  <a:lnTo>
                    <a:pt x="872" y="646"/>
                  </a:lnTo>
                  <a:lnTo>
                    <a:pt x="895" y="681"/>
                  </a:lnTo>
                  <a:lnTo>
                    <a:pt x="918" y="717"/>
                  </a:lnTo>
                  <a:lnTo>
                    <a:pt x="939" y="754"/>
                  </a:lnTo>
                  <a:lnTo>
                    <a:pt x="959" y="790"/>
                  </a:lnTo>
                  <a:lnTo>
                    <a:pt x="979" y="827"/>
                  </a:lnTo>
                  <a:lnTo>
                    <a:pt x="997" y="865"/>
                  </a:lnTo>
                  <a:lnTo>
                    <a:pt x="1027" y="937"/>
                  </a:lnTo>
                  <a:lnTo>
                    <a:pt x="1053" y="1014"/>
                  </a:lnTo>
                  <a:lnTo>
                    <a:pt x="1076" y="1095"/>
                  </a:lnTo>
                  <a:lnTo>
                    <a:pt x="1095" y="1179"/>
                  </a:lnTo>
                  <a:lnTo>
                    <a:pt x="1110" y="1266"/>
                  </a:lnTo>
                  <a:lnTo>
                    <a:pt x="1122" y="1355"/>
                  </a:lnTo>
                  <a:lnTo>
                    <a:pt x="1130" y="1445"/>
                  </a:lnTo>
                  <a:lnTo>
                    <a:pt x="1134" y="1536"/>
                  </a:lnTo>
                  <a:lnTo>
                    <a:pt x="1134" y="1625"/>
                  </a:lnTo>
                  <a:lnTo>
                    <a:pt x="1131" y="1715"/>
                  </a:lnTo>
                  <a:lnTo>
                    <a:pt x="1123" y="1801"/>
                  </a:lnTo>
                  <a:lnTo>
                    <a:pt x="1111" y="1886"/>
                  </a:lnTo>
                  <a:lnTo>
                    <a:pt x="1096" y="1966"/>
                  </a:lnTo>
                  <a:lnTo>
                    <a:pt x="1077" y="2043"/>
                  </a:lnTo>
                  <a:lnTo>
                    <a:pt x="1053" y="2115"/>
                  </a:lnTo>
                  <a:lnTo>
                    <a:pt x="1026" y="2180"/>
                  </a:lnTo>
                  <a:lnTo>
                    <a:pt x="918" y="2126"/>
                  </a:lnTo>
                  <a:close/>
                </a:path>
              </a:pathLst>
            </a:custGeom>
            <a:solidFill>
              <a:srgbClr val="BAC2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99" name="Freeform 583"/>
            <p:cNvSpPr>
              <a:spLocks/>
            </p:cNvSpPr>
            <p:nvPr/>
          </p:nvSpPr>
          <p:spPr bwMode="auto">
            <a:xfrm>
              <a:off x="1170" y="3144"/>
              <a:ext cx="164" cy="228"/>
            </a:xfrm>
            <a:custGeom>
              <a:avLst/>
              <a:gdLst/>
              <a:ahLst/>
              <a:cxnLst>
                <a:cxn ang="0">
                  <a:pos x="1404" y="4112"/>
                </a:cxn>
                <a:cxn ang="0">
                  <a:pos x="3622" y="3023"/>
                </a:cxn>
                <a:cxn ang="0">
                  <a:pos x="2218" y="0"/>
                </a:cxn>
                <a:cxn ang="0">
                  <a:pos x="0" y="989"/>
                </a:cxn>
                <a:cxn ang="0">
                  <a:pos x="1404" y="4112"/>
                </a:cxn>
              </a:cxnLst>
              <a:rect l="0" t="0" r="r" b="b"/>
              <a:pathLst>
                <a:path w="3622" h="4112">
                  <a:moveTo>
                    <a:pt x="1404" y="4112"/>
                  </a:moveTo>
                  <a:lnTo>
                    <a:pt x="3622" y="3023"/>
                  </a:lnTo>
                  <a:lnTo>
                    <a:pt x="2218" y="0"/>
                  </a:lnTo>
                  <a:lnTo>
                    <a:pt x="0" y="989"/>
                  </a:lnTo>
                  <a:lnTo>
                    <a:pt x="1404" y="4112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00" name="Freeform 584"/>
            <p:cNvSpPr>
              <a:spLocks/>
            </p:cNvSpPr>
            <p:nvPr/>
          </p:nvSpPr>
          <p:spPr bwMode="auto">
            <a:xfrm>
              <a:off x="1170" y="3141"/>
              <a:ext cx="164" cy="228"/>
            </a:xfrm>
            <a:custGeom>
              <a:avLst/>
              <a:gdLst/>
              <a:ahLst/>
              <a:cxnLst>
                <a:cxn ang="0">
                  <a:pos x="1404" y="4113"/>
                </a:cxn>
                <a:cxn ang="0">
                  <a:pos x="3622" y="3024"/>
                </a:cxn>
                <a:cxn ang="0">
                  <a:pos x="2218" y="0"/>
                </a:cxn>
                <a:cxn ang="0">
                  <a:pos x="0" y="989"/>
                </a:cxn>
                <a:cxn ang="0">
                  <a:pos x="1404" y="4113"/>
                </a:cxn>
              </a:cxnLst>
              <a:rect l="0" t="0" r="r" b="b"/>
              <a:pathLst>
                <a:path w="3622" h="4113">
                  <a:moveTo>
                    <a:pt x="1404" y="4113"/>
                  </a:moveTo>
                  <a:lnTo>
                    <a:pt x="3622" y="3024"/>
                  </a:lnTo>
                  <a:lnTo>
                    <a:pt x="2218" y="0"/>
                  </a:lnTo>
                  <a:lnTo>
                    <a:pt x="0" y="989"/>
                  </a:lnTo>
                  <a:lnTo>
                    <a:pt x="1404" y="4113"/>
                  </a:lnTo>
                  <a:close/>
                </a:path>
              </a:pathLst>
            </a:custGeom>
            <a:solidFill>
              <a:srgbClr val="11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01" name="Freeform 585"/>
            <p:cNvSpPr>
              <a:spLocks/>
            </p:cNvSpPr>
            <p:nvPr/>
          </p:nvSpPr>
          <p:spPr bwMode="auto">
            <a:xfrm>
              <a:off x="1176" y="3146"/>
              <a:ext cx="157" cy="218"/>
            </a:xfrm>
            <a:custGeom>
              <a:avLst/>
              <a:gdLst/>
              <a:ahLst/>
              <a:cxnLst>
                <a:cxn ang="0">
                  <a:pos x="1335" y="3913"/>
                </a:cxn>
                <a:cxn ang="0">
                  <a:pos x="3446" y="2878"/>
                </a:cxn>
                <a:cxn ang="0">
                  <a:pos x="2111" y="0"/>
                </a:cxn>
                <a:cxn ang="0">
                  <a:pos x="0" y="942"/>
                </a:cxn>
                <a:cxn ang="0">
                  <a:pos x="1335" y="3913"/>
                </a:cxn>
              </a:cxnLst>
              <a:rect l="0" t="0" r="r" b="b"/>
              <a:pathLst>
                <a:path w="3446" h="3913">
                  <a:moveTo>
                    <a:pt x="1335" y="3913"/>
                  </a:moveTo>
                  <a:lnTo>
                    <a:pt x="3446" y="2878"/>
                  </a:lnTo>
                  <a:lnTo>
                    <a:pt x="2111" y="0"/>
                  </a:lnTo>
                  <a:lnTo>
                    <a:pt x="0" y="942"/>
                  </a:lnTo>
                  <a:lnTo>
                    <a:pt x="1335" y="3913"/>
                  </a:lnTo>
                  <a:close/>
                </a:path>
              </a:pathLst>
            </a:custGeom>
            <a:solidFill>
              <a:srgbClr val="1A78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02" name="Freeform 586"/>
            <p:cNvSpPr>
              <a:spLocks/>
            </p:cNvSpPr>
            <p:nvPr/>
          </p:nvSpPr>
          <p:spPr bwMode="auto">
            <a:xfrm>
              <a:off x="1183" y="3109"/>
              <a:ext cx="19" cy="19"/>
            </a:xfrm>
            <a:custGeom>
              <a:avLst/>
              <a:gdLst/>
              <a:ahLst/>
              <a:cxnLst>
                <a:cxn ang="0">
                  <a:pos x="431" y="186"/>
                </a:cxn>
                <a:cxn ang="0">
                  <a:pos x="79" y="343"/>
                </a:cxn>
                <a:cxn ang="0">
                  <a:pos x="0" y="157"/>
                </a:cxn>
                <a:cxn ang="0">
                  <a:pos x="352" y="0"/>
                </a:cxn>
                <a:cxn ang="0">
                  <a:pos x="431" y="186"/>
                </a:cxn>
              </a:cxnLst>
              <a:rect l="0" t="0" r="r" b="b"/>
              <a:pathLst>
                <a:path w="431" h="343">
                  <a:moveTo>
                    <a:pt x="431" y="186"/>
                  </a:moveTo>
                  <a:lnTo>
                    <a:pt x="79" y="343"/>
                  </a:lnTo>
                  <a:lnTo>
                    <a:pt x="0" y="157"/>
                  </a:lnTo>
                  <a:lnTo>
                    <a:pt x="352" y="0"/>
                  </a:lnTo>
                  <a:lnTo>
                    <a:pt x="431" y="18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03" name="Freeform 587"/>
            <p:cNvSpPr>
              <a:spLocks/>
            </p:cNvSpPr>
            <p:nvPr/>
          </p:nvSpPr>
          <p:spPr bwMode="auto">
            <a:xfrm>
              <a:off x="1186" y="3112"/>
              <a:ext cx="16" cy="15"/>
            </a:xfrm>
            <a:custGeom>
              <a:avLst/>
              <a:gdLst/>
              <a:ahLst/>
              <a:cxnLst>
                <a:cxn ang="0">
                  <a:pos x="347" y="126"/>
                </a:cxn>
                <a:cxn ang="0">
                  <a:pos x="53" y="257"/>
                </a:cxn>
                <a:cxn ang="0">
                  <a:pos x="0" y="132"/>
                </a:cxn>
                <a:cxn ang="0">
                  <a:pos x="294" y="0"/>
                </a:cxn>
                <a:cxn ang="0">
                  <a:pos x="347" y="126"/>
                </a:cxn>
              </a:cxnLst>
              <a:rect l="0" t="0" r="r" b="b"/>
              <a:pathLst>
                <a:path w="347" h="257">
                  <a:moveTo>
                    <a:pt x="347" y="126"/>
                  </a:moveTo>
                  <a:lnTo>
                    <a:pt x="53" y="257"/>
                  </a:lnTo>
                  <a:lnTo>
                    <a:pt x="0" y="132"/>
                  </a:lnTo>
                  <a:lnTo>
                    <a:pt x="294" y="0"/>
                  </a:lnTo>
                  <a:lnTo>
                    <a:pt x="347" y="126"/>
                  </a:lnTo>
                  <a:close/>
                </a:path>
              </a:pathLst>
            </a:custGeom>
            <a:solidFill>
              <a:srgbClr val="BAC2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04" name="Freeform 588"/>
            <p:cNvSpPr>
              <a:spLocks/>
            </p:cNvSpPr>
            <p:nvPr/>
          </p:nvSpPr>
          <p:spPr bwMode="auto">
            <a:xfrm>
              <a:off x="1191" y="3110"/>
              <a:ext cx="10" cy="13"/>
            </a:xfrm>
            <a:custGeom>
              <a:avLst/>
              <a:gdLst/>
              <a:ahLst/>
              <a:cxnLst>
                <a:cxn ang="0">
                  <a:pos x="5" y="73"/>
                </a:cxn>
                <a:cxn ang="0">
                  <a:pos x="167" y="0"/>
                </a:cxn>
                <a:cxn ang="0">
                  <a:pos x="171" y="0"/>
                </a:cxn>
                <a:cxn ang="0">
                  <a:pos x="175" y="2"/>
                </a:cxn>
                <a:cxn ang="0">
                  <a:pos x="180" y="6"/>
                </a:cxn>
                <a:cxn ang="0">
                  <a:pos x="183" y="13"/>
                </a:cxn>
                <a:cxn ang="0">
                  <a:pos x="236" y="141"/>
                </a:cxn>
                <a:cxn ang="0">
                  <a:pos x="238" y="147"/>
                </a:cxn>
                <a:cxn ang="0">
                  <a:pos x="238" y="154"/>
                </a:cxn>
                <a:cxn ang="0">
                  <a:pos x="237" y="159"/>
                </a:cxn>
                <a:cxn ang="0">
                  <a:pos x="234" y="162"/>
                </a:cxn>
                <a:cxn ang="0">
                  <a:pos x="73" y="234"/>
                </a:cxn>
                <a:cxn ang="0">
                  <a:pos x="69" y="234"/>
                </a:cxn>
                <a:cxn ang="0">
                  <a:pos x="64" y="232"/>
                </a:cxn>
                <a:cxn ang="0">
                  <a:pos x="60" y="228"/>
                </a:cxn>
                <a:cxn ang="0">
                  <a:pos x="56" y="221"/>
                </a:cxn>
                <a:cxn ang="0">
                  <a:pos x="2" y="94"/>
                </a:cxn>
                <a:cxn ang="0">
                  <a:pos x="0" y="86"/>
                </a:cxn>
                <a:cxn ang="0">
                  <a:pos x="0" y="80"/>
                </a:cxn>
                <a:cxn ang="0">
                  <a:pos x="1" y="76"/>
                </a:cxn>
                <a:cxn ang="0">
                  <a:pos x="5" y="73"/>
                </a:cxn>
              </a:cxnLst>
              <a:rect l="0" t="0" r="r" b="b"/>
              <a:pathLst>
                <a:path w="238" h="234">
                  <a:moveTo>
                    <a:pt x="5" y="73"/>
                  </a:moveTo>
                  <a:lnTo>
                    <a:pt x="167" y="0"/>
                  </a:lnTo>
                  <a:lnTo>
                    <a:pt x="171" y="0"/>
                  </a:lnTo>
                  <a:lnTo>
                    <a:pt x="175" y="2"/>
                  </a:lnTo>
                  <a:lnTo>
                    <a:pt x="180" y="6"/>
                  </a:lnTo>
                  <a:lnTo>
                    <a:pt x="183" y="13"/>
                  </a:lnTo>
                  <a:lnTo>
                    <a:pt x="236" y="141"/>
                  </a:lnTo>
                  <a:lnTo>
                    <a:pt x="238" y="147"/>
                  </a:lnTo>
                  <a:lnTo>
                    <a:pt x="238" y="154"/>
                  </a:lnTo>
                  <a:lnTo>
                    <a:pt x="237" y="159"/>
                  </a:lnTo>
                  <a:lnTo>
                    <a:pt x="234" y="162"/>
                  </a:lnTo>
                  <a:lnTo>
                    <a:pt x="73" y="234"/>
                  </a:lnTo>
                  <a:lnTo>
                    <a:pt x="69" y="234"/>
                  </a:lnTo>
                  <a:lnTo>
                    <a:pt x="64" y="232"/>
                  </a:lnTo>
                  <a:lnTo>
                    <a:pt x="60" y="228"/>
                  </a:lnTo>
                  <a:lnTo>
                    <a:pt x="56" y="221"/>
                  </a:lnTo>
                  <a:lnTo>
                    <a:pt x="2" y="94"/>
                  </a:lnTo>
                  <a:lnTo>
                    <a:pt x="0" y="86"/>
                  </a:lnTo>
                  <a:lnTo>
                    <a:pt x="0" y="80"/>
                  </a:lnTo>
                  <a:lnTo>
                    <a:pt x="1" y="76"/>
                  </a:lnTo>
                  <a:lnTo>
                    <a:pt x="5" y="73"/>
                  </a:lnTo>
                  <a:close/>
                </a:path>
              </a:pathLst>
            </a:custGeom>
            <a:solidFill>
              <a:srgbClr val="E0E8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05" name="Freeform 589"/>
            <p:cNvSpPr>
              <a:spLocks/>
            </p:cNvSpPr>
            <p:nvPr/>
          </p:nvSpPr>
          <p:spPr bwMode="auto">
            <a:xfrm>
              <a:off x="1191" y="3111"/>
              <a:ext cx="10" cy="11"/>
            </a:xfrm>
            <a:custGeom>
              <a:avLst/>
              <a:gdLst/>
              <a:ahLst/>
              <a:cxnLst>
                <a:cxn ang="0">
                  <a:pos x="4" y="62"/>
                </a:cxn>
                <a:cxn ang="0">
                  <a:pos x="142" y="0"/>
                </a:cxn>
                <a:cxn ang="0">
                  <a:pos x="146" y="0"/>
                </a:cxn>
                <a:cxn ang="0">
                  <a:pos x="150" y="2"/>
                </a:cxn>
                <a:cxn ang="0">
                  <a:pos x="153" y="5"/>
                </a:cxn>
                <a:cxn ang="0">
                  <a:pos x="156" y="10"/>
                </a:cxn>
                <a:cxn ang="0">
                  <a:pos x="202" y="120"/>
                </a:cxn>
                <a:cxn ang="0">
                  <a:pos x="204" y="125"/>
                </a:cxn>
                <a:cxn ang="0">
                  <a:pos x="204" y="130"/>
                </a:cxn>
                <a:cxn ang="0">
                  <a:pos x="202" y="135"/>
                </a:cxn>
                <a:cxn ang="0">
                  <a:pos x="200" y="138"/>
                </a:cxn>
                <a:cxn ang="0">
                  <a:pos x="62" y="199"/>
                </a:cxn>
                <a:cxn ang="0">
                  <a:pos x="58" y="199"/>
                </a:cxn>
                <a:cxn ang="0">
                  <a:pos x="54" y="198"/>
                </a:cxn>
                <a:cxn ang="0">
                  <a:pos x="51" y="194"/>
                </a:cxn>
                <a:cxn ang="0">
                  <a:pos x="48" y="188"/>
                </a:cxn>
                <a:cxn ang="0">
                  <a:pos x="2" y="80"/>
                </a:cxn>
                <a:cxn ang="0">
                  <a:pos x="0" y="74"/>
                </a:cxn>
                <a:cxn ang="0">
                  <a:pos x="0" y="68"/>
                </a:cxn>
                <a:cxn ang="0">
                  <a:pos x="2" y="64"/>
                </a:cxn>
                <a:cxn ang="0">
                  <a:pos x="4" y="62"/>
                </a:cxn>
              </a:cxnLst>
              <a:rect l="0" t="0" r="r" b="b"/>
              <a:pathLst>
                <a:path w="204" h="199">
                  <a:moveTo>
                    <a:pt x="4" y="62"/>
                  </a:moveTo>
                  <a:lnTo>
                    <a:pt x="142" y="0"/>
                  </a:lnTo>
                  <a:lnTo>
                    <a:pt x="146" y="0"/>
                  </a:lnTo>
                  <a:lnTo>
                    <a:pt x="150" y="2"/>
                  </a:lnTo>
                  <a:lnTo>
                    <a:pt x="153" y="5"/>
                  </a:lnTo>
                  <a:lnTo>
                    <a:pt x="156" y="10"/>
                  </a:lnTo>
                  <a:lnTo>
                    <a:pt x="202" y="120"/>
                  </a:lnTo>
                  <a:lnTo>
                    <a:pt x="204" y="125"/>
                  </a:lnTo>
                  <a:lnTo>
                    <a:pt x="204" y="130"/>
                  </a:lnTo>
                  <a:lnTo>
                    <a:pt x="202" y="135"/>
                  </a:lnTo>
                  <a:lnTo>
                    <a:pt x="200" y="138"/>
                  </a:lnTo>
                  <a:lnTo>
                    <a:pt x="62" y="199"/>
                  </a:lnTo>
                  <a:lnTo>
                    <a:pt x="58" y="199"/>
                  </a:lnTo>
                  <a:lnTo>
                    <a:pt x="54" y="198"/>
                  </a:lnTo>
                  <a:lnTo>
                    <a:pt x="51" y="194"/>
                  </a:lnTo>
                  <a:lnTo>
                    <a:pt x="48" y="188"/>
                  </a:lnTo>
                  <a:lnTo>
                    <a:pt x="2" y="80"/>
                  </a:lnTo>
                  <a:lnTo>
                    <a:pt x="0" y="74"/>
                  </a:lnTo>
                  <a:lnTo>
                    <a:pt x="0" y="68"/>
                  </a:lnTo>
                  <a:lnTo>
                    <a:pt x="2" y="64"/>
                  </a:lnTo>
                  <a:lnTo>
                    <a:pt x="4" y="62"/>
                  </a:lnTo>
                  <a:close/>
                </a:path>
              </a:pathLst>
            </a:custGeom>
            <a:solidFill>
              <a:srgbClr val="91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06" name="Freeform 590"/>
            <p:cNvSpPr>
              <a:spLocks/>
            </p:cNvSpPr>
            <p:nvPr/>
          </p:nvSpPr>
          <p:spPr bwMode="auto">
            <a:xfrm>
              <a:off x="1194" y="3113"/>
              <a:ext cx="6" cy="8"/>
            </a:xfrm>
            <a:custGeom>
              <a:avLst/>
              <a:gdLst/>
              <a:ahLst/>
              <a:cxnLst>
                <a:cxn ang="0">
                  <a:pos x="88" y="6"/>
                </a:cxn>
                <a:cxn ang="0">
                  <a:pos x="116" y="77"/>
                </a:cxn>
                <a:cxn ang="0">
                  <a:pos x="118" y="85"/>
                </a:cxn>
                <a:cxn ang="0">
                  <a:pos x="118" y="95"/>
                </a:cxn>
                <a:cxn ang="0">
                  <a:pos x="116" y="103"/>
                </a:cxn>
                <a:cxn ang="0">
                  <a:pos x="112" y="108"/>
                </a:cxn>
                <a:cxn ang="0">
                  <a:pos x="14" y="152"/>
                </a:cxn>
                <a:cxn ang="0">
                  <a:pos x="6" y="154"/>
                </a:cxn>
                <a:cxn ang="0">
                  <a:pos x="2" y="150"/>
                </a:cxn>
                <a:cxn ang="0">
                  <a:pos x="0" y="140"/>
                </a:cxn>
                <a:cxn ang="0">
                  <a:pos x="1" y="127"/>
                </a:cxn>
                <a:cxn ang="0">
                  <a:pos x="4" y="112"/>
                </a:cxn>
                <a:cxn ang="0">
                  <a:pos x="9" y="95"/>
                </a:cxn>
                <a:cxn ang="0">
                  <a:pos x="14" y="77"/>
                </a:cxn>
                <a:cxn ang="0">
                  <a:pos x="21" y="61"/>
                </a:cxn>
                <a:cxn ang="0">
                  <a:pos x="29" y="46"/>
                </a:cxn>
                <a:cxn ang="0">
                  <a:pos x="38" y="33"/>
                </a:cxn>
                <a:cxn ang="0">
                  <a:pos x="48" y="21"/>
                </a:cxn>
                <a:cxn ang="0">
                  <a:pos x="58" y="12"/>
                </a:cxn>
                <a:cxn ang="0">
                  <a:pos x="67" y="4"/>
                </a:cxn>
                <a:cxn ang="0">
                  <a:pos x="76" y="0"/>
                </a:cxn>
                <a:cxn ang="0">
                  <a:pos x="83" y="1"/>
                </a:cxn>
                <a:cxn ang="0">
                  <a:pos x="88" y="6"/>
                </a:cxn>
              </a:cxnLst>
              <a:rect l="0" t="0" r="r" b="b"/>
              <a:pathLst>
                <a:path w="118" h="154">
                  <a:moveTo>
                    <a:pt x="88" y="6"/>
                  </a:moveTo>
                  <a:lnTo>
                    <a:pt x="116" y="77"/>
                  </a:lnTo>
                  <a:lnTo>
                    <a:pt x="118" y="85"/>
                  </a:lnTo>
                  <a:lnTo>
                    <a:pt x="118" y="95"/>
                  </a:lnTo>
                  <a:lnTo>
                    <a:pt x="116" y="103"/>
                  </a:lnTo>
                  <a:lnTo>
                    <a:pt x="112" y="108"/>
                  </a:lnTo>
                  <a:lnTo>
                    <a:pt x="14" y="152"/>
                  </a:lnTo>
                  <a:lnTo>
                    <a:pt x="6" y="154"/>
                  </a:lnTo>
                  <a:lnTo>
                    <a:pt x="2" y="150"/>
                  </a:lnTo>
                  <a:lnTo>
                    <a:pt x="0" y="140"/>
                  </a:lnTo>
                  <a:lnTo>
                    <a:pt x="1" y="127"/>
                  </a:lnTo>
                  <a:lnTo>
                    <a:pt x="4" y="112"/>
                  </a:lnTo>
                  <a:lnTo>
                    <a:pt x="9" y="95"/>
                  </a:lnTo>
                  <a:lnTo>
                    <a:pt x="14" y="77"/>
                  </a:lnTo>
                  <a:lnTo>
                    <a:pt x="21" y="61"/>
                  </a:lnTo>
                  <a:lnTo>
                    <a:pt x="29" y="46"/>
                  </a:lnTo>
                  <a:lnTo>
                    <a:pt x="38" y="33"/>
                  </a:lnTo>
                  <a:lnTo>
                    <a:pt x="48" y="21"/>
                  </a:lnTo>
                  <a:lnTo>
                    <a:pt x="58" y="12"/>
                  </a:lnTo>
                  <a:lnTo>
                    <a:pt x="67" y="4"/>
                  </a:lnTo>
                  <a:lnTo>
                    <a:pt x="76" y="0"/>
                  </a:lnTo>
                  <a:lnTo>
                    <a:pt x="83" y="1"/>
                  </a:lnTo>
                  <a:lnTo>
                    <a:pt x="88" y="6"/>
                  </a:lnTo>
                  <a:close/>
                </a:path>
              </a:pathLst>
            </a:custGeom>
            <a:solidFill>
              <a:srgbClr val="D1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07" name="Freeform 591"/>
            <p:cNvSpPr>
              <a:spLocks/>
            </p:cNvSpPr>
            <p:nvPr/>
          </p:nvSpPr>
          <p:spPr bwMode="auto">
            <a:xfrm>
              <a:off x="1207" y="3099"/>
              <a:ext cx="13" cy="16"/>
            </a:xfrm>
            <a:custGeom>
              <a:avLst/>
              <a:gdLst/>
              <a:ahLst/>
              <a:cxnLst>
                <a:cxn ang="0">
                  <a:pos x="287" y="186"/>
                </a:cxn>
                <a:cxn ang="0">
                  <a:pos x="78" y="280"/>
                </a:cxn>
                <a:cxn ang="0">
                  <a:pos x="0" y="93"/>
                </a:cxn>
                <a:cxn ang="0">
                  <a:pos x="210" y="0"/>
                </a:cxn>
                <a:cxn ang="0">
                  <a:pos x="287" y="186"/>
                </a:cxn>
              </a:cxnLst>
              <a:rect l="0" t="0" r="r" b="b"/>
              <a:pathLst>
                <a:path w="287" h="280">
                  <a:moveTo>
                    <a:pt x="287" y="186"/>
                  </a:moveTo>
                  <a:lnTo>
                    <a:pt x="78" y="280"/>
                  </a:lnTo>
                  <a:lnTo>
                    <a:pt x="0" y="93"/>
                  </a:lnTo>
                  <a:lnTo>
                    <a:pt x="210" y="0"/>
                  </a:lnTo>
                  <a:lnTo>
                    <a:pt x="287" y="18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08" name="Freeform 592"/>
            <p:cNvSpPr>
              <a:spLocks/>
            </p:cNvSpPr>
            <p:nvPr/>
          </p:nvSpPr>
          <p:spPr bwMode="auto">
            <a:xfrm>
              <a:off x="1209" y="3102"/>
              <a:ext cx="11" cy="12"/>
            </a:xfrm>
            <a:custGeom>
              <a:avLst/>
              <a:gdLst/>
              <a:ahLst/>
              <a:cxnLst>
                <a:cxn ang="0">
                  <a:pos x="227" y="125"/>
                </a:cxn>
                <a:cxn ang="0">
                  <a:pos x="53" y="203"/>
                </a:cxn>
                <a:cxn ang="0">
                  <a:pos x="0" y="78"/>
                </a:cxn>
                <a:cxn ang="0">
                  <a:pos x="175" y="0"/>
                </a:cxn>
                <a:cxn ang="0">
                  <a:pos x="227" y="125"/>
                </a:cxn>
              </a:cxnLst>
              <a:rect l="0" t="0" r="r" b="b"/>
              <a:pathLst>
                <a:path w="227" h="203">
                  <a:moveTo>
                    <a:pt x="227" y="125"/>
                  </a:moveTo>
                  <a:lnTo>
                    <a:pt x="53" y="203"/>
                  </a:lnTo>
                  <a:lnTo>
                    <a:pt x="0" y="78"/>
                  </a:lnTo>
                  <a:lnTo>
                    <a:pt x="175" y="0"/>
                  </a:lnTo>
                  <a:lnTo>
                    <a:pt x="227" y="125"/>
                  </a:lnTo>
                  <a:close/>
                </a:path>
              </a:pathLst>
            </a:custGeom>
            <a:solidFill>
              <a:srgbClr val="BAC2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09" name="Freeform 593"/>
            <p:cNvSpPr>
              <a:spLocks/>
            </p:cNvSpPr>
            <p:nvPr/>
          </p:nvSpPr>
          <p:spPr bwMode="auto">
            <a:xfrm>
              <a:off x="1209" y="3100"/>
              <a:ext cx="10" cy="13"/>
            </a:xfrm>
            <a:custGeom>
              <a:avLst/>
              <a:gdLst/>
              <a:ahLst/>
              <a:cxnLst>
                <a:cxn ang="0">
                  <a:pos x="4" y="72"/>
                </a:cxn>
                <a:cxn ang="0">
                  <a:pos x="167" y="0"/>
                </a:cxn>
                <a:cxn ang="0">
                  <a:pos x="171" y="0"/>
                </a:cxn>
                <a:cxn ang="0">
                  <a:pos x="175" y="2"/>
                </a:cxn>
                <a:cxn ang="0">
                  <a:pos x="180" y="6"/>
                </a:cxn>
                <a:cxn ang="0">
                  <a:pos x="183" y="12"/>
                </a:cxn>
                <a:cxn ang="0">
                  <a:pos x="236" y="141"/>
                </a:cxn>
                <a:cxn ang="0">
                  <a:pos x="238" y="147"/>
                </a:cxn>
                <a:cxn ang="0">
                  <a:pos x="238" y="154"/>
                </a:cxn>
                <a:cxn ang="0">
                  <a:pos x="237" y="159"/>
                </a:cxn>
                <a:cxn ang="0">
                  <a:pos x="234" y="162"/>
                </a:cxn>
                <a:cxn ang="0">
                  <a:pos x="73" y="234"/>
                </a:cxn>
                <a:cxn ang="0">
                  <a:pos x="69" y="234"/>
                </a:cxn>
                <a:cxn ang="0">
                  <a:pos x="63" y="232"/>
                </a:cxn>
                <a:cxn ang="0">
                  <a:pos x="59" y="227"/>
                </a:cxn>
                <a:cxn ang="0">
                  <a:pos x="55" y="221"/>
                </a:cxn>
                <a:cxn ang="0">
                  <a:pos x="2" y="94"/>
                </a:cxn>
                <a:cxn ang="0">
                  <a:pos x="0" y="86"/>
                </a:cxn>
                <a:cxn ang="0">
                  <a:pos x="0" y="80"/>
                </a:cxn>
                <a:cxn ang="0">
                  <a:pos x="1" y="76"/>
                </a:cxn>
                <a:cxn ang="0">
                  <a:pos x="4" y="72"/>
                </a:cxn>
              </a:cxnLst>
              <a:rect l="0" t="0" r="r" b="b"/>
              <a:pathLst>
                <a:path w="238" h="234">
                  <a:moveTo>
                    <a:pt x="4" y="72"/>
                  </a:moveTo>
                  <a:lnTo>
                    <a:pt x="167" y="0"/>
                  </a:lnTo>
                  <a:lnTo>
                    <a:pt x="171" y="0"/>
                  </a:lnTo>
                  <a:lnTo>
                    <a:pt x="175" y="2"/>
                  </a:lnTo>
                  <a:lnTo>
                    <a:pt x="180" y="6"/>
                  </a:lnTo>
                  <a:lnTo>
                    <a:pt x="183" y="12"/>
                  </a:lnTo>
                  <a:lnTo>
                    <a:pt x="236" y="141"/>
                  </a:lnTo>
                  <a:lnTo>
                    <a:pt x="238" y="147"/>
                  </a:lnTo>
                  <a:lnTo>
                    <a:pt x="238" y="154"/>
                  </a:lnTo>
                  <a:lnTo>
                    <a:pt x="237" y="159"/>
                  </a:lnTo>
                  <a:lnTo>
                    <a:pt x="234" y="162"/>
                  </a:lnTo>
                  <a:lnTo>
                    <a:pt x="73" y="234"/>
                  </a:lnTo>
                  <a:lnTo>
                    <a:pt x="69" y="234"/>
                  </a:lnTo>
                  <a:lnTo>
                    <a:pt x="63" y="232"/>
                  </a:lnTo>
                  <a:lnTo>
                    <a:pt x="59" y="227"/>
                  </a:lnTo>
                  <a:lnTo>
                    <a:pt x="55" y="221"/>
                  </a:lnTo>
                  <a:lnTo>
                    <a:pt x="2" y="94"/>
                  </a:lnTo>
                  <a:lnTo>
                    <a:pt x="0" y="86"/>
                  </a:lnTo>
                  <a:lnTo>
                    <a:pt x="0" y="80"/>
                  </a:lnTo>
                  <a:lnTo>
                    <a:pt x="1" y="76"/>
                  </a:lnTo>
                  <a:lnTo>
                    <a:pt x="4" y="72"/>
                  </a:lnTo>
                  <a:close/>
                </a:path>
              </a:pathLst>
            </a:custGeom>
            <a:solidFill>
              <a:srgbClr val="E0E8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10" name="Freeform 594"/>
            <p:cNvSpPr>
              <a:spLocks/>
            </p:cNvSpPr>
            <p:nvPr/>
          </p:nvSpPr>
          <p:spPr bwMode="auto">
            <a:xfrm>
              <a:off x="1209" y="3101"/>
              <a:ext cx="10" cy="11"/>
            </a:xfrm>
            <a:custGeom>
              <a:avLst/>
              <a:gdLst/>
              <a:ahLst/>
              <a:cxnLst>
                <a:cxn ang="0">
                  <a:pos x="4" y="62"/>
                </a:cxn>
                <a:cxn ang="0">
                  <a:pos x="141" y="0"/>
                </a:cxn>
                <a:cxn ang="0">
                  <a:pos x="145" y="0"/>
                </a:cxn>
                <a:cxn ang="0">
                  <a:pos x="150" y="2"/>
                </a:cxn>
                <a:cxn ang="0">
                  <a:pos x="153" y="5"/>
                </a:cxn>
                <a:cxn ang="0">
                  <a:pos x="156" y="10"/>
                </a:cxn>
                <a:cxn ang="0">
                  <a:pos x="202" y="120"/>
                </a:cxn>
                <a:cxn ang="0">
                  <a:pos x="204" y="125"/>
                </a:cxn>
                <a:cxn ang="0">
                  <a:pos x="204" y="130"/>
                </a:cxn>
                <a:cxn ang="0">
                  <a:pos x="202" y="135"/>
                </a:cxn>
                <a:cxn ang="0">
                  <a:pos x="200" y="138"/>
                </a:cxn>
                <a:cxn ang="0">
                  <a:pos x="62" y="199"/>
                </a:cxn>
                <a:cxn ang="0">
                  <a:pos x="58" y="199"/>
                </a:cxn>
                <a:cxn ang="0">
                  <a:pos x="54" y="198"/>
                </a:cxn>
                <a:cxn ang="0">
                  <a:pos x="51" y="194"/>
                </a:cxn>
                <a:cxn ang="0">
                  <a:pos x="48" y="188"/>
                </a:cxn>
                <a:cxn ang="0">
                  <a:pos x="2" y="80"/>
                </a:cxn>
                <a:cxn ang="0">
                  <a:pos x="0" y="73"/>
                </a:cxn>
                <a:cxn ang="0">
                  <a:pos x="0" y="68"/>
                </a:cxn>
                <a:cxn ang="0">
                  <a:pos x="2" y="64"/>
                </a:cxn>
                <a:cxn ang="0">
                  <a:pos x="4" y="62"/>
                </a:cxn>
              </a:cxnLst>
              <a:rect l="0" t="0" r="r" b="b"/>
              <a:pathLst>
                <a:path w="204" h="199">
                  <a:moveTo>
                    <a:pt x="4" y="62"/>
                  </a:moveTo>
                  <a:lnTo>
                    <a:pt x="141" y="0"/>
                  </a:lnTo>
                  <a:lnTo>
                    <a:pt x="145" y="0"/>
                  </a:lnTo>
                  <a:lnTo>
                    <a:pt x="150" y="2"/>
                  </a:lnTo>
                  <a:lnTo>
                    <a:pt x="153" y="5"/>
                  </a:lnTo>
                  <a:lnTo>
                    <a:pt x="156" y="10"/>
                  </a:lnTo>
                  <a:lnTo>
                    <a:pt x="202" y="120"/>
                  </a:lnTo>
                  <a:lnTo>
                    <a:pt x="204" y="125"/>
                  </a:lnTo>
                  <a:lnTo>
                    <a:pt x="204" y="130"/>
                  </a:lnTo>
                  <a:lnTo>
                    <a:pt x="202" y="135"/>
                  </a:lnTo>
                  <a:lnTo>
                    <a:pt x="200" y="138"/>
                  </a:lnTo>
                  <a:lnTo>
                    <a:pt x="62" y="199"/>
                  </a:lnTo>
                  <a:lnTo>
                    <a:pt x="58" y="199"/>
                  </a:lnTo>
                  <a:lnTo>
                    <a:pt x="54" y="198"/>
                  </a:lnTo>
                  <a:lnTo>
                    <a:pt x="51" y="194"/>
                  </a:lnTo>
                  <a:lnTo>
                    <a:pt x="48" y="188"/>
                  </a:lnTo>
                  <a:lnTo>
                    <a:pt x="2" y="80"/>
                  </a:lnTo>
                  <a:lnTo>
                    <a:pt x="0" y="73"/>
                  </a:lnTo>
                  <a:lnTo>
                    <a:pt x="0" y="68"/>
                  </a:lnTo>
                  <a:lnTo>
                    <a:pt x="2" y="64"/>
                  </a:lnTo>
                  <a:lnTo>
                    <a:pt x="4" y="62"/>
                  </a:lnTo>
                  <a:close/>
                </a:path>
              </a:pathLst>
            </a:custGeom>
            <a:solidFill>
              <a:srgbClr val="91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11" name="Freeform 595"/>
            <p:cNvSpPr>
              <a:spLocks/>
            </p:cNvSpPr>
            <p:nvPr/>
          </p:nvSpPr>
          <p:spPr bwMode="auto">
            <a:xfrm>
              <a:off x="1212" y="3103"/>
              <a:ext cx="6" cy="8"/>
            </a:xfrm>
            <a:custGeom>
              <a:avLst/>
              <a:gdLst/>
              <a:ahLst/>
              <a:cxnLst>
                <a:cxn ang="0">
                  <a:pos x="88" y="6"/>
                </a:cxn>
                <a:cxn ang="0">
                  <a:pos x="116" y="78"/>
                </a:cxn>
                <a:cxn ang="0">
                  <a:pos x="118" y="86"/>
                </a:cxn>
                <a:cxn ang="0">
                  <a:pos x="119" y="95"/>
                </a:cxn>
                <a:cxn ang="0">
                  <a:pos x="117" y="103"/>
                </a:cxn>
                <a:cxn ang="0">
                  <a:pos x="112" y="109"/>
                </a:cxn>
                <a:cxn ang="0">
                  <a:pos x="14" y="152"/>
                </a:cxn>
                <a:cxn ang="0">
                  <a:pos x="6" y="154"/>
                </a:cxn>
                <a:cxn ang="0">
                  <a:pos x="2" y="150"/>
                </a:cxn>
                <a:cxn ang="0">
                  <a:pos x="0" y="140"/>
                </a:cxn>
                <a:cxn ang="0">
                  <a:pos x="1" y="128"/>
                </a:cxn>
                <a:cxn ang="0">
                  <a:pos x="4" y="112"/>
                </a:cxn>
                <a:cxn ang="0">
                  <a:pos x="9" y="95"/>
                </a:cxn>
                <a:cxn ang="0">
                  <a:pos x="14" y="78"/>
                </a:cxn>
                <a:cxn ang="0">
                  <a:pos x="21" y="61"/>
                </a:cxn>
                <a:cxn ang="0">
                  <a:pos x="29" y="46"/>
                </a:cxn>
                <a:cxn ang="0">
                  <a:pos x="38" y="33"/>
                </a:cxn>
                <a:cxn ang="0">
                  <a:pos x="48" y="21"/>
                </a:cxn>
                <a:cxn ang="0">
                  <a:pos x="58" y="12"/>
                </a:cxn>
                <a:cxn ang="0">
                  <a:pos x="67" y="4"/>
                </a:cxn>
                <a:cxn ang="0">
                  <a:pos x="76" y="0"/>
                </a:cxn>
                <a:cxn ang="0">
                  <a:pos x="82" y="1"/>
                </a:cxn>
                <a:cxn ang="0">
                  <a:pos x="88" y="6"/>
                </a:cxn>
              </a:cxnLst>
              <a:rect l="0" t="0" r="r" b="b"/>
              <a:pathLst>
                <a:path w="119" h="154">
                  <a:moveTo>
                    <a:pt x="88" y="6"/>
                  </a:moveTo>
                  <a:lnTo>
                    <a:pt x="116" y="78"/>
                  </a:lnTo>
                  <a:lnTo>
                    <a:pt x="118" y="86"/>
                  </a:lnTo>
                  <a:lnTo>
                    <a:pt x="119" y="95"/>
                  </a:lnTo>
                  <a:lnTo>
                    <a:pt x="117" y="103"/>
                  </a:lnTo>
                  <a:lnTo>
                    <a:pt x="112" y="109"/>
                  </a:lnTo>
                  <a:lnTo>
                    <a:pt x="14" y="152"/>
                  </a:lnTo>
                  <a:lnTo>
                    <a:pt x="6" y="154"/>
                  </a:lnTo>
                  <a:lnTo>
                    <a:pt x="2" y="150"/>
                  </a:lnTo>
                  <a:lnTo>
                    <a:pt x="0" y="140"/>
                  </a:lnTo>
                  <a:lnTo>
                    <a:pt x="1" y="128"/>
                  </a:lnTo>
                  <a:lnTo>
                    <a:pt x="4" y="112"/>
                  </a:lnTo>
                  <a:lnTo>
                    <a:pt x="9" y="95"/>
                  </a:lnTo>
                  <a:lnTo>
                    <a:pt x="14" y="78"/>
                  </a:lnTo>
                  <a:lnTo>
                    <a:pt x="21" y="61"/>
                  </a:lnTo>
                  <a:lnTo>
                    <a:pt x="29" y="46"/>
                  </a:lnTo>
                  <a:lnTo>
                    <a:pt x="38" y="33"/>
                  </a:lnTo>
                  <a:lnTo>
                    <a:pt x="48" y="21"/>
                  </a:lnTo>
                  <a:lnTo>
                    <a:pt x="58" y="12"/>
                  </a:lnTo>
                  <a:lnTo>
                    <a:pt x="67" y="4"/>
                  </a:lnTo>
                  <a:lnTo>
                    <a:pt x="76" y="0"/>
                  </a:lnTo>
                  <a:lnTo>
                    <a:pt x="82" y="1"/>
                  </a:lnTo>
                  <a:lnTo>
                    <a:pt x="88" y="6"/>
                  </a:lnTo>
                  <a:close/>
                </a:path>
              </a:pathLst>
            </a:custGeom>
            <a:solidFill>
              <a:srgbClr val="D1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12" name="Freeform 596"/>
            <p:cNvSpPr>
              <a:spLocks/>
            </p:cNvSpPr>
            <p:nvPr/>
          </p:nvSpPr>
          <p:spPr bwMode="auto">
            <a:xfrm>
              <a:off x="1232" y="3092"/>
              <a:ext cx="4" cy="6"/>
            </a:xfrm>
            <a:custGeom>
              <a:avLst/>
              <a:gdLst/>
              <a:ahLst/>
              <a:cxnLst>
                <a:cxn ang="0">
                  <a:pos x="50" y="104"/>
                </a:cxn>
                <a:cxn ang="0">
                  <a:pos x="40" y="103"/>
                </a:cxn>
                <a:cxn ang="0">
                  <a:pos x="31" y="99"/>
                </a:cxn>
                <a:cxn ang="0">
                  <a:pos x="23" y="95"/>
                </a:cxn>
                <a:cxn ang="0">
                  <a:pos x="15" y="89"/>
                </a:cxn>
                <a:cxn ang="0">
                  <a:pos x="8" y="80"/>
                </a:cxn>
                <a:cxn ang="0">
                  <a:pos x="4" y="72"/>
                </a:cxn>
                <a:cxn ang="0">
                  <a:pos x="1" y="62"/>
                </a:cxn>
                <a:cxn ang="0">
                  <a:pos x="0" y="52"/>
                </a:cxn>
                <a:cxn ang="0">
                  <a:pos x="1" y="41"/>
                </a:cxn>
                <a:cxn ang="0">
                  <a:pos x="4" y="32"/>
                </a:cxn>
                <a:cxn ang="0">
                  <a:pos x="8" y="23"/>
                </a:cxn>
                <a:cxn ang="0">
                  <a:pos x="15" y="15"/>
                </a:cxn>
                <a:cxn ang="0">
                  <a:pos x="23" y="9"/>
                </a:cxn>
                <a:cxn ang="0">
                  <a:pos x="31" y="5"/>
                </a:cxn>
                <a:cxn ang="0">
                  <a:pos x="40" y="1"/>
                </a:cxn>
                <a:cxn ang="0">
                  <a:pos x="50" y="0"/>
                </a:cxn>
                <a:cxn ang="0">
                  <a:pos x="60" y="1"/>
                </a:cxn>
                <a:cxn ang="0">
                  <a:pos x="70" y="5"/>
                </a:cxn>
                <a:cxn ang="0">
                  <a:pos x="78" y="9"/>
                </a:cxn>
                <a:cxn ang="0">
                  <a:pos x="86" y="15"/>
                </a:cxn>
                <a:cxn ang="0">
                  <a:pos x="92" y="23"/>
                </a:cxn>
                <a:cxn ang="0">
                  <a:pos x="96" y="32"/>
                </a:cxn>
                <a:cxn ang="0">
                  <a:pos x="99" y="41"/>
                </a:cxn>
                <a:cxn ang="0">
                  <a:pos x="100" y="52"/>
                </a:cxn>
                <a:cxn ang="0">
                  <a:pos x="99" y="62"/>
                </a:cxn>
                <a:cxn ang="0">
                  <a:pos x="96" y="72"/>
                </a:cxn>
                <a:cxn ang="0">
                  <a:pos x="92" y="80"/>
                </a:cxn>
                <a:cxn ang="0">
                  <a:pos x="86" y="89"/>
                </a:cxn>
                <a:cxn ang="0">
                  <a:pos x="78" y="95"/>
                </a:cxn>
                <a:cxn ang="0">
                  <a:pos x="70" y="99"/>
                </a:cxn>
                <a:cxn ang="0">
                  <a:pos x="60" y="103"/>
                </a:cxn>
                <a:cxn ang="0">
                  <a:pos x="50" y="104"/>
                </a:cxn>
              </a:cxnLst>
              <a:rect l="0" t="0" r="r" b="b"/>
              <a:pathLst>
                <a:path w="100" h="104">
                  <a:moveTo>
                    <a:pt x="50" y="104"/>
                  </a:moveTo>
                  <a:lnTo>
                    <a:pt x="40" y="103"/>
                  </a:lnTo>
                  <a:lnTo>
                    <a:pt x="31" y="99"/>
                  </a:lnTo>
                  <a:lnTo>
                    <a:pt x="23" y="95"/>
                  </a:lnTo>
                  <a:lnTo>
                    <a:pt x="15" y="89"/>
                  </a:lnTo>
                  <a:lnTo>
                    <a:pt x="8" y="80"/>
                  </a:lnTo>
                  <a:lnTo>
                    <a:pt x="4" y="72"/>
                  </a:lnTo>
                  <a:lnTo>
                    <a:pt x="1" y="62"/>
                  </a:lnTo>
                  <a:lnTo>
                    <a:pt x="0" y="52"/>
                  </a:lnTo>
                  <a:lnTo>
                    <a:pt x="1" y="41"/>
                  </a:lnTo>
                  <a:lnTo>
                    <a:pt x="4" y="32"/>
                  </a:lnTo>
                  <a:lnTo>
                    <a:pt x="8" y="23"/>
                  </a:lnTo>
                  <a:lnTo>
                    <a:pt x="15" y="15"/>
                  </a:lnTo>
                  <a:lnTo>
                    <a:pt x="23" y="9"/>
                  </a:lnTo>
                  <a:lnTo>
                    <a:pt x="31" y="5"/>
                  </a:lnTo>
                  <a:lnTo>
                    <a:pt x="40" y="1"/>
                  </a:lnTo>
                  <a:lnTo>
                    <a:pt x="50" y="0"/>
                  </a:lnTo>
                  <a:lnTo>
                    <a:pt x="60" y="1"/>
                  </a:lnTo>
                  <a:lnTo>
                    <a:pt x="70" y="5"/>
                  </a:lnTo>
                  <a:lnTo>
                    <a:pt x="78" y="9"/>
                  </a:lnTo>
                  <a:lnTo>
                    <a:pt x="86" y="15"/>
                  </a:lnTo>
                  <a:lnTo>
                    <a:pt x="92" y="23"/>
                  </a:lnTo>
                  <a:lnTo>
                    <a:pt x="96" y="32"/>
                  </a:lnTo>
                  <a:lnTo>
                    <a:pt x="99" y="41"/>
                  </a:lnTo>
                  <a:lnTo>
                    <a:pt x="100" y="52"/>
                  </a:lnTo>
                  <a:lnTo>
                    <a:pt x="99" y="62"/>
                  </a:lnTo>
                  <a:lnTo>
                    <a:pt x="96" y="72"/>
                  </a:lnTo>
                  <a:lnTo>
                    <a:pt x="92" y="80"/>
                  </a:lnTo>
                  <a:lnTo>
                    <a:pt x="86" y="89"/>
                  </a:lnTo>
                  <a:lnTo>
                    <a:pt x="78" y="95"/>
                  </a:lnTo>
                  <a:lnTo>
                    <a:pt x="70" y="99"/>
                  </a:lnTo>
                  <a:lnTo>
                    <a:pt x="60" y="103"/>
                  </a:lnTo>
                  <a:lnTo>
                    <a:pt x="50" y="104"/>
                  </a:lnTo>
                  <a:close/>
                </a:path>
              </a:pathLst>
            </a:custGeom>
            <a:solidFill>
              <a:srgbClr val="61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13" name="Freeform 597"/>
            <p:cNvSpPr>
              <a:spLocks/>
            </p:cNvSpPr>
            <p:nvPr/>
          </p:nvSpPr>
          <p:spPr bwMode="auto">
            <a:xfrm>
              <a:off x="1163" y="3131"/>
              <a:ext cx="5" cy="5"/>
            </a:xfrm>
            <a:custGeom>
              <a:avLst/>
              <a:gdLst/>
              <a:ahLst/>
              <a:cxnLst>
                <a:cxn ang="0">
                  <a:pos x="50" y="103"/>
                </a:cxn>
                <a:cxn ang="0">
                  <a:pos x="39" y="102"/>
                </a:cxn>
                <a:cxn ang="0">
                  <a:pos x="30" y="99"/>
                </a:cxn>
                <a:cxn ang="0">
                  <a:pos x="22" y="95"/>
                </a:cxn>
                <a:cxn ang="0">
                  <a:pos x="14" y="88"/>
                </a:cxn>
                <a:cxn ang="0">
                  <a:pos x="8" y="80"/>
                </a:cxn>
                <a:cxn ang="0">
                  <a:pos x="4" y="71"/>
                </a:cxn>
                <a:cxn ang="0">
                  <a:pos x="1" y="62"/>
                </a:cxn>
                <a:cxn ang="0">
                  <a:pos x="0" y="51"/>
                </a:cxn>
                <a:cxn ang="0">
                  <a:pos x="1" y="41"/>
                </a:cxn>
                <a:cxn ang="0">
                  <a:pos x="4" y="31"/>
                </a:cxn>
                <a:cxn ang="0">
                  <a:pos x="8" y="23"/>
                </a:cxn>
                <a:cxn ang="0">
                  <a:pos x="14" y="15"/>
                </a:cxn>
                <a:cxn ang="0">
                  <a:pos x="22" y="8"/>
                </a:cxn>
                <a:cxn ang="0">
                  <a:pos x="30" y="4"/>
                </a:cxn>
                <a:cxn ang="0">
                  <a:pos x="39" y="1"/>
                </a:cxn>
                <a:cxn ang="0">
                  <a:pos x="50" y="0"/>
                </a:cxn>
                <a:cxn ang="0">
                  <a:pos x="60" y="1"/>
                </a:cxn>
                <a:cxn ang="0">
                  <a:pos x="69" y="4"/>
                </a:cxn>
                <a:cxn ang="0">
                  <a:pos x="77" y="8"/>
                </a:cxn>
                <a:cxn ang="0">
                  <a:pos x="85" y="15"/>
                </a:cxn>
                <a:cxn ang="0">
                  <a:pos x="91" y="23"/>
                </a:cxn>
                <a:cxn ang="0">
                  <a:pos x="96" y="31"/>
                </a:cxn>
                <a:cxn ang="0">
                  <a:pos x="99" y="41"/>
                </a:cxn>
                <a:cxn ang="0">
                  <a:pos x="100" y="51"/>
                </a:cxn>
                <a:cxn ang="0">
                  <a:pos x="99" y="62"/>
                </a:cxn>
                <a:cxn ang="0">
                  <a:pos x="96" y="71"/>
                </a:cxn>
                <a:cxn ang="0">
                  <a:pos x="91" y="80"/>
                </a:cxn>
                <a:cxn ang="0">
                  <a:pos x="85" y="88"/>
                </a:cxn>
                <a:cxn ang="0">
                  <a:pos x="77" y="95"/>
                </a:cxn>
                <a:cxn ang="0">
                  <a:pos x="69" y="99"/>
                </a:cxn>
                <a:cxn ang="0">
                  <a:pos x="60" y="102"/>
                </a:cxn>
                <a:cxn ang="0">
                  <a:pos x="50" y="103"/>
                </a:cxn>
              </a:cxnLst>
              <a:rect l="0" t="0" r="r" b="b"/>
              <a:pathLst>
                <a:path w="100" h="103">
                  <a:moveTo>
                    <a:pt x="50" y="103"/>
                  </a:moveTo>
                  <a:lnTo>
                    <a:pt x="39" y="102"/>
                  </a:lnTo>
                  <a:lnTo>
                    <a:pt x="30" y="99"/>
                  </a:lnTo>
                  <a:lnTo>
                    <a:pt x="22" y="95"/>
                  </a:lnTo>
                  <a:lnTo>
                    <a:pt x="14" y="88"/>
                  </a:lnTo>
                  <a:lnTo>
                    <a:pt x="8" y="80"/>
                  </a:lnTo>
                  <a:lnTo>
                    <a:pt x="4" y="71"/>
                  </a:lnTo>
                  <a:lnTo>
                    <a:pt x="1" y="62"/>
                  </a:lnTo>
                  <a:lnTo>
                    <a:pt x="0" y="51"/>
                  </a:lnTo>
                  <a:lnTo>
                    <a:pt x="1" y="41"/>
                  </a:lnTo>
                  <a:lnTo>
                    <a:pt x="4" y="31"/>
                  </a:lnTo>
                  <a:lnTo>
                    <a:pt x="8" y="23"/>
                  </a:lnTo>
                  <a:lnTo>
                    <a:pt x="14" y="15"/>
                  </a:lnTo>
                  <a:lnTo>
                    <a:pt x="22" y="8"/>
                  </a:lnTo>
                  <a:lnTo>
                    <a:pt x="30" y="4"/>
                  </a:lnTo>
                  <a:lnTo>
                    <a:pt x="39" y="1"/>
                  </a:lnTo>
                  <a:lnTo>
                    <a:pt x="50" y="0"/>
                  </a:lnTo>
                  <a:lnTo>
                    <a:pt x="60" y="1"/>
                  </a:lnTo>
                  <a:lnTo>
                    <a:pt x="69" y="4"/>
                  </a:lnTo>
                  <a:lnTo>
                    <a:pt x="77" y="8"/>
                  </a:lnTo>
                  <a:lnTo>
                    <a:pt x="85" y="15"/>
                  </a:lnTo>
                  <a:lnTo>
                    <a:pt x="91" y="23"/>
                  </a:lnTo>
                  <a:lnTo>
                    <a:pt x="96" y="31"/>
                  </a:lnTo>
                  <a:lnTo>
                    <a:pt x="99" y="41"/>
                  </a:lnTo>
                  <a:lnTo>
                    <a:pt x="100" y="51"/>
                  </a:lnTo>
                  <a:lnTo>
                    <a:pt x="99" y="62"/>
                  </a:lnTo>
                  <a:lnTo>
                    <a:pt x="96" y="71"/>
                  </a:lnTo>
                  <a:lnTo>
                    <a:pt x="91" y="80"/>
                  </a:lnTo>
                  <a:lnTo>
                    <a:pt x="85" y="88"/>
                  </a:lnTo>
                  <a:lnTo>
                    <a:pt x="77" y="95"/>
                  </a:lnTo>
                  <a:lnTo>
                    <a:pt x="69" y="99"/>
                  </a:lnTo>
                  <a:lnTo>
                    <a:pt x="60" y="102"/>
                  </a:lnTo>
                  <a:lnTo>
                    <a:pt x="50" y="103"/>
                  </a:lnTo>
                  <a:close/>
                </a:path>
              </a:pathLst>
            </a:custGeom>
            <a:solidFill>
              <a:srgbClr val="61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14" name="Freeform 598"/>
            <p:cNvSpPr>
              <a:spLocks/>
            </p:cNvSpPr>
            <p:nvPr/>
          </p:nvSpPr>
          <p:spPr bwMode="auto">
            <a:xfrm>
              <a:off x="1234" y="3094"/>
              <a:ext cx="2" cy="3"/>
            </a:xfrm>
            <a:custGeom>
              <a:avLst/>
              <a:gdLst/>
              <a:ahLst/>
              <a:cxnLst>
                <a:cxn ang="0">
                  <a:pos x="28" y="57"/>
                </a:cxn>
                <a:cxn ang="0">
                  <a:pos x="16" y="55"/>
                </a:cxn>
                <a:cxn ang="0">
                  <a:pos x="8" y="49"/>
                </a:cxn>
                <a:cxn ang="0">
                  <a:pos x="2" y="40"/>
                </a:cxn>
                <a:cxn ang="0">
                  <a:pos x="0" y="28"/>
                </a:cxn>
                <a:cxn ang="0">
                  <a:pos x="2" y="17"/>
                </a:cxn>
                <a:cxn ang="0">
                  <a:pos x="8" y="8"/>
                </a:cxn>
                <a:cxn ang="0">
                  <a:pos x="16" y="2"/>
                </a:cxn>
                <a:cxn ang="0">
                  <a:pos x="28" y="0"/>
                </a:cxn>
                <a:cxn ang="0">
                  <a:pos x="39" y="2"/>
                </a:cxn>
                <a:cxn ang="0">
                  <a:pos x="47" y="8"/>
                </a:cxn>
                <a:cxn ang="0">
                  <a:pos x="53" y="17"/>
                </a:cxn>
                <a:cxn ang="0">
                  <a:pos x="55" y="28"/>
                </a:cxn>
                <a:cxn ang="0">
                  <a:pos x="53" y="40"/>
                </a:cxn>
                <a:cxn ang="0">
                  <a:pos x="47" y="49"/>
                </a:cxn>
                <a:cxn ang="0">
                  <a:pos x="39" y="55"/>
                </a:cxn>
                <a:cxn ang="0">
                  <a:pos x="28" y="57"/>
                </a:cxn>
              </a:cxnLst>
              <a:rect l="0" t="0" r="r" b="b"/>
              <a:pathLst>
                <a:path w="55" h="57">
                  <a:moveTo>
                    <a:pt x="28" y="57"/>
                  </a:moveTo>
                  <a:lnTo>
                    <a:pt x="16" y="55"/>
                  </a:lnTo>
                  <a:lnTo>
                    <a:pt x="8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8" y="8"/>
                  </a:lnTo>
                  <a:lnTo>
                    <a:pt x="16" y="2"/>
                  </a:lnTo>
                  <a:lnTo>
                    <a:pt x="28" y="0"/>
                  </a:lnTo>
                  <a:lnTo>
                    <a:pt x="39" y="2"/>
                  </a:lnTo>
                  <a:lnTo>
                    <a:pt x="47" y="8"/>
                  </a:lnTo>
                  <a:lnTo>
                    <a:pt x="53" y="17"/>
                  </a:lnTo>
                  <a:lnTo>
                    <a:pt x="55" y="28"/>
                  </a:lnTo>
                  <a:lnTo>
                    <a:pt x="53" y="40"/>
                  </a:lnTo>
                  <a:lnTo>
                    <a:pt x="47" y="49"/>
                  </a:lnTo>
                  <a:lnTo>
                    <a:pt x="39" y="55"/>
                  </a:lnTo>
                  <a:lnTo>
                    <a:pt x="28" y="57"/>
                  </a:lnTo>
                  <a:close/>
                </a:path>
              </a:pathLst>
            </a:custGeom>
            <a:solidFill>
              <a:srgbClr val="D1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15" name="Freeform 599"/>
            <p:cNvSpPr>
              <a:spLocks/>
            </p:cNvSpPr>
            <p:nvPr/>
          </p:nvSpPr>
          <p:spPr bwMode="auto">
            <a:xfrm>
              <a:off x="1165" y="3133"/>
              <a:ext cx="2" cy="3"/>
            </a:xfrm>
            <a:custGeom>
              <a:avLst/>
              <a:gdLst/>
              <a:ahLst/>
              <a:cxnLst>
                <a:cxn ang="0">
                  <a:pos x="28" y="56"/>
                </a:cxn>
                <a:cxn ang="0">
                  <a:pos x="17" y="54"/>
                </a:cxn>
                <a:cxn ang="0">
                  <a:pos x="9" y="48"/>
                </a:cxn>
                <a:cxn ang="0">
                  <a:pos x="2" y="40"/>
                </a:cxn>
                <a:cxn ang="0">
                  <a:pos x="0" y="28"/>
                </a:cxn>
                <a:cxn ang="0">
                  <a:pos x="2" y="16"/>
                </a:cxn>
                <a:cxn ang="0">
                  <a:pos x="9" y="8"/>
                </a:cxn>
                <a:cxn ang="0">
                  <a:pos x="17" y="2"/>
                </a:cxn>
                <a:cxn ang="0">
                  <a:pos x="28" y="0"/>
                </a:cxn>
                <a:cxn ang="0">
                  <a:pos x="39" y="2"/>
                </a:cxn>
                <a:cxn ang="0">
                  <a:pos x="47" y="8"/>
                </a:cxn>
                <a:cxn ang="0">
                  <a:pos x="53" y="16"/>
                </a:cxn>
                <a:cxn ang="0">
                  <a:pos x="55" y="28"/>
                </a:cxn>
                <a:cxn ang="0">
                  <a:pos x="53" y="40"/>
                </a:cxn>
                <a:cxn ang="0">
                  <a:pos x="47" y="48"/>
                </a:cxn>
                <a:cxn ang="0">
                  <a:pos x="39" y="54"/>
                </a:cxn>
                <a:cxn ang="0">
                  <a:pos x="28" y="56"/>
                </a:cxn>
              </a:cxnLst>
              <a:rect l="0" t="0" r="r" b="b"/>
              <a:pathLst>
                <a:path w="55" h="56">
                  <a:moveTo>
                    <a:pt x="28" y="56"/>
                  </a:moveTo>
                  <a:lnTo>
                    <a:pt x="17" y="54"/>
                  </a:lnTo>
                  <a:lnTo>
                    <a:pt x="9" y="48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6"/>
                  </a:lnTo>
                  <a:lnTo>
                    <a:pt x="9" y="8"/>
                  </a:lnTo>
                  <a:lnTo>
                    <a:pt x="17" y="2"/>
                  </a:lnTo>
                  <a:lnTo>
                    <a:pt x="28" y="0"/>
                  </a:lnTo>
                  <a:lnTo>
                    <a:pt x="39" y="2"/>
                  </a:lnTo>
                  <a:lnTo>
                    <a:pt x="47" y="8"/>
                  </a:lnTo>
                  <a:lnTo>
                    <a:pt x="53" y="16"/>
                  </a:lnTo>
                  <a:lnTo>
                    <a:pt x="55" y="28"/>
                  </a:lnTo>
                  <a:lnTo>
                    <a:pt x="53" y="40"/>
                  </a:lnTo>
                  <a:lnTo>
                    <a:pt x="47" y="48"/>
                  </a:lnTo>
                  <a:lnTo>
                    <a:pt x="39" y="54"/>
                  </a:lnTo>
                  <a:lnTo>
                    <a:pt x="28" y="56"/>
                  </a:lnTo>
                  <a:close/>
                </a:path>
              </a:pathLst>
            </a:custGeom>
            <a:solidFill>
              <a:srgbClr val="D1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16" name="Freeform 600"/>
            <p:cNvSpPr>
              <a:spLocks/>
            </p:cNvSpPr>
            <p:nvPr/>
          </p:nvSpPr>
          <p:spPr bwMode="auto">
            <a:xfrm>
              <a:off x="1177" y="3076"/>
              <a:ext cx="29" cy="29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0" y="222"/>
                </a:cxn>
                <a:cxn ang="0">
                  <a:pos x="125" y="522"/>
                </a:cxn>
                <a:cxn ang="0">
                  <a:pos x="624" y="301"/>
                </a:cxn>
                <a:cxn ang="0">
                  <a:pos x="498" y="0"/>
                </a:cxn>
              </a:cxnLst>
              <a:rect l="0" t="0" r="r" b="b"/>
              <a:pathLst>
                <a:path w="624" h="522">
                  <a:moveTo>
                    <a:pt x="498" y="0"/>
                  </a:moveTo>
                  <a:lnTo>
                    <a:pt x="0" y="222"/>
                  </a:lnTo>
                  <a:lnTo>
                    <a:pt x="125" y="522"/>
                  </a:lnTo>
                  <a:lnTo>
                    <a:pt x="624" y="30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rgbClr val="11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17" name="Freeform 601"/>
            <p:cNvSpPr>
              <a:spLocks/>
            </p:cNvSpPr>
            <p:nvPr/>
          </p:nvSpPr>
          <p:spPr bwMode="auto">
            <a:xfrm>
              <a:off x="1178" y="3077"/>
              <a:ext cx="27" cy="27"/>
            </a:xfrm>
            <a:custGeom>
              <a:avLst/>
              <a:gdLst/>
              <a:ahLst/>
              <a:cxnLst>
                <a:cxn ang="0">
                  <a:pos x="474" y="0"/>
                </a:cxn>
                <a:cxn ang="0">
                  <a:pos x="0" y="211"/>
                </a:cxn>
                <a:cxn ang="0">
                  <a:pos x="114" y="484"/>
                </a:cxn>
                <a:cxn ang="0">
                  <a:pos x="589" y="273"/>
                </a:cxn>
                <a:cxn ang="0">
                  <a:pos x="474" y="0"/>
                </a:cxn>
              </a:cxnLst>
              <a:rect l="0" t="0" r="r" b="b"/>
              <a:pathLst>
                <a:path w="589" h="484">
                  <a:moveTo>
                    <a:pt x="474" y="0"/>
                  </a:moveTo>
                  <a:lnTo>
                    <a:pt x="0" y="211"/>
                  </a:lnTo>
                  <a:lnTo>
                    <a:pt x="114" y="484"/>
                  </a:lnTo>
                  <a:lnTo>
                    <a:pt x="589" y="273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18" name="Freeform 602"/>
            <p:cNvSpPr>
              <a:spLocks/>
            </p:cNvSpPr>
            <p:nvPr/>
          </p:nvSpPr>
          <p:spPr bwMode="auto">
            <a:xfrm>
              <a:off x="1178" y="3078"/>
              <a:ext cx="27" cy="26"/>
            </a:xfrm>
            <a:custGeom>
              <a:avLst/>
              <a:gdLst/>
              <a:ahLst/>
              <a:cxnLst>
                <a:cxn ang="0">
                  <a:pos x="473" y="0"/>
                </a:cxn>
                <a:cxn ang="0">
                  <a:pos x="0" y="211"/>
                </a:cxn>
                <a:cxn ang="0">
                  <a:pos x="108" y="471"/>
                </a:cxn>
                <a:cxn ang="0">
                  <a:pos x="583" y="260"/>
                </a:cxn>
                <a:cxn ang="0">
                  <a:pos x="473" y="0"/>
                </a:cxn>
              </a:cxnLst>
              <a:rect l="0" t="0" r="r" b="b"/>
              <a:pathLst>
                <a:path w="583" h="471">
                  <a:moveTo>
                    <a:pt x="473" y="0"/>
                  </a:moveTo>
                  <a:lnTo>
                    <a:pt x="0" y="211"/>
                  </a:lnTo>
                  <a:lnTo>
                    <a:pt x="108" y="471"/>
                  </a:lnTo>
                  <a:lnTo>
                    <a:pt x="583" y="260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878F8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19" name="Freeform 603"/>
            <p:cNvSpPr>
              <a:spLocks/>
            </p:cNvSpPr>
            <p:nvPr/>
          </p:nvSpPr>
          <p:spPr bwMode="auto">
            <a:xfrm>
              <a:off x="1191" y="3082"/>
              <a:ext cx="10" cy="13"/>
            </a:xfrm>
            <a:custGeom>
              <a:avLst/>
              <a:gdLst/>
              <a:ahLst/>
              <a:cxnLst>
                <a:cxn ang="0">
                  <a:pos x="159" y="223"/>
                </a:cxn>
                <a:cxn ang="0">
                  <a:pos x="137" y="231"/>
                </a:cxn>
                <a:cxn ang="0">
                  <a:pos x="115" y="234"/>
                </a:cxn>
                <a:cxn ang="0">
                  <a:pos x="93" y="232"/>
                </a:cxn>
                <a:cxn ang="0">
                  <a:pos x="73" y="225"/>
                </a:cxn>
                <a:cxn ang="0">
                  <a:pos x="54" y="215"/>
                </a:cxn>
                <a:cxn ang="0">
                  <a:pos x="36" y="201"/>
                </a:cxn>
                <a:cxn ang="0">
                  <a:pos x="22" y="184"/>
                </a:cxn>
                <a:cxn ang="0">
                  <a:pos x="11" y="163"/>
                </a:cxn>
                <a:cxn ang="0">
                  <a:pos x="4" y="141"/>
                </a:cxn>
                <a:cxn ang="0">
                  <a:pos x="0" y="118"/>
                </a:cxn>
                <a:cxn ang="0">
                  <a:pos x="3" y="96"/>
                </a:cxn>
                <a:cxn ang="0">
                  <a:pos x="9" y="74"/>
                </a:cxn>
                <a:cxn ang="0">
                  <a:pos x="19" y="55"/>
                </a:cxn>
                <a:cxn ang="0">
                  <a:pos x="32" y="37"/>
                </a:cxn>
                <a:cxn ang="0">
                  <a:pos x="48" y="22"/>
                </a:cxn>
                <a:cxn ang="0">
                  <a:pos x="69" y="10"/>
                </a:cxn>
                <a:cxn ang="0">
                  <a:pos x="90" y="3"/>
                </a:cxn>
                <a:cxn ang="0">
                  <a:pos x="113" y="0"/>
                </a:cxn>
                <a:cxn ang="0">
                  <a:pos x="134" y="2"/>
                </a:cxn>
                <a:cxn ang="0">
                  <a:pos x="156" y="8"/>
                </a:cxn>
                <a:cxn ang="0">
                  <a:pos x="174" y="19"/>
                </a:cxn>
                <a:cxn ang="0">
                  <a:pos x="191" y="32"/>
                </a:cxn>
                <a:cxn ang="0">
                  <a:pos x="206" y="49"/>
                </a:cxn>
                <a:cxn ang="0">
                  <a:pos x="217" y="70"/>
                </a:cxn>
                <a:cxn ang="0">
                  <a:pos x="224" y="93"/>
                </a:cxn>
                <a:cxn ang="0">
                  <a:pos x="227" y="116"/>
                </a:cxn>
                <a:cxn ang="0">
                  <a:pos x="225" y="138"/>
                </a:cxn>
                <a:cxn ang="0">
                  <a:pos x="219" y="159"/>
                </a:cxn>
                <a:cxn ang="0">
                  <a:pos x="209" y="179"/>
                </a:cxn>
                <a:cxn ang="0">
                  <a:pos x="195" y="197"/>
                </a:cxn>
                <a:cxn ang="0">
                  <a:pos x="179" y="212"/>
                </a:cxn>
                <a:cxn ang="0">
                  <a:pos x="159" y="223"/>
                </a:cxn>
              </a:cxnLst>
              <a:rect l="0" t="0" r="r" b="b"/>
              <a:pathLst>
                <a:path w="227" h="234">
                  <a:moveTo>
                    <a:pt x="159" y="223"/>
                  </a:moveTo>
                  <a:lnTo>
                    <a:pt x="137" y="231"/>
                  </a:lnTo>
                  <a:lnTo>
                    <a:pt x="115" y="234"/>
                  </a:lnTo>
                  <a:lnTo>
                    <a:pt x="93" y="232"/>
                  </a:lnTo>
                  <a:lnTo>
                    <a:pt x="73" y="225"/>
                  </a:lnTo>
                  <a:lnTo>
                    <a:pt x="54" y="215"/>
                  </a:lnTo>
                  <a:lnTo>
                    <a:pt x="36" y="201"/>
                  </a:lnTo>
                  <a:lnTo>
                    <a:pt x="22" y="184"/>
                  </a:lnTo>
                  <a:lnTo>
                    <a:pt x="11" y="163"/>
                  </a:lnTo>
                  <a:lnTo>
                    <a:pt x="4" y="141"/>
                  </a:lnTo>
                  <a:lnTo>
                    <a:pt x="0" y="118"/>
                  </a:lnTo>
                  <a:lnTo>
                    <a:pt x="3" y="96"/>
                  </a:lnTo>
                  <a:lnTo>
                    <a:pt x="9" y="74"/>
                  </a:lnTo>
                  <a:lnTo>
                    <a:pt x="19" y="55"/>
                  </a:lnTo>
                  <a:lnTo>
                    <a:pt x="32" y="37"/>
                  </a:lnTo>
                  <a:lnTo>
                    <a:pt x="48" y="22"/>
                  </a:lnTo>
                  <a:lnTo>
                    <a:pt x="69" y="10"/>
                  </a:lnTo>
                  <a:lnTo>
                    <a:pt x="90" y="3"/>
                  </a:lnTo>
                  <a:lnTo>
                    <a:pt x="113" y="0"/>
                  </a:lnTo>
                  <a:lnTo>
                    <a:pt x="134" y="2"/>
                  </a:lnTo>
                  <a:lnTo>
                    <a:pt x="156" y="8"/>
                  </a:lnTo>
                  <a:lnTo>
                    <a:pt x="174" y="19"/>
                  </a:lnTo>
                  <a:lnTo>
                    <a:pt x="191" y="32"/>
                  </a:lnTo>
                  <a:lnTo>
                    <a:pt x="206" y="49"/>
                  </a:lnTo>
                  <a:lnTo>
                    <a:pt x="217" y="70"/>
                  </a:lnTo>
                  <a:lnTo>
                    <a:pt x="224" y="93"/>
                  </a:lnTo>
                  <a:lnTo>
                    <a:pt x="227" y="116"/>
                  </a:lnTo>
                  <a:lnTo>
                    <a:pt x="225" y="138"/>
                  </a:lnTo>
                  <a:lnTo>
                    <a:pt x="219" y="159"/>
                  </a:lnTo>
                  <a:lnTo>
                    <a:pt x="209" y="179"/>
                  </a:lnTo>
                  <a:lnTo>
                    <a:pt x="195" y="197"/>
                  </a:lnTo>
                  <a:lnTo>
                    <a:pt x="179" y="212"/>
                  </a:lnTo>
                  <a:lnTo>
                    <a:pt x="159" y="223"/>
                  </a:lnTo>
                  <a:close/>
                </a:path>
              </a:pathLst>
            </a:custGeom>
            <a:solidFill>
              <a:srgbClr val="E3333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20" name="Freeform 604"/>
            <p:cNvSpPr>
              <a:spLocks/>
            </p:cNvSpPr>
            <p:nvPr/>
          </p:nvSpPr>
          <p:spPr bwMode="auto">
            <a:xfrm>
              <a:off x="1191" y="3082"/>
              <a:ext cx="10" cy="12"/>
            </a:xfrm>
            <a:custGeom>
              <a:avLst/>
              <a:gdLst/>
              <a:ahLst/>
              <a:cxnLst>
                <a:cxn ang="0">
                  <a:pos x="146" y="206"/>
                </a:cxn>
                <a:cxn ang="0">
                  <a:pos x="125" y="212"/>
                </a:cxn>
                <a:cxn ang="0">
                  <a:pos x="105" y="214"/>
                </a:cxn>
                <a:cxn ang="0">
                  <a:pos x="84" y="212"/>
                </a:cxn>
                <a:cxn ang="0">
                  <a:pos x="66" y="206"/>
                </a:cxn>
                <a:cxn ang="0">
                  <a:pos x="48" y="196"/>
                </a:cxn>
                <a:cxn ang="0">
                  <a:pos x="31" y="183"/>
                </a:cxn>
                <a:cxn ang="0">
                  <a:pos x="18" y="168"/>
                </a:cxn>
                <a:cxn ang="0">
                  <a:pos x="8" y="149"/>
                </a:cxn>
                <a:cxn ang="0">
                  <a:pos x="2" y="129"/>
                </a:cxn>
                <a:cxn ang="0">
                  <a:pos x="0" y="108"/>
                </a:cxn>
                <a:cxn ang="0">
                  <a:pos x="2" y="86"/>
                </a:cxn>
                <a:cxn ang="0">
                  <a:pos x="8" y="67"/>
                </a:cxn>
                <a:cxn ang="0">
                  <a:pos x="17" y="49"/>
                </a:cxn>
                <a:cxn ang="0">
                  <a:pos x="29" y="33"/>
                </a:cxn>
                <a:cxn ang="0">
                  <a:pos x="45" y="19"/>
                </a:cxn>
                <a:cxn ang="0">
                  <a:pos x="63" y="8"/>
                </a:cxn>
                <a:cxn ang="0">
                  <a:pos x="83" y="2"/>
                </a:cxn>
                <a:cxn ang="0">
                  <a:pos x="104" y="0"/>
                </a:cxn>
                <a:cxn ang="0">
                  <a:pos x="123" y="2"/>
                </a:cxn>
                <a:cxn ang="0">
                  <a:pos x="142" y="7"/>
                </a:cxn>
                <a:cxn ang="0">
                  <a:pos x="161" y="17"/>
                </a:cxn>
                <a:cxn ang="0">
                  <a:pos x="176" y="30"/>
                </a:cxn>
                <a:cxn ang="0">
                  <a:pos x="189" y="45"/>
                </a:cxn>
                <a:cxn ang="0">
                  <a:pos x="200" y="63"/>
                </a:cxn>
                <a:cxn ang="0">
                  <a:pos x="206" y="84"/>
                </a:cxn>
                <a:cxn ang="0">
                  <a:pos x="208" y="105"/>
                </a:cxn>
                <a:cxn ang="0">
                  <a:pos x="206" y="127"/>
                </a:cxn>
                <a:cxn ang="0">
                  <a:pos x="201" y="147"/>
                </a:cxn>
                <a:cxn ang="0">
                  <a:pos x="191" y="164"/>
                </a:cxn>
                <a:cxn ang="0">
                  <a:pos x="179" y="181"/>
                </a:cxn>
                <a:cxn ang="0">
                  <a:pos x="164" y="195"/>
                </a:cxn>
                <a:cxn ang="0">
                  <a:pos x="146" y="206"/>
                </a:cxn>
              </a:cxnLst>
              <a:rect l="0" t="0" r="r" b="b"/>
              <a:pathLst>
                <a:path w="208" h="214">
                  <a:moveTo>
                    <a:pt x="146" y="206"/>
                  </a:moveTo>
                  <a:lnTo>
                    <a:pt x="125" y="212"/>
                  </a:lnTo>
                  <a:lnTo>
                    <a:pt x="105" y="214"/>
                  </a:lnTo>
                  <a:lnTo>
                    <a:pt x="84" y="212"/>
                  </a:lnTo>
                  <a:lnTo>
                    <a:pt x="66" y="206"/>
                  </a:lnTo>
                  <a:lnTo>
                    <a:pt x="48" y="196"/>
                  </a:lnTo>
                  <a:lnTo>
                    <a:pt x="31" y="183"/>
                  </a:lnTo>
                  <a:lnTo>
                    <a:pt x="18" y="168"/>
                  </a:lnTo>
                  <a:lnTo>
                    <a:pt x="8" y="149"/>
                  </a:lnTo>
                  <a:lnTo>
                    <a:pt x="2" y="129"/>
                  </a:lnTo>
                  <a:lnTo>
                    <a:pt x="0" y="108"/>
                  </a:lnTo>
                  <a:lnTo>
                    <a:pt x="2" y="86"/>
                  </a:lnTo>
                  <a:lnTo>
                    <a:pt x="8" y="67"/>
                  </a:lnTo>
                  <a:lnTo>
                    <a:pt x="17" y="49"/>
                  </a:lnTo>
                  <a:lnTo>
                    <a:pt x="29" y="33"/>
                  </a:lnTo>
                  <a:lnTo>
                    <a:pt x="45" y="19"/>
                  </a:lnTo>
                  <a:lnTo>
                    <a:pt x="63" y="8"/>
                  </a:lnTo>
                  <a:lnTo>
                    <a:pt x="83" y="2"/>
                  </a:lnTo>
                  <a:lnTo>
                    <a:pt x="104" y="0"/>
                  </a:lnTo>
                  <a:lnTo>
                    <a:pt x="123" y="2"/>
                  </a:lnTo>
                  <a:lnTo>
                    <a:pt x="142" y="7"/>
                  </a:lnTo>
                  <a:lnTo>
                    <a:pt x="161" y="17"/>
                  </a:lnTo>
                  <a:lnTo>
                    <a:pt x="176" y="30"/>
                  </a:lnTo>
                  <a:lnTo>
                    <a:pt x="189" y="45"/>
                  </a:lnTo>
                  <a:lnTo>
                    <a:pt x="200" y="63"/>
                  </a:lnTo>
                  <a:lnTo>
                    <a:pt x="206" y="84"/>
                  </a:lnTo>
                  <a:lnTo>
                    <a:pt x="208" y="105"/>
                  </a:lnTo>
                  <a:lnTo>
                    <a:pt x="206" y="127"/>
                  </a:lnTo>
                  <a:lnTo>
                    <a:pt x="201" y="147"/>
                  </a:lnTo>
                  <a:lnTo>
                    <a:pt x="191" y="164"/>
                  </a:lnTo>
                  <a:lnTo>
                    <a:pt x="179" y="181"/>
                  </a:lnTo>
                  <a:lnTo>
                    <a:pt x="164" y="195"/>
                  </a:lnTo>
                  <a:lnTo>
                    <a:pt x="146" y="206"/>
                  </a:lnTo>
                  <a:close/>
                </a:path>
              </a:pathLst>
            </a:custGeom>
            <a:solidFill>
              <a:srgbClr val="EB5F6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21" name="Freeform 605"/>
            <p:cNvSpPr>
              <a:spLocks/>
            </p:cNvSpPr>
            <p:nvPr/>
          </p:nvSpPr>
          <p:spPr bwMode="auto">
            <a:xfrm>
              <a:off x="1192" y="3083"/>
              <a:ext cx="8" cy="10"/>
            </a:xfrm>
            <a:custGeom>
              <a:avLst/>
              <a:gdLst/>
              <a:ahLst/>
              <a:cxnLst>
                <a:cxn ang="0">
                  <a:pos x="131" y="187"/>
                </a:cxn>
                <a:cxn ang="0">
                  <a:pos x="113" y="193"/>
                </a:cxn>
                <a:cxn ang="0">
                  <a:pos x="95" y="194"/>
                </a:cxn>
                <a:cxn ang="0">
                  <a:pos x="76" y="192"/>
                </a:cxn>
                <a:cxn ang="0">
                  <a:pos x="59" y="187"/>
                </a:cxn>
                <a:cxn ang="0">
                  <a:pos x="44" y="178"/>
                </a:cxn>
                <a:cxn ang="0">
                  <a:pos x="29" y="167"/>
                </a:cxn>
                <a:cxn ang="0">
                  <a:pos x="17" y="152"/>
                </a:cxn>
                <a:cxn ang="0">
                  <a:pos x="8" y="135"/>
                </a:cxn>
                <a:cxn ang="0">
                  <a:pos x="2" y="116"/>
                </a:cxn>
                <a:cxn ang="0">
                  <a:pos x="0" y="97"/>
                </a:cxn>
                <a:cxn ang="0">
                  <a:pos x="2" y="79"/>
                </a:cxn>
                <a:cxn ang="0">
                  <a:pos x="7" y="61"/>
                </a:cxn>
                <a:cxn ang="0">
                  <a:pos x="15" y="45"/>
                </a:cxn>
                <a:cxn ang="0">
                  <a:pos x="26" y="30"/>
                </a:cxn>
                <a:cxn ang="0">
                  <a:pos x="41" y="17"/>
                </a:cxn>
                <a:cxn ang="0">
                  <a:pos x="57" y="8"/>
                </a:cxn>
                <a:cxn ang="0">
                  <a:pos x="75" y="1"/>
                </a:cxn>
                <a:cxn ang="0">
                  <a:pos x="95" y="0"/>
                </a:cxn>
                <a:cxn ang="0">
                  <a:pos x="112" y="1"/>
                </a:cxn>
                <a:cxn ang="0">
                  <a:pos x="130" y="7"/>
                </a:cxn>
                <a:cxn ang="0">
                  <a:pos x="146" y="15"/>
                </a:cxn>
                <a:cxn ang="0">
                  <a:pos x="160" y="27"/>
                </a:cxn>
                <a:cxn ang="0">
                  <a:pos x="172" y="41"/>
                </a:cxn>
                <a:cxn ang="0">
                  <a:pos x="181" y="58"/>
                </a:cxn>
                <a:cxn ang="0">
                  <a:pos x="187" y="77"/>
                </a:cxn>
                <a:cxn ang="0">
                  <a:pos x="189" y="96"/>
                </a:cxn>
                <a:cxn ang="0">
                  <a:pos x="188" y="114"/>
                </a:cxn>
                <a:cxn ang="0">
                  <a:pos x="182" y="132"/>
                </a:cxn>
                <a:cxn ang="0">
                  <a:pos x="174" y="149"/>
                </a:cxn>
                <a:cxn ang="0">
                  <a:pos x="163" y="165"/>
                </a:cxn>
                <a:cxn ang="0">
                  <a:pos x="149" y="177"/>
                </a:cxn>
                <a:cxn ang="0">
                  <a:pos x="131" y="187"/>
                </a:cxn>
              </a:cxnLst>
              <a:rect l="0" t="0" r="r" b="b"/>
              <a:pathLst>
                <a:path w="189" h="194">
                  <a:moveTo>
                    <a:pt x="131" y="187"/>
                  </a:moveTo>
                  <a:lnTo>
                    <a:pt x="113" y="193"/>
                  </a:lnTo>
                  <a:lnTo>
                    <a:pt x="95" y="194"/>
                  </a:lnTo>
                  <a:lnTo>
                    <a:pt x="76" y="192"/>
                  </a:lnTo>
                  <a:lnTo>
                    <a:pt x="59" y="187"/>
                  </a:lnTo>
                  <a:lnTo>
                    <a:pt x="44" y="178"/>
                  </a:lnTo>
                  <a:lnTo>
                    <a:pt x="29" y="167"/>
                  </a:lnTo>
                  <a:lnTo>
                    <a:pt x="17" y="152"/>
                  </a:lnTo>
                  <a:lnTo>
                    <a:pt x="8" y="135"/>
                  </a:lnTo>
                  <a:lnTo>
                    <a:pt x="2" y="116"/>
                  </a:lnTo>
                  <a:lnTo>
                    <a:pt x="0" y="97"/>
                  </a:lnTo>
                  <a:lnTo>
                    <a:pt x="2" y="79"/>
                  </a:lnTo>
                  <a:lnTo>
                    <a:pt x="7" y="61"/>
                  </a:lnTo>
                  <a:lnTo>
                    <a:pt x="15" y="45"/>
                  </a:lnTo>
                  <a:lnTo>
                    <a:pt x="26" y="30"/>
                  </a:lnTo>
                  <a:lnTo>
                    <a:pt x="41" y="17"/>
                  </a:lnTo>
                  <a:lnTo>
                    <a:pt x="57" y="8"/>
                  </a:lnTo>
                  <a:lnTo>
                    <a:pt x="75" y="1"/>
                  </a:lnTo>
                  <a:lnTo>
                    <a:pt x="95" y="0"/>
                  </a:lnTo>
                  <a:lnTo>
                    <a:pt x="112" y="1"/>
                  </a:lnTo>
                  <a:lnTo>
                    <a:pt x="130" y="7"/>
                  </a:lnTo>
                  <a:lnTo>
                    <a:pt x="146" y="15"/>
                  </a:lnTo>
                  <a:lnTo>
                    <a:pt x="160" y="27"/>
                  </a:lnTo>
                  <a:lnTo>
                    <a:pt x="172" y="41"/>
                  </a:lnTo>
                  <a:lnTo>
                    <a:pt x="181" y="58"/>
                  </a:lnTo>
                  <a:lnTo>
                    <a:pt x="187" y="77"/>
                  </a:lnTo>
                  <a:lnTo>
                    <a:pt x="189" y="96"/>
                  </a:lnTo>
                  <a:lnTo>
                    <a:pt x="188" y="114"/>
                  </a:lnTo>
                  <a:lnTo>
                    <a:pt x="182" y="132"/>
                  </a:lnTo>
                  <a:lnTo>
                    <a:pt x="174" y="149"/>
                  </a:lnTo>
                  <a:lnTo>
                    <a:pt x="163" y="165"/>
                  </a:lnTo>
                  <a:lnTo>
                    <a:pt x="149" y="177"/>
                  </a:lnTo>
                  <a:lnTo>
                    <a:pt x="131" y="187"/>
                  </a:lnTo>
                  <a:close/>
                </a:path>
              </a:pathLst>
            </a:custGeom>
            <a:solidFill>
              <a:srgbClr val="F0878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22" name="Freeform 606"/>
            <p:cNvSpPr>
              <a:spLocks/>
            </p:cNvSpPr>
            <p:nvPr/>
          </p:nvSpPr>
          <p:spPr bwMode="auto">
            <a:xfrm>
              <a:off x="1192" y="3083"/>
              <a:ext cx="8" cy="10"/>
            </a:xfrm>
            <a:custGeom>
              <a:avLst/>
              <a:gdLst/>
              <a:ahLst/>
              <a:cxnLst>
                <a:cxn ang="0">
                  <a:pos x="120" y="170"/>
                </a:cxn>
                <a:cxn ang="0">
                  <a:pos x="104" y="175"/>
                </a:cxn>
                <a:cxn ang="0">
                  <a:pos x="87" y="177"/>
                </a:cxn>
                <a:cxn ang="0">
                  <a:pos x="70" y="176"/>
                </a:cxn>
                <a:cxn ang="0">
                  <a:pos x="54" y="171"/>
                </a:cxn>
                <a:cxn ang="0">
                  <a:pos x="40" y="163"/>
                </a:cxn>
                <a:cxn ang="0">
                  <a:pos x="27" y="152"/>
                </a:cxn>
                <a:cxn ang="0">
                  <a:pos x="15" y="139"/>
                </a:cxn>
                <a:cxn ang="0">
                  <a:pos x="7" y="124"/>
                </a:cxn>
                <a:cxn ang="0">
                  <a:pos x="2" y="107"/>
                </a:cxn>
                <a:cxn ang="0">
                  <a:pos x="0" y="90"/>
                </a:cxn>
                <a:cxn ang="0">
                  <a:pos x="2" y="72"/>
                </a:cxn>
                <a:cxn ang="0">
                  <a:pos x="7" y="56"/>
                </a:cxn>
                <a:cxn ang="0">
                  <a:pos x="14" y="41"/>
                </a:cxn>
                <a:cxn ang="0">
                  <a:pos x="25" y="28"/>
                </a:cxn>
                <a:cxn ang="0">
                  <a:pos x="37" y="16"/>
                </a:cxn>
                <a:cxn ang="0">
                  <a:pos x="52" y="8"/>
                </a:cxn>
                <a:cxn ang="0">
                  <a:pos x="68" y="2"/>
                </a:cxn>
                <a:cxn ang="0">
                  <a:pos x="85" y="0"/>
                </a:cxn>
                <a:cxn ang="0">
                  <a:pos x="102" y="2"/>
                </a:cxn>
                <a:cxn ang="0">
                  <a:pos x="117" y="7"/>
                </a:cxn>
                <a:cxn ang="0">
                  <a:pos x="132" y="15"/>
                </a:cxn>
                <a:cxn ang="0">
                  <a:pos x="145" y="25"/>
                </a:cxn>
                <a:cxn ang="0">
                  <a:pos x="156" y="38"/>
                </a:cxn>
                <a:cxn ang="0">
                  <a:pos x="164" y="53"/>
                </a:cxn>
                <a:cxn ang="0">
                  <a:pos x="169" y="70"/>
                </a:cxn>
                <a:cxn ang="0">
                  <a:pos x="171" y="88"/>
                </a:cxn>
                <a:cxn ang="0">
                  <a:pos x="169" y="105"/>
                </a:cxn>
                <a:cxn ang="0">
                  <a:pos x="165" y="121"/>
                </a:cxn>
                <a:cxn ang="0">
                  <a:pos x="158" y="136"/>
                </a:cxn>
                <a:cxn ang="0">
                  <a:pos x="148" y="150"/>
                </a:cxn>
                <a:cxn ang="0">
                  <a:pos x="136" y="162"/>
                </a:cxn>
                <a:cxn ang="0">
                  <a:pos x="120" y="170"/>
                </a:cxn>
              </a:cxnLst>
              <a:rect l="0" t="0" r="r" b="b"/>
              <a:pathLst>
                <a:path w="171" h="177">
                  <a:moveTo>
                    <a:pt x="120" y="170"/>
                  </a:moveTo>
                  <a:lnTo>
                    <a:pt x="104" y="175"/>
                  </a:lnTo>
                  <a:lnTo>
                    <a:pt x="87" y="177"/>
                  </a:lnTo>
                  <a:lnTo>
                    <a:pt x="70" y="176"/>
                  </a:lnTo>
                  <a:lnTo>
                    <a:pt x="54" y="171"/>
                  </a:lnTo>
                  <a:lnTo>
                    <a:pt x="40" y="163"/>
                  </a:lnTo>
                  <a:lnTo>
                    <a:pt x="27" y="152"/>
                  </a:lnTo>
                  <a:lnTo>
                    <a:pt x="15" y="139"/>
                  </a:lnTo>
                  <a:lnTo>
                    <a:pt x="7" y="124"/>
                  </a:lnTo>
                  <a:lnTo>
                    <a:pt x="2" y="107"/>
                  </a:lnTo>
                  <a:lnTo>
                    <a:pt x="0" y="90"/>
                  </a:lnTo>
                  <a:lnTo>
                    <a:pt x="2" y="72"/>
                  </a:lnTo>
                  <a:lnTo>
                    <a:pt x="7" y="56"/>
                  </a:lnTo>
                  <a:lnTo>
                    <a:pt x="14" y="41"/>
                  </a:lnTo>
                  <a:lnTo>
                    <a:pt x="25" y="28"/>
                  </a:lnTo>
                  <a:lnTo>
                    <a:pt x="37" y="16"/>
                  </a:lnTo>
                  <a:lnTo>
                    <a:pt x="52" y="8"/>
                  </a:lnTo>
                  <a:lnTo>
                    <a:pt x="68" y="2"/>
                  </a:lnTo>
                  <a:lnTo>
                    <a:pt x="85" y="0"/>
                  </a:lnTo>
                  <a:lnTo>
                    <a:pt x="102" y="2"/>
                  </a:lnTo>
                  <a:lnTo>
                    <a:pt x="117" y="7"/>
                  </a:lnTo>
                  <a:lnTo>
                    <a:pt x="132" y="15"/>
                  </a:lnTo>
                  <a:lnTo>
                    <a:pt x="145" y="25"/>
                  </a:lnTo>
                  <a:lnTo>
                    <a:pt x="156" y="38"/>
                  </a:lnTo>
                  <a:lnTo>
                    <a:pt x="164" y="53"/>
                  </a:lnTo>
                  <a:lnTo>
                    <a:pt x="169" y="70"/>
                  </a:lnTo>
                  <a:lnTo>
                    <a:pt x="171" y="88"/>
                  </a:lnTo>
                  <a:lnTo>
                    <a:pt x="169" y="105"/>
                  </a:lnTo>
                  <a:lnTo>
                    <a:pt x="165" y="121"/>
                  </a:lnTo>
                  <a:lnTo>
                    <a:pt x="158" y="136"/>
                  </a:lnTo>
                  <a:lnTo>
                    <a:pt x="148" y="150"/>
                  </a:lnTo>
                  <a:lnTo>
                    <a:pt x="136" y="162"/>
                  </a:lnTo>
                  <a:lnTo>
                    <a:pt x="120" y="170"/>
                  </a:lnTo>
                  <a:close/>
                </a:path>
              </a:pathLst>
            </a:custGeom>
            <a:solidFill>
              <a:srgbClr val="F5AE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23" name="Freeform 607"/>
            <p:cNvSpPr>
              <a:spLocks/>
            </p:cNvSpPr>
            <p:nvPr/>
          </p:nvSpPr>
          <p:spPr bwMode="auto">
            <a:xfrm>
              <a:off x="1193" y="3083"/>
              <a:ext cx="7" cy="9"/>
            </a:xfrm>
            <a:custGeom>
              <a:avLst/>
              <a:gdLst/>
              <a:ahLst/>
              <a:cxnLst>
                <a:cxn ang="0">
                  <a:pos x="106" y="149"/>
                </a:cxn>
                <a:cxn ang="0">
                  <a:pos x="92" y="155"/>
                </a:cxn>
                <a:cxn ang="0">
                  <a:pos x="77" y="156"/>
                </a:cxn>
                <a:cxn ang="0">
                  <a:pos x="63" y="155"/>
                </a:cxn>
                <a:cxn ang="0">
                  <a:pos x="48" y="150"/>
                </a:cxn>
                <a:cxn ang="0">
                  <a:pos x="35" y="143"/>
                </a:cxn>
                <a:cxn ang="0">
                  <a:pos x="24" y="133"/>
                </a:cxn>
                <a:cxn ang="0">
                  <a:pos x="14" y="122"/>
                </a:cxn>
                <a:cxn ang="0">
                  <a:pos x="6" y="108"/>
                </a:cxn>
                <a:cxn ang="0">
                  <a:pos x="2" y="93"/>
                </a:cxn>
                <a:cxn ang="0">
                  <a:pos x="0" y="78"/>
                </a:cxn>
                <a:cxn ang="0">
                  <a:pos x="1" y="63"/>
                </a:cxn>
                <a:cxn ang="0">
                  <a:pos x="5" y="49"/>
                </a:cxn>
                <a:cxn ang="0">
                  <a:pos x="13" y="35"/>
                </a:cxn>
                <a:cxn ang="0">
                  <a:pos x="22" y="24"/>
                </a:cxn>
                <a:cxn ang="0">
                  <a:pos x="33" y="13"/>
                </a:cxn>
                <a:cxn ang="0">
                  <a:pos x="46" y="6"/>
                </a:cxn>
                <a:cxn ang="0">
                  <a:pos x="60" y="1"/>
                </a:cxn>
                <a:cxn ang="0">
                  <a:pos x="76" y="0"/>
                </a:cxn>
                <a:cxn ang="0">
                  <a:pos x="90" y="1"/>
                </a:cxn>
                <a:cxn ang="0">
                  <a:pos x="104" y="5"/>
                </a:cxn>
                <a:cxn ang="0">
                  <a:pos x="118" y="11"/>
                </a:cxn>
                <a:cxn ang="0">
                  <a:pos x="129" y="21"/>
                </a:cxn>
                <a:cxn ang="0">
                  <a:pos x="139" y="32"/>
                </a:cxn>
                <a:cxn ang="0">
                  <a:pos x="146" y="46"/>
                </a:cxn>
                <a:cxn ang="0">
                  <a:pos x="150" y="61"/>
                </a:cxn>
                <a:cxn ang="0">
                  <a:pos x="152" y="77"/>
                </a:cxn>
                <a:cxn ang="0">
                  <a:pos x="151" y="91"/>
                </a:cxn>
                <a:cxn ang="0">
                  <a:pos x="147" y="106"/>
                </a:cxn>
                <a:cxn ang="0">
                  <a:pos x="140" y="120"/>
                </a:cxn>
                <a:cxn ang="0">
                  <a:pos x="131" y="131"/>
                </a:cxn>
                <a:cxn ang="0">
                  <a:pos x="120" y="142"/>
                </a:cxn>
                <a:cxn ang="0">
                  <a:pos x="106" y="149"/>
                </a:cxn>
              </a:cxnLst>
              <a:rect l="0" t="0" r="r" b="b"/>
              <a:pathLst>
                <a:path w="152" h="156">
                  <a:moveTo>
                    <a:pt x="106" y="149"/>
                  </a:moveTo>
                  <a:lnTo>
                    <a:pt x="92" y="155"/>
                  </a:lnTo>
                  <a:lnTo>
                    <a:pt x="77" y="156"/>
                  </a:lnTo>
                  <a:lnTo>
                    <a:pt x="63" y="155"/>
                  </a:lnTo>
                  <a:lnTo>
                    <a:pt x="48" y="150"/>
                  </a:lnTo>
                  <a:lnTo>
                    <a:pt x="35" y="143"/>
                  </a:lnTo>
                  <a:lnTo>
                    <a:pt x="24" y="133"/>
                  </a:lnTo>
                  <a:lnTo>
                    <a:pt x="14" y="122"/>
                  </a:lnTo>
                  <a:lnTo>
                    <a:pt x="6" y="108"/>
                  </a:lnTo>
                  <a:lnTo>
                    <a:pt x="2" y="93"/>
                  </a:lnTo>
                  <a:lnTo>
                    <a:pt x="0" y="78"/>
                  </a:lnTo>
                  <a:lnTo>
                    <a:pt x="1" y="63"/>
                  </a:lnTo>
                  <a:lnTo>
                    <a:pt x="5" y="49"/>
                  </a:lnTo>
                  <a:lnTo>
                    <a:pt x="13" y="35"/>
                  </a:lnTo>
                  <a:lnTo>
                    <a:pt x="22" y="24"/>
                  </a:lnTo>
                  <a:lnTo>
                    <a:pt x="33" y="13"/>
                  </a:lnTo>
                  <a:lnTo>
                    <a:pt x="46" y="6"/>
                  </a:lnTo>
                  <a:lnTo>
                    <a:pt x="60" y="1"/>
                  </a:lnTo>
                  <a:lnTo>
                    <a:pt x="76" y="0"/>
                  </a:lnTo>
                  <a:lnTo>
                    <a:pt x="90" y="1"/>
                  </a:lnTo>
                  <a:lnTo>
                    <a:pt x="104" y="5"/>
                  </a:lnTo>
                  <a:lnTo>
                    <a:pt x="118" y="11"/>
                  </a:lnTo>
                  <a:lnTo>
                    <a:pt x="129" y="21"/>
                  </a:lnTo>
                  <a:lnTo>
                    <a:pt x="139" y="32"/>
                  </a:lnTo>
                  <a:lnTo>
                    <a:pt x="146" y="46"/>
                  </a:lnTo>
                  <a:lnTo>
                    <a:pt x="150" y="61"/>
                  </a:lnTo>
                  <a:lnTo>
                    <a:pt x="152" y="77"/>
                  </a:lnTo>
                  <a:lnTo>
                    <a:pt x="151" y="91"/>
                  </a:lnTo>
                  <a:lnTo>
                    <a:pt x="147" y="106"/>
                  </a:lnTo>
                  <a:lnTo>
                    <a:pt x="140" y="120"/>
                  </a:lnTo>
                  <a:lnTo>
                    <a:pt x="131" y="131"/>
                  </a:lnTo>
                  <a:lnTo>
                    <a:pt x="120" y="142"/>
                  </a:lnTo>
                  <a:lnTo>
                    <a:pt x="106" y="149"/>
                  </a:lnTo>
                  <a:close/>
                </a:path>
              </a:pathLst>
            </a:custGeom>
            <a:solidFill>
              <a:srgbClr val="FAD6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24" name="Freeform 608"/>
            <p:cNvSpPr>
              <a:spLocks/>
            </p:cNvSpPr>
            <p:nvPr/>
          </p:nvSpPr>
          <p:spPr bwMode="auto">
            <a:xfrm>
              <a:off x="1193" y="3083"/>
              <a:ext cx="6" cy="8"/>
            </a:xfrm>
            <a:custGeom>
              <a:avLst/>
              <a:gdLst/>
              <a:ahLst/>
              <a:cxnLst>
                <a:cxn ang="0">
                  <a:pos x="93" y="134"/>
                </a:cxn>
                <a:cxn ang="0">
                  <a:pos x="80" y="138"/>
                </a:cxn>
                <a:cxn ang="0">
                  <a:pos x="68" y="139"/>
                </a:cxn>
                <a:cxn ang="0">
                  <a:pos x="55" y="138"/>
                </a:cxn>
                <a:cxn ang="0">
                  <a:pos x="42" y="134"/>
                </a:cxn>
                <a:cxn ang="0">
                  <a:pos x="30" y="127"/>
                </a:cxn>
                <a:cxn ang="0">
                  <a:pos x="20" y="119"/>
                </a:cxn>
                <a:cxn ang="0">
                  <a:pos x="12" y="109"/>
                </a:cxn>
                <a:cxn ang="0">
                  <a:pos x="5" y="97"/>
                </a:cxn>
                <a:cxn ang="0">
                  <a:pos x="1" y="83"/>
                </a:cxn>
                <a:cxn ang="0">
                  <a:pos x="0" y="70"/>
                </a:cxn>
                <a:cxn ang="0">
                  <a:pos x="1" y="57"/>
                </a:cxn>
                <a:cxn ang="0">
                  <a:pos x="5" y="44"/>
                </a:cxn>
                <a:cxn ang="0">
                  <a:pos x="11" y="31"/>
                </a:cxn>
                <a:cxn ang="0">
                  <a:pos x="19" y="21"/>
                </a:cxn>
                <a:cxn ang="0">
                  <a:pos x="28" y="12"/>
                </a:cxn>
                <a:cxn ang="0">
                  <a:pos x="40" y="5"/>
                </a:cxn>
                <a:cxn ang="0">
                  <a:pos x="54" y="1"/>
                </a:cxn>
                <a:cxn ang="0">
                  <a:pos x="66" y="0"/>
                </a:cxn>
                <a:cxn ang="0">
                  <a:pos x="79" y="1"/>
                </a:cxn>
                <a:cxn ang="0">
                  <a:pos x="91" y="5"/>
                </a:cxn>
                <a:cxn ang="0">
                  <a:pos x="104" y="11"/>
                </a:cxn>
                <a:cxn ang="0">
                  <a:pos x="114" y="20"/>
                </a:cxn>
                <a:cxn ang="0">
                  <a:pos x="122" y="29"/>
                </a:cxn>
                <a:cxn ang="0">
                  <a:pos x="129" y="42"/>
                </a:cxn>
                <a:cxn ang="0">
                  <a:pos x="133" y="56"/>
                </a:cxn>
                <a:cxn ang="0">
                  <a:pos x="134" y="68"/>
                </a:cxn>
                <a:cxn ang="0">
                  <a:pos x="133" y="82"/>
                </a:cxn>
                <a:cxn ang="0">
                  <a:pos x="129" y="95"/>
                </a:cxn>
                <a:cxn ang="0">
                  <a:pos x="123" y="107"/>
                </a:cxn>
                <a:cxn ang="0">
                  <a:pos x="115" y="118"/>
                </a:cxn>
                <a:cxn ang="0">
                  <a:pos x="106" y="126"/>
                </a:cxn>
                <a:cxn ang="0">
                  <a:pos x="93" y="134"/>
                </a:cxn>
              </a:cxnLst>
              <a:rect l="0" t="0" r="r" b="b"/>
              <a:pathLst>
                <a:path w="134" h="139">
                  <a:moveTo>
                    <a:pt x="93" y="134"/>
                  </a:moveTo>
                  <a:lnTo>
                    <a:pt x="80" y="138"/>
                  </a:lnTo>
                  <a:lnTo>
                    <a:pt x="68" y="139"/>
                  </a:lnTo>
                  <a:lnTo>
                    <a:pt x="55" y="138"/>
                  </a:lnTo>
                  <a:lnTo>
                    <a:pt x="42" y="134"/>
                  </a:lnTo>
                  <a:lnTo>
                    <a:pt x="30" y="127"/>
                  </a:lnTo>
                  <a:lnTo>
                    <a:pt x="20" y="119"/>
                  </a:lnTo>
                  <a:lnTo>
                    <a:pt x="12" y="109"/>
                  </a:lnTo>
                  <a:lnTo>
                    <a:pt x="5" y="97"/>
                  </a:lnTo>
                  <a:lnTo>
                    <a:pt x="1" y="83"/>
                  </a:lnTo>
                  <a:lnTo>
                    <a:pt x="0" y="70"/>
                  </a:lnTo>
                  <a:lnTo>
                    <a:pt x="1" y="57"/>
                  </a:lnTo>
                  <a:lnTo>
                    <a:pt x="5" y="44"/>
                  </a:lnTo>
                  <a:lnTo>
                    <a:pt x="11" y="31"/>
                  </a:lnTo>
                  <a:lnTo>
                    <a:pt x="19" y="21"/>
                  </a:lnTo>
                  <a:lnTo>
                    <a:pt x="28" y="12"/>
                  </a:lnTo>
                  <a:lnTo>
                    <a:pt x="40" y="5"/>
                  </a:lnTo>
                  <a:lnTo>
                    <a:pt x="54" y="1"/>
                  </a:lnTo>
                  <a:lnTo>
                    <a:pt x="66" y="0"/>
                  </a:lnTo>
                  <a:lnTo>
                    <a:pt x="79" y="1"/>
                  </a:lnTo>
                  <a:lnTo>
                    <a:pt x="91" y="5"/>
                  </a:lnTo>
                  <a:lnTo>
                    <a:pt x="104" y="11"/>
                  </a:lnTo>
                  <a:lnTo>
                    <a:pt x="114" y="20"/>
                  </a:lnTo>
                  <a:lnTo>
                    <a:pt x="122" y="29"/>
                  </a:lnTo>
                  <a:lnTo>
                    <a:pt x="129" y="42"/>
                  </a:lnTo>
                  <a:lnTo>
                    <a:pt x="133" y="56"/>
                  </a:lnTo>
                  <a:lnTo>
                    <a:pt x="134" y="68"/>
                  </a:lnTo>
                  <a:lnTo>
                    <a:pt x="133" y="82"/>
                  </a:lnTo>
                  <a:lnTo>
                    <a:pt x="129" y="95"/>
                  </a:lnTo>
                  <a:lnTo>
                    <a:pt x="123" y="107"/>
                  </a:lnTo>
                  <a:lnTo>
                    <a:pt x="115" y="118"/>
                  </a:lnTo>
                  <a:lnTo>
                    <a:pt x="106" y="126"/>
                  </a:lnTo>
                  <a:lnTo>
                    <a:pt x="93" y="1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25" name="Freeform 609"/>
            <p:cNvSpPr>
              <a:spLocks/>
            </p:cNvSpPr>
            <p:nvPr/>
          </p:nvSpPr>
          <p:spPr bwMode="auto">
            <a:xfrm>
              <a:off x="1185" y="3093"/>
              <a:ext cx="1" cy="2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5" y="3"/>
                </a:cxn>
                <a:cxn ang="0">
                  <a:pos x="1" y="8"/>
                </a:cxn>
                <a:cxn ang="0">
                  <a:pos x="0" y="15"/>
                </a:cxn>
                <a:cxn ang="0">
                  <a:pos x="1" y="20"/>
                </a:cxn>
                <a:cxn ang="0">
                  <a:pos x="4" y="26"/>
                </a:cxn>
                <a:cxn ang="0">
                  <a:pos x="8" y="31"/>
                </a:cxn>
                <a:cxn ang="0">
                  <a:pos x="14" y="33"/>
                </a:cxn>
                <a:cxn ang="0">
                  <a:pos x="21" y="32"/>
                </a:cxn>
                <a:cxn ang="0">
                  <a:pos x="11" y="0"/>
                </a:cxn>
              </a:cxnLst>
              <a:rect l="0" t="0" r="r" b="b"/>
              <a:pathLst>
                <a:path w="21" h="33">
                  <a:moveTo>
                    <a:pt x="11" y="0"/>
                  </a:moveTo>
                  <a:lnTo>
                    <a:pt x="5" y="3"/>
                  </a:lnTo>
                  <a:lnTo>
                    <a:pt x="1" y="8"/>
                  </a:lnTo>
                  <a:lnTo>
                    <a:pt x="0" y="15"/>
                  </a:lnTo>
                  <a:lnTo>
                    <a:pt x="1" y="20"/>
                  </a:lnTo>
                  <a:lnTo>
                    <a:pt x="4" y="26"/>
                  </a:lnTo>
                  <a:lnTo>
                    <a:pt x="8" y="31"/>
                  </a:lnTo>
                  <a:lnTo>
                    <a:pt x="14" y="33"/>
                  </a:lnTo>
                  <a:lnTo>
                    <a:pt x="21" y="3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26" name="Freeform 610"/>
            <p:cNvSpPr>
              <a:spLocks/>
            </p:cNvSpPr>
            <p:nvPr/>
          </p:nvSpPr>
          <p:spPr bwMode="auto">
            <a:xfrm>
              <a:off x="1186" y="3089"/>
              <a:ext cx="3" cy="6"/>
            </a:xfrm>
            <a:custGeom>
              <a:avLst/>
              <a:gdLst/>
              <a:ahLst/>
              <a:cxnLst>
                <a:cxn ang="0">
                  <a:pos x="40" y="12"/>
                </a:cxn>
                <a:cxn ang="0">
                  <a:pos x="40" y="12"/>
                </a:cxn>
                <a:cxn ang="0">
                  <a:pos x="42" y="22"/>
                </a:cxn>
                <a:cxn ang="0">
                  <a:pos x="42" y="28"/>
                </a:cxn>
                <a:cxn ang="0">
                  <a:pos x="39" y="37"/>
                </a:cxn>
                <a:cxn ang="0">
                  <a:pos x="36" y="43"/>
                </a:cxn>
                <a:cxn ang="0">
                  <a:pos x="30" y="49"/>
                </a:cxn>
                <a:cxn ang="0">
                  <a:pos x="21" y="57"/>
                </a:cxn>
                <a:cxn ang="0">
                  <a:pos x="12" y="61"/>
                </a:cxn>
                <a:cxn ang="0">
                  <a:pos x="0" y="66"/>
                </a:cxn>
                <a:cxn ang="0">
                  <a:pos x="10" y="98"/>
                </a:cxn>
                <a:cxn ang="0">
                  <a:pos x="26" y="92"/>
                </a:cxn>
                <a:cxn ang="0">
                  <a:pos x="39" y="84"/>
                </a:cxn>
                <a:cxn ang="0">
                  <a:pos x="50" y="74"/>
                </a:cxn>
                <a:cxn ang="0">
                  <a:pos x="63" y="64"/>
                </a:cxn>
                <a:cxn ang="0">
                  <a:pos x="70" y="49"/>
                </a:cxn>
                <a:cxn ang="0">
                  <a:pos x="75" y="34"/>
                </a:cxn>
                <a:cxn ang="0">
                  <a:pos x="75" y="18"/>
                </a:cxn>
                <a:cxn ang="0">
                  <a:pos x="71" y="0"/>
                </a:cxn>
                <a:cxn ang="0">
                  <a:pos x="71" y="0"/>
                </a:cxn>
                <a:cxn ang="0">
                  <a:pos x="40" y="12"/>
                </a:cxn>
              </a:cxnLst>
              <a:rect l="0" t="0" r="r" b="b"/>
              <a:pathLst>
                <a:path w="75" h="98">
                  <a:moveTo>
                    <a:pt x="40" y="12"/>
                  </a:moveTo>
                  <a:lnTo>
                    <a:pt x="40" y="12"/>
                  </a:lnTo>
                  <a:lnTo>
                    <a:pt x="42" y="22"/>
                  </a:lnTo>
                  <a:lnTo>
                    <a:pt x="42" y="28"/>
                  </a:lnTo>
                  <a:lnTo>
                    <a:pt x="39" y="37"/>
                  </a:lnTo>
                  <a:lnTo>
                    <a:pt x="36" y="43"/>
                  </a:lnTo>
                  <a:lnTo>
                    <a:pt x="30" y="49"/>
                  </a:lnTo>
                  <a:lnTo>
                    <a:pt x="21" y="57"/>
                  </a:lnTo>
                  <a:lnTo>
                    <a:pt x="12" y="61"/>
                  </a:lnTo>
                  <a:lnTo>
                    <a:pt x="0" y="66"/>
                  </a:lnTo>
                  <a:lnTo>
                    <a:pt x="10" y="98"/>
                  </a:lnTo>
                  <a:lnTo>
                    <a:pt x="26" y="92"/>
                  </a:lnTo>
                  <a:lnTo>
                    <a:pt x="39" y="84"/>
                  </a:lnTo>
                  <a:lnTo>
                    <a:pt x="50" y="74"/>
                  </a:lnTo>
                  <a:lnTo>
                    <a:pt x="63" y="64"/>
                  </a:lnTo>
                  <a:lnTo>
                    <a:pt x="70" y="49"/>
                  </a:lnTo>
                  <a:lnTo>
                    <a:pt x="75" y="34"/>
                  </a:lnTo>
                  <a:lnTo>
                    <a:pt x="75" y="18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40" y="12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27" name="Freeform 611"/>
            <p:cNvSpPr>
              <a:spLocks/>
            </p:cNvSpPr>
            <p:nvPr/>
          </p:nvSpPr>
          <p:spPr bwMode="auto">
            <a:xfrm>
              <a:off x="1184" y="3087"/>
              <a:ext cx="5" cy="3"/>
            </a:xfrm>
            <a:custGeom>
              <a:avLst/>
              <a:gdLst/>
              <a:ahLst/>
              <a:cxnLst>
                <a:cxn ang="0">
                  <a:pos x="20" y="43"/>
                </a:cxn>
                <a:cxn ang="0">
                  <a:pos x="20" y="43"/>
                </a:cxn>
                <a:cxn ang="0">
                  <a:pos x="27" y="39"/>
                </a:cxn>
                <a:cxn ang="0">
                  <a:pos x="36" y="35"/>
                </a:cxn>
                <a:cxn ang="0">
                  <a:pos x="45" y="33"/>
                </a:cxn>
                <a:cxn ang="0">
                  <a:pos x="54" y="33"/>
                </a:cxn>
                <a:cxn ang="0">
                  <a:pos x="62" y="36"/>
                </a:cxn>
                <a:cxn ang="0">
                  <a:pos x="69" y="39"/>
                </a:cxn>
                <a:cxn ang="0">
                  <a:pos x="74" y="43"/>
                </a:cxn>
                <a:cxn ang="0">
                  <a:pos x="77" y="49"/>
                </a:cxn>
                <a:cxn ang="0">
                  <a:pos x="108" y="37"/>
                </a:cxn>
                <a:cxn ang="0">
                  <a:pos x="98" y="22"/>
                </a:cxn>
                <a:cxn ang="0">
                  <a:pos x="87" y="11"/>
                </a:cxn>
                <a:cxn ang="0">
                  <a:pos x="74" y="4"/>
                </a:cxn>
                <a:cxn ang="0">
                  <a:pos x="58" y="0"/>
                </a:cxn>
                <a:cxn ang="0">
                  <a:pos x="41" y="0"/>
                </a:cxn>
                <a:cxn ang="0">
                  <a:pos x="26" y="3"/>
                </a:cxn>
                <a:cxn ang="0">
                  <a:pos x="13" y="9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0" y="43"/>
                </a:cxn>
              </a:cxnLst>
              <a:rect l="0" t="0" r="r" b="b"/>
              <a:pathLst>
                <a:path w="108" h="49">
                  <a:moveTo>
                    <a:pt x="20" y="43"/>
                  </a:moveTo>
                  <a:lnTo>
                    <a:pt x="20" y="43"/>
                  </a:lnTo>
                  <a:lnTo>
                    <a:pt x="27" y="39"/>
                  </a:lnTo>
                  <a:lnTo>
                    <a:pt x="36" y="35"/>
                  </a:lnTo>
                  <a:lnTo>
                    <a:pt x="45" y="33"/>
                  </a:lnTo>
                  <a:lnTo>
                    <a:pt x="54" y="33"/>
                  </a:lnTo>
                  <a:lnTo>
                    <a:pt x="62" y="36"/>
                  </a:lnTo>
                  <a:lnTo>
                    <a:pt x="69" y="39"/>
                  </a:lnTo>
                  <a:lnTo>
                    <a:pt x="74" y="43"/>
                  </a:lnTo>
                  <a:lnTo>
                    <a:pt x="77" y="49"/>
                  </a:lnTo>
                  <a:lnTo>
                    <a:pt x="108" y="37"/>
                  </a:lnTo>
                  <a:lnTo>
                    <a:pt x="98" y="22"/>
                  </a:lnTo>
                  <a:lnTo>
                    <a:pt x="87" y="11"/>
                  </a:lnTo>
                  <a:lnTo>
                    <a:pt x="74" y="4"/>
                  </a:lnTo>
                  <a:lnTo>
                    <a:pt x="58" y="0"/>
                  </a:lnTo>
                  <a:lnTo>
                    <a:pt x="41" y="0"/>
                  </a:lnTo>
                  <a:lnTo>
                    <a:pt x="26" y="3"/>
                  </a:lnTo>
                  <a:lnTo>
                    <a:pt x="13" y="9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0" y="43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28" name="Freeform 612"/>
            <p:cNvSpPr>
              <a:spLocks/>
            </p:cNvSpPr>
            <p:nvPr/>
          </p:nvSpPr>
          <p:spPr bwMode="auto">
            <a:xfrm>
              <a:off x="1182" y="3088"/>
              <a:ext cx="3" cy="8"/>
            </a:xfrm>
            <a:custGeom>
              <a:avLst/>
              <a:gdLst/>
              <a:ahLst/>
              <a:cxnLst>
                <a:cxn ang="0">
                  <a:pos x="36" y="112"/>
                </a:cxn>
                <a:cxn ang="0">
                  <a:pos x="36" y="112"/>
                </a:cxn>
                <a:cxn ang="0">
                  <a:pos x="33" y="104"/>
                </a:cxn>
                <a:cxn ang="0">
                  <a:pos x="32" y="95"/>
                </a:cxn>
                <a:cxn ang="0">
                  <a:pos x="34" y="83"/>
                </a:cxn>
                <a:cxn ang="0">
                  <a:pos x="38" y="69"/>
                </a:cxn>
                <a:cxn ang="0">
                  <a:pos x="44" y="58"/>
                </a:cxn>
                <a:cxn ang="0">
                  <a:pos x="52" y="44"/>
                </a:cxn>
                <a:cxn ang="0">
                  <a:pos x="60" y="34"/>
                </a:cxn>
                <a:cxn ang="0">
                  <a:pos x="69" y="25"/>
                </a:cxn>
                <a:cxn ang="0">
                  <a:pos x="49" y="0"/>
                </a:cxn>
                <a:cxn ang="0">
                  <a:pos x="37" y="11"/>
                </a:cxn>
                <a:cxn ang="0">
                  <a:pos x="25" y="25"/>
                </a:cxn>
                <a:cxn ang="0">
                  <a:pos x="16" y="41"/>
                </a:cxn>
                <a:cxn ang="0">
                  <a:pos x="8" y="57"/>
                </a:cxn>
                <a:cxn ang="0">
                  <a:pos x="2" y="75"/>
                </a:cxn>
                <a:cxn ang="0">
                  <a:pos x="0" y="92"/>
                </a:cxn>
                <a:cxn ang="0">
                  <a:pos x="1" y="112"/>
                </a:cxn>
                <a:cxn ang="0">
                  <a:pos x="8" y="129"/>
                </a:cxn>
                <a:cxn ang="0">
                  <a:pos x="8" y="129"/>
                </a:cxn>
                <a:cxn ang="0">
                  <a:pos x="36" y="112"/>
                </a:cxn>
              </a:cxnLst>
              <a:rect l="0" t="0" r="r" b="b"/>
              <a:pathLst>
                <a:path w="69" h="129">
                  <a:moveTo>
                    <a:pt x="36" y="112"/>
                  </a:moveTo>
                  <a:lnTo>
                    <a:pt x="36" y="112"/>
                  </a:lnTo>
                  <a:lnTo>
                    <a:pt x="33" y="104"/>
                  </a:lnTo>
                  <a:lnTo>
                    <a:pt x="32" y="95"/>
                  </a:lnTo>
                  <a:lnTo>
                    <a:pt x="34" y="83"/>
                  </a:lnTo>
                  <a:lnTo>
                    <a:pt x="38" y="69"/>
                  </a:lnTo>
                  <a:lnTo>
                    <a:pt x="44" y="58"/>
                  </a:lnTo>
                  <a:lnTo>
                    <a:pt x="52" y="44"/>
                  </a:lnTo>
                  <a:lnTo>
                    <a:pt x="60" y="34"/>
                  </a:lnTo>
                  <a:lnTo>
                    <a:pt x="69" y="25"/>
                  </a:lnTo>
                  <a:lnTo>
                    <a:pt x="49" y="0"/>
                  </a:lnTo>
                  <a:lnTo>
                    <a:pt x="37" y="11"/>
                  </a:lnTo>
                  <a:lnTo>
                    <a:pt x="25" y="25"/>
                  </a:lnTo>
                  <a:lnTo>
                    <a:pt x="16" y="41"/>
                  </a:lnTo>
                  <a:lnTo>
                    <a:pt x="8" y="57"/>
                  </a:lnTo>
                  <a:lnTo>
                    <a:pt x="2" y="75"/>
                  </a:lnTo>
                  <a:lnTo>
                    <a:pt x="0" y="92"/>
                  </a:lnTo>
                  <a:lnTo>
                    <a:pt x="1" y="112"/>
                  </a:lnTo>
                  <a:lnTo>
                    <a:pt x="8" y="129"/>
                  </a:lnTo>
                  <a:lnTo>
                    <a:pt x="8" y="129"/>
                  </a:lnTo>
                  <a:lnTo>
                    <a:pt x="36" y="112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29" name="Freeform 613"/>
            <p:cNvSpPr>
              <a:spLocks/>
            </p:cNvSpPr>
            <p:nvPr/>
          </p:nvSpPr>
          <p:spPr bwMode="auto">
            <a:xfrm>
              <a:off x="1182" y="3095"/>
              <a:ext cx="5" cy="4"/>
            </a:xfrm>
            <a:custGeom>
              <a:avLst/>
              <a:gdLst/>
              <a:ahLst/>
              <a:cxnLst>
                <a:cxn ang="0">
                  <a:pos x="107" y="41"/>
                </a:cxn>
                <a:cxn ang="0">
                  <a:pos x="107" y="41"/>
                </a:cxn>
                <a:cxn ang="0">
                  <a:pos x="96" y="43"/>
                </a:cxn>
                <a:cxn ang="0">
                  <a:pos x="83" y="43"/>
                </a:cxn>
                <a:cxn ang="0">
                  <a:pos x="72" y="42"/>
                </a:cxn>
                <a:cxn ang="0">
                  <a:pos x="62" y="36"/>
                </a:cxn>
                <a:cxn ang="0">
                  <a:pos x="52" y="30"/>
                </a:cxn>
                <a:cxn ang="0">
                  <a:pos x="43" y="23"/>
                </a:cxn>
                <a:cxn ang="0">
                  <a:pos x="35" y="13"/>
                </a:cxn>
                <a:cxn ang="0">
                  <a:pos x="28" y="0"/>
                </a:cxn>
                <a:cxn ang="0">
                  <a:pos x="0" y="17"/>
                </a:cxn>
                <a:cxn ang="0">
                  <a:pos x="9" y="32"/>
                </a:cxn>
                <a:cxn ang="0">
                  <a:pos x="20" y="46"/>
                </a:cxn>
                <a:cxn ang="0">
                  <a:pos x="33" y="57"/>
                </a:cxn>
                <a:cxn ang="0">
                  <a:pos x="48" y="66"/>
                </a:cxn>
                <a:cxn ang="0">
                  <a:pos x="64" y="73"/>
                </a:cxn>
                <a:cxn ang="0">
                  <a:pos x="81" y="76"/>
                </a:cxn>
                <a:cxn ang="0">
                  <a:pos x="98" y="76"/>
                </a:cxn>
                <a:cxn ang="0">
                  <a:pos x="117" y="72"/>
                </a:cxn>
                <a:cxn ang="0">
                  <a:pos x="117" y="72"/>
                </a:cxn>
                <a:cxn ang="0">
                  <a:pos x="107" y="41"/>
                </a:cxn>
              </a:cxnLst>
              <a:rect l="0" t="0" r="r" b="b"/>
              <a:pathLst>
                <a:path w="117" h="76">
                  <a:moveTo>
                    <a:pt x="107" y="41"/>
                  </a:moveTo>
                  <a:lnTo>
                    <a:pt x="107" y="41"/>
                  </a:lnTo>
                  <a:lnTo>
                    <a:pt x="96" y="43"/>
                  </a:lnTo>
                  <a:lnTo>
                    <a:pt x="83" y="43"/>
                  </a:lnTo>
                  <a:lnTo>
                    <a:pt x="72" y="42"/>
                  </a:lnTo>
                  <a:lnTo>
                    <a:pt x="62" y="36"/>
                  </a:lnTo>
                  <a:lnTo>
                    <a:pt x="52" y="30"/>
                  </a:lnTo>
                  <a:lnTo>
                    <a:pt x="43" y="23"/>
                  </a:lnTo>
                  <a:lnTo>
                    <a:pt x="35" y="13"/>
                  </a:lnTo>
                  <a:lnTo>
                    <a:pt x="28" y="0"/>
                  </a:lnTo>
                  <a:lnTo>
                    <a:pt x="0" y="17"/>
                  </a:lnTo>
                  <a:lnTo>
                    <a:pt x="9" y="32"/>
                  </a:lnTo>
                  <a:lnTo>
                    <a:pt x="20" y="46"/>
                  </a:lnTo>
                  <a:lnTo>
                    <a:pt x="33" y="57"/>
                  </a:lnTo>
                  <a:lnTo>
                    <a:pt x="48" y="66"/>
                  </a:lnTo>
                  <a:lnTo>
                    <a:pt x="64" y="73"/>
                  </a:lnTo>
                  <a:lnTo>
                    <a:pt x="81" y="76"/>
                  </a:lnTo>
                  <a:lnTo>
                    <a:pt x="98" y="76"/>
                  </a:lnTo>
                  <a:lnTo>
                    <a:pt x="117" y="72"/>
                  </a:lnTo>
                  <a:lnTo>
                    <a:pt x="117" y="72"/>
                  </a:lnTo>
                  <a:lnTo>
                    <a:pt x="107" y="41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30" name="Freeform 614"/>
            <p:cNvSpPr>
              <a:spLocks/>
            </p:cNvSpPr>
            <p:nvPr/>
          </p:nvSpPr>
          <p:spPr bwMode="auto">
            <a:xfrm>
              <a:off x="1187" y="3094"/>
              <a:ext cx="4" cy="5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46" y="8"/>
                </a:cxn>
                <a:cxn ang="0">
                  <a:pos x="44" y="15"/>
                </a:cxn>
                <a:cxn ang="0">
                  <a:pos x="40" y="24"/>
                </a:cxn>
                <a:cxn ang="0">
                  <a:pos x="35" y="32"/>
                </a:cxn>
                <a:cxn ang="0">
                  <a:pos x="28" y="39"/>
                </a:cxn>
                <a:cxn ang="0">
                  <a:pos x="21" y="46"/>
                </a:cxn>
                <a:cxn ang="0">
                  <a:pos x="11" y="52"/>
                </a:cxn>
                <a:cxn ang="0">
                  <a:pos x="0" y="57"/>
                </a:cxn>
                <a:cxn ang="0">
                  <a:pos x="10" y="88"/>
                </a:cxn>
                <a:cxn ang="0">
                  <a:pos x="25" y="82"/>
                </a:cxn>
                <a:cxn ang="0">
                  <a:pos x="40" y="73"/>
                </a:cxn>
                <a:cxn ang="0">
                  <a:pos x="51" y="64"/>
                </a:cxn>
                <a:cxn ang="0">
                  <a:pos x="61" y="53"/>
                </a:cxn>
                <a:cxn ang="0">
                  <a:pos x="68" y="41"/>
                </a:cxn>
                <a:cxn ang="0">
                  <a:pos x="74" y="28"/>
                </a:cxn>
                <a:cxn ang="0">
                  <a:pos x="78" y="14"/>
                </a:cxn>
                <a:cxn ang="0">
                  <a:pos x="79" y="2"/>
                </a:cxn>
                <a:cxn ang="0">
                  <a:pos x="47" y="0"/>
                </a:cxn>
              </a:cxnLst>
              <a:rect l="0" t="0" r="r" b="b"/>
              <a:pathLst>
                <a:path w="79" h="88">
                  <a:moveTo>
                    <a:pt x="47" y="0"/>
                  </a:moveTo>
                  <a:lnTo>
                    <a:pt x="46" y="8"/>
                  </a:lnTo>
                  <a:lnTo>
                    <a:pt x="44" y="15"/>
                  </a:lnTo>
                  <a:lnTo>
                    <a:pt x="40" y="24"/>
                  </a:lnTo>
                  <a:lnTo>
                    <a:pt x="35" y="32"/>
                  </a:lnTo>
                  <a:lnTo>
                    <a:pt x="28" y="39"/>
                  </a:lnTo>
                  <a:lnTo>
                    <a:pt x="21" y="46"/>
                  </a:lnTo>
                  <a:lnTo>
                    <a:pt x="11" y="52"/>
                  </a:lnTo>
                  <a:lnTo>
                    <a:pt x="0" y="57"/>
                  </a:lnTo>
                  <a:lnTo>
                    <a:pt x="10" y="88"/>
                  </a:lnTo>
                  <a:lnTo>
                    <a:pt x="25" y="82"/>
                  </a:lnTo>
                  <a:lnTo>
                    <a:pt x="40" y="73"/>
                  </a:lnTo>
                  <a:lnTo>
                    <a:pt x="51" y="64"/>
                  </a:lnTo>
                  <a:lnTo>
                    <a:pt x="61" y="53"/>
                  </a:lnTo>
                  <a:lnTo>
                    <a:pt x="68" y="41"/>
                  </a:lnTo>
                  <a:lnTo>
                    <a:pt x="74" y="28"/>
                  </a:lnTo>
                  <a:lnTo>
                    <a:pt x="78" y="14"/>
                  </a:lnTo>
                  <a:lnTo>
                    <a:pt x="79" y="2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31" name="Freeform 615"/>
            <p:cNvSpPr>
              <a:spLocks/>
            </p:cNvSpPr>
            <p:nvPr/>
          </p:nvSpPr>
          <p:spPr bwMode="auto">
            <a:xfrm>
              <a:off x="1186" y="3097"/>
              <a:ext cx="2" cy="1"/>
            </a:xfrm>
            <a:custGeom>
              <a:avLst/>
              <a:gdLst/>
              <a:ahLst/>
              <a:cxnLst>
                <a:cxn ang="0">
                  <a:pos x="32" y="18"/>
                </a:cxn>
                <a:cxn ang="0">
                  <a:pos x="31" y="11"/>
                </a:cxn>
                <a:cxn ang="0">
                  <a:pos x="28" y="6"/>
                </a:cxn>
                <a:cxn ang="0">
                  <a:pos x="23" y="3"/>
                </a:cxn>
                <a:cxn ang="0">
                  <a:pos x="17" y="0"/>
                </a:cxn>
                <a:cxn ang="0">
                  <a:pos x="11" y="2"/>
                </a:cxn>
                <a:cxn ang="0">
                  <a:pos x="6" y="4"/>
                </a:cxn>
                <a:cxn ang="0">
                  <a:pos x="2" y="9"/>
                </a:cxn>
                <a:cxn ang="0">
                  <a:pos x="0" y="16"/>
                </a:cxn>
                <a:cxn ang="0">
                  <a:pos x="32" y="18"/>
                </a:cxn>
              </a:cxnLst>
              <a:rect l="0" t="0" r="r" b="b"/>
              <a:pathLst>
                <a:path w="32" h="18">
                  <a:moveTo>
                    <a:pt x="32" y="18"/>
                  </a:moveTo>
                  <a:lnTo>
                    <a:pt x="31" y="11"/>
                  </a:lnTo>
                  <a:lnTo>
                    <a:pt x="28" y="6"/>
                  </a:lnTo>
                  <a:lnTo>
                    <a:pt x="23" y="3"/>
                  </a:lnTo>
                  <a:lnTo>
                    <a:pt x="17" y="0"/>
                  </a:lnTo>
                  <a:lnTo>
                    <a:pt x="11" y="2"/>
                  </a:lnTo>
                  <a:lnTo>
                    <a:pt x="6" y="4"/>
                  </a:lnTo>
                  <a:lnTo>
                    <a:pt x="2" y="9"/>
                  </a:lnTo>
                  <a:lnTo>
                    <a:pt x="0" y="16"/>
                  </a:lnTo>
                  <a:lnTo>
                    <a:pt x="32" y="18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32" name="Freeform 616"/>
            <p:cNvSpPr>
              <a:spLocks/>
            </p:cNvSpPr>
            <p:nvPr/>
          </p:nvSpPr>
          <p:spPr bwMode="auto">
            <a:xfrm>
              <a:off x="1186" y="3094"/>
              <a:ext cx="1" cy="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5" y="3"/>
                </a:cxn>
                <a:cxn ang="0">
                  <a:pos x="1" y="8"/>
                </a:cxn>
                <a:cxn ang="0">
                  <a:pos x="0" y="14"/>
                </a:cxn>
                <a:cxn ang="0">
                  <a:pos x="1" y="20"/>
                </a:cxn>
                <a:cxn ang="0">
                  <a:pos x="4" y="26"/>
                </a:cxn>
                <a:cxn ang="0">
                  <a:pos x="9" y="30"/>
                </a:cxn>
                <a:cxn ang="0">
                  <a:pos x="15" y="32"/>
                </a:cxn>
                <a:cxn ang="0">
                  <a:pos x="22" y="31"/>
                </a:cxn>
                <a:cxn ang="0">
                  <a:pos x="12" y="0"/>
                </a:cxn>
              </a:cxnLst>
              <a:rect l="0" t="0" r="r" b="b"/>
              <a:pathLst>
                <a:path w="22" h="32">
                  <a:moveTo>
                    <a:pt x="12" y="0"/>
                  </a:moveTo>
                  <a:lnTo>
                    <a:pt x="5" y="3"/>
                  </a:lnTo>
                  <a:lnTo>
                    <a:pt x="1" y="8"/>
                  </a:lnTo>
                  <a:lnTo>
                    <a:pt x="0" y="14"/>
                  </a:lnTo>
                  <a:lnTo>
                    <a:pt x="1" y="20"/>
                  </a:lnTo>
                  <a:lnTo>
                    <a:pt x="4" y="26"/>
                  </a:lnTo>
                  <a:lnTo>
                    <a:pt x="9" y="30"/>
                  </a:lnTo>
                  <a:lnTo>
                    <a:pt x="15" y="32"/>
                  </a:lnTo>
                  <a:lnTo>
                    <a:pt x="22" y="3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33" name="Freeform 617"/>
            <p:cNvSpPr>
              <a:spLocks/>
            </p:cNvSpPr>
            <p:nvPr/>
          </p:nvSpPr>
          <p:spPr bwMode="auto">
            <a:xfrm>
              <a:off x="1186" y="3090"/>
              <a:ext cx="4" cy="5"/>
            </a:xfrm>
            <a:custGeom>
              <a:avLst/>
              <a:gdLst/>
              <a:ahLst/>
              <a:cxnLst>
                <a:cxn ang="0">
                  <a:pos x="39" y="13"/>
                </a:cxn>
                <a:cxn ang="0">
                  <a:pos x="39" y="12"/>
                </a:cxn>
                <a:cxn ang="0">
                  <a:pos x="41" y="22"/>
                </a:cxn>
                <a:cxn ang="0">
                  <a:pos x="41" y="30"/>
                </a:cxn>
                <a:cxn ang="0">
                  <a:pos x="38" y="37"/>
                </a:cxn>
                <a:cxn ang="0">
                  <a:pos x="35" y="43"/>
                </a:cxn>
                <a:cxn ang="0">
                  <a:pos x="28" y="51"/>
                </a:cxn>
                <a:cxn ang="0">
                  <a:pos x="20" y="58"/>
                </a:cxn>
                <a:cxn ang="0">
                  <a:pos x="11" y="62"/>
                </a:cxn>
                <a:cxn ang="0">
                  <a:pos x="0" y="68"/>
                </a:cxn>
                <a:cxn ang="0">
                  <a:pos x="10" y="99"/>
                </a:cxn>
                <a:cxn ang="0">
                  <a:pos x="25" y="94"/>
                </a:cxn>
                <a:cxn ang="0">
                  <a:pos x="38" y="85"/>
                </a:cxn>
                <a:cxn ang="0">
                  <a:pos x="51" y="76"/>
                </a:cxn>
                <a:cxn ang="0">
                  <a:pos x="62" y="64"/>
                </a:cxn>
                <a:cxn ang="0">
                  <a:pos x="69" y="52"/>
                </a:cxn>
                <a:cxn ang="0">
                  <a:pos x="74" y="36"/>
                </a:cxn>
                <a:cxn ang="0">
                  <a:pos x="74" y="18"/>
                </a:cxn>
                <a:cxn ang="0">
                  <a:pos x="70" y="1"/>
                </a:cxn>
                <a:cxn ang="0">
                  <a:pos x="70" y="0"/>
                </a:cxn>
                <a:cxn ang="0">
                  <a:pos x="39" y="13"/>
                </a:cxn>
              </a:cxnLst>
              <a:rect l="0" t="0" r="r" b="b"/>
              <a:pathLst>
                <a:path w="74" h="99">
                  <a:moveTo>
                    <a:pt x="39" y="13"/>
                  </a:moveTo>
                  <a:lnTo>
                    <a:pt x="39" y="12"/>
                  </a:lnTo>
                  <a:lnTo>
                    <a:pt x="41" y="22"/>
                  </a:lnTo>
                  <a:lnTo>
                    <a:pt x="41" y="30"/>
                  </a:lnTo>
                  <a:lnTo>
                    <a:pt x="38" y="37"/>
                  </a:lnTo>
                  <a:lnTo>
                    <a:pt x="35" y="43"/>
                  </a:lnTo>
                  <a:lnTo>
                    <a:pt x="28" y="51"/>
                  </a:lnTo>
                  <a:lnTo>
                    <a:pt x="20" y="58"/>
                  </a:lnTo>
                  <a:lnTo>
                    <a:pt x="11" y="62"/>
                  </a:lnTo>
                  <a:lnTo>
                    <a:pt x="0" y="68"/>
                  </a:lnTo>
                  <a:lnTo>
                    <a:pt x="10" y="99"/>
                  </a:lnTo>
                  <a:lnTo>
                    <a:pt x="25" y="94"/>
                  </a:lnTo>
                  <a:lnTo>
                    <a:pt x="38" y="85"/>
                  </a:lnTo>
                  <a:lnTo>
                    <a:pt x="51" y="76"/>
                  </a:lnTo>
                  <a:lnTo>
                    <a:pt x="62" y="64"/>
                  </a:lnTo>
                  <a:lnTo>
                    <a:pt x="69" y="52"/>
                  </a:lnTo>
                  <a:lnTo>
                    <a:pt x="74" y="36"/>
                  </a:lnTo>
                  <a:lnTo>
                    <a:pt x="74" y="18"/>
                  </a:lnTo>
                  <a:lnTo>
                    <a:pt x="70" y="1"/>
                  </a:lnTo>
                  <a:lnTo>
                    <a:pt x="70" y="0"/>
                  </a:lnTo>
                  <a:lnTo>
                    <a:pt x="39" y="13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34" name="Freeform 618"/>
            <p:cNvSpPr>
              <a:spLocks/>
            </p:cNvSpPr>
            <p:nvPr/>
          </p:nvSpPr>
          <p:spPr bwMode="auto">
            <a:xfrm>
              <a:off x="1185" y="3088"/>
              <a:ext cx="5" cy="3"/>
            </a:xfrm>
            <a:custGeom>
              <a:avLst/>
              <a:gdLst/>
              <a:ahLst/>
              <a:cxnLst>
                <a:cxn ang="0">
                  <a:pos x="20" y="44"/>
                </a:cxn>
                <a:cxn ang="0">
                  <a:pos x="20" y="43"/>
                </a:cxn>
                <a:cxn ang="0">
                  <a:pos x="27" y="39"/>
                </a:cxn>
                <a:cxn ang="0">
                  <a:pos x="37" y="35"/>
                </a:cxn>
                <a:cxn ang="0">
                  <a:pos x="46" y="34"/>
                </a:cxn>
                <a:cxn ang="0">
                  <a:pos x="54" y="34"/>
                </a:cxn>
                <a:cxn ang="0">
                  <a:pos x="61" y="36"/>
                </a:cxn>
                <a:cxn ang="0">
                  <a:pos x="69" y="39"/>
                </a:cxn>
                <a:cxn ang="0">
                  <a:pos x="74" y="43"/>
                </a:cxn>
                <a:cxn ang="0">
                  <a:pos x="77" y="50"/>
                </a:cxn>
                <a:cxn ang="0">
                  <a:pos x="108" y="37"/>
                </a:cxn>
                <a:cxn ang="0">
                  <a:pos x="99" y="22"/>
                </a:cxn>
                <a:cxn ang="0">
                  <a:pos x="88" y="12"/>
                </a:cxn>
                <a:cxn ang="0">
                  <a:pos x="73" y="4"/>
                </a:cxn>
                <a:cxn ang="0">
                  <a:pos x="58" y="0"/>
                </a:cxn>
                <a:cxn ang="0">
                  <a:pos x="42" y="0"/>
                </a:cxn>
                <a:cxn ang="0">
                  <a:pos x="26" y="3"/>
                </a:cxn>
                <a:cxn ang="0">
                  <a:pos x="13" y="10"/>
                </a:cxn>
                <a:cxn ang="0">
                  <a:pos x="0" y="18"/>
                </a:cxn>
                <a:cxn ang="0">
                  <a:pos x="0" y="17"/>
                </a:cxn>
                <a:cxn ang="0">
                  <a:pos x="20" y="44"/>
                </a:cxn>
              </a:cxnLst>
              <a:rect l="0" t="0" r="r" b="b"/>
              <a:pathLst>
                <a:path w="108" h="50">
                  <a:moveTo>
                    <a:pt x="20" y="44"/>
                  </a:moveTo>
                  <a:lnTo>
                    <a:pt x="20" y="43"/>
                  </a:lnTo>
                  <a:lnTo>
                    <a:pt x="27" y="39"/>
                  </a:lnTo>
                  <a:lnTo>
                    <a:pt x="37" y="35"/>
                  </a:lnTo>
                  <a:lnTo>
                    <a:pt x="46" y="34"/>
                  </a:lnTo>
                  <a:lnTo>
                    <a:pt x="54" y="34"/>
                  </a:lnTo>
                  <a:lnTo>
                    <a:pt x="61" y="36"/>
                  </a:lnTo>
                  <a:lnTo>
                    <a:pt x="69" y="39"/>
                  </a:lnTo>
                  <a:lnTo>
                    <a:pt x="74" y="43"/>
                  </a:lnTo>
                  <a:lnTo>
                    <a:pt x="77" y="50"/>
                  </a:lnTo>
                  <a:lnTo>
                    <a:pt x="108" y="37"/>
                  </a:lnTo>
                  <a:lnTo>
                    <a:pt x="99" y="22"/>
                  </a:lnTo>
                  <a:lnTo>
                    <a:pt x="88" y="12"/>
                  </a:lnTo>
                  <a:lnTo>
                    <a:pt x="73" y="4"/>
                  </a:lnTo>
                  <a:lnTo>
                    <a:pt x="58" y="0"/>
                  </a:lnTo>
                  <a:lnTo>
                    <a:pt x="42" y="0"/>
                  </a:lnTo>
                  <a:lnTo>
                    <a:pt x="26" y="3"/>
                  </a:lnTo>
                  <a:lnTo>
                    <a:pt x="13" y="10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20" y="44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35" name="Freeform 619"/>
            <p:cNvSpPr>
              <a:spLocks/>
            </p:cNvSpPr>
            <p:nvPr/>
          </p:nvSpPr>
          <p:spPr bwMode="auto">
            <a:xfrm>
              <a:off x="1182" y="3089"/>
              <a:ext cx="4" cy="7"/>
            </a:xfrm>
            <a:custGeom>
              <a:avLst/>
              <a:gdLst/>
              <a:ahLst/>
              <a:cxnLst>
                <a:cxn ang="0">
                  <a:pos x="36" y="114"/>
                </a:cxn>
                <a:cxn ang="0">
                  <a:pos x="36" y="114"/>
                </a:cxn>
                <a:cxn ang="0">
                  <a:pos x="34" y="107"/>
                </a:cxn>
                <a:cxn ang="0">
                  <a:pos x="33" y="96"/>
                </a:cxn>
                <a:cxn ang="0">
                  <a:pos x="35" y="83"/>
                </a:cxn>
                <a:cxn ang="0">
                  <a:pos x="38" y="72"/>
                </a:cxn>
                <a:cxn ang="0">
                  <a:pos x="44" y="59"/>
                </a:cxn>
                <a:cxn ang="0">
                  <a:pos x="52" y="46"/>
                </a:cxn>
                <a:cxn ang="0">
                  <a:pos x="60" y="36"/>
                </a:cxn>
                <a:cxn ang="0">
                  <a:pos x="69" y="27"/>
                </a:cxn>
                <a:cxn ang="0">
                  <a:pos x="49" y="0"/>
                </a:cxn>
                <a:cxn ang="0">
                  <a:pos x="36" y="13"/>
                </a:cxn>
                <a:cxn ang="0">
                  <a:pos x="25" y="27"/>
                </a:cxn>
                <a:cxn ang="0">
                  <a:pos x="15" y="42"/>
                </a:cxn>
                <a:cxn ang="0">
                  <a:pos x="7" y="59"/>
                </a:cxn>
                <a:cxn ang="0">
                  <a:pos x="2" y="77"/>
                </a:cxn>
                <a:cxn ang="0">
                  <a:pos x="0" y="94"/>
                </a:cxn>
                <a:cxn ang="0">
                  <a:pos x="1" y="113"/>
                </a:cxn>
                <a:cxn ang="0">
                  <a:pos x="7" y="131"/>
                </a:cxn>
                <a:cxn ang="0">
                  <a:pos x="7" y="131"/>
                </a:cxn>
                <a:cxn ang="0">
                  <a:pos x="36" y="114"/>
                </a:cxn>
              </a:cxnLst>
              <a:rect l="0" t="0" r="r" b="b"/>
              <a:pathLst>
                <a:path w="69" h="131">
                  <a:moveTo>
                    <a:pt x="36" y="114"/>
                  </a:moveTo>
                  <a:lnTo>
                    <a:pt x="36" y="114"/>
                  </a:lnTo>
                  <a:lnTo>
                    <a:pt x="34" y="107"/>
                  </a:lnTo>
                  <a:lnTo>
                    <a:pt x="33" y="96"/>
                  </a:lnTo>
                  <a:lnTo>
                    <a:pt x="35" y="83"/>
                  </a:lnTo>
                  <a:lnTo>
                    <a:pt x="38" y="72"/>
                  </a:lnTo>
                  <a:lnTo>
                    <a:pt x="44" y="59"/>
                  </a:lnTo>
                  <a:lnTo>
                    <a:pt x="52" y="46"/>
                  </a:lnTo>
                  <a:lnTo>
                    <a:pt x="60" y="36"/>
                  </a:lnTo>
                  <a:lnTo>
                    <a:pt x="69" y="27"/>
                  </a:lnTo>
                  <a:lnTo>
                    <a:pt x="49" y="0"/>
                  </a:lnTo>
                  <a:lnTo>
                    <a:pt x="36" y="13"/>
                  </a:lnTo>
                  <a:lnTo>
                    <a:pt x="25" y="27"/>
                  </a:lnTo>
                  <a:lnTo>
                    <a:pt x="15" y="42"/>
                  </a:lnTo>
                  <a:lnTo>
                    <a:pt x="7" y="59"/>
                  </a:lnTo>
                  <a:lnTo>
                    <a:pt x="2" y="77"/>
                  </a:lnTo>
                  <a:lnTo>
                    <a:pt x="0" y="94"/>
                  </a:lnTo>
                  <a:lnTo>
                    <a:pt x="1" y="113"/>
                  </a:lnTo>
                  <a:lnTo>
                    <a:pt x="7" y="131"/>
                  </a:lnTo>
                  <a:lnTo>
                    <a:pt x="7" y="131"/>
                  </a:lnTo>
                  <a:lnTo>
                    <a:pt x="36" y="114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36" name="Freeform 620"/>
            <p:cNvSpPr>
              <a:spLocks/>
            </p:cNvSpPr>
            <p:nvPr/>
          </p:nvSpPr>
          <p:spPr bwMode="auto">
            <a:xfrm>
              <a:off x="1183" y="3095"/>
              <a:ext cx="5" cy="4"/>
            </a:xfrm>
            <a:custGeom>
              <a:avLst/>
              <a:gdLst/>
              <a:ahLst/>
              <a:cxnLst>
                <a:cxn ang="0">
                  <a:pos x="107" y="41"/>
                </a:cxn>
                <a:cxn ang="0">
                  <a:pos x="107" y="41"/>
                </a:cxn>
                <a:cxn ang="0">
                  <a:pos x="96" y="43"/>
                </a:cxn>
                <a:cxn ang="0">
                  <a:pos x="85" y="43"/>
                </a:cxn>
                <a:cxn ang="0">
                  <a:pos x="75" y="41"/>
                </a:cxn>
                <a:cxn ang="0">
                  <a:pos x="63" y="37"/>
                </a:cxn>
                <a:cxn ang="0">
                  <a:pos x="54" y="29"/>
                </a:cxn>
                <a:cxn ang="0">
                  <a:pos x="44" y="22"/>
                </a:cxn>
                <a:cxn ang="0">
                  <a:pos x="36" y="13"/>
                </a:cxn>
                <a:cxn ang="0">
                  <a:pos x="29" y="0"/>
                </a:cxn>
                <a:cxn ang="0">
                  <a:pos x="0" y="17"/>
                </a:cxn>
                <a:cxn ang="0">
                  <a:pos x="9" y="32"/>
                </a:cxn>
                <a:cxn ang="0">
                  <a:pos x="21" y="45"/>
                </a:cxn>
                <a:cxn ang="0">
                  <a:pos x="34" y="57"/>
                </a:cxn>
                <a:cxn ang="0">
                  <a:pos x="49" y="66"/>
                </a:cxn>
                <a:cxn ang="0">
                  <a:pos x="64" y="73"/>
                </a:cxn>
                <a:cxn ang="0">
                  <a:pos x="81" y="77"/>
                </a:cxn>
                <a:cxn ang="0">
                  <a:pos x="98" y="77"/>
                </a:cxn>
                <a:cxn ang="0">
                  <a:pos x="117" y="73"/>
                </a:cxn>
                <a:cxn ang="0">
                  <a:pos x="117" y="73"/>
                </a:cxn>
                <a:cxn ang="0">
                  <a:pos x="107" y="41"/>
                </a:cxn>
              </a:cxnLst>
              <a:rect l="0" t="0" r="r" b="b"/>
              <a:pathLst>
                <a:path w="117" h="77">
                  <a:moveTo>
                    <a:pt x="107" y="41"/>
                  </a:moveTo>
                  <a:lnTo>
                    <a:pt x="107" y="41"/>
                  </a:lnTo>
                  <a:lnTo>
                    <a:pt x="96" y="43"/>
                  </a:lnTo>
                  <a:lnTo>
                    <a:pt x="85" y="43"/>
                  </a:lnTo>
                  <a:lnTo>
                    <a:pt x="75" y="41"/>
                  </a:lnTo>
                  <a:lnTo>
                    <a:pt x="63" y="37"/>
                  </a:lnTo>
                  <a:lnTo>
                    <a:pt x="54" y="29"/>
                  </a:lnTo>
                  <a:lnTo>
                    <a:pt x="44" y="22"/>
                  </a:lnTo>
                  <a:lnTo>
                    <a:pt x="36" y="13"/>
                  </a:lnTo>
                  <a:lnTo>
                    <a:pt x="29" y="0"/>
                  </a:lnTo>
                  <a:lnTo>
                    <a:pt x="0" y="17"/>
                  </a:lnTo>
                  <a:lnTo>
                    <a:pt x="9" y="32"/>
                  </a:lnTo>
                  <a:lnTo>
                    <a:pt x="21" y="45"/>
                  </a:lnTo>
                  <a:lnTo>
                    <a:pt x="34" y="57"/>
                  </a:lnTo>
                  <a:lnTo>
                    <a:pt x="49" y="66"/>
                  </a:lnTo>
                  <a:lnTo>
                    <a:pt x="64" y="73"/>
                  </a:lnTo>
                  <a:lnTo>
                    <a:pt x="81" y="77"/>
                  </a:lnTo>
                  <a:lnTo>
                    <a:pt x="98" y="77"/>
                  </a:lnTo>
                  <a:lnTo>
                    <a:pt x="117" y="73"/>
                  </a:lnTo>
                  <a:lnTo>
                    <a:pt x="117" y="73"/>
                  </a:lnTo>
                  <a:lnTo>
                    <a:pt x="107" y="41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37" name="Freeform 621"/>
            <p:cNvSpPr>
              <a:spLocks/>
            </p:cNvSpPr>
            <p:nvPr/>
          </p:nvSpPr>
          <p:spPr bwMode="auto">
            <a:xfrm>
              <a:off x="1188" y="3094"/>
              <a:ext cx="3" cy="5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47" y="8"/>
                </a:cxn>
                <a:cxn ang="0">
                  <a:pos x="44" y="18"/>
                </a:cxn>
                <a:cxn ang="0">
                  <a:pos x="41" y="26"/>
                </a:cxn>
                <a:cxn ang="0">
                  <a:pos x="36" y="34"/>
                </a:cxn>
                <a:cxn ang="0">
                  <a:pos x="31" y="40"/>
                </a:cxn>
                <a:cxn ang="0">
                  <a:pos x="22" y="47"/>
                </a:cxn>
                <a:cxn ang="0">
                  <a:pos x="12" y="54"/>
                </a:cxn>
                <a:cxn ang="0">
                  <a:pos x="0" y="58"/>
                </a:cxn>
                <a:cxn ang="0">
                  <a:pos x="10" y="90"/>
                </a:cxn>
                <a:cxn ang="0">
                  <a:pos x="27" y="83"/>
                </a:cxn>
                <a:cxn ang="0">
                  <a:pos x="40" y="75"/>
                </a:cxn>
                <a:cxn ang="0">
                  <a:pos x="51" y="65"/>
                </a:cxn>
                <a:cxn ang="0">
                  <a:pos x="62" y="55"/>
                </a:cxn>
                <a:cxn ang="0">
                  <a:pos x="70" y="41"/>
                </a:cxn>
                <a:cxn ang="0">
                  <a:pos x="75" y="28"/>
                </a:cxn>
                <a:cxn ang="0">
                  <a:pos x="78" y="17"/>
                </a:cxn>
                <a:cxn ang="0">
                  <a:pos x="81" y="4"/>
                </a:cxn>
                <a:cxn ang="0">
                  <a:pos x="48" y="0"/>
                </a:cxn>
              </a:cxnLst>
              <a:rect l="0" t="0" r="r" b="b"/>
              <a:pathLst>
                <a:path w="81" h="90">
                  <a:moveTo>
                    <a:pt x="48" y="0"/>
                  </a:moveTo>
                  <a:lnTo>
                    <a:pt x="47" y="8"/>
                  </a:lnTo>
                  <a:lnTo>
                    <a:pt x="44" y="18"/>
                  </a:lnTo>
                  <a:lnTo>
                    <a:pt x="41" y="26"/>
                  </a:lnTo>
                  <a:lnTo>
                    <a:pt x="36" y="34"/>
                  </a:lnTo>
                  <a:lnTo>
                    <a:pt x="31" y="40"/>
                  </a:lnTo>
                  <a:lnTo>
                    <a:pt x="22" y="47"/>
                  </a:lnTo>
                  <a:lnTo>
                    <a:pt x="12" y="54"/>
                  </a:lnTo>
                  <a:lnTo>
                    <a:pt x="0" y="58"/>
                  </a:lnTo>
                  <a:lnTo>
                    <a:pt x="10" y="90"/>
                  </a:lnTo>
                  <a:lnTo>
                    <a:pt x="27" y="83"/>
                  </a:lnTo>
                  <a:lnTo>
                    <a:pt x="40" y="75"/>
                  </a:lnTo>
                  <a:lnTo>
                    <a:pt x="51" y="65"/>
                  </a:lnTo>
                  <a:lnTo>
                    <a:pt x="62" y="55"/>
                  </a:lnTo>
                  <a:lnTo>
                    <a:pt x="70" y="41"/>
                  </a:lnTo>
                  <a:lnTo>
                    <a:pt x="75" y="28"/>
                  </a:lnTo>
                  <a:lnTo>
                    <a:pt x="78" y="17"/>
                  </a:lnTo>
                  <a:lnTo>
                    <a:pt x="81" y="4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38" name="Freeform 622"/>
            <p:cNvSpPr>
              <a:spLocks/>
            </p:cNvSpPr>
            <p:nvPr/>
          </p:nvSpPr>
          <p:spPr bwMode="auto">
            <a:xfrm>
              <a:off x="1187" y="3097"/>
              <a:ext cx="2" cy="1"/>
            </a:xfrm>
            <a:custGeom>
              <a:avLst/>
              <a:gdLst/>
              <a:ahLst/>
              <a:cxnLst>
                <a:cxn ang="0">
                  <a:pos x="33" y="19"/>
                </a:cxn>
                <a:cxn ang="0">
                  <a:pos x="32" y="12"/>
                </a:cxn>
                <a:cxn ang="0">
                  <a:pos x="28" y="6"/>
                </a:cxn>
                <a:cxn ang="0">
                  <a:pos x="23" y="2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3"/>
                </a:cxn>
                <a:cxn ang="0">
                  <a:pos x="2" y="7"/>
                </a:cxn>
                <a:cxn ang="0">
                  <a:pos x="0" y="15"/>
                </a:cxn>
                <a:cxn ang="0">
                  <a:pos x="33" y="19"/>
                </a:cxn>
              </a:cxnLst>
              <a:rect l="0" t="0" r="r" b="b"/>
              <a:pathLst>
                <a:path w="33" h="19">
                  <a:moveTo>
                    <a:pt x="33" y="19"/>
                  </a:moveTo>
                  <a:lnTo>
                    <a:pt x="32" y="12"/>
                  </a:lnTo>
                  <a:lnTo>
                    <a:pt x="28" y="6"/>
                  </a:lnTo>
                  <a:lnTo>
                    <a:pt x="23" y="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6" y="3"/>
                  </a:lnTo>
                  <a:lnTo>
                    <a:pt x="2" y="7"/>
                  </a:lnTo>
                  <a:lnTo>
                    <a:pt x="0" y="15"/>
                  </a:lnTo>
                  <a:lnTo>
                    <a:pt x="33" y="19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39" name="Freeform 623"/>
            <p:cNvSpPr>
              <a:spLocks/>
            </p:cNvSpPr>
            <p:nvPr/>
          </p:nvSpPr>
          <p:spPr bwMode="auto">
            <a:xfrm>
              <a:off x="1142" y="3240"/>
              <a:ext cx="1" cy="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6" y="27"/>
                </a:cxn>
                <a:cxn ang="0">
                  <a:pos x="11" y="26"/>
                </a:cxn>
                <a:cxn ang="0">
                  <a:pos x="16" y="24"/>
                </a:cxn>
                <a:cxn ang="0">
                  <a:pos x="19" y="20"/>
                </a:cxn>
                <a:cxn ang="0">
                  <a:pos x="21" y="15"/>
                </a:cxn>
                <a:cxn ang="0">
                  <a:pos x="21" y="9"/>
                </a:cxn>
                <a:cxn ang="0">
                  <a:pos x="19" y="4"/>
                </a:cxn>
                <a:cxn ang="0">
                  <a:pos x="14" y="0"/>
                </a:cxn>
                <a:cxn ang="0">
                  <a:pos x="0" y="25"/>
                </a:cxn>
              </a:cxnLst>
              <a:rect l="0" t="0" r="r" b="b"/>
              <a:pathLst>
                <a:path w="21" h="27">
                  <a:moveTo>
                    <a:pt x="0" y="25"/>
                  </a:moveTo>
                  <a:lnTo>
                    <a:pt x="6" y="27"/>
                  </a:lnTo>
                  <a:lnTo>
                    <a:pt x="11" y="26"/>
                  </a:lnTo>
                  <a:lnTo>
                    <a:pt x="16" y="24"/>
                  </a:lnTo>
                  <a:lnTo>
                    <a:pt x="19" y="20"/>
                  </a:lnTo>
                  <a:lnTo>
                    <a:pt x="21" y="15"/>
                  </a:lnTo>
                  <a:lnTo>
                    <a:pt x="21" y="9"/>
                  </a:lnTo>
                  <a:lnTo>
                    <a:pt x="19" y="4"/>
                  </a:lnTo>
                  <a:lnTo>
                    <a:pt x="14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40" name="Freeform 624"/>
            <p:cNvSpPr>
              <a:spLocks/>
            </p:cNvSpPr>
            <p:nvPr/>
          </p:nvSpPr>
          <p:spPr bwMode="auto">
            <a:xfrm>
              <a:off x="1133" y="3221"/>
              <a:ext cx="10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29"/>
                </a:cxn>
                <a:cxn ang="0">
                  <a:pos x="3" y="56"/>
                </a:cxn>
                <a:cxn ang="0">
                  <a:pos x="8" y="84"/>
                </a:cxn>
                <a:cxn ang="0">
                  <a:pos x="15" y="110"/>
                </a:cxn>
                <a:cxn ang="0">
                  <a:pos x="22" y="135"/>
                </a:cxn>
                <a:cxn ang="0">
                  <a:pos x="31" y="162"/>
                </a:cxn>
                <a:cxn ang="0">
                  <a:pos x="41" y="187"/>
                </a:cxn>
                <a:cxn ang="0">
                  <a:pos x="55" y="211"/>
                </a:cxn>
                <a:cxn ang="0">
                  <a:pos x="68" y="235"/>
                </a:cxn>
                <a:cxn ang="0">
                  <a:pos x="84" y="258"/>
                </a:cxn>
                <a:cxn ang="0">
                  <a:pos x="102" y="278"/>
                </a:cxn>
                <a:cxn ang="0">
                  <a:pos x="119" y="298"/>
                </a:cxn>
                <a:cxn ang="0">
                  <a:pos x="138" y="317"/>
                </a:cxn>
                <a:cxn ang="0">
                  <a:pos x="159" y="335"/>
                </a:cxn>
                <a:cxn ang="0">
                  <a:pos x="180" y="352"/>
                </a:cxn>
                <a:cxn ang="0">
                  <a:pos x="204" y="365"/>
                </a:cxn>
                <a:cxn ang="0">
                  <a:pos x="218" y="340"/>
                </a:cxn>
                <a:cxn ang="0">
                  <a:pos x="196" y="326"/>
                </a:cxn>
                <a:cxn ang="0">
                  <a:pos x="177" y="311"/>
                </a:cxn>
                <a:cxn ang="0">
                  <a:pos x="157" y="296"/>
                </a:cxn>
                <a:cxn ang="0">
                  <a:pos x="139" y="277"/>
                </a:cxn>
                <a:cxn ang="0">
                  <a:pos x="122" y="259"/>
                </a:cxn>
                <a:cxn ang="0">
                  <a:pos x="107" y="239"/>
                </a:cxn>
                <a:cxn ang="0">
                  <a:pos x="92" y="218"/>
                </a:cxn>
                <a:cxn ang="0">
                  <a:pos x="79" y="197"/>
                </a:cxn>
                <a:cxn ang="0">
                  <a:pos x="68" y="174"/>
                </a:cxn>
                <a:cxn ang="0">
                  <a:pos x="58" y="151"/>
                </a:cxn>
                <a:cxn ang="0">
                  <a:pos x="49" y="127"/>
                </a:cxn>
                <a:cxn ang="0">
                  <a:pos x="41" y="102"/>
                </a:cxn>
                <a:cxn ang="0">
                  <a:pos x="36" y="77"/>
                </a:cxn>
                <a:cxn ang="0">
                  <a:pos x="31" y="52"/>
                </a:cxn>
                <a:cxn ang="0">
                  <a:pos x="29" y="27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0" y="0"/>
                </a:cxn>
              </a:cxnLst>
              <a:rect l="0" t="0" r="r" b="b"/>
              <a:pathLst>
                <a:path w="218" h="365">
                  <a:moveTo>
                    <a:pt x="0" y="0"/>
                  </a:moveTo>
                  <a:lnTo>
                    <a:pt x="0" y="0"/>
                  </a:lnTo>
                  <a:lnTo>
                    <a:pt x="1" y="29"/>
                  </a:lnTo>
                  <a:lnTo>
                    <a:pt x="3" y="56"/>
                  </a:lnTo>
                  <a:lnTo>
                    <a:pt x="8" y="84"/>
                  </a:lnTo>
                  <a:lnTo>
                    <a:pt x="15" y="110"/>
                  </a:lnTo>
                  <a:lnTo>
                    <a:pt x="22" y="135"/>
                  </a:lnTo>
                  <a:lnTo>
                    <a:pt x="31" y="162"/>
                  </a:lnTo>
                  <a:lnTo>
                    <a:pt x="41" y="187"/>
                  </a:lnTo>
                  <a:lnTo>
                    <a:pt x="55" y="211"/>
                  </a:lnTo>
                  <a:lnTo>
                    <a:pt x="68" y="235"/>
                  </a:lnTo>
                  <a:lnTo>
                    <a:pt x="84" y="258"/>
                  </a:lnTo>
                  <a:lnTo>
                    <a:pt x="102" y="278"/>
                  </a:lnTo>
                  <a:lnTo>
                    <a:pt x="119" y="298"/>
                  </a:lnTo>
                  <a:lnTo>
                    <a:pt x="138" y="317"/>
                  </a:lnTo>
                  <a:lnTo>
                    <a:pt x="159" y="335"/>
                  </a:lnTo>
                  <a:lnTo>
                    <a:pt x="180" y="352"/>
                  </a:lnTo>
                  <a:lnTo>
                    <a:pt x="204" y="365"/>
                  </a:lnTo>
                  <a:lnTo>
                    <a:pt x="218" y="340"/>
                  </a:lnTo>
                  <a:lnTo>
                    <a:pt x="196" y="326"/>
                  </a:lnTo>
                  <a:lnTo>
                    <a:pt x="177" y="311"/>
                  </a:lnTo>
                  <a:lnTo>
                    <a:pt x="157" y="296"/>
                  </a:lnTo>
                  <a:lnTo>
                    <a:pt x="139" y="277"/>
                  </a:lnTo>
                  <a:lnTo>
                    <a:pt x="122" y="259"/>
                  </a:lnTo>
                  <a:lnTo>
                    <a:pt x="107" y="239"/>
                  </a:lnTo>
                  <a:lnTo>
                    <a:pt x="92" y="218"/>
                  </a:lnTo>
                  <a:lnTo>
                    <a:pt x="79" y="197"/>
                  </a:lnTo>
                  <a:lnTo>
                    <a:pt x="68" y="174"/>
                  </a:lnTo>
                  <a:lnTo>
                    <a:pt x="58" y="151"/>
                  </a:lnTo>
                  <a:lnTo>
                    <a:pt x="49" y="127"/>
                  </a:lnTo>
                  <a:lnTo>
                    <a:pt x="41" y="102"/>
                  </a:lnTo>
                  <a:lnTo>
                    <a:pt x="36" y="77"/>
                  </a:lnTo>
                  <a:lnTo>
                    <a:pt x="31" y="52"/>
                  </a:lnTo>
                  <a:lnTo>
                    <a:pt x="29" y="27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41" name="Freeform 625"/>
            <p:cNvSpPr>
              <a:spLocks/>
            </p:cNvSpPr>
            <p:nvPr/>
          </p:nvSpPr>
          <p:spPr bwMode="auto">
            <a:xfrm>
              <a:off x="1133" y="3216"/>
              <a:ext cx="2" cy="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7" y="10"/>
                </a:cxn>
                <a:cxn ang="0">
                  <a:pos x="5" y="23"/>
                </a:cxn>
                <a:cxn ang="0">
                  <a:pos x="4" y="33"/>
                </a:cxn>
                <a:cxn ang="0">
                  <a:pos x="2" y="45"/>
                </a:cxn>
                <a:cxn ang="0">
                  <a:pos x="1" y="58"/>
                </a:cxn>
                <a:cxn ang="0">
                  <a:pos x="1" y="69"/>
                </a:cxn>
                <a:cxn ang="0">
                  <a:pos x="0" y="80"/>
                </a:cxn>
                <a:cxn ang="0">
                  <a:pos x="0" y="92"/>
                </a:cxn>
                <a:cxn ang="0">
                  <a:pos x="28" y="92"/>
                </a:cxn>
                <a:cxn ang="0">
                  <a:pos x="28" y="82"/>
                </a:cxn>
                <a:cxn ang="0">
                  <a:pos x="29" y="71"/>
                </a:cxn>
                <a:cxn ang="0">
                  <a:pos x="29" y="60"/>
                </a:cxn>
                <a:cxn ang="0">
                  <a:pos x="30" y="49"/>
                </a:cxn>
                <a:cxn ang="0">
                  <a:pos x="32" y="38"/>
                </a:cxn>
                <a:cxn ang="0">
                  <a:pos x="33" y="27"/>
                </a:cxn>
                <a:cxn ang="0">
                  <a:pos x="35" y="17"/>
                </a:cxn>
                <a:cxn ang="0">
                  <a:pos x="37" y="6"/>
                </a:cxn>
                <a:cxn ang="0">
                  <a:pos x="9" y="0"/>
                </a:cxn>
              </a:cxnLst>
              <a:rect l="0" t="0" r="r" b="b"/>
              <a:pathLst>
                <a:path w="37" h="92">
                  <a:moveTo>
                    <a:pt x="9" y="0"/>
                  </a:moveTo>
                  <a:lnTo>
                    <a:pt x="7" y="10"/>
                  </a:lnTo>
                  <a:lnTo>
                    <a:pt x="5" y="23"/>
                  </a:lnTo>
                  <a:lnTo>
                    <a:pt x="4" y="33"/>
                  </a:lnTo>
                  <a:lnTo>
                    <a:pt x="2" y="45"/>
                  </a:lnTo>
                  <a:lnTo>
                    <a:pt x="1" y="58"/>
                  </a:lnTo>
                  <a:lnTo>
                    <a:pt x="1" y="69"/>
                  </a:lnTo>
                  <a:lnTo>
                    <a:pt x="0" y="80"/>
                  </a:lnTo>
                  <a:lnTo>
                    <a:pt x="0" y="92"/>
                  </a:lnTo>
                  <a:lnTo>
                    <a:pt x="28" y="92"/>
                  </a:lnTo>
                  <a:lnTo>
                    <a:pt x="28" y="82"/>
                  </a:lnTo>
                  <a:lnTo>
                    <a:pt x="29" y="71"/>
                  </a:lnTo>
                  <a:lnTo>
                    <a:pt x="29" y="60"/>
                  </a:lnTo>
                  <a:lnTo>
                    <a:pt x="30" y="49"/>
                  </a:lnTo>
                  <a:lnTo>
                    <a:pt x="32" y="38"/>
                  </a:lnTo>
                  <a:lnTo>
                    <a:pt x="33" y="27"/>
                  </a:lnTo>
                  <a:lnTo>
                    <a:pt x="35" y="17"/>
                  </a:lnTo>
                  <a:lnTo>
                    <a:pt x="37" y="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42" name="Freeform 626"/>
            <p:cNvSpPr>
              <a:spLocks/>
            </p:cNvSpPr>
            <p:nvPr/>
          </p:nvSpPr>
          <p:spPr bwMode="auto">
            <a:xfrm>
              <a:off x="1133" y="3220"/>
              <a:ext cx="1" cy="1"/>
            </a:xfrm>
            <a:custGeom>
              <a:avLst/>
              <a:gdLst/>
              <a:ahLst/>
              <a:cxnLst>
                <a:cxn ang="0">
                  <a:pos x="28" y="18"/>
                </a:cxn>
                <a:cxn ang="0">
                  <a:pos x="28" y="11"/>
                </a:cxn>
                <a:cxn ang="0">
                  <a:pos x="26" y="6"/>
                </a:cxn>
                <a:cxn ang="0">
                  <a:pos x="22" y="2"/>
                </a:cxn>
                <a:cxn ang="0">
                  <a:pos x="17" y="0"/>
                </a:cxn>
                <a:cxn ang="0">
                  <a:pos x="12" y="0"/>
                </a:cxn>
                <a:cxn ang="0">
                  <a:pos x="7" y="2"/>
                </a:cxn>
                <a:cxn ang="0">
                  <a:pos x="3" y="5"/>
                </a:cxn>
                <a:cxn ang="0">
                  <a:pos x="0" y="11"/>
                </a:cxn>
                <a:cxn ang="0">
                  <a:pos x="28" y="18"/>
                </a:cxn>
              </a:cxnLst>
              <a:rect l="0" t="0" r="r" b="b"/>
              <a:pathLst>
                <a:path w="28" h="18">
                  <a:moveTo>
                    <a:pt x="28" y="18"/>
                  </a:moveTo>
                  <a:lnTo>
                    <a:pt x="28" y="11"/>
                  </a:lnTo>
                  <a:lnTo>
                    <a:pt x="26" y="6"/>
                  </a:lnTo>
                  <a:lnTo>
                    <a:pt x="22" y="2"/>
                  </a:lnTo>
                  <a:lnTo>
                    <a:pt x="17" y="0"/>
                  </a:lnTo>
                  <a:lnTo>
                    <a:pt x="12" y="0"/>
                  </a:lnTo>
                  <a:lnTo>
                    <a:pt x="7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28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43" name="Freeform 627"/>
            <p:cNvSpPr>
              <a:spLocks/>
            </p:cNvSpPr>
            <p:nvPr/>
          </p:nvSpPr>
          <p:spPr bwMode="auto">
            <a:xfrm>
              <a:off x="1141" y="3233"/>
              <a:ext cx="1" cy="2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6" y="27"/>
                </a:cxn>
                <a:cxn ang="0">
                  <a:pos x="11" y="26"/>
                </a:cxn>
                <a:cxn ang="0">
                  <a:pos x="16" y="24"/>
                </a:cxn>
                <a:cxn ang="0">
                  <a:pos x="19" y="20"/>
                </a:cxn>
                <a:cxn ang="0">
                  <a:pos x="21" y="14"/>
                </a:cxn>
                <a:cxn ang="0">
                  <a:pos x="21" y="9"/>
                </a:cxn>
                <a:cxn ang="0">
                  <a:pos x="19" y="4"/>
                </a:cxn>
                <a:cxn ang="0">
                  <a:pos x="14" y="0"/>
                </a:cxn>
                <a:cxn ang="0">
                  <a:pos x="0" y="25"/>
                </a:cxn>
              </a:cxnLst>
              <a:rect l="0" t="0" r="r" b="b"/>
              <a:pathLst>
                <a:path w="21" h="27">
                  <a:moveTo>
                    <a:pt x="0" y="25"/>
                  </a:moveTo>
                  <a:lnTo>
                    <a:pt x="6" y="27"/>
                  </a:lnTo>
                  <a:lnTo>
                    <a:pt x="11" y="26"/>
                  </a:lnTo>
                  <a:lnTo>
                    <a:pt x="16" y="24"/>
                  </a:lnTo>
                  <a:lnTo>
                    <a:pt x="19" y="20"/>
                  </a:lnTo>
                  <a:lnTo>
                    <a:pt x="21" y="14"/>
                  </a:lnTo>
                  <a:lnTo>
                    <a:pt x="21" y="9"/>
                  </a:lnTo>
                  <a:lnTo>
                    <a:pt x="19" y="4"/>
                  </a:lnTo>
                  <a:lnTo>
                    <a:pt x="14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44" name="Freeform 628"/>
            <p:cNvSpPr>
              <a:spLocks/>
            </p:cNvSpPr>
            <p:nvPr/>
          </p:nvSpPr>
          <p:spPr bwMode="auto">
            <a:xfrm>
              <a:off x="1137" y="3224"/>
              <a:ext cx="5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2" y="27"/>
                </a:cxn>
                <a:cxn ang="0">
                  <a:pos x="4" y="40"/>
                </a:cxn>
                <a:cxn ang="0">
                  <a:pos x="7" y="53"/>
                </a:cxn>
                <a:cxn ang="0">
                  <a:pos x="11" y="68"/>
                </a:cxn>
                <a:cxn ang="0">
                  <a:pos x="15" y="80"/>
                </a:cxn>
                <a:cxn ang="0">
                  <a:pos x="21" y="92"/>
                </a:cxn>
                <a:cxn ang="0">
                  <a:pos x="28" y="104"/>
                </a:cxn>
                <a:cxn ang="0">
                  <a:pos x="34" y="116"/>
                </a:cxn>
                <a:cxn ang="0">
                  <a:pos x="42" y="126"/>
                </a:cxn>
                <a:cxn ang="0">
                  <a:pos x="50" y="138"/>
                </a:cxn>
                <a:cxn ang="0">
                  <a:pos x="59" y="147"/>
                </a:cxn>
                <a:cxn ang="0">
                  <a:pos x="68" y="157"/>
                </a:cxn>
                <a:cxn ang="0">
                  <a:pos x="80" y="165"/>
                </a:cxn>
                <a:cxn ang="0">
                  <a:pos x="90" y="173"/>
                </a:cxn>
                <a:cxn ang="0">
                  <a:pos x="101" y="181"/>
                </a:cxn>
                <a:cxn ang="0">
                  <a:pos x="115" y="156"/>
                </a:cxn>
                <a:cxn ang="0">
                  <a:pos x="106" y="149"/>
                </a:cxn>
                <a:cxn ang="0">
                  <a:pos x="96" y="142"/>
                </a:cxn>
                <a:cxn ang="0">
                  <a:pos x="87" y="136"/>
                </a:cxn>
                <a:cxn ang="0">
                  <a:pos x="80" y="126"/>
                </a:cxn>
                <a:cxn ang="0">
                  <a:pos x="70" y="119"/>
                </a:cxn>
                <a:cxn ang="0">
                  <a:pos x="64" y="109"/>
                </a:cxn>
                <a:cxn ang="0">
                  <a:pos x="58" y="101"/>
                </a:cxn>
                <a:cxn ang="0">
                  <a:pos x="52" y="89"/>
                </a:cxn>
                <a:cxn ang="0">
                  <a:pos x="46" y="80"/>
                </a:cxn>
                <a:cxn ang="0">
                  <a:pos x="42" y="69"/>
                </a:cxn>
                <a:cxn ang="0">
                  <a:pos x="38" y="58"/>
                </a:cxn>
                <a:cxn ang="0">
                  <a:pos x="34" y="47"/>
                </a:cxn>
                <a:cxn ang="0">
                  <a:pos x="33" y="35"/>
                </a:cxn>
                <a:cxn ang="0">
                  <a:pos x="31" y="23"/>
                </a:cxn>
                <a:cxn ang="0">
                  <a:pos x="29" y="11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0" y="0"/>
                </a:cxn>
              </a:cxnLst>
              <a:rect l="0" t="0" r="r" b="b"/>
              <a:pathLst>
                <a:path w="115" h="181">
                  <a:moveTo>
                    <a:pt x="0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2" y="27"/>
                  </a:lnTo>
                  <a:lnTo>
                    <a:pt x="4" y="40"/>
                  </a:lnTo>
                  <a:lnTo>
                    <a:pt x="7" y="53"/>
                  </a:lnTo>
                  <a:lnTo>
                    <a:pt x="11" y="68"/>
                  </a:lnTo>
                  <a:lnTo>
                    <a:pt x="15" y="80"/>
                  </a:lnTo>
                  <a:lnTo>
                    <a:pt x="21" y="92"/>
                  </a:lnTo>
                  <a:lnTo>
                    <a:pt x="28" y="104"/>
                  </a:lnTo>
                  <a:lnTo>
                    <a:pt x="34" y="116"/>
                  </a:lnTo>
                  <a:lnTo>
                    <a:pt x="42" y="126"/>
                  </a:lnTo>
                  <a:lnTo>
                    <a:pt x="50" y="138"/>
                  </a:lnTo>
                  <a:lnTo>
                    <a:pt x="59" y="147"/>
                  </a:lnTo>
                  <a:lnTo>
                    <a:pt x="68" y="157"/>
                  </a:lnTo>
                  <a:lnTo>
                    <a:pt x="80" y="165"/>
                  </a:lnTo>
                  <a:lnTo>
                    <a:pt x="90" y="173"/>
                  </a:lnTo>
                  <a:lnTo>
                    <a:pt x="101" y="181"/>
                  </a:lnTo>
                  <a:lnTo>
                    <a:pt x="115" y="156"/>
                  </a:lnTo>
                  <a:lnTo>
                    <a:pt x="106" y="149"/>
                  </a:lnTo>
                  <a:lnTo>
                    <a:pt x="96" y="142"/>
                  </a:lnTo>
                  <a:lnTo>
                    <a:pt x="87" y="136"/>
                  </a:lnTo>
                  <a:lnTo>
                    <a:pt x="80" y="126"/>
                  </a:lnTo>
                  <a:lnTo>
                    <a:pt x="70" y="119"/>
                  </a:lnTo>
                  <a:lnTo>
                    <a:pt x="64" y="109"/>
                  </a:lnTo>
                  <a:lnTo>
                    <a:pt x="58" y="101"/>
                  </a:lnTo>
                  <a:lnTo>
                    <a:pt x="52" y="89"/>
                  </a:lnTo>
                  <a:lnTo>
                    <a:pt x="46" y="80"/>
                  </a:lnTo>
                  <a:lnTo>
                    <a:pt x="42" y="69"/>
                  </a:lnTo>
                  <a:lnTo>
                    <a:pt x="38" y="58"/>
                  </a:lnTo>
                  <a:lnTo>
                    <a:pt x="34" y="47"/>
                  </a:lnTo>
                  <a:lnTo>
                    <a:pt x="33" y="35"/>
                  </a:lnTo>
                  <a:lnTo>
                    <a:pt x="31" y="23"/>
                  </a:lnTo>
                  <a:lnTo>
                    <a:pt x="29" y="11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45" name="Freeform 629"/>
            <p:cNvSpPr>
              <a:spLocks/>
            </p:cNvSpPr>
            <p:nvPr/>
          </p:nvSpPr>
          <p:spPr bwMode="auto">
            <a:xfrm>
              <a:off x="1137" y="3222"/>
              <a:ext cx="1" cy="2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6"/>
                </a:cxn>
                <a:cxn ang="0">
                  <a:pos x="2" y="11"/>
                </a:cxn>
                <a:cxn ang="0">
                  <a:pos x="1" y="18"/>
                </a:cxn>
                <a:cxn ang="0">
                  <a:pos x="1" y="23"/>
                </a:cxn>
                <a:cxn ang="0">
                  <a:pos x="0" y="30"/>
                </a:cxn>
                <a:cxn ang="0">
                  <a:pos x="0" y="36"/>
                </a:cxn>
                <a:cxn ang="0">
                  <a:pos x="0" y="41"/>
                </a:cxn>
                <a:cxn ang="0">
                  <a:pos x="0" y="47"/>
                </a:cxn>
                <a:cxn ang="0">
                  <a:pos x="29" y="47"/>
                </a:cxn>
                <a:cxn ang="0">
                  <a:pos x="29" y="41"/>
                </a:cxn>
                <a:cxn ang="0">
                  <a:pos x="29" y="36"/>
                </a:cxn>
                <a:cxn ang="0">
                  <a:pos x="29" y="32"/>
                </a:cxn>
                <a:cxn ang="0">
                  <a:pos x="30" y="26"/>
                </a:cxn>
                <a:cxn ang="0">
                  <a:pos x="30" y="20"/>
                </a:cxn>
                <a:cxn ang="0">
                  <a:pos x="31" y="17"/>
                </a:cxn>
                <a:cxn ang="0">
                  <a:pos x="32" y="12"/>
                </a:cxn>
                <a:cxn ang="0">
                  <a:pos x="33" y="7"/>
                </a:cxn>
                <a:cxn ang="0">
                  <a:pos x="4" y="0"/>
                </a:cxn>
              </a:cxnLst>
              <a:rect l="0" t="0" r="r" b="b"/>
              <a:pathLst>
                <a:path w="33" h="47">
                  <a:moveTo>
                    <a:pt x="4" y="0"/>
                  </a:moveTo>
                  <a:lnTo>
                    <a:pt x="3" y="6"/>
                  </a:lnTo>
                  <a:lnTo>
                    <a:pt x="2" y="11"/>
                  </a:lnTo>
                  <a:lnTo>
                    <a:pt x="1" y="18"/>
                  </a:lnTo>
                  <a:lnTo>
                    <a:pt x="1" y="23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0" y="41"/>
                  </a:lnTo>
                  <a:lnTo>
                    <a:pt x="0" y="47"/>
                  </a:lnTo>
                  <a:lnTo>
                    <a:pt x="29" y="47"/>
                  </a:lnTo>
                  <a:lnTo>
                    <a:pt x="29" y="41"/>
                  </a:lnTo>
                  <a:lnTo>
                    <a:pt x="29" y="36"/>
                  </a:lnTo>
                  <a:lnTo>
                    <a:pt x="29" y="32"/>
                  </a:lnTo>
                  <a:lnTo>
                    <a:pt x="30" y="26"/>
                  </a:lnTo>
                  <a:lnTo>
                    <a:pt x="30" y="20"/>
                  </a:lnTo>
                  <a:lnTo>
                    <a:pt x="31" y="17"/>
                  </a:lnTo>
                  <a:lnTo>
                    <a:pt x="32" y="12"/>
                  </a:lnTo>
                  <a:lnTo>
                    <a:pt x="33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46" name="Freeform 630"/>
            <p:cNvSpPr>
              <a:spLocks/>
            </p:cNvSpPr>
            <p:nvPr/>
          </p:nvSpPr>
          <p:spPr bwMode="auto">
            <a:xfrm>
              <a:off x="1137" y="3224"/>
              <a:ext cx="1" cy="1"/>
            </a:xfrm>
            <a:custGeom>
              <a:avLst/>
              <a:gdLst/>
              <a:ahLst/>
              <a:cxnLst>
                <a:cxn ang="0">
                  <a:pos x="29" y="18"/>
                </a:cxn>
                <a:cxn ang="0">
                  <a:pos x="29" y="11"/>
                </a:cxn>
                <a:cxn ang="0">
                  <a:pos x="27" y="6"/>
                </a:cxn>
                <a:cxn ang="0">
                  <a:pos x="22" y="2"/>
                </a:cxn>
                <a:cxn ang="0">
                  <a:pos x="17" y="0"/>
                </a:cxn>
                <a:cxn ang="0">
                  <a:pos x="12" y="0"/>
                </a:cxn>
                <a:cxn ang="0">
                  <a:pos x="7" y="2"/>
                </a:cxn>
                <a:cxn ang="0">
                  <a:pos x="3" y="5"/>
                </a:cxn>
                <a:cxn ang="0">
                  <a:pos x="0" y="11"/>
                </a:cxn>
                <a:cxn ang="0">
                  <a:pos x="29" y="18"/>
                </a:cxn>
              </a:cxnLst>
              <a:rect l="0" t="0" r="r" b="b"/>
              <a:pathLst>
                <a:path w="29" h="18">
                  <a:moveTo>
                    <a:pt x="29" y="18"/>
                  </a:moveTo>
                  <a:lnTo>
                    <a:pt x="29" y="11"/>
                  </a:lnTo>
                  <a:lnTo>
                    <a:pt x="27" y="6"/>
                  </a:lnTo>
                  <a:lnTo>
                    <a:pt x="22" y="2"/>
                  </a:lnTo>
                  <a:lnTo>
                    <a:pt x="17" y="0"/>
                  </a:lnTo>
                  <a:lnTo>
                    <a:pt x="12" y="0"/>
                  </a:lnTo>
                  <a:lnTo>
                    <a:pt x="7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29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47" name="Freeform 631"/>
            <p:cNvSpPr>
              <a:spLocks/>
            </p:cNvSpPr>
            <p:nvPr/>
          </p:nvSpPr>
          <p:spPr bwMode="auto">
            <a:xfrm>
              <a:off x="1307" y="3123"/>
              <a:ext cx="1" cy="1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7" y="0"/>
                </a:cxn>
                <a:cxn ang="0">
                  <a:pos x="1" y="5"/>
                </a:cxn>
                <a:cxn ang="0">
                  <a:pos x="0" y="13"/>
                </a:cxn>
                <a:cxn ang="0">
                  <a:pos x="5" y="20"/>
                </a:cxn>
                <a:cxn ang="0">
                  <a:pos x="15" y="1"/>
                </a:cxn>
              </a:cxnLst>
              <a:rect l="0" t="0" r="r" b="b"/>
              <a:pathLst>
                <a:path w="15" h="20">
                  <a:moveTo>
                    <a:pt x="15" y="1"/>
                  </a:moveTo>
                  <a:lnTo>
                    <a:pt x="7" y="0"/>
                  </a:lnTo>
                  <a:lnTo>
                    <a:pt x="1" y="5"/>
                  </a:lnTo>
                  <a:lnTo>
                    <a:pt x="0" y="13"/>
                  </a:lnTo>
                  <a:lnTo>
                    <a:pt x="5" y="20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48" name="Freeform 632"/>
            <p:cNvSpPr>
              <a:spLocks/>
            </p:cNvSpPr>
            <p:nvPr/>
          </p:nvSpPr>
          <p:spPr bwMode="auto">
            <a:xfrm>
              <a:off x="1307" y="3123"/>
              <a:ext cx="7" cy="15"/>
            </a:xfrm>
            <a:custGeom>
              <a:avLst/>
              <a:gdLst/>
              <a:ahLst/>
              <a:cxnLst>
                <a:cxn ang="0">
                  <a:pos x="164" y="274"/>
                </a:cxn>
                <a:cxn ang="0">
                  <a:pos x="164" y="274"/>
                </a:cxn>
                <a:cxn ang="0">
                  <a:pos x="162" y="253"/>
                </a:cxn>
                <a:cxn ang="0">
                  <a:pos x="160" y="233"/>
                </a:cxn>
                <a:cxn ang="0">
                  <a:pos x="157" y="211"/>
                </a:cxn>
                <a:cxn ang="0">
                  <a:pos x="153" y="190"/>
                </a:cxn>
                <a:cxn ang="0">
                  <a:pos x="147" y="170"/>
                </a:cxn>
                <a:cxn ang="0">
                  <a:pos x="139" y="152"/>
                </a:cxn>
                <a:cxn ang="0">
                  <a:pos x="130" y="135"/>
                </a:cxn>
                <a:cxn ang="0">
                  <a:pos x="122" y="116"/>
                </a:cxn>
                <a:cxn ang="0">
                  <a:pos x="112" y="98"/>
                </a:cxn>
                <a:cxn ang="0">
                  <a:pos x="100" y="82"/>
                </a:cxn>
                <a:cxn ang="0">
                  <a:pos x="87" y="65"/>
                </a:cxn>
                <a:cxn ang="0">
                  <a:pos x="73" y="50"/>
                </a:cxn>
                <a:cxn ang="0">
                  <a:pos x="59" y="35"/>
                </a:cxn>
                <a:cxn ang="0">
                  <a:pos x="43" y="23"/>
                </a:cxn>
                <a:cxn ang="0">
                  <a:pos x="27" y="10"/>
                </a:cxn>
                <a:cxn ang="0">
                  <a:pos x="10" y="0"/>
                </a:cxn>
                <a:cxn ang="0">
                  <a:pos x="0" y="19"/>
                </a:cxn>
                <a:cxn ang="0">
                  <a:pos x="15" y="29"/>
                </a:cxn>
                <a:cxn ang="0">
                  <a:pos x="30" y="40"/>
                </a:cxn>
                <a:cxn ang="0">
                  <a:pos x="45" y="52"/>
                </a:cxn>
                <a:cxn ang="0">
                  <a:pos x="59" y="65"/>
                </a:cxn>
                <a:cxn ang="0">
                  <a:pos x="71" y="80"/>
                </a:cxn>
                <a:cxn ang="0">
                  <a:pos x="83" y="94"/>
                </a:cxn>
                <a:cxn ang="0">
                  <a:pos x="94" y="110"/>
                </a:cxn>
                <a:cxn ang="0">
                  <a:pos x="104" y="126"/>
                </a:cxn>
                <a:cxn ang="0">
                  <a:pos x="112" y="143"/>
                </a:cxn>
                <a:cxn ang="0">
                  <a:pos x="119" y="161"/>
                </a:cxn>
                <a:cxn ang="0">
                  <a:pos x="126" y="179"/>
                </a:cxn>
                <a:cxn ang="0">
                  <a:pos x="132" y="197"/>
                </a:cxn>
                <a:cxn ang="0">
                  <a:pos x="136" y="216"/>
                </a:cxn>
                <a:cxn ang="0">
                  <a:pos x="139" y="235"/>
                </a:cxn>
                <a:cxn ang="0">
                  <a:pos x="141" y="255"/>
                </a:cxn>
                <a:cxn ang="0">
                  <a:pos x="141" y="274"/>
                </a:cxn>
                <a:cxn ang="0">
                  <a:pos x="141" y="274"/>
                </a:cxn>
                <a:cxn ang="0">
                  <a:pos x="164" y="274"/>
                </a:cxn>
              </a:cxnLst>
              <a:rect l="0" t="0" r="r" b="b"/>
              <a:pathLst>
                <a:path w="164" h="274">
                  <a:moveTo>
                    <a:pt x="164" y="274"/>
                  </a:moveTo>
                  <a:lnTo>
                    <a:pt x="164" y="274"/>
                  </a:lnTo>
                  <a:lnTo>
                    <a:pt x="162" y="253"/>
                  </a:lnTo>
                  <a:lnTo>
                    <a:pt x="160" y="233"/>
                  </a:lnTo>
                  <a:lnTo>
                    <a:pt x="157" y="211"/>
                  </a:lnTo>
                  <a:lnTo>
                    <a:pt x="153" y="190"/>
                  </a:lnTo>
                  <a:lnTo>
                    <a:pt x="147" y="170"/>
                  </a:lnTo>
                  <a:lnTo>
                    <a:pt x="139" y="152"/>
                  </a:lnTo>
                  <a:lnTo>
                    <a:pt x="130" y="135"/>
                  </a:lnTo>
                  <a:lnTo>
                    <a:pt x="122" y="116"/>
                  </a:lnTo>
                  <a:lnTo>
                    <a:pt x="112" y="98"/>
                  </a:lnTo>
                  <a:lnTo>
                    <a:pt x="100" y="82"/>
                  </a:lnTo>
                  <a:lnTo>
                    <a:pt x="87" y="65"/>
                  </a:lnTo>
                  <a:lnTo>
                    <a:pt x="73" y="50"/>
                  </a:lnTo>
                  <a:lnTo>
                    <a:pt x="59" y="35"/>
                  </a:lnTo>
                  <a:lnTo>
                    <a:pt x="43" y="23"/>
                  </a:lnTo>
                  <a:lnTo>
                    <a:pt x="27" y="10"/>
                  </a:lnTo>
                  <a:lnTo>
                    <a:pt x="10" y="0"/>
                  </a:lnTo>
                  <a:lnTo>
                    <a:pt x="0" y="19"/>
                  </a:lnTo>
                  <a:lnTo>
                    <a:pt x="15" y="29"/>
                  </a:lnTo>
                  <a:lnTo>
                    <a:pt x="30" y="40"/>
                  </a:lnTo>
                  <a:lnTo>
                    <a:pt x="45" y="52"/>
                  </a:lnTo>
                  <a:lnTo>
                    <a:pt x="59" y="65"/>
                  </a:lnTo>
                  <a:lnTo>
                    <a:pt x="71" y="80"/>
                  </a:lnTo>
                  <a:lnTo>
                    <a:pt x="83" y="94"/>
                  </a:lnTo>
                  <a:lnTo>
                    <a:pt x="94" y="110"/>
                  </a:lnTo>
                  <a:lnTo>
                    <a:pt x="104" y="126"/>
                  </a:lnTo>
                  <a:lnTo>
                    <a:pt x="112" y="143"/>
                  </a:lnTo>
                  <a:lnTo>
                    <a:pt x="119" y="161"/>
                  </a:lnTo>
                  <a:lnTo>
                    <a:pt x="126" y="179"/>
                  </a:lnTo>
                  <a:lnTo>
                    <a:pt x="132" y="197"/>
                  </a:lnTo>
                  <a:lnTo>
                    <a:pt x="136" y="216"/>
                  </a:lnTo>
                  <a:lnTo>
                    <a:pt x="139" y="235"/>
                  </a:lnTo>
                  <a:lnTo>
                    <a:pt x="141" y="255"/>
                  </a:lnTo>
                  <a:lnTo>
                    <a:pt x="141" y="274"/>
                  </a:lnTo>
                  <a:lnTo>
                    <a:pt x="141" y="274"/>
                  </a:lnTo>
                  <a:lnTo>
                    <a:pt x="164" y="2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49" name="Freeform 633"/>
            <p:cNvSpPr>
              <a:spLocks/>
            </p:cNvSpPr>
            <p:nvPr/>
          </p:nvSpPr>
          <p:spPr bwMode="auto">
            <a:xfrm>
              <a:off x="1313" y="3138"/>
              <a:ext cx="1" cy="4"/>
            </a:xfrm>
            <a:custGeom>
              <a:avLst/>
              <a:gdLst/>
              <a:ahLst/>
              <a:cxnLst>
                <a:cxn ang="0">
                  <a:pos x="21" y="68"/>
                </a:cxn>
                <a:cxn ang="0">
                  <a:pos x="22" y="60"/>
                </a:cxn>
                <a:cxn ang="0">
                  <a:pos x="24" y="52"/>
                </a:cxn>
                <a:cxn ang="0">
                  <a:pos x="25" y="43"/>
                </a:cxn>
                <a:cxn ang="0">
                  <a:pos x="26" y="34"/>
                </a:cxn>
                <a:cxn ang="0">
                  <a:pos x="28" y="25"/>
                </a:cxn>
                <a:cxn ang="0">
                  <a:pos x="28" y="17"/>
                </a:cxn>
                <a:cxn ang="0">
                  <a:pos x="29" y="8"/>
                </a:cxn>
                <a:cxn ang="0">
                  <a:pos x="29" y="0"/>
                </a:cxn>
                <a:cxn ang="0">
                  <a:pos x="6" y="0"/>
                </a:cxn>
                <a:cxn ang="0">
                  <a:pos x="6" y="8"/>
                </a:cxn>
                <a:cxn ang="0">
                  <a:pos x="5" y="17"/>
                </a:cxn>
                <a:cxn ang="0">
                  <a:pos x="5" y="25"/>
                </a:cxn>
                <a:cxn ang="0">
                  <a:pos x="5" y="32"/>
                </a:cxn>
                <a:cxn ang="0">
                  <a:pos x="4" y="41"/>
                </a:cxn>
                <a:cxn ang="0">
                  <a:pos x="3" y="48"/>
                </a:cxn>
                <a:cxn ang="0">
                  <a:pos x="1" y="56"/>
                </a:cxn>
                <a:cxn ang="0">
                  <a:pos x="0" y="64"/>
                </a:cxn>
                <a:cxn ang="0">
                  <a:pos x="21" y="68"/>
                </a:cxn>
              </a:cxnLst>
              <a:rect l="0" t="0" r="r" b="b"/>
              <a:pathLst>
                <a:path w="29" h="68">
                  <a:moveTo>
                    <a:pt x="21" y="68"/>
                  </a:moveTo>
                  <a:lnTo>
                    <a:pt x="22" y="60"/>
                  </a:lnTo>
                  <a:lnTo>
                    <a:pt x="24" y="52"/>
                  </a:lnTo>
                  <a:lnTo>
                    <a:pt x="25" y="43"/>
                  </a:lnTo>
                  <a:lnTo>
                    <a:pt x="26" y="34"/>
                  </a:lnTo>
                  <a:lnTo>
                    <a:pt x="28" y="25"/>
                  </a:lnTo>
                  <a:lnTo>
                    <a:pt x="28" y="17"/>
                  </a:lnTo>
                  <a:lnTo>
                    <a:pt x="29" y="8"/>
                  </a:lnTo>
                  <a:lnTo>
                    <a:pt x="29" y="0"/>
                  </a:lnTo>
                  <a:lnTo>
                    <a:pt x="6" y="0"/>
                  </a:lnTo>
                  <a:lnTo>
                    <a:pt x="6" y="8"/>
                  </a:lnTo>
                  <a:lnTo>
                    <a:pt x="5" y="17"/>
                  </a:lnTo>
                  <a:lnTo>
                    <a:pt x="5" y="25"/>
                  </a:lnTo>
                  <a:lnTo>
                    <a:pt x="5" y="32"/>
                  </a:lnTo>
                  <a:lnTo>
                    <a:pt x="4" y="41"/>
                  </a:lnTo>
                  <a:lnTo>
                    <a:pt x="3" y="48"/>
                  </a:lnTo>
                  <a:lnTo>
                    <a:pt x="1" y="56"/>
                  </a:lnTo>
                  <a:lnTo>
                    <a:pt x="0" y="64"/>
                  </a:lnTo>
                  <a:lnTo>
                    <a:pt x="21" y="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50" name="Freeform 634"/>
            <p:cNvSpPr>
              <a:spLocks/>
            </p:cNvSpPr>
            <p:nvPr/>
          </p:nvSpPr>
          <p:spPr bwMode="auto">
            <a:xfrm>
              <a:off x="1313" y="3138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8"/>
                </a:cxn>
                <a:cxn ang="0">
                  <a:pos x="10" y="12"/>
                </a:cxn>
                <a:cxn ang="0">
                  <a:pos x="17" y="11"/>
                </a:cxn>
                <a:cxn ang="0">
                  <a:pos x="21" y="4"/>
                </a:cxn>
                <a:cxn ang="0">
                  <a:pos x="0" y="0"/>
                </a:cxn>
              </a:cxnLst>
              <a:rect l="0" t="0" r="r" b="b"/>
              <a:pathLst>
                <a:path w="21" h="12">
                  <a:moveTo>
                    <a:pt x="0" y="0"/>
                  </a:moveTo>
                  <a:lnTo>
                    <a:pt x="3" y="8"/>
                  </a:lnTo>
                  <a:lnTo>
                    <a:pt x="10" y="12"/>
                  </a:lnTo>
                  <a:lnTo>
                    <a:pt x="17" y="11"/>
                  </a:lnTo>
                  <a:lnTo>
                    <a:pt x="21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51" name="Freeform 635"/>
            <p:cNvSpPr>
              <a:spLocks/>
            </p:cNvSpPr>
            <p:nvPr/>
          </p:nvSpPr>
          <p:spPr bwMode="auto">
            <a:xfrm>
              <a:off x="1307" y="3128"/>
              <a:ext cx="1" cy="1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7" y="0"/>
                </a:cxn>
                <a:cxn ang="0">
                  <a:pos x="1" y="6"/>
                </a:cxn>
                <a:cxn ang="0">
                  <a:pos x="0" y="14"/>
                </a:cxn>
                <a:cxn ang="0">
                  <a:pos x="5" y="20"/>
                </a:cxn>
                <a:cxn ang="0">
                  <a:pos x="15" y="1"/>
                </a:cxn>
              </a:cxnLst>
              <a:rect l="0" t="0" r="r" b="b"/>
              <a:pathLst>
                <a:path w="15" h="20">
                  <a:moveTo>
                    <a:pt x="15" y="1"/>
                  </a:moveTo>
                  <a:lnTo>
                    <a:pt x="7" y="0"/>
                  </a:lnTo>
                  <a:lnTo>
                    <a:pt x="1" y="6"/>
                  </a:lnTo>
                  <a:lnTo>
                    <a:pt x="0" y="14"/>
                  </a:lnTo>
                  <a:lnTo>
                    <a:pt x="5" y="20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52" name="Freeform 636"/>
            <p:cNvSpPr>
              <a:spLocks/>
            </p:cNvSpPr>
            <p:nvPr/>
          </p:nvSpPr>
          <p:spPr bwMode="auto">
            <a:xfrm>
              <a:off x="1308" y="3128"/>
              <a:ext cx="4" cy="8"/>
            </a:xfrm>
            <a:custGeom>
              <a:avLst/>
              <a:gdLst/>
              <a:ahLst/>
              <a:cxnLst>
                <a:cxn ang="0">
                  <a:pos x="86" y="136"/>
                </a:cxn>
                <a:cxn ang="0">
                  <a:pos x="86" y="136"/>
                </a:cxn>
                <a:cxn ang="0">
                  <a:pos x="85" y="116"/>
                </a:cxn>
                <a:cxn ang="0">
                  <a:pos x="81" y="95"/>
                </a:cxn>
                <a:cxn ang="0">
                  <a:pos x="76" y="76"/>
                </a:cxn>
                <a:cxn ang="0">
                  <a:pos x="66" y="58"/>
                </a:cxn>
                <a:cxn ang="0">
                  <a:pos x="55" y="41"/>
                </a:cxn>
                <a:cxn ang="0">
                  <a:pos x="42" y="26"/>
                </a:cxn>
                <a:cxn ang="0">
                  <a:pos x="27" y="12"/>
                </a:cxn>
                <a:cxn ang="0">
                  <a:pos x="10" y="0"/>
                </a:cxn>
                <a:cxn ang="0">
                  <a:pos x="0" y="19"/>
                </a:cxn>
                <a:cxn ang="0">
                  <a:pos x="14" y="29"/>
                </a:cxn>
                <a:cxn ang="0">
                  <a:pos x="28" y="40"/>
                </a:cxn>
                <a:cxn ang="0">
                  <a:pos x="39" y="54"/>
                </a:cxn>
                <a:cxn ang="0">
                  <a:pos x="48" y="69"/>
                </a:cxn>
                <a:cxn ang="0">
                  <a:pos x="55" y="85"/>
                </a:cxn>
                <a:cxn ang="0">
                  <a:pos x="60" y="102"/>
                </a:cxn>
                <a:cxn ang="0">
                  <a:pos x="64" y="118"/>
                </a:cxn>
                <a:cxn ang="0">
                  <a:pos x="65" y="136"/>
                </a:cxn>
                <a:cxn ang="0">
                  <a:pos x="65" y="136"/>
                </a:cxn>
                <a:cxn ang="0">
                  <a:pos x="86" y="136"/>
                </a:cxn>
              </a:cxnLst>
              <a:rect l="0" t="0" r="r" b="b"/>
              <a:pathLst>
                <a:path w="86" h="136">
                  <a:moveTo>
                    <a:pt x="86" y="136"/>
                  </a:moveTo>
                  <a:lnTo>
                    <a:pt x="86" y="136"/>
                  </a:lnTo>
                  <a:lnTo>
                    <a:pt x="85" y="116"/>
                  </a:lnTo>
                  <a:lnTo>
                    <a:pt x="81" y="95"/>
                  </a:lnTo>
                  <a:lnTo>
                    <a:pt x="76" y="76"/>
                  </a:lnTo>
                  <a:lnTo>
                    <a:pt x="66" y="58"/>
                  </a:lnTo>
                  <a:lnTo>
                    <a:pt x="55" y="41"/>
                  </a:lnTo>
                  <a:lnTo>
                    <a:pt x="42" y="26"/>
                  </a:lnTo>
                  <a:lnTo>
                    <a:pt x="27" y="12"/>
                  </a:lnTo>
                  <a:lnTo>
                    <a:pt x="10" y="0"/>
                  </a:lnTo>
                  <a:lnTo>
                    <a:pt x="0" y="19"/>
                  </a:lnTo>
                  <a:lnTo>
                    <a:pt x="14" y="29"/>
                  </a:lnTo>
                  <a:lnTo>
                    <a:pt x="28" y="40"/>
                  </a:lnTo>
                  <a:lnTo>
                    <a:pt x="39" y="54"/>
                  </a:lnTo>
                  <a:lnTo>
                    <a:pt x="48" y="69"/>
                  </a:lnTo>
                  <a:lnTo>
                    <a:pt x="55" y="85"/>
                  </a:lnTo>
                  <a:lnTo>
                    <a:pt x="60" y="102"/>
                  </a:lnTo>
                  <a:lnTo>
                    <a:pt x="64" y="118"/>
                  </a:lnTo>
                  <a:lnTo>
                    <a:pt x="65" y="136"/>
                  </a:lnTo>
                  <a:lnTo>
                    <a:pt x="65" y="136"/>
                  </a:lnTo>
                  <a:lnTo>
                    <a:pt x="86" y="1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53" name="Freeform 637"/>
            <p:cNvSpPr>
              <a:spLocks/>
            </p:cNvSpPr>
            <p:nvPr/>
          </p:nvSpPr>
          <p:spPr bwMode="auto">
            <a:xfrm>
              <a:off x="1311" y="3136"/>
              <a:ext cx="1" cy="2"/>
            </a:xfrm>
            <a:custGeom>
              <a:avLst/>
              <a:gdLst/>
              <a:ahLst/>
              <a:cxnLst>
                <a:cxn ang="0">
                  <a:pos x="21" y="35"/>
                </a:cxn>
                <a:cxn ang="0">
                  <a:pos x="22" y="30"/>
                </a:cxn>
                <a:cxn ang="0">
                  <a:pos x="22" y="26"/>
                </a:cxn>
                <a:cxn ang="0">
                  <a:pos x="23" y="21"/>
                </a:cxn>
                <a:cxn ang="0">
                  <a:pos x="23" y="18"/>
                </a:cxn>
                <a:cxn ang="0">
                  <a:pos x="24" y="15"/>
                </a:cxn>
                <a:cxn ang="0">
                  <a:pos x="24" y="9"/>
                </a:cxn>
                <a:cxn ang="0">
                  <a:pos x="24" y="5"/>
                </a:cxn>
                <a:cxn ang="0">
                  <a:pos x="24" y="0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3" y="9"/>
                </a:cxn>
                <a:cxn ang="0">
                  <a:pos x="3" y="11"/>
                </a:cxn>
                <a:cxn ang="0">
                  <a:pos x="2" y="14"/>
                </a:cxn>
                <a:cxn ang="0">
                  <a:pos x="2" y="19"/>
                </a:cxn>
                <a:cxn ang="0">
                  <a:pos x="1" y="24"/>
                </a:cxn>
                <a:cxn ang="0">
                  <a:pos x="1" y="28"/>
                </a:cxn>
                <a:cxn ang="0">
                  <a:pos x="0" y="31"/>
                </a:cxn>
                <a:cxn ang="0">
                  <a:pos x="21" y="35"/>
                </a:cxn>
              </a:cxnLst>
              <a:rect l="0" t="0" r="r" b="b"/>
              <a:pathLst>
                <a:path w="24" h="35">
                  <a:moveTo>
                    <a:pt x="21" y="35"/>
                  </a:moveTo>
                  <a:lnTo>
                    <a:pt x="22" y="30"/>
                  </a:lnTo>
                  <a:lnTo>
                    <a:pt x="22" y="26"/>
                  </a:lnTo>
                  <a:lnTo>
                    <a:pt x="23" y="21"/>
                  </a:lnTo>
                  <a:lnTo>
                    <a:pt x="23" y="18"/>
                  </a:lnTo>
                  <a:lnTo>
                    <a:pt x="24" y="15"/>
                  </a:lnTo>
                  <a:lnTo>
                    <a:pt x="24" y="9"/>
                  </a:lnTo>
                  <a:lnTo>
                    <a:pt x="24" y="5"/>
                  </a:lnTo>
                  <a:lnTo>
                    <a:pt x="24" y="0"/>
                  </a:lnTo>
                  <a:lnTo>
                    <a:pt x="3" y="0"/>
                  </a:lnTo>
                  <a:lnTo>
                    <a:pt x="3" y="5"/>
                  </a:lnTo>
                  <a:lnTo>
                    <a:pt x="3" y="9"/>
                  </a:lnTo>
                  <a:lnTo>
                    <a:pt x="3" y="11"/>
                  </a:lnTo>
                  <a:lnTo>
                    <a:pt x="2" y="14"/>
                  </a:lnTo>
                  <a:lnTo>
                    <a:pt x="2" y="19"/>
                  </a:lnTo>
                  <a:lnTo>
                    <a:pt x="1" y="24"/>
                  </a:lnTo>
                  <a:lnTo>
                    <a:pt x="1" y="28"/>
                  </a:lnTo>
                  <a:lnTo>
                    <a:pt x="0" y="31"/>
                  </a:lnTo>
                  <a:lnTo>
                    <a:pt x="21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54" name="Freeform 638"/>
            <p:cNvSpPr>
              <a:spLocks/>
            </p:cNvSpPr>
            <p:nvPr/>
          </p:nvSpPr>
          <p:spPr bwMode="auto">
            <a:xfrm>
              <a:off x="1311" y="3135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9"/>
                </a:cxn>
                <a:cxn ang="0">
                  <a:pos x="10" y="13"/>
                </a:cxn>
                <a:cxn ang="0">
                  <a:pos x="17" y="12"/>
                </a:cxn>
                <a:cxn ang="0">
                  <a:pos x="21" y="4"/>
                </a:cxn>
                <a:cxn ang="0">
                  <a:pos x="0" y="0"/>
                </a:cxn>
              </a:cxnLst>
              <a:rect l="0" t="0" r="r" b="b"/>
              <a:pathLst>
                <a:path w="21" h="13">
                  <a:moveTo>
                    <a:pt x="0" y="0"/>
                  </a:moveTo>
                  <a:lnTo>
                    <a:pt x="2" y="9"/>
                  </a:lnTo>
                  <a:lnTo>
                    <a:pt x="10" y="13"/>
                  </a:lnTo>
                  <a:lnTo>
                    <a:pt x="17" y="12"/>
                  </a:lnTo>
                  <a:lnTo>
                    <a:pt x="21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55" name="Freeform 639"/>
            <p:cNvSpPr>
              <a:spLocks/>
            </p:cNvSpPr>
            <p:nvPr/>
          </p:nvSpPr>
          <p:spPr bwMode="auto">
            <a:xfrm>
              <a:off x="1132" y="3300"/>
              <a:ext cx="53" cy="137"/>
            </a:xfrm>
            <a:custGeom>
              <a:avLst/>
              <a:gdLst/>
              <a:ahLst/>
              <a:cxnLst>
                <a:cxn ang="0">
                  <a:pos x="166" y="0"/>
                </a:cxn>
                <a:cxn ang="0">
                  <a:pos x="0" y="73"/>
                </a:cxn>
                <a:cxn ang="0">
                  <a:pos x="959" y="2481"/>
                </a:cxn>
                <a:cxn ang="0">
                  <a:pos x="1169" y="2389"/>
                </a:cxn>
                <a:cxn ang="0">
                  <a:pos x="166" y="0"/>
                </a:cxn>
              </a:cxnLst>
              <a:rect l="0" t="0" r="r" b="b"/>
              <a:pathLst>
                <a:path w="1169" h="2481">
                  <a:moveTo>
                    <a:pt x="166" y="0"/>
                  </a:moveTo>
                  <a:lnTo>
                    <a:pt x="0" y="73"/>
                  </a:lnTo>
                  <a:lnTo>
                    <a:pt x="959" y="2481"/>
                  </a:lnTo>
                  <a:lnTo>
                    <a:pt x="1169" y="2389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5459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56" name="Freeform 640"/>
            <p:cNvSpPr>
              <a:spLocks/>
            </p:cNvSpPr>
            <p:nvPr/>
          </p:nvSpPr>
          <p:spPr bwMode="auto">
            <a:xfrm>
              <a:off x="1132" y="3300"/>
              <a:ext cx="52" cy="137"/>
            </a:xfrm>
            <a:custGeom>
              <a:avLst/>
              <a:gdLst/>
              <a:ahLst/>
              <a:cxnLst>
                <a:cxn ang="0">
                  <a:pos x="126" y="6"/>
                </a:cxn>
                <a:cxn ang="0">
                  <a:pos x="104" y="14"/>
                </a:cxn>
                <a:cxn ang="0">
                  <a:pos x="81" y="24"/>
                </a:cxn>
                <a:cxn ang="0">
                  <a:pos x="36" y="44"/>
                </a:cxn>
                <a:cxn ang="0">
                  <a:pos x="29" y="132"/>
                </a:cxn>
                <a:cxn ang="0">
                  <a:pos x="81" y="260"/>
                </a:cxn>
                <a:cxn ang="0">
                  <a:pos x="125" y="370"/>
                </a:cxn>
                <a:cxn ang="0">
                  <a:pos x="163" y="467"/>
                </a:cxn>
                <a:cxn ang="0">
                  <a:pos x="198" y="554"/>
                </a:cxn>
                <a:cxn ang="0">
                  <a:pos x="232" y="637"/>
                </a:cxn>
                <a:cxn ang="0">
                  <a:pos x="265" y="723"/>
                </a:cxn>
                <a:cxn ang="0">
                  <a:pos x="302" y="812"/>
                </a:cxn>
                <a:cxn ang="0">
                  <a:pos x="342" y="913"/>
                </a:cxn>
                <a:cxn ang="0">
                  <a:pos x="388" y="1029"/>
                </a:cxn>
                <a:cxn ang="0">
                  <a:pos x="442" y="1164"/>
                </a:cxn>
                <a:cxn ang="0">
                  <a:pos x="505" y="1323"/>
                </a:cxn>
                <a:cxn ang="0">
                  <a:pos x="581" y="1511"/>
                </a:cxn>
                <a:cxn ang="0">
                  <a:pos x="669" y="1733"/>
                </a:cxn>
                <a:cxn ang="0">
                  <a:pos x="773" y="1993"/>
                </a:cxn>
                <a:cxn ang="0">
                  <a:pos x="895" y="2297"/>
                </a:cxn>
                <a:cxn ang="0">
                  <a:pos x="972" y="2462"/>
                </a:cxn>
                <a:cxn ang="0">
                  <a:pos x="989" y="2455"/>
                </a:cxn>
                <a:cxn ang="0">
                  <a:pos x="1003" y="2449"/>
                </a:cxn>
                <a:cxn ang="0">
                  <a:pos x="1015" y="2442"/>
                </a:cxn>
                <a:cxn ang="0">
                  <a:pos x="1030" y="2436"/>
                </a:cxn>
                <a:cxn ang="0">
                  <a:pos x="1050" y="2428"/>
                </a:cxn>
                <a:cxn ang="0">
                  <a:pos x="1077" y="2416"/>
                </a:cxn>
                <a:cxn ang="0">
                  <a:pos x="1116" y="2399"/>
                </a:cxn>
                <a:cxn ang="0">
                  <a:pos x="1110" y="2318"/>
                </a:cxn>
                <a:cxn ang="0">
                  <a:pos x="1056" y="2190"/>
                </a:cxn>
                <a:cxn ang="0">
                  <a:pos x="1011" y="2082"/>
                </a:cxn>
                <a:cxn ang="0">
                  <a:pos x="970" y="1985"/>
                </a:cxn>
                <a:cxn ang="0">
                  <a:pos x="935" y="1897"/>
                </a:cxn>
                <a:cxn ang="0">
                  <a:pos x="899" y="1814"/>
                </a:cxn>
                <a:cxn ang="0">
                  <a:pos x="864" y="1730"/>
                </a:cxn>
                <a:cxn ang="0">
                  <a:pos x="826" y="1640"/>
                </a:cxn>
                <a:cxn ang="0">
                  <a:pos x="785" y="1541"/>
                </a:cxn>
                <a:cxn ang="0">
                  <a:pos x="738" y="1426"/>
                </a:cxn>
                <a:cxn ang="0">
                  <a:pos x="682" y="1292"/>
                </a:cxn>
                <a:cxn ang="0">
                  <a:pos x="615" y="1134"/>
                </a:cxn>
                <a:cxn ang="0">
                  <a:pos x="537" y="947"/>
                </a:cxn>
                <a:cxn ang="0">
                  <a:pos x="445" y="727"/>
                </a:cxn>
                <a:cxn ang="0">
                  <a:pos x="337" y="469"/>
                </a:cxn>
                <a:cxn ang="0">
                  <a:pos x="210" y="167"/>
                </a:cxn>
              </a:cxnLst>
              <a:rect l="0" t="0" r="r" b="b"/>
              <a:pathLst>
                <a:path w="1140" h="2467">
                  <a:moveTo>
                    <a:pt x="140" y="0"/>
                  </a:moveTo>
                  <a:lnTo>
                    <a:pt x="126" y="6"/>
                  </a:lnTo>
                  <a:lnTo>
                    <a:pt x="114" y="10"/>
                  </a:lnTo>
                  <a:lnTo>
                    <a:pt x="104" y="14"/>
                  </a:lnTo>
                  <a:lnTo>
                    <a:pt x="94" y="19"/>
                  </a:lnTo>
                  <a:lnTo>
                    <a:pt x="81" y="24"/>
                  </a:lnTo>
                  <a:lnTo>
                    <a:pt x="61" y="32"/>
                  </a:lnTo>
                  <a:lnTo>
                    <a:pt x="36" y="44"/>
                  </a:lnTo>
                  <a:lnTo>
                    <a:pt x="0" y="61"/>
                  </a:lnTo>
                  <a:lnTo>
                    <a:pt x="29" y="132"/>
                  </a:lnTo>
                  <a:lnTo>
                    <a:pt x="55" y="199"/>
                  </a:lnTo>
                  <a:lnTo>
                    <a:pt x="81" y="260"/>
                  </a:lnTo>
                  <a:lnTo>
                    <a:pt x="103" y="317"/>
                  </a:lnTo>
                  <a:lnTo>
                    <a:pt x="125" y="370"/>
                  </a:lnTo>
                  <a:lnTo>
                    <a:pt x="144" y="419"/>
                  </a:lnTo>
                  <a:lnTo>
                    <a:pt x="163" y="467"/>
                  </a:lnTo>
                  <a:lnTo>
                    <a:pt x="181" y="511"/>
                  </a:lnTo>
                  <a:lnTo>
                    <a:pt x="198" y="554"/>
                  </a:lnTo>
                  <a:lnTo>
                    <a:pt x="215" y="596"/>
                  </a:lnTo>
                  <a:lnTo>
                    <a:pt x="232" y="637"/>
                  </a:lnTo>
                  <a:lnTo>
                    <a:pt x="249" y="680"/>
                  </a:lnTo>
                  <a:lnTo>
                    <a:pt x="265" y="723"/>
                  </a:lnTo>
                  <a:lnTo>
                    <a:pt x="284" y="766"/>
                  </a:lnTo>
                  <a:lnTo>
                    <a:pt x="302" y="812"/>
                  </a:lnTo>
                  <a:lnTo>
                    <a:pt x="322" y="861"/>
                  </a:lnTo>
                  <a:lnTo>
                    <a:pt x="342" y="913"/>
                  </a:lnTo>
                  <a:lnTo>
                    <a:pt x="364" y="968"/>
                  </a:lnTo>
                  <a:lnTo>
                    <a:pt x="388" y="1029"/>
                  </a:lnTo>
                  <a:lnTo>
                    <a:pt x="414" y="1093"/>
                  </a:lnTo>
                  <a:lnTo>
                    <a:pt x="442" y="1164"/>
                  </a:lnTo>
                  <a:lnTo>
                    <a:pt x="473" y="1239"/>
                  </a:lnTo>
                  <a:lnTo>
                    <a:pt x="505" y="1323"/>
                  </a:lnTo>
                  <a:lnTo>
                    <a:pt x="542" y="1412"/>
                  </a:lnTo>
                  <a:lnTo>
                    <a:pt x="581" y="1511"/>
                  </a:lnTo>
                  <a:lnTo>
                    <a:pt x="623" y="1618"/>
                  </a:lnTo>
                  <a:lnTo>
                    <a:pt x="669" y="1733"/>
                  </a:lnTo>
                  <a:lnTo>
                    <a:pt x="719" y="1858"/>
                  </a:lnTo>
                  <a:lnTo>
                    <a:pt x="773" y="1993"/>
                  </a:lnTo>
                  <a:lnTo>
                    <a:pt x="832" y="2140"/>
                  </a:lnTo>
                  <a:lnTo>
                    <a:pt x="895" y="2297"/>
                  </a:lnTo>
                  <a:lnTo>
                    <a:pt x="962" y="2467"/>
                  </a:lnTo>
                  <a:lnTo>
                    <a:pt x="972" y="2462"/>
                  </a:lnTo>
                  <a:lnTo>
                    <a:pt x="982" y="2458"/>
                  </a:lnTo>
                  <a:lnTo>
                    <a:pt x="989" y="2455"/>
                  </a:lnTo>
                  <a:lnTo>
                    <a:pt x="996" y="2452"/>
                  </a:lnTo>
                  <a:lnTo>
                    <a:pt x="1003" y="2449"/>
                  </a:lnTo>
                  <a:lnTo>
                    <a:pt x="1009" y="2445"/>
                  </a:lnTo>
                  <a:lnTo>
                    <a:pt x="1015" y="2442"/>
                  </a:lnTo>
                  <a:lnTo>
                    <a:pt x="1022" y="2439"/>
                  </a:lnTo>
                  <a:lnTo>
                    <a:pt x="1030" y="2436"/>
                  </a:lnTo>
                  <a:lnTo>
                    <a:pt x="1040" y="2432"/>
                  </a:lnTo>
                  <a:lnTo>
                    <a:pt x="1050" y="2428"/>
                  </a:lnTo>
                  <a:lnTo>
                    <a:pt x="1063" y="2422"/>
                  </a:lnTo>
                  <a:lnTo>
                    <a:pt x="1077" y="2416"/>
                  </a:lnTo>
                  <a:lnTo>
                    <a:pt x="1095" y="2409"/>
                  </a:lnTo>
                  <a:lnTo>
                    <a:pt x="1116" y="2399"/>
                  </a:lnTo>
                  <a:lnTo>
                    <a:pt x="1140" y="2390"/>
                  </a:lnTo>
                  <a:lnTo>
                    <a:pt x="1110" y="2318"/>
                  </a:lnTo>
                  <a:lnTo>
                    <a:pt x="1081" y="2251"/>
                  </a:lnTo>
                  <a:lnTo>
                    <a:pt x="1056" y="2190"/>
                  </a:lnTo>
                  <a:lnTo>
                    <a:pt x="1033" y="2134"/>
                  </a:lnTo>
                  <a:lnTo>
                    <a:pt x="1011" y="2082"/>
                  </a:lnTo>
                  <a:lnTo>
                    <a:pt x="991" y="2032"/>
                  </a:lnTo>
                  <a:lnTo>
                    <a:pt x="970" y="1985"/>
                  </a:lnTo>
                  <a:lnTo>
                    <a:pt x="952" y="1940"/>
                  </a:lnTo>
                  <a:lnTo>
                    <a:pt x="935" y="1897"/>
                  </a:lnTo>
                  <a:lnTo>
                    <a:pt x="916" y="1856"/>
                  </a:lnTo>
                  <a:lnTo>
                    <a:pt x="899" y="1814"/>
                  </a:lnTo>
                  <a:lnTo>
                    <a:pt x="882" y="1773"/>
                  </a:lnTo>
                  <a:lnTo>
                    <a:pt x="864" y="1730"/>
                  </a:lnTo>
                  <a:lnTo>
                    <a:pt x="846" y="1686"/>
                  </a:lnTo>
                  <a:lnTo>
                    <a:pt x="826" y="1640"/>
                  </a:lnTo>
                  <a:lnTo>
                    <a:pt x="807" y="1592"/>
                  </a:lnTo>
                  <a:lnTo>
                    <a:pt x="785" y="1541"/>
                  </a:lnTo>
                  <a:lnTo>
                    <a:pt x="762" y="1485"/>
                  </a:lnTo>
                  <a:lnTo>
                    <a:pt x="738" y="1426"/>
                  </a:lnTo>
                  <a:lnTo>
                    <a:pt x="710" y="1362"/>
                  </a:lnTo>
                  <a:lnTo>
                    <a:pt x="682" y="1292"/>
                  </a:lnTo>
                  <a:lnTo>
                    <a:pt x="650" y="1216"/>
                  </a:lnTo>
                  <a:lnTo>
                    <a:pt x="615" y="1134"/>
                  </a:lnTo>
                  <a:lnTo>
                    <a:pt x="578" y="1044"/>
                  </a:lnTo>
                  <a:lnTo>
                    <a:pt x="537" y="947"/>
                  </a:lnTo>
                  <a:lnTo>
                    <a:pt x="493" y="842"/>
                  </a:lnTo>
                  <a:lnTo>
                    <a:pt x="445" y="727"/>
                  </a:lnTo>
                  <a:lnTo>
                    <a:pt x="393" y="603"/>
                  </a:lnTo>
                  <a:lnTo>
                    <a:pt x="337" y="469"/>
                  </a:lnTo>
                  <a:lnTo>
                    <a:pt x="276" y="324"/>
                  </a:lnTo>
                  <a:lnTo>
                    <a:pt x="210" y="167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70757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57" name="Freeform 641"/>
            <p:cNvSpPr>
              <a:spLocks/>
            </p:cNvSpPr>
            <p:nvPr/>
          </p:nvSpPr>
          <p:spPr bwMode="auto">
            <a:xfrm>
              <a:off x="1133" y="3301"/>
              <a:ext cx="50" cy="136"/>
            </a:xfrm>
            <a:custGeom>
              <a:avLst/>
              <a:gdLst/>
              <a:ahLst/>
              <a:cxnLst>
                <a:cxn ang="0">
                  <a:pos x="100" y="4"/>
                </a:cxn>
                <a:cxn ang="0">
                  <a:pos x="84" y="12"/>
                </a:cxn>
                <a:cxn ang="0">
                  <a:pos x="65" y="19"/>
                </a:cxn>
                <a:cxn ang="0">
                  <a:pos x="29" y="36"/>
                </a:cxn>
                <a:cxn ang="0">
                  <a:pos x="29" y="120"/>
                </a:cxn>
                <a:cxn ang="0">
                  <a:pos x="81" y="248"/>
                </a:cxn>
                <a:cxn ang="0">
                  <a:pos x="125" y="358"/>
                </a:cxn>
                <a:cxn ang="0">
                  <a:pos x="164" y="455"/>
                </a:cxn>
                <a:cxn ang="0">
                  <a:pos x="199" y="542"/>
                </a:cxn>
                <a:cxn ang="0">
                  <a:pos x="233" y="625"/>
                </a:cxn>
                <a:cxn ang="0">
                  <a:pos x="267" y="711"/>
                </a:cxn>
                <a:cxn ang="0">
                  <a:pos x="302" y="800"/>
                </a:cxn>
                <a:cxn ang="0">
                  <a:pos x="343" y="900"/>
                </a:cxn>
                <a:cxn ang="0">
                  <a:pos x="389" y="1016"/>
                </a:cxn>
                <a:cxn ang="0">
                  <a:pos x="443" y="1151"/>
                </a:cxn>
                <a:cxn ang="0">
                  <a:pos x="507" y="1311"/>
                </a:cxn>
                <a:cxn ang="0">
                  <a:pos x="583" y="1499"/>
                </a:cxn>
                <a:cxn ang="0">
                  <a:pos x="672" y="1721"/>
                </a:cxn>
                <a:cxn ang="0">
                  <a:pos x="777" y="1981"/>
                </a:cxn>
                <a:cxn ang="0">
                  <a:pos x="898" y="2285"/>
                </a:cxn>
                <a:cxn ang="0">
                  <a:pos x="982" y="2447"/>
                </a:cxn>
                <a:cxn ang="0">
                  <a:pos x="1003" y="2436"/>
                </a:cxn>
                <a:cxn ang="0">
                  <a:pos x="1029" y="2426"/>
                </a:cxn>
                <a:cxn ang="0">
                  <a:pos x="1073" y="2407"/>
                </a:cxn>
                <a:cxn ang="0">
                  <a:pos x="1080" y="2320"/>
                </a:cxn>
                <a:cxn ang="0">
                  <a:pos x="1027" y="2193"/>
                </a:cxn>
                <a:cxn ang="0">
                  <a:pos x="981" y="2083"/>
                </a:cxn>
                <a:cxn ang="0">
                  <a:pos x="941" y="1987"/>
                </a:cxn>
                <a:cxn ang="0">
                  <a:pos x="905" y="1900"/>
                </a:cxn>
                <a:cxn ang="0">
                  <a:pos x="869" y="1817"/>
                </a:cxn>
                <a:cxn ang="0">
                  <a:pos x="835" y="1732"/>
                </a:cxn>
                <a:cxn ang="0">
                  <a:pos x="797" y="1643"/>
                </a:cxn>
                <a:cxn ang="0">
                  <a:pos x="756" y="1542"/>
                </a:cxn>
                <a:cxn ang="0">
                  <a:pos x="708" y="1428"/>
                </a:cxn>
                <a:cxn ang="0">
                  <a:pos x="652" y="1294"/>
                </a:cxn>
                <a:cxn ang="0">
                  <a:pos x="586" y="1136"/>
                </a:cxn>
                <a:cxn ang="0">
                  <a:pos x="508" y="948"/>
                </a:cxn>
                <a:cxn ang="0">
                  <a:pos x="417" y="728"/>
                </a:cxn>
                <a:cxn ang="0">
                  <a:pos x="308" y="469"/>
                </a:cxn>
                <a:cxn ang="0">
                  <a:pos x="183" y="168"/>
                </a:cxn>
              </a:cxnLst>
              <a:rect l="0" t="0" r="r" b="b"/>
              <a:pathLst>
                <a:path w="1109" h="2454">
                  <a:moveTo>
                    <a:pt x="113" y="0"/>
                  </a:moveTo>
                  <a:lnTo>
                    <a:pt x="100" y="4"/>
                  </a:lnTo>
                  <a:lnTo>
                    <a:pt x="92" y="9"/>
                  </a:lnTo>
                  <a:lnTo>
                    <a:pt x="84" y="12"/>
                  </a:lnTo>
                  <a:lnTo>
                    <a:pt x="76" y="15"/>
                  </a:lnTo>
                  <a:lnTo>
                    <a:pt x="65" y="19"/>
                  </a:lnTo>
                  <a:lnTo>
                    <a:pt x="49" y="26"/>
                  </a:lnTo>
                  <a:lnTo>
                    <a:pt x="29" y="36"/>
                  </a:lnTo>
                  <a:lnTo>
                    <a:pt x="0" y="49"/>
                  </a:lnTo>
                  <a:lnTo>
                    <a:pt x="29" y="120"/>
                  </a:lnTo>
                  <a:lnTo>
                    <a:pt x="56" y="187"/>
                  </a:lnTo>
                  <a:lnTo>
                    <a:pt x="81" y="248"/>
                  </a:lnTo>
                  <a:lnTo>
                    <a:pt x="103" y="305"/>
                  </a:lnTo>
                  <a:lnTo>
                    <a:pt x="125" y="358"/>
                  </a:lnTo>
                  <a:lnTo>
                    <a:pt x="145" y="407"/>
                  </a:lnTo>
                  <a:lnTo>
                    <a:pt x="164" y="455"/>
                  </a:lnTo>
                  <a:lnTo>
                    <a:pt x="182" y="499"/>
                  </a:lnTo>
                  <a:lnTo>
                    <a:pt x="199" y="542"/>
                  </a:lnTo>
                  <a:lnTo>
                    <a:pt x="216" y="584"/>
                  </a:lnTo>
                  <a:lnTo>
                    <a:pt x="233" y="625"/>
                  </a:lnTo>
                  <a:lnTo>
                    <a:pt x="249" y="667"/>
                  </a:lnTo>
                  <a:lnTo>
                    <a:pt x="267" y="711"/>
                  </a:lnTo>
                  <a:lnTo>
                    <a:pt x="284" y="754"/>
                  </a:lnTo>
                  <a:lnTo>
                    <a:pt x="302" y="800"/>
                  </a:lnTo>
                  <a:lnTo>
                    <a:pt x="323" y="849"/>
                  </a:lnTo>
                  <a:lnTo>
                    <a:pt x="343" y="900"/>
                  </a:lnTo>
                  <a:lnTo>
                    <a:pt x="366" y="956"/>
                  </a:lnTo>
                  <a:lnTo>
                    <a:pt x="389" y="1016"/>
                  </a:lnTo>
                  <a:lnTo>
                    <a:pt x="415" y="1081"/>
                  </a:lnTo>
                  <a:lnTo>
                    <a:pt x="443" y="1151"/>
                  </a:lnTo>
                  <a:lnTo>
                    <a:pt x="474" y="1227"/>
                  </a:lnTo>
                  <a:lnTo>
                    <a:pt x="507" y="1311"/>
                  </a:lnTo>
                  <a:lnTo>
                    <a:pt x="544" y="1400"/>
                  </a:lnTo>
                  <a:lnTo>
                    <a:pt x="583" y="1499"/>
                  </a:lnTo>
                  <a:lnTo>
                    <a:pt x="626" y="1606"/>
                  </a:lnTo>
                  <a:lnTo>
                    <a:pt x="672" y="1721"/>
                  </a:lnTo>
                  <a:lnTo>
                    <a:pt x="723" y="1846"/>
                  </a:lnTo>
                  <a:lnTo>
                    <a:pt x="777" y="1981"/>
                  </a:lnTo>
                  <a:lnTo>
                    <a:pt x="835" y="2128"/>
                  </a:lnTo>
                  <a:lnTo>
                    <a:pt x="898" y="2285"/>
                  </a:lnTo>
                  <a:lnTo>
                    <a:pt x="966" y="2454"/>
                  </a:lnTo>
                  <a:lnTo>
                    <a:pt x="982" y="2447"/>
                  </a:lnTo>
                  <a:lnTo>
                    <a:pt x="994" y="2442"/>
                  </a:lnTo>
                  <a:lnTo>
                    <a:pt x="1003" y="2436"/>
                  </a:lnTo>
                  <a:lnTo>
                    <a:pt x="1014" y="2432"/>
                  </a:lnTo>
                  <a:lnTo>
                    <a:pt x="1029" y="2426"/>
                  </a:lnTo>
                  <a:lnTo>
                    <a:pt x="1047" y="2417"/>
                  </a:lnTo>
                  <a:lnTo>
                    <a:pt x="1073" y="2407"/>
                  </a:lnTo>
                  <a:lnTo>
                    <a:pt x="1109" y="2392"/>
                  </a:lnTo>
                  <a:lnTo>
                    <a:pt x="1080" y="2320"/>
                  </a:lnTo>
                  <a:lnTo>
                    <a:pt x="1052" y="2254"/>
                  </a:lnTo>
                  <a:lnTo>
                    <a:pt x="1027" y="2193"/>
                  </a:lnTo>
                  <a:lnTo>
                    <a:pt x="1003" y="2136"/>
                  </a:lnTo>
                  <a:lnTo>
                    <a:pt x="981" y="2083"/>
                  </a:lnTo>
                  <a:lnTo>
                    <a:pt x="960" y="2035"/>
                  </a:lnTo>
                  <a:lnTo>
                    <a:pt x="941" y="1987"/>
                  </a:lnTo>
                  <a:lnTo>
                    <a:pt x="922" y="1943"/>
                  </a:lnTo>
                  <a:lnTo>
                    <a:pt x="905" y="1900"/>
                  </a:lnTo>
                  <a:lnTo>
                    <a:pt x="887" y="1858"/>
                  </a:lnTo>
                  <a:lnTo>
                    <a:pt x="869" y="1817"/>
                  </a:lnTo>
                  <a:lnTo>
                    <a:pt x="852" y="1774"/>
                  </a:lnTo>
                  <a:lnTo>
                    <a:pt x="835" y="1732"/>
                  </a:lnTo>
                  <a:lnTo>
                    <a:pt x="816" y="1688"/>
                  </a:lnTo>
                  <a:lnTo>
                    <a:pt x="797" y="1643"/>
                  </a:lnTo>
                  <a:lnTo>
                    <a:pt x="778" y="1594"/>
                  </a:lnTo>
                  <a:lnTo>
                    <a:pt x="756" y="1542"/>
                  </a:lnTo>
                  <a:lnTo>
                    <a:pt x="733" y="1488"/>
                  </a:lnTo>
                  <a:lnTo>
                    <a:pt x="708" y="1428"/>
                  </a:lnTo>
                  <a:lnTo>
                    <a:pt x="681" y="1363"/>
                  </a:lnTo>
                  <a:lnTo>
                    <a:pt x="652" y="1294"/>
                  </a:lnTo>
                  <a:lnTo>
                    <a:pt x="621" y="1218"/>
                  </a:lnTo>
                  <a:lnTo>
                    <a:pt x="586" y="1136"/>
                  </a:lnTo>
                  <a:lnTo>
                    <a:pt x="549" y="1046"/>
                  </a:lnTo>
                  <a:lnTo>
                    <a:pt x="508" y="948"/>
                  </a:lnTo>
                  <a:lnTo>
                    <a:pt x="464" y="842"/>
                  </a:lnTo>
                  <a:lnTo>
                    <a:pt x="417" y="728"/>
                  </a:lnTo>
                  <a:lnTo>
                    <a:pt x="364" y="604"/>
                  </a:lnTo>
                  <a:lnTo>
                    <a:pt x="308" y="469"/>
                  </a:lnTo>
                  <a:lnTo>
                    <a:pt x="248" y="325"/>
                  </a:lnTo>
                  <a:lnTo>
                    <a:pt x="183" y="168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8C94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58" name="Freeform 642"/>
            <p:cNvSpPr>
              <a:spLocks/>
            </p:cNvSpPr>
            <p:nvPr/>
          </p:nvSpPr>
          <p:spPr bwMode="auto">
            <a:xfrm>
              <a:off x="1133" y="3301"/>
              <a:ext cx="49" cy="136"/>
            </a:xfrm>
            <a:custGeom>
              <a:avLst/>
              <a:gdLst/>
              <a:ahLst/>
              <a:cxnLst>
                <a:cxn ang="0">
                  <a:pos x="77" y="3"/>
                </a:cxn>
                <a:cxn ang="0">
                  <a:pos x="65" y="8"/>
                </a:cxn>
                <a:cxn ang="0">
                  <a:pos x="49" y="14"/>
                </a:cxn>
                <a:cxn ang="0">
                  <a:pos x="22" y="27"/>
                </a:cxn>
                <a:cxn ang="0">
                  <a:pos x="30" y="108"/>
                </a:cxn>
                <a:cxn ang="0">
                  <a:pos x="81" y="236"/>
                </a:cxn>
                <a:cxn ang="0">
                  <a:pos x="126" y="345"/>
                </a:cxn>
                <a:cxn ang="0">
                  <a:pos x="165" y="442"/>
                </a:cxn>
                <a:cxn ang="0">
                  <a:pos x="199" y="530"/>
                </a:cxn>
                <a:cxn ang="0">
                  <a:pos x="234" y="613"/>
                </a:cxn>
                <a:cxn ang="0">
                  <a:pos x="268" y="698"/>
                </a:cxn>
                <a:cxn ang="0">
                  <a:pos x="304" y="788"/>
                </a:cxn>
                <a:cxn ang="0">
                  <a:pos x="345" y="888"/>
                </a:cxn>
                <a:cxn ang="0">
                  <a:pos x="391" y="1003"/>
                </a:cxn>
                <a:cxn ang="0">
                  <a:pos x="445" y="1138"/>
                </a:cxn>
                <a:cxn ang="0">
                  <a:pos x="509" y="1297"/>
                </a:cxn>
                <a:cxn ang="0">
                  <a:pos x="585" y="1486"/>
                </a:cxn>
                <a:cxn ang="0">
                  <a:pos x="675" y="1707"/>
                </a:cxn>
                <a:cxn ang="0">
                  <a:pos x="780" y="1968"/>
                </a:cxn>
                <a:cxn ang="0">
                  <a:pos x="901" y="2270"/>
                </a:cxn>
                <a:cxn ang="0">
                  <a:pos x="982" y="2435"/>
                </a:cxn>
                <a:cxn ang="0">
                  <a:pos x="998" y="2426"/>
                </a:cxn>
                <a:cxn ang="0">
                  <a:pos x="1016" y="2419"/>
                </a:cxn>
                <a:cxn ang="0">
                  <a:pos x="1050" y="2404"/>
                </a:cxn>
                <a:cxn ang="0">
                  <a:pos x="1048" y="2322"/>
                </a:cxn>
                <a:cxn ang="0">
                  <a:pos x="995" y="2195"/>
                </a:cxn>
                <a:cxn ang="0">
                  <a:pos x="950" y="2085"/>
                </a:cxn>
                <a:cxn ang="0">
                  <a:pos x="910" y="1989"/>
                </a:cxn>
                <a:cxn ang="0">
                  <a:pos x="875" y="1901"/>
                </a:cxn>
                <a:cxn ang="0">
                  <a:pos x="840" y="1817"/>
                </a:cxn>
                <a:cxn ang="0">
                  <a:pos x="805" y="1733"/>
                </a:cxn>
                <a:cxn ang="0">
                  <a:pos x="768" y="1643"/>
                </a:cxn>
                <a:cxn ang="0">
                  <a:pos x="727" y="1543"/>
                </a:cxn>
                <a:cxn ang="0">
                  <a:pos x="679" y="1428"/>
                </a:cxn>
                <a:cxn ang="0">
                  <a:pos x="624" y="1294"/>
                </a:cxn>
                <a:cxn ang="0">
                  <a:pos x="557" y="1135"/>
                </a:cxn>
                <a:cxn ang="0">
                  <a:pos x="480" y="948"/>
                </a:cxn>
                <a:cxn ang="0">
                  <a:pos x="388" y="728"/>
                </a:cxn>
                <a:cxn ang="0">
                  <a:pos x="281" y="469"/>
                </a:cxn>
                <a:cxn ang="0">
                  <a:pos x="155" y="168"/>
                </a:cxn>
              </a:cxnLst>
              <a:rect l="0" t="0" r="r" b="b"/>
              <a:pathLst>
                <a:path w="1078" h="2440">
                  <a:moveTo>
                    <a:pt x="86" y="0"/>
                  </a:moveTo>
                  <a:lnTo>
                    <a:pt x="77" y="3"/>
                  </a:lnTo>
                  <a:lnTo>
                    <a:pt x="71" y="6"/>
                  </a:lnTo>
                  <a:lnTo>
                    <a:pt x="65" y="8"/>
                  </a:lnTo>
                  <a:lnTo>
                    <a:pt x="59" y="10"/>
                  </a:lnTo>
                  <a:lnTo>
                    <a:pt x="49" y="14"/>
                  </a:lnTo>
                  <a:lnTo>
                    <a:pt x="38" y="20"/>
                  </a:lnTo>
                  <a:lnTo>
                    <a:pt x="22" y="27"/>
                  </a:lnTo>
                  <a:lnTo>
                    <a:pt x="0" y="37"/>
                  </a:lnTo>
                  <a:lnTo>
                    <a:pt x="30" y="108"/>
                  </a:lnTo>
                  <a:lnTo>
                    <a:pt x="57" y="175"/>
                  </a:lnTo>
                  <a:lnTo>
                    <a:pt x="81" y="236"/>
                  </a:lnTo>
                  <a:lnTo>
                    <a:pt x="104" y="293"/>
                  </a:lnTo>
                  <a:lnTo>
                    <a:pt x="126" y="345"/>
                  </a:lnTo>
                  <a:lnTo>
                    <a:pt x="145" y="395"/>
                  </a:lnTo>
                  <a:lnTo>
                    <a:pt x="165" y="442"/>
                  </a:lnTo>
                  <a:lnTo>
                    <a:pt x="182" y="487"/>
                  </a:lnTo>
                  <a:lnTo>
                    <a:pt x="199" y="530"/>
                  </a:lnTo>
                  <a:lnTo>
                    <a:pt x="217" y="572"/>
                  </a:lnTo>
                  <a:lnTo>
                    <a:pt x="234" y="613"/>
                  </a:lnTo>
                  <a:lnTo>
                    <a:pt x="250" y="655"/>
                  </a:lnTo>
                  <a:lnTo>
                    <a:pt x="268" y="698"/>
                  </a:lnTo>
                  <a:lnTo>
                    <a:pt x="286" y="742"/>
                  </a:lnTo>
                  <a:lnTo>
                    <a:pt x="304" y="788"/>
                  </a:lnTo>
                  <a:lnTo>
                    <a:pt x="324" y="837"/>
                  </a:lnTo>
                  <a:lnTo>
                    <a:pt x="345" y="888"/>
                  </a:lnTo>
                  <a:lnTo>
                    <a:pt x="368" y="944"/>
                  </a:lnTo>
                  <a:lnTo>
                    <a:pt x="391" y="1003"/>
                  </a:lnTo>
                  <a:lnTo>
                    <a:pt x="418" y="1069"/>
                  </a:lnTo>
                  <a:lnTo>
                    <a:pt x="445" y="1138"/>
                  </a:lnTo>
                  <a:lnTo>
                    <a:pt x="476" y="1215"/>
                  </a:lnTo>
                  <a:lnTo>
                    <a:pt x="509" y="1297"/>
                  </a:lnTo>
                  <a:lnTo>
                    <a:pt x="546" y="1388"/>
                  </a:lnTo>
                  <a:lnTo>
                    <a:pt x="585" y="1486"/>
                  </a:lnTo>
                  <a:lnTo>
                    <a:pt x="628" y="1593"/>
                  </a:lnTo>
                  <a:lnTo>
                    <a:pt x="675" y="1707"/>
                  </a:lnTo>
                  <a:lnTo>
                    <a:pt x="725" y="1833"/>
                  </a:lnTo>
                  <a:lnTo>
                    <a:pt x="780" y="1968"/>
                  </a:lnTo>
                  <a:lnTo>
                    <a:pt x="838" y="2113"/>
                  </a:lnTo>
                  <a:lnTo>
                    <a:pt x="901" y="2270"/>
                  </a:lnTo>
                  <a:lnTo>
                    <a:pt x="969" y="2440"/>
                  </a:lnTo>
                  <a:lnTo>
                    <a:pt x="982" y="2435"/>
                  </a:lnTo>
                  <a:lnTo>
                    <a:pt x="990" y="2431"/>
                  </a:lnTo>
                  <a:lnTo>
                    <a:pt x="998" y="2426"/>
                  </a:lnTo>
                  <a:lnTo>
                    <a:pt x="1006" y="2423"/>
                  </a:lnTo>
                  <a:lnTo>
                    <a:pt x="1016" y="2419"/>
                  </a:lnTo>
                  <a:lnTo>
                    <a:pt x="1031" y="2413"/>
                  </a:lnTo>
                  <a:lnTo>
                    <a:pt x="1050" y="2404"/>
                  </a:lnTo>
                  <a:lnTo>
                    <a:pt x="1078" y="2394"/>
                  </a:lnTo>
                  <a:lnTo>
                    <a:pt x="1048" y="2322"/>
                  </a:lnTo>
                  <a:lnTo>
                    <a:pt x="1020" y="2256"/>
                  </a:lnTo>
                  <a:lnTo>
                    <a:pt x="995" y="2195"/>
                  </a:lnTo>
                  <a:lnTo>
                    <a:pt x="973" y="2138"/>
                  </a:lnTo>
                  <a:lnTo>
                    <a:pt x="950" y="2085"/>
                  </a:lnTo>
                  <a:lnTo>
                    <a:pt x="930" y="2035"/>
                  </a:lnTo>
                  <a:lnTo>
                    <a:pt x="910" y="1989"/>
                  </a:lnTo>
                  <a:lnTo>
                    <a:pt x="892" y="1944"/>
                  </a:lnTo>
                  <a:lnTo>
                    <a:pt x="875" y="1901"/>
                  </a:lnTo>
                  <a:lnTo>
                    <a:pt x="857" y="1859"/>
                  </a:lnTo>
                  <a:lnTo>
                    <a:pt x="840" y="1817"/>
                  </a:lnTo>
                  <a:lnTo>
                    <a:pt x="823" y="1775"/>
                  </a:lnTo>
                  <a:lnTo>
                    <a:pt x="805" y="1733"/>
                  </a:lnTo>
                  <a:lnTo>
                    <a:pt x="787" y="1688"/>
                  </a:lnTo>
                  <a:lnTo>
                    <a:pt x="768" y="1643"/>
                  </a:lnTo>
                  <a:lnTo>
                    <a:pt x="748" y="1595"/>
                  </a:lnTo>
                  <a:lnTo>
                    <a:pt x="727" y="1543"/>
                  </a:lnTo>
                  <a:lnTo>
                    <a:pt x="703" y="1487"/>
                  </a:lnTo>
                  <a:lnTo>
                    <a:pt x="679" y="1428"/>
                  </a:lnTo>
                  <a:lnTo>
                    <a:pt x="652" y="1364"/>
                  </a:lnTo>
                  <a:lnTo>
                    <a:pt x="624" y="1294"/>
                  </a:lnTo>
                  <a:lnTo>
                    <a:pt x="592" y="1218"/>
                  </a:lnTo>
                  <a:lnTo>
                    <a:pt x="557" y="1135"/>
                  </a:lnTo>
                  <a:lnTo>
                    <a:pt x="521" y="1045"/>
                  </a:lnTo>
                  <a:lnTo>
                    <a:pt x="480" y="948"/>
                  </a:lnTo>
                  <a:lnTo>
                    <a:pt x="436" y="843"/>
                  </a:lnTo>
                  <a:lnTo>
                    <a:pt x="388" y="728"/>
                  </a:lnTo>
                  <a:lnTo>
                    <a:pt x="337" y="604"/>
                  </a:lnTo>
                  <a:lnTo>
                    <a:pt x="281" y="469"/>
                  </a:lnTo>
                  <a:lnTo>
                    <a:pt x="221" y="324"/>
                  </a:lnTo>
                  <a:lnTo>
                    <a:pt x="155" y="168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A8B0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59" name="Freeform 643"/>
            <p:cNvSpPr>
              <a:spLocks/>
            </p:cNvSpPr>
            <p:nvPr/>
          </p:nvSpPr>
          <p:spPr bwMode="auto">
            <a:xfrm>
              <a:off x="1133" y="3302"/>
              <a:ext cx="48" cy="135"/>
            </a:xfrm>
            <a:custGeom>
              <a:avLst/>
              <a:gdLst/>
              <a:ahLst/>
              <a:cxnLst>
                <a:cxn ang="0">
                  <a:pos x="52" y="2"/>
                </a:cxn>
                <a:cxn ang="0">
                  <a:pos x="43" y="5"/>
                </a:cxn>
                <a:cxn ang="0">
                  <a:pos x="33" y="10"/>
                </a:cxn>
                <a:cxn ang="0">
                  <a:pos x="15" y="18"/>
                </a:cxn>
                <a:cxn ang="0">
                  <a:pos x="29" y="97"/>
                </a:cxn>
                <a:cxn ang="0">
                  <a:pos x="80" y="225"/>
                </a:cxn>
                <a:cxn ang="0">
                  <a:pos x="125" y="334"/>
                </a:cxn>
                <a:cxn ang="0">
                  <a:pos x="164" y="430"/>
                </a:cxn>
                <a:cxn ang="0">
                  <a:pos x="199" y="518"/>
                </a:cxn>
                <a:cxn ang="0">
                  <a:pos x="233" y="601"/>
                </a:cxn>
                <a:cxn ang="0">
                  <a:pos x="268" y="686"/>
                </a:cxn>
                <a:cxn ang="0">
                  <a:pos x="305" y="776"/>
                </a:cxn>
                <a:cxn ang="0">
                  <a:pos x="344" y="876"/>
                </a:cxn>
                <a:cxn ang="0">
                  <a:pos x="391" y="991"/>
                </a:cxn>
                <a:cxn ang="0">
                  <a:pos x="445" y="1126"/>
                </a:cxn>
                <a:cxn ang="0">
                  <a:pos x="511" y="1285"/>
                </a:cxn>
                <a:cxn ang="0">
                  <a:pos x="586" y="1474"/>
                </a:cxn>
                <a:cxn ang="0">
                  <a:pos x="676" y="1695"/>
                </a:cxn>
                <a:cxn ang="0">
                  <a:pos x="781" y="1956"/>
                </a:cxn>
                <a:cxn ang="0">
                  <a:pos x="903" y="2258"/>
                </a:cxn>
                <a:cxn ang="0">
                  <a:pos x="980" y="2424"/>
                </a:cxn>
                <a:cxn ang="0">
                  <a:pos x="991" y="2419"/>
                </a:cxn>
                <a:cxn ang="0">
                  <a:pos x="1004" y="2412"/>
                </a:cxn>
                <a:cxn ang="0">
                  <a:pos x="1028" y="2403"/>
                </a:cxn>
                <a:cxn ang="0">
                  <a:pos x="1017" y="2324"/>
                </a:cxn>
                <a:cxn ang="0">
                  <a:pos x="964" y="2196"/>
                </a:cxn>
                <a:cxn ang="0">
                  <a:pos x="920" y="2086"/>
                </a:cxn>
                <a:cxn ang="0">
                  <a:pos x="880" y="1990"/>
                </a:cxn>
                <a:cxn ang="0">
                  <a:pos x="843" y="1903"/>
                </a:cxn>
                <a:cxn ang="0">
                  <a:pos x="809" y="1819"/>
                </a:cxn>
                <a:cxn ang="0">
                  <a:pos x="774" y="1734"/>
                </a:cxn>
                <a:cxn ang="0">
                  <a:pos x="737" y="1645"/>
                </a:cxn>
                <a:cxn ang="0">
                  <a:pos x="696" y="1545"/>
                </a:cxn>
                <a:cxn ang="0">
                  <a:pos x="648" y="1430"/>
                </a:cxn>
                <a:cxn ang="0">
                  <a:pos x="593" y="1296"/>
                </a:cxn>
                <a:cxn ang="0">
                  <a:pos x="528" y="1138"/>
                </a:cxn>
                <a:cxn ang="0">
                  <a:pos x="450" y="950"/>
                </a:cxn>
                <a:cxn ang="0">
                  <a:pos x="359" y="730"/>
                </a:cxn>
                <a:cxn ang="0">
                  <a:pos x="251" y="470"/>
                </a:cxn>
                <a:cxn ang="0">
                  <a:pos x="127" y="169"/>
                </a:cxn>
              </a:cxnLst>
              <a:rect l="0" t="0" r="r" b="b"/>
              <a:pathLst>
                <a:path w="1046" h="2428">
                  <a:moveTo>
                    <a:pt x="58" y="0"/>
                  </a:moveTo>
                  <a:lnTo>
                    <a:pt x="52" y="2"/>
                  </a:lnTo>
                  <a:lnTo>
                    <a:pt x="47" y="4"/>
                  </a:lnTo>
                  <a:lnTo>
                    <a:pt x="43" y="5"/>
                  </a:lnTo>
                  <a:lnTo>
                    <a:pt x="39" y="7"/>
                  </a:lnTo>
                  <a:lnTo>
                    <a:pt x="33" y="10"/>
                  </a:lnTo>
                  <a:lnTo>
                    <a:pt x="25" y="13"/>
                  </a:lnTo>
                  <a:lnTo>
                    <a:pt x="15" y="18"/>
                  </a:lnTo>
                  <a:lnTo>
                    <a:pt x="0" y="25"/>
                  </a:lnTo>
                  <a:lnTo>
                    <a:pt x="29" y="97"/>
                  </a:lnTo>
                  <a:lnTo>
                    <a:pt x="56" y="164"/>
                  </a:lnTo>
                  <a:lnTo>
                    <a:pt x="80" y="225"/>
                  </a:lnTo>
                  <a:lnTo>
                    <a:pt x="104" y="282"/>
                  </a:lnTo>
                  <a:lnTo>
                    <a:pt x="125" y="334"/>
                  </a:lnTo>
                  <a:lnTo>
                    <a:pt x="145" y="384"/>
                  </a:lnTo>
                  <a:lnTo>
                    <a:pt x="164" y="430"/>
                  </a:lnTo>
                  <a:lnTo>
                    <a:pt x="182" y="475"/>
                  </a:lnTo>
                  <a:lnTo>
                    <a:pt x="199" y="518"/>
                  </a:lnTo>
                  <a:lnTo>
                    <a:pt x="217" y="560"/>
                  </a:lnTo>
                  <a:lnTo>
                    <a:pt x="233" y="601"/>
                  </a:lnTo>
                  <a:lnTo>
                    <a:pt x="250" y="643"/>
                  </a:lnTo>
                  <a:lnTo>
                    <a:pt x="268" y="686"/>
                  </a:lnTo>
                  <a:lnTo>
                    <a:pt x="285" y="730"/>
                  </a:lnTo>
                  <a:lnTo>
                    <a:pt x="305" y="776"/>
                  </a:lnTo>
                  <a:lnTo>
                    <a:pt x="324" y="825"/>
                  </a:lnTo>
                  <a:lnTo>
                    <a:pt x="344" y="876"/>
                  </a:lnTo>
                  <a:lnTo>
                    <a:pt x="367" y="932"/>
                  </a:lnTo>
                  <a:lnTo>
                    <a:pt x="391" y="991"/>
                  </a:lnTo>
                  <a:lnTo>
                    <a:pt x="418" y="1056"/>
                  </a:lnTo>
                  <a:lnTo>
                    <a:pt x="445" y="1126"/>
                  </a:lnTo>
                  <a:lnTo>
                    <a:pt x="477" y="1203"/>
                  </a:lnTo>
                  <a:lnTo>
                    <a:pt x="511" y="1285"/>
                  </a:lnTo>
                  <a:lnTo>
                    <a:pt x="546" y="1376"/>
                  </a:lnTo>
                  <a:lnTo>
                    <a:pt x="586" y="1474"/>
                  </a:lnTo>
                  <a:lnTo>
                    <a:pt x="629" y="1580"/>
                  </a:lnTo>
                  <a:lnTo>
                    <a:pt x="676" y="1695"/>
                  </a:lnTo>
                  <a:lnTo>
                    <a:pt x="726" y="1821"/>
                  </a:lnTo>
                  <a:lnTo>
                    <a:pt x="781" y="1956"/>
                  </a:lnTo>
                  <a:lnTo>
                    <a:pt x="840" y="2101"/>
                  </a:lnTo>
                  <a:lnTo>
                    <a:pt x="903" y="2258"/>
                  </a:lnTo>
                  <a:lnTo>
                    <a:pt x="972" y="2428"/>
                  </a:lnTo>
                  <a:lnTo>
                    <a:pt x="980" y="2424"/>
                  </a:lnTo>
                  <a:lnTo>
                    <a:pt x="986" y="2421"/>
                  </a:lnTo>
                  <a:lnTo>
                    <a:pt x="991" y="2419"/>
                  </a:lnTo>
                  <a:lnTo>
                    <a:pt x="997" y="2415"/>
                  </a:lnTo>
                  <a:lnTo>
                    <a:pt x="1004" y="2412"/>
                  </a:lnTo>
                  <a:lnTo>
                    <a:pt x="1013" y="2408"/>
                  </a:lnTo>
                  <a:lnTo>
                    <a:pt x="1028" y="2403"/>
                  </a:lnTo>
                  <a:lnTo>
                    <a:pt x="1046" y="2395"/>
                  </a:lnTo>
                  <a:lnTo>
                    <a:pt x="1017" y="2324"/>
                  </a:lnTo>
                  <a:lnTo>
                    <a:pt x="989" y="2257"/>
                  </a:lnTo>
                  <a:lnTo>
                    <a:pt x="964" y="2196"/>
                  </a:lnTo>
                  <a:lnTo>
                    <a:pt x="941" y="2139"/>
                  </a:lnTo>
                  <a:lnTo>
                    <a:pt x="920" y="2086"/>
                  </a:lnTo>
                  <a:lnTo>
                    <a:pt x="899" y="2037"/>
                  </a:lnTo>
                  <a:lnTo>
                    <a:pt x="880" y="1990"/>
                  </a:lnTo>
                  <a:lnTo>
                    <a:pt x="861" y="1946"/>
                  </a:lnTo>
                  <a:lnTo>
                    <a:pt x="843" y="1903"/>
                  </a:lnTo>
                  <a:lnTo>
                    <a:pt x="826" y="1861"/>
                  </a:lnTo>
                  <a:lnTo>
                    <a:pt x="809" y="1819"/>
                  </a:lnTo>
                  <a:lnTo>
                    <a:pt x="792" y="1778"/>
                  </a:lnTo>
                  <a:lnTo>
                    <a:pt x="774" y="1734"/>
                  </a:lnTo>
                  <a:lnTo>
                    <a:pt x="756" y="1691"/>
                  </a:lnTo>
                  <a:lnTo>
                    <a:pt x="737" y="1645"/>
                  </a:lnTo>
                  <a:lnTo>
                    <a:pt x="718" y="1596"/>
                  </a:lnTo>
                  <a:lnTo>
                    <a:pt x="696" y="1545"/>
                  </a:lnTo>
                  <a:lnTo>
                    <a:pt x="673" y="1490"/>
                  </a:lnTo>
                  <a:lnTo>
                    <a:pt x="648" y="1430"/>
                  </a:lnTo>
                  <a:lnTo>
                    <a:pt x="622" y="1365"/>
                  </a:lnTo>
                  <a:lnTo>
                    <a:pt x="593" y="1296"/>
                  </a:lnTo>
                  <a:lnTo>
                    <a:pt x="562" y="1220"/>
                  </a:lnTo>
                  <a:lnTo>
                    <a:pt x="528" y="1138"/>
                  </a:lnTo>
                  <a:lnTo>
                    <a:pt x="490" y="1047"/>
                  </a:lnTo>
                  <a:lnTo>
                    <a:pt x="450" y="950"/>
                  </a:lnTo>
                  <a:lnTo>
                    <a:pt x="407" y="843"/>
                  </a:lnTo>
                  <a:lnTo>
                    <a:pt x="359" y="730"/>
                  </a:lnTo>
                  <a:lnTo>
                    <a:pt x="308" y="605"/>
                  </a:lnTo>
                  <a:lnTo>
                    <a:pt x="251" y="470"/>
                  </a:lnTo>
                  <a:lnTo>
                    <a:pt x="192" y="325"/>
                  </a:lnTo>
                  <a:lnTo>
                    <a:pt x="127" y="16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C4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60" name="Freeform 644"/>
            <p:cNvSpPr>
              <a:spLocks/>
            </p:cNvSpPr>
            <p:nvPr/>
          </p:nvSpPr>
          <p:spPr bwMode="auto">
            <a:xfrm>
              <a:off x="1133" y="3302"/>
              <a:ext cx="46" cy="134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0" y="13"/>
                </a:cxn>
                <a:cxn ang="0">
                  <a:pos x="977" y="2414"/>
                </a:cxn>
                <a:cxn ang="0">
                  <a:pos x="1017" y="2396"/>
                </a:cxn>
                <a:cxn ang="0">
                  <a:pos x="32" y="0"/>
                </a:cxn>
              </a:cxnLst>
              <a:rect l="0" t="0" r="r" b="b"/>
              <a:pathLst>
                <a:path w="1017" h="2414">
                  <a:moveTo>
                    <a:pt x="32" y="0"/>
                  </a:moveTo>
                  <a:lnTo>
                    <a:pt x="0" y="13"/>
                  </a:lnTo>
                  <a:lnTo>
                    <a:pt x="977" y="2414"/>
                  </a:lnTo>
                  <a:lnTo>
                    <a:pt x="1017" y="2396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E0E8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61" name="Freeform 645"/>
            <p:cNvSpPr>
              <a:spLocks/>
            </p:cNvSpPr>
            <p:nvPr/>
          </p:nvSpPr>
          <p:spPr bwMode="auto">
            <a:xfrm>
              <a:off x="1132" y="3298"/>
              <a:ext cx="8" cy="6"/>
            </a:xfrm>
            <a:custGeom>
              <a:avLst/>
              <a:gdLst/>
              <a:ahLst/>
              <a:cxnLst>
                <a:cxn ang="0">
                  <a:pos x="173" y="20"/>
                </a:cxn>
                <a:cxn ang="0">
                  <a:pos x="7" y="95"/>
                </a:cxn>
                <a:cxn ang="0">
                  <a:pos x="0" y="75"/>
                </a:cxn>
                <a:cxn ang="0">
                  <a:pos x="166" y="0"/>
                </a:cxn>
                <a:cxn ang="0">
                  <a:pos x="173" y="20"/>
                </a:cxn>
              </a:cxnLst>
              <a:rect l="0" t="0" r="r" b="b"/>
              <a:pathLst>
                <a:path w="173" h="95">
                  <a:moveTo>
                    <a:pt x="173" y="20"/>
                  </a:moveTo>
                  <a:lnTo>
                    <a:pt x="7" y="95"/>
                  </a:lnTo>
                  <a:lnTo>
                    <a:pt x="0" y="75"/>
                  </a:lnTo>
                  <a:lnTo>
                    <a:pt x="166" y="0"/>
                  </a:lnTo>
                  <a:lnTo>
                    <a:pt x="173" y="20"/>
                  </a:lnTo>
                  <a:close/>
                </a:path>
              </a:pathLst>
            </a:custGeom>
            <a:solidFill>
              <a:srgbClr val="11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62" name="Freeform 646"/>
            <p:cNvSpPr>
              <a:spLocks/>
            </p:cNvSpPr>
            <p:nvPr/>
          </p:nvSpPr>
          <p:spPr bwMode="auto">
            <a:xfrm>
              <a:off x="1130" y="3293"/>
              <a:ext cx="9" cy="10"/>
            </a:xfrm>
            <a:custGeom>
              <a:avLst/>
              <a:gdLst/>
              <a:ahLst/>
              <a:cxnLst>
                <a:cxn ang="0">
                  <a:pos x="200" y="106"/>
                </a:cxn>
                <a:cxn ang="0">
                  <a:pos x="33" y="179"/>
                </a:cxn>
                <a:cxn ang="0">
                  <a:pos x="0" y="100"/>
                </a:cxn>
                <a:cxn ang="0">
                  <a:pos x="58" y="0"/>
                </a:cxn>
                <a:cxn ang="0">
                  <a:pos x="168" y="26"/>
                </a:cxn>
                <a:cxn ang="0">
                  <a:pos x="200" y="106"/>
                </a:cxn>
              </a:cxnLst>
              <a:rect l="0" t="0" r="r" b="b"/>
              <a:pathLst>
                <a:path w="200" h="179">
                  <a:moveTo>
                    <a:pt x="200" y="106"/>
                  </a:moveTo>
                  <a:lnTo>
                    <a:pt x="33" y="179"/>
                  </a:lnTo>
                  <a:lnTo>
                    <a:pt x="0" y="100"/>
                  </a:lnTo>
                  <a:lnTo>
                    <a:pt x="58" y="0"/>
                  </a:lnTo>
                  <a:lnTo>
                    <a:pt x="168" y="26"/>
                  </a:lnTo>
                  <a:lnTo>
                    <a:pt x="200" y="106"/>
                  </a:lnTo>
                  <a:close/>
                </a:path>
              </a:pathLst>
            </a:custGeom>
            <a:solidFill>
              <a:srgbClr val="5459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63" name="Freeform 647"/>
            <p:cNvSpPr>
              <a:spLocks/>
            </p:cNvSpPr>
            <p:nvPr/>
          </p:nvSpPr>
          <p:spPr bwMode="auto">
            <a:xfrm>
              <a:off x="1130" y="3293"/>
              <a:ext cx="8" cy="10"/>
            </a:xfrm>
            <a:custGeom>
              <a:avLst/>
              <a:gdLst/>
              <a:ahLst/>
              <a:cxnLst>
                <a:cxn ang="0">
                  <a:pos x="173" y="116"/>
                </a:cxn>
                <a:cxn ang="0">
                  <a:pos x="159" y="122"/>
                </a:cxn>
                <a:cxn ang="0">
                  <a:pos x="147" y="126"/>
                </a:cxn>
                <a:cxn ang="0">
                  <a:pos x="137" y="131"/>
                </a:cxn>
                <a:cxn ang="0">
                  <a:pos x="127" y="135"/>
                </a:cxn>
                <a:cxn ang="0">
                  <a:pos x="114" y="141"/>
                </a:cxn>
                <a:cxn ang="0">
                  <a:pos x="94" y="150"/>
                </a:cxn>
                <a:cxn ang="0">
                  <a:pos x="69" y="161"/>
                </a:cxn>
                <a:cxn ang="0">
                  <a:pos x="33" y="177"/>
                </a:cxn>
                <a:cxn ang="0">
                  <a:pos x="30" y="168"/>
                </a:cxn>
                <a:cxn ang="0">
                  <a:pos x="27" y="161"/>
                </a:cxn>
                <a:cxn ang="0">
                  <a:pos x="25" y="156"/>
                </a:cxn>
                <a:cxn ang="0">
                  <a:pos x="23" y="150"/>
                </a:cxn>
                <a:cxn ang="0">
                  <a:pos x="20" y="141"/>
                </a:cxn>
                <a:cxn ang="0">
                  <a:pos x="16" y="131"/>
                </a:cxn>
                <a:cxn ang="0">
                  <a:pos x="9" y="117"/>
                </a:cxn>
                <a:cxn ang="0">
                  <a:pos x="0" y="97"/>
                </a:cxn>
                <a:cxn ang="0">
                  <a:pos x="7" y="86"/>
                </a:cxn>
                <a:cxn ang="0">
                  <a:pos x="11" y="78"/>
                </a:cxn>
                <a:cxn ang="0">
                  <a:pos x="15" y="70"/>
                </a:cxn>
                <a:cxn ang="0">
                  <a:pos x="19" y="63"/>
                </a:cxn>
                <a:cxn ang="0">
                  <a:pos x="24" y="54"/>
                </a:cxn>
                <a:cxn ang="0">
                  <a:pos x="31" y="41"/>
                </a:cxn>
                <a:cxn ang="0">
                  <a:pos x="40" y="24"/>
                </a:cxn>
                <a:cxn ang="0">
                  <a:pos x="52" y="0"/>
                </a:cxn>
                <a:cxn ang="0">
                  <a:pos x="63" y="3"/>
                </a:cxn>
                <a:cxn ang="0">
                  <a:pos x="70" y="6"/>
                </a:cxn>
                <a:cxn ang="0">
                  <a:pos x="76" y="8"/>
                </a:cxn>
                <a:cxn ang="0">
                  <a:pos x="83" y="11"/>
                </a:cxn>
                <a:cxn ang="0">
                  <a:pos x="91" y="15"/>
                </a:cxn>
                <a:cxn ang="0">
                  <a:pos x="102" y="20"/>
                </a:cxn>
                <a:cxn ang="0">
                  <a:pos x="119" y="27"/>
                </a:cxn>
                <a:cxn ang="0">
                  <a:pos x="140" y="37"/>
                </a:cxn>
                <a:cxn ang="0">
                  <a:pos x="144" y="44"/>
                </a:cxn>
                <a:cxn ang="0">
                  <a:pos x="146" y="50"/>
                </a:cxn>
                <a:cxn ang="0">
                  <a:pos x="149" y="56"/>
                </a:cxn>
                <a:cxn ang="0">
                  <a:pos x="151" y="61"/>
                </a:cxn>
                <a:cxn ang="0">
                  <a:pos x="154" y="69"/>
                </a:cxn>
                <a:cxn ang="0">
                  <a:pos x="159" y="80"/>
                </a:cxn>
                <a:cxn ang="0">
                  <a:pos x="165" y="95"/>
                </a:cxn>
                <a:cxn ang="0">
                  <a:pos x="173" y="116"/>
                </a:cxn>
              </a:cxnLst>
              <a:rect l="0" t="0" r="r" b="b"/>
              <a:pathLst>
                <a:path w="173" h="177">
                  <a:moveTo>
                    <a:pt x="173" y="116"/>
                  </a:moveTo>
                  <a:lnTo>
                    <a:pt x="159" y="122"/>
                  </a:lnTo>
                  <a:lnTo>
                    <a:pt x="147" y="126"/>
                  </a:lnTo>
                  <a:lnTo>
                    <a:pt x="137" y="131"/>
                  </a:lnTo>
                  <a:lnTo>
                    <a:pt x="127" y="135"/>
                  </a:lnTo>
                  <a:lnTo>
                    <a:pt x="114" y="141"/>
                  </a:lnTo>
                  <a:lnTo>
                    <a:pt x="94" y="150"/>
                  </a:lnTo>
                  <a:lnTo>
                    <a:pt x="69" y="161"/>
                  </a:lnTo>
                  <a:lnTo>
                    <a:pt x="33" y="177"/>
                  </a:lnTo>
                  <a:lnTo>
                    <a:pt x="30" y="168"/>
                  </a:lnTo>
                  <a:lnTo>
                    <a:pt x="27" y="161"/>
                  </a:lnTo>
                  <a:lnTo>
                    <a:pt x="25" y="156"/>
                  </a:lnTo>
                  <a:lnTo>
                    <a:pt x="23" y="150"/>
                  </a:lnTo>
                  <a:lnTo>
                    <a:pt x="20" y="141"/>
                  </a:lnTo>
                  <a:lnTo>
                    <a:pt x="16" y="131"/>
                  </a:lnTo>
                  <a:lnTo>
                    <a:pt x="9" y="117"/>
                  </a:lnTo>
                  <a:lnTo>
                    <a:pt x="0" y="97"/>
                  </a:lnTo>
                  <a:lnTo>
                    <a:pt x="7" y="86"/>
                  </a:lnTo>
                  <a:lnTo>
                    <a:pt x="11" y="78"/>
                  </a:lnTo>
                  <a:lnTo>
                    <a:pt x="15" y="70"/>
                  </a:lnTo>
                  <a:lnTo>
                    <a:pt x="19" y="63"/>
                  </a:lnTo>
                  <a:lnTo>
                    <a:pt x="24" y="54"/>
                  </a:lnTo>
                  <a:lnTo>
                    <a:pt x="31" y="41"/>
                  </a:lnTo>
                  <a:lnTo>
                    <a:pt x="40" y="24"/>
                  </a:lnTo>
                  <a:lnTo>
                    <a:pt x="52" y="0"/>
                  </a:lnTo>
                  <a:lnTo>
                    <a:pt x="63" y="3"/>
                  </a:lnTo>
                  <a:lnTo>
                    <a:pt x="70" y="6"/>
                  </a:lnTo>
                  <a:lnTo>
                    <a:pt x="76" y="8"/>
                  </a:lnTo>
                  <a:lnTo>
                    <a:pt x="83" y="11"/>
                  </a:lnTo>
                  <a:lnTo>
                    <a:pt x="91" y="15"/>
                  </a:lnTo>
                  <a:lnTo>
                    <a:pt x="102" y="20"/>
                  </a:lnTo>
                  <a:lnTo>
                    <a:pt x="119" y="27"/>
                  </a:lnTo>
                  <a:lnTo>
                    <a:pt x="140" y="37"/>
                  </a:lnTo>
                  <a:lnTo>
                    <a:pt x="144" y="44"/>
                  </a:lnTo>
                  <a:lnTo>
                    <a:pt x="146" y="50"/>
                  </a:lnTo>
                  <a:lnTo>
                    <a:pt x="149" y="56"/>
                  </a:lnTo>
                  <a:lnTo>
                    <a:pt x="151" y="61"/>
                  </a:lnTo>
                  <a:lnTo>
                    <a:pt x="154" y="69"/>
                  </a:lnTo>
                  <a:lnTo>
                    <a:pt x="159" y="80"/>
                  </a:lnTo>
                  <a:lnTo>
                    <a:pt x="165" y="95"/>
                  </a:lnTo>
                  <a:lnTo>
                    <a:pt x="173" y="116"/>
                  </a:lnTo>
                  <a:close/>
                </a:path>
              </a:pathLst>
            </a:custGeom>
            <a:solidFill>
              <a:srgbClr val="70757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64" name="Freeform 648"/>
            <p:cNvSpPr>
              <a:spLocks/>
            </p:cNvSpPr>
            <p:nvPr/>
          </p:nvSpPr>
          <p:spPr bwMode="auto">
            <a:xfrm>
              <a:off x="1131" y="3293"/>
              <a:ext cx="6" cy="9"/>
            </a:xfrm>
            <a:custGeom>
              <a:avLst/>
              <a:gdLst/>
              <a:ahLst/>
              <a:cxnLst>
                <a:cxn ang="0">
                  <a:pos x="142" y="126"/>
                </a:cxn>
                <a:cxn ang="0">
                  <a:pos x="131" y="131"/>
                </a:cxn>
                <a:cxn ang="0">
                  <a:pos x="122" y="135"/>
                </a:cxn>
                <a:cxn ang="0">
                  <a:pos x="115" y="137"/>
                </a:cxn>
                <a:cxn ang="0">
                  <a:pos x="107" y="141"/>
                </a:cxn>
                <a:cxn ang="0">
                  <a:pos x="96" y="145"/>
                </a:cxn>
                <a:cxn ang="0">
                  <a:pos x="81" y="152"/>
                </a:cxn>
                <a:cxn ang="0">
                  <a:pos x="61" y="161"/>
                </a:cxn>
                <a:cxn ang="0">
                  <a:pos x="32" y="175"/>
                </a:cxn>
                <a:cxn ang="0">
                  <a:pos x="29" y="165"/>
                </a:cxn>
                <a:cxn ang="0">
                  <a:pos x="26" y="159"/>
                </a:cxn>
                <a:cxn ang="0">
                  <a:pos x="24" y="153"/>
                </a:cxn>
                <a:cxn ang="0">
                  <a:pos x="22" y="146"/>
                </a:cxn>
                <a:cxn ang="0">
                  <a:pos x="19" y="139"/>
                </a:cxn>
                <a:cxn ang="0">
                  <a:pos x="15" y="128"/>
                </a:cxn>
                <a:cxn ang="0">
                  <a:pos x="8" y="114"/>
                </a:cxn>
                <a:cxn ang="0">
                  <a:pos x="0" y="95"/>
                </a:cxn>
                <a:cxn ang="0">
                  <a:pos x="5" y="84"/>
                </a:cxn>
                <a:cxn ang="0">
                  <a:pos x="9" y="76"/>
                </a:cxn>
                <a:cxn ang="0">
                  <a:pos x="12" y="68"/>
                </a:cxn>
                <a:cxn ang="0">
                  <a:pos x="16" y="61"/>
                </a:cxn>
                <a:cxn ang="0">
                  <a:pos x="20" y="53"/>
                </a:cxn>
                <a:cxn ang="0">
                  <a:pos x="26" y="40"/>
                </a:cxn>
                <a:cxn ang="0">
                  <a:pos x="34" y="23"/>
                </a:cxn>
                <a:cxn ang="0">
                  <a:pos x="45" y="0"/>
                </a:cxn>
                <a:cxn ang="0">
                  <a:pos x="53" y="4"/>
                </a:cxn>
                <a:cxn ang="0">
                  <a:pos x="59" y="8"/>
                </a:cxn>
                <a:cxn ang="0">
                  <a:pos x="63" y="11"/>
                </a:cxn>
                <a:cxn ang="0">
                  <a:pos x="68" y="15"/>
                </a:cxn>
                <a:cxn ang="0">
                  <a:pos x="74" y="19"/>
                </a:cxn>
                <a:cxn ang="0">
                  <a:pos x="83" y="25"/>
                </a:cxn>
                <a:cxn ang="0">
                  <a:pos x="94" y="34"/>
                </a:cxn>
                <a:cxn ang="0">
                  <a:pos x="111" y="46"/>
                </a:cxn>
                <a:cxn ang="0">
                  <a:pos x="115" y="55"/>
                </a:cxn>
                <a:cxn ang="0">
                  <a:pos x="117" y="60"/>
                </a:cxn>
                <a:cxn ang="0">
                  <a:pos x="120" y="65"/>
                </a:cxn>
                <a:cxn ang="0">
                  <a:pos x="122" y="71"/>
                </a:cxn>
                <a:cxn ang="0">
                  <a:pos x="125" y="79"/>
                </a:cxn>
                <a:cxn ang="0">
                  <a:pos x="129" y="89"/>
                </a:cxn>
                <a:cxn ang="0">
                  <a:pos x="135" y="105"/>
                </a:cxn>
                <a:cxn ang="0">
                  <a:pos x="142" y="126"/>
                </a:cxn>
              </a:cxnLst>
              <a:rect l="0" t="0" r="r" b="b"/>
              <a:pathLst>
                <a:path w="142" h="175">
                  <a:moveTo>
                    <a:pt x="142" y="126"/>
                  </a:moveTo>
                  <a:lnTo>
                    <a:pt x="131" y="131"/>
                  </a:lnTo>
                  <a:lnTo>
                    <a:pt x="122" y="135"/>
                  </a:lnTo>
                  <a:lnTo>
                    <a:pt x="115" y="137"/>
                  </a:lnTo>
                  <a:lnTo>
                    <a:pt x="107" y="141"/>
                  </a:lnTo>
                  <a:lnTo>
                    <a:pt x="96" y="145"/>
                  </a:lnTo>
                  <a:lnTo>
                    <a:pt x="81" y="152"/>
                  </a:lnTo>
                  <a:lnTo>
                    <a:pt x="61" y="161"/>
                  </a:lnTo>
                  <a:lnTo>
                    <a:pt x="32" y="175"/>
                  </a:lnTo>
                  <a:lnTo>
                    <a:pt x="29" y="165"/>
                  </a:lnTo>
                  <a:lnTo>
                    <a:pt x="26" y="159"/>
                  </a:lnTo>
                  <a:lnTo>
                    <a:pt x="24" y="153"/>
                  </a:lnTo>
                  <a:lnTo>
                    <a:pt x="22" y="146"/>
                  </a:lnTo>
                  <a:lnTo>
                    <a:pt x="19" y="139"/>
                  </a:lnTo>
                  <a:lnTo>
                    <a:pt x="15" y="128"/>
                  </a:lnTo>
                  <a:lnTo>
                    <a:pt x="8" y="114"/>
                  </a:lnTo>
                  <a:lnTo>
                    <a:pt x="0" y="95"/>
                  </a:lnTo>
                  <a:lnTo>
                    <a:pt x="5" y="84"/>
                  </a:lnTo>
                  <a:lnTo>
                    <a:pt x="9" y="76"/>
                  </a:lnTo>
                  <a:lnTo>
                    <a:pt x="12" y="68"/>
                  </a:lnTo>
                  <a:lnTo>
                    <a:pt x="16" y="61"/>
                  </a:lnTo>
                  <a:lnTo>
                    <a:pt x="20" y="53"/>
                  </a:lnTo>
                  <a:lnTo>
                    <a:pt x="26" y="40"/>
                  </a:lnTo>
                  <a:lnTo>
                    <a:pt x="34" y="23"/>
                  </a:lnTo>
                  <a:lnTo>
                    <a:pt x="45" y="0"/>
                  </a:lnTo>
                  <a:lnTo>
                    <a:pt x="53" y="4"/>
                  </a:lnTo>
                  <a:lnTo>
                    <a:pt x="59" y="8"/>
                  </a:lnTo>
                  <a:lnTo>
                    <a:pt x="63" y="11"/>
                  </a:lnTo>
                  <a:lnTo>
                    <a:pt x="68" y="15"/>
                  </a:lnTo>
                  <a:lnTo>
                    <a:pt x="74" y="19"/>
                  </a:lnTo>
                  <a:lnTo>
                    <a:pt x="83" y="25"/>
                  </a:lnTo>
                  <a:lnTo>
                    <a:pt x="94" y="34"/>
                  </a:lnTo>
                  <a:lnTo>
                    <a:pt x="111" y="46"/>
                  </a:lnTo>
                  <a:lnTo>
                    <a:pt x="115" y="55"/>
                  </a:lnTo>
                  <a:lnTo>
                    <a:pt x="117" y="60"/>
                  </a:lnTo>
                  <a:lnTo>
                    <a:pt x="120" y="65"/>
                  </a:lnTo>
                  <a:lnTo>
                    <a:pt x="122" y="71"/>
                  </a:lnTo>
                  <a:lnTo>
                    <a:pt x="125" y="79"/>
                  </a:lnTo>
                  <a:lnTo>
                    <a:pt x="129" y="89"/>
                  </a:lnTo>
                  <a:lnTo>
                    <a:pt x="135" y="105"/>
                  </a:lnTo>
                  <a:lnTo>
                    <a:pt x="142" y="126"/>
                  </a:lnTo>
                  <a:close/>
                </a:path>
              </a:pathLst>
            </a:custGeom>
            <a:solidFill>
              <a:srgbClr val="8C94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65" name="Freeform 649"/>
            <p:cNvSpPr>
              <a:spLocks/>
            </p:cNvSpPr>
            <p:nvPr/>
          </p:nvSpPr>
          <p:spPr bwMode="auto">
            <a:xfrm>
              <a:off x="1131" y="3293"/>
              <a:ext cx="5" cy="9"/>
            </a:xfrm>
            <a:custGeom>
              <a:avLst/>
              <a:gdLst/>
              <a:ahLst/>
              <a:cxnLst>
                <a:cxn ang="0">
                  <a:pos x="116" y="136"/>
                </a:cxn>
                <a:cxn ang="0">
                  <a:pos x="107" y="139"/>
                </a:cxn>
                <a:cxn ang="0">
                  <a:pos x="101" y="141"/>
                </a:cxn>
                <a:cxn ang="0">
                  <a:pos x="95" y="144"/>
                </a:cxn>
                <a:cxn ang="0">
                  <a:pos x="88" y="146"/>
                </a:cxn>
                <a:cxn ang="0">
                  <a:pos x="80" y="150"/>
                </a:cxn>
                <a:cxn ang="0">
                  <a:pos x="69" y="155"/>
                </a:cxn>
                <a:cxn ang="0">
                  <a:pos x="54" y="162"/>
                </a:cxn>
                <a:cxn ang="0">
                  <a:pos x="32" y="172"/>
                </a:cxn>
                <a:cxn ang="0">
                  <a:pos x="29" y="163"/>
                </a:cxn>
                <a:cxn ang="0">
                  <a:pos x="26" y="156"/>
                </a:cxn>
                <a:cxn ang="0">
                  <a:pos x="24" y="151"/>
                </a:cxn>
                <a:cxn ang="0">
                  <a:pos x="22" y="144"/>
                </a:cxn>
                <a:cxn ang="0">
                  <a:pos x="19" y="136"/>
                </a:cxn>
                <a:cxn ang="0">
                  <a:pos x="15" y="126"/>
                </a:cxn>
                <a:cxn ang="0">
                  <a:pos x="8" y="112"/>
                </a:cxn>
                <a:cxn ang="0">
                  <a:pos x="0" y="93"/>
                </a:cxn>
                <a:cxn ang="0">
                  <a:pos x="5" y="82"/>
                </a:cxn>
                <a:cxn ang="0">
                  <a:pos x="8" y="74"/>
                </a:cxn>
                <a:cxn ang="0">
                  <a:pos x="11" y="67"/>
                </a:cxn>
                <a:cxn ang="0">
                  <a:pos x="14" y="60"/>
                </a:cxn>
                <a:cxn ang="0">
                  <a:pos x="18" y="51"/>
                </a:cxn>
                <a:cxn ang="0">
                  <a:pos x="23" y="39"/>
                </a:cxn>
                <a:cxn ang="0">
                  <a:pos x="31" y="22"/>
                </a:cxn>
                <a:cxn ang="0">
                  <a:pos x="40" y="0"/>
                </a:cxn>
                <a:cxn ang="0">
                  <a:pos x="46" y="5"/>
                </a:cxn>
                <a:cxn ang="0">
                  <a:pos x="50" y="9"/>
                </a:cxn>
                <a:cxn ang="0">
                  <a:pos x="53" y="14"/>
                </a:cxn>
                <a:cxn ang="0">
                  <a:pos x="56" y="18"/>
                </a:cxn>
                <a:cxn ang="0">
                  <a:pos x="60" y="23"/>
                </a:cxn>
                <a:cxn ang="0">
                  <a:pos x="65" y="30"/>
                </a:cxn>
                <a:cxn ang="0">
                  <a:pos x="73" y="41"/>
                </a:cxn>
                <a:cxn ang="0">
                  <a:pos x="83" y="56"/>
                </a:cxn>
                <a:cxn ang="0">
                  <a:pos x="87" y="64"/>
                </a:cxn>
                <a:cxn ang="0">
                  <a:pos x="89" y="69"/>
                </a:cxn>
                <a:cxn ang="0">
                  <a:pos x="92" y="75"/>
                </a:cxn>
                <a:cxn ang="0">
                  <a:pos x="95" y="81"/>
                </a:cxn>
                <a:cxn ang="0">
                  <a:pos x="98" y="88"/>
                </a:cxn>
                <a:cxn ang="0">
                  <a:pos x="102" y="99"/>
                </a:cxn>
                <a:cxn ang="0">
                  <a:pos x="108" y="115"/>
                </a:cxn>
                <a:cxn ang="0">
                  <a:pos x="116" y="136"/>
                </a:cxn>
              </a:cxnLst>
              <a:rect l="0" t="0" r="r" b="b"/>
              <a:pathLst>
                <a:path w="116" h="172">
                  <a:moveTo>
                    <a:pt x="116" y="136"/>
                  </a:moveTo>
                  <a:lnTo>
                    <a:pt x="107" y="139"/>
                  </a:lnTo>
                  <a:lnTo>
                    <a:pt x="101" y="141"/>
                  </a:lnTo>
                  <a:lnTo>
                    <a:pt x="95" y="144"/>
                  </a:lnTo>
                  <a:lnTo>
                    <a:pt x="88" y="146"/>
                  </a:lnTo>
                  <a:lnTo>
                    <a:pt x="80" y="150"/>
                  </a:lnTo>
                  <a:lnTo>
                    <a:pt x="69" y="155"/>
                  </a:lnTo>
                  <a:lnTo>
                    <a:pt x="54" y="162"/>
                  </a:lnTo>
                  <a:lnTo>
                    <a:pt x="32" y="172"/>
                  </a:lnTo>
                  <a:lnTo>
                    <a:pt x="29" y="163"/>
                  </a:lnTo>
                  <a:lnTo>
                    <a:pt x="26" y="156"/>
                  </a:lnTo>
                  <a:lnTo>
                    <a:pt x="24" y="151"/>
                  </a:lnTo>
                  <a:lnTo>
                    <a:pt x="22" y="144"/>
                  </a:lnTo>
                  <a:lnTo>
                    <a:pt x="19" y="136"/>
                  </a:lnTo>
                  <a:lnTo>
                    <a:pt x="15" y="126"/>
                  </a:lnTo>
                  <a:lnTo>
                    <a:pt x="8" y="112"/>
                  </a:lnTo>
                  <a:lnTo>
                    <a:pt x="0" y="93"/>
                  </a:lnTo>
                  <a:lnTo>
                    <a:pt x="5" y="82"/>
                  </a:lnTo>
                  <a:lnTo>
                    <a:pt x="8" y="74"/>
                  </a:lnTo>
                  <a:lnTo>
                    <a:pt x="11" y="67"/>
                  </a:lnTo>
                  <a:lnTo>
                    <a:pt x="14" y="60"/>
                  </a:lnTo>
                  <a:lnTo>
                    <a:pt x="18" y="51"/>
                  </a:lnTo>
                  <a:lnTo>
                    <a:pt x="23" y="39"/>
                  </a:lnTo>
                  <a:lnTo>
                    <a:pt x="31" y="22"/>
                  </a:lnTo>
                  <a:lnTo>
                    <a:pt x="40" y="0"/>
                  </a:lnTo>
                  <a:lnTo>
                    <a:pt x="46" y="5"/>
                  </a:lnTo>
                  <a:lnTo>
                    <a:pt x="50" y="9"/>
                  </a:lnTo>
                  <a:lnTo>
                    <a:pt x="53" y="14"/>
                  </a:lnTo>
                  <a:lnTo>
                    <a:pt x="56" y="18"/>
                  </a:lnTo>
                  <a:lnTo>
                    <a:pt x="60" y="23"/>
                  </a:lnTo>
                  <a:lnTo>
                    <a:pt x="65" y="30"/>
                  </a:lnTo>
                  <a:lnTo>
                    <a:pt x="73" y="41"/>
                  </a:lnTo>
                  <a:lnTo>
                    <a:pt x="83" y="56"/>
                  </a:lnTo>
                  <a:lnTo>
                    <a:pt x="87" y="64"/>
                  </a:lnTo>
                  <a:lnTo>
                    <a:pt x="89" y="69"/>
                  </a:lnTo>
                  <a:lnTo>
                    <a:pt x="92" y="75"/>
                  </a:lnTo>
                  <a:lnTo>
                    <a:pt x="95" y="81"/>
                  </a:lnTo>
                  <a:lnTo>
                    <a:pt x="98" y="88"/>
                  </a:lnTo>
                  <a:lnTo>
                    <a:pt x="102" y="99"/>
                  </a:lnTo>
                  <a:lnTo>
                    <a:pt x="108" y="115"/>
                  </a:lnTo>
                  <a:lnTo>
                    <a:pt x="116" y="136"/>
                  </a:lnTo>
                  <a:close/>
                </a:path>
              </a:pathLst>
            </a:custGeom>
            <a:solidFill>
              <a:srgbClr val="A8B0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66" name="Freeform 650"/>
            <p:cNvSpPr>
              <a:spLocks/>
            </p:cNvSpPr>
            <p:nvPr/>
          </p:nvSpPr>
          <p:spPr bwMode="auto">
            <a:xfrm>
              <a:off x="1131" y="3293"/>
              <a:ext cx="4" cy="9"/>
            </a:xfrm>
            <a:custGeom>
              <a:avLst/>
              <a:gdLst/>
              <a:ahLst/>
              <a:cxnLst>
                <a:cxn ang="0">
                  <a:pos x="88" y="145"/>
                </a:cxn>
                <a:cxn ang="0">
                  <a:pos x="81" y="147"/>
                </a:cxn>
                <a:cxn ang="0">
                  <a:pos x="77" y="150"/>
                </a:cxn>
                <a:cxn ang="0">
                  <a:pos x="73" y="151"/>
                </a:cxn>
                <a:cxn ang="0">
                  <a:pos x="69" y="153"/>
                </a:cxn>
                <a:cxn ang="0">
                  <a:pos x="64" y="155"/>
                </a:cxn>
                <a:cxn ang="0">
                  <a:pos x="57" y="158"/>
                </a:cxn>
                <a:cxn ang="0">
                  <a:pos x="47" y="163"/>
                </a:cxn>
                <a:cxn ang="0">
                  <a:pos x="32" y="170"/>
                </a:cxn>
                <a:cxn ang="0">
                  <a:pos x="29" y="161"/>
                </a:cxn>
                <a:cxn ang="0">
                  <a:pos x="26" y="154"/>
                </a:cxn>
                <a:cxn ang="0">
                  <a:pos x="24" y="148"/>
                </a:cxn>
                <a:cxn ang="0">
                  <a:pos x="22" y="142"/>
                </a:cxn>
                <a:cxn ang="0">
                  <a:pos x="19" y="134"/>
                </a:cxn>
                <a:cxn ang="0">
                  <a:pos x="15" y="123"/>
                </a:cxn>
                <a:cxn ang="0">
                  <a:pos x="8" y="109"/>
                </a:cxn>
                <a:cxn ang="0">
                  <a:pos x="0" y="89"/>
                </a:cxn>
                <a:cxn ang="0">
                  <a:pos x="4" y="79"/>
                </a:cxn>
                <a:cxn ang="0">
                  <a:pos x="7" y="71"/>
                </a:cxn>
                <a:cxn ang="0">
                  <a:pos x="9" y="65"/>
                </a:cxn>
                <a:cxn ang="0">
                  <a:pos x="12" y="58"/>
                </a:cxn>
                <a:cxn ang="0">
                  <a:pos x="15" y="49"/>
                </a:cxn>
                <a:cxn ang="0">
                  <a:pos x="19" y="38"/>
                </a:cxn>
                <a:cxn ang="0">
                  <a:pos x="26" y="22"/>
                </a:cxn>
                <a:cxn ang="0">
                  <a:pos x="34" y="0"/>
                </a:cxn>
                <a:cxn ang="0">
                  <a:pos x="40" y="11"/>
                </a:cxn>
                <a:cxn ang="0">
                  <a:pos x="43" y="21"/>
                </a:cxn>
                <a:cxn ang="0">
                  <a:pos x="47" y="36"/>
                </a:cxn>
                <a:cxn ang="0">
                  <a:pos x="55" y="65"/>
                </a:cxn>
                <a:cxn ang="0">
                  <a:pos x="59" y="74"/>
                </a:cxn>
                <a:cxn ang="0">
                  <a:pos x="61" y="79"/>
                </a:cxn>
                <a:cxn ang="0">
                  <a:pos x="64" y="84"/>
                </a:cxn>
                <a:cxn ang="0">
                  <a:pos x="66" y="90"/>
                </a:cxn>
                <a:cxn ang="0">
                  <a:pos x="69" y="98"/>
                </a:cxn>
                <a:cxn ang="0">
                  <a:pos x="73" y="108"/>
                </a:cxn>
                <a:cxn ang="0">
                  <a:pos x="79" y="124"/>
                </a:cxn>
                <a:cxn ang="0">
                  <a:pos x="88" y="145"/>
                </a:cxn>
              </a:cxnLst>
              <a:rect l="0" t="0" r="r" b="b"/>
              <a:pathLst>
                <a:path w="88" h="170">
                  <a:moveTo>
                    <a:pt x="88" y="145"/>
                  </a:moveTo>
                  <a:lnTo>
                    <a:pt x="81" y="147"/>
                  </a:lnTo>
                  <a:lnTo>
                    <a:pt x="77" y="150"/>
                  </a:lnTo>
                  <a:lnTo>
                    <a:pt x="73" y="151"/>
                  </a:lnTo>
                  <a:lnTo>
                    <a:pt x="69" y="153"/>
                  </a:lnTo>
                  <a:lnTo>
                    <a:pt x="64" y="155"/>
                  </a:lnTo>
                  <a:lnTo>
                    <a:pt x="57" y="158"/>
                  </a:lnTo>
                  <a:lnTo>
                    <a:pt x="47" y="163"/>
                  </a:lnTo>
                  <a:lnTo>
                    <a:pt x="32" y="170"/>
                  </a:lnTo>
                  <a:lnTo>
                    <a:pt x="29" y="161"/>
                  </a:lnTo>
                  <a:lnTo>
                    <a:pt x="26" y="154"/>
                  </a:lnTo>
                  <a:lnTo>
                    <a:pt x="24" y="148"/>
                  </a:lnTo>
                  <a:lnTo>
                    <a:pt x="22" y="142"/>
                  </a:lnTo>
                  <a:lnTo>
                    <a:pt x="19" y="134"/>
                  </a:lnTo>
                  <a:lnTo>
                    <a:pt x="15" y="123"/>
                  </a:lnTo>
                  <a:lnTo>
                    <a:pt x="8" y="109"/>
                  </a:lnTo>
                  <a:lnTo>
                    <a:pt x="0" y="89"/>
                  </a:lnTo>
                  <a:lnTo>
                    <a:pt x="4" y="79"/>
                  </a:lnTo>
                  <a:lnTo>
                    <a:pt x="7" y="71"/>
                  </a:lnTo>
                  <a:lnTo>
                    <a:pt x="9" y="65"/>
                  </a:lnTo>
                  <a:lnTo>
                    <a:pt x="12" y="58"/>
                  </a:lnTo>
                  <a:lnTo>
                    <a:pt x="15" y="49"/>
                  </a:lnTo>
                  <a:lnTo>
                    <a:pt x="19" y="38"/>
                  </a:lnTo>
                  <a:lnTo>
                    <a:pt x="26" y="22"/>
                  </a:lnTo>
                  <a:lnTo>
                    <a:pt x="34" y="0"/>
                  </a:lnTo>
                  <a:lnTo>
                    <a:pt x="40" y="11"/>
                  </a:lnTo>
                  <a:lnTo>
                    <a:pt x="43" y="21"/>
                  </a:lnTo>
                  <a:lnTo>
                    <a:pt x="47" y="36"/>
                  </a:lnTo>
                  <a:lnTo>
                    <a:pt x="55" y="65"/>
                  </a:lnTo>
                  <a:lnTo>
                    <a:pt x="59" y="74"/>
                  </a:lnTo>
                  <a:lnTo>
                    <a:pt x="61" y="79"/>
                  </a:lnTo>
                  <a:lnTo>
                    <a:pt x="64" y="84"/>
                  </a:lnTo>
                  <a:lnTo>
                    <a:pt x="66" y="90"/>
                  </a:lnTo>
                  <a:lnTo>
                    <a:pt x="69" y="98"/>
                  </a:lnTo>
                  <a:lnTo>
                    <a:pt x="73" y="108"/>
                  </a:lnTo>
                  <a:lnTo>
                    <a:pt x="79" y="124"/>
                  </a:lnTo>
                  <a:lnTo>
                    <a:pt x="88" y="145"/>
                  </a:lnTo>
                  <a:close/>
                </a:path>
              </a:pathLst>
            </a:custGeom>
            <a:solidFill>
              <a:srgbClr val="C4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67" name="Freeform 651"/>
            <p:cNvSpPr>
              <a:spLocks/>
            </p:cNvSpPr>
            <p:nvPr/>
          </p:nvSpPr>
          <p:spPr bwMode="auto">
            <a:xfrm>
              <a:off x="1132" y="3293"/>
              <a:ext cx="2" cy="9"/>
            </a:xfrm>
            <a:custGeom>
              <a:avLst/>
              <a:gdLst/>
              <a:ahLst/>
              <a:cxnLst>
                <a:cxn ang="0">
                  <a:pos x="59" y="155"/>
                </a:cxn>
                <a:cxn ang="0">
                  <a:pos x="33" y="167"/>
                </a:cxn>
                <a:cxn ang="0">
                  <a:pos x="0" y="87"/>
                </a:cxn>
                <a:cxn ang="0">
                  <a:pos x="29" y="0"/>
                </a:cxn>
                <a:cxn ang="0">
                  <a:pos x="26" y="76"/>
                </a:cxn>
                <a:cxn ang="0">
                  <a:pos x="59" y="155"/>
                </a:cxn>
              </a:cxnLst>
              <a:rect l="0" t="0" r="r" b="b"/>
              <a:pathLst>
                <a:path w="59" h="167">
                  <a:moveTo>
                    <a:pt x="59" y="155"/>
                  </a:moveTo>
                  <a:lnTo>
                    <a:pt x="33" y="167"/>
                  </a:lnTo>
                  <a:lnTo>
                    <a:pt x="0" y="87"/>
                  </a:lnTo>
                  <a:lnTo>
                    <a:pt x="29" y="0"/>
                  </a:lnTo>
                  <a:lnTo>
                    <a:pt x="26" y="76"/>
                  </a:lnTo>
                  <a:lnTo>
                    <a:pt x="59" y="155"/>
                  </a:lnTo>
                  <a:close/>
                </a:path>
              </a:pathLst>
            </a:custGeom>
            <a:solidFill>
              <a:srgbClr val="E0E8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68" name="Freeform 652"/>
            <p:cNvSpPr>
              <a:spLocks/>
            </p:cNvSpPr>
            <p:nvPr/>
          </p:nvSpPr>
          <p:spPr bwMode="auto">
            <a:xfrm>
              <a:off x="1130" y="3294"/>
              <a:ext cx="8" cy="4"/>
            </a:xfrm>
            <a:custGeom>
              <a:avLst/>
              <a:gdLst/>
              <a:ahLst/>
              <a:cxnLst>
                <a:cxn ang="0">
                  <a:pos x="170" y="4"/>
                </a:cxn>
                <a:cxn ang="0">
                  <a:pos x="168" y="0"/>
                </a:cxn>
                <a:cxn ang="0">
                  <a:pos x="0" y="73"/>
                </a:cxn>
                <a:cxn ang="0">
                  <a:pos x="4" y="81"/>
                </a:cxn>
                <a:cxn ang="0">
                  <a:pos x="172" y="8"/>
                </a:cxn>
                <a:cxn ang="0">
                  <a:pos x="170" y="4"/>
                </a:cxn>
              </a:cxnLst>
              <a:rect l="0" t="0" r="r" b="b"/>
              <a:pathLst>
                <a:path w="172" h="81">
                  <a:moveTo>
                    <a:pt x="170" y="4"/>
                  </a:moveTo>
                  <a:lnTo>
                    <a:pt x="168" y="0"/>
                  </a:lnTo>
                  <a:lnTo>
                    <a:pt x="0" y="73"/>
                  </a:lnTo>
                  <a:lnTo>
                    <a:pt x="4" y="81"/>
                  </a:lnTo>
                  <a:lnTo>
                    <a:pt x="172" y="8"/>
                  </a:lnTo>
                  <a:lnTo>
                    <a:pt x="170" y="4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69" name="Freeform 653"/>
            <p:cNvSpPr>
              <a:spLocks/>
            </p:cNvSpPr>
            <p:nvPr/>
          </p:nvSpPr>
          <p:spPr bwMode="auto">
            <a:xfrm>
              <a:off x="1176" y="3432"/>
              <a:ext cx="10" cy="6"/>
            </a:xfrm>
            <a:custGeom>
              <a:avLst/>
              <a:gdLst/>
              <a:ahLst/>
              <a:cxnLst>
                <a:cxn ang="0">
                  <a:pos x="216" y="12"/>
                </a:cxn>
                <a:cxn ang="0">
                  <a:pos x="4" y="103"/>
                </a:cxn>
                <a:cxn ang="0">
                  <a:pos x="0" y="93"/>
                </a:cxn>
                <a:cxn ang="0">
                  <a:pos x="211" y="0"/>
                </a:cxn>
                <a:cxn ang="0">
                  <a:pos x="216" y="12"/>
                </a:cxn>
              </a:cxnLst>
              <a:rect l="0" t="0" r="r" b="b"/>
              <a:pathLst>
                <a:path w="216" h="103">
                  <a:moveTo>
                    <a:pt x="216" y="12"/>
                  </a:moveTo>
                  <a:lnTo>
                    <a:pt x="4" y="103"/>
                  </a:lnTo>
                  <a:lnTo>
                    <a:pt x="0" y="93"/>
                  </a:lnTo>
                  <a:lnTo>
                    <a:pt x="211" y="0"/>
                  </a:lnTo>
                  <a:lnTo>
                    <a:pt x="216" y="12"/>
                  </a:lnTo>
                  <a:close/>
                </a:path>
              </a:pathLst>
            </a:custGeom>
            <a:solidFill>
              <a:srgbClr val="11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70" name="Freeform 654"/>
            <p:cNvSpPr>
              <a:spLocks/>
            </p:cNvSpPr>
            <p:nvPr/>
          </p:nvSpPr>
          <p:spPr bwMode="auto">
            <a:xfrm>
              <a:off x="1176" y="3433"/>
              <a:ext cx="11" cy="16"/>
            </a:xfrm>
            <a:custGeom>
              <a:avLst/>
              <a:gdLst/>
              <a:ahLst/>
              <a:cxnLst>
                <a:cxn ang="0">
                  <a:pos x="207" y="296"/>
                </a:cxn>
                <a:cxn ang="0">
                  <a:pos x="219" y="286"/>
                </a:cxn>
                <a:cxn ang="0">
                  <a:pos x="232" y="267"/>
                </a:cxn>
                <a:cxn ang="0">
                  <a:pos x="242" y="241"/>
                </a:cxn>
                <a:cxn ang="0">
                  <a:pos x="248" y="206"/>
                </a:cxn>
                <a:cxn ang="0">
                  <a:pos x="250" y="165"/>
                </a:cxn>
                <a:cxn ang="0">
                  <a:pos x="245" y="116"/>
                </a:cxn>
                <a:cxn ang="0">
                  <a:pos x="233" y="62"/>
                </a:cxn>
                <a:cxn ang="0">
                  <a:pos x="211" y="0"/>
                </a:cxn>
                <a:cxn ang="0">
                  <a:pos x="198" y="6"/>
                </a:cxn>
                <a:cxn ang="0">
                  <a:pos x="185" y="12"/>
                </a:cxn>
                <a:cxn ang="0">
                  <a:pos x="171" y="17"/>
                </a:cxn>
                <a:cxn ang="0">
                  <a:pos x="158" y="24"/>
                </a:cxn>
                <a:cxn ang="0">
                  <a:pos x="145" y="29"/>
                </a:cxn>
                <a:cxn ang="0">
                  <a:pos x="132" y="35"/>
                </a:cxn>
                <a:cxn ang="0">
                  <a:pos x="118" y="41"/>
                </a:cxn>
                <a:cxn ang="0">
                  <a:pos x="106" y="46"/>
                </a:cxn>
                <a:cxn ang="0">
                  <a:pos x="93" y="52"/>
                </a:cxn>
                <a:cxn ang="0">
                  <a:pos x="80" y="57"/>
                </a:cxn>
                <a:cxn ang="0">
                  <a:pos x="66" y="64"/>
                </a:cxn>
                <a:cxn ang="0">
                  <a:pos x="53" y="69"/>
                </a:cxn>
                <a:cxn ang="0">
                  <a:pos x="40" y="75"/>
                </a:cxn>
                <a:cxn ang="0">
                  <a:pos x="27" y="81"/>
                </a:cxn>
                <a:cxn ang="0">
                  <a:pos x="13" y="87"/>
                </a:cxn>
                <a:cxn ang="0">
                  <a:pos x="0" y="92"/>
                </a:cxn>
                <a:cxn ang="0">
                  <a:pos x="13" y="123"/>
                </a:cxn>
                <a:cxn ang="0">
                  <a:pos x="28" y="150"/>
                </a:cxn>
                <a:cxn ang="0">
                  <a:pos x="42" y="175"/>
                </a:cxn>
                <a:cxn ang="0">
                  <a:pos x="57" y="198"/>
                </a:cxn>
                <a:cxn ang="0">
                  <a:pos x="73" y="218"/>
                </a:cxn>
                <a:cxn ang="0">
                  <a:pos x="87" y="236"/>
                </a:cxn>
                <a:cxn ang="0">
                  <a:pos x="102" y="250"/>
                </a:cxn>
                <a:cxn ang="0">
                  <a:pos x="117" y="263"/>
                </a:cxn>
                <a:cxn ang="0">
                  <a:pos x="132" y="274"/>
                </a:cxn>
                <a:cxn ang="0">
                  <a:pos x="145" y="283"/>
                </a:cxn>
                <a:cxn ang="0">
                  <a:pos x="158" y="289"/>
                </a:cxn>
                <a:cxn ang="0">
                  <a:pos x="170" y="294"/>
                </a:cxn>
                <a:cxn ang="0">
                  <a:pos x="182" y="297"/>
                </a:cxn>
                <a:cxn ang="0">
                  <a:pos x="192" y="298"/>
                </a:cxn>
                <a:cxn ang="0">
                  <a:pos x="200" y="298"/>
                </a:cxn>
                <a:cxn ang="0">
                  <a:pos x="207" y="296"/>
                </a:cxn>
              </a:cxnLst>
              <a:rect l="0" t="0" r="r" b="b"/>
              <a:pathLst>
                <a:path w="250" h="298">
                  <a:moveTo>
                    <a:pt x="207" y="296"/>
                  </a:moveTo>
                  <a:lnTo>
                    <a:pt x="219" y="286"/>
                  </a:lnTo>
                  <a:lnTo>
                    <a:pt x="232" y="267"/>
                  </a:lnTo>
                  <a:lnTo>
                    <a:pt x="242" y="241"/>
                  </a:lnTo>
                  <a:lnTo>
                    <a:pt x="248" y="206"/>
                  </a:lnTo>
                  <a:lnTo>
                    <a:pt x="250" y="165"/>
                  </a:lnTo>
                  <a:lnTo>
                    <a:pt x="245" y="116"/>
                  </a:lnTo>
                  <a:lnTo>
                    <a:pt x="233" y="62"/>
                  </a:lnTo>
                  <a:lnTo>
                    <a:pt x="211" y="0"/>
                  </a:lnTo>
                  <a:lnTo>
                    <a:pt x="198" y="6"/>
                  </a:lnTo>
                  <a:lnTo>
                    <a:pt x="185" y="12"/>
                  </a:lnTo>
                  <a:lnTo>
                    <a:pt x="171" y="17"/>
                  </a:lnTo>
                  <a:lnTo>
                    <a:pt x="158" y="24"/>
                  </a:lnTo>
                  <a:lnTo>
                    <a:pt x="145" y="29"/>
                  </a:lnTo>
                  <a:lnTo>
                    <a:pt x="132" y="35"/>
                  </a:lnTo>
                  <a:lnTo>
                    <a:pt x="118" y="41"/>
                  </a:lnTo>
                  <a:lnTo>
                    <a:pt x="106" y="46"/>
                  </a:lnTo>
                  <a:lnTo>
                    <a:pt x="93" y="52"/>
                  </a:lnTo>
                  <a:lnTo>
                    <a:pt x="80" y="57"/>
                  </a:lnTo>
                  <a:lnTo>
                    <a:pt x="66" y="64"/>
                  </a:lnTo>
                  <a:lnTo>
                    <a:pt x="53" y="69"/>
                  </a:lnTo>
                  <a:lnTo>
                    <a:pt x="40" y="75"/>
                  </a:lnTo>
                  <a:lnTo>
                    <a:pt x="27" y="81"/>
                  </a:lnTo>
                  <a:lnTo>
                    <a:pt x="13" y="87"/>
                  </a:lnTo>
                  <a:lnTo>
                    <a:pt x="0" y="92"/>
                  </a:lnTo>
                  <a:lnTo>
                    <a:pt x="13" y="123"/>
                  </a:lnTo>
                  <a:lnTo>
                    <a:pt x="28" y="150"/>
                  </a:lnTo>
                  <a:lnTo>
                    <a:pt x="42" y="175"/>
                  </a:lnTo>
                  <a:lnTo>
                    <a:pt x="57" y="198"/>
                  </a:lnTo>
                  <a:lnTo>
                    <a:pt x="73" y="218"/>
                  </a:lnTo>
                  <a:lnTo>
                    <a:pt x="87" y="236"/>
                  </a:lnTo>
                  <a:lnTo>
                    <a:pt x="102" y="250"/>
                  </a:lnTo>
                  <a:lnTo>
                    <a:pt x="117" y="263"/>
                  </a:lnTo>
                  <a:lnTo>
                    <a:pt x="132" y="274"/>
                  </a:lnTo>
                  <a:lnTo>
                    <a:pt x="145" y="283"/>
                  </a:lnTo>
                  <a:lnTo>
                    <a:pt x="158" y="289"/>
                  </a:lnTo>
                  <a:lnTo>
                    <a:pt x="170" y="294"/>
                  </a:lnTo>
                  <a:lnTo>
                    <a:pt x="182" y="297"/>
                  </a:lnTo>
                  <a:lnTo>
                    <a:pt x="192" y="298"/>
                  </a:lnTo>
                  <a:lnTo>
                    <a:pt x="200" y="298"/>
                  </a:lnTo>
                  <a:lnTo>
                    <a:pt x="207" y="296"/>
                  </a:lnTo>
                  <a:close/>
                </a:path>
              </a:pathLst>
            </a:custGeom>
            <a:solidFill>
              <a:srgbClr val="11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71" name="Freeform 655"/>
            <p:cNvSpPr>
              <a:spLocks/>
            </p:cNvSpPr>
            <p:nvPr/>
          </p:nvSpPr>
          <p:spPr bwMode="auto">
            <a:xfrm>
              <a:off x="1176" y="3433"/>
              <a:ext cx="10" cy="16"/>
            </a:xfrm>
            <a:custGeom>
              <a:avLst/>
              <a:gdLst/>
              <a:ahLst/>
              <a:cxnLst>
                <a:cxn ang="0">
                  <a:pos x="199" y="285"/>
                </a:cxn>
                <a:cxn ang="0">
                  <a:pos x="209" y="276"/>
                </a:cxn>
                <a:cxn ang="0">
                  <a:pos x="217" y="259"/>
                </a:cxn>
                <a:cxn ang="0">
                  <a:pos x="224" y="234"/>
                </a:cxn>
                <a:cxn ang="0">
                  <a:pos x="226" y="202"/>
                </a:cxn>
                <a:cxn ang="0">
                  <a:pos x="223" y="162"/>
                </a:cxn>
                <a:cxn ang="0">
                  <a:pos x="214" y="115"/>
                </a:cxn>
                <a:cxn ang="0">
                  <a:pos x="200" y="61"/>
                </a:cxn>
                <a:cxn ang="0">
                  <a:pos x="178" y="0"/>
                </a:cxn>
                <a:cxn ang="0">
                  <a:pos x="166" y="5"/>
                </a:cxn>
                <a:cxn ang="0">
                  <a:pos x="155" y="10"/>
                </a:cxn>
                <a:cxn ang="0">
                  <a:pos x="144" y="15"/>
                </a:cxn>
                <a:cxn ang="0">
                  <a:pos x="134" y="20"/>
                </a:cxn>
                <a:cxn ang="0">
                  <a:pos x="123" y="24"/>
                </a:cxn>
                <a:cxn ang="0">
                  <a:pos x="111" y="30"/>
                </a:cxn>
                <a:cxn ang="0">
                  <a:pos x="100" y="34"/>
                </a:cxn>
                <a:cxn ang="0">
                  <a:pos x="89" y="39"/>
                </a:cxn>
                <a:cxn ang="0">
                  <a:pos x="78" y="44"/>
                </a:cxn>
                <a:cxn ang="0">
                  <a:pos x="67" y="49"/>
                </a:cxn>
                <a:cxn ang="0">
                  <a:pos x="55" y="54"/>
                </a:cxn>
                <a:cxn ang="0">
                  <a:pos x="45" y="58"/>
                </a:cxn>
                <a:cxn ang="0">
                  <a:pos x="34" y="63"/>
                </a:cxn>
                <a:cxn ang="0">
                  <a:pos x="23" y="69"/>
                </a:cxn>
                <a:cxn ang="0">
                  <a:pos x="11" y="73"/>
                </a:cxn>
                <a:cxn ang="0">
                  <a:pos x="0" y="78"/>
                </a:cxn>
                <a:cxn ang="0">
                  <a:pos x="13" y="109"/>
                </a:cxn>
                <a:cxn ang="0">
                  <a:pos x="28" y="136"/>
                </a:cxn>
                <a:cxn ang="0">
                  <a:pos x="42" y="161"/>
                </a:cxn>
                <a:cxn ang="0">
                  <a:pos x="56" y="184"/>
                </a:cxn>
                <a:cxn ang="0">
                  <a:pos x="72" y="204"/>
                </a:cxn>
                <a:cxn ang="0">
                  <a:pos x="86" y="221"/>
                </a:cxn>
                <a:cxn ang="0">
                  <a:pos x="101" y="236"/>
                </a:cxn>
                <a:cxn ang="0">
                  <a:pos x="115" y="250"/>
                </a:cxn>
                <a:cxn ang="0">
                  <a:pos x="129" y="260"/>
                </a:cxn>
                <a:cxn ang="0">
                  <a:pos x="142" y="270"/>
                </a:cxn>
                <a:cxn ang="0">
                  <a:pos x="155" y="276"/>
                </a:cxn>
                <a:cxn ang="0">
                  <a:pos x="166" y="282"/>
                </a:cxn>
                <a:cxn ang="0">
                  <a:pos x="177" y="285"/>
                </a:cxn>
                <a:cxn ang="0">
                  <a:pos x="186" y="287"/>
                </a:cxn>
                <a:cxn ang="0">
                  <a:pos x="193" y="287"/>
                </a:cxn>
                <a:cxn ang="0">
                  <a:pos x="199" y="285"/>
                </a:cxn>
              </a:cxnLst>
              <a:rect l="0" t="0" r="r" b="b"/>
              <a:pathLst>
                <a:path w="226" h="287">
                  <a:moveTo>
                    <a:pt x="199" y="285"/>
                  </a:moveTo>
                  <a:lnTo>
                    <a:pt x="209" y="276"/>
                  </a:lnTo>
                  <a:lnTo>
                    <a:pt x="217" y="259"/>
                  </a:lnTo>
                  <a:lnTo>
                    <a:pt x="224" y="234"/>
                  </a:lnTo>
                  <a:lnTo>
                    <a:pt x="226" y="202"/>
                  </a:lnTo>
                  <a:lnTo>
                    <a:pt x="223" y="162"/>
                  </a:lnTo>
                  <a:lnTo>
                    <a:pt x="214" y="115"/>
                  </a:lnTo>
                  <a:lnTo>
                    <a:pt x="200" y="61"/>
                  </a:lnTo>
                  <a:lnTo>
                    <a:pt x="178" y="0"/>
                  </a:lnTo>
                  <a:lnTo>
                    <a:pt x="166" y="5"/>
                  </a:lnTo>
                  <a:lnTo>
                    <a:pt x="155" y="10"/>
                  </a:lnTo>
                  <a:lnTo>
                    <a:pt x="144" y="15"/>
                  </a:lnTo>
                  <a:lnTo>
                    <a:pt x="134" y="20"/>
                  </a:lnTo>
                  <a:lnTo>
                    <a:pt x="123" y="24"/>
                  </a:lnTo>
                  <a:lnTo>
                    <a:pt x="111" y="30"/>
                  </a:lnTo>
                  <a:lnTo>
                    <a:pt x="100" y="34"/>
                  </a:lnTo>
                  <a:lnTo>
                    <a:pt x="89" y="39"/>
                  </a:lnTo>
                  <a:lnTo>
                    <a:pt x="78" y="44"/>
                  </a:lnTo>
                  <a:lnTo>
                    <a:pt x="67" y="49"/>
                  </a:lnTo>
                  <a:lnTo>
                    <a:pt x="55" y="54"/>
                  </a:lnTo>
                  <a:lnTo>
                    <a:pt x="45" y="58"/>
                  </a:lnTo>
                  <a:lnTo>
                    <a:pt x="34" y="63"/>
                  </a:lnTo>
                  <a:lnTo>
                    <a:pt x="23" y="69"/>
                  </a:lnTo>
                  <a:lnTo>
                    <a:pt x="11" y="73"/>
                  </a:lnTo>
                  <a:lnTo>
                    <a:pt x="0" y="78"/>
                  </a:lnTo>
                  <a:lnTo>
                    <a:pt x="13" y="109"/>
                  </a:lnTo>
                  <a:lnTo>
                    <a:pt x="28" y="136"/>
                  </a:lnTo>
                  <a:lnTo>
                    <a:pt x="42" y="161"/>
                  </a:lnTo>
                  <a:lnTo>
                    <a:pt x="56" y="184"/>
                  </a:lnTo>
                  <a:lnTo>
                    <a:pt x="72" y="204"/>
                  </a:lnTo>
                  <a:lnTo>
                    <a:pt x="86" y="221"/>
                  </a:lnTo>
                  <a:lnTo>
                    <a:pt x="101" y="236"/>
                  </a:lnTo>
                  <a:lnTo>
                    <a:pt x="115" y="250"/>
                  </a:lnTo>
                  <a:lnTo>
                    <a:pt x="129" y="260"/>
                  </a:lnTo>
                  <a:lnTo>
                    <a:pt x="142" y="270"/>
                  </a:lnTo>
                  <a:lnTo>
                    <a:pt x="155" y="276"/>
                  </a:lnTo>
                  <a:lnTo>
                    <a:pt x="166" y="282"/>
                  </a:lnTo>
                  <a:lnTo>
                    <a:pt x="177" y="285"/>
                  </a:lnTo>
                  <a:lnTo>
                    <a:pt x="186" y="287"/>
                  </a:lnTo>
                  <a:lnTo>
                    <a:pt x="193" y="287"/>
                  </a:lnTo>
                  <a:lnTo>
                    <a:pt x="199" y="285"/>
                  </a:lnTo>
                  <a:close/>
                </a:path>
              </a:pathLst>
            </a:custGeom>
            <a:solidFill>
              <a:srgbClr val="2B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72" name="Freeform 656"/>
            <p:cNvSpPr>
              <a:spLocks/>
            </p:cNvSpPr>
            <p:nvPr/>
          </p:nvSpPr>
          <p:spPr bwMode="auto">
            <a:xfrm>
              <a:off x="1177" y="3434"/>
              <a:ext cx="9" cy="15"/>
            </a:xfrm>
            <a:custGeom>
              <a:avLst/>
              <a:gdLst/>
              <a:ahLst/>
              <a:cxnLst>
                <a:cxn ang="0">
                  <a:pos x="189" y="273"/>
                </a:cxn>
                <a:cxn ang="0">
                  <a:pos x="196" y="265"/>
                </a:cxn>
                <a:cxn ang="0">
                  <a:pos x="201" y="251"/>
                </a:cxn>
                <a:cxn ang="0">
                  <a:pos x="202" y="227"/>
                </a:cxn>
                <a:cxn ang="0">
                  <a:pos x="200" y="197"/>
                </a:cxn>
                <a:cxn ang="0">
                  <a:pos x="193" y="159"/>
                </a:cxn>
                <a:cxn ang="0">
                  <a:pos x="182" y="114"/>
                </a:cxn>
                <a:cxn ang="0">
                  <a:pos x="165" y="60"/>
                </a:cxn>
                <a:cxn ang="0">
                  <a:pos x="142" y="0"/>
                </a:cxn>
                <a:cxn ang="0">
                  <a:pos x="125" y="7"/>
                </a:cxn>
                <a:cxn ang="0">
                  <a:pos x="107" y="14"/>
                </a:cxn>
                <a:cxn ang="0">
                  <a:pos x="89" y="23"/>
                </a:cxn>
                <a:cxn ang="0">
                  <a:pos x="72" y="30"/>
                </a:cxn>
                <a:cxn ang="0">
                  <a:pos x="53" y="39"/>
                </a:cxn>
                <a:cxn ang="0">
                  <a:pos x="36" y="46"/>
                </a:cxn>
                <a:cxn ang="0">
                  <a:pos x="18" y="54"/>
                </a:cxn>
                <a:cxn ang="0">
                  <a:pos x="0" y="62"/>
                </a:cxn>
                <a:cxn ang="0">
                  <a:pos x="14" y="92"/>
                </a:cxn>
                <a:cxn ang="0">
                  <a:pos x="28" y="120"/>
                </a:cxn>
                <a:cxn ang="0">
                  <a:pos x="41" y="145"/>
                </a:cxn>
                <a:cxn ang="0">
                  <a:pos x="57" y="168"/>
                </a:cxn>
                <a:cxn ang="0">
                  <a:pos x="71" y="188"/>
                </a:cxn>
                <a:cxn ang="0">
                  <a:pos x="85" y="206"/>
                </a:cxn>
                <a:cxn ang="0">
                  <a:pos x="98" y="221"/>
                </a:cxn>
                <a:cxn ang="0">
                  <a:pos x="113" y="235"/>
                </a:cxn>
                <a:cxn ang="0">
                  <a:pos x="126" y="246"/>
                </a:cxn>
                <a:cxn ang="0">
                  <a:pos x="138" y="256"/>
                </a:cxn>
                <a:cxn ang="0">
                  <a:pos x="149" y="262"/>
                </a:cxn>
                <a:cxn ang="0">
                  <a:pos x="160" y="268"/>
                </a:cxn>
                <a:cxn ang="0">
                  <a:pos x="170" y="272"/>
                </a:cxn>
                <a:cxn ang="0">
                  <a:pos x="178" y="274"/>
                </a:cxn>
                <a:cxn ang="0">
                  <a:pos x="184" y="274"/>
                </a:cxn>
                <a:cxn ang="0">
                  <a:pos x="189" y="273"/>
                </a:cxn>
              </a:cxnLst>
              <a:rect l="0" t="0" r="r" b="b"/>
              <a:pathLst>
                <a:path w="202" h="274">
                  <a:moveTo>
                    <a:pt x="189" y="273"/>
                  </a:moveTo>
                  <a:lnTo>
                    <a:pt x="196" y="265"/>
                  </a:lnTo>
                  <a:lnTo>
                    <a:pt x="201" y="251"/>
                  </a:lnTo>
                  <a:lnTo>
                    <a:pt x="202" y="227"/>
                  </a:lnTo>
                  <a:lnTo>
                    <a:pt x="200" y="197"/>
                  </a:lnTo>
                  <a:lnTo>
                    <a:pt x="193" y="159"/>
                  </a:lnTo>
                  <a:lnTo>
                    <a:pt x="182" y="114"/>
                  </a:lnTo>
                  <a:lnTo>
                    <a:pt x="165" y="60"/>
                  </a:lnTo>
                  <a:lnTo>
                    <a:pt x="142" y="0"/>
                  </a:lnTo>
                  <a:lnTo>
                    <a:pt x="125" y="7"/>
                  </a:lnTo>
                  <a:lnTo>
                    <a:pt x="107" y="14"/>
                  </a:lnTo>
                  <a:lnTo>
                    <a:pt x="89" y="23"/>
                  </a:lnTo>
                  <a:lnTo>
                    <a:pt x="72" y="30"/>
                  </a:lnTo>
                  <a:lnTo>
                    <a:pt x="53" y="39"/>
                  </a:lnTo>
                  <a:lnTo>
                    <a:pt x="36" y="46"/>
                  </a:lnTo>
                  <a:lnTo>
                    <a:pt x="18" y="54"/>
                  </a:lnTo>
                  <a:lnTo>
                    <a:pt x="0" y="62"/>
                  </a:lnTo>
                  <a:lnTo>
                    <a:pt x="14" y="92"/>
                  </a:lnTo>
                  <a:lnTo>
                    <a:pt x="28" y="120"/>
                  </a:lnTo>
                  <a:lnTo>
                    <a:pt x="41" y="145"/>
                  </a:lnTo>
                  <a:lnTo>
                    <a:pt x="57" y="168"/>
                  </a:lnTo>
                  <a:lnTo>
                    <a:pt x="71" y="188"/>
                  </a:lnTo>
                  <a:lnTo>
                    <a:pt x="85" y="206"/>
                  </a:lnTo>
                  <a:lnTo>
                    <a:pt x="98" y="221"/>
                  </a:lnTo>
                  <a:lnTo>
                    <a:pt x="113" y="235"/>
                  </a:lnTo>
                  <a:lnTo>
                    <a:pt x="126" y="246"/>
                  </a:lnTo>
                  <a:lnTo>
                    <a:pt x="138" y="256"/>
                  </a:lnTo>
                  <a:lnTo>
                    <a:pt x="149" y="262"/>
                  </a:lnTo>
                  <a:lnTo>
                    <a:pt x="160" y="268"/>
                  </a:lnTo>
                  <a:lnTo>
                    <a:pt x="170" y="272"/>
                  </a:lnTo>
                  <a:lnTo>
                    <a:pt x="178" y="274"/>
                  </a:lnTo>
                  <a:lnTo>
                    <a:pt x="184" y="274"/>
                  </a:lnTo>
                  <a:lnTo>
                    <a:pt x="189" y="273"/>
                  </a:lnTo>
                  <a:close/>
                </a:path>
              </a:pathLst>
            </a:custGeom>
            <a:solidFill>
              <a:srgbClr val="474F4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73" name="Freeform 657"/>
            <p:cNvSpPr>
              <a:spLocks/>
            </p:cNvSpPr>
            <p:nvPr/>
          </p:nvSpPr>
          <p:spPr bwMode="auto">
            <a:xfrm>
              <a:off x="1177" y="3435"/>
              <a:ext cx="9" cy="14"/>
            </a:xfrm>
            <a:custGeom>
              <a:avLst/>
              <a:gdLst/>
              <a:ahLst/>
              <a:cxnLst>
                <a:cxn ang="0">
                  <a:pos x="180" y="263"/>
                </a:cxn>
                <a:cxn ang="0">
                  <a:pos x="185" y="256"/>
                </a:cxn>
                <a:cxn ang="0">
                  <a:pos x="186" y="243"/>
                </a:cxn>
                <a:cxn ang="0">
                  <a:pos x="183" y="222"/>
                </a:cxn>
                <a:cxn ang="0">
                  <a:pos x="177" y="193"/>
                </a:cxn>
                <a:cxn ang="0">
                  <a:pos x="166" y="157"/>
                </a:cxn>
                <a:cxn ang="0">
                  <a:pos x="151" y="113"/>
                </a:cxn>
                <a:cxn ang="0">
                  <a:pos x="131" y="60"/>
                </a:cxn>
                <a:cxn ang="0">
                  <a:pos x="108" y="0"/>
                </a:cxn>
                <a:cxn ang="0">
                  <a:pos x="94" y="7"/>
                </a:cxn>
                <a:cxn ang="0">
                  <a:pos x="80" y="13"/>
                </a:cxn>
                <a:cxn ang="0">
                  <a:pos x="67" y="18"/>
                </a:cxn>
                <a:cxn ang="0">
                  <a:pos x="54" y="24"/>
                </a:cxn>
                <a:cxn ang="0">
                  <a:pos x="40" y="30"/>
                </a:cxn>
                <a:cxn ang="0">
                  <a:pos x="27" y="36"/>
                </a:cxn>
                <a:cxn ang="0">
                  <a:pos x="13" y="41"/>
                </a:cxn>
                <a:cxn ang="0">
                  <a:pos x="0" y="48"/>
                </a:cxn>
                <a:cxn ang="0">
                  <a:pos x="13" y="78"/>
                </a:cxn>
                <a:cxn ang="0">
                  <a:pos x="26" y="106"/>
                </a:cxn>
                <a:cxn ang="0">
                  <a:pos x="40" y="131"/>
                </a:cxn>
                <a:cxn ang="0">
                  <a:pos x="55" y="154"/>
                </a:cxn>
                <a:cxn ang="0">
                  <a:pos x="69" y="174"/>
                </a:cxn>
                <a:cxn ang="0">
                  <a:pos x="83" y="192"/>
                </a:cxn>
                <a:cxn ang="0">
                  <a:pos x="96" y="208"/>
                </a:cxn>
                <a:cxn ang="0">
                  <a:pos x="110" y="222"/>
                </a:cxn>
                <a:cxn ang="0">
                  <a:pos x="122" y="233"/>
                </a:cxn>
                <a:cxn ang="0">
                  <a:pos x="134" y="243"/>
                </a:cxn>
                <a:cxn ang="0">
                  <a:pos x="145" y="250"/>
                </a:cxn>
                <a:cxn ang="0">
                  <a:pos x="155" y="256"/>
                </a:cxn>
                <a:cxn ang="0">
                  <a:pos x="164" y="261"/>
                </a:cxn>
                <a:cxn ang="0">
                  <a:pos x="171" y="263"/>
                </a:cxn>
                <a:cxn ang="0">
                  <a:pos x="176" y="264"/>
                </a:cxn>
                <a:cxn ang="0">
                  <a:pos x="180" y="263"/>
                </a:cxn>
              </a:cxnLst>
              <a:rect l="0" t="0" r="r" b="b"/>
              <a:pathLst>
                <a:path w="186" h="264">
                  <a:moveTo>
                    <a:pt x="180" y="263"/>
                  </a:moveTo>
                  <a:lnTo>
                    <a:pt x="185" y="256"/>
                  </a:lnTo>
                  <a:lnTo>
                    <a:pt x="186" y="243"/>
                  </a:lnTo>
                  <a:lnTo>
                    <a:pt x="183" y="222"/>
                  </a:lnTo>
                  <a:lnTo>
                    <a:pt x="177" y="193"/>
                  </a:lnTo>
                  <a:lnTo>
                    <a:pt x="166" y="157"/>
                  </a:lnTo>
                  <a:lnTo>
                    <a:pt x="151" y="113"/>
                  </a:lnTo>
                  <a:lnTo>
                    <a:pt x="131" y="60"/>
                  </a:lnTo>
                  <a:lnTo>
                    <a:pt x="108" y="0"/>
                  </a:lnTo>
                  <a:lnTo>
                    <a:pt x="94" y="7"/>
                  </a:lnTo>
                  <a:lnTo>
                    <a:pt x="80" y="13"/>
                  </a:lnTo>
                  <a:lnTo>
                    <a:pt x="67" y="18"/>
                  </a:lnTo>
                  <a:lnTo>
                    <a:pt x="54" y="24"/>
                  </a:lnTo>
                  <a:lnTo>
                    <a:pt x="40" y="30"/>
                  </a:lnTo>
                  <a:lnTo>
                    <a:pt x="27" y="36"/>
                  </a:lnTo>
                  <a:lnTo>
                    <a:pt x="13" y="41"/>
                  </a:lnTo>
                  <a:lnTo>
                    <a:pt x="0" y="48"/>
                  </a:lnTo>
                  <a:lnTo>
                    <a:pt x="13" y="78"/>
                  </a:lnTo>
                  <a:lnTo>
                    <a:pt x="26" y="106"/>
                  </a:lnTo>
                  <a:lnTo>
                    <a:pt x="40" y="131"/>
                  </a:lnTo>
                  <a:lnTo>
                    <a:pt x="55" y="154"/>
                  </a:lnTo>
                  <a:lnTo>
                    <a:pt x="69" y="174"/>
                  </a:lnTo>
                  <a:lnTo>
                    <a:pt x="83" y="192"/>
                  </a:lnTo>
                  <a:lnTo>
                    <a:pt x="96" y="208"/>
                  </a:lnTo>
                  <a:lnTo>
                    <a:pt x="110" y="222"/>
                  </a:lnTo>
                  <a:lnTo>
                    <a:pt x="122" y="233"/>
                  </a:lnTo>
                  <a:lnTo>
                    <a:pt x="134" y="243"/>
                  </a:lnTo>
                  <a:lnTo>
                    <a:pt x="145" y="250"/>
                  </a:lnTo>
                  <a:lnTo>
                    <a:pt x="155" y="256"/>
                  </a:lnTo>
                  <a:lnTo>
                    <a:pt x="164" y="261"/>
                  </a:lnTo>
                  <a:lnTo>
                    <a:pt x="171" y="263"/>
                  </a:lnTo>
                  <a:lnTo>
                    <a:pt x="176" y="264"/>
                  </a:lnTo>
                  <a:lnTo>
                    <a:pt x="180" y="263"/>
                  </a:lnTo>
                  <a:close/>
                </a:path>
              </a:pathLst>
            </a:custGeom>
            <a:solidFill>
              <a:srgbClr val="61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74" name="Freeform 658"/>
            <p:cNvSpPr>
              <a:spLocks/>
            </p:cNvSpPr>
            <p:nvPr/>
          </p:nvSpPr>
          <p:spPr bwMode="auto">
            <a:xfrm>
              <a:off x="1177" y="3435"/>
              <a:ext cx="8" cy="14"/>
            </a:xfrm>
            <a:custGeom>
              <a:avLst/>
              <a:gdLst/>
              <a:ahLst/>
              <a:cxnLst>
                <a:cxn ang="0">
                  <a:pos x="171" y="251"/>
                </a:cxn>
                <a:cxn ang="0">
                  <a:pos x="173" y="245"/>
                </a:cxn>
                <a:cxn ang="0">
                  <a:pos x="170" y="233"/>
                </a:cxn>
                <a:cxn ang="0">
                  <a:pos x="164" y="214"/>
                </a:cxn>
                <a:cxn ang="0">
                  <a:pos x="153" y="187"/>
                </a:cxn>
                <a:cxn ang="0">
                  <a:pos x="137" y="153"/>
                </a:cxn>
                <a:cxn ang="0">
                  <a:pos x="119" y="110"/>
                </a:cxn>
                <a:cxn ang="0">
                  <a:pos x="97" y="60"/>
                </a:cxn>
                <a:cxn ang="0">
                  <a:pos x="72" y="0"/>
                </a:cxn>
                <a:cxn ang="0">
                  <a:pos x="63" y="4"/>
                </a:cxn>
                <a:cxn ang="0">
                  <a:pos x="54" y="7"/>
                </a:cxn>
                <a:cxn ang="0">
                  <a:pos x="45" y="11"/>
                </a:cxn>
                <a:cxn ang="0">
                  <a:pos x="36" y="16"/>
                </a:cxn>
                <a:cxn ang="0">
                  <a:pos x="27" y="20"/>
                </a:cxn>
                <a:cxn ang="0">
                  <a:pos x="18" y="23"/>
                </a:cxn>
                <a:cxn ang="0">
                  <a:pos x="9" y="27"/>
                </a:cxn>
                <a:cxn ang="0">
                  <a:pos x="0" y="31"/>
                </a:cxn>
                <a:cxn ang="0">
                  <a:pos x="13" y="62"/>
                </a:cxn>
                <a:cxn ang="0">
                  <a:pos x="26" y="89"/>
                </a:cxn>
                <a:cxn ang="0">
                  <a:pos x="41" y="115"/>
                </a:cxn>
                <a:cxn ang="0">
                  <a:pos x="54" y="138"/>
                </a:cxn>
                <a:cxn ang="0">
                  <a:pos x="68" y="159"/>
                </a:cxn>
                <a:cxn ang="0">
                  <a:pos x="81" y="177"/>
                </a:cxn>
                <a:cxn ang="0">
                  <a:pos x="95" y="193"/>
                </a:cxn>
                <a:cxn ang="0">
                  <a:pos x="107" y="206"/>
                </a:cxn>
                <a:cxn ang="0">
                  <a:pos x="119" y="218"/>
                </a:cxn>
                <a:cxn ang="0">
                  <a:pos x="130" y="229"/>
                </a:cxn>
                <a:cxn ang="0">
                  <a:pos x="141" y="236"/>
                </a:cxn>
                <a:cxn ang="0">
                  <a:pos x="150" y="242"/>
                </a:cxn>
                <a:cxn ang="0">
                  <a:pos x="157" y="246"/>
                </a:cxn>
                <a:cxn ang="0">
                  <a:pos x="163" y="250"/>
                </a:cxn>
                <a:cxn ang="0">
                  <a:pos x="168" y="251"/>
                </a:cxn>
                <a:cxn ang="0">
                  <a:pos x="171" y="251"/>
                </a:cxn>
              </a:cxnLst>
              <a:rect l="0" t="0" r="r" b="b"/>
              <a:pathLst>
                <a:path w="173" h="251">
                  <a:moveTo>
                    <a:pt x="171" y="251"/>
                  </a:moveTo>
                  <a:lnTo>
                    <a:pt x="173" y="245"/>
                  </a:lnTo>
                  <a:lnTo>
                    <a:pt x="170" y="233"/>
                  </a:lnTo>
                  <a:lnTo>
                    <a:pt x="164" y="214"/>
                  </a:lnTo>
                  <a:lnTo>
                    <a:pt x="153" y="187"/>
                  </a:lnTo>
                  <a:lnTo>
                    <a:pt x="137" y="153"/>
                  </a:lnTo>
                  <a:lnTo>
                    <a:pt x="119" y="110"/>
                  </a:lnTo>
                  <a:lnTo>
                    <a:pt x="97" y="60"/>
                  </a:lnTo>
                  <a:lnTo>
                    <a:pt x="72" y="0"/>
                  </a:lnTo>
                  <a:lnTo>
                    <a:pt x="63" y="4"/>
                  </a:lnTo>
                  <a:lnTo>
                    <a:pt x="54" y="7"/>
                  </a:lnTo>
                  <a:lnTo>
                    <a:pt x="45" y="11"/>
                  </a:lnTo>
                  <a:lnTo>
                    <a:pt x="36" y="16"/>
                  </a:lnTo>
                  <a:lnTo>
                    <a:pt x="27" y="20"/>
                  </a:lnTo>
                  <a:lnTo>
                    <a:pt x="18" y="23"/>
                  </a:lnTo>
                  <a:lnTo>
                    <a:pt x="9" y="27"/>
                  </a:lnTo>
                  <a:lnTo>
                    <a:pt x="0" y="31"/>
                  </a:lnTo>
                  <a:lnTo>
                    <a:pt x="13" y="62"/>
                  </a:lnTo>
                  <a:lnTo>
                    <a:pt x="26" y="89"/>
                  </a:lnTo>
                  <a:lnTo>
                    <a:pt x="41" y="115"/>
                  </a:lnTo>
                  <a:lnTo>
                    <a:pt x="54" y="138"/>
                  </a:lnTo>
                  <a:lnTo>
                    <a:pt x="68" y="159"/>
                  </a:lnTo>
                  <a:lnTo>
                    <a:pt x="81" y="177"/>
                  </a:lnTo>
                  <a:lnTo>
                    <a:pt x="95" y="193"/>
                  </a:lnTo>
                  <a:lnTo>
                    <a:pt x="107" y="206"/>
                  </a:lnTo>
                  <a:lnTo>
                    <a:pt x="119" y="218"/>
                  </a:lnTo>
                  <a:lnTo>
                    <a:pt x="130" y="229"/>
                  </a:lnTo>
                  <a:lnTo>
                    <a:pt x="141" y="236"/>
                  </a:lnTo>
                  <a:lnTo>
                    <a:pt x="150" y="242"/>
                  </a:lnTo>
                  <a:lnTo>
                    <a:pt x="157" y="246"/>
                  </a:lnTo>
                  <a:lnTo>
                    <a:pt x="163" y="250"/>
                  </a:lnTo>
                  <a:lnTo>
                    <a:pt x="168" y="251"/>
                  </a:lnTo>
                  <a:lnTo>
                    <a:pt x="171" y="251"/>
                  </a:lnTo>
                  <a:close/>
                </a:path>
              </a:pathLst>
            </a:custGeom>
            <a:solidFill>
              <a:srgbClr val="7A82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75" name="Freeform 659"/>
            <p:cNvSpPr>
              <a:spLocks/>
            </p:cNvSpPr>
            <p:nvPr/>
          </p:nvSpPr>
          <p:spPr bwMode="auto">
            <a:xfrm>
              <a:off x="1178" y="3436"/>
              <a:ext cx="7" cy="13"/>
            </a:xfrm>
            <a:custGeom>
              <a:avLst/>
              <a:gdLst/>
              <a:ahLst/>
              <a:cxnLst>
                <a:cxn ang="0">
                  <a:pos x="163" y="240"/>
                </a:cxn>
                <a:cxn ang="0">
                  <a:pos x="162" y="235"/>
                </a:cxn>
                <a:cxn ang="0">
                  <a:pos x="156" y="225"/>
                </a:cxn>
                <a:cxn ang="0">
                  <a:pos x="145" y="208"/>
                </a:cxn>
                <a:cxn ang="0">
                  <a:pos x="129" y="183"/>
                </a:cxn>
                <a:cxn ang="0">
                  <a:pos x="110" y="150"/>
                </a:cxn>
                <a:cxn ang="0">
                  <a:pos x="89" y="110"/>
                </a:cxn>
                <a:cxn ang="0">
                  <a:pos x="64" y="59"/>
                </a:cxn>
                <a:cxn ang="0">
                  <a:pos x="39" y="0"/>
                </a:cxn>
                <a:cxn ang="0">
                  <a:pos x="34" y="2"/>
                </a:cxn>
                <a:cxn ang="0">
                  <a:pos x="28" y="5"/>
                </a:cxn>
                <a:cxn ang="0">
                  <a:pos x="24" y="7"/>
                </a:cxn>
                <a:cxn ang="0">
                  <a:pos x="19" y="9"/>
                </a:cxn>
                <a:cxn ang="0">
                  <a:pos x="14" y="11"/>
                </a:cxn>
                <a:cxn ang="0">
                  <a:pos x="10" y="13"/>
                </a:cxn>
                <a:cxn ang="0">
                  <a:pos x="5" y="15"/>
                </a:cxn>
                <a:cxn ang="0">
                  <a:pos x="0" y="17"/>
                </a:cxn>
                <a:cxn ang="0">
                  <a:pos x="13" y="48"/>
                </a:cxn>
                <a:cxn ang="0">
                  <a:pos x="26" y="75"/>
                </a:cxn>
                <a:cxn ang="0">
                  <a:pos x="41" y="102"/>
                </a:cxn>
                <a:cxn ang="0">
                  <a:pos x="54" y="124"/>
                </a:cxn>
                <a:cxn ang="0">
                  <a:pos x="68" y="145"/>
                </a:cxn>
                <a:cxn ang="0">
                  <a:pos x="82" y="163"/>
                </a:cxn>
                <a:cxn ang="0">
                  <a:pos x="94" y="180"/>
                </a:cxn>
                <a:cxn ang="0">
                  <a:pos x="106" y="193"/>
                </a:cxn>
                <a:cxn ang="0">
                  <a:pos x="117" y="205"/>
                </a:cxn>
                <a:cxn ang="0">
                  <a:pos x="127" y="215"/>
                </a:cxn>
                <a:cxn ang="0">
                  <a:pos x="138" y="224"/>
                </a:cxn>
                <a:cxn ang="0">
                  <a:pos x="146" y="230"/>
                </a:cxn>
                <a:cxn ang="0">
                  <a:pos x="152" y="234"/>
                </a:cxn>
                <a:cxn ang="0">
                  <a:pos x="158" y="238"/>
                </a:cxn>
                <a:cxn ang="0">
                  <a:pos x="161" y="240"/>
                </a:cxn>
                <a:cxn ang="0">
                  <a:pos x="163" y="240"/>
                </a:cxn>
              </a:cxnLst>
              <a:rect l="0" t="0" r="r" b="b"/>
              <a:pathLst>
                <a:path w="163" h="240">
                  <a:moveTo>
                    <a:pt x="163" y="240"/>
                  </a:moveTo>
                  <a:lnTo>
                    <a:pt x="162" y="235"/>
                  </a:lnTo>
                  <a:lnTo>
                    <a:pt x="156" y="225"/>
                  </a:lnTo>
                  <a:lnTo>
                    <a:pt x="145" y="208"/>
                  </a:lnTo>
                  <a:lnTo>
                    <a:pt x="129" y="183"/>
                  </a:lnTo>
                  <a:lnTo>
                    <a:pt x="110" y="150"/>
                  </a:lnTo>
                  <a:lnTo>
                    <a:pt x="89" y="110"/>
                  </a:lnTo>
                  <a:lnTo>
                    <a:pt x="64" y="59"/>
                  </a:lnTo>
                  <a:lnTo>
                    <a:pt x="39" y="0"/>
                  </a:lnTo>
                  <a:lnTo>
                    <a:pt x="34" y="2"/>
                  </a:lnTo>
                  <a:lnTo>
                    <a:pt x="28" y="5"/>
                  </a:lnTo>
                  <a:lnTo>
                    <a:pt x="24" y="7"/>
                  </a:lnTo>
                  <a:lnTo>
                    <a:pt x="19" y="9"/>
                  </a:lnTo>
                  <a:lnTo>
                    <a:pt x="14" y="11"/>
                  </a:lnTo>
                  <a:lnTo>
                    <a:pt x="10" y="13"/>
                  </a:lnTo>
                  <a:lnTo>
                    <a:pt x="5" y="15"/>
                  </a:lnTo>
                  <a:lnTo>
                    <a:pt x="0" y="17"/>
                  </a:lnTo>
                  <a:lnTo>
                    <a:pt x="13" y="48"/>
                  </a:lnTo>
                  <a:lnTo>
                    <a:pt x="26" y="75"/>
                  </a:lnTo>
                  <a:lnTo>
                    <a:pt x="41" y="102"/>
                  </a:lnTo>
                  <a:lnTo>
                    <a:pt x="54" y="124"/>
                  </a:lnTo>
                  <a:lnTo>
                    <a:pt x="68" y="145"/>
                  </a:lnTo>
                  <a:lnTo>
                    <a:pt x="82" y="163"/>
                  </a:lnTo>
                  <a:lnTo>
                    <a:pt x="94" y="180"/>
                  </a:lnTo>
                  <a:lnTo>
                    <a:pt x="106" y="193"/>
                  </a:lnTo>
                  <a:lnTo>
                    <a:pt x="117" y="205"/>
                  </a:lnTo>
                  <a:lnTo>
                    <a:pt x="127" y="215"/>
                  </a:lnTo>
                  <a:lnTo>
                    <a:pt x="138" y="224"/>
                  </a:lnTo>
                  <a:lnTo>
                    <a:pt x="146" y="230"/>
                  </a:lnTo>
                  <a:lnTo>
                    <a:pt x="152" y="234"/>
                  </a:lnTo>
                  <a:lnTo>
                    <a:pt x="158" y="238"/>
                  </a:lnTo>
                  <a:lnTo>
                    <a:pt x="161" y="240"/>
                  </a:lnTo>
                  <a:lnTo>
                    <a:pt x="163" y="240"/>
                  </a:lnTo>
                  <a:close/>
                </a:path>
              </a:pathLst>
            </a:custGeom>
            <a:solidFill>
              <a:srgbClr val="91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76" name="Freeform 660"/>
            <p:cNvSpPr>
              <a:spLocks/>
            </p:cNvSpPr>
            <p:nvPr/>
          </p:nvSpPr>
          <p:spPr bwMode="auto">
            <a:xfrm>
              <a:off x="1185" y="3449"/>
              <a:ext cx="2" cy="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44" y="76"/>
                </a:cxn>
                <a:cxn ang="0">
                  <a:pos x="48" y="92"/>
                </a:cxn>
                <a:cxn ang="0">
                  <a:pos x="46" y="99"/>
                </a:cxn>
                <a:cxn ang="0">
                  <a:pos x="39" y="96"/>
                </a:cxn>
                <a:cxn ang="0">
                  <a:pos x="31" y="83"/>
                </a:cxn>
                <a:cxn ang="0">
                  <a:pos x="0" y="7"/>
                </a:cxn>
                <a:cxn ang="0">
                  <a:pos x="13" y="0"/>
                </a:cxn>
              </a:cxnLst>
              <a:rect l="0" t="0" r="r" b="b"/>
              <a:pathLst>
                <a:path w="48" h="99">
                  <a:moveTo>
                    <a:pt x="13" y="0"/>
                  </a:moveTo>
                  <a:lnTo>
                    <a:pt x="44" y="76"/>
                  </a:lnTo>
                  <a:lnTo>
                    <a:pt x="48" y="92"/>
                  </a:lnTo>
                  <a:lnTo>
                    <a:pt x="46" y="99"/>
                  </a:lnTo>
                  <a:lnTo>
                    <a:pt x="39" y="96"/>
                  </a:lnTo>
                  <a:lnTo>
                    <a:pt x="31" y="83"/>
                  </a:lnTo>
                  <a:lnTo>
                    <a:pt x="0" y="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2B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6677" name="Freeform 661"/>
          <p:cNvSpPr>
            <a:spLocks/>
          </p:cNvSpPr>
          <p:nvPr/>
        </p:nvSpPr>
        <p:spPr bwMode="auto">
          <a:xfrm>
            <a:off x="1273175" y="2035175"/>
            <a:ext cx="14288" cy="7938"/>
          </a:xfrm>
          <a:custGeom>
            <a:avLst/>
            <a:gdLst/>
            <a:ahLst/>
            <a:cxnLst>
              <a:cxn ang="0">
                <a:pos x="0" y="67"/>
              </a:cxn>
              <a:cxn ang="0">
                <a:pos x="199" y="0"/>
              </a:cxn>
              <a:cxn ang="0">
                <a:pos x="206" y="17"/>
              </a:cxn>
              <a:cxn ang="0">
                <a:pos x="7" y="84"/>
              </a:cxn>
              <a:cxn ang="0">
                <a:pos x="0" y="67"/>
              </a:cxn>
            </a:cxnLst>
            <a:rect l="0" t="0" r="r" b="b"/>
            <a:pathLst>
              <a:path w="206" h="84">
                <a:moveTo>
                  <a:pt x="0" y="67"/>
                </a:moveTo>
                <a:lnTo>
                  <a:pt x="199" y="0"/>
                </a:lnTo>
                <a:lnTo>
                  <a:pt x="206" y="17"/>
                </a:lnTo>
                <a:lnTo>
                  <a:pt x="7" y="84"/>
                </a:lnTo>
                <a:lnTo>
                  <a:pt x="0" y="67"/>
                </a:lnTo>
                <a:close/>
              </a:path>
            </a:pathLst>
          </a:custGeom>
          <a:solidFill>
            <a:srgbClr val="6B685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678" name="Freeform 662"/>
          <p:cNvSpPr>
            <a:spLocks/>
          </p:cNvSpPr>
          <p:nvPr/>
        </p:nvSpPr>
        <p:spPr bwMode="auto">
          <a:xfrm>
            <a:off x="1366838" y="2276475"/>
            <a:ext cx="4762" cy="9525"/>
          </a:xfrm>
          <a:custGeom>
            <a:avLst/>
            <a:gdLst/>
            <a:ahLst/>
            <a:cxnLst>
              <a:cxn ang="0">
                <a:pos x="45" y="0"/>
              </a:cxn>
              <a:cxn ang="0">
                <a:pos x="80" y="77"/>
              </a:cxn>
              <a:cxn ang="0">
                <a:pos x="82" y="87"/>
              </a:cxn>
              <a:cxn ang="0">
                <a:pos x="80" y="95"/>
              </a:cxn>
              <a:cxn ang="0">
                <a:pos x="74" y="102"/>
              </a:cxn>
              <a:cxn ang="0">
                <a:pos x="66" y="106"/>
              </a:cxn>
              <a:cxn ang="0">
                <a:pos x="57" y="108"/>
              </a:cxn>
              <a:cxn ang="0">
                <a:pos x="49" y="106"/>
              </a:cxn>
              <a:cxn ang="0">
                <a:pos x="41" y="102"/>
              </a:cxn>
              <a:cxn ang="0">
                <a:pos x="35" y="93"/>
              </a:cxn>
              <a:cxn ang="0">
                <a:pos x="0" y="16"/>
              </a:cxn>
              <a:cxn ang="0">
                <a:pos x="45" y="0"/>
              </a:cxn>
            </a:cxnLst>
            <a:rect l="0" t="0" r="r" b="b"/>
            <a:pathLst>
              <a:path w="82" h="108">
                <a:moveTo>
                  <a:pt x="45" y="0"/>
                </a:moveTo>
                <a:lnTo>
                  <a:pt x="80" y="77"/>
                </a:lnTo>
                <a:lnTo>
                  <a:pt x="82" y="87"/>
                </a:lnTo>
                <a:lnTo>
                  <a:pt x="80" y="95"/>
                </a:lnTo>
                <a:lnTo>
                  <a:pt x="74" y="102"/>
                </a:lnTo>
                <a:lnTo>
                  <a:pt x="66" y="106"/>
                </a:lnTo>
                <a:lnTo>
                  <a:pt x="57" y="108"/>
                </a:lnTo>
                <a:lnTo>
                  <a:pt x="49" y="106"/>
                </a:lnTo>
                <a:lnTo>
                  <a:pt x="41" y="102"/>
                </a:lnTo>
                <a:lnTo>
                  <a:pt x="35" y="93"/>
                </a:lnTo>
                <a:lnTo>
                  <a:pt x="0" y="16"/>
                </a:lnTo>
                <a:lnTo>
                  <a:pt x="45" y="0"/>
                </a:lnTo>
                <a:close/>
              </a:path>
            </a:pathLst>
          </a:custGeom>
          <a:solidFill>
            <a:srgbClr val="6B685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679" name="Freeform 663"/>
          <p:cNvSpPr>
            <a:spLocks/>
          </p:cNvSpPr>
          <p:nvPr/>
        </p:nvSpPr>
        <p:spPr bwMode="auto">
          <a:xfrm>
            <a:off x="1350963" y="2249488"/>
            <a:ext cx="20637" cy="28575"/>
          </a:xfrm>
          <a:custGeom>
            <a:avLst/>
            <a:gdLst/>
            <a:ahLst/>
            <a:cxnLst>
              <a:cxn ang="0">
                <a:pos x="247" y="317"/>
              </a:cxn>
              <a:cxn ang="0">
                <a:pos x="261" y="307"/>
              </a:cxn>
              <a:cxn ang="0">
                <a:pos x="275" y="287"/>
              </a:cxn>
              <a:cxn ang="0">
                <a:pos x="285" y="256"/>
              </a:cxn>
              <a:cxn ang="0">
                <a:pos x="292" y="218"/>
              </a:cxn>
              <a:cxn ang="0">
                <a:pos x="293" y="173"/>
              </a:cxn>
              <a:cxn ang="0">
                <a:pos x="288" y="120"/>
              </a:cxn>
              <a:cxn ang="0">
                <a:pos x="274" y="62"/>
              </a:cxn>
              <a:cxn ang="0">
                <a:pos x="251" y="0"/>
              </a:cxn>
              <a:cxn ang="0">
                <a:pos x="235" y="5"/>
              </a:cxn>
              <a:cxn ang="0">
                <a:pos x="219" y="10"/>
              </a:cxn>
              <a:cxn ang="0">
                <a:pos x="204" y="17"/>
              </a:cxn>
              <a:cxn ang="0">
                <a:pos x="188" y="22"/>
              </a:cxn>
              <a:cxn ang="0">
                <a:pos x="172" y="28"/>
              </a:cxn>
              <a:cxn ang="0">
                <a:pos x="157" y="34"/>
              </a:cxn>
              <a:cxn ang="0">
                <a:pos x="140" y="40"/>
              </a:cxn>
              <a:cxn ang="0">
                <a:pos x="125" y="45"/>
              </a:cxn>
              <a:cxn ang="0">
                <a:pos x="110" y="52"/>
              </a:cxn>
              <a:cxn ang="0">
                <a:pos x="94" y="58"/>
              </a:cxn>
              <a:cxn ang="0">
                <a:pos x="78" y="63"/>
              </a:cxn>
              <a:cxn ang="0">
                <a:pos x="63" y="69"/>
              </a:cxn>
              <a:cxn ang="0">
                <a:pos x="47" y="75"/>
              </a:cxn>
              <a:cxn ang="0">
                <a:pos x="31" y="81"/>
              </a:cxn>
              <a:cxn ang="0">
                <a:pos x="15" y="86"/>
              </a:cxn>
              <a:cxn ang="0">
                <a:pos x="0" y="92"/>
              </a:cxn>
              <a:cxn ang="0">
                <a:pos x="15" y="122"/>
              </a:cxn>
              <a:cxn ang="0">
                <a:pos x="30" y="152"/>
              </a:cxn>
              <a:cxn ang="0">
                <a:pos x="48" y="177"/>
              </a:cxn>
              <a:cxn ang="0">
                <a:pos x="65" y="201"/>
              </a:cxn>
              <a:cxn ang="0">
                <a:pos x="82" y="222"/>
              </a:cxn>
              <a:cxn ang="0">
                <a:pos x="101" y="242"/>
              </a:cxn>
              <a:cxn ang="0">
                <a:pos x="119" y="259"/>
              </a:cxn>
              <a:cxn ang="0">
                <a:pos x="136" y="274"/>
              </a:cxn>
              <a:cxn ang="0">
                <a:pos x="154" y="287"/>
              </a:cxn>
              <a:cxn ang="0">
                <a:pos x="171" y="297"/>
              </a:cxn>
              <a:cxn ang="0">
                <a:pos x="186" y="306"/>
              </a:cxn>
              <a:cxn ang="0">
                <a:pos x="202" y="312"/>
              </a:cxn>
              <a:cxn ang="0">
                <a:pos x="215" y="316"/>
              </a:cxn>
              <a:cxn ang="0">
                <a:pos x="227" y="318"/>
              </a:cxn>
              <a:cxn ang="0">
                <a:pos x="238" y="319"/>
              </a:cxn>
              <a:cxn ang="0">
                <a:pos x="247" y="317"/>
              </a:cxn>
            </a:cxnLst>
            <a:rect l="0" t="0" r="r" b="b"/>
            <a:pathLst>
              <a:path w="293" h="319">
                <a:moveTo>
                  <a:pt x="247" y="317"/>
                </a:moveTo>
                <a:lnTo>
                  <a:pt x="261" y="307"/>
                </a:lnTo>
                <a:lnTo>
                  <a:pt x="275" y="287"/>
                </a:lnTo>
                <a:lnTo>
                  <a:pt x="285" y="256"/>
                </a:lnTo>
                <a:lnTo>
                  <a:pt x="292" y="218"/>
                </a:lnTo>
                <a:lnTo>
                  <a:pt x="293" y="173"/>
                </a:lnTo>
                <a:lnTo>
                  <a:pt x="288" y="120"/>
                </a:lnTo>
                <a:lnTo>
                  <a:pt x="274" y="62"/>
                </a:lnTo>
                <a:lnTo>
                  <a:pt x="251" y="0"/>
                </a:lnTo>
                <a:lnTo>
                  <a:pt x="235" y="5"/>
                </a:lnTo>
                <a:lnTo>
                  <a:pt x="219" y="10"/>
                </a:lnTo>
                <a:lnTo>
                  <a:pt x="204" y="17"/>
                </a:lnTo>
                <a:lnTo>
                  <a:pt x="188" y="22"/>
                </a:lnTo>
                <a:lnTo>
                  <a:pt x="172" y="28"/>
                </a:lnTo>
                <a:lnTo>
                  <a:pt x="157" y="34"/>
                </a:lnTo>
                <a:lnTo>
                  <a:pt x="140" y="40"/>
                </a:lnTo>
                <a:lnTo>
                  <a:pt x="125" y="45"/>
                </a:lnTo>
                <a:lnTo>
                  <a:pt x="110" y="52"/>
                </a:lnTo>
                <a:lnTo>
                  <a:pt x="94" y="58"/>
                </a:lnTo>
                <a:lnTo>
                  <a:pt x="78" y="63"/>
                </a:lnTo>
                <a:lnTo>
                  <a:pt x="63" y="69"/>
                </a:lnTo>
                <a:lnTo>
                  <a:pt x="47" y="75"/>
                </a:lnTo>
                <a:lnTo>
                  <a:pt x="31" y="81"/>
                </a:lnTo>
                <a:lnTo>
                  <a:pt x="15" y="86"/>
                </a:lnTo>
                <a:lnTo>
                  <a:pt x="0" y="92"/>
                </a:lnTo>
                <a:lnTo>
                  <a:pt x="15" y="122"/>
                </a:lnTo>
                <a:lnTo>
                  <a:pt x="30" y="152"/>
                </a:lnTo>
                <a:lnTo>
                  <a:pt x="48" y="177"/>
                </a:lnTo>
                <a:lnTo>
                  <a:pt x="65" y="201"/>
                </a:lnTo>
                <a:lnTo>
                  <a:pt x="82" y="222"/>
                </a:lnTo>
                <a:lnTo>
                  <a:pt x="101" y="242"/>
                </a:lnTo>
                <a:lnTo>
                  <a:pt x="119" y="259"/>
                </a:lnTo>
                <a:lnTo>
                  <a:pt x="136" y="274"/>
                </a:lnTo>
                <a:lnTo>
                  <a:pt x="154" y="287"/>
                </a:lnTo>
                <a:lnTo>
                  <a:pt x="171" y="297"/>
                </a:lnTo>
                <a:lnTo>
                  <a:pt x="186" y="306"/>
                </a:lnTo>
                <a:lnTo>
                  <a:pt x="202" y="312"/>
                </a:lnTo>
                <a:lnTo>
                  <a:pt x="215" y="316"/>
                </a:lnTo>
                <a:lnTo>
                  <a:pt x="227" y="318"/>
                </a:lnTo>
                <a:lnTo>
                  <a:pt x="238" y="319"/>
                </a:lnTo>
                <a:lnTo>
                  <a:pt x="247" y="317"/>
                </a:lnTo>
                <a:close/>
              </a:path>
            </a:pathLst>
          </a:custGeom>
          <a:solidFill>
            <a:srgbClr val="6B685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680" name="Freeform 664"/>
          <p:cNvSpPr>
            <a:spLocks/>
          </p:cNvSpPr>
          <p:nvPr/>
        </p:nvSpPr>
        <p:spPr bwMode="auto">
          <a:xfrm>
            <a:off x="1273175" y="2036763"/>
            <a:ext cx="95250" cy="220662"/>
          </a:xfrm>
          <a:custGeom>
            <a:avLst/>
            <a:gdLst/>
            <a:ahLst/>
            <a:cxnLst>
              <a:cxn ang="0">
                <a:pos x="198" y="0"/>
              </a:cxn>
              <a:cxn ang="0">
                <a:pos x="0" y="66"/>
              </a:cxn>
              <a:cxn ang="0">
                <a:pos x="1064" y="2506"/>
              </a:cxn>
              <a:cxn ang="0">
                <a:pos x="1314" y="2421"/>
              </a:cxn>
              <a:cxn ang="0">
                <a:pos x="198" y="0"/>
              </a:cxn>
            </a:cxnLst>
            <a:rect l="0" t="0" r="r" b="b"/>
            <a:pathLst>
              <a:path w="1314" h="2506">
                <a:moveTo>
                  <a:pt x="198" y="0"/>
                </a:moveTo>
                <a:lnTo>
                  <a:pt x="0" y="66"/>
                </a:lnTo>
                <a:lnTo>
                  <a:pt x="1064" y="2506"/>
                </a:lnTo>
                <a:lnTo>
                  <a:pt x="1314" y="2421"/>
                </a:lnTo>
                <a:lnTo>
                  <a:pt x="198" y="0"/>
                </a:lnTo>
                <a:close/>
              </a:path>
            </a:pathLst>
          </a:custGeom>
          <a:solidFill>
            <a:srgbClr val="6B685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681" name="Freeform 665"/>
          <p:cNvSpPr>
            <a:spLocks/>
          </p:cNvSpPr>
          <p:nvPr/>
        </p:nvSpPr>
        <p:spPr bwMode="auto">
          <a:xfrm>
            <a:off x="1270000" y="2025650"/>
            <a:ext cx="17463" cy="15875"/>
          </a:xfrm>
          <a:custGeom>
            <a:avLst/>
            <a:gdLst/>
            <a:ahLst/>
            <a:cxnLst>
              <a:cxn ang="0">
                <a:pos x="235" y="111"/>
              </a:cxn>
              <a:cxn ang="0">
                <a:pos x="36" y="179"/>
              </a:cxn>
              <a:cxn ang="0">
                <a:pos x="0" y="97"/>
              </a:cxn>
              <a:cxn ang="0">
                <a:pos x="70" y="0"/>
              </a:cxn>
              <a:cxn ang="0">
                <a:pos x="199" y="30"/>
              </a:cxn>
              <a:cxn ang="0">
                <a:pos x="235" y="111"/>
              </a:cxn>
            </a:cxnLst>
            <a:rect l="0" t="0" r="r" b="b"/>
            <a:pathLst>
              <a:path w="235" h="179">
                <a:moveTo>
                  <a:pt x="235" y="111"/>
                </a:moveTo>
                <a:lnTo>
                  <a:pt x="36" y="179"/>
                </a:lnTo>
                <a:lnTo>
                  <a:pt x="0" y="97"/>
                </a:lnTo>
                <a:lnTo>
                  <a:pt x="70" y="0"/>
                </a:lnTo>
                <a:lnTo>
                  <a:pt x="199" y="30"/>
                </a:lnTo>
                <a:lnTo>
                  <a:pt x="235" y="111"/>
                </a:lnTo>
                <a:close/>
              </a:path>
            </a:pathLst>
          </a:custGeom>
          <a:solidFill>
            <a:srgbClr val="6B685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682" name="Freeform 666"/>
          <p:cNvSpPr>
            <a:spLocks/>
          </p:cNvSpPr>
          <p:nvPr/>
        </p:nvSpPr>
        <p:spPr bwMode="auto">
          <a:xfrm>
            <a:off x="1287463" y="1725613"/>
            <a:ext cx="330200" cy="320675"/>
          </a:xfrm>
          <a:custGeom>
            <a:avLst/>
            <a:gdLst/>
            <a:ahLst/>
            <a:cxnLst>
              <a:cxn ang="0">
                <a:pos x="0" y="1626"/>
              </a:cxn>
              <a:cxn ang="0">
                <a:pos x="3650" y="0"/>
              </a:cxn>
              <a:cxn ang="0">
                <a:pos x="4569" y="1998"/>
              </a:cxn>
              <a:cxn ang="0">
                <a:pos x="873" y="3641"/>
              </a:cxn>
              <a:cxn ang="0">
                <a:pos x="0" y="1626"/>
              </a:cxn>
            </a:cxnLst>
            <a:rect l="0" t="0" r="r" b="b"/>
            <a:pathLst>
              <a:path w="4569" h="3641">
                <a:moveTo>
                  <a:pt x="0" y="1626"/>
                </a:moveTo>
                <a:lnTo>
                  <a:pt x="3650" y="0"/>
                </a:lnTo>
                <a:lnTo>
                  <a:pt x="4569" y="1998"/>
                </a:lnTo>
                <a:lnTo>
                  <a:pt x="873" y="3641"/>
                </a:lnTo>
                <a:lnTo>
                  <a:pt x="0" y="1626"/>
                </a:lnTo>
                <a:close/>
              </a:path>
            </a:pathLst>
          </a:custGeom>
          <a:solidFill>
            <a:srgbClr val="6B685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683" name="Freeform 667"/>
          <p:cNvSpPr>
            <a:spLocks/>
          </p:cNvSpPr>
          <p:nvPr/>
        </p:nvSpPr>
        <p:spPr bwMode="auto">
          <a:xfrm>
            <a:off x="1258888" y="1633538"/>
            <a:ext cx="430212" cy="623887"/>
          </a:xfrm>
          <a:custGeom>
            <a:avLst/>
            <a:gdLst/>
            <a:ahLst/>
            <a:cxnLst>
              <a:cxn ang="0">
                <a:pos x="2496" y="7056"/>
              </a:cxn>
              <a:cxn ang="0">
                <a:pos x="5894" y="5433"/>
              </a:cxn>
              <a:cxn ang="0">
                <a:pos x="5912" y="5421"/>
              </a:cxn>
              <a:cxn ang="0">
                <a:pos x="5927" y="5407"/>
              </a:cxn>
              <a:cxn ang="0">
                <a:pos x="5941" y="5389"/>
              </a:cxn>
              <a:cxn ang="0">
                <a:pos x="5950" y="5369"/>
              </a:cxn>
              <a:cxn ang="0">
                <a:pos x="5955" y="5348"/>
              </a:cxn>
              <a:cxn ang="0">
                <a:pos x="5957" y="5325"/>
              </a:cxn>
              <a:cxn ang="0">
                <a:pos x="5955" y="5303"/>
              </a:cxn>
              <a:cxn ang="0">
                <a:pos x="5948" y="5282"/>
              </a:cxn>
              <a:cxn ang="0">
                <a:pos x="3503" y="65"/>
              </a:cxn>
              <a:cxn ang="0">
                <a:pos x="3492" y="47"/>
              </a:cxn>
              <a:cxn ang="0">
                <a:pos x="3477" y="31"/>
              </a:cxn>
              <a:cxn ang="0">
                <a:pos x="3460" y="18"/>
              </a:cxn>
              <a:cxn ang="0">
                <a:pos x="3441" y="9"/>
              </a:cxn>
              <a:cxn ang="0">
                <a:pos x="3420" y="3"/>
              </a:cxn>
              <a:cxn ang="0">
                <a:pos x="3399" y="0"/>
              </a:cxn>
              <a:cxn ang="0">
                <a:pos x="3377" y="3"/>
              </a:cxn>
              <a:cxn ang="0">
                <a:pos x="3357" y="9"/>
              </a:cxn>
              <a:cxn ang="0">
                <a:pos x="63" y="1487"/>
              </a:cxn>
              <a:cxn ang="0">
                <a:pos x="45" y="1497"/>
              </a:cxn>
              <a:cxn ang="0">
                <a:pos x="29" y="1512"/>
              </a:cxn>
              <a:cxn ang="0">
                <a:pos x="16" y="1530"/>
              </a:cxn>
              <a:cxn ang="0">
                <a:pos x="7" y="1550"/>
              </a:cxn>
              <a:cxn ang="0">
                <a:pos x="2" y="1572"/>
              </a:cxn>
              <a:cxn ang="0">
                <a:pos x="0" y="1594"/>
              </a:cxn>
              <a:cxn ang="0">
                <a:pos x="3" y="1616"/>
              </a:cxn>
              <a:cxn ang="0">
                <a:pos x="9" y="1637"/>
              </a:cxn>
              <a:cxn ang="0">
                <a:pos x="2350" y="7000"/>
              </a:cxn>
              <a:cxn ang="0">
                <a:pos x="2361" y="7018"/>
              </a:cxn>
              <a:cxn ang="0">
                <a:pos x="2376" y="7034"/>
              </a:cxn>
              <a:cxn ang="0">
                <a:pos x="2393" y="7048"/>
              </a:cxn>
              <a:cxn ang="0">
                <a:pos x="2412" y="7057"/>
              </a:cxn>
              <a:cxn ang="0">
                <a:pos x="2433" y="7064"/>
              </a:cxn>
              <a:cxn ang="0">
                <a:pos x="2454" y="7066"/>
              </a:cxn>
              <a:cxn ang="0">
                <a:pos x="2476" y="7064"/>
              </a:cxn>
              <a:cxn ang="0">
                <a:pos x="2496" y="7056"/>
              </a:cxn>
            </a:cxnLst>
            <a:rect l="0" t="0" r="r" b="b"/>
            <a:pathLst>
              <a:path w="5957" h="7066">
                <a:moveTo>
                  <a:pt x="2496" y="7056"/>
                </a:moveTo>
                <a:lnTo>
                  <a:pt x="5894" y="5433"/>
                </a:lnTo>
                <a:lnTo>
                  <a:pt x="5912" y="5421"/>
                </a:lnTo>
                <a:lnTo>
                  <a:pt x="5927" y="5407"/>
                </a:lnTo>
                <a:lnTo>
                  <a:pt x="5941" y="5389"/>
                </a:lnTo>
                <a:lnTo>
                  <a:pt x="5950" y="5369"/>
                </a:lnTo>
                <a:lnTo>
                  <a:pt x="5955" y="5348"/>
                </a:lnTo>
                <a:lnTo>
                  <a:pt x="5957" y="5325"/>
                </a:lnTo>
                <a:lnTo>
                  <a:pt x="5955" y="5303"/>
                </a:lnTo>
                <a:lnTo>
                  <a:pt x="5948" y="5282"/>
                </a:lnTo>
                <a:lnTo>
                  <a:pt x="3503" y="65"/>
                </a:lnTo>
                <a:lnTo>
                  <a:pt x="3492" y="47"/>
                </a:lnTo>
                <a:lnTo>
                  <a:pt x="3477" y="31"/>
                </a:lnTo>
                <a:lnTo>
                  <a:pt x="3460" y="18"/>
                </a:lnTo>
                <a:lnTo>
                  <a:pt x="3441" y="9"/>
                </a:lnTo>
                <a:lnTo>
                  <a:pt x="3420" y="3"/>
                </a:lnTo>
                <a:lnTo>
                  <a:pt x="3399" y="0"/>
                </a:lnTo>
                <a:lnTo>
                  <a:pt x="3377" y="3"/>
                </a:lnTo>
                <a:lnTo>
                  <a:pt x="3357" y="9"/>
                </a:lnTo>
                <a:lnTo>
                  <a:pt x="63" y="1487"/>
                </a:lnTo>
                <a:lnTo>
                  <a:pt x="45" y="1497"/>
                </a:lnTo>
                <a:lnTo>
                  <a:pt x="29" y="1512"/>
                </a:lnTo>
                <a:lnTo>
                  <a:pt x="16" y="1530"/>
                </a:lnTo>
                <a:lnTo>
                  <a:pt x="7" y="1550"/>
                </a:lnTo>
                <a:lnTo>
                  <a:pt x="2" y="1572"/>
                </a:lnTo>
                <a:lnTo>
                  <a:pt x="0" y="1594"/>
                </a:lnTo>
                <a:lnTo>
                  <a:pt x="3" y="1616"/>
                </a:lnTo>
                <a:lnTo>
                  <a:pt x="9" y="1637"/>
                </a:lnTo>
                <a:lnTo>
                  <a:pt x="2350" y="7000"/>
                </a:lnTo>
                <a:lnTo>
                  <a:pt x="2361" y="7018"/>
                </a:lnTo>
                <a:lnTo>
                  <a:pt x="2376" y="7034"/>
                </a:lnTo>
                <a:lnTo>
                  <a:pt x="2393" y="7048"/>
                </a:lnTo>
                <a:lnTo>
                  <a:pt x="2412" y="7057"/>
                </a:lnTo>
                <a:lnTo>
                  <a:pt x="2433" y="7064"/>
                </a:lnTo>
                <a:lnTo>
                  <a:pt x="2454" y="7066"/>
                </a:lnTo>
                <a:lnTo>
                  <a:pt x="2476" y="7064"/>
                </a:lnTo>
                <a:lnTo>
                  <a:pt x="2496" y="7056"/>
                </a:lnTo>
                <a:close/>
              </a:path>
            </a:pathLst>
          </a:custGeom>
          <a:solidFill>
            <a:srgbClr val="6B685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684" name="Freeform 668"/>
          <p:cNvSpPr>
            <a:spLocks/>
          </p:cNvSpPr>
          <p:nvPr/>
        </p:nvSpPr>
        <p:spPr bwMode="auto">
          <a:xfrm>
            <a:off x="1550988" y="1714500"/>
            <a:ext cx="80962" cy="192088"/>
          </a:xfrm>
          <a:custGeom>
            <a:avLst/>
            <a:gdLst/>
            <a:ahLst/>
            <a:cxnLst>
              <a:cxn ang="0">
                <a:pos x="917" y="2127"/>
              </a:cxn>
              <a:cxn ang="0">
                <a:pos x="0" y="131"/>
              </a:cxn>
              <a:cxn ang="0">
                <a:pos x="33" y="0"/>
              </a:cxn>
              <a:cxn ang="0">
                <a:pos x="70" y="14"/>
              </a:cxn>
              <a:cxn ang="0">
                <a:pos x="106" y="29"/>
              </a:cxn>
              <a:cxn ang="0">
                <a:pos x="143" y="44"/>
              </a:cxn>
              <a:cxn ang="0">
                <a:pos x="180" y="61"/>
              </a:cxn>
              <a:cxn ang="0">
                <a:pos x="217" y="78"/>
              </a:cxn>
              <a:cxn ang="0">
                <a:pos x="252" y="96"/>
              </a:cxn>
              <a:cxn ang="0">
                <a:pos x="288" y="116"/>
              </a:cxn>
              <a:cxn ang="0">
                <a:pos x="324" y="136"/>
              </a:cxn>
              <a:cxn ang="0">
                <a:pos x="358" y="159"/>
              </a:cxn>
              <a:cxn ang="0">
                <a:pos x="393" y="181"/>
              </a:cxn>
              <a:cxn ang="0">
                <a:pos x="428" y="204"/>
              </a:cxn>
              <a:cxn ang="0">
                <a:pos x="461" y="228"/>
              </a:cxn>
              <a:cxn ang="0">
                <a:pos x="495" y="252"/>
              </a:cxn>
              <a:cxn ang="0">
                <a:pos x="528" y="279"/>
              </a:cxn>
              <a:cxn ang="0">
                <a:pos x="560" y="305"/>
              </a:cxn>
              <a:cxn ang="0">
                <a:pos x="592" y="333"/>
              </a:cxn>
              <a:cxn ang="0">
                <a:pos x="624" y="361"/>
              </a:cxn>
              <a:cxn ang="0">
                <a:pos x="654" y="389"/>
              </a:cxn>
              <a:cxn ang="0">
                <a:pos x="684" y="419"/>
              </a:cxn>
              <a:cxn ang="0">
                <a:pos x="713" y="450"/>
              </a:cxn>
              <a:cxn ang="0">
                <a:pos x="742" y="481"/>
              </a:cxn>
              <a:cxn ang="0">
                <a:pos x="769" y="513"/>
              </a:cxn>
              <a:cxn ang="0">
                <a:pos x="796" y="545"/>
              </a:cxn>
              <a:cxn ang="0">
                <a:pos x="822" y="578"/>
              </a:cxn>
              <a:cxn ang="0">
                <a:pos x="847" y="612"/>
              </a:cxn>
              <a:cxn ang="0">
                <a:pos x="871" y="647"/>
              </a:cxn>
              <a:cxn ang="0">
                <a:pos x="895" y="681"/>
              </a:cxn>
              <a:cxn ang="0">
                <a:pos x="917" y="717"/>
              </a:cxn>
              <a:cxn ang="0">
                <a:pos x="939" y="754"/>
              </a:cxn>
              <a:cxn ang="0">
                <a:pos x="959" y="791"/>
              </a:cxn>
              <a:cxn ang="0">
                <a:pos x="979" y="828"/>
              </a:cxn>
              <a:cxn ang="0">
                <a:pos x="997" y="866"/>
              </a:cxn>
              <a:cxn ang="0">
                <a:pos x="1026" y="938"/>
              </a:cxn>
              <a:cxn ang="0">
                <a:pos x="1053" y="1015"/>
              </a:cxn>
              <a:cxn ang="0">
                <a:pos x="1075" y="1096"/>
              </a:cxn>
              <a:cxn ang="0">
                <a:pos x="1095" y="1180"/>
              </a:cxn>
              <a:cxn ang="0">
                <a:pos x="1110" y="1267"/>
              </a:cxn>
              <a:cxn ang="0">
                <a:pos x="1121" y="1356"/>
              </a:cxn>
              <a:cxn ang="0">
                <a:pos x="1130" y="1446"/>
              </a:cxn>
              <a:cxn ang="0">
                <a:pos x="1134" y="1536"/>
              </a:cxn>
              <a:cxn ang="0">
                <a:pos x="1134" y="1626"/>
              </a:cxn>
              <a:cxn ang="0">
                <a:pos x="1131" y="1716"/>
              </a:cxn>
              <a:cxn ang="0">
                <a:pos x="1122" y="1802"/>
              </a:cxn>
              <a:cxn ang="0">
                <a:pos x="1111" y="1886"/>
              </a:cxn>
              <a:cxn ang="0">
                <a:pos x="1096" y="1967"/>
              </a:cxn>
              <a:cxn ang="0">
                <a:pos x="1076" y="2044"/>
              </a:cxn>
              <a:cxn ang="0">
                <a:pos x="1053" y="2115"/>
              </a:cxn>
              <a:cxn ang="0">
                <a:pos x="1025" y="2180"/>
              </a:cxn>
              <a:cxn ang="0">
                <a:pos x="917" y="2127"/>
              </a:cxn>
            </a:cxnLst>
            <a:rect l="0" t="0" r="r" b="b"/>
            <a:pathLst>
              <a:path w="1134" h="2180">
                <a:moveTo>
                  <a:pt x="917" y="2127"/>
                </a:moveTo>
                <a:lnTo>
                  <a:pt x="0" y="131"/>
                </a:lnTo>
                <a:lnTo>
                  <a:pt x="33" y="0"/>
                </a:lnTo>
                <a:lnTo>
                  <a:pt x="70" y="14"/>
                </a:lnTo>
                <a:lnTo>
                  <a:pt x="106" y="29"/>
                </a:lnTo>
                <a:lnTo>
                  <a:pt x="143" y="44"/>
                </a:lnTo>
                <a:lnTo>
                  <a:pt x="180" y="61"/>
                </a:lnTo>
                <a:lnTo>
                  <a:pt x="217" y="78"/>
                </a:lnTo>
                <a:lnTo>
                  <a:pt x="252" y="96"/>
                </a:lnTo>
                <a:lnTo>
                  <a:pt x="288" y="116"/>
                </a:lnTo>
                <a:lnTo>
                  <a:pt x="324" y="136"/>
                </a:lnTo>
                <a:lnTo>
                  <a:pt x="358" y="159"/>
                </a:lnTo>
                <a:lnTo>
                  <a:pt x="393" y="181"/>
                </a:lnTo>
                <a:lnTo>
                  <a:pt x="428" y="204"/>
                </a:lnTo>
                <a:lnTo>
                  <a:pt x="461" y="228"/>
                </a:lnTo>
                <a:lnTo>
                  <a:pt x="495" y="252"/>
                </a:lnTo>
                <a:lnTo>
                  <a:pt x="528" y="279"/>
                </a:lnTo>
                <a:lnTo>
                  <a:pt x="560" y="305"/>
                </a:lnTo>
                <a:lnTo>
                  <a:pt x="592" y="333"/>
                </a:lnTo>
                <a:lnTo>
                  <a:pt x="624" y="361"/>
                </a:lnTo>
                <a:lnTo>
                  <a:pt x="654" y="389"/>
                </a:lnTo>
                <a:lnTo>
                  <a:pt x="684" y="419"/>
                </a:lnTo>
                <a:lnTo>
                  <a:pt x="713" y="450"/>
                </a:lnTo>
                <a:lnTo>
                  <a:pt x="742" y="481"/>
                </a:lnTo>
                <a:lnTo>
                  <a:pt x="769" y="513"/>
                </a:lnTo>
                <a:lnTo>
                  <a:pt x="796" y="545"/>
                </a:lnTo>
                <a:lnTo>
                  <a:pt x="822" y="578"/>
                </a:lnTo>
                <a:lnTo>
                  <a:pt x="847" y="612"/>
                </a:lnTo>
                <a:lnTo>
                  <a:pt x="871" y="647"/>
                </a:lnTo>
                <a:lnTo>
                  <a:pt x="895" y="681"/>
                </a:lnTo>
                <a:lnTo>
                  <a:pt x="917" y="717"/>
                </a:lnTo>
                <a:lnTo>
                  <a:pt x="939" y="754"/>
                </a:lnTo>
                <a:lnTo>
                  <a:pt x="959" y="791"/>
                </a:lnTo>
                <a:lnTo>
                  <a:pt x="979" y="828"/>
                </a:lnTo>
                <a:lnTo>
                  <a:pt x="997" y="866"/>
                </a:lnTo>
                <a:lnTo>
                  <a:pt x="1026" y="938"/>
                </a:lnTo>
                <a:lnTo>
                  <a:pt x="1053" y="1015"/>
                </a:lnTo>
                <a:lnTo>
                  <a:pt x="1075" y="1096"/>
                </a:lnTo>
                <a:lnTo>
                  <a:pt x="1095" y="1180"/>
                </a:lnTo>
                <a:lnTo>
                  <a:pt x="1110" y="1267"/>
                </a:lnTo>
                <a:lnTo>
                  <a:pt x="1121" y="1356"/>
                </a:lnTo>
                <a:lnTo>
                  <a:pt x="1130" y="1446"/>
                </a:lnTo>
                <a:lnTo>
                  <a:pt x="1134" y="1536"/>
                </a:lnTo>
                <a:lnTo>
                  <a:pt x="1134" y="1626"/>
                </a:lnTo>
                <a:lnTo>
                  <a:pt x="1131" y="1716"/>
                </a:lnTo>
                <a:lnTo>
                  <a:pt x="1122" y="1802"/>
                </a:lnTo>
                <a:lnTo>
                  <a:pt x="1111" y="1886"/>
                </a:lnTo>
                <a:lnTo>
                  <a:pt x="1096" y="1967"/>
                </a:lnTo>
                <a:lnTo>
                  <a:pt x="1076" y="2044"/>
                </a:lnTo>
                <a:lnTo>
                  <a:pt x="1053" y="2115"/>
                </a:lnTo>
                <a:lnTo>
                  <a:pt x="1025" y="2180"/>
                </a:lnTo>
                <a:lnTo>
                  <a:pt x="917" y="2127"/>
                </a:lnTo>
                <a:close/>
              </a:path>
            </a:pathLst>
          </a:custGeom>
          <a:solidFill>
            <a:srgbClr val="6B685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685" name="Freeform 669"/>
          <p:cNvSpPr>
            <a:spLocks/>
          </p:cNvSpPr>
          <p:nvPr/>
        </p:nvSpPr>
        <p:spPr bwMode="auto">
          <a:xfrm>
            <a:off x="1247775" y="1692275"/>
            <a:ext cx="328613" cy="320675"/>
          </a:xfrm>
          <a:custGeom>
            <a:avLst/>
            <a:gdLst/>
            <a:ahLst/>
            <a:cxnLst>
              <a:cxn ang="0">
                <a:pos x="0" y="1625"/>
              </a:cxn>
              <a:cxn ang="0">
                <a:pos x="3650" y="0"/>
              </a:cxn>
              <a:cxn ang="0">
                <a:pos x="4569" y="1997"/>
              </a:cxn>
              <a:cxn ang="0">
                <a:pos x="873" y="3641"/>
              </a:cxn>
              <a:cxn ang="0">
                <a:pos x="0" y="1625"/>
              </a:cxn>
            </a:cxnLst>
            <a:rect l="0" t="0" r="r" b="b"/>
            <a:pathLst>
              <a:path w="4569" h="3641">
                <a:moveTo>
                  <a:pt x="0" y="1625"/>
                </a:moveTo>
                <a:lnTo>
                  <a:pt x="3650" y="0"/>
                </a:lnTo>
                <a:lnTo>
                  <a:pt x="4569" y="1997"/>
                </a:lnTo>
                <a:lnTo>
                  <a:pt x="873" y="3641"/>
                </a:lnTo>
                <a:lnTo>
                  <a:pt x="0" y="1625"/>
                </a:lnTo>
                <a:close/>
              </a:path>
            </a:pathLst>
          </a:custGeom>
          <a:solidFill>
            <a:srgbClr val="54595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686" name="Freeform 670"/>
          <p:cNvSpPr>
            <a:spLocks/>
          </p:cNvSpPr>
          <p:nvPr/>
        </p:nvSpPr>
        <p:spPr bwMode="auto">
          <a:xfrm>
            <a:off x="1219200" y="1600200"/>
            <a:ext cx="430213" cy="623888"/>
          </a:xfrm>
          <a:custGeom>
            <a:avLst/>
            <a:gdLst/>
            <a:ahLst/>
            <a:cxnLst>
              <a:cxn ang="0">
                <a:pos x="2497" y="7056"/>
              </a:cxn>
              <a:cxn ang="0">
                <a:pos x="5894" y="5432"/>
              </a:cxn>
              <a:cxn ang="0">
                <a:pos x="5912" y="5421"/>
              </a:cxn>
              <a:cxn ang="0">
                <a:pos x="5928" y="5406"/>
              </a:cxn>
              <a:cxn ang="0">
                <a:pos x="5941" y="5388"/>
              </a:cxn>
              <a:cxn ang="0">
                <a:pos x="5950" y="5368"/>
              </a:cxn>
              <a:cxn ang="0">
                <a:pos x="5955" y="5347"/>
              </a:cxn>
              <a:cxn ang="0">
                <a:pos x="5957" y="5325"/>
              </a:cxn>
              <a:cxn ang="0">
                <a:pos x="5955" y="5303"/>
              </a:cxn>
              <a:cxn ang="0">
                <a:pos x="5948" y="5282"/>
              </a:cxn>
              <a:cxn ang="0">
                <a:pos x="3503" y="64"/>
              </a:cxn>
              <a:cxn ang="0">
                <a:pos x="3492" y="46"/>
              </a:cxn>
              <a:cxn ang="0">
                <a:pos x="3477" y="31"/>
              </a:cxn>
              <a:cxn ang="0">
                <a:pos x="3460" y="18"/>
              </a:cxn>
              <a:cxn ang="0">
                <a:pos x="3441" y="8"/>
              </a:cxn>
              <a:cxn ang="0">
                <a:pos x="3420" y="2"/>
              </a:cxn>
              <a:cxn ang="0">
                <a:pos x="3399" y="0"/>
              </a:cxn>
              <a:cxn ang="0">
                <a:pos x="3377" y="2"/>
              </a:cxn>
              <a:cxn ang="0">
                <a:pos x="3357" y="8"/>
              </a:cxn>
              <a:cxn ang="0">
                <a:pos x="63" y="1486"/>
              </a:cxn>
              <a:cxn ang="0">
                <a:pos x="45" y="1497"/>
              </a:cxn>
              <a:cxn ang="0">
                <a:pos x="30" y="1512"/>
              </a:cxn>
              <a:cxn ang="0">
                <a:pos x="16" y="1530"/>
              </a:cxn>
              <a:cxn ang="0">
                <a:pos x="7" y="1550"/>
              </a:cxn>
              <a:cxn ang="0">
                <a:pos x="2" y="1572"/>
              </a:cxn>
              <a:cxn ang="0">
                <a:pos x="0" y="1594"/>
              </a:cxn>
              <a:cxn ang="0">
                <a:pos x="3" y="1615"/>
              </a:cxn>
              <a:cxn ang="0">
                <a:pos x="9" y="1636"/>
              </a:cxn>
              <a:cxn ang="0">
                <a:pos x="2351" y="6999"/>
              </a:cxn>
              <a:cxn ang="0">
                <a:pos x="2362" y="7018"/>
              </a:cxn>
              <a:cxn ang="0">
                <a:pos x="2377" y="7034"/>
              </a:cxn>
              <a:cxn ang="0">
                <a:pos x="2394" y="7048"/>
              </a:cxn>
              <a:cxn ang="0">
                <a:pos x="2413" y="7057"/>
              </a:cxn>
              <a:cxn ang="0">
                <a:pos x="2434" y="7063"/>
              </a:cxn>
              <a:cxn ang="0">
                <a:pos x="2455" y="7065"/>
              </a:cxn>
              <a:cxn ang="0">
                <a:pos x="2477" y="7063"/>
              </a:cxn>
              <a:cxn ang="0">
                <a:pos x="2497" y="7056"/>
              </a:cxn>
            </a:cxnLst>
            <a:rect l="0" t="0" r="r" b="b"/>
            <a:pathLst>
              <a:path w="5957" h="7065">
                <a:moveTo>
                  <a:pt x="2497" y="7056"/>
                </a:moveTo>
                <a:lnTo>
                  <a:pt x="5894" y="5432"/>
                </a:lnTo>
                <a:lnTo>
                  <a:pt x="5912" y="5421"/>
                </a:lnTo>
                <a:lnTo>
                  <a:pt x="5928" y="5406"/>
                </a:lnTo>
                <a:lnTo>
                  <a:pt x="5941" y="5388"/>
                </a:lnTo>
                <a:lnTo>
                  <a:pt x="5950" y="5368"/>
                </a:lnTo>
                <a:lnTo>
                  <a:pt x="5955" y="5347"/>
                </a:lnTo>
                <a:lnTo>
                  <a:pt x="5957" y="5325"/>
                </a:lnTo>
                <a:lnTo>
                  <a:pt x="5955" y="5303"/>
                </a:lnTo>
                <a:lnTo>
                  <a:pt x="5948" y="5282"/>
                </a:lnTo>
                <a:lnTo>
                  <a:pt x="3503" y="64"/>
                </a:lnTo>
                <a:lnTo>
                  <a:pt x="3492" y="46"/>
                </a:lnTo>
                <a:lnTo>
                  <a:pt x="3477" y="31"/>
                </a:lnTo>
                <a:lnTo>
                  <a:pt x="3460" y="18"/>
                </a:lnTo>
                <a:lnTo>
                  <a:pt x="3441" y="8"/>
                </a:lnTo>
                <a:lnTo>
                  <a:pt x="3420" y="2"/>
                </a:lnTo>
                <a:lnTo>
                  <a:pt x="3399" y="0"/>
                </a:lnTo>
                <a:lnTo>
                  <a:pt x="3377" y="2"/>
                </a:lnTo>
                <a:lnTo>
                  <a:pt x="3357" y="8"/>
                </a:lnTo>
                <a:lnTo>
                  <a:pt x="63" y="1486"/>
                </a:lnTo>
                <a:lnTo>
                  <a:pt x="45" y="1497"/>
                </a:lnTo>
                <a:lnTo>
                  <a:pt x="30" y="1512"/>
                </a:lnTo>
                <a:lnTo>
                  <a:pt x="16" y="1530"/>
                </a:lnTo>
                <a:lnTo>
                  <a:pt x="7" y="1550"/>
                </a:lnTo>
                <a:lnTo>
                  <a:pt x="2" y="1572"/>
                </a:lnTo>
                <a:lnTo>
                  <a:pt x="0" y="1594"/>
                </a:lnTo>
                <a:lnTo>
                  <a:pt x="3" y="1615"/>
                </a:lnTo>
                <a:lnTo>
                  <a:pt x="9" y="1636"/>
                </a:lnTo>
                <a:lnTo>
                  <a:pt x="2351" y="6999"/>
                </a:lnTo>
                <a:lnTo>
                  <a:pt x="2362" y="7018"/>
                </a:lnTo>
                <a:lnTo>
                  <a:pt x="2377" y="7034"/>
                </a:lnTo>
                <a:lnTo>
                  <a:pt x="2394" y="7048"/>
                </a:lnTo>
                <a:lnTo>
                  <a:pt x="2413" y="7057"/>
                </a:lnTo>
                <a:lnTo>
                  <a:pt x="2434" y="7063"/>
                </a:lnTo>
                <a:lnTo>
                  <a:pt x="2455" y="7065"/>
                </a:lnTo>
                <a:lnTo>
                  <a:pt x="2477" y="7063"/>
                </a:lnTo>
                <a:lnTo>
                  <a:pt x="2497" y="7056"/>
                </a:lnTo>
                <a:close/>
              </a:path>
            </a:pathLst>
          </a:custGeom>
          <a:solidFill>
            <a:srgbClr val="BAC2C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687" name="Freeform 671"/>
          <p:cNvSpPr>
            <a:spLocks/>
          </p:cNvSpPr>
          <p:nvPr/>
        </p:nvSpPr>
        <p:spPr bwMode="auto">
          <a:xfrm>
            <a:off x="1219200" y="1600200"/>
            <a:ext cx="257175" cy="157163"/>
          </a:xfrm>
          <a:custGeom>
            <a:avLst/>
            <a:gdLst/>
            <a:ahLst/>
            <a:cxnLst>
              <a:cxn ang="0">
                <a:pos x="3562" y="183"/>
              </a:cxn>
              <a:cxn ang="0">
                <a:pos x="3502" y="64"/>
              </a:cxn>
              <a:cxn ang="0">
                <a:pos x="3491" y="46"/>
              </a:cxn>
              <a:cxn ang="0">
                <a:pos x="3476" y="31"/>
              </a:cxn>
              <a:cxn ang="0">
                <a:pos x="3459" y="18"/>
              </a:cxn>
              <a:cxn ang="0">
                <a:pos x="3440" y="8"/>
              </a:cxn>
              <a:cxn ang="0">
                <a:pos x="3418" y="2"/>
              </a:cxn>
              <a:cxn ang="0">
                <a:pos x="3397" y="0"/>
              </a:cxn>
              <a:cxn ang="0">
                <a:pos x="3376" y="2"/>
              </a:cxn>
              <a:cxn ang="0">
                <a:pos x="3356" y="8"/>
              </a:cxn>
              <a:cxn ang="0">
                <a:pos x="62" y="1486"/>
              </a:cxn>
              <a:cxn ang="0">
                <a:pos x="44" y="1497"/>
              </a:cxn>
              <a:cxn ang="0">
                <a:pos x="29" y="1512"/>
              </a:cxn>
              <a:cxn ang="0">
                <a:pos x="16" y="1530"/>
              </a:cxn>
              <a:cxn ang="0">
                <a:pos x="7" y="1550"/>
              </a:cxn>
              <a:cxn ang="0">
                <a:pos x="2" y="1572"/>
              </a:cxn>
              <a:cxn ang="0">
                <a:pos x="0" y="1594"/>
              </a:cxn>
              <a:cxn ang="0">
                <a:pos x="2" y="1615"/>
              </a:cxn>
              <a:cxn ang="0">
                <a:pos x="8" y="1636"/>
              </a:cxn>
              <a:cxn ang="0">
                <a:pos x="68" y="1773"/>
              </a:cxn>
              <a:cxn ang="0">
                <a:pos x="3562" y="183"/>
              </a:cxn>
            </a:cxnLst>
            <a:rect l="0" t="0" r="r" b="b"/>
            <a:pathLst>
              <a:path w="3562" h="1773">
                <a:moveTo>
                  <a:pt x="3562" y="183"/>
                </a:moveTo>
                <a:lnTo>
                  <a:pt x="3502" y="64"/>
                </a:lnTo>
                <a:lnTo>
                  <a:pt x="3491" y="46"/>
                </a:lnTo>
                <a:lnTo>
                  <a:pt x="3476" y="31"/>
                </a:lnTo>
                <a:lnTo>
                  <a:pt x="3459" y="18"/>
                </a:lnTo>
                <a:lnTo>
                  <a:pt x="3440" y="8"/>
                </a:lnTo>
                <a:lnTo>
                  <a:pt x="3418" y="2"/>
                </a:lnTo>
                <a:lnTo>
                  <a:pt x="3397" y="0"/>
                </a:lnTo>
                <a:lnTo>
                  <a:pt x="3376" y="2"/>
                </a:lnTo>
                <a:lnTo>
                  <a:pt x="3356" y="8"/>
                </a:lnTo>
                <a:lnTo>
                  <a:pt x="62" y="1486"/>
                </a:lnTo>
                <a:lnTo>
                  <a:pt x="44" y="1497"/>
                </a:lnTo>
                <a:lnTo>
                  <a:pt x="29" y="1512"/>
                </a:lnTo>
                <a:lnTo>
                  <a:pt x="16" y="1530"/>
                </a:lnTo>
                <a:lnTo>
                  <a:pt x="7" y="1550"/>
                </a:lnTo>
                <a:lnTo>
                  <a:pt x="2" y="1572"/>
                </a:lnTo>
                <a:lnTo>
                  <a:pt x="0" y="1594"/>
                </a:lnTo>
                <a:lnTo>
                  <a:pt x="2" y="1615"/>
                </a:lnTo>
                <a:lnTo>
                  <a:pt x="8" y="1636"/>
                </a:lnTo>
                <a:lnTo>
                  <a:pt x="68" y="1773"/>
                </a:lnTo>
                <a:lnTo>
                  <a:pt x="3562" y="183"/>
                </a:lnTo>
                <a:close/>
              </a:path>
            </a:pathLst>
          </a:custGeom>
          <a:solidFill>
            <a:srgbClr val="BAC2C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688" name="Freeform 672"/>
          <p:cNvSpPr>
            <a:spLocks/>
          </p:cNvSpPr>
          <p:nvPr/>
        </p:nvSpPr>
        <p:spPr bwMode="auto">
          <a:xfrm>
            <a:off x="1219200" y="1600200"/>
            <a:ext cx="255588" cy="153988"/>
          </a:xfrm>
          <a:custGeom>
            <a:avLst/>
            <a:gdLst/>
            <a:ahLst/>
            <a:cxnLst>
              <a:cxn ang="0">
                <a:pos x="3545" y="153"/>
              </a:cxn>
              <a:cxn ang="0">
                <a:pos x="3538" y="137"/>
              </a:cxn>
              <a:cxn ang="0">
                <a:pos x="3529" y="120"/>
              </a:cxn>
              <a:cxn ang="0">
                <a:pos x="3514" y="90"/>
              </a:cxn>
              <a:cxn ang="0">
                <a:pos x="3491" y="46"/>
              </a:cxn>
              <a:cxn ang="0">
                <a:pos x="3459" y="18"/>
              </a:cxn>
              <a:cxn ang="0">
                <a:pos x="3418" y="2"/>
              </a:cxn>
              <a:cxn ang="0">
                <a:pos x="3376" y="2"/>
              </a:cxn>
              <a:cxn ang="0">
                <a:pos x="3257" y="53"/>
              </a:cxn>
              <a:cxn ang="0">
                <a:pos x="3083" y="131"/>
              </a:cxn>
              <a:cxn ang="0">
                <a:pos x="2932" y="198"/>
              </a:cxn>
              <a:cxn ang="0">
                <a:pos x="2800" y="258"/>
              </a:cxn>
              <a:cxn ang="0">
                <a:pos x="2681" y="312"/>
              </a:cxn>
              <a:cxn ang="0">
                <a:pos x="2565" y="364"/>
              </a:cxn>
              <a:cxn ang="0">
                <a:pos x="2450" y="415"/>
              </a:cxn>
              <a:cxn ang="0">
                <a:pos x="2327" y="471"/>
              </a:cxn>
              <a:cxn ang="0">
                <a:pos x="2189" y="532"/>
              </a:cxn>
              <a:cxn ang="0">
                <a:pos x="2031" y="603"/>
              </a:cxn>
              <a:cxn ang="0">
                <a:pos x="1846" y="686"/>
              </a:cxn>
              <a:cxn ang="0">
                <a:pos x="1628" y="784"/>
              </a:cxn>
              <a:cxn ang="0">
                <a:pos x="1370" y="899"/>
              </a:cxn>
              <a:cxn ang="0">
                <a:pos x="1066" y="1036"/>
              </a:cxn>
              <a:cxn ang="0">
                <a:pos x="710" y="1195"/>
              </a:cxn>
              <a:cxn ang="0">
                <a:pos x="294" y="1382"/>
              </a:cxn>
              <a:cxn ang="0">
                <a:pos x="44" y="1497"/>
              </a:cxn>
              <a:cxn ang="0">
                <a:pos x="16" y="1530"/>
              </a:cxn>
              <a:cxn ang="0">
                <a:pos x="2" y="1572"/>
              </a:cxn>
              <a:cxn ang="0">
                <a:pos x="2" y="1615"/>
              </a:cxn>
              <a:cxn ang="0">
                <a:pos x="14" y="1648"/>
              </a:cxn>
              <a:cxn ang="0">
                <a:pos x="21" y="1665"/>
              </a:cxn>
              <a:cxn ang="0">
                <a:pos x="31" y="1685"/>
              </a:cxn>
              <a:cxn ang="0">
                <a:pos x="46" y="1719"/>
              </a:cxn>
              <a:cxn ang="0">
                <a:pos x="162" y="1700"/>
              </a:cxn>
              <a:cxn ang="0">
                <a:pos x="348" y="1616"/>
              </a:cxn>
              <a:cxn ang="0">
                <a:pos x="508" y="1543"/>
              </a:cxn>
              <a:cxn ang="0">
                <a:pos x="648" y="1480"/>
              </a:cxn>
              <a:cxn ang="0">
                <a:pos x="776" y="1422"/>
              </a:cxn>
              <a:cxn ang="0">
                <a:pos x="898" y="1367"/>
              </a:cxn>
              <a:cxn ang="0">
                <a:pos x="1021" y="1311"/>
              </a:cxn>
              <a:cxn ang="0">
                <a:pos x="1153" y="1251"/>
              </a:cxn>
              <a:cxn ang="0">
                <a:pos x="1299" y="1186"/>
              </a:cxn>
              <a:cxn ang="0">
                <a:pos x="1466" y="1110"/>
              </a:cxn>
              <a:cxn ang="0">
                <a:pos x="1662" y="1020"/>
              </a:cxn>
              <a:cxn ang="0">
                <a:pos x="1892" y="916"/>
              </a:cxn>
              <a:cxn ang="0">
                <a:pos x="2166" y="792"/>
              </a:cxn>
              <a:cxn ang="0">
                <a:pos x="2488" y="646"/>
              </a:cxn>
              <a:cxn ang="0">
                <a:pos x="2864" y="474"/>
              </a:cxn>
              <a:cxn ang="0">
                <a:pos x="3304" y="275"/>
              </a:cxn>
            </a:cxnLst>
            <a:rect l="0" t="0" r="r" b="b"/>
            <a:pathLst>
              <a:path w="3550" h="1748">
                <a:moveTo>
                  <a:pt x="3550" y="163"/>
                </a:moveTo>
                <a:lnTo>
                  <a:pt x="3545" y="153"/>
                </a:lnTo>
                <a:lnTo>
                  <a:pt x="3541" y="144"/>
                </a:lnTo>
                <a:lnTo>
                  <a:pt x="3538" y="137"/>
                </a:lnTo>
                <a:lnTo>
                  <a:pt x="3533" y="130"/>
                </a:lnTo>
                <a:lnTo>
                  <a:pt x="3529" y="120"/>
                </a:lnTo>
                <a:lnTo>
                  <a:pt x="3523" y="108"/>
                </a:lnTo>
                <a:lnTo>
                  <a:pt x="3514" y="90"/>
                </a:lnTo>
                <a:lnTo>
                  <a:pt x="3502" y="64"/>
                </a:lnTo>
                <a:lnTo>
                  <a:pt x="3491" y="46"/>
                </a:lnTo>
                <a:lnTo>
                  <a:pt x="3476" y="31"/>
                </a:lnTo>
                <a:lnTo>
                  <a:pt x="3459" y="18"/>
                </a:lnTo>
                <a:lnTo>
                  <a:pt x="3440" y="8"/>
                </a:lnTo>
                <a:lnTo>
                  <a:pt x="3418" y="2"/>
                </a:lnTo>
                <a:lnTo>
                  <a:pt x="3397" y="0"/>
                </a:lnTo>
                <a:lnTo>
                  <a:pt x="3376" y="2"/>
                </a:lnTo>
                <a:lnTo>
                  <a:pt x="3356" y="8"/>
                </a:lnTo>
                <a:lnTo>
                  <a:pt x="3257" y="53"/>
                </a:lnTo>
                <a:lnTo>
                  <a:pt x="3166" y="94"/>
                </a:lnTo>
                <a:lnTo>
                  <a:pt x="3083" y="131"/>
                </a:lnTo>
                <a:lnTo>
                  <a:pt x="3004" y="167"/>
                </a:lnTo>
                <a:lnTo>
                  <a:pt x="2932" y="198"/>
                </a:lnTo>
                <a:lnTo>
                  <a:pt x="2864" y="229"/>
                </a:lnTo>
                <a:lnTo>
                  <a:pt x="2800" y="258"/>
                </a:lnTo>
                <a:lnTo>
                  <a:pt x="2740" y="286"/>
                </a:lnTo>
                <a:lnTo>
                  <a:pt x="2681" y="312"/>
                </a:lnTo>
                <a:lnTo>
                  <a:pt x="2623" y="337"/>
                </a:lnTo>
                <a:lnTo>
                  <a:pt x="2565" y="364"/>
                </a:lnTo>
                <a:lnTo>
                  <a:pt x="2508" y="389"/>
                </a:lnTo>
                <a:lnTo>
                  <a:pt x="2450" y="415"/>
                </a:lnTo>
                <a:lnTo>
                  <a:pt x="2389" y="443"/>
                </a:lnTo>
                <a:lnTo>
                  <a:pt x="2327" y="471"/>
                </a:lnTo>
                <a:lnTo>
                  <a:pt x="2259" y="501"/>
                </a:lnTo>
                <a:lnTo>
                  <a:pt x="2189" y="532"/>
                </a:lnTo>
                <a:lnTo>
                  <a:pt x="2113" y="567"/>
                </a:lnTo>
                <a:lnTo>
                  <a:pt x="2031" y="603"/>
                </a:lnTo>
                <a:lnTo>
                  <a:pt x="1942" y="643"/>
                </a:lnTo>
                <a:lnTo>
                  <a:pt x="1846" y="686"/>
                </a:lnTo>
                <a:lnTo>
                  <a:pt x="1741" y="733"/>
                </a:lnTo>
                <a:lnTo>
                  <a:pt x="1628" y="784"/>
                </a:lnTo>
                <a:lnTo>
                  <a:pt x="1505" y="839"/>
                </a:lnTo>
                <a:lnTo>
                  <a:pt x="1370" y="899"/>
                </a:lnTo>
                <a:lnTo>
                  <a:pt x="1224" y="966"/>
                </a:lnTo>
                <a:lnTo>
                  <a:pt x="1066" y="1036"/>
                </a:lnTo>
                <a:lnTo>
                  <a:pt x="895" y="1113"/>
                </a:lnTo>
                <a:lnTo>
                  <a:pt x="710" y="1195"/>
                </a:lnTo>
                <a:lnTo>
                  <a:pt x="510" y="1286"/>
                </a:lnTo>
                <a:lnTo>
                  <a:pt x="294" y="1382"/>
                </a:lnTo>
                <a:lnTo>
                  <a:pt x="62" y="1486"/>
                </a:lnTo>
                <a:lnTo>
                  <a:pt x="44" y="1497"/>
                </a:lnTo>
                <a:lnTo>
                  <a:pt x="29" y="1512"/>
                </a:lnTo>
                <a:lnTo>
                  <a:pt x="16" y="1530"/>
                </a:lnTo>
                <a:lnTo>
                  <a:pt x="7" y="1550"/>
                </a:lnTo>
                <a:lnTo>
                  <a:pt x="2" y="1572"/>
                </a:lnTo>
                <a:lnTo>
                  <a:pt x="0" y="1594"/>
                </a:lnTo>
                <a:lnTo>
                  <a:pt x="2" y="1615"/>
                </a:lnTo>
                <a:lnTo>
                  <a:pt x="8" y="1636"/>
                </a:lnTo>
                <a:lnTo>
                  <a:pt x="14" y="1648"/>
                </a:lnTo>
                <a:lnTo>
                  <a:pt x="18" y="1657"/>
                </a:lnTo>
                <a:lnTo>
                  <a:pt x="21" y="1665"/>
                </a:lnTo>
                <a:lnTo>
                  <a:pt x="26" y="1673"/>
                </a:lnTo>
                <a:lnTo>
                  <a:pt x="31" y="1685"/>
                </a:lnTo>
                <a:lnTo>
                  <a:pt x="37" y="1699"/>
                </a:lnTo>
                <a:lnTo>
                  <a:pt x="46" y="1719"/>
                </a:lnTo>
                <a:lnTo>
                  <a:pt x="57" y="1748"/>
                </a:lnTo>
                <a:lnTo>
                  <a:pt x="162" y="1700"/>
                </a:lnTo>
                <a:lnTo>
                  <a:pt x="259" y="1656"/>
                </a:lnTo>
                <a:lnTo>
                  <a:pt x="348" y="1616"/>
                </a:lnTo>
                <a:lnTo>
                  <a:pt x="430" y="1579"/>
                </a:lnTo>
                <a:lnTo>
                  <a:pt x="508" y="1543"/>
                </a:lnTo>
                <a:lnTo>
                  <a:pt x="579" y="1511"/>
                </a:lnTo>
                <a:lnTo>
                  <a:pt x="648" y="1480"/>
                </a:lnTo>
                <a:lnTo>
                  <a:pt x="713" y="1451"/>
                </a:lnTo>
                <a:lnTo>
                  <a:pt x="776" y="1422"/>
                </a:lnTo>
                <a:lnTo>
                  <a:pt x="837" y="1395"/>
                </a:lnTo>
                <a:lnTo>
                  <a:pt x="898" y="1367"/>
                </a:lnTo>
                <a:lnTo>
                  <a:pt x="959" y="1340"/>
                </a:lnTo>
                <a:lnTo>
                  <a:pt x="1021" y="1311"/>
                </a:lnTo>
                <a:lnTo>
                  <a:pt x="1085" y="1282"/>
                </a:lnTo>
                <a:lnTo>
                  <a:pt x="1153" y="1251"/>
                </a:lnTo>
                <a:lnTo>
                  <a:pt x="1223" y="1220"/>
                </a:lnTo>
                <a:lnTo>
                  <a:pt x="1299" y="1186"/>
                </a:lnTo>
                <a:lnTo>
                  <a:pt x="1379" y="1149"/>
                </a:lnTo>
                <a:lnTo>
                  <a:pt x="1466" y="1110"/>
                </a:lnTo>
                <a:lnTo>
                  <a:pt x="1560" y="1067"/>
                </a:lnTo>
                <a:lnTo>
                  <a:pt x="1662" y="1020"/>
                </a:lnTo>
                <a:lnTo>
                  <a:pt x="1772" y="971"/>
                </a:lnTo>
                <a:lnTo>
                  <a:pt x="1892" y="916"/>
                </a:lnTo>
                <a:lnTo>
                  <a:pt x="2024" y="857"/>
                </a:lnTo>
                <a:lnTo>
                  <a:pt x="2166" y="792"/>
                </a:lnTo>
                <a:lnTo>
                  <a:pt x="2320" y="722"/>
                </a:lnTo>
                <a:lnTo>
                  <a:pt x="2488" y="646"/>
                </a:lnTo>
                <a:lnTo>
                  <a:pt x="2668" y="564"/>
                </a:lnTo>
                <a:lnTo>
                  <a:pt x="2864" y="474"/>
                </a:lnTo>
                <a:lnTo>
                  <a:pt x="3075" y="378"/>
                </a:lnTo>
                <a:lnTo>
                  <a:pt x="3304" y="275"/>
                </a:lnTo>
                <a:lnTo>
                  <a:pt x="3550" y="163"/>
                </a:lnTo>
                <a:close/>
              </a:path>
            </a:pathLst>
          </a:custGeom>
          <a:solidFill>
            <a:srgbClr val="BFC7C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689" name="Freeform 673"/>
          <p:cNvSpPr>
            <a:spLocks/>
          </p:cNvSpPr>
          <p:nvPr/>
        </p:nvSpPr>
        <p:spPr bwMode="auto">
          <a:xfrm>
            <a:off x="1219200" y="1600200"/>
            <a:ext cx="255588" cy="152400"/>
          </a:xfrm>
          <a:custGeom>
            <a:avLst/>
            <a:gdLst/>
            <a:ahLst/>
            <a:cxnLst>
              <a:cxn ang="0">
                <a:pos x="3534" y="135"/>
              </a:cxn>
              <a:cxn ang="0">
                <a:pos x="3529" y="123"/>
              </a:cxn>
              <a:cxn ang="0">
                <a:pos x="3523" y="110"/>
              </a:cxn>
              <a:cxn ang="0">
                <a:pos x="3511" y="84"/>
              </a:cxn>
              <a:cxn ang="0">
                <a:pos x="3491" y="46"/>
              </a:cxn>
              <a:cxn ang="0">
                <a:pos x="3459" y="18"/>
              </a:cxn>
              <a:cxn ang="0">
                <a:pos x="3418" y="2"/>
              </a:cxn>
              <a:cxn ang="0">
                <a:pos x="3376" y="2"/>
              </a:cxn>
              <a:cxn ang="0">
                <a:pos x="3257" y="53"/>
              </a:cxn>
              <a:cxn ang="0">
                <a:pos x="3083" y="131"/>
              </a:cxn>
              <a:cxn ang="0">
                <a:pos x="2932" y="198"/>
              </a:cxn>
              <a:cxn ang="0">
                <a:pos x="2800" y="258"/>
              </a:cxn>
              <a:cxn ang="0">
                <a:pos x="2681" y="312"/>
              </a:cxn>
              <a:cxn ang="0">
                <a:pos x="2565" y="364"/>
              </a:cxn>
              <a:cxn ang="0">
                <a:pos x="2450" y="415"/>
              </a:cxn>
              <a:cxn ang="0">
                <a:pos x="2327" y="471"/>
              </a:cxn>
              <a:cxn ang="0">
                <a:pos x="2189" y="532"/>
              </a:cxn>
              <a:cxn ang="0">
                <a:pos x="2031" y="603"/>
              </a:cxn>
              <a:cxn ang="0">
                <a:pos x="1846" y="686"/>
              </a:cxn>
              <a:cxn ang="0">
                <a:pos x="1628" y="784"/>
              </a:cxn>
              <a:cxn ang="0">
                <a:pos x="1370" y="899"/>
              </a:cxn>
              <a:cxn ang="0">
                <a:pos x="1066" y="1036"/>
              </a:cxn>
              <a:cxn ang="0">
                <a:pos x="710" y="1195"/>
              </a:cxn>
              <a:cxn ang="0">
                <a:pos x="294" y="1382"/>
              </a:cxn>
              <a:cxn ang="0">
                <a:pos x="44" y="1497"/>
              </a:cxn>
              <a:cxn ang="0">
                <a:pos x="16" y="1530"/>
              </a:cxn>
              <a:cxn ang="0">
                <a:pos x="2" y="1572"/>
              </a:cxn>
              <a:cxn ang="0">
                <a:pos x="2" y="1615"/>
              </a:cxn>
              <a:cxn ang="0">
                <a:pos x="13" y="1646"/>
              </a:cxn>
              <a:cxn ang="0">
                <a:pos x="19" y="1658"/>
              </a:cxn>
              <a:cxn ang="0">
                <a:pos x="26" y="1674"/>
              </a:cxn>
              <a:cxn ang="0">
                <a:pos x="37" y="1702"/>
              </a:cxn>
              <a:cxn ang="0">
                <a:pos x="151" y="1676"/>
              </a:cxn>
              <a:cxn ang="0">
                <a:pos x="337" y="1592"/>
              </a:cxn>
              <a:cxn ang="0">
                <a:pos x="497" y="1520"/>
              </a:cxn>
              <a:cxn ang="0">
                <a:pos x="637" y="1457"/>
              </a:cxn>
              <a:cxn ang="0">
                <a:pos x="765" y="1399"/>
              </a:cxn>
              <a:cxn ang="0">
                <a:pos x="886" y="1344"/>
              </a:cxn>
              <a:cxn ang="0">
                <a:pos x="1010" y="1288"/>
              </a:cxn>
              <a:cxn ang="0">
                <a:pos x="1141" y="1229"/>
              </a:cxn>
              <a:cxn ang="0">
                <a:pos x="1287" y="1163"/>
              </a:cxn>
              <a:cxn ang="0">
                <a:pos x="1455" y="1087"/>
              </a:cxn>
              <a:cxn ang="0">
                <a:pos x="1650" y="998"/>
              </a:cxn>
              <a:cxn ang="0">
                <a:pos x="1881" y="894"/>
              </a:cxn>
              <a:cxn ang="0">
                <a:pos x="2154" y="771"/>
              </a:cxn>
              <a:cxn ang="0">
                <a:pos x="2477" y="625"/>
              </a:cxn>
              <a:cxn ang="0">
                <a:pos x="2853" y="453"/>
              </a:cxn>
              <a:cxn ang="0">
                <a:pos x="3293" y="254"/>
              </a:cxn>
            </a:cxnLst>
            <a:rect l="0" t="0" r="r" b="b"/>
            <a:pathLst>
              <a:path w="3539" h="1724">
                <a:moveTo>
                  <a:pt x="3539" y="143"/>
                </a:moveTo>
                <a:lnTo>
                  <a:pt x="3534" y="135"/>
                </a:lnTo>
                <a:lnTo>
                  <a:pt x="3531" y="129"/>
                </a:lnTo>
                <a:lnTo>
                  <a:pt x="3529" y="123"/>
                </a:lnTo>
                <a:lnTo>
                  <a:pt x="3526" y="117"/>
                </a:lnTo>
                <a:lnTo>
                  <a:pt x="3523" y="110"/>
                </a:lnTo>
                <a:lnTo>
                  <a:pt x="3518" y="99"/>
                </a:lnTo>
                <a:lnTo>
                  <a:pt x="3511" y="84"/>
                </a:lnTo>
                <a:lnTo>
                  <a:pt x="3502" y="64"/>
                </a:lnTo>
                <a:lnTo>
                  <a:pt x="3491" y="46"/>
                </a:lnTo>
                <a:lnTo>
                  <a:pt x="3476" y="31"/>
                </a:lnTo>
                <a:lnTo>
                  <a:pt x="3459" y="18"/>
                </a:lnTo>
                <a:lnTo>
                  <a:pt x="3440" y="8"/>
                </a:lnTo>
                <a:lnTo>
                  <a:pt x="3418" y="2"/>
                </a:lnTo>
                <a:lnTo>
                  <a:pt x="3397" y="0"/>
                </a:lnTo>
                <a:lnTo>
                  <a:pt x="3376" y="2"/>
                </a:lnTo>
                <a:lnTo>
                  <a:pt x="3356" y="8"/>
                </a:lnTo>
                <a:lnTo>
                  <a:pt x="3257" y="53"/>
                </a:lnTo>
                <a:lnTo>
                  <a:pt x="3166" y="94"/>
                </a:lnTo>
                <a:lnTo>
                  <a:pt x="3083" y="131"/>
                </a:lnTo>
                <a:lnTo>
                  <a:pt x="3004" y="167"/>
                </a:lnTo>
                <a:lnTo>
                  <a:pt x="2932" y="198"/>
                </a:lnTo>
                <a:lnTo>
                  <a:pt x="2864" y="229"/>
                </a:lnTo>
                <a:lnTo>
                  <a:pt x="2800" y="258"/>
                </a:lnTo>
                <a:lnTo>
                  <a:pt x="2740" y="286"/>
                </a:lnTo>
                <a:lnTo>
                  <a:pt x="2681" y="312"/>
                </a:lnTo>
                <a:lnTo>
                  <a:pt x="2623" y="337"/>
                </a:lnTo>
                <a:lnTo>
                  <a:pt x="2565" y="364"/>
                </a:lnTo>
                <a:lnTo>
                  <a:pt x="2508" y="389"/>
                </a:lnTo>
                <a:lnTo>
                  <a:pt x="2450" y="415"/>
                </a:lnTo>
                <a:lnTo>
                  <a:pt x="2389" y="443"/>
                </a:lnTo>
                <a:lnTo>
                  <a:pt x="2327" y="471"/>
                </a:lnTo>
                <a:lnTo>
                  <a:pt x="2259" y="501"/>
                </a:lnTo>
                <a:lnTo>
                  <a:pt x="2189" y="532"/>
                </a:lnTo>
                <a:lnTo>
                  <a:pt x="2113" y="567"/>
                </a:lnTo>
                <a:lnTo>
                  <a:pt x="2031" y="603"/>
                </a:lnTo>
                <a:lnTo>
                  <a:pt x="1942" y="643"/>
                </a:lnTo>
                <a:lnTo>
                  <a:pt x="1846" y="686"/>
                </a:lnTo>
                <a:lnTo>
                  <a:pt x="1741" y="733"/>
                </a:lnTo>
                <a:lnTo>
                  <a:pt x="1628" y="784"/>
                </a:lnTo>
                <a:lnTo>
                  <a:pt x="1505" y="839"/>
                </a:lnTo>
                <a:lnTo>
                  <a:pt x="1370" y="899"/>
                </a:lnTo>
                <a:lnTo>
                  <a:pt x="1224" y="966"/>
                </a:lnTo>
                <a:lnTo>
                  <a:pt x="1066" y="1036"/>
                </a:lnTo>
                <a:lnTo>
                  <a:pt x="895" y="1113"/>
                </a:lnTo>
                <a:lnTo>
                  <a:pt x="710" y="1195"/>
                </a:lnTo>
                <a:lnTo>
                  <a:pt x="510" y="1286"/>
                </a:lnTo>
                <a:lnTo>
                  <a:pt x="294" y="1382"/>
                </a:lnTo>
                <a:lnTo>
                  <a:pt x="62" y="1486"/>
                </a:lnTo>
                <a:lnTo>
                  <a:pt x="44" y="1497"/>
                </a:lnTo>
                <a:lnTo>
                  <a:pt x="29" y="1512"/>
                </a:lnTo>
                <a:lnTo>
                  <a:pt x="16" y="1530"/>
                </a:lnTo>
                <a:lnTo>
                  <a:pt x="7" y="1550"/>
                </a:lnTo>
                <a:lnTo>
                  <a:pt x="2" y="1572"/>
                </a:lnTo>
                <a:lnTo>
                  <a:pt x="0" y="1594"/>
                </a:lnTo>
                <a:lnTo>
                  <a:pt x="2" y="1615"/>
                </a:lnTo>
                <a:lnTo>
                  <a:pt x="8" y="1636"/>
                </a:lnTo>
                <a:lnTo>
                  <a:pt x="13" y="1646"/>
                </a:lnTo>
                <a:lnTo>
                  <a:pt x="16" y="1652"/>
                </a:lnTo>
                <a:lnTo>
                  <a:pt x="19" y="1658"/>
                </a:lnTo>
                <a:lnTo>
                  <a:pt x="22" y="1666"/>
                </a:lnTo>
                <a:lnTo>
                  <a:pt x="26" y="1674"/>
                </a:lnTo>
                <a:lnTo>
                  <a:pt x="31" y="1686"/>
                </a:lnTo>
                <a:lnTo>
                  <a:pt x="37" y="1702"/>
                </a:lnTo>
                <a:lnTo>
                  <a:pt x="46" y="1724"/>
                </a:lnTo>
                <a:lnTo>
                  <a:pt x="151" y="1676"/>
                </a:lnTo>
                <a:lnTo>
                  <a:pt x="248" y="1633"/>
                </a:lnTo>
                <a:lnTo>
                  <a:pt x="337" y="1592"/>
                </a:lnTo>
                <a:lnTo>
                  <a:pt x="419" y="1555"/>
                </a:lnTo>
                <a:lnTo>
                  <a:pt x="497" y="1520"/>
                </a:lnTo>
                <a:lnTo>
                  <a:pt x="568" y="1488"/>
                </a:lnTo>
                <a:lnTo>
                  <a:pt x="637" y="1457"/>
                </a:lnTo>
                <a:lnTo>
                  <a:pt x="702" y="1427"/>
                </a:lnTo>
                <a:lnTo>
                  <a:pt x="765" y="1399"/>
                </a:lnTo>
                <a:lnTo>
                  <a:pt x="826" y="1372"/>
                </a:lnTo>
                <a:lnTo>
                  <a:pt x="886" y="1344"/>
                </a:lnTo>
                <a:lnTo>
                  <a:pt x="948" y="1316"/>
                </a:lnTo>
                <a:lnTo>
                  <a:pt x="1010" y="1288"/>
                </a:lnTo>
                <a:lnTo>
                  <a:pt x="1074" y="1259"/>
                </a:lnTo>
                <a:lnTo>
                  <a:pt x="1141" y="1229"/>
                </a:lnTo>
                <a:lnTo>
                  <a:pt x="1212" y="1197"/>
                </a:lnTo>
                <a:lnTo>
                  <a:pt x="1287" y="1163"/>
                </a:lnTo>
                <a:lnTo>
                  <a:pt x="1368" y="1126"/>
                </a:lnTo>
                <a:lnTo>
                  <a:pt x="1455" y="1087"/>
                </a:lnTo>
                <a:lnTo>
                  <a:pt x="1548" y="1045"/>
                </a:lnTo>
                <a:lnTo>
                  <a:pt x="1650" y="998"/>
                </a:lnTo>
                <a:lnTo>
                  <a:pt x="1761" y="949"/>
                </a:lnTo>
                <a:lnTo>
                  <a:pt x="1881" y="894"/>
                </a:lnTo>
                <a:lnTo>
                  <a:pt x="2013" y="835"/>
                </a:lnTo>
                <a:lnTo>
                  <a:pt x="2154" y="771"/>
                </a:lnTo>
                <a:lnTo>
                  <a:pt x="2308" y="700"/>
                </a:lnTo>
                <a:lnTo>
                  <a:pt x="2477" y="625"/>
                </a:lnTo>
                <a:lnTo>
                  <a:pt x="2657" y="543"/>
                </a:lnTo>
                <a:lnTo>
                  <a:pt x="2853" y="453"/>
                </a:lnTo>
                <a:lnTo>
                  <a:pt x="3064" y="357"/>
                </a:lnTo>
                <a:lnTo>
                  <a:pt x="3293" y="254"/>
                </a:lnTo>
                <a:lnTo>
                  <a:pt x="3539" y="143"/>
                </a:lnTo>
                <a:close/>
              </a:path>
            </a:pathLst>
          </a:custGeom>
          <a:solidFill>
            <a:srgbClr val="C9D1D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690" name="Freeform 674"/>
          <p:cNvSpPr>
            <a:spLocks/>
          </p:cNvSpPr>
          <p:nvPr/>
        </p:nvSpPr>
        <p:spPr bwMode="auto">
          <a:xfrm>
            <a:off x="1219200" y="1600200"/>
            <a:ext cx="254000" cy="149225"/>
          </a:xfrm>
          <a:custGeom>
            <a:avLst/>
            <a:gdLst/>
            <a:ahLst/>
            <a:cxnLst>
              <a:cxn ang="0">
                <a:pos x="3522" y="112"/>
              </a:cxn>
              <a:cxn ang="0">
                <a:pos x="3513" y="91"/>
              </a:cxn>
              <a:cxn ang="0">
                <a:pos x="3491" y="46"/>
              </a:cxn>
              <a:cxn ang="0">
                <a:pos x="3459" y="18"/>
              </a:cxn>
              <a:cxn ang="0">
                <a:pos x="3418" y="2"/>
              </a:cxn>
              <a:cxn ang="0">
                <a:pos x="3376" y="2"/>
              </a:cxn>
              <a:cxn ang="0">
                <a:pos x="3257" y="53"/>
              </a:cxn>
              <a:cxn ang="0">
                <a:pos x="3083" y="131"/>
              </a:cxn>
              <a:cxn ang="0">
                <a:pos x="2932" y="198"/>
              </a:cxn>
              <a:cxn ang="0">
                <a:pos x="2800" y="258"/>
              </a:cxn>
              <a:cxn ang="0">
                <a:pos x="2681" y="312"/>
              </a:cxn>
              <a:cxn ang="0">
                <a:pos x="2565" y="364"/>
              </a:cxn>
              <a:cxn ang="0">
                <a:pos x="2450" y="415"/>
              </a:cxn>
              <a:cxn ang="0">
                <a:pos x="2327" y="471"/>
              </a:cxn>
              <a:cxn ang="0">
                <a:pos x="2189" y="532"/>
              </a:cxn>
              <a:cxn ang="0">
                <a:pos x="2031" y="603"/>
              </a:cxn>
              <a:cxn ang="0">
                <a:pos x="1846" y="686"/>
              </a:cxn>
              <a:cxn ang="0">
                <a:pos x="1628" y="784"/>
              </a:cxn>
              <a:cxn ang="0">
                <a:pos x="1370" y="899"/>
              </a:cxn>
              <a:cxn ang="0">
                <a:pos x="1066" y="1036"/>
              </a:cxn>
              <a:cxn ang="0">
                <a:pos x="710" y="1195"/>
              </a:cxn>
              <a:cxn ang="0">
                <a:pos x="294" y="1382"/>
              </a:cxn>
              <a:cxn ang="0">
                <a:pos x="44" y="1497"/>
              </a:cxn>
              <a:cxn ang="0">
                <a:pos x="16" y="1530"/>
              </a:cxn>
              <a:cxn ang="0">
                <a:pos x="2" y="1572"/>
              </a:cxn>
              <a:cxn ang="0">
                <a:pos x="2" y="1615"/>
              </a:cxn>
              <a:cxn ang="0">
                <a:pos x="14" y="1648"/>
              </a:cxn>
              <a:cxn ang="0">
                <a:pos x="25" y="1671"/>
              </a:cxn>
              <a:cxn ang="0">
                <a:pos x="141" y="1651"/>
              </a:cxn>
              <a:cxn ang="0">
                <a:pos x="326" y="1568"/>
              </a:cxn>
              <a:cxn ang="0">
                <a:pos x="486" y="1496"/>
              </a:cxn>
              <a:cxn ang="0">
                <a:pos x="626" y="1433"/>
              </a:cxn>
              <a:cxn ang="0">
                <a:pos x="754" y="1375"/>
              </a:cxn>
              <a:cxn ang="0">
                <a:pos x="875" y="1320"/>
              </a:cxn>
              <a:cxn ang="0">
                <a:pos x="999" y="1264"/>
              </a:cxn>
              <a:cxn ang="0">
                <a:pos x="1130" y="1205"/>
              </a:cxn>
              <a:cxn ang="0">
                <a:pos x="1276" y="1140"/>
              </a:cxn>
              <a:cxn ang="0">
                <a:pos x="1443" y="1064"/>
              </a:cxn>
              <a:cxn ang="0">
                <a:pos x="1639" y="975"/>
              </a:cxn>
              <a:cxn ang="0">
                <a:pos x="1870" y="872"/>
              </a:cxn>
              <a:cxn ang="0">
                <a:pos x="2143" y="749"/>
              </a:cxn>
              <a:cxn ang="0">
                <a:pos x="2464" y="603"/>
              </a:cxn>
              <a:cxn ang="0">
                <a:pos x="2841" y="432"/>
              </a:cxn>
              <a:cxn ang="0">
                <a:pos x="3281" y="234"/>
              </a:cxn>
            </a:cxnLst>
            <a:rect l="0" t="0" r="r" b="b"/>
            <a:pathLst>
              <a:path w="3526" h="1698">
                <a:moveTo>
                  <a:pt x="3526" y="123"/>
                </a:moveTo>
                <a:lnTo>
                  <a:pt x="3522" y="112"/>
                </a:lnTo>
                <a:lnTo>
                  <a:pt x="3518" y="103"/>
                </a:lnTo>
                <a:lnTo>
                  <a:pt x="3513" y="91"/>
                </a:lnTo>
                <a:lnTo>
                  <a:pt x="3502" y="64"/>
                </a:lnTo>
                <a:lnTo>
                  <a:pt x="3491" y="46"/>
                </a:lnTo>
                <a:lnTo>
                  <a:pt x="3476" y="31"/>
                </a:lnTo>
                <a:lnTo>
                  <a:pt x="3459" y="18"/>
                </a:lnTo>
                <a:lnTo>
                  <a:pt x="3440" y="8"/>
                </a:lnTo>
                <a:lnTo>
                  <a:pt x="3418" y="2"/>
                </a:lnTo>
                <a:lnTo>
                  <a:pt x="3397" y="0"/>
                </a:lnTo>
                <a:lnTo>
                  <a:pt x="3376" y="2"/>
                </a:lnTo>
                <a:lnTo>
                  <a:pt x="3356" y="8"/>
                </a:lnTo>
                <a:lnTo>
                  <a:pt x="3257" y="53"/>
                </a:lnTo>
                <a:lnTo>
                  <a:pt x="3166" y="94"/>
                </a:lnTo>
                <a:lnTo>
                  <a:pt x="3083" y="131"/>
                </a:lnTo>
                <a:lnTo>
                  <a:pt x="3004" y="167"/>
                </a:lnTo>
                <a:lnTo>
                  <a:pt x="2932" y="198"/>
                </a:lnTo>
                <a:lnTo>
                  <a:pt x="2864" y="229"/>
                </a:lnTo>
                <a:lnTo>
                  <a:pt x="2800" y="258"/>
                </a:lnTo>
                <a:lnTo>
                  <a:pt x="2740" y="286"/>
                </a:lnTo>
                <a:lnTo>
                  <a:pt x="2681" y="312"/>
                </a:lnTo>
                <a:lnTo>
                  <a:pt x="2623" y="337"/>
                </a:lnTo>
                <a:lnTo>
                  <a:pt x="2565" y="364"/>
                </a:lnTo>
                <a:lnTo>
                  <a:pt x="2508" y="389"/>
                </a:lnTo>
                <a:lnTo>
                  <a:pt x="2450" y="415"/>
                </a:lnTo>
                <a:lnTo>
                  <a:pt x="2389" y="443"/>
                </a:lnTo>
                <a:lnTo>
                  <a:pt x="2327" y="471"/>
                </a:lnTo>
                <a:lnTo>
                  <a:pt x="2259" y="501"/>
                </a:lnTo>
                <a:lnTo>
                  <a:pt x="2189" y="532"/>
                </a:lnTo>
                <a:lnTo>
                  <a:pt x="2113" y="567"/>
                </a:lnTo>
                <a:lnTo>
                  <a:pt x="2031" y="603"/>
                </a:lnTo>
                <a:lnTo>
                  <a:pt x="1942" y="643"/>
                </a:lnTo>
                <a:lnTo>
                  <a:pt x="1846" y="686"/>
                </a:lnTo>
                <a:lnTo>
                  <a:pt x="1741" y="733"/>
                </a:lnTo>
                <a:lnTo>
                  <a:pt x="1628" y="784"/>
                </a:lnTo>
                <a:lnTo>
                  <a:pt x="1505" y="839"/>
                </a:lnTo>
                <a:lnTo>
                  <a:pt x="1370" y="899"/>
                </a:lnTo>
                <a:lnTo>
                  <a:pt x="1224" y="966"/>
                </a:lnTo>
                <a:lnTo>
                  <a:pt x="1066" y="1036"/>
                </a:lnTo>
                <a:lnTo>
                  <a:pt x="895" y="1113"/>
                </a:lnTo>
                <a:lnTo>
                  <a:pt x="710" y="1195"/>
                </a:lnTo>
                <a:lnTo>
                  <a:pt x="510" y="1286"/>
                </a:lnTo>
                <a:lnTo>
                  <a:pt x="294" y="1382"/>
                </a:lnTo>
                <a:lnTo>
                  <a:pt x="62" y="1486"/>
                </a:lnTo>
                <a:lnTo>
                  <a:pt x="44" y="1497"/>
                </a:lnTo>
                <a:lnTo>
                  <a:pt x="29" y="1512"/>
                </a:lnTo>
                <a:lnTo>
                  <a:pt x="16" y="1530"/>
                </a:lnTo>
                <a:lnTo>
                  <a:pt x="7" y="1550"/>
                </a:lnTo>
                <a:lnTo>
                  <a:pt x="2" y="1572"/>
                </a:lnTo>
                <a:lnTo>
                  <a:pt x="0" y="1594"/>
                </a:lnTo>
                <a:lnTo>
                  <a:pt x="2" y="1615"/>
                </a:lnTo>
                <a:lnTo>
                  <a:pt x="8" y="1636"/>
                </a:lnTo>
                <a:lnTo>
                  <a:pt x="14" y="1648"/>
                </a:lnTo>
                <a:lnTo>
                  <a:pt x="18" y="1657"/>
                </a:lnTo>
                <a:lnTo>
                  <a:pt x="25" y="1671"/>
                </a:lnTo>
                <a:lnTo>
                  <a:pt x="36" y="1698"/>
                </a:lnTo>
                <a:lnTo>
                  <a:pt x="141" y="1651"/>
                </a:lnTo>
                <a:lnTo>
                  <a:pt x="237" y="1608"/>
                </a:lnTo>
                <a:lnTo>
                  <a:pt x="326" y="1568"/>
                </a:lnTo>
                <a:lnTo>
                  <a:pt x="409" y="1530"/>
                </a:lnTo>
                <a:lnTo>
                  <a:pt x="486" y="1496"/>
                </a:lnTo>
                <a:lnTo>
                  <a:pt x="558" y="1463"/>
                </a:lnTo>
                <a:lnTo>
                  <a:pt x="626" y="1433"/>
                </a:lnTo>
                <a:lnTo>
                  <a:pt x="691" y="1403"/>
                </a:lnTo>
                <a:lnTo>
                  <a:pt x="754" y="1375"/>
                </a:lnTo>
                <a:lnTo>
                  <a:pt x="815" y="1347"/>
                </a:lnTo>
                <a:lnTo>
                  <a:pt x="875" y="1320"/>
                </a:lnTo>
                <a:lnTo>
                  <a:pt x="936" y="1292"/>
                </a:lnTo>
                <a:lnTo>
                  <a:pt x="999" y="1264"/>
                </a:lnTo>
                <a:lnTo>
                  <a:pt x="1063" y="1236"/>
                </a:lnTo>
                <a:lnTo>
                  <a:pt x="1130" y="1205"/>
                </a:lnTo>
                <a:lnTo>
                  <a:pt x="1201" y="1173"/>
                </a:lnTo>
                <a:lnTo>
                  <a:pt x="1276" y="1140"/>
                </a:lnTo>
                <a:lnTo>
                  <a:pt x="1357" y="1103"/>
                </a:lnTo>
                <a:lnTo>
                  <a:pt x="1443" y="1064"/>
                </a:lnTo>
                <a:lnTo>
                  <a:pt x="1537" y="1022"/>
                </a:lnTo>
                <a:lnTo>
                  <a:pt x="1639" y="975"/>
                </a:lnTo>
                <a:lnTo>
                  <a:pt x="1749" y="926"/>
                </a:lnTo>
                <a:lnTo>
                  <a:pt x="1870" y="872"/>
                </a:lnTo>
                <a:lnTo>
                  <a:pt x="2000" y="813"/>
                </a:lnTo>
                <a:lnTo>
                  <a:pt x="2143" y="749"/>
                </a:lnTo>
                <a:lnTo>
                  <a:pt x="2297" y="679"/>
                </a:lnTo>
                <a:lnTo>
                  <a:pt x="2464" y="603"/>
                </a:lnTo>
                <a:lnTo>
                  <a:pt x="2646" y="521"/>
                </a:lnTo>
                <a:lnTo>
                  <a:pt x="2841" y="432"/>
                </a:lnTo>
                <a:lnTo>
                  <a:pt x="3053" y="337"/>
                </a:lnTo>
                <a:lnTo>
                  <a:pt x="3281" y="234"/>
                </a:lnTo>
                <a:lnTo>
                  <a:pt x="3526" y="123"/>
                </a:lnTo>
                <a:close/>
              </a:path>
            </a:pathLst>
          </a:custGeom>
          <a:solidFill>
            <a:srgbClr val="D1D9D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691" name="Freeform 675"/>
          <p:cNvSpPr>
            <a:spLocks/>
          </p:cNvSpPr>
          <p:nvPr/>
        </p:nvSpPr>
        <p:spPr bwMode="auto">
          <a:xfrm>
            <a:off x="1219200" y="1600200"/>
            <a:ext cx="254000" cy="147638"/>
          </a:xfrm>
          <a:custGeom>
            <a:avLst/>
            <a:gdLst/>
            <a:ahLst/>
            <a:cxnLst>
              <a:cxn ang="0">
                <a:pos x="3513" y="96"/>
              </a:cxn>
              <a:cxn ang="0">
                <a:pos x="3508" y="81"/>
              </a:cxn>
              <a:cxn ang="0">
                <a:pos x="3491" y="46"/>
              </a:cxn>
              <a:cxn ang="0">
                <a:pos x="3459" y="18"/>
              </a:cxn>
              <a:cxn ang="0">
                <a:pos x="3418" y="2"/>
              </a:cxn>
              <a:cxn ang="0">
                <a:pos x="3376" y="2"/>
              </a:cxn>
              <a:cxn ang="0">
                <a:pos x="3257" y="53"/>
              </a:cxn>
              <a:cxn ang="0">
                <a:pos x="3083" y="131"/>
              </a:cxn>
              <a:cxn ang="0">
                <a:pos x="2932" y="198"/>
              </a:cxn>
              <a:cxn ang="0">
                <a:pos x="2800" y="258"/>
              </a:cxn>
              <a:cxn ang="0">
                <a:pos x="2681" y="312"/>
              </a:cxn>
              <a:cxn ang="0">
                <a:pos x="2565" y="364"/>
              </a:cxn>
              <a:cxn ang="0">
                <a:pos x="2450" y="415"/>
              </a:cxn>
              <a:cxn ang="0">
                <a:pos x="2327" y="471"/>
              </a:cxn>
              <a:cxn ang="0">
                <a:pos x="2189" y="532"/>
              </a:cxn>
              <a:cxn ang="0">
                <a:pos x="2031" y="603"/>
              </a:cxn>
              <a:cxn ang="0">
                <a:pos x="1846" y="686"/>
              </a:cxn>
              <a:cxn ang="0">
                <a:pos x="1628" y="784"/>
              </a:cxn>
              <a:cxn ang="0">
                <a:pos x="1370" y="899"/>
              </a:cxn>
              <a:cxn ang="0">
                <a:pos x="1066" y="1036"/>
              </a:cxn>
              <a:cxn ang="0">
                <a:pos x="710" y="1195"/>
              </a:cxn>
              <a:cxn ang="0">
                <a:pos x="294" y="1382"/>
              </a:cxn>
              <a:cxn ang="0">
                <a:pos x="44" y="1497"/>
              </a:cxn>
              <a:cxn ang="0">
                <a:pos x="16" y="1530"/>
              </a:cxn>
              <a:cxn ang="0">
                <a:pos x="2" y="1572"/>
              </a:cxn>
              <a:cxn ang="0">
                <a:pos x="2" y="1615"/>
              </a:cxn>
              <a:cxn ang="0">
                <a:pos x="12" y="1644"/>
              </a:cxn>
              <a:cxn ang="0">
                <a:pos x="18" y="1657"/>
              </a:cxn>
              <a:cxn ang="0">
                <a:pos x="130" y="1627"/>
              </a:cxn>
              <a:cxn ang="0">
                <a:pos x="315" y="1543"/>
              </a:cxn>
              <a:cxn ang="0">
                <a:pos x="474" y="1472"/>
              </a:cxn>
              <a:cxn ang="0">
                <a:pos x="615" y="1408"/>
              </a:cxn>
              <a:cxn ang="0">
                <a:pos x="743" y="1352"/>
              </a:cxn>
              <a:cxn ang="0">
                <a:pos x="864" y="1297"/>
              </a:cxn>
              <a:cxn ang="0">
                <a:pos x="987" y="1241"/>
              </a:cxn>
              <a:cxn ang="0">
                <a:pos x="1119" y="1182"/>
              </a:cxn>
              <a:cxn ang="0">
                <a:pos x="1265" y="1116"/>
              </a:cxn>
              <a:cxn ang="0">
                <a:pos x="1432" y="1042"/>
              </a:cxn>
              <a:cxn ang="0">
                <a:pos x="1628" y="953"/>
              </a:cxn>
              <a:cxn ang="0">
                <a:pos x="1859" y="850"/>
              </a:cxn>
              <a:cxn ang="0">
                <a:pos x="2132" y="726"/>
              </a:cxn>
              <a:cxn ang="0">
                <a:pos x="2453" y="582"/>
              </a:cxn>
              <a:cxn ang="0">
                <a:pos x="2830" y="412"/>
              </a:cxn>
              <a:cxn ang="0">
                <a:pos x="3269" y="214"/>
              </a:cxn>
            </a:cxnLst>
            <a:rect l="0" t="0" r="r" b="b"/>
            <a:pathLst>
              <a:path w="3515" h="1674">
                <a:moveTo>
                  <a:pt x="3515" y="103"/>
                </a:moveTo>
                <a:lnTo>
                  <a:pt x="3513" y="96"/>
                </a:lnTo>
                <a:lnTo>
                  <a:pt x="3511" y="91"/>
                </a:lnTo>
                <a:lnTo>
                  <a:pt x="3508" y="81"/>
                </a:lnTo>
                <a:lnTo>
                  <a:pt x="3502" y="64"/>
                </a:lnTo>
                <a:lnTo>
                  <a:pt x="3491" y="46"/>
                </a:lnTo>
                <a:lnTo>
                  <a:pt x="3476" y="31"/>
                </a:lnTo>
                <a:lnTo>
                  <a:pt x="3459" y="18"/>
                </a:lnTo>
                <a:lnTo>
                  <a:pt x="3440" y="8"/>
                </a:lnTo>
                <a:lnTo>
                  <a:pt x="3418" y="2"/>
                </a:lnTo>
                <a:lnTo>
                  <a:pt x="3397" y="0"/>
                </a:lnTo>
                <a:lnTo>
                  <a:pt x="3376" y="2"/>
                </a:lnTo>
                <a:lnTo>
                  <a:pt x="3356" y="8"/>
                </a:lnTo>
                <a:lnTo>
                  <a:pt x="3257" y="53"/>
                </a:lnTo>
                <a:lnTo>
                  <a:pt x="3166" y="94"/>
                </a:lnTo>
                <a:lnTo>
                  <a:pt x="3083" y="131"/>
                </a:lnTo>
                <a:lnTo>
                  <a:pt x="3004" y="167"/>
                </a:lnTo>
                <a:lnTo>
                  <a:pt x="2932" y="198"/>
                </a:lnTo>
                <a:lnTo>
                  <a:pt x="2864" y="229"/>
                </a:lnTo>
                <a:lnTo>
                  <a:pt x="2800" y="258"/>
                </a:lnTo>
                <a:lnTo>
                  <a:pt x="2740" y="286"/>
                </a:lnTo>
                <a:lnTo>
                  <a:pt x="2681" y="312"/>
                </a:lnTo>
                <a:lnTo>
                  <a:pt x="2623" y="337"/>
                </a:lnTo>
                <a:lnTo>
                  <a:pt x="2565" y="364"/>
                </a:lnTo>
                <a:lnTo>
                  <a:pt x="2508" y="389"/>
                </a:lnTo>
                <a:lnTo>
                  <a:pt x="2450" y="415"/>
                </a:lnTo>
                <a:lnTo>
                  <a:pt x="2389" y="443"/>
                </a:lnTo>
                <a:lnTo>
                  <a:pt x="2327" y="471"/>
                </a:lnTo>
                <a:lnTo>
                  <a:pt x="2259" y="501"/>
                </a:lnTo>
                <a:lnTo>
                  <a:pt x="2189" y="532"/>
                </a:lnTo>
                <a:lnTo>
                  <a:pt x="2113" y="567"/>
                </a:lnTo>
                <a:lnTo>
                  <a:pt x="2031" y="603"/>
                </a:lnTo>
                <a:lnTo>
                  <a:pt x="1942" y="643"/>
                </a:lnTo>
                <a:lnTo>
                  <a:pt x="1846" y="686"/>
                </a:lnTo>
                <a:lnTo>
                  <a:pt x="1741" y="733"/>
                </a:lnTo>
                <a:lnTo>
                  <a:pt x="1628" y="784"/>
                </a:lnTo>
                <a:lnTo>
                  <a:pt x="1505" y="839"/>
                </a:lnTo>
                <a:lnTo>
                  <a:pt x="1370" y="899"/>
                </a:lnTo>
                <a:lnTo>
                  <a:pt x="1224" y="966"/>
                </a:lnTo>
                <a:lnTo>
                  <a:pt x="1066" y="1036"/>
                </a:lnTo>
                <a:lnTo>
                  <a:pt x="895" y="1113"/>
                </a:lnTo>
                <a:lnTo>
                  <a:pt x="710" y="1195"/>
                </a:lnTo>
                <a:lnTo>
                  <a:pt x="510" y="1286"/>
                </a:lnTo>
                <a:lnTo>
                  <a:pt x="294" y="1382"/>
                </a:lnTo>
                <a:lnTo>
                  <a:pt x="62" y="1486"/>
                </a:lnTo>
                <a:lnTo>
                  <a:pt x="44" y="1497"/>
                </a:lnTo>
                <a:lnTo>
                  <a:pt x="29" y="1512"/>
                </a:lnTo>
                <a:lnTo>
                  <a:pt x="16" y="1530"/>
                </a:lnTo>
                <a:lnTo>
                  <a:pt x="7" y="1550"/>
                </a:lnTo>
                <a:lnTo>
                  <a:pt x="2" y="1572"/>
                </a:lnTo>
                <a:lnTo>
                  <a:pt x="0" y="1594"/>
                </a:lnTo>
                <a:lnTo>
                  <a:pt x="2" y="1615"/>
                </a:lnTo>
                <a:lnTo>
                  <a:pt x="8" y="1636"/>
                </a:lnTo>
                <a:lnTo>
                  <a:pt x="12" y="1644"/>
                </a:lnTo>
                <a:lnTo>
                  <a:pt x="15" y="1649"/>
                </a:lnTo>
                <a:lnTo>
                  <a:pt x="18" y="1657"/>
                </a:lnTo>
                <a:lnTo>
                  <a:pt x="25" y="1674"/>
                </a:lnTo>
                <a:lnTo>
                  <a:pt x="130" y="1627"/>
                </a:lnTo>
                <a:lnTo>
                  <a:pt x="225" y="1583"/>
                </a:lnTo>
                <a:lnTo>
                  <a:pt x="315" y="1543"/>
                </a:lnTo>
                <a:lnTo>
                  <a:pt x="398" y="1506"/>
                </a:lnTo>
                <a:lnTo>
                  <a:pt x="474" y="1472"/>
                </a:lnTo>
                <a:lnTo>
                  <a:pt x="547" y="1439"/>
                </a:lnTo>
                <a:lnTo>
                  <a:pt x="615" y="1408"/>
                </a:lnTo>
                <a:lnTo>
                  <a:pt x="679" y="1379"/>
                </a:lnTo>
                <a:lnTo>
                  <a:pt x="743" y="1352"/>
                </a:lnTo>
                <a:lnTo>
                  <a:pt x="804" y="1324"/>
                </a:lnTo>
                <a:lnTo>
                  <a:pt x="864" y="1297"/>
                </a:lnTo>
                <a:lnTo>
                  <a:pt x="925" y="1269"/>
                </a:lnTo>
                <a:lnTo>
                  <a:pt x="987" y="1241"/>
                </a:lnTo>
                <a:lnTo>
                  <a:pt x="1052" y="1212"/>
                </a:lnTo>
                <a:lnTo>
                  <a:pt x="1119" y="1182"/>
                </a:lnTo>
                <a:lnTo>
                  <a:pt x="1189" y="1150"/>
                </a:lnTo>
                <a:lnTo>
                  <a:pt x="1265" y="1116"/>
                </a:lnTo>
                <a:lnTo>
                  <a:pt x="1345" y="1081"/>
                </a:lnTo>
                <a:lnTo>
                  <a:pt x="1432" y="1042"/>
                </a:lnTo>
                <a:lnTo>
                  <a:pt x="1526" y="999"/>
                </a:lnTo>
                <a:lnTo>
                  <a:pt x="1628" y="953"/>
                </a:lnTo>
                <a:lnTo>
                  <a:pt x="1738" y="903"/>
                </a:lnTo>
                <a:lnTo>
                  <a:pt x="1859" y="850"/>
                </a:lnTo>
                <a:lnTo>
                  <a:pt x="1989" y="791"/>
                </a:lnTo>
                <a:lnTo>
                  <a:pt x="2132" y="726"/>
                </a:lnTo>
                <a:lnTo>
                  <a:pt x="2286" y="657"/>
                </a:lnTo>
                <a:lnTo>
                  <a:pt x="2453" y="582"/>
                </a:lnTo>
                <a:lnTo>
                  <a:pt x="2635" y="500"/>
                </a:lnTo>
                <a:lnTo>
                  <a:pt x="2830" y="412"/>
                </a:lnTo>
                <a:lnTo>
                  <a:pt x="3042" y="316"/>
                </a:lnTo>
                <a:lnTo>
                  <a:pt x="3269" y="214"/>
                </a:lnTo>
                <a:lnTo>
                  <a:pt x="3515" y="103"/>
                </a:lnTo>
                <a:close/>
              </a:path>
            </a:pathLst>
          </a:custGeom>
          <a:solidFill>
            <a:srgbClr val="D6DED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692" name="Freeform 676"/>
          <p:cNvSpPr>
            <a:spLocks/>
          </p:cNvSpPr>
          <p:nvPr/>
        </p:nvSpPr>
        <p:spPr bwMode="auto">
          <a:xfrm>
            <a:off x="1219200" y="1600200"/>
            <a:ext cx="252413" cy="146050"/>
          </a:xfrm>
          <a:custGeom>
            <a:avLst/>
            <a:gdLst/>
            <a:ahLst/>
            <a:cxnLst>
              <a:cxn ang="0">
                <a:pos x="3503" y="83"/>
              </a:cxn>
              <a:cxn ang="0">
                <a:pos x="3502" y="64"/>
              </a:cxn>
              <a:cxn ang="0">
                <a:pos x="3491" y="46"/>
              </a:cxn>
              <a:cxn ang="0">
                <a:pos x="3476" y="31"/>
              </a:cxn>
              <a:cxn ang="0">
                <a:pos x="3459" y="18"/>
              </a:cxn>
              <a:cxn ang="0">
                <a:pos x="3440" y="8"/>
              </a:cxn>
              <a:cxn ang="0">
                <a:pos x="3418" y="2"/>
              </a:cxn>
              <a:cxn ang="0">
                <a:pos x="3397" y="0"/>
              </a:cxn>
              <a:cxn ang="0">
                <a:pos x="3376" y="2"/>
              </a:cxn>
              <a:cxn ang="0">
                <a:pos x="3356" y="8"/>
              </a:cxn>
              <a:cxn ang="0">
                <a:pos x="62" y="1486"/>
              </a:cxn>
              <a:cxn ang="0">
                <a:pos x="44" y="1497"/>
              </a:cxn>
              <a:cxn ang="0">
                <a:pos x="29" y="1512"/>
              </a:cxn>
              <a:cxn ang="0">
                <a:pos x="16" y="1530"/>
              </a:cxn>
              <a:cxn ang="0">
                <a:pos x="7" y="1550"/>
              </a:cxn>
              <a:cxn ang="0">
                <a:pos x="2" y="1572"/>
              </a:cxn>
              <a:cxn ang="0">
                <a:pos x="0" y="1594"/>
              </a:cxn>
              <a:cxn ang="0">
                <a:pos x="2" y="1615"/>
              </a:cxn>
              <a:cxn ang="0">
                <a:pos x="8" y="1636"/>
              </a:cxn>
              <a:cxn ang="0">
                <a:pos x="13" y="1649"/>
              </a:cxn>
              <a:cxn ang="0">
                <a:pos x="3503" y="83"/>
              </a:cxn>
            </a:cxnLst>
            <a:rect l="0" t="0" r="r" b="b"/>
            <a:pathLst>
              <a:path w="3503" h="1649">
                <a:moveTo>
                  <a:pt x="3503" y="83"/>
                </a:moveTo>
                <a:lnTo>
                  <a:pt x="3502" y="64"/>
                </a:lnTo>
                <a:lnTo>
                  <a:pt x="3491" y="46"/>
                </a:lnTo>
                <a:lnTo>
                  <a:pt x="3476" y="31"/>
                </a:lnTo>
                <a:lnTo>
                  <a:pt x="3459" y="18"/>
                </a:lnTo>
                <a:lnTo>
                  <a:pt x="3440" y="8"/>
                </a:lnTo>
                <a:lnTo>
                  <a:pt x="3418" y="2"/>
                </a:lnTo>
                <a:lnTo>
                  <a:pt x="3397" y="0"/>
                </a:lnTo>
                <a:lnTo>
                  <a:pt x="3376" y="2"/>
                </a:lnTo>
                <a:lnTo>
                  <a:pt x="3356" y="8"/>
                </a:lnTo>
                <a:lnTo>
                  <a:pt x="62" y="1486"/>
                </a:lnTo>
                <a:lnTo>
                  <a:pt x="44" y="1497"/>
                </a:lnTo>
                <a:lnTo>
                  <a:pt x="29" y="1512"/>
                </a:lnTo>
                <a:lnTo>
                  <a:pt x="16" y="1530"/>
                </a:lnTo>
                <a:lnTo>
                  <a:pt x="7" y="1550"/>
                </a:lnTo>
                <a:lnTo>
                  <a:pt x="2" y="1572"/>
                </a:lnTo>
                <a:lnTo>
                  <a:pt x="0" y="1594"/>
                </a:lnTo>
                <a:lnTo>
                  <a:pt x="2" y="1615"/>
                </a:lnTo>
                <a:lnTo>
                  <a:pt x="8" y="1636"/>
                </a:lnTo>
                <a:lnTo>
                  <a:pt x="13" y="1649"/>
                </a:lnTo>
                <a:lnTo>
                  <a:pt x="3503" y="83"/>
                </a:lnTo>
                <a:close/>
              </a:path>
            </a:pathLst>
          </a:custGeom>
          <a:solidFill>
            <a:srgbClr val="E0E8E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693" name="Freeform 677"/>
          <p:cNvSpPr>
            <a:spLocks/>
          </p:cNvSpPr>
          <p:nvPr/>
        </p:nvSpPr>
        <p:spPr bwMode="auto">
          <a:xfrm>
            <a:off x="1493838" y="1663700"/>
            <a:ext cx="3175" cy="4763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9" y="0"/>
              </a:cxn>
              <a:cxn ang="0">
                <a:pos x="16" y="2"/>
              </a:cxn>
              <a:cxn ang="0">
                <a:pos x="22" y="7"/>
              </a:cxn>
              <a:cxn ang="0">
                <a:pos x="26" y="13"/>
              </a:cxn>
              <a:cxn ang="0">
                <a:pos x="28" y="21"/>
              </a:cxn>
              <a:cxn ang="0">
                <a:pos x="27" y="29"/>
              </a:cxn>
              <a:cxn ang="0">
                <a:pos x="23" y="35"/>
              </a:cxn>
              <a:cxn ang="0">
                <a:pos x="16" y="40"/>
              </a:cxn>
              <a:cxn ang="0">
                <a:pos x="0" y="2"/>
              </a:cxn>
            </a:cxnLst>
            <a:rect l="0" t="0" r="r" b="b"/>
            <a:pathLst>
              <a:path w="28" h="40">
                <a:moveTo>
                  <a:pt x="0" y="2"/>
                </a:moveTo>
                <a:lnTo>
                  <a:pt x="9" y="0"/>
                </a:lnTo>
                <a:lnTo>
                  <a:pt x="16" y="2"/>
                </a:lnTo>
                <a:lnTo>
                  <a:pt x="22" y="7"/>
                </a:lnTo>
                <a:lnTo>
                  <a:pt x="26" y="13"/>
                </a:lnTo>
                <a:lnTo>
                  <a:pt x="28" y="21"/>
                </a:lnTo>
                <a:lnTo>
                  <a:pt x="27" y="29"/>
                </a:lnTo>
                <a:lnTo>
                  <a:pt x="23" y="35"/>
                </a:lnTo>
                <a:lnTo>
                  <a:pt x="16" y="40"/>
                </a:lnTo>
                <a:lnTo>
                  <a:pt x="0" y="2"/>
                </a:lnTo>
                <a:close/>
              </a:path>
            </a:pathLst>
          </a:custGeom>
          <a:solidFill>
            <a:srgbClr val="7A828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694" name="Freeform 678"/>
          <p:cNvSpPr>
            <a:spLocks/>
          </p:cNvSpPr>
          <p:nvPr/>
        </p:nvSpPr>
        <p:spPr bwMode="auto">
          <a:xfrm>
            <a:off x="1241425" y="1663700"/>
            <a:ext cx="254000" cy="142875"/>
          </a:xfrm>
          <a:custGeom>
            <a:avLst/>
            <a:gdLst/>
            <a:ahLst/>
            <a:cxnLst>
              <a:cxn ang="0">
                <a:pos x="8" y="1596"/>
              </a:cxn>
              <a:cxn ang="0">
                <a:pos x="0" y="1577"/>
              </a:cxn>
              <a:cxn ang="0">
                <a:pos x="3513" y="0"/>
              </a:cxn>
              <a:cxn ang="0">
                <a:pos x="3529" y="38"/>
              </a:cxn>
              <a:cxn ang="0">
                <a:pos x="16" y="1614"/>
              </a:cxn>
              <a:cxn ang="0">
                <a:pos x="8" y="1596"/>
              </a:cxn>
            </a:cxnLst>
            <a:rect l="0" t="0" r="r" b="b"/>
            <a:pathLst>
              <a:path w="3529" h="1614">
                <a:moveTo>
                  <a:pt x="8" y="1596"/>
                </a:moveTo>
                <a:lnTo>
                  <a:pt x="0" y="1577"/>
                </a:lnTo>
                <a:lnTo>
                  <a:pt x="3513" y="0"/>
                </a:lnTo>
                <a:lnTo>
                  <a:pt x="3529" y="38"/>
                </a:lnTo>
                <a:lnTo>
                  <a:pt x="16" y="1614"/>
                </a:lnTo>
                <a:lnTo>
                  <a:pt x="8" y="1596"/>
                </a:lnTo>
                <a:close/>
              </a:path>
            </a:pathLst>
          </a:custGeom>
          <a:solidFill>
            <a:srgbClr val="7A828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695" name="Freeform 679"/>
          <p:cNvSpPr>
            <a:spLocks/>
          </p:cNvSpPr>
          <p:nvPr/>
        </p:nvSpPr>
        <p:spPr bwMode="auto">
          <a:xfrm>
            <a:off x="1239838" y="1803400"/>
            <a:ext cx="1587" cy="3175"/>
          </a:xfrm>
          <a:custGeom>
            <a:avLst/>
            <a:gdLst/>
            <a:ahLst/>
            <a:cxnLst>
              <a:cxn ang="0">
                <a:pos x="28" y="37"/>
              </a:cxn>
              <a:cxn ang="0">
                <a:pos x="19" y="40"/>
              </a:cxn>
              <a:cxn ang="0">
                <a:pos x="12" y="37"/>
              </a:cxn>
              <a:cxn ang="0">
                <a:pos x="6" y="33"/>
              </a:cxn>
              <a:cxn ang="0">
                <a:pos x="2" y="26"/>
              </a:cxn>
              <a:cxn ang="0">
                <a:pos x="0" y="19"/>
              </a:cxn>
              <a:cxn ang="0">
                <a:pos x="1" y="11"/>
              </a:cxn>
              <a:cxn ang="0">
                <a:pos x="5" y="5"/>
              </a:cxn>
              <a:cxn ang="0">
                <a:pos x="12" y="0"/>
              </a:cxn>
              <a:cxn ang="0">
                <a:pos x="28" y="37"/>
              </a:cxn>
            </a:cxnLst>
            <a:rect l="0" t="0" r="r" b="b"/>
            <a:pathLst>
              <a:path w="28" h="40">
                <a:moveTo>
                  <a:pt x="28" y="37"/>
                </a:moveTo>
                <a:lnTo>
                  <a:pt x="19" y="40"/>
                </a:lnTo>
                <a:lnTo>
                  <a:pt x="12" y="37"/>
                </a:lnTo>
                <a:lnTo>
                  <a:pt x="6" y="33"/>
                </a:lnTo>
                <a:lnTo>
                  <a:pt x="2" y="26"/>
                </a:lnTo>
                <a:lnTo>
                  <a:pt x="0" y="19"/>
                </a:lnTo>
                <a:lnTo>
                  <a:pt x="1" y="11"/>
                </a:lnTo>
                <a:lnTo>
                  <a:pt x="5" y="5"/>
                </a:lnTo>
                <a:lnTo>
                  <a:pt x="12" y="0"/>
                </a:lnTo>
                <a:lnTo>
                  <a:pt x="28" y="37"/>
                </a:lnTo>
                <a:close/>
              </a:path>
            </a:pathLst>
          </a:custGeom>
          <a:solidFill>
            <a:srgbClr val="7A828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696" name="Freeform 680"/>
          <p:cNvSpPr>
            <a:spLocks/>
          </p:cNvSpPr>
          <p:nvPr/>
        </p:nvSpPr>
        <p:spPr bwMode="auto">
          <a:xfrm>
            <a:off x="1500188" y="1681163"/>
            <a:ext cx="3175" cy="3175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9" y="0"/>
              </a:cxn>
              <a:cxn ang="0">
                <a:pos x="16" y="2"/>
              </a:cxn>
              <a:cxn ang="0">
                <a:pos x="22" y="6"/>
              </a:cxn>
              <a:cxn ang="0">
                <a:pos x="26" y="13"/>
              </a:cxn>
              <a:cxn ang="0">
                <a:pos x="28" y="21"/>
              </a:cxn>
              <a:cxn ang="0">
                <a:pos x="27" y="29"/>
              </a:cxn>
              <a:cxn ang="0">
                <a:pos x="23" y="35"/>
              </a:cxn>
              <a:cxn ang="0">
                <a:pos x="16" y="40"/>
              </a:cxn>
              <a:cxn ang="0">
                <a:pos x="0" y="2"/>
              </a:cxn>
            </a:cxnLst>
            <a:rect l="0" t="0" r="r" b="b"/>
            <a:pathLst>
              <a:path w="28" h="40">
                <a:moveTo>
                  <a:pt x="0" y="2"/>
                </a:moveTo>
                <a:lnTo>
                  <a:pt x="9" y="0"/>
                </a:lnTo>
                <a:lnTo>
                  <a:pt x="16" y="2"/>
                </a:lnTo>
                <a:lnTo>
                  <a:pt x="22" y="6"/>
                </a:lnTo>
                <a:lnTo>
                  <a:pt x="26" y="13"/>
                </a:lnTo>
                <a:lnTo>
                  <a:pt x="28" y="21"/>
                </a:lnTo>
                <a:lnTo>
                  <a:pt x="27" y="29"/>
                </a:lnTo>
                <a:lnTo>
                  <a:pt x="23" y="35"/>
                </a:lnTo>
                <a:lnTo>
                  <a:pt x="16" y="40"/>
                </a:lnTo>
                <a:lnTo>
                  <a:pt x="0" y="2"/>
                </a:lnTo>
                <a:close/>
              </a:path>
            </a:pathLst>
          </a:custGeom>
          <a:solidFill>
            <a:srgbClr val="EDF5F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697" name="Freeform 681"/>
          <p:cNvSpPr>
            <a:spLocks/>
          </p:cNvSpPr>
          <p:nvPr/>
        </p:nvSpPr>
        <p:spPr bwMode="auto">
          <a:xfrm>
            <a:off x="1246188" y="1681163"/>
            <a:ext cx="255587" cy="144462"/>
          </a:xfrm>
          <a:custGeom>
            <a:avLst/>
            <a:gdLst/>
            <a:ahLst/>
            <a:cxnLst>
              <a:cxn ang="0">
                <a:pos x="8" y="1614"/>
              </a:cxn>
              <a:cxn ang="0">
                <a:pos x="0" y="1595"/>
              </a:cxn>
              <a:cxn ang="0">
                <a:pos x="3531" y="0"/>
              </a:cxn>
              <a:cxn ang="0">
                <a:pos x="3547" y="38"/>
              </a:cxn>
              <a:cxn ang="0">
                <a:pos x="17" y="1633"/>
              </a:cxn>
              <a:cxn ang="0">
                <a:pos x="8" y="1614"/>
              </a:cxn>
            </a:cxnLst>
            <a:rect l="0" t="0" r="r" b="b"/>
            <a:pathLst>
              <a:path w="3547" h="1633">
                <a:moveTo>
                  <a:pt x="8" y="1614"/>
                </a:moveTo>
                <a:lnTo>
                  <a:pt x="0" y="1595"/>
                </a:lnTo>
                <a:lnTo>
                  <a:pt x="3531" y="0"/>
                </a:lnTo>
                <a:lnTo>
                  <a:pt x="3547" y="38"/>
                </a:lnTo>
                <a:lnTo>
                  <a:pt x="17" y="1633"/>
                </a:lnTo>
                <a:lnTo>
                  <a:pt x="8" y="1614"/>
                </a:lnTo>
                <a:close/>
              </a:path>
            </a:pathLst>
          </a:custGeom>
          <a:solidFill>
            <a:srgbClr val="EDF5F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698" name="Freeform 682"/>
          <p:cNvSpPr>
            <a:spLocks/>
          </p:cNvSpPr>
          <p:nvPr/>
        </p:nvSpPr>
        <p:spPr bwMode="auto">
          <a:xfrm>
            <a:off x="1244600" y="1822450"/>
            <a:ext cx="3175" cy="3175"/>
          </a:xfrm>
          <a:custGeom>
            <a:avLst/>
            <a:gdLst/>
            <a:ahLst/>
            <a:cxnLst>
              <a:cxn ang="0">
                <a:pos x="29" y="38"/>
              </a:cxn>
              <a:cxn ang="0">
                <a:pos x="19" y="40"/>
              </a:cxn>
              <a:cxn ang="0">
                <a:pos x="12" y="38"/>
              </a:cxn>
              <a:cxn ang="0">
                <a:pos x="6" y="34"/>
              </a:cxn>
              <a:cxn ang="0">
                <a:pos x="2" y="27"/>
              </a:cxn>
              <a:cxn ang="0">
                <a:pos x="0" y="19"/>
              </a:cxn>
              <a:cxn ang="0">
                <a:pos x="1" y="12"/>
              </a:cxn>
              <a:cxn ang="0">
                <a:pos x="5" y="6"/>
              </a:cxn>
              <a:cxn ang="0">
                <a:pos x="12" y="0"/>
              </a:cxn>
              <a:cxn ang="0">
                <a:pos x="29" y="38"/>
              </a:cxn>
            </a:cxnLst>
            <a:rect l="0" t="0" r="r" b="b"/>
            <a:pathLst>
              <a:path w="29" h="40">
                <a:moveTo>
                  <a:pt x="29" y="38"/>
                </a:moveTo>
                <a:lnTo>
                  <a:pt x="19" y="40"/>
                </a:lnTo>
                <a:lnTo>
                  <a:pt x="12" y="38"/>
                </a:lnTo>
                <a:lnTo>
                  <a:pt x="6" y="34"/>
                </a:lnTo>
                <a:lnTo>
                  <a:pt x="2" y="27"/>
                </a:lnTo>
                <a:lnTo>
                  <a:pt x="0" y="19"/>
                </a:lnTo>
                <a:lnTo>
                  <a:pt x="1" y="12"/>
                </a:lnTo>
                <a:lnTo>
                  <a:pt x="5" y="6"/>
                </a:lnTo>
                <a:lnTo>
                  <a:pt x="12" y="0"/>
                </a:lnTo>
                <a:lnTo>
                  <a:pt x="29" y="38"/>
                </a:lnTo>
                <a:close/>
              </a:path>
            </a:pathLst>
          </a:custGeom>
          <a:solidFill>
            <a:srgbClr val="EDF5F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699" name="Freeform 683"/>
          <p:cNvSpPr>
            <a:spLocks/>
          </p:cNvSpPr>
          <p:nvPr/>
        </p:nvSpPr>
        <p:spPr bwMode="auto">
          <a:xfrm>
            <a:off x="1231900" y="1830388"/>
            <a:ext cx="79375" cy="193675"/>
          </a:xfrm>
          <a:custGeom>
            <a:avLst/>
            <a:gdLst/>
            <a:ahLst/>
            <a:cxnLst>
              <a:cxn ang="0">
                <a:pos x="230" y="56"/>
              </a:cxn>
              <a:cxn ang="0">
                <a:pos x="1103" y="2072"/>
              </a:cxn>
              <a:cxn ang="0">
                <a:pos x="1067" y="2201"/>
              </a:cxn>
              <a:cxn ang="0">
                <a:pos x="1031" y="2186"/>
              </a:cxn>
              <a:cxn ang="0">
                <a:pos x="994" y="2172"/>
              </a:cxn>
              <a:cxn ang="0">
                <a:pos x="958" y="2155"/>
              </a:cxn>
              <a:cxn ang="0">
                <a:pos x="921" y="2138"/>
              </a:cxn>
              <a:cxn ang="0">
                <a:pos x="886" y="2119"/>
              </a:cxn>
              <a:cxn ang="0">
                <a:pos x="850" y="2100"/>
              </a:cxn>
              <a:cxn ang="0">
                <a:pos x="814" y="2079"/>
              </a:cxn>
              <a:cxn ang="0">
                <a:pos x="780" y="2058"/>
              </a:cxn>
              <a:cxn ang="0">
                <a:pos x="745" y="2036"/>
              </a:cxn>
              <a:cxn ang="0">
                <a:pos x="711" y="2012"/>
              </a:cxn>
              <a:cxn ang="0">
                <a:pos x="677" y="1988"/>
              </a:cxn>
              <a:cxn ang="0">
                <a:pos x="644" y="1964"/>
              </a:cxn>
              <a:cxn ang="0">
                <a:pos x="610" y="1939"/>
              </a:cxn>
              <a:cxn ang="0">
                <a:pos x="579" y="1911"/>
              </a:cxn>
              <a:cxn ang="0">
                <a:pos x="547" y="1884"/>
              </a:cxn>
              <a:cxn ang="0">
                <a:pos x="515" y="1856"/>
              </a:cxn>
              <a:cxn ang="0">
                <a:pos x="485" y="1827"/>
              </a:cxn>
              <a:cxn ang="0">
                <a:pos x="455" y="1797"/>
              </a:cxn>
              <a:cxn ang="0">
                <a:pos x="426" y="1767"/>
              </a:cxn>
              <a:cxn ang="0">
                <a:pos x="397" y="1736"/>
              </a:cxn>
              <a:cxn ang="0">
                <a:pos x="370" y="1705"/>
              </a:cxn>
              <a:cxn ang="0">
                <a:pos x="342" y="1672"/>
              </a:cxn>
              <a:cxn ang="0">
                <a:pos x="316" y="1638"/>
              </a:cxn>
              <a:cxn ang="0">
                <a:pos x="291" y="1604"/>
              </a:cxn>
              <a:cxn ang="0">
                <a:pos x="267" y="1571"/>
              </a:cxn>
              <a:cxn ang="0">
                <a:pos x="243" y="1536"/>
              </a:cxn>
              <a:cxn ang="0">
                <a:pos x="221" y="1500"/>
              </a:cxn>
              <a:cxn ang="0">
                <a:pos x="199" y="1463"/>
              </a:cxn>
              <a:cxn ang="0">
                <a:pos x="178" y="1427"/>
              </a:cxn>
              <a:cxn ang="0">
                <a:pos x="158" y="1389"/>
              </a:cxn>
              <a:cxn ang="0">
                <a:pos x="140" y="1351"/>
              </a:cxn>
              <a:cxn ang="0">
                <a:pos x="123" y="1314"/>
              </a:cxn>
              <a:cxn ang="0">
                <a:pos x="94" y="1241"/>
              </a:cxn>
              <a:cxn ang="0">
                <a:pos x="70" y="1164"/>
              </a:cxn>
              <a:cxn ang="0">
                <a:pos x="49" y="1083"/>
              </a:cxn>
              <a:cxn ang="0">
                <a:pos x="32" y="997"/>
              </a:cxn>
              <a:cxn ang="0">
                <a:pos x="19" y="910"/>
              </a:cxn>
              <a:cxn ang="0">
                <a:pos x="8" y="822"/>
              </a:cxn>
              <a:cxn ang="0">
                <a:pos x="2" y="732"/>
              </a:cxn>
              <a:cxn ang="0">
                <a:pos x="0" y="641"/>
              </a:cxn>
              <a:cxn ang="0">
                <a:pos x="2" y="551"/>
              </a:cxn>
              <a:cxn ang="0">
                <a:pos x="8" y="463"/>
              </a:cxn>
              <a:cxn ang="0">
                <a:pos x="18" y="375"/>
              </a:cxn>
              <a:cxn ang="0">
                <a:pos x="31" y="292"/>
              </a:cxn>
              <a:cxn ang="0">
                <a:pos x="48" y="212"/>
              </a:cxn>
              <a:cxn ang="0">
                <a:pos x="69" y="136"/>
              </a:cxn>
              <a:cxn ang="0">
                <a:pos x="94" y="65"/>
              </a:cxn>
              <a:cxn ang="0">
                <a:pos x="123" y="0"/>
              </a:cxn>
              <a:cxn ang="0">
                <a:pos x="230" y="56"/>
              </a:cxn>
            </a:cxnLst>
            <a:rect l="0" t="0" r="r" b="b"/>
            <a:pathLst>
              <a:path w="1103" h="2201">
                <a:moveTo>
                  <a:pt x="230" y="56"/>
                </a:moveTo>
                <a:lnTo>
                  <a:pt x="1103" y="2072"/>
                </a:lnTo>
                <a:lnTo>
                  <a:pt x="1067" y="2201"/>
                </a:lnTo>
                <a:lnTo>
                  <a:pt x="1031" y="2186"/>
                </a:lnTo>
                <a:lnTo>
                  <a:pt x="994" y="2172"/>
                </a:lnTo>
                <a:lnTo>
                  <a:pt x="958" y="2155"/>
                </a:lnTo>
                <a:lnTo>
                  <a:pt x="921" y="2138"/>
                </a:lnTo>
                <a:lnTo>
                  <a:pt x="886" y="2119"/>
                </a:lnTo>
                <a:lnTo>
                  <a:pt x="850" y="2100"/>
                </a:lnTo>
                <a:lnTo>
                  <a:pt x="814" y="2079"/>
                </a:lnTo>
                <a:lnTo>
                  <a:pt x="780" y="2058"/>
                </a:lnTo>
                <a:lnTo>
                  <a:pt x="745" y="2036"/>
                </a:lnTo>
                <a:lnTo>
                  <a:pt x="711" y="2012"/>
                </a:lnTo>
                <a:lnTo>
                  <a:pt x="677" y="1988"/>
                </a:lnTo>
                <a:lnTo>
                  <a:pt x="644" y="1964"/>
                </a:lnTo>
                <a:lnTo>
                  <a:pt x="610" y="1939"/>
                </a:lnTo>
                <a:lnTo>
                  <a:pt x="579" y="1911"/>
                </a:lnTo>
                <a:lnTo>
                  <a:pt x="547" y="1884"/>
                </a:lnTo>
                <a:lnTo>
                  <a:pt x="515" y="1856"/>
                </a:lnTo>
                <a:lnTo>
                  <a:pt x="485" y="1827"/>
                </a:lnTo>
                <a:lnTo>
                  <a:pt x="455" y="1797"/>
                </a:lnTo>
                <a:lnTo>
                  <a:pt x="426" y="1767"/>
                </a:lnTo>
                <a:lnTo>
                  <a:pt x="397" y="1736"/>
                </a:lnTo>
                <a:lnTo>
                  <a:pt x="370" y="1705"/>
                </a:lnTo>
                <a:lnTo>
                  <a:pt x="342" y="1672"/>
                </a:lnTo>
                <a:lnTo>
                  <a:pt x="316" y="1638"/>
                </a:lnTo>
                <a:lnTo>
                  <a:pt x="291" y="1604"/>
                </a:lnTo>
                <a:lnTo>
                  <a:pt x="267" y="1571"/>
                </a:lnTo>
                <a:lnTo>
                  <a:pt x="243" y="1536"/>
                </a:lnTo>
                <a:lnTo>
                  <a:pt x="221" y="1500"/>
                </a:lnTo>
                <a:lnTo>
                  <a:pt x="199" y="1463"/>
                </a:lnTo>
                <a:lnTo>
                  <a:pt x="178" y="1427"/>
                </a:lnTo>
                <a:lnTo>
                  <a:pt x="158" y="1389"/>
                </a:lnTo>
                <a:lnTo>
                  <a:pt x="140" y="1351"/>
                </a:lnTo>
                <a:lnTo>
                  <a:pt x="123" y="1314"/>
                </a:lnTo>
                <a:lnTo>
                  <a:pt x="94" y="1241"/>
                </a:lnTo>
                <a:lnTo>
                  <a:pt x="70" y="1164"/>
                </a:lnTo>
                <a:lnTo>
                  <a:pt x="49" y="1083"/>
                </a:lnTo>
                <a:lnTo>
                  <a:pt x="32" y="997"/>
                </a:lnTo>
                <a:lnTo>
                  <a:pt x="19" y="910"/>
                </a:lnTo>
                <a:lnTo>
                  <a:pt x="8" y="822"/>
                </a:lnTo>
                <a:lnTo>
                  <a:pt x="2" y="732"/>
                </a:lnTo>
                <a:lnTo>
                  <a:pt x="0" y="641"/>
                </a:lnTo>
                <a:lnTo>
                  <a:pt x="2" y="551"/>
                </a:lnTo>
                <a:lnTo>
                  <a:pt x="8" y="463"/>
                </a:lnTo>
                <a:lnTo>
                  <a:pt x="18" y="375"/>
                </a:lnTo>
                <a:lnTo>
                  <a:pt x="31" y="292"/>
                </a:lnTo>
                <a:lnTo>
                  <a:pt x="48" y="212"/>
                </a:lnTo>
                <a:lnTo>
                  <a:pt x="69" y="136"/>
                </a:lnTo>
                <a:lnTo>
                  <a:pt x="94" y="65"/>
                </a:lnTo>
                <a:lnTo>
                  <a:pt x="123" y="0"/>
                </a:lnTo>
                <a:lnTo>
                  <a:pt x="230" y="56"/>
                </a:lnTo>
                <a:close/>
              </a:path>
            </a:pathLst>
          </a:custGeom>
          <a:solidFill>
            <a:srgbClr val="EDF5F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700" name="Freeform 684"/>
          <p:cNvSpPr>
            <a:spLocks/>
          </p:cNvSpPr>
          <p:nvPr/>
        </p:nvSpPr>
        <p:spPr bwMode="auto">
          <a:xfrm>
            <a:off x="1230313" y="1830388"/>
            <a:ext cx="79375" cy="193675"/>
          </a:xfrm>
          <a:custGeom>
            <a:avLst/>
            <a:gdLst/>
            <a:ahLst/>
            <a:cxnLst>
              <a:cxn ang="0">
                <a:pos x="230" y="56"/>
              </a:cxn>
              <a:cxn ang="0">
                <a:pos x="1103" y="2072"/>
              </a:cxn>
              <a:cxn ang="0">
                <a:pos x="1067" y="2202"/>
              </a:cxn>
              <a:cxn ang="0">
                <a:pos x="1030" y="2187"/>
              </a:cxn>
              <a:cxn ang="0">
                <a:pos x="994" y="2172"/>
              </a:cxn>
              <a:cxn ang="0">
                <a:pos x="958" y="2155"/>
              </a:cxn>
              <a:cxn ang="0">
                <a:pos x="921" y="2138"/>
              </a:cxn>
              <a:cxn ang="0">
                <a:pos x="886" y="2119"/>
              </a:cxn>
              <a:cxn ang="0">
                <a:pos x="850" y="2100"/>
              </a:cxn>
              <a:cxn ang="0">
                <a:pos x="814" y="2079"/>
              </a:cxn>
              <a:cxn ang="0">
                <a:pos x="779" y="2058"/>
              </a:cxn>
              <a:cxn ang="0">
                <a:pos x="745" y="2036"/>
              </a:cxn>
              <a:cxn ang="0">
                <a:pos x="711" y="2013"/>
              </a:cxn>
              <a:cxn ang="0">
                <a:pos x="676" y="1989"/>
              </a:cxn>
              <a:cxn ang="0">
                <a:pos x="644" y="1964"/>
              </a:cxn>
              <a:cxn ang="0">
                <a:pos x="610" y="1939"/>
              </a:cxn>
              <a:cxn ang="0">
                <a:pos x="578" y="1912"/>
              </a:cxn>
              <a:cxn ang="0">
                <a:pos x="547" y="1884"/>
              </a:cxn>
              <a:cxn ang="0">
                <a:pos x="515" y="1857"/>
              </a:cxn>
              <a:cxn ang="0">
                <a:pos x="485" y="1827"/>
              </a:cxn>
              <a:cxn ang="0">
                <a:pos x="455" y="1798"/>
              </a:cxn>
              <a:cxn ang="0">
                <a:pos x="425" y="1767"/>
              </a:cxn>
              <a:cxn ang="0">
                <a:pos x="397" y="1737"/>
              </a:cxn>
              <a:cxn ang="0">
                <a:pos x="369" y="1705"/>
              </a:cxn>
              <a:cxn ang="0">
                <a:pos x="342" y="1672"/>
              </a:cxn>
              <a:cxn ang="0">
                <a:pos x="316" y="1639"/>
              </a:cxn>
              <a:cxn ang="0">
                <a:pos x="291" y="1605"/>
              </a:cxn>
              <a:cxn ang="0">
                <a:pos x="266" y="1571"/>
              </a:cxn>
              <a:cxn ang="0">
                <a:pos x="243" y="1536"/>
              </a:cxn>
              <a:cxn ang="0">
                <a:pos x="220" y="1500"/>
              </a:cxn>
              <a:cxn ang="0">
                <a:pos x="199" y="1464"/>
              </a:cxn>
              <a:cxn ang="0">
                <a:pos x="178" y="1428"/>
              </a:cxn>
              <a:cxn ang="0">
                <a:pos x="158" y="1390"/>
              </a:cxn>
              <a:cxn ang="0">
                <a:pos x="140" y="1352"/>
              </a:cxn>
              <a:cxn ang="0">
                <a:pos x="123" y="1314"/>
              </a:cxn>
              <a:cxn ang="0">
                <a:pos x="94" y="1241"/>
              </a:cxn>
              <a:cxn ang="0">
                <a:pos x="69" y="1164"/>
              </a:cxn>
              <a:cxn ang="0">
                <a:pos x="49" y="1083"/>
              </a:cxn>
              <a:cxn ang="0">
                <a:pos x="32" y="998"/>
              </a:cxn>
              <a:cxn ang="0">
                <a:pos x="18" y="910"/>
              </a:cxn>
              <a:cxn ang="0">
                <a:pos x="8" y="823"/>
              </a:cxn>
              <a:cxn ang="0">
                <a:pos x="2" y="732"/>
              </a:cxn>
              <a:cxn ang="0">
                <a:pos x="0" y="641"/>
              </a:cxn>
              <a:cxn ang="0">
                <a:pos x="2" y="552"/>
              </a:cxn>
              <a:cxn ang="0">
                <a:pos x="8" y="463"/>
              </a:cxn>
              <a:cxn ang="0">
                <a:pos x="17" y="376"/>
              </a:cxn>
              <a:cxn ang="0">
                <a:pos x="31" y="292"/>
              </a:cxn>
              <a:cxn ang="0">
                <a:pos x="48" y="212"/>
              </a:cxn>
              <a:cxn ang="0">
                <a:pos x="68" y="136"/>
              </a:cxn>
              <a:cxn ang="0">
                <a:pos x="94" y="66"/>
              </a:cxn>
              <a:cxn ang="0">
                <a:pos x="123" y="0"/>
              </a:cxn>
              <a:cxn ang="0">
                <a:pos x="230" y="56"/>
              </a:cxn>
            </a:cxnLst>
            <a:rect l="0" t="0" r="r" b="b"/>
            <a:pathLst>
              <a:path w="1103" h="2202">
                <a:moveTo>
                  <a:pt x="230" y="56"/>
                </a:moveTo>
                <a:lnTo>
                  <a:pt x="1103" y="2072"/>
                </a:lnTo>
                <a:lnTo>
                  <a:pt x="1067" y="2202"/>
                </a:lnTo>
                <a:lnTo>
                  <a:pt x="1030" y="2187"/>
                </a:lnTo>
                <a:lnTo>
                  <a:pt x="994" y="2172"/>
                </a:lnTo>
                <a:lnTo>
                  <a:pt x="958" y="2155"/>
                </a:lnTo>
                <a:lnTo>
                  <a:pt x="921" y="2138"/>
                </a:lnTo>
                <a:lnTo>
                  <a:pt x="886" y="2119"/>
                </a:lnTo>
                <a:lnTo>
                  <a:pt x="850" y="2100"/>
                </a:lnTo>
                <a:lnTo>
                  <a:pt x="814" y="2079"/>
                </a:lnTo>
                <a:lnTo>
                  <a:pt x="779" y="2058"/>
                </a:lnTo>
                <a:lnTo>
                  <a:pt x="745" y="2036"/>
                </a:lnTo>
                <a:lnTo>
                  <a:pt x="711" y="2013"/>
                </a:lnTo>
                <a:lnTo>
                  <a:pt x="676" y="1989"/>
                </a:lnTo>
                <a:lnTo>
                  <a:pt x="644" y="1964"/>
                </a:lnTo>
                <a:lnTo>
                  <a:pt x="610" y="1939"/>
                </a:lnTo>
                <a:lnTo>
                  <a:pt x="578" y="1912"/>
                </a:lnTo>
                <a:lnTo>
                  <a:pt x="547" y="1884"/>
                </a:lnTo>
                <a:lnTo>
                  <a:pt x="515" y="1857"/>
                </a:lnTo>
                <a:lnTo>
                  <a:pt x="485" y="1827"/>
                </a:lnTo>
                <a:lnTo>
                  <a:pt x="455" y="1798"/>
                </a:lnTo>
                <a:lnTo>
                  <a:pt x="425" y="1767"/>
                </a:lnTo>
                <a:lnTo>
                  <a:pt x="397" y="1737"/>
                </a:lnTo>
                <a:lnTo>
                  <a:pt x="369" y="1705"/>
                </a:lnTo>
                <a:lnTo>
                  <a:pt x="342" y="1672"/>
                </a:lnTo>
                <a:lnTo>
                  <a:pt x="316" y="1639"/>
                </a:lnTo>
                <a:lnTo>
                  <a:pt x="291" y="1605"/>
                </a:lnTo>
                <a:lnTo>
                  <a:pt x="266" y="1571"/>
                </a:lnTo>
                <a:lnTo>
                  <a:pt x="243" y="1536"/>
                </a:lnTo>
                <a:lnTo>
                  <a:pt x="220" y="1500"/>
                </a:lnTo>
                <a:lnTo>
                  <a:pt x="199" y="1464"/>
                </a:lnTo>
                <a:lnTo>
                  <a:pt x="178" y="1428"/>
                </a:lnTo>
                <a:lnTo>
                  <a:pt x="158" y="1390"/>
                </a:lnTo>
                <a:lnTo>
                  <a:pt x="140" y="1352"/>
                </a:lnTo>
                <a:lnTo>
                  <a:pt x="123" y="1314"/>
                </a:lnTo>
                <a:lnTo>
                  <a:pt x="94" y="1241"/>
                </a:lnTo>
                <a:lnTo>
                  <a:pt x="69" y="1164"/>
                </a:lnTo>
                <a:lnTo>
                  <a:pt x="49" y="1083"/>
                </a:lnTo>
                <a:lnTo>
                  <a:pt x="32" y="998"/>
                </a:lnTo>
                <a:lnTo>
                  <a:pt x="18" y="910"/>
                </a:lnTo>
                <a:lnTo>
                  <a:pt x="8" y="823"/>
                </a:lnTo>
                <a:lnTo>
                  <a:pt x="2" y="732"/>
                </a:lnTo>
                <a:lnTo>
                  <a:pt x="0" y="641"/>
                </a:lnTo>
                <a:lnTo>
                  <a:pt x="2" y="552"/>
                </a:lnTo>
                <a:lnTo>
                  <a:pt x="8" y="463"/>
                </a:lnTo>
                <a:lnTo>
                  <a:pt x="17" y="376"/>
                </a:lnTo>
                <a:lnTo>
                  <a:pt x="31" y="292"/>
                </a:lnTo>
                <a:lnTo>
                  <a:pt x="48" y="212"/>
                </a:lnTo>
                <a:lnTo>
                  <a:pt x="68" y="136"/>
                </a:lnTo>
                <a:lnTo>
                  <a:pt x="94" y="66"/>
                </a:lnTo>
                <a:lnTo>
                  <a:pt x="123" y="0"/>
                </a:lnTo>
                <a:lnTo>
                  <a:pt x="230" y="56"/>
                </a:lnTo>
                <a:close/>
              </a:path>
            </a:pathLst>
          </a:custGeom>
          <a:solidFill>
            <a:srgbClr val="BAC2C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701" name="Freeform 685"/>
          <p:cNvSpPr>
            <a:spLocks/>
          </p:cNvSpPr>
          <p:nvPr/>
        </p:nvSpPr>
        <p:spPr bwMode="auto">
          <a:xfrm>
            <a:off x="1511300" y="1679575"/>
            <a:ext cx="82550" cy="192088"/>
          </a:xfrm>
          <a:custGeom>
            <a:avLst/>
            <a:gdLst/>
            <a:ahLst/>
            <a:cxnLst>
              <a:cxn ang="0">
                <a:pos x="917" y="2127"/>
              </a:cxn>
              <a:cxn ang="0">
                <a:pos x="0" y="131"/>
              </a:cxn>
              <a:cxn ang="0">
                <a:pos x="32" y="0"/>
              </a:cxn>
              <a:cxn ang="0">
                <a:pos x="69" y="14"/>
              </a:cxn>
              <a:cxn ang="0">
                <a:pos x="106" y="29"/>
              </a:cxn>
              <a:cxn ang="0">
                <a:pos x="142" y="44"/>
              </a:cxn>
              <a:cxn ang="0">
                <a:pos x="179" y="60"/>
              </a:cxn>
              <a:cxn ang="0">
                <a:pos x="216" y="78"/>
              </a:cxn>
              <a:cxn ang="0">
                <a:pos x="252" y="96"/>
              </a:cxn>
              <a:cxn ang="0">
                <a:pos x="287" y="116"/>
              </a:cxn>
              <a:cxn ang="0">
                <a:pos x="323" y="136"/>
              </a:cxn>
              <a:cxn ang="0">
                <a:pos x="358" y="159"/>
              </a:cxn>
              <a:cxn ang="0">
                <a:pos x="392" y="181"/>
              </a:cxn>
              <a:cxn ang="0">
                <a:pos x="427" y="204"/>
              </a:cxn>
              <a:cxn ang="0">
                <a:pos x="461" y="228"/>
              </a:cxn>
              <a:cxn ang="0">
                <a:pos x="494" y="252"/>
              </a:cxn>
              <a:cxn ang="0">
                <a:pos x="527" y="279"/>
              </a:cxn>
              <a:cxn ang="0">
                <a:pos x="560" y="305"/>
              </a:cxn>
              <a:cxn ang="0">
                <a:pos x="591" y="332"/>
              </a:cxn>
              <a:cxn ang="0">
                <a:pos x="623" y="361"/>
              </a:cxn>
              <a:cxn ang="0">
                <a:pos x="653" y="389"/>
              </a:cxn>
              <a:cxn ang="0">
                <a:pos x="683" y="419"/>
              </a:cxn>
              <a:cxn ang="0">
                <a:pos x="713" y="449"/>
              </a:cxn>
              <a:cxn ang="0">
                <a:pos x="741" y="481"/>
              </a:cxn>
              <a:cxn ang="0">
                <a:pos x="769" y="513"/>
              </a:cxn>
              <a:cxn ang="0">
                <a:pos x="795" y="545"/>
              </a:cxn>
              <a:cxn ang="0">
                <a:pos x="822" y="578"/>
              </a:cxn>
              <a:cxn ang="0">
                <a:pos x="846" y="612"/>
              </a:cxn>
              <a:cxn ang="0">
                <a:pos x="871" y="647"/>
              </a:cxn>
              <a:cxn ang="0">
                <a:pos x="894" y="681"/>
              </a:cxn>
              <a:cxn ang="0">
                <a:pos x="917" y="717"/>
              </a:cxn>
              <a:cxn ang="0">
                <a:pos x="938" y="754"/>
              </a:cxn>
              <a:cxn ang="0">
                <a:pos x="958" y="791"/>
              </a:cxn>
              <a:cxn ang="0">
                <a:pos x="978" y="828"/>
              </a:cxn>
              <a:cxn ang="0">
                <a:pos x="996" y="866"/>
              </a:cxn>
              <a:cxn ang="0">
                <a:pos x="1026" y="938"/>
              </a:cxn>
              <a:cxn ang="0">
                <a:pos x="1052" y="1015"/>
              </a:cxn>
              <a:cxn ang="0">
                <a:pos x="1075" y="1096"/>
              </a:cxn>
              <a:cxn ang="0">
                <a:pos x="1094" y="1180"/>
              </a:cxn>
              <a:cxn ang="0">
                <a:pos x="1109" y="1266"/>
              </a:cxn>
              <a:cxn ang="0">
                <a:pos x="1121" y="1356"/>
              </a:cxn>
              <a:cxn ang="0">
                <a:pos x="1129" y="1446"/>
              </a:cxn>
              <a:cxn ang="0">
                <a:pos x="1133" y="1536"/>
              </a:cxn>
              <a:cxn ang="0">
                <a:pos x="1133" y="1626"/>
              </a:cxn>
              <a:cxn ang="0">
                <a:pos x="1130" y="1716"/>
              </a:cxn>
              <a:cxn ang="0">
                <a:pos x="1122" y="1802"/>
              </a:cxn>
              <a:cxn ang="0">
                <a:pos x="1110" y="1886"/>
              </a:cxn>
              <a:cxn ang="0">
                <a:pos x="1095" y="1967"/>
              </a:cxn>
              <a:cxn ang="0">
                <a:pos x="1076" y="2043"/>
              </a:cxn>
              <a:cxn ang="0">
                <a:pos x="1052" y="2115"/>
              </a:cxn>
              <a:cxn ang="0">
                <a:pos x="1025" y="2181"/>
              </a:cxn>
              <a:cxn ang="0">
                <a:pos x="917" y="2127"/>
              </a:cxn>
            </a:cxnLst>
            <a:rect l="0" t="0" r="r" b="b"/>
            <a:pathLst>
              <a:path w="1133" h="2181">
                <a:moveTo>
                  <a:pt x="917" y="2127"/>
                </a:moveTo>
                <a:lnTo>
                  <a:pt x="0" y="131"/>
                </a:lnTo>
                <a:lnTo>
                  <a:pt x="32" y="0"/>
                </a:lnTo>
                <a:lnTo>
                  <a:pt x="69" y="14"/>
                </a:lnTo>
                <a:lnTo>
                  <a:pt x="106" y="29"/>
                </a:lnTo>
                <a:lnTo>
                  <a:pt x="142" y="44"/>
                </a:lnTo>
                <a:lnTo>
                  <a:pt x="179" y="60"/>
                </a:lnTo>
                <a:lnTo>
                  <a:pt x="216" y="78"/>
                </a:lnTo>
                <a:lnTo>
                  <a:pt x="252" y="96"/>
                </a:lnTo>
                <a:lnTo>
                  <a:pt x="287" y="116"/>
                </a:lnTo>
                <a:lnTo>
                  <a:pt x="323" y="136"/>
                </a:lnTo>
                <a:lnTo>
                  <a:pt x="358" y="159"/>
                </a:lnTo>
                <a:lnTo>
                  <a:pt x="392" y="181"/>
                </a:lnTo>
                <a:lnTo>
                  <a:pt x="427" y="204"/>
                </a:lnTo>
                <a:lnTo>
                  <a:pt x="461" y="228"/>
                </a:lnTo>
                <a:lnTo>
                  <a:pt x="494" y="252"/>
                </a:lnTo>
                <a:lnTo>
                  <a:pt x="527" y="279"/>
                </a:lnTo>
                <a:lnTo>
                  <a:pt x="560" y="305"/>
                </a:lnTo>
                <a:lnTo>
                  <a:pt x="591" y="332"/>
                </a:lnTo>
                <a:lnTo>
                  <a:pt x="623" y="361"/>
                </a:lnTo>
                <a:lnTo>
                  <a:pt x="653" y="389"/>
                </a:lnTo>
                <a:lnTo>
                  <a:pt x="683" y="419"/>
                </a:lnTo>
                <a:lnTo>
                  <a:pt x="713" y="449"/>
                </a:lnTo>
                <a:lnTo>
                  <a:pt x="741" y="481"/>
                </a:lnTo>
                <a:lnTo>
                  <a:pt x="769" y="513"/>
                </a:lnTo>
                <a:lnTo>
                  <a:pt x="795" y="545"/>
                </a:lnTo>
                <a:lnTo>
                  <a:pt x="822" y="578"/>
                </a:lnTo>
                <a:lnTo>
                  <a:pt x="846" y="612"/>
                </a:lnTo>
                <a:lnTo>
                  <a:pt x="871" y="647"/>
                </a:lnTo>
                <a:lnTo>
                  <a:pt x="894" y="681"/>
                </a:lnTo>
                <a:lnTo>
                  <a:pt x="917" y="717"/>
                </a:lnTo>
                <a:lnTo>
                  <a:pt x="938" y="754"/>
                </a:lnTo>
                <a:lnTo>
                  <a:pt x="958" y="791"/>
                </a:lnTo>
                <a:lnTo>
                  <a:pt x="978" y="828"/>
                </a:lnTo>
                <a:lnTo>
                  <a:pt x="996" y="866"/>
                </a:lnTo>
                <a:lnTo>
                  <a:pt x="1026" y="938"/>
                </a:lnTo>
                <a:lnTo>
                  <a:pt x="1052" y="1015"/>
                </a:lnTo>
                <a:lnTo>
                  <a:pt x="1075" y="1096"/>
                </a:lnTo>
                <a:lnTo>
                  <a:pt x="1094" y="1180"/>
                </a:lnTo>
                <a:lnTo>
                  <a:pt x="1109" y="1266"/>
                </a:lnTo>
                <a:lnTo>
                  <a:pt x="1121" y="1356"/>
                </a:lnTo>
                <a:lnTo>
                  <a:pt x="1129" y="1446"/>
                </a:lnTo>
                <a:lnTo>
                  <a:pt x="1133" y="1536"/>
                </a:lnTo>
                <a:lnTo>
                  <a:pt x="1133" y="1626"/>
                </a:lnTo>
                <a:lnTo>
                  <a:pt x="1130" y="1716"/>
                </a:lnTo>
                <a:lnTo>
                  <a:pt x="1122" y="1802"/>
                </a:lnTo>
                <a:lnTo>
                  <a:pt x="1110" y="1886"/>
                </a:lnTo>
                <a:lnTo>
                  <a:pt x="1095" y="1967"/>
                </a:lnTo>
                <a:lnTo>
                  <a:pt x="1076" y="2043"/>
                </a:lnTo>
                <a:lnTo>
                  <a:pt x="1052" y="2115"/>
                </a:lnTo>
                <a:lnTo>
                  <a:pt x="1025" y="2181"/>
                </a:lnTo>
                <a:lnTo>
                  <a:pt x="917" y="2127"/>
                </a:lnTo>
                <a:close/>
              </a:path>
            </a:pathLst>
          </a:custGeom>
          <a:solidFill>
            <a:srgbClr val="EDF5F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702" name="Freeform 686"/>
          <p:cNvSpPr>
            <a:spLocks/>
          </p:cNvSpPr>
          <p:nvPr/>
        </p:nvSpPr>
        <p:spPr bwMode="auto">
          <a:xfrm>
            <a:off x="1511300" y="1679575"/>
            <a:ext cx="80963" cy="193675"/>
          </a:xfrm>
          <a:custGeom>
            <a:avLst/>
            <a:gdLst/>
            <a:ahLst/>
            <a:cxnLst>
              <a:cxn ang="0">
                <a:pos x="918" y="2126"/>
              </a:cxn>
              <a:cxn ang="0">
                <a:pos x="0" y="130"/>
              </a:cxn>
              <a:cxn ang="0">
                <a:pos x="33" y="0"/>
              </a:cxn>
              <a:cxn ang="0">
                <a:pos x="70" y="13"/>
              </a:cxn>
              <a:cxn ang="0">
                <a:pos x="107" y="28"/>
              </a:cxn>
              <a:cxn ang="0">
                <a:pos x="143" y="43"/>
              </a:cxn>
              <a:cxn ang="0">
                <a:pos x="180" y="60"/>
              </a:cxn>
              <a:cxn ang="0">
                <a:pos x="217" y="78"/>
              </a:cxn>
              <a:cxn ang="0">
                <a:pos x="252" y="96"/>
              </a:cxn>
              <a:cxn ang="0">
                <a:pos x="288" y="116"/>
              </a:cxn>
              <a:cxn ang="0">
                <a:pos x="324" y="136"/>
              </a:cxn>
              <a:cxn ang="0">
                <a:pos x="359" y="158"/>
              </a:cxn>
              <a:cxn ang="0">
                <a:pos x="393" y="180"/>
              </a:cxn>
              <a:cxn ang="0">
                <a:pos x="428" y="203"/>
              </a:cxn>
              <a:cxn ang="0">
                <a:pos x="462" y="227"/>
              </a:cxn>
              <a:cxn ang="0">
                <a:pos x="495" y="252"/>
              </a:cxn>
              <a:cxn ang="0">
                <a:pos x="528" y="278"/>
              </a:cxn>
              <a:cxn ang="0">
                <a:pos x="561" y="304"/>
              </a:cxn>
              <a:cxn ang="0">
                <a:pos x="592" y="332"/>
              </a:cxn>
              <a:cxn ang="0">
                <a:pos x="624" y="360"/>
              </a:cxn>
              <a:cxn ang="0">
                <a:pos x="654" y="389"/>
              </a:cxn>
              <a:cxn ang="0">
                <a:pos x="684" y="418"/>
              </a:cxn>
              <a:cxn ang="0">
                <a:pos x="714" y="449"/>
              </a:cxn>
              <a:cxn ang="0">
                <a:pos x="742" y="480"/>
              </a:cxn>
              <a:cxn ang="0">
                <a:pos x="770" y="512"/>
              </a:cxn>
              <a:cxn ang="0">
                <a:pos x="796" y="545"/>
              </a:cxn>
              <a:cxn ang="0">
                <a:pos x="823" y="577"/>
              </a:cxn>
              <a:cxn ang="0">
                <a:pos x="847" y="611"/>
              </a:cxn>
              <a:cxn ang="0">
                <a:pos x="872" y="646"/>
              </a:cxn>
              <a:cxn ang="0">
                <a:pos x="895" y="681"/>
              </a:cxn>
              <a:cxn ang="0">
                <a:pos x="918" y="717"/>
              </a:cxn>
              <a:cxn ang="0">
                <a:pos x="939" y="754"/>
              </a:cxn>
              <a:cxn ang="0">
                <a:pos x="959" y="790"/>
              </a:cxn>
              <a:cxn ang="0">
                <a:pos x="979" y="827"/>
              </a:cxn>
              <a:cxn ang="0">
                <a:pos x="997" y="865"/>
              </a:cxn>
              <a:cxn ang="0">
                <a:pos x="1027" y="937"/>
              </a:cxn>
              <a:cxn ang="0">
                <a:pos x="1053" y="1014"/>
              </a:cxn>
              <a:cxn ang="0">
                <a:pos x="1076" y="1095"/>
              </a:cxn>
              <a:cxn ang="0">
                <a:pos x="1095" y="1179"/>
              </a:cxn>
              <a:cxn ang="0">
                <a:pos x="1110" y="1266"/>
              </a:cxn>
              <a:cxn ang="0">
                <a:pos x="1122" y="1355"/>
              </a:cxn>
              <a:cxn ang="0">
                <a:pos x="1130" y="1445"/>
              </a:cxn>
              <a:cxn ang="0">
                <a:pos x="1134" y="1536"/>
              </a:cxn>
              <a:cxn ang="0">
                <a:pos x="1134" y="1625"/>
              </a:cxn>
              <a:cxn ang="0">
                <a:pos x="1131" y="1715"/>
              </a:cxn>
              <a:cxn ang="0">
                <a:pos x="1123" y="1801"/>
              </a:cxn>
              <a:cxn ang="0">
                <a:pos x="1111" y="1886"/>
              </a:cxn>
              <a:cxn ang="0">
                <a:pos x="1096" y="1966"/>
              </a:cxn>
              <a:cxn ang="0">
                <a:pos x="1077" y="2043"/>
              </a:cxn>
              <a:cxn ang="0">
                <a:pos x="1053" y="2115"/>
              </a:cxn>
              <a:cxn ang="0">
                <a:pos x="1026" y="2180"/>
              </a:cxn>
              <a:cxn ang="0">
                <a:pos x="918" y="2126"/>
              </a:cxn>
            </a:cxnLst>
            <a:rect l="0" t="0" r="r" b="b"/>
            <a:pathLst>
              <a:path w="1134" h="2180">
                <a:moveTo>
                  <a:pt x="918" y="2126"/>
                </a:moveTo>
                <a:lnTo>
                  <a:pt x="0" y="130"/>
                </a:lnTo>
                <a:lnTo>
                  <a:pt x="33" y="0"/>
                </a:lnTo>
                <a:lnTo>
                  <a:pt x="70" y="13"/>
                </a:lnTo>
                <a:lnTo>
                  <a:pt x="107" y="28"/>
                </a:lnTo>
                <a:lnTo>
                  <a:pt x="143" y="43"/>
                </a:lnTo>
                <a:lnTo>
                  <a:pt x="180" y="60"/>
                </a:lnTo>
                <a:lnTo>
                  <a:pt x="217" y="78"/>
                </a:lnTo>
                <a:lnTo>
                  <a:pt x="252" y="96"/>
                </a:lnTo>
                <a:lnTo>
                  <a:pt x="288" y="116"/>
                </a:lnTo>
                <a:lnTo>
                  <a:pt x="324" y="136"/>
                </a:lnTo>
                <a:lnTo>
                  <a:pt x="359" y="158"/>
                </a:lnTo>
                <a:lnTo>
                  <a:pt x="393" y="180"/>
                </a:lnTo>
                <a:lnTo>
                  <a:pt x="428" y="203"/>
                </a:lnTo>
                <a:lnTo>
                  <a:pt x="462" y="227"/>
                </a:lnTo>
                <a:lnTo>
                  <a:pt x="495" y="252"/>
                </a:lnTo>
                <a:lnTo>
                  <a:pt x="528" y="278"/>
                </a:lnTo>
                <a:lnTo>
                  <a:pt x="561" y="304"/>
                </a:lnTo>
                <a:lnTo>
                  <a:pt x="592" y="332"/>
                </a:lnTo>
                <a:lnTo>
                  <a:pt x="624" y="360"/>
                </a:lnTo>
                <a:lnTo>
                  <a:pt x="654" y="389"/>
                </a:lnTo>
                <a:lnTo>
                  <a:pt x="684" y="418"/>
                </a:lnTo>
                <a:lnTo>
                  <a:pt x="714" y="449"/>
                </a:lnTo>
                <a:lnTo>
                  <a:pt x="742" y="480"/>
                </a:lnTo>
                <a:lnTo>
                  <a:pt x="770" y="512"/>
                </a:lnTo>
                <a:lnTo>
                  <a:pt x="796" y="545"/>
                </a:lnTo>
                <a:lnTo>
                  <a:pt x="823" y="577"/>
                </a:lnTo>
                <a:lnTo>
                  <a:pt x="847" y="611"/>
                </a:lnTo>
                <a:lnTo>
                  <a:pt x="872" y="646"/>
                </a:lnTo>
                <a:lnTo>
                  <a:pt x="895" y="681"/>
                </a:lnTo>
                <a:lnTo>
                  <a:pt x="918" y="717"/>
                </a:lnTo>
                <a:lnTo>
                  <a:pt x="939" y="754"/>
                </a:lnTo>
                <a:lnTo>
                  <a:pt x="959" y="790"/>
                </a:lnTo>
                <a:lnTo>
                  <a:pt x="979" y="827"/>
                </a:lnTo>
                <a:lnTo>
                  <a:pt x="997" y="865"/>
                </a:lnTo>
                <a:lnTo>
                  <a:pt x="1027" y="937"/>
                </a:lnTo>
                <a:lnTo>
                  <a:pt x="1053" y="1014"/>
                </a:lnTo>
                <a:lnTo>
                  <a:pt x="1076" y="1095"/>
                </a:lnTo>
                <a:lnTo>
                  <a:pt x="1095" y="1179"/>
                </a:lnTo>
                <a:lnTo>
                  <a:pt x="1110" y="1266"/>
                </a:lnTo>
                <a:lnTo>
                  <a:pt x="1122" y="1355"/>
                </a:lnTo>
                <a:lnTo>
                  <a:pt x="1130" y="1445"/>
                </a:lnTo>
                <a:lnTo>
                  <a:pt x="1134" y="1536"/>
                </a:lnTo>
                <a:lnTo>
                  <a:pt x="1134" y="1625"/>
                </a:lnTo>
                <a:lnTo>
                  <a:pt x="1131" y="1715"/>
                </a:lnTo>
                <a:lnTo>
                  <a:pt x="1123" y="1801"/>
                </a:lnTo>
                <a:lnTo>
                  <a:pt x="1111" y="1886"/>
                </a:lnTo>
                <a:lnTo>
                  <a:pt x="1096" y="1966"/>
                </a:lnTo>
                <a:lnTo>
                  <a:pt x="1077" y="2043"/>
                </a:lnTo>
                <a:lnTo>
                  <a:pt x="1053" y="2115"/>
                </a:lnTo>
                <a:lnTo>
                  <a:pt x="1026" y="2180"/>
                </a:lnTo>
                <a:lnTo>
                  <a:pt x="918" y="2126"/>
                </a:lnTo>
                <a:close/>
              </a:path>
            </a:pathLst>
          </a:custGeom>
          <a:solidFill>
            <a:srgbClr val="BAC2C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703" name="Freeform 687"/>
          <p:cNvSpPr>
            <a:spLocks/>
          </p:cNvSpPr>
          <p:nvPr/>
        </p:nvSpPr>
        <p:spPr bwMode="auto">
          <a:xfrm>
            <a:off x="1323975" y="1790700"/>
            <a:ext cx="260350" cy="361950"/>
          </a:xfrm>
          <a:custGeom>
            <a:avLst/>
            <a:gdLst/>
            <a:ahLst/>
            <a:cxnLst>
              <a:cxn ang="0">
                <a:pos x="1404" y="4112"/>
              </a:cxn>
              <a:cxn ang="0">
                <a:pos x="3622" y="3023"/>
              </a:cxn>
              <a:cxn ang="0">
                <a:pos x="2218" y="0"/>
              </a:cxn>
              <a:cxn ang="0">
                <a:pos x="0" y="989"/>
              </a:cxn>
              <a:cxn ang="0">
                <a:pos x="1404" y="4112"/>
              </a:cxn>
            </a:cxnLst>
            <a:rect l="0" t="0" r="r" b="b"/>
            <a:pathLst>
              <a:path w="3622" h="4112">
                <a:moveTo>
                  <a:pt x="1404" y="4112"/>
                </a:moveTo>
                <a:lnTo>
                  <a:pt x="3622" y="3023"/>
                </a:lnTo>
                <a:lnTo>
                  <a:pt x="2218" y="0"/>
                </a:lnTo>
                <a:lnTo>
                  <a:pt x="0" y="989"/>
                </a:lnTo>
                <a:lnTo>
                  <a:pt x="1404" y="4112"/>
                </a:lnTo>
                <a:close/>
              </a:path>
            </a:pathLst>
          </a:custGeom>
          <a:solidFill>
            <a:srgbClr val="EDF5F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704" name="Freeform 688"/>
          <p:cNvSpPr>
            <a:spLocks/>
          </p:cNvSpPr>
          <p:nvPr/>
        </p:nvSpPr>
        <p:spPr bwMode="auto">
          <a:xfrm>
            <a:off x="1323975" y="1785938"/>
            <a:ext cx="260350" cy="361950"/>
          </a:xfrm>
          <a:custGeom>
            <a:avLst/>
            <a:gdLst/>
            <a:ahLst/>
            <a:cxnLst>
              <a:cxn ang="0">
                <a:pos x="1404" y="4113"/>
              </a:cxn>
              <a:cxn ang="0">
                <a:pos x="3622" y="3024"/>
              </a:cxn>
              <a:cxn ang="0">
                <a:pos x="2218" y="0"/>
              </a:cxn>
              <a:cxn ang="0">
                <a:pos x="0" y="989"/>
              </a:cxn>
              <a:cxn ang="0">
                <a:pos x="1404" y="4113"/>
              </a:cxn>
            </a:cxnLst>
            <a:rect l="0" t="0" r="r" b="b"/>
            <a:pathLst>
              <a:path w="3622" h="4113">
                <a:moveTo>
                  <a:pt x="1404" y="4113"/>
                </a:moveTo>
                <a:lnTo>
                  <a:pt x="3622" y="3024"/>
                </a:lnTo>
                <a:lnTo>
                  <a:pt x="2218" y="0"/>
                </a:lnTo>
                <a:lnTo>
                  <a:pt x="0" y="989"/>
                </a:lnTo>
                <a:lnTo>
                  <a:pt x="1404" y="4113"/>
                </a:lnTo>
                <a:close/>
              </a:path>
            </a:pathLst>
          </a:custGeom>
          <a:solidFill>
            <a:srgbClr val="11191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705" name="Freeform 689"/>
          <p:cNvSpPr>
            <a:spLocks/>
          </p:cNvSpPr>
          <p:nvPr/>
        </p:nvSpPr>
        <p:spPr bwMode="auto">
          <a:xfrm>
            <a:off x="1333500" y="1793875"/>
            <a:ext cx="249238" cy="346075"/>
          </a:xfrm>
          <a:custGeom>
            <a:avLst/>
            <a:gdLst/>
            <a:ahLst/>
            <a:cxnLst>
              <a:cxn ang="0">
                <a:pos x="1335" y="3913"/>
              </a:cxn>
              <a:cxn ang="0">
                <a:pos x="3446" y="2878"/>
              </a:cxn>
              <a:cxn ang="0">
                <a:pos x="2111" y="0"/>
              </a:cxn>
              <a:cxn ang="0">
                <a:pos x="0" y="942"/>
              </a:cxn>
              <a:cxn ang="0">
                <a:pos x="1335" y="3913"/>
              </a:cxn>
            </a:cxnLst>
            <a:rect l="0" t="0" r="r" b="b"/>
            <a:pathLst>
              <a:path w="3446" h="3913">
                <a:moveTo>
                  <a:pt x="1335" y="3913"/>
                </a:moveTo>
                <a:lnTo>
                  <a:pt x="3446" y="2878"/>
                </a:lnTo>
                <a:lnTo>
                  <a:pt x="2111" y="0"/>
                </a:lnTo>
                <a:lnTo>
                  <a:pt x="0" y="942"/>
                </a:lnTo>
                <a:lnTo>
                  <a:pt x="1335" y="3913"/>
                </a:lnTo>
                <a:close/>
              </a:path>
            </a:pathLst>
          </a:custGeom>
          <a:solidFill>
            <a:srgbClr val="1A781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706" name="Freeform 690"/>
          <p:cNvSpPr>
            <a:spLocks/>
          </p:cNvSpPr>
          <p:nvPr/>
        </p:nvSpPr>
        <p:spPr bwMode="auto">
          <a:xfrm>
            <a:off x="1344613" y="1735138"/>
            <a:ext cx="30162" cy="30162"/>
          </a:xfrm>
          <a:custGeom>
            <a:avLst/>
            <a:gdLst/>
            <a:ahLst/>
            <a:cxnLst>
              <a:cxn ang="0">
                <a:pos x="431" y="186"/>
              </a:cxn>
              <a:cxn ang="0">
                <a:pos x="79" y="343"/>
              </a:cxn>
              <a:cxn ang="0">
                <a:pos x="0" y="157"/>
              </a:cxn>
              <a:cxn ang="0">
                <a:pos x="352" y="0"/>
              </a:cxn>
              <a:cxn ang="0">
                <a:pos x="431" y="186"/>
              </a:cxn>
            </a:cxnLst>
            <a:rect l="0" t="0" r="r" b="b"/>
            <a:pathLst>
              <a:path w="431" h="343">
                <a:moveTo>
                  <a:pt x="431" y="186"/>
                </a:moveTo>
                <a:lnTo>
                  <a:pt x="79" y="343"/>
                </a:lnTo>
                <a:lnTo>
                  <a:pt x="0" y="157"/>
                </a:lnTo>
                <a:lnTo>
                  <a:pt x="352" y="0"/>
                </a:lnTo>
                <a:lnTo>
                  <a:pt x="431" y="18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707" name="Freeform 691"/>
          <p:cNvSpPr>
            <a:spLocks/>
          </p:cNvSpPr>
          <p:nvPr/>
        </p:nvSpPr>
        <p:spPr bwMode="auto">
          <a:xfrm>
            <a:off x="1349375" y="1739900"/>
            <a:ext cx="25400" cy="23813"/>
          </a:xfrm>
          <a:custGeom>
            <a:avLst/>
            <a:gdLst/>
            <a:ahLst/>
            <a:cxnLst>
              <a:cxn ang="0">
                <a:pos x="347" y="126"/>
              </a:cxn>
              <a:cxn ang="0">
                <a:pos x="53" y="257"/>
              </a:cxn>
              <a:cxn ang="0">
                <a:pos x="0" y="132"/>
              </a:cxn>
              <a:cxn ang="0">
                <a:pos x="294" y="0"/>
              </a:cxn>
              <a:cxn ang="0">
                <a:pos x="347" y="126"/>
              </a:cxn>
            </a:cxnLst>
            <a:rect l="0" t="0" r="r" b="b"/>
            <a:pathLst>
              <a:path w="347" h="257">
                <a:moveTo>
                  <a:pt x="347" y="126"/>
                </a:moveTo>
                <a:lnTo>
                  <a:pt x="53" y="257"/>
                </a:lnTo>
                <a:lnTo>
                  <a:pt x="0" y="132"/>
                </a:lnTo>
                <a:lnTo>
                  <a:pt x="294" y="0"/>
                </a:lnTo>
                <a:lnTo>
                  <a:pt x="347" y="126"/>
                </a:lnTo>
                <a:close/>
              </a:path>
            </a:pathLst>
          </a:custGeom>
          <a:solidFill>
            <a:srgbClr val="BAC2C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708" name="Freeform 692"/>
          <p:cNvSpPr>
            <a:spLocks/>
          </p:cNvSpPr>
          <p:nvPr/>
        </p:nvSpPr>
        <p:spPr bwMode="auto">
          <a:xfrm>
            <a:off x="1357313" y="1736725"/>
            <a:ext cx="15875" cy="20638"/>
          </a:xfrm>
          <a:custGeom>
            <a:avLst/>
            <a:gdLst/>
            <a:ahLst/>
            <a:cxnLst>
              <a:cxn ang="0">
                <a:pos x="5" y="73"/>
              </a:cxn>
              <a:cxn ang="0">
                <a:pos x="167" y="0"/>
              </a:cxn>
              <a:cxn ang="0">
                <a:pos x="171" y="0"/>
              </a:cxn>
              <a:cxn ang="0">
                <a:pos x="175" y="2"/>
              </a:cxn>
              <a:cxn ang="0">
                <a:pos x="180" y="6"/>
              </a:cxn>
              <a:cxn ang="0">
                <a:pos x="183" y="13"/>
              </a:cxn>
              <a:cxn ang="0">
                <a:pos x="236" y="141"/>
              </a:cxn>
              <a:cxn ang="0">
                <a:pos x="238" y="147"/>
              </a:cxn>
              <a:cxn ang="0">
                <a:pos x="238" y="154"/>
              </a:cxn>
              <a:cxn ang="0">
                <a:pos x="237" y="159"/>
              </a:cxn>
              <a:cxn ang="0">
                <a:pos x="234" y="162"/>
              </a:cxn>
              <a:cxn ang="0">
                <a:pos x="73" y="234"/>
              </a:cxn>
              <a:cxn ang="0">
                <a:pos x="69" y="234"/>
              </a:cxn>
              <a:cxn ang="0">
                <a:pos x="64" y="232"/>
              </a:cxn>
              <a:cxn ang="0">
                <a:pos x="60" y="228"/>
              </a:cxn>
              <a:cxn ang="0">
                <a:pos x="56" y="221"/>
              </a:cxn>
              <a:cxn ang="0">
                <a:pos x="2" y="94"/>
              </a:cxn>
              <a:cxn ang="0">
                <a:pos x="0" y="86"/>
              </a:cxn>
              <a:cxn ang="0">
                <a:pos x="0" y="80"/>
              </a:cxn>
              <a:cxn ang="0">
                <a:pos x="1" y="76"/>
              </a:cxn>
              <a:cxn ang="0">
                <a:pos x="5" y="73"/>
              </a:cxn>
            </a:cxnLst>
            <a:rect l="0" t="0" r="r" b="b"/>
            <a:pathLst>
              <a:path w="238" h="234">
                <a:moveTo>
                  <a:pt x="5" y="73"/>
                </a:moveTo>
                <a:lnTo>
                  <a:pt x="167" y="0"/>
                </a:lnTo>
                <a:lnTo>
                  <a:pt x="171" y="0"/>
                </a:lnTo>
                <a:lnTo>
                  <a:pt x="175" y="2"/>
                </a:lnTo>
                <a:lnTo>
                  <a:pt x="180" y="6"/>
                </a:lnTo>
                <a:lnTo>
                  <a:pt x="183" y="13"/>
                </a:lnTo>
                <a:lnTo>
                  <a:pt x="236" y="141"/>
                </a:lnTo>
                <a:lnTo>
                  <a:pt x="238" y="147"/>
                </a:lnTo>
                <a:lnTo>
                  <a:pt x="238" y="154"/>
                </a:lnTo>
                <a:lnTo>
                  <a:pt x="237" y="159"/>
                </a:lnTo>
                <a:lnTo>
                  <a:pt x="234" y="162"/>
                </a:lnTo>
                <a:lnTo>
                  <a:pt x="73" y="234"/>
                </a:lnTo>
                <a:lnTo>
                  <a:pt x="69" y="234"/>
                </a:lnTo>
                <a:lnTo>
                  <a:pt x="64" y="232"/>
                </a:lnTo>
                <a:lnTo>
                  <a:pt x="60" y="228"/>
                </a:lnTo>
                <a:lnTo>
                  <a:pt x="56" y="221"/>
                </a:lnTo>
                <a:lnTo>
                  <a:pt x="2" y="94"/>
                </a:lnTo>
                <a:lnTo>
                  <a:pt x="0" y="86"/>
                </a:lnTo>
                <a:lnTo>
                  <a:pt x="0" y="80"/>
                </a:lnTo>
                <a:lnTo>
                  <a:pt x="1" y="76"/>
                </a:lnTo>
                <a:lnTo>
                  <a:pt x="5" y="73"/>
                </a:lnTo>
                <a:close/>
              </a:path>
            </a:pathLst>
          </a:custGeom>
          <a:solidFill>
            <a:srgbClr val="E0E8E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709" name="Freeform 693"/>
          <p:cNvSpPr>
            <a:spLocks/>
          </p:cNvSpPr>
          <p:nvPr/>
        </p:nvSpPr>
        <p:spPr bwMode="auto">
          <a:xfrm>
            <a:off x="1357313" y="1738313"/>
            <a:ext cx="15875" cy="17462"/>
          </a:xfrm>
          <a:custGeom>
            <a:avLst/>
            <a:gdLst/>
            <a:ahLst/>
            <a:cxnLst>
              <a:cxn ang="0">
                <a:pos x="4" y="62"/>
              </a:cxn>
              <a:cxn ang="0">
                <a:pos x="142" y="0"/>
              </a:cxn>
              <a:cxn ang="0">
                <a:pos x="146" y="0"/>
              </a:cxn>
              <a:cxn ang="0">
                <a:pos x="150" y="2"/>
              </a:cxn>
              <a:cxn ang="0">
                <a:pos x="153" y="5"/>
              </a:cxn>
              <a:cxn ang="0">
                <a:pos x="156" y="10"/>
              </a:cxn>
              <a:cxn ang="0">
                <a:pos x="202" y="120"/>
              </a:cxn>
              <a:cxn ang="0">
                <a:pos x="204" y="125"/>
              </a:cxn>
              <a:cxn ang="0">
                <a:pos x="204" y="130"/>
              </a:cxn>
              <a:cxn ang="0">
                <a:pos x="202" y="135"/>
              </a:cxn>
              <a:cxn ang="0">
                <a:pos x="200" y="138"/>
              </a:cxn>
              <a:cxn ang="0">
                <a:pos x="62" y="199"/>
              </a:cxn>
              <a:cxn ang="0">
                <a:pos x="58" y="199"/>
              </a:cxn>
              <a:cxn ang="0">
                <a:pos x="54" y="198"/>
              </a:cxn>
              <a:cxn ang="0">
                <a:pos x="51" y="194"/>
              </a:cxn>
              <a:cxn ang="0">
                <a:pos x="48" y="188"/>
              </a:cxn>
              <a:cxn ang="0">
                <a:pos x="2" y="80"/>
              </a:cxn>
              <a:cxn ang="0">
                <a:pos x="0" y="74"/>
              </a:cxn>
              <a:cxn ang="0">
                <a:pos x="0" y="68"/>
              </a:cxn>
              <a:cxn ang="0">
                <a:pos x="2" y="64"/>
              </a:cxn>
              <a:cxn ang="0">
                <a:pos x="4" y="62"/>
              </a:cxn>
            </a:cxnLst>
            <a:rect l="0" t="0" r="r" b="b"/>
            <a:pathLst>
              <a:path w="204" h="199">
                <a:moveTo>
                  <a:pt x="4" y="62"/>
                </a:moveTo>
                <a:lnTo>
                  <a:pt x="142" y="0"/>
                </a:lnTo>
                <a:lnTo>
                  <a:pt x="146" y="0"/>
                </a:lnTo>
                <a:lnTo>
                  <a:pt x="150" y="2"/>
                </a:lnTo>
                <a:lnTo>
                  <a:pt x="153" y="5"/>
                </a:lnTo>
                <a:lnTo>
                  <a:pt x="156" y="10"/>
                </a:lnTo>
                <a:lnTo>
                  <a:pt x="202" y="120"/>
                </a:lnTo>
                <a:lnTo>
                  <a:pt x="204" y="125"/>
                </a:lnTo>
                <a:lnTo>
                  <a:pt x="204" y="130"/>
                </a:lnTo>
                <a:lnTo>
                  <a:pt x="202" y="135"/>
                </a:lnTo>
                <a:lnTo>
                  <a:pt x="200" y="138"/>
                </a:lnTo>
                <a:lnTo>
                  <a:pt x="62" y="199"/>
                </a:lnTo>
                <a:lnTo>
                  <a:pt x="58" y="199"/>
                </a:lnTo>
                <a:lnTo>
                  <a:pt x="54" y="198"/>
                </a:lnTo>
                <a:lnTo>
                  <a:pt x="51" y="194"/>
                </a:lnTo>
                <a:lnTo>
                  <a:pt x="48" y="188"/>
                </a:lnTo>
                <a:lnTo>
                  <a:pt x="2" y="80"/>
                </a:lnTo>
                <a:lnTo>
                  <a:pt x="0" y="74"/>
                </a:lnTo>
                <a:lnTo>
                  <a:pt x="0" y="68"/>
                </a:lnTo>
                <a:lnTo>
                  <a:pt x="2" y="64"/>
                </a:lnTo>
                <a:lnTo>
                  <a:pt x="4" y="62"/>
                </a:lnTo>
                <a:close/>
              </a:path>
            </a:pathLst>
          </a:custGeom>
          <a:solidFill>
            <a:srgbClr val="9199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710" name="Freeform 694"/>
          <p:cNvSpPr>
            <a:spLocks/>
          </p:cNvSpPr>
          <p:nvPr/>
        </p:nvSpPr>
        <p:spPr bwMode="auto">
          <a:xfrm>
            <a:off x="1362075" y="1741488"/>
            <a:ext cx="9525" cy="12700"/>
          </a:xfrm>
          <a:custGeom>
            <a:avLst/>
            <a:gdLst/>
            <a:ahLst/>
            <a:cxnLst>
              <a:cxn ang="0">
                <a:pos x="88" y="6"/>
              </a:cxn>
              <a:cxn ang="0">
                <a:pos x="116" y="77"/>
              </a:cxn>
              <a:cxn ang="0">
                <a:pos x="118" y="85"/>
              </a:cxn>
              <a:cxn ang="0">
                <a:pos x="118" y="95"/>
              </a:cxn>
              <a:cxn ang="0">
                <a:pos x="116" y="103"/>
              </a:cxn>
              <a:cxn ang="0">
                <a:pos x="112" y="108"/>
              </a:cxn>
              <a:cxn ang="0">
                <a:pos x="14" y="152"/>
              </a:cxn>
              <a:cxn ang="0">
                <a:pos x="6" y="154"/>
              </a:cxn>
              <a:cxn ang="0">
                <a:pos x="2" y="150"/>
              </a:cxn>
              <a:cxn ang="0">
                <a:pos x="0" y="140"/>
              </a:cxn>
              <a:cxn ang="0">
                <a:pos x="1" y="127"/>
              </a:cxn>
              <a:cxn ang="0">
                <a:pos x="4" y="112"/>
              </a:cxn>
              <a:cxn ang="0">
                <a:pos x="9" y="95"/>
              </a:cxn>
              <a:cxn ang="0">
                <a:pos x="14" y="77"/>
              </a:cxn>
              <a:cxn ang="0">
                <a:pos x="21" y="61"/>
              </a:cxn>
              <a:cxn ang="0">
                <a:pos x="29" y="46"/>
              </a:cxn>
              <a:cxn ang="0">
                <a:pos x="38" y="33"/>
              </a:cxn>
              <a:cxn ang="0">
                <a:pos x="48" y="21"/>
              </a:cxn>
              <a:cxn ang="0">
                <a:pos x="58" y="12"/>
              </a:cxn>
              <a:cxn ang="0">
                <a:pos x="67" y="4"/>
              </a:cxn>
              <a:cxn ang="0">
                <a:pos x="76" y="0"/>
              </a:cxn>
              <a:cxn ang="0">
                <a:pos x="83" y="1"/>
              </a:cxn>
              <a:cxn ang="0">
                <a:pos x="88" y="6"/>
              </a:cxn>
            </a:cxnLst>
            <a:rect l="0" t="0" r="r" b="b"/>
            <a:pathLst>
              <a:path w="118" h="154">
                <a:moveTo>
                  <a:pt x="88" y="6"/>
                </a:moveTo>
                <a:lnTo>
                  <a:pt x="116" y="77"/>
                </a:lnTo>
                <a:lnTo>
                  <a:pt x="118" y="85"/>
                </a:lnTo>
                <a:lnTo>
                  <a:pt x="118" y="95"/>
                </a:lnTo>
                <a:lnTo>
                  <a:pt x="116" y="103"/>
                </a:lnTo>
                <a:lnTo>
                  <a:pt x="112" y="108"/>
                </a:lnTo>
                <a:lnTo>
                  <a:pt x="14" y="152"/>
                </a:lnTo>
                <a:lnTo>
                  <a:pt x="6" y="154"/>
                </a:lnTo>
                <a:lnTo>
                  <a:pt x="2" y="150"/>
                </a:lnTo>
                <a:lnTo>
                  <a:pt x="0" y="140"/>
                </a:lnTo>
                <a:lnTo>
                  <a:pt x="1" y="127"/>
                </a:lnTo>
                <a:lnTo>
                  <a:pt x="4" y="112"/>
                </a:lnTo>
                <a:lnTo>
                  <a:pt x="9" y="95"/>
                </a:lnTo>
                <a:lnTo>
                  <a:pt x="14" y="77"/>
                </a:lnTo>
                <a:lnTo>
                  <a:pt x="21" y="61"/>
                </a:lnTo>
                <a:lnTo>
                  <a:pt x="29" y="46"/>
                </a:lnTo>
                <a:lnTo>
                  <a:pt x="38" y="33"/>
                </a:lnTo>
                <a:lnTo>
                  <a:pt x="48" y="21"/>
                </a:lnTo>
                <a:lnTo>
                  <a:pt x="58" y="12"/>
                </a:lnTo>
                <a:lnTo>
                  <a:pt x="67" y="4"/>
                </a:lnTo>
                <a:lnTo>
                  <a:pt x="76" y="0"/>
                </a:lnTo>
                <a:lnTo>
                  <a:pt x="83" y="1"/>
                </a:lnTo>
                <a:lnTo>
                  <a:pt x="88" y="6"/>
                </a:lnTo>
                <a:close/>
              </a:path>
            </a:pathLst>
          </a:custGeom>
          <a:solidFill>
            <a:srgbClr val="D1D9D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711" name="Freeform 695"/>
          <p:cNvSpPr>
            <a:spLocks/>
          </p:cNvSpPr>
          <p:nvPr/>
        </p:nvSpPr>
        <p:spPr bwMode="auto">
          <a:xfrm>
            <a:off x="1382713" y="1719263"/>
            <a:ext cx="20637" cy="25400"/>
          </a:xfrm>
          <a:custGeom>
            <a:avLst/>
            <a:gdLst/>
            <a:ahLst/>
            <a:cxnLst>
              <a:cxn ang="0">
                <a:pos x="287" y="186"/>
              </a:cxn>
              <a:cxn ang="0">
                <a:pos x="78" y="280"/>
              </a:cxn>
              <a:cxn ang="0">
                <a:pos x="0" y="93"/>
              </a:cxn>
              <a:cxn ang="0">
                <a:pos x="210" y="0"/>
              </a:cxn>
              <a:cxn ang="0">
                <a:pos x="287" y="186"/>
              </a:cxn>
            </a:cxnLst>
            <a:rect l="0" t="0" r="r" b="b"/>
            <a:pathLst>
              <a:path w="287" h="280">
                <a:moveTo>
                  <a:pt x="287" y="186"/>
                </a:moveTo>
                <a:lnTo>
                  <a:pt x="78" y="280"/>
                </a:lnTo>
                <a:lnTo>
                  <a:pt x="0" y="93"/>
                </a:lnTo>
                <a:lnTo>
                  <a:pt x="210" y="0"/>
                </a:lnTo>
                <a:lnTo>
                  <a:pt x="287" y="18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712" name="Freeform 696"/>
          <p:cNvSpPr>
            <a:spLocks/>
          </p:cNvSpPr>
          <p:nvPr/>
        </p:nvSpPr>
        <p:spPr bwMode="auto">
          <a:xfrm>
            <a:off x="1385888" y="1724025"/>
            <a:ext cx="17462" cy="19050"/>
          </a:xfrm>
          <a:custGeom>
            <a:avLst/>
            <a:gdLst/>
            <a:ahLst/>
            <a:cxnLst>
              <a:cxn ang="0">
                <a:pos x="227" y="125"/>
              </a:cxn>
              <a:cxn ang="0">
                <a:pos x="53" y="203"/>
              </a:cxn>
              <a:cxn ang="0">
                <a:pos x="0" y="78"/>
              </a:cxn>
              <a:cxn ang="0">
                <a:pos x="175" y="0"/>
              </a:cxn>
              <a:cxn ang="0">
                <a:pos x="227" y="125"/>
              </a:cxn>
            </a:cxnLst>
            <a:rect l="0" t="0" r="r" b="b"/>
            <a:pathLst>
              <a:path w="227" h="203">
                <a:moveTo>
                  <a:pt x="227" y="125"/>
                </a:moveTo>
                <a:lnTo>
                  <a:pt x="53" y="203"/>
                </a:lnTo>
                <a:lnTo>
                  <a:pt x="0" y="78"/>
                </a:lnTo>
                <a:lnTo>
                  <a:pt x="175" y="0"/>
                </a:lnTo>
                <a:lnTo>
                  <a:pt x="227" y="125"/>
                </a:lnTo>
                <a:close/>
              </a:path>
            </a:pathLst>
          </a:custGeom>
          <a:solidFill>
            <a:srgbClr val="BAC2C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713" name="Freeform 697"/>
          <p:cNvSpPr>
            <a:spLocks/>
          </p:cNvSpPr>
          <p:nvPr/>
        </p:nvSpPr>
        <p:spPr bwMode="auto">
          <a:xfrm>
            <a:off x="1385888" y="1720850"/>
            <a:ext cx="15875" cy="20638"/>
          </a:xfrm>
          <a:custGeom>
            <a:avLst/>
            <a:gdLst/>
            <a:ahLst/>
            <a:cxnLst>
              <a:cxn ang="0">
                <a:pos x="4" y="72"/>
              </a:cxn>
              <a:cxn ang="0">
                <a:pos x="167" y="0"/>
              </a:cxn>
              <a:cxn ang="0">
                <a:pos x="171" y="0"/>
              </a:cxn>
              <a:cxn ang="0">
                <a:pos x="175" y="2"/>
              </a:cxn>
              <a:cxn ang="0">
                <a:pos x="180" y="6"/>
              </a:cxn>
              <a:cxn ang="0">
                <a:pos x="183" y="12"/>
              </a:cxn>
              <a:cxn ang="0">
                <a:pos x="236" y="141"/>
              </a:cxn>
              <a:cxn ang="0">
                <a:pos x="238" y="147"/>
              </a:cxn>
              <a:cxn ang="0">
                <a:pos x="238" y="154"/>
              </a:cxn>
              <a:cxn ang="0">
                <a:pos x="237" y="159"/>
              </a:cxn>
              <a:cxn ang="0">
                <a:pos x="234" y="162"/>
              </a:cxn>
              <a:cxn ang="0">
                <a:pos x="73" y="234"/>
              </a:cxn>
              <a:cxn ang="0">
                <a:pos x="69" y="234"/>
              </a:cxn>
              <a:cxn ang="0">
                <a:pos x="63" y="232"/>
              </a:cxn>
              <a:cxn ang="0">
                <a:pos x="59" y="227"/>
              </a:cxn>
              <a:cxn ang="0">
                <a:pos x="55" y="221"/>
              </a:cxn>
              <a:cxn ang="0">
                <a:pos x="2" y="94"/>
              </a:cxn>
              <a:cxn ang="0">
                <a:pos x="0" y="86"/>
              </a:cxn>
              <a:cxn ang="0">
                <a:pos x="0" y="80"/>
              </a:cxn>
              <a:cxn ang="0">
                <a:pos x="1" y="76"/>
              </a:cxn>
              <a:cxn ang="0">
                <a:pos x="4" y="72"/>
              </a:cxn>
            </a:cxnLst>
            <a:rect l="0" t="0" r="r" b="b"/>
            <a:pathLst>
              <a:path w="238" h="234">
                <a:moveTo>
                  <a:pt x="4" y="72"/>
                </a:moveTo>
                <a:lnTo>
                  <a:pt x="167" y="0"/>
                </a:lnTo>
                <a:lnTo>
                  <a:pt x="171" y="0"/>
                </a:lnTo>
                <a:lnTo>
                  <a:pt x="175" y="2"/>
                </a:lnTo>
                <a:lnTo>
                  <a:pt x="180" y="6"/>
                </a:lnTo>
                <a:lnTo>
                  <a:pt x="183" y="12"/>
                </a:lnTo>
                <a:lnTo>
                  <a:pt x="236" y="141"/>
                </a:lnTo>
                <a:lnTo>
                  <a:pt x="238" y="147"/>
                </a:lnTo>
                <a:lnTo>
                  <a:pt x="238" y="154"/>
                </a:lnTo>
                <a:lnTo>
                  <a:pt x="237" y="159"/>
                </a:lnTo>
                <a:lnTo>
                  <a:pt x="234" y="162"/>
                </a:lnTo>
                <a:lnTo>
                  <a:pt x="73" y="234"/>
                </a:lnTo>
                <a:lnTo>
                  <a:pt x="69" y="234"/>
                </a:lnTo>
                <a:lnTo>
                  <a:pt x="63" y="232"/>
                </a:lnTo>
                <a:lnTo>
                  <a:pt x="59" y="227"/>
                </a:lnTo>
                <a:lnTo>
                  <a:pt x="55" y="221"/>
                </a:lnTo>
                <a:lnTo>
                  <a:pt x="2" y="94"/>
                </a:lnTo>
                <a:lnTo>
                  <a:pt x="0" y="86"/>
                </a:lnTo>
                <a:lnTo>
                  <a:pt x="0" y="80"/>
                </a:lnTo>
                <a:lnTo>
                  <a:pt x="1" y="76"/>
                </a:lnTo>
                <a:lnTo>
                  <a:pt x="4" y="72"/>
                </a:lnTo>
                <a:close/>
              </a:path>
            </a:pathLst>
          </a:custGeom>
          <a:solidFill>
            <a:srgbClr val="E0E8E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714" name="Freeform 698"/>
          <p:cNvSpPr>
            <a:spLocks/>
          </p:cNvSpPr>
          <p:nvPr/>
        </p:nvSpPr>
        <p:spPr bwMode="auto">
          <a:xfrm>
            <a:off x="1385888" y="1722438"/>
            <a:ext cx="15875" cy="17462"/>
          </a:xfrm>
          <a:custGeom>
            <a:avLst/>
            <a:gdLst/>
            <a:ahLst/>
            <a:cxnLst>
              <a:cxn ang="0">
                <a:pos x="4" y="62"/>
              </a:cxn>
              <a:cxn ang="0">
                <a:pos x="141" y="0"/>
              </a:cxn>
              <a:cxn ang="0">
                <a:pos x="145" y="0"/>
              </a:cxn>
              <a:cxn ang="0">
                <a:pos x="150" y="2"/>
              </a:cxn>
              <a:cxn ang="0">
                <a:pos x="153" y="5"/>
              </a:cxn>
              <a:cxn ang="0">
                <a:pos x="156" y="10"/>
              </a:cxn>
              <a:cxn ang="0">
                <a:pos x="202" y="120"/>
              </a:cxn>
              <a:cxn ang="0">
                <a:pos x="204" y="125"/>
              </a:cxn>
              <a:cxn ang="0">
                <a:pos x="204" y="130"/>
              </a:cxn>
              <a:cxn ang="0">
                <a:pos x="202" y="135"/>
              </a:cxn>
              <a:cxn ang="0">
                <a:pos x="200" y="138"/>
              </a:cxn>
              <a:cxn ang="0">
                <a:pos x="62" y="199"/>
              </a:cxn>
              <a:cxn ang="0">
                <a:pos x="58" y="199"/>
              </a:cxn>
              <a:cxn ang="0">
                <a:pos x="54" y="198"/>
              </a:cxn>
              <a:cxn ang="0">
                <a:pos x="51" y="194"/>
              </a:cxn>
              <a:cxn ang="0">
                <a:pos x="48" y="188"/>
              </a:cxn>
              <a:cxn ang="0">
                <a:pos x="2" y="80"/>
              </a:cxn>
              <a:cxn ang="0">
                <a:pos x="0" y="73"/>
              </a:cxn>
              <a:cxn ang="0">
                <a:pos x="0" y="68"/>
              </a:cxn>
              <a:cxn ang="0">
                <a:pos x="2" y="64"/>
              </a:cxn>
              <a:cxn ang="0">
                <a:pos x="4" y="62"/>
              </a:cxn>
            </a:cxnLst>
            <a:rect l="0" t="0" r="r" b="b"/>
            <a:pathLst>
              <a:path w="204" h="199">
                <a:moveTo>
                  <a:pt x="4" y="62"/>
                </a:moveTo>
                <a:lnTo>
                  <a:pt x="141" y="0"/>
                </a:lnTo>
                <a:lnTo>
                  <a:pt x="145" y="0"/>
                </a:lnTo>
                <a:lnTo>
                  <a:pt x="150" y="2"/>
                </a:lnTo>
                <a:lnTo>
                  <a:pt x="153" y="5"/>
                </a:lnTo>
                <a:lnTo>
                  <a:pt x="156" y="10"/>
                </a:lnTo>
                <a:lnTo>
                  <a:pt x="202" y="120"/>
                </a:lnTo>
                <a:lnTo>
                  <a:pt x="204" y="125"/>
                </a:lnTo>
                <a:lnTo>
                  <a:pt x="204" y="130"/>
                </a:lnTo>
                <a:lnTo>
                  <a:pt x="202" y="135"/>
                </a:lnTo>
                <a:lnTo>
                  <a:pt x="200" y="138"/>
                </a:lnTo>
                <a:lnTo>
                  <a:pt x="62" y="199"/>
                </a:lnTo>
                <a:lnTo>
                  <a:pt x="58" y="199"/>
                </a:lnTo>
                <a:lnTo>
                  <a:pt x="54" y="198"/>
                </a:lnTo>
                <a:lnTo>
                  <a:pt x="51" y="194"/>
                </a:lnTo>
                <a:lnTo>
                  <a:pt x="48" y="188"/>
                </a:lnTo>
                <a:lnTo>
                  <a:pt x="2" y="80"/>
                </a:lnTo>
                <a:lnTo>
                  <a:pt x="0" y="73"/>
                </a:lnTo>
                <a:lnTo>
                  <a:pt x="0" y="68"/>
                </a:lnTo>
                <a:lnTo>
                  <a:pt x="2" y="64"/>
                </a:lnTo>
                <a:lnTo>
                  <a:pt x="4" y="62"/>
                </a:lnTo>
                <a:close/>
              </a:path>
            </a:pathLst>
          </a:custGeom>
          <a:solidFill>
            <a:srgbClr val="9199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715" name="Freeform 699"/>
          <p:cNvSpPr>
            <a:spLocks/>
          </p:cNvSpPr>
          <p:nvPr/>
        </p:nvSpPr>
        <p:spPr bwMode="auto">
          <a:xfrm>
            <a:off x="1390650" y="1725613"/>
            <a:ext cx="9525" cy="12700"/>
          </a:xfrm>
          <a:custGeom>
            <a:avLst/>
            <a:gdLst/>
            <a:ahLst/>
            <a:cxnLst>
              <a:cxn ang="0">
                <a:pos x="88" y="6"/>
              </a:cxn>
              <a:cxn ang="0">
                <a:pos x="116" y="78"/>
              </a:cxn>
              <a:cxn ang="0">
                <a:pos x="118" y="86"/>
              </a:cxn>
              <a:cxn ang="0">
                <a:pos x="119" y="95"/>
              </a:cxn>
              <a:cxn ang="0">
                <a:pos x="117" y="103"/>
              </a:cxn>
              <a:cxn ang="0">
                <a:pos x="112" y="109"/>
              </a:cxn>
              <a:cxn ang="0">
                <a:pos x="14" y="152"/>
              </a:cxn>
              <a:cxn ang="0">
                <a:pos x="6" y="154"/>
              </a:cxn>
              <a:cxn ang="0">
                <a:pos x="2" y="150"/>
              </a:cxn>
              <a:cxn ang="0">
                <a:pos x="0" y="140"/>
              </a:cxn>
              <a:cxn ang="0">
                <a:pos x="1" y="128"/>
              </a:cxn>
              <a:cxn ang="0">
                <a:pos x="4" y="112"/>
              </a:cxn>
              <a:cxn ang="0">
                <a:pos x="9" y="95"/>
              </a:cxn>
              <a:cxn ang="0">
                <a:pos x="14" y="78"/>
              </a:cxn>
              <a:cxn ang="0">
                <a:pos x="21" y="61"/>
              </a:cxn>
              <a:cxn ang="0">
                <a:pos x="29" y="46"/>
              </a:cxn>
              <a:cxn ang="0">
                <a:pos x="38" y="33"/>
              </a:cxn>
              <a:cxn ang="0">
                <a:pos x="48" y="21"/>
              </a:cxn>
              <a:cxn ang="0">
                <a:pos x="58" y="12"/>
              </a:cxn>
              <a:cxn ang="0">
                <a:pos x="67" y="4"/>
              </a:cxn>
              <a:cxn ang="0">
                <a:pos x="76" y="0"/>
              </a:cxn>
              <a:cxn ang="0">
                <a:pos x="82" y="1"/>
              </a:cxn>
              <a:cxn ang="0">
                <a:pos x="88" y="6"/>
              </a:cxn>
            </a:cxnLst>
            <a:rect l="0" t="0" r="r" b="b"/>
            <a:pathLst>
              <a:path w="119" h="154">
                <a:moveTo>
                  <a:pt x="88" y="6"/>
                </a:moveTo>
                <a:lnTo>
                  <a:pt x="116" y="78"/>
                </a:lnTo>
                <a:lnTo>
                  <a:pt x="118" y="86"/>
                </a:lnTo>
                <a:lnTo>
                  <a:pt x="119" y="95"/>
                </a:lnTo>
                <a:lnTo>
                  <a:pt x="117" y="103"/>
                </a:lnTo>
                <a:lnTo>
                  <a:pt x="112" y="109"/>
                </a:lnTo>
                <a:lnTo>
                  <a:pt x="14" y="152"/>
                </a:lnTo>
                <a:lnTo>
                  <a:pt x="6" y="154"/>
                </a:lnTo>
                <a:lnTo>
                  <a:pt x="2" y="150"/>
                </a:lnTo>
                <a:lnTo>
                  <a:pt x="0" y="140"/>
                </a:lnTo>
                <a:lnTo>
                  <a:pt x="1" y="128"/>
                </a:lnTo>
                <a:lnTo>
                  <a:pt x="4" y="112"/>
                </a:lnTo>
                <a:lnTo>
                  <a:pt x="9" y="95"/>
                </a:lnTo>
                <a:lnTo>
                  <a:pt x="14" y="78"/>
                </a:lnTo>
                <a:lnTo>
                  <a:pt x="21" y="61"/>
                </a:lnTo>
                <a:lnTo>
                  <a:pt x="29" y="46"/>
                </a:lnTo>
                <a:lnTo>
                  <a:pt x="38" y="33"/>
                </a:lnTo>
                <a:lnTo>
                  <a:pt x="48" y="21"/>
                </a:lnTo>
                <a:lnTo>
                  <a:pt x="58" y="12"/>
                </a:lnTo>
                <a:lnTo>
                  <a:pt x="67" y="4"/>
                </a:lnTo>
                <a:lnTo>
                  <a:pt x="76" y="0"/>
                </a:lnTo>
                <a:lnTo>
                  <a:pt x="82" y="1"/>
                </a:lnTo>
                <a:lnTo>
                  <a:pt x="88" y="6"/>
                </a:lnTo>
                <a:close/>
              </a:path>
            </a:pathLst>
          </a:custGeom>
          <a:solidFill>
            <a:srgbClr val="D1D9D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716" name="Freeform 700"/>
          <p:cNvSpPr>
            <a:spLocks/>
          </p:cNvSpPr>
          <p:nvPr/>
        </p:nvSpPr>
        <p:spPr bwMode="auto">
          <a:xfrm>
            <a:off x="1422400" y="1708150"/>
            <a:ext cx="6350" cy="9525"/>
          </a:xfrm>
          <a:custGeom>
            <a:avLst/>
            <a:gdLst/>
            <a:ahLst/>
            <a:cxnLst>
              <a:cxn ang="0">
                <a:pos x="50" y="104"/>
              </a:cxn>
              <a:cxn ang="0">
                <a:pos x="40" y="103"/>
              </a:cxn>
              <a:cxn ang="0">
                <a:pos x="31" y="99"/>
              </a:cxn>
              <a:cxn ang="0">
                <a:pos x="23" y="95"/>
              </a:cxn>
              <a:cxn ang="0">
                <a:pos x="15" y="89"/>
              </a:cxn>
              <a:cxn ang="0">
                <a:pos x="8" y="80"/>
              </a:cxn>
              <a:cxn ang="0">
                <a:pos x="4" y="72"/>
              </a:cxn>
              <a:cxn ang="0">
                <a:pos x="1" y="62"/>
              </a:cxn>
              <a:cxn ang="0">
                <a:pos x="0" y="52"/>
              </a:cxn>
              <a:cxn ang="0">
                <a:pos x="1" y="41"/>
              </a:cxn>
              <a:cxn ang="0">
                <a:pos x="4" y="32"/>
              </a:cxn>
              <a:cxn ang="0">
                <a:pos x="8" y="23"/>
              </a:cxn>
              <a:cxn ang="0">
                <a:pos x="15" y="15"/>
              </a:cxn>
              <a:cxn ang="0">
                <a:pos x="23" y="9"/>
              </a:cxn>
              <a:cxn ang="0">
                <a:pos x="31" y="5"/>
              </a:cxn>
              <a:cxn ang="0">
                <a:pos x="40" y="1"/>
              </a:cxn>
              <a:cxn ang="0">
                <a:pos x="50" y="0"/>
              </a:cxn>
              <a:cxn ang="0">
                <a:pos x="60" y="1"/>
              </a:cxn>
              <a:cxn ang="0">
                <a:pos x="70" y="5"/>
              </a:cxn>
              <a:cxn ang="0">
                <a:pos x="78" y="9"/>
              </a:cxn>
              <a:cxn ang="0">
                <a:pos x="86" y="15"/>
              </a:cxn>
              <a:cxn ang="0">
                <a:pos x="92" y="23"/>
              </a:cxn>
              <a:cxn ang="0">
                <a:pos x="96" y="32"/>
              </a:cxn>
              <a:cxn ang="0">
                <a:pos x="99" y="41"/>
              </a:cxn>
              <a:cxn ang="0">
                <a:pos x="100" y="52"/>
              </a:cxn>
              <a:cxn ang="0">
                <a:pos x="99" y="62"/>
              </a:cxn>
              <a:cxn ang="0">
                <a:pos x="96" y="72"/>
              </a:cxn>
              <a:cxn ang="0">
                <a:pos x="92" y="80"/>
              </a:cxn>
              <a:cxn ang="0">
                <a:pos x="86" y="89"/>
              </a:cxn>
              <a:cxn ang="0">
                <a:pos x="78" y="95"/>
              </a:cxn>
              <a:cxn ang="0">
                <a:pos x="70" y="99"/>
              </a:cxn>
              <a:cxn ang="0">
                <a:pos x="60" y="103"/>
              </a:cxn>
              <a:cxn ang="0">
                <a:pos x="50" y="104"/>
              </a:cxn>
            </a:cxnLst>
            <a:rect l="0" t="0" r="r" b="b"/>
            <a:pathLst>
              <a:path w="100" h="104">
                <a:moveTo>
                  <a:pt x="50" y="104"/>
                </a:moveTo>
                <a:lnTo>
                  <a:pt x="40" y="103"/>
                </a:lnTo>
                <a:lnTo>
                  <a:pt x="31" y="99"/>
                </a:lnTo>
                <a:lnTo>
                  <a:pt x="23" y="95"/>
                </a:lnTo>
                <a:lnTo>
                  <a:pt x="15" y="89"/>
                </a:lnTo>
                <a:lnTo>
                  <a:pt x="8" y="80"/>
                </a:lnTo>
                <a:lnTo>
                  <a:pt x="4" y="72"/>
                </a:lnTo>
                <a:lnTo>
                  <a:pt x="1" y="62"/>
                </a:lnTo>
                <a:lnTo>
                  <a:pt x="0" y="52"/>
                </a:lnTo>
                <a:lnTo>
                  <a:pt x="1" y="41"/>
                </a:lnTo>
                <a:lnTo>
                  <a:pt x="4" y="32"/>
                </a:lnTo>
                <a:lnTo>
                  <a:pt x="8" y="23"/>
                </a:lnTo>
                <a:lnTo>
                  <a:pt x="15" y="15"/>
                </a:lnTo>
                <a:lnTo>
                  <a:pt x="23" y="9"/>
                </a:lnTo>
                <a:lnTo>
                  <a:pt x="31" y="5"/>
                </a:lnTo>
                <a:lnTo>
                  <a:pt x="40" y="1"/>
                </a:lnTo>
                <a:lnTo>
                  <a:pt x="50" y="0"/>
                </a:lnTo>
                <a:lnTo>
                  <a:pt x="60" y="1"/>
                </a:lnTo>
                <a:lnTo>
                  <a:pt x="70" y="5"/>
                </a:lnTo>
                <a:lnTo>
                  <a:pt x="78" y="9"/>
                </a:lnTo>
                <a:lnTo>
                  <a:pt x="86" y="15"/>
                </a:lnTo>
                <a:lnTo>
                  <a:pt x="92" y="23"/>
                </a:lnTo>
                <a:lnTo>
                  <a:pt x="96" y="32"/>
                </a:lnTo>
                <a:lnTo>
                  <a:pt x="99" y="41"/>
                </a:lnTo>
                <a:lnTo>
                  <a:pt x="100" y="52"/>
                </a:lnTo>
                <a:lnTo>
                  <a:pt x="99" y="62"/>
                </a:lnTo>
                <a:lnTo>
                  <a:pt x="96" y="72"/>
                </a:lnTo>
                <a:lnTo>
                  <a:pt x="92" y="80"/>
                </a:lnTo>
                <a:lnTo>
                  <a:pt x="86" y="89"/>
                </a:lnTo>
                <a:lnTo>
                  <a:pt x="78" y="95"/>
                </a:lnTo>
                <a:lnTo>
                  <a:pt x="70" y="99"/>
                </a:lnTo>
                <a:lnTo>
                  <a:pt x="60" y="103"/>
                </a:lnTo>
                <a:lnTo>
                  <a:pt x="50" y="104"/>
                </a:lnTo>
                <a:close/>
              </a:path>
            </a:pathLst>
          </a:custGeom>
          <a:solidFill>
            <a:srgbClr val="61666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717" name="Freeform 701"/>
          <p:cNvSpPr>
            <a:spLocks/>
          </p:cNvSpPr>
          <p:nvPr/>
        </p:nvSpPr>
        <p:spPr bwMode="auto">
          <a:xfrm>
            <a:off x="1312863" y="1770063"/>
            <a:ext cx="7937" cy="7937"/>
          </a:xfrm>
          <a:custGeom>
            <a:avLst/>
            <a:gdLst/>
            <a:ahLst/>
            <a:cxnLst>
              <a:cxn ang="0">
                <a:pos x="50" y="103"/>
              </a:cxn>
              <a:cxn ang="0">
                <a:pos x="39" y="102"/>
              </a:cxn>
              <a:cxn ang="0">
                <a:pos x="30" y="99"/>
              </a:cxn>
              <a:cxn ang="0">
                <a:pos x="22" y="95"/>
              </a:cxn>
              <a:cxn ang="0">
                <a:pos x="14" y="88"/>
              </a:cxn>
              <a:cxn ang="0">
                <a:pos x="8" y="80"/>
              </a:cxn>
              <a:cxn ang="0">
                <a:pos x="4" y="71"/>
              </a:cxn>
              <a:cxn ang="0">
                <a:pos x="1" y="62"/>
              </a:cxn>
              <a:cxn ang="0">
                <a:pos x="0" y="51"/>
              </a:cxn>
              <a:cxn ang="0">
                <a:pos x="1" y="41"/>
              </a:cxn>
              <a:cxn ang="0">
                <a:pos x="4" y="31"/>
              </a:cxn>
              <a:cxn ang="0">
                <a:pos x="8" y="23"/>
              </a:cxn>
              <a:cxn ang="0">
                <a:pos x="14" y="15"/>
              </a:cxn>
              <a:cxn ang="0">
                <a:pos x="22" y="8"/>
              </a:cxn>
              <a:cxn ang="0">
                <a:pos x="30" y="4"/>
              </a:cxn>
              <a:cxn ang="0">
                <a:pos x="39" y="1"/>
              </a:cxn>
              <a:cxn ang="0">
                <a:pos x="50" y="0"/>
              </a:cxn>
              <a:cxn ang="0">
                <a:pos x="60" y="1"/>
              </a:cxn>
              <a:cxn ang="0">
                <a:pos x="69" y="4"/>
              </a:cxn>
              <a:cxn ang="0">
                <a:pos x="77" y="8"/>
              </a:cxn>
              <a:cxn ang="0">
                <a:pos x="85" y="15"/>
              </a:cxn>
              <a:cxn ang="0">
                <a:pos x="91" y="23"/>
              </a:cxn>
              <a:cxn ang="0">
                <a:pos x="96" y="31"/>
              </a:cxn>
              <a:cxn ang="0">
                <a:pos x="99" y="41"/>
              </a:cxn>
              <a:cxn ang="0">
                <a:pos x="100" y="51"/>
              </a:cxn>
              <a:cxn ang="0">
                <a:pos x="99" y="62"/>
              </a:cxn>
              <a:cxn ang="0">
                <a:pos x="96" y="71"/>
              </a:cxn>
              <a:cxn ang="0">
                <a:pos x="91" y="80"/>
              </a:cxn>
              <a:cxn ang="0">
                <a:pos x="85" y="88"/>
              </a:cxn>
              <a:cxn ang="0">
                <a:pos x="77" y="95"/>
              </a:cxn>
              <a:cxn ang="0">
                <a:pos x="69" y="99"/>
              </a:cxn>
              <a:cxn ang="0">
                <a:pos x="60" y="102"/>
              </a:cxn>
              <a:cxn ang="0">
                <a:pos x="50" y="103"/>
              </a:cxn>
            </a:cxnLst>
            <a:rect l="0" t="0" r="r" b="b"/>
            <a:pathLst>
              <a:path w="100" h="103">
                <a:moveTo>
                  <a:pt x="50" y="103"/>
                </a:moveTo>
                <a:lnTo>
                  <a:pt x="39" y="102"/>
                </a:lnTo>
                <a:lnTo>
                  <a:pt x="30" y="99"/>
                </a:lnTo>
                <a:lnTo>
                  <a:pt x="22" y="95"/>
                </a:lnTo>
                <a:lnTo>
                  <a:pt x="14" y="88"/>
                </a:lnTo>
                <a:lnTo>
                  <a:pt x="8" y="80"/>
                </a:lnTo>
                <a:lnTo>
                  <a:pt x="4" y="71"/>
                </a:lnTo>
                <a:lnTo>
                  <a:pt x="1" y="62"/>
                </a:lnTo>
                <a:lnTo>
                  <a:pt x="0" y="51"/>
                </a:lnTo>
                <a:lnTo>
                  <a:pt x="1" y="41"/>
                </a:lnTo>
                <a:lnTo>
                  <a:pt x="4" y="31"/>
                </a:lnTo>
                <a:lnTo>
                  <a:pt x="8" y="23"/>
                </a:lnTo>
                <a:lnTo>
                  <a:pt x="14" y="15"/>
                </a:lnTo>
                <a:lnTo>
                  <a:pt x="22" y="8"/>
                </a:lnTo>
                <a:lnTo>
                  <a:pt x="30" y="4"/>
                </a:lnTo>
                <a:lnTo>
                  <a:pt x="39" y="1"/>
                </a:lnTo>
                <a:lnTo>
                  <a:pt x="50" y="0"/>
                </a:lnTo>
                <a:lnTo>
                  <a:pt x="60" y="1"/>
                </a:lnTo>
                <a:lnTo>
                  <a:pt x="69" y="4"/>
                </a:lnTo>
                <a:lnTo>
                  <a:pt x="77" y="8"/>
                </a:lnTo>
                <a:lnTo>
                  <a:pt x="85" y="15"/>
                </a:lnTo>
                <a:lnTo>
                  <a:pt x="91" y="23"/>
                </a:lnTo>
                <a:lnTo>
                  <a:pt x="96" y="31"/>
                </a:lnTo>
                <a:lnTo>
                  <a:pt x="99" y="41"/>
                </a:lnTo>
                <a:lnTo>
                  <a:pt x="100" y="51"/>
                </a:lnTo>
                <a:lnTo>
                  <a:pt x="99" y="62"/>
                </a:lnTo>
                <a:lnTo>
                  <a:pt x="96" y="71"/>
                </a:lnTo>
                <a:lnTo>
                  <a:pt x="91" y="80"/>
                </a:lnTo>
                <a:lnTo>
                  <a:pt x="85" y="88"/>
                </a:lnTo>
                <a:lnTo>
                  <a:pt x="77" y="95"/>
                </a:lnTo>
                <a:lnTo>
                  <a:pt x="69" y="99"/>
                </a:lnTo>
                <a:lnTo>
                  <a:pt x="60" y="102"/>
                </a:lnTo>
                <a:lnTo>
                  <a:pt x="50" y="103"/>
                </a:lnTo>
                <a:close/>
              </a:path>
            </a:pathLst>
          </a:custGeom>
          <a:solidFill>
            <a:srgbClr val="61666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718" name="Freeform 702"/>
          <p:cNvSpPr>
            <a:spLocks/>
          </p:cNvSpPr>
          <p:nvPr/>
        </p:nvSpPr>
        <p:spPr bwMode="auto">
          <a:xfrm>
            <a:off x="1425575" y="1711325"/>
            <a:ext cx="3175" cy="4763"/>
          </a:xfrm>
          <a:custGeom>
            <a:avLst/>
            <a:gdLst/>
            <a:ahLst/>
            <a:cxnLst>
              <a:cxn ang="0">
                <a:pos x="28" y="57"/>
              </a:cxn>
              <a:cxn ang="0">
                <a:pos x="16" y="55"/>
              </a:cxn>
              <a:cxn ang="0">
                <a:pos x="8" y="49"/>
              </a:cxn>
              <a:cxn ang="0">
                <a:pos x="2" y="40"/>
              </a:cxn>
              <a:cxn ang="0">
                <a:pos x="0" y="28"/>
              </a:cxn>
              <a:cxn ang="0">
                <a:pos x="2" y="17"/>
              </a:cxn>
              <a:cxn ang="0">
                <a:pos x="8" y="8"/>
              </a:cxn>
              <a:cxn ang="0">
                <a:pos x="16" y="2"/>
              </a:cxn>
              <a:cxn ang="0">
                <a:pos x="28" y="0"/>
              </a:cxn>
              <a:cxn ang="0">
                <a:pos x="39" y="2"/>
              </a:cxn>
              <a:cxn ang="0">
                <a:pos x="47" y="8"/>
              </a:cxn>
              <a:cxn ang="0">
                <a:pos x="53" y="17"/>
              </a:cxn>
              <a:cxn ang="0">
                <a:pos x="55" y="28"/>
              </a:cxn>
              <a:cxn ang="0">
                <a:pos x="53" y="40"/>
              </a:cxn>
              <a:cxn ang="0">
                <a:pos x="47" y="49"/>
              </a:cxn>
              <a:cxn ang="0">
                <a:pos x="39" y="55"/>
              </a:cxn>
              <a:cxn ang="0">
                <a:pos x="28" y="57"/>
              </a:cxn>
            </a:cxnLst>
            <a:rect l="0" t="0" r="r" b="b"/>
            <a:pathLst>
              <a:path w="55" h="57">
                <a:moveTo>
                  <a:pt x="28" y="57"/>
                </a:moveTo>
                <a:lnTo>
                  <a:pt x="16" y="55"/>
                </a:lnTo>
                <a:lnTo>
                  <a:pt x="8" y="49"/>
                </a:lnTo>
                <a:lnTo>
                  <a:pt x="2" y="40"/>
                </a:lnTo>
                <a:lnTo>
                  <a:pt x="0" y="28"/>
                </a:lnTo>
                <a:lnTo>
                  <a:pt x="2" y="17"/>
                </a:lnTo>
                <a:lnTo>
                  <a:pt x="8" y="8"/>
                </a:lnTo>
                <a:lnTo>
                  <a:pt x="16" y="2"/>
                </a:lnTo>
                <a:lnTo>
                  <a:pt x="28" y="0"/>
                </a:lnTo>
                <a:lnTo>
                  <a:pt x="39" y="2"/>
                </a:lnTo>
                <a:lnTo>
                  <a:pt x="47" y="8"/>
                </a:lnTo>
                <a:lnTo>
                  <a:pt x="53" y="17"/>
                </a:lnTo>
                <a:lnTo>
                  <a:pt x="55" y="28"/>
                </a:lnTo>
                <a:lnTo>
                  <a:pt x="53" y="40"/>
                </a:lnTo>
                <a:lnTo>
                  <a:pt x="47" y="49"/>
                </a:lnTo>
                <a:lnTo>
                  <a:pt x="39" y="55"/>
                </a:lnTo>
                <a:lnTo>
                  <a:pt x="28" y="57"/>
                </a:lnTo>
                <a:close/>
              </a:path>
            </a:pathLst>
          </a:custGeom>
          <a:solidFill>
            <a:srgbClr val="D1D9D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719" name="Freeform 703"/>
          <p:cNvSpPr>
            <a:spLocks/>
          </p:cNvSpPr>
          <p:nvPr/>
        </p:nvSpPr>
        <p:spPr bwMode="auto">
          <a:xfrm>
            <a:off x="1316038" y="1773238"/>
            <a:ext cx="3175" cy="4762"/>
          </a:xfrm>
          <a:custGeom>
            <a:avLst/>
            <a:gdLst/>
            <a:ahLst/>
            <a:cxnLst>
              <a:cxn ang="0">
                <a:pos x="28" y="56"/>
              </a:cxn>
              <a:cxn ang="0">
                <a:pos x="17" y="54"/>
              </a:cxn>
              <a:cxn ang="0">
                <a:pos x="9" y="48"/>
              </a:cxn>
              <a:cxn ang="0">
                <a:pos x="2" y="40"/>
              </a:cxn>
              <a:cxn ang="0">
                <a:pos x="0" y="28"/>
              </a:cxn>
              <a:cxn ang="0">
                <a:pos x="2" y="16"/>
              </a:cxn>
              <a:cxn ang="0">
                <a:pos x="9" y="8"/>
              </a:cxn>
              <a:cxn ang="0">
                <a:pos x="17" y="2"/>
              </a:cxn>
              <a:cxn ang="0">
                <a:pos x="28" y="0"/>
              </a:cxn>
              <a:cxn ang="0">
                <a:pos x="39" y="2"/>
              </a:cxn>
              <a:cxn ang="0">
                <a:pos x="47" y="8"/>
              </a:cxn>
              <a:cxn ang="0">
                <a:pos x="53" y="16"/>
              </a:cxn>
              <a:cxn ang="0">
                <a:pos x="55" y="28"/>
              </a:cxn>
              <a:cxn ang="0">
                <a:pos x="53" y="40"/>
              </a:cxn>
              <a:cxn ang="0">
                <a:pos x="47" y="48"/>
              </a:cxn>
              <a:cxn ang="0">
                <a:pos x="39" y="54"/>
              </a:cxn>
              <a:cxn ang="0">
                <a:pos x="28" y="56"/>
              </a:cxn>
            </a:cxnLst>
            <a:rect l="0" t="0" r="r" b="b"/>
            <a:pathLst>
              <a:path w="55" h="56">
                <a:moveTo>
                  <a:pt x="28" y="56"/>
                </a:moveTo>
                <a:lnTo>
                  <a:pt x="17" y="54"/>
                </a:lnTo>
                <a:lnTo>
                  <a:pt x="9" y="48"/>
                </a:lnTo>
                <a:lnTo>
                  <a:pt x="2" y="40"/>
                </a:lnTo>
                <a:lnTo>
                  <a:pt x="0" y="28"/>
                </a:lnTo>
                <a:lnTo>
                  <a:pt x="2" y="16"/>
                </a:lnTo>
                <a:lnTo>
                  <a:pt x="9" y="8"/>
                </a:lnTo>
                <a:lnTo>
                  <a:pt x="17" y="2"/>
                </a:lnTo>
                <a:lnTo>
                  <a:pt x="28" y="0"/>
                </a:lnTo>
                <a:lnTo>
                  <a:pt x="39" y="2"/>
                </a:lnTo>
                <a:lnTo>
                  <a:pt x="47" y="8"/>
                </a:lnTo>
                <a:lnTo>
                  <a:pt x="53" y="16"/>
                </a:lnTo>
                <a:lnTo>
                  <a:pt x="55" y="28"/>
                </a:lnTo>
                <a:lnTo>
                  <a:pt x="53" y="40"/>
                </a:lnTo>
                <a:lnTo>
                  <a:pt x="47" y="48"/>
                </a:lnTo>
                <a:lnTo>
                  <a:pt x="39" y="54"/>
                </a:lnTo>
                <a:lnTo>
                  <a:pt x="28" y="56"/>
                </a:lnTo>
                <a:close/>
              </a:path>
            </a:pathLst>
          </a:custGeom>
          <a:solidFill>
            <a:srgbClr val="D1D9D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720" name="Freeform 704"/>
          <p:cNvSpPr>
            <a:spLocks/>
          </p:cNvSpPr>
          <p:nvPr/>
        </p:nvSpPr>
        <p:spPr bwMode="auto">
          <a:xfrm>
            <a:off x="1335088" y="1682750"/>
            <a:ext cx="46037" cy="46038"/>
          </a:xfrm>
          <a:custGeom>
            <a:avLst/>
            <a:gdLst/>
            <a:ahLst/>
            <a:cxnLst>
              <a:cxn ang="0">
                <a:pos x="498" y="0"/>
              </a:cxn>
              <a:cxn ang="0">
                <a:pos x="0" y="222"/>
              </a:cxn>
              <a:cxn ang="0">
                <a:pos x="125" y="522"/>
              </a:cxn>
              <a:cxn ang="0">
                <a:pos x="624" y="301"/>
              </a:cxn>
              <a:cxn ang="0">
                <a:pos x="498" y="0"/>
              </a:cxn>
            </a:cxnLst>
            <a:rect l="0" t="0" r="r" b="b"/>
            <a:pathLst>
              <a:path w="624" h="522">
                <a:moveTo>
                  <a:pt x="498" y="0"/>
                </a:moveTo>
                <a:lnTo>
                  <a:pt x="0" y="222"/>
                </a:lnTo>
                <a:lnTo>
                  <a:pt x="125" y="522"/>
                </a:lnTo>
                <a:lnTo>
                  <a:pt x="624" y="301"/>
                </a:lnTo>
                <a:lnTo>
                  <a:pt x="498" y="0"/>
                </a:lnTo>
                <a:close/>
              </a:path>
            </a:pathLst>
          </a:custGeom>
          <a:solidFill>
            <a:srgbClr val="11191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721" name="Freeform 705"/>
          <p:cNvSpPr>
            <a:spLocks/>
          </p:cNvSpPr>
          <p:nvPr/>
        </p:nvSpPr>
        <p:spPr bwMode="auto">
          <a:xfrm>
            <a:off x="1336675" y="1684338"/>
            <a:ext cx="42863" cy="42862"/>
          </a:xfrm>
          <a:custGeom>
            <a:avLst/>
            <a:gdLst/>
            <a:ahLst/>
            <a:cxnLst>
              <a:cxn ang="0">
                <a:pos x="474" y="0"/>
              </a:cxn>
              <a:cxn ang="0">
                <a:pos x="0" y="211"/>
              </a:cxn>
              <a:cxn ang="0">
                <a:pos x="114" y="484"/>
              </a:cxn>
              <a:cxn ang="0">
                <a:pos x="589" y="273"/>
              </a:cxn>
              <a:cxn ang="0">
                <a:pos x="474" y="0"/>
              </a:cxn>
            </a:cxnLst>
            <a:rect l="0" t="0" r="r" b="b"/>
            <a:pathLst>
              <a:path w="589" h="484">
                <a:moveTo>
                  <a:pt x="474" y="0"/>
                </a:moveTo>
                <a:lnTo>
                  <a:pt x="0" y="211"/>
                </a:lnTo>
                <a:lnTo>
                  <a:pt x="114" y="484"/>
                </a:lnTo>
                <a:lnTo>
                  <a:pt x="589" y="273"/>
                </a:lnTo>
                <a:lnTo>
                  <a:pt x="474" y="0"/>
                </a:lnTo>
                <a:close/>
              </a:path>
            </a:pathLst>
          </a:custGeom>
          <a:solidFill>
            <a:srgbClr val="EDF5F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722" name="Freeform 706"/>
          <p:cNvSpPr>
            <a:spLocks/>
          </p:cNvSpPr>
          <p:nvPr/>
        </p:nvSpPr>
        <p:spPr bwMode="auto">
          <a:xfrm>
            <a:off x="1336675" y="1685925"/>
            <a:ext cx="42863" cy="41275"/>
          </a:xfrm>
          <a:custGeom>
            <a:avLst/>
            <a:gdLst/>
            <a:ahLst/>
            <a:cxnLst>
              <a:cxn ang="0">
                <a:pos x="473" y="0"/>
              </a:cxn>
              <a:cxn ang="0">
                <a:pos x="0" y="211"/>
              </a:cxn>
              <a:cxn ang="0">
                <a:pos x="108" y="471"/>
              </a:cxn>
              <a:cxn ang="0">
                <a:pos x="583" y="260"/>
              </a:cxn>
              <a:cxn ang="0">
                <a:pos x="473" y="0"/>
              </a:cxn>
            </a:cxnLst>
            <a:rect l="0" t="0" r="r" b="b"/>
            <a:pathLst>
              <a:path w="583" h="471">
                <a:moveTo>
                  <a:pt x="473" y="0"/>
                </a:moveTo>
                <a:lnTo>
                  <a:pt x="0" y="211"/>
                </a:lnTo>
                <a:lnTo>
                  <a:pt x="108" y="471"/>
                </a:lnTo>
                <a:lnTo>
                  <a:pt x="583" y="260"/>
                </a:lnTo>
                <a:lnTo>
                  <a:pt x="473" y="0"/>
                </a:lnTo>
                <a:close/>
              </a:path>
            </a:pathLst>
          </a:custGeom>
          <a:solidFill>
            <a:srgbClr val="878F8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723" name="Freeform 707"/>
          <p:cNvSpPr>
            <a:spLocks/>
          </p:cNvSpPr>
          <p:nvPr/>
        </p:nvSpPr>
        <p:spPr bwMode="auto">
          <a:xfrm>
            <a:off x="1357313" y="1692275"/>
            <a:ext cx="15875" cy="20638"/>
          </a:xfrm>
          <a:custGeom>
            <a:avLst/>
            <a:gdLst/>
            <a:ahLst/>
            <a:cxnLst>
              <a:cxn ang="0">
                <a:pos x="159" y="223"/>
              </a:cxn>
              <a:cxn ang="0">
                <a:pos x="137" y="231"/>
              </a:cxn>
              <a:cxn ang="0">
                <a:pos x="115" y="234"/>
              </a:cxn>
              <a:cxn ang="0">
                <a:pos x="93" y="232"/>
              </a:cxn>
              <a:cxn ang="0">
                <a:pos x="73" y="225"/>
              </a:cxn>
              <a:cxn ang="0">
                <a:pos x="54" y="215"/>
              </a:cxn>
              <a:cxn ang="0">
                <a:pos x="36" y="201"/>
              </a:cxn>
              <a:cxn ang="0">
                <a:pos x="22" y="184"/>
              </a:cxn>
              <a:cxn ang="0">
                <a:pos x="11" y="163"/>
              </a:cxn>
              <a:cxn ang="0">
                <a:pos x="4" y="141"/>
              </a:cxn>
              <a:cxn ang="0">
                <a:pos x="0" y="118"/>
              </a:cxn>
              <a:cxn ang="0">
                <a:pos x="3" y="96"/>
              </a:cxn>
              <a:cxn ang="0">
                <a:pos x="9" y="74"/>
              </a:cxn>
              <a:cxn ang="0">
                <a:pos x="19" y="55"/>
              </a:cxn>
              <a:cxn ang="0">
                <a:pos x="32" y="37"/>
              </a:cxn>
              <a:cxn ang="0">
                <a:pos x="48" y="22"/>
              </a:cxn>
              <a:cxn ang="0">
                <a:pos x="69" y="10"/>
              </a:cxn>
              <a:cxn ang="0">
                <a:pos x="90" y="3"/>
              </a:cxn>
              <a:cxn ang="0">
                <a:pos x="113" y="0"/>
              </a:cxn>
              <a:cxn ang="0">
                <a:pos x="134" y="2"/>
              </a:cxn>
              <a:cxn ang="0">
                <a:pos x="156" y="8"/>
              </a:cxn>
              <a:cxn ang="0">
                <a:pos x="174" y="19"/>
              </a:cxn>
              <a:cxn ang="0">
                <a:pos x="191" y="32"/>
              </a:cxn>
              <a:cxn ang="0">
                <a:pos x="206" y="49"/>
              </a:cxn>
              <a:cxn ang="0">
                <a:pos x="217" y="70"/>
              </a:cxn>
              <a:cxn ang="0">
                <a:pos x="224" y="93"/>
              </a:cxn>
              <a:cxn ang="0">
                <a:pos x="227" y="116"/>
              </a:cxn>
              <a:cxn ang="0">
                <a:pos x="225" y="138"/>
              </a:cxn>
              <a:cxn ang="0">
                <a:pos x="219" y="159"/>
              </a:cxn>
              <a:cxn ang="0">
                <a:pos x="209" y="179"/>
              </a:cxn>
              <a:cxn ang="0">
                <a:pos x="195" y="197"/>
              </a:cxn>
              <a:cxn ang="0">
                <a:pos x="179" y="212"/>
              </a:cxn>
              <a:cxn ang="0">
                <a:pos x="159" y="223"/>
              </a:cxn>
            </a:cxnLst>
            <a:rect l="0" t="0" r="r" b="b"/>
            <a:pathLst>
              <a:path w="227" h="234">
                <a:moveTo>
                  <a:pt x="159" y="223"/>
                </a:moveTo>
                <a:lnTo>
                  <a:pt x="137" y="231"/>
                </a:lnTo>
                <a:lnTo>
                  <a:pt x="115" y="234"/>
                </a:lnTo>
                <a:lnTo>
                  <a:pt x="93" y="232"/>
                </a:lnTo>
                <a:lnTo>
                  <a:pt x="73" y="225"/>
                </a:lnTo>
                <a:lnTo>
                  <a:pt x="54" y="215"/>
                </a:lnTo>
                <a:lnTo>
                  <a:pt x="36" y="201"/>
                </a:lnTo>
                <a:lnTo>
                  <a:pt x="22" y="184"/>
                </a:lnTo>
                <a:lnTo>
                  <a:pt x="11" y="163"/>
                </a:lnTo>
                <a:lnTo>
                  <a:pt x="4" y="141"/>
                </a:lnTo>
                <a:lnTo>
                  <a:pt x="0" y="118"/>
                </a:lnTo>
                <a:lnTo>
                  <a:pt x="3" y="96"/>
                </a:lnTo>
                <a:lnTo>
                  <a:pt x="9" y="74"/>
                </a:lnTo>
                <a:lnTo>
                  <a:pt x="19" y="55"/>
                </a:lnTo>
                <a:lnTo>
                  <a:pt x="32" y="37"/>
                </a:lnTo>
                <a:lnTo>
                  <a:pt x="48" y="22"/>
                </a:lnTo>
                <a:lnTo>
                  <a:pt x="69" y="10"/>
                </a:lnTo>
                <a:lnTo>
                  <a:pt x="90" y="3"/>
                </a:lnTo>
                <a:lnTo>
                  <a:pt x="113" y="0"/>
                </a:lnTo>
                <a:lnTo>
                  <a:pt x="134" y="2"/>
                </a:lnTo>
                <a:lnTo>
                  <a:pt x="156" y="8"/>
                </a:lnTo>
                <a:lnTo>
                  <a:pt x="174" y="19"/>
                </a:lnTo>
                <a:lnTo>
                  <a:pt x="191" y="32"/>
                </a:lnTo>
                <a:lnTo>
                  <a:pt x="206" y="49"/>
                </a:lnTo>
                <a:lnTo>
                  <a:pt x="217" y="70"/>
                </a:lnTo>
                <a:lnTo>
                  <a:pt x="224" y="93"/>
                </a:lnTo>
                <a:lnTo>
                  <a:pt x="227" y="116"/>
                </a:lnTo>
                <a:lnTo>
                  <a:pt x="225" y="138"/>
                </a:lnTo>
                <a:lnTo>
                  <a:pt x="219" y="159"/>
                </a:lnTo>
                <a:lnTo>
                  <a:pt x="209" y="179"/>
                </a:lnTo>
                <a:lnTo>
                  <a:pt x="195" y="197"/>
                </a:lnTo>
                <a:lnTo>
                  <a:pt x="179" y="212"/>
                </a:lnTo>
                <a:lnTo>
                  <a:pt x="159" y="223"/>
                </a:lnTo>
                <a:close/>
              </a:path>
            </a:pathLst>
          </a:custGeom>
          <a:solidFill>
            <a:srgbClr val="E3333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724" name="Freeform 708"/>
          <p:cNvSpPr>
            <a:spLocks/>
          </p:cNvSpPr>
          <p:nvPr/>
        </p:nvSpPr>
        <p:spPr bwMode="auto">
          <a:xfrm>
            <a:off x="1357313" y="1692275"/>
            <a:ext cx="15875" cy="19050"/>
          </a:xfrm>
          <a:custGeom>
            <a:avLst/>
            <a:gdLst/>
            <a:ahLst/>
            <a:cxnLst>
              <a:cxn ang="0">
                <a:pos x="146" y="206"/>
              </a:cxn>
              <a:cxn ang="0">
                <a:pos x="125" y="212"/>
              </a:cxn>
              <a:cxn ang="0">
                <a:pos x="105" y="214"/>
              </a:cxn>
              <a:cxn ang="0">
                <a:pos x="84" y="212"/>
              </a:cxn>
              <a:cxn ang="0">
                <a:pos x="66" y="206"/>
              </a:cxn>
              <a:cxn ang="0">
                <a:pos x="48" y="196"/>
              </a:cxn>
              <a:cxn ang="0">
                <a:pos x="31" y="183"/>
              </a:cxn>
              <a:cxn ang="0">
                <a:pos x="18" y="168"/>
              </a:cxn>
              <a:cxn ang="0">
                <a:pos x="8" y="149"/>
              </a:cxn>
              <a:cxn ang="0">
                <a:pos x="2" y="129"/>
              </a:cxn>
              <a:cxn ang="0">
                <a:pos x="0" y="108"/>
              </a:cxn>
              <a:cxn ang="0">
                <a:pos x="2" y="86"/>
              </a:cxn>
              <a:cxn ang="0">
                <a:pos x="8" y="67"/>
              </a:cxn>
              <a:cxn ang="0">
                <a:pos x="17" y="49"/>
              </a:cxn>
              <a:cxn ang="0">
                <a:pos x="29" y="33"/>
              </a:cxn>
              <a:cxn ang="0">
                <a:pos x="45" y="19"/>
              </a:cxn>
              <a:cxn ang="0">
                <a:pos x="63" y="8"/>
              </a:cxn>
              <a:cxn ang="0">
                <a:pos x="83" y="2"/>
              </a:cxn>
              <a:cxn ang="0">
                <a:pos x="104" y="0"/>
              </a:cxn>
              <a:cxn ang="0">
                <a:pos x="123" y="2"/>
              </a:cxn>
              <a:cxn ang="0">
                <a:pos x="142" y="7"/>
              </a:cxn>
              <a:cxn ang="0">
                <a:pos x="161" y="17"/>
              </a:cxn>
              <a:cxn ang="0">
                <a:pos x="176" y="30"/>
              </a:cxn>
              <a:cxn ang="0">
                <a:pos x="189" y="45"/>
              </a:cxn>
              <a:cxn ang="0">
                <a:pos x="200" y="63"/>
              </a:cxn>
              <a:cxn ang="0">
                <a:pos x="206" y="84"/>
              </a:cxn>
              <a:cxn ang="0">
                <a:pos x="208" y="105"/>
              </a:cxn>
              <a:cxn ang="0">
                <a:pos x="206" y="127"/>
              </a:cxn>
              <a:cxn ang="0">
                <a:pos x="201" y="147"/>
              </a:cxn>
              <a:cxn ang="0">
                <a:pos x="191" y="164"/>
              </a:cxn>
              <a:cxn ang="0">
                <a:pos x="179" y="181"/>
              </a:cxn>
              <a:cxn ang="0">
                <a:pos x="164" y="195"/>
              </a:cxn>
              <a:cxn ang="0">
                <a:pos x="146" y="206"/>
              </a:cxn>
            </a:cxnLst>
            <a:rect l="0" t="0" r="r" b="b"/>
            <a:pathLst>
              <a:path w="208" h="214">
                <a:moveTo>
                  <a:pt x="146" y="206"/>
                </a:moveTo>
                <a:lnTo>
                  <a:pt x="125" y="212"/>
                </a:lnTo>
                <a:lnTo>
                  <a:pt x="105" y="214"/>
                </a:lnTo>
                <a:lnTo>
                  <a:pt x="84" y="212"/>
                </a:lnTo>
                <a:lnTo>
                  <a:pt x="66" y="206"/>
                </a:lnTo>
                <a:lnTo>
                  <a:pt x="48" y="196"/>
                </a:lnTo>
                <a:lnTo>
                  <a:pt x="31" y="183"/>
                </a:lnTo>
                <a:lnTo>
                  <a:pt x="18" y="168"/>
                </a:lnTo>
                <a:lnTo>
                  <a:pt x="8" y="149"/>
                </a:lnTo>
                <a:lnTo>
                  <a:pt x="2" y="129"/>
                </a:lnTo>
                <a:lnTo>
                  <a:pt x="0" y="108"/>
                </a:lnTo>
                <a:lnTo>
                  <a:pt x="2" y="86"/>
                </a:lnTo>
                <a:lnTo>
                  <a:pt x="8" y="67"/>
                </a:lnTo>
                <a:lnTo>
                  <a:pt x="17" y="49"/>
                </a:lnTo>
                <a:lnTo>
                  <a:pt x="29" y="33"/>
                </a:lnTo>
                <a:lnTo>
                  <a:pt x="45" y="19"/>
                </a:lnTo>
                <a:lnTo>
                  <a:pt x="63" y="8"/>
                </a:lnTo>
                <a:lnTo>
                  <a:pt x="83" y="2"/>
                </a:lnTo>
                <a:lnTo>
                  <a:pt x="104" y="0"/>
                </a:lnTo>
                <a:lnTo>
                  <a:pt x="123" y="2"/>
                </a:lnTo>
                <a:lnTo>
                  <a:pt x="142" y="7"/>
                </a:lnTo>
                <a:lnTo>
                  <a:pt x="161" y="17"/>
                </a:lnTo>
                <a:lnTo>
                  <a:pt x="176" y="30"/>
                </a:lnTo>
                <a:lnTo>
                  <a:pt x="189" y="45"/>
                </a:lnTo>
                <a:lnTo>
                  <a:pt x="200" y="63"/>
                </a:lnTo>
                <a:lnTo>
                  <a:pt x="206" y="84"/>
                </a:lnTo>
                <a:lnTo>
                  <a:pt x="208" y="105"/>
                </a:lnTo>
                <a:lnTo>
                  <a:pt x="206" y="127"/>
                </a:lnTo>
                <a:lnTo>
                  <a:pt x="201" y="147"/>
                </a:lnTo>
                <a:lnTo>
                  <a:pt x="191" y="164"/>
                </a:lnTo>
                <a:lnTo>
                  <a:pt x="179" y="181"/>
                </a:lnTo>
                <a:lnTo>
                  <a:pt x="164" y="195"/>
                </a:lnTo>
                <a:lnTo>
                  <a:pt x="146" y="206"/>
                </a:lnTo>
                <a:close/>
              </a:path>
            </a:pathLst>
          </a:custGeom>
          <a:solidFill>
            <a:srgbClr val="EB5F6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725" name="Freeform 709"/>
          <p:cNvSpPr>
            <a:spLocks/>
          </p:cNvSpPr>
          <p:nvPr/>
        </p:nvSpPr>
        <p:spPr bwMode="auto">
          <a:xfrm>
            <a:off x="1358900" y="1693863"/>
            <a:ext cx="12700" cy="15875"/>
          </a:xfrm>
          <a:custGeom>
            <a:avLst/>
            <a:gdLst/>
            <a:ahLst/>
            <a:cxnLst>
              <a:cxn ang="0">
                <a:pos x="131" y="187"/>
              </a:cxn>
              <a:cxn ang="0">
                <a:pos x="113" y="193"/>
              </a:cxn>
              <a:cxn ang="0">
                <a:pos x="95" y="194"/>
              </a:cxn>
              <a:cxn ang="0">
                <a:pos x="76" y="192"/>
              </a:cxn>
              <a:cxn ang="0">
                <a:pos x="59" y="187"/>
              </a:cxn>
              <a:cxn ang="0">
                <a:pos x="44" y="178"/>
              </a:cxn>
              <a:cxn ang="0">
                <a:pos x="29" y="167"/>
              </a:cxn>
              <a:cxn ang="0">
                <a:pos x="17" y="152"/>
              </a:cxn>
              <a:cxn ang="0">
                <a:pos x="8" y="135"/>
              </a:cxn>
              <a:cxn ang="0">
                <a:pos x="2" y="116"/>
              </a:cxn>
              <a:cxn ang="0">
                <a:pos x="0" y="97"/>
              </a:cxn>
              <a:cxn ang="0">
                <a:pos x="2" y="79"/>
              </a:cxn>
              <a:cxn ang="0">
                <a:pos x="7" y="61"/>
              </a:cxn>
              <a:cxn ang="0">
                <a:pos x="15" y="45"/>
              </a:cxn>
              <a:cxn ang="0">
                <a:pos x="26" y="30"/>
              </a:cxn>
              <a:cxn ang="0">
                <a:pos x="41" y="17"/>
              </a:cxn>
              <a:cxn ang="0">
                <a:pos x="57" y="8"/>
              </a:cxn>
              <a:cxn ang="0">
                <a:pos x="75" y="1"/>
              </a:cxn>
              <a:cxn ang="0">
                <a:pos x="95" y="0"/>
              </a:cxn>
              <a:cxn ang="0">
                <a:pos x="112" y="1"/>
              </a:cxn>
              <a:cxn ang="0">
                <a:pos x="130" y="7"/>
              </a:cxn>
              <a:cxn ang="0">
                <a:pos x="146" y="15"/>
              </a:cxn>
              <a:cxn ang="0">
                <a:pos x="160" y="27"/>
              </a:cxn>
              <a:cxn ang="0">
                <a:pos x="172" y="41"/>
              </a:cxn>
              <a:cxn ang="0">
                <a:pos x="181" y="58"/>
              </a:cxn>
              <a:cxn ang="0">
                <a:pos x="187" y="77"/>
              </a:cxn>
              <a:cxn ang="0">
                <a:pos x="189" y="96"/>
              </a:cxn>
              <a:cxn ang="0">
                <a:pos x="188" y="114"/>
              </a:cxn>
              <a:cxn ang="0">
                <a:pos x="182" y="132"/>
              </a:cxn>
              <a:cxn ang="0">
                <a:pos x="174" y="149"/>
              </a:cxn>
              <a:cxn ang="0">
                <a:pos x="163" y="165"/>
              </a:cxn>
              <a:cxn ang="0">
                <a:pos x="149" y="177"/>
              </a:cxn>
              <a:cxn ang="0">
                <a:pos x="131" y="187"/>
              </a:cxn>
            </a:cxnLst>
            <a:rect l="0" t="0" r="r" b="b"/>
            <a:pathLst>
              <a:path w="189" h="194">
                <a:moveTo>
                  <a:pt x="131" y="187"/>
                </a:moveTo>
                <a:lnTo>
                  <a:pt x="113" y="193"/>
                </a:lnTo>
                <a:lnTo>
                  <a:pt x="95" y="194"/>
                </a:lnTo>
                <a:lnTo>
                  <a:pt x="76" y="192"/>
                </a:lnTo>
                <a:lnTo>
                  <a:pt x="59" y="187"/>
                </a:lnTo>
                <a:lnTo>
                  <a:pt x="44" y="178"/>
                </a:lnTo>
                <a:lnTo>
                  <a:pt x="29" y="167"/>
                </a:lnTo>
                <a:lnTo>
                  <a:pt x="17" y="152"/>
                </a:lnTo>
                <a:lnTo>
                  <a:pt x="8" y="135"/>
                </a:lnTo>
                <a:lnTo>
                  <a:pt x="2" y="116"/>
                </a:lnTo>
                <a:lnTo>
                  <a:pt x="0" y="97"/>
                </a:lnTo>
                <a:lnTo>
                  <a:pt x="2" y="79"/>
                </a:lnTo>
                <a:lnTo>
                  <a:pt x="7" y="61"/>
                </a:lnTo>
                <a:lnTo>
                  <a:pt x="15" y="45"/>
                </a:lnTo>
                <a:lnTo>
                  <a:pt x="26" y="30"/>
                </a:lnTo>
                <a:lnTo>
                  <a:pt x="41" y="17"/>
                </a:lnTo>
                <a:lnTo>
                  <a:pt x="57" y="8"/>
                </a:lnTo>
                <a:lnTo>
                  <a:pt x="75" y="1"/>
                </a:lnTo>
                <a:lnTo>
                  <a:pt x="95" y="0"/>
                </a:lnTo>
                <a:lnTo>
                  <a:pt x="112" y="1"/>
                </a:lnTo>
                <a:lnTo>
                  <a:pt x="130" y="7"/>
                </a:lnTo>
                <a:lnTo>
                  <a:pt x="146" y="15"/>
                </a:lnTo>
                <a:lnTo>
                  <a:pt x="160" y="27"/>
                </a:lnTo>
                <a:lnTo>
                  <a:pt x="172" y="41"/>
                </a:lnTo>
                <a:lnTo>
                  <a:pt x="181" y="58"/>
                </a:lnTo>
                <a:lnTo>
                  <a:pt x="187" y="77"/>
                </a:lnTo>
                <a:lnTo>
                  <a:pt x="189" y="96"/>
                </a:lnTo>
                <a:lnTo>
                  <a:pt x="188" y="114"/>
                </a:lnTo>
                <a:lnTo>
                  <a:pt x="182" y="132"/>
                </a:lnTo>
                <a:lnTo>
                  <a:pt x="174" y="149"/>
                </a:lnTo>
                <a:lnTo>
                  <a:pt x="163" y="165"/>
                </a:lnTo>
                <a:lnTo>
                  <a:pt x="149" y="177"/>
                </a:lnTo>
                <a:lnTo>
                  <a:pt x="131" y="187"/>
                </a:lnTo>
                <a:close/>
              </a:path>
            </a:pathLst>
          </a:custGeom>
          <a:solidFill>
            <a:srgbClr val="F0878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726" name="Freeform 710"/>
          <p:cNvSpPr>
            <a:spLocks/>
          </p:cNvSpPr>
          <p:nvPr/>
        </p:nvSpPr>
        <p:spPr bwMode="auto">
          <a:xfrm>
            <a:off x="1358900" y="1693863"/>
            <a:ext cx="12700" cy="15875"/>
          </a:xfrm>
          <a:custGeom>
            <a:avLst/>
            <a:gdLst/>
            <a:ahLst/>
            <a:cxnLst>
              <a:cxn ang="0">
                <a:pos x="120" y="170"/>
              </a:cxn>
              <a:cxn ang="0">
                <a:pos x="104" y="175"/>
              </a:cxn>
              <a:cxn ang="0">
                <a:pos x="87" y="177"/>
              </a:cxn>
              <a:cxn ang="0">
                <a:pos x="70" y="176"/>
              </a:cxn>
              <a:cxn ang="0">
                <a:pos x="54" y="171"/>
              </a:cxn>
              <a:cxn ang="0">
                <a:pos x="40" y="163"/>
              </a:cxn>
              <a:cxn ang="0">
                <a:pos x="27" y="152"/>
              </a:cxn>
              <a:cxn ang="0">
                <a:pos x="15" y="139"/>
              </a:cxn>
              <a:cxn ang="0">
                <a:pos x="7" y="124"/>
              </a:cxn>
              <a:cxn ang="0">
                <a:pos x="2" y="107"/>
              </a:cxn>
              <a:cxn ang="0">
                <a:pos x="0" y="90"/>
              </a:cxn>
              <a:cxn ang="0">
                <a:pos x="2" y="72"/>
              </a:cxn>
              <a:cxn ang="0">
                <a:pos x="7" y="56"/>
              </a:cxn>
              <a:cxn ang="0">
                <a:pos x="14" y="41"/>
              </a:cxn>
              <a:cxn ang="0">
                <a:pos x="25" y="28"/>
              </a:cxn>
              <a:cxn ang="0">
                <a:pos x="37" y="16"/>
              </a:cxn>
              <a:cxn ang="0">
                <a:pos x="52" y="8"/>
              </a:cxn>
              <a:cxn ang="0">
                <a:pos x="68" y="2"/>
              </a:cxn>
              <a:cxn ang="0">
                <a:pos x="85" y="0"/>
              </a:cxn>
              <a:cxn ang="0">
                <a:pos x="102" y="2"/>
              </a:cxn>
              <a:cxn ang="0">
                <a:pos x="117" y="7"/>
              </a:cxn>
              <a:cxn ang="0">
                <a:pos x="132" y="15"/>
              </a:cxn>
              <a:cxn ang="0">
                <a:pos x="145" y="25"/>
              </a:cxn>
              <a:cxn ang="0">
                <a:pos x="156" y="38"/>
              </a:cxn>
              <a:cxn ang="0">
                <a:pos x="164" y="53"/>
              </a:cxn>
              <a:cxn ang="0">
                <a:pos x="169" y="70"/>
              </a:cxn>
              <a:cxn ang="0">
                <a:pos x="171" y="88"/>
              </a:cxn>
              <a:cxn ang="0">
                <a:pos x="169" y="105"/>
              </a:cxn>
              <a:cxn ang="0">
                <a:pos x="165" y="121"/>
              </a:cxn>
              <a:cxn ang="0">
                <a:pos x="158" y="136"/>
              </a:cxn>
              <a:cxn ang="0">
                <a:pos x="148" y="150"/>
              </a:cxn>
              <a:cxn ang="0">
                <a:pos x="136" y="162"/>
              </a:cxn>
              <a:cxn ang="0">
                <a:pos x="120" y="170"/>
              </a:cxn>
            </a:cxnLst>
            <a:rect l="0" t="0" r="r" b="b"/>
            <a:pathLst>
              <a:path w="171" h="177">
                <a:moveTo>
                  <a:pt x="120" y="170"/>
                </a:moveTo>
                <a:lnTo>
                  <a:pt x="104" y="175"/>
                </a:lnTo>
                <a:lnTo>
                  <a:pt x="87" y="177"/>
                </a:lnTo>
                <a:lnTo>
                  <a:pt x="70" y="176"/>
                </a:lnTo>
                <a:lnTo>
                  <a:pt x="54" y="171"/>
                </a:lnTo>
                <a:lnTo>
                  <a:pt x="40" y="163"/>
                </a:lnTo>
                <a:lnTo>
                  <a:pt x="27" y="152"/>
                </a:lnTo>
                <a:lnTo>
                  <a:pt x="15" y="139"/>
                </a:lnTo>
                <a:lnTo>
                  <a:pt x="7" y="124"/>
                </a:lnTo>
                <a:lnTo>
                  <a:pt x="2" y="107"/>
                </a:lnTo>
                <a:lnTo>
                  <a:pt x="0" y="90"/>
                </a:lnTo>
                <a:lnTo>
                  <a:pt x="2" y="72"/>
                </a:lnTo>
                <a:lnTo>
                  <a:pt x="7" y="56"/>
                </a:lnTo>
                <a:lnTo>
                  <a:pt x="14" y="41"/>
                </a:lnTo>
                <a:lnTo>
                  <a:pt x="25" y="28"/>
                </a:lnTo>
                <a:lnTo>
                  <a:pt x="37" y="16"/>
                </a:lnTo>
                <a:lnTo>
                  <a:pt x="52" y="8"/>
                </a:lnTo>
                <a:lnTo>
                  <a:pt x="68" y="2"/>
                </a:lnTo>
                <a:lnTo>
                  <a:pt x="85" y="0"/>
                </a:lnTo>
                <a:lnTo>
                  <a:pt x="102" y="2"/>
                </a:lnTo>
                <a:lnTo>
                  <a:pt x="117" y="7"/>
                </a:lnTo>
                <a:lnTo>
                  <a:pt x="132" y="15"/>
                </a:lnTo>
                <a:lnTo>
                  <a:pt x="145" y="25"/>
                </a:lnTo>
                <a:lnTo>
                  <a:pt x="156" y="38"/>
                </a:lnTo>
                <a:lnTo>
                  <a:pt x="164" y="53"/>
                </a:lnTo>
                <a:lnTo>
                  <a:pt x="169" y="70"/>
                </a:lnTo>
                <a:lnTo>
                  <a:pt x="171" y="88"/>
                </a:lnTo>
                <a:lnTo>
                  <a:pt x="169" y="105"/>
                </a:lnTo>
                <a:lnTo>
                  <a:pt x="165" y="121"/>
                </a:lnTo>
                <a:lnTo>
                  <a:pt x="158" y="136"/>
                </a:lnTo>
                <a:lnTo>
                  <a:pt x="148" y="150"/>
                </a:lnTo>
                <a:lnTo>
                  <a:pt x="136" y="162"/>
                </a:lnTo>
                <a:lnTo>
                  <a:pt x="120" y="170"/>
                </a:lnTo>
                <a:close/>
              </a:path>
            </a:pathLst>
          </a:custGeom>
          <a:solidFill>
            <a:srgbClr val="F5AEB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727" name="Freeform 711"/>
          <p:cNvSpPr>
            <a:spLocks/>
          </p:cNvSpPr>
          <p:nvPr/>
        </p:nvSpPr>
        <p:spPr bwMode="auto">
          <a:xfrm>
            <a:off x="1360488" y="1693863"/>
            <a:ext cx="11112" cy="14287"/>
          </a:xfrm>
          <a:custGeom>
            <a:avLst/>
            <a:gdLst/>
            <a:ahLst/>
            <a:cxnLst>
              <a:cxn ang="0">
                <a:pos x="106" y="149"/>
              </a:cxn>
              <a:cxn ang="0">
                <a:pos x="92" y="155"/>
              </a:cxn>
              <a:cxn ang="0">
                <a:pos x="77" y="156"/>
              </a:cxn>
              <a:cxn ang="0">
                <a:pos x="63" y="155"/>
              </a:cxn>
              <a:cxn ang="0">
                <a:pos x="48" y="150"/>
              </a:cxn>
              <a:cxn ang="0">
                <a:pos x="35" y="143"/>
              </a:cxn>
              <a:cxn ang="0">
                <a:pos x="24" y="133"/>
              </a:cxn>
              <a:cxn ang="0">
                <a:pos x="14" y="122"/>
              </a:cxn>
              <a:cxn ang="0">
                <a:pos x="6" y="108"/>
              </a:cxn>
              <a:cxn ang="0">
                <a:pos x="2" y="93"/>
              </a:cxn>
              <a:cxn ang="0">
                <a:pos x="0" y="78"/>
              </a:cxn>
              <a:cxn ang="0">
                <a:pos x="1" y="63"/>
              </a:cxn>
              <a:cxn ang="0">
                <a:pos x="5" y="49"/>
              </a:cxn>
              <a:cxn ang="0">
                <a:pos x="13" y="35"/>
              </a:cxn>
              <a:cxn ang="0">
                <a:pos x="22" y="24"/>
              </a:cxn>
              <a:cxn ang="0">
                <a:pos x="33" y="13"/>
              </a:cxn>
              <a:cxn ang="0">
                <a:pos x="46" y="6"/>
              </a:cxn>
              <a:cxn ang="0">
                <a:pos x="60" y="1"/>
              </a:cxn>
              <a:cxn ang="0">
                <a:pos x="76" y="0"/>
              </a:cxn>
              <a:cxn ang="0">
                <a:pos x="90" y="1"/>
              </a:cxn>
              <a:cxn ang="0">
                <a:pos x="104" y="5"/>
              </a:cxn>
              <a:cxn ang="0">
                <a:pos x="118" y="11"/>
              </a:cxn>
              <a:cxn ang="0">
                <a:pos x="129" y="21"/>
              </a:cxn>
              <a:cxn ang="0">
                <a:pos x="139" y="32"/>
              </a:cxn>
              <a:cxn ang="0">
                <a:pos x="146" y="46"/>
              </a:cxn>
              <a:cxn ang="0">
                <a:pos x="150" y="61"/>
              </a:cxn>
              <a:cxn ang="0">
                <a:pos x="152" y="77"/>
              </a:cxn>
              <a:cxn ang="0">
                <a:pos x="151" y="91"/>
              </a:cxn>
              <a:cxn ang="0">
                <a:pos x="147" y="106"/>
              </a:cxn>
              <a:cxn ang="0">
                <a:pos x="140" y="120"/>
              </a:cxn>
              <a:cxn ang="0">
                <a:pos x="131" y="131"/>
              </a:cxn>
              <a:cxn ang="0">
                <a:pos x="120" y="142"/>
              </a:cxn>
              <a:cxn ang="0">
                <a:pos x="106" y="149"/>
              </a:cxn>
            </a:cxnLst>
            <a:rect l="0" t="0" r="r" b="b"/>
            <a:pathLst>
              <a:path w="152" h="156">
                <a:moveTo>
                  <a:pt x="106" y="149"/>
                </a:moveTo>
                <a:lnTo>
                  <a:pt x="92" y="155"/>
                </a:lnTo>
                <a:lnTo>
                  <a:pt x="77" y="156"/>
                </a:lnTo>
                <a:lnTo>
                  <a:pt x="63" y="155"/>
                </a:lnTo>
                <a:lnTo>
                  <a:pt x="48" y="150"/>
                </a:lnTo>
                <a:lnTo>
                  <a:pt x="35" y="143"/>
                </a:lnTo>
                <a:lnTo>
                  <a:pt x="24" y="133"/>
                </a:lnTo>
                <a:lnTo>
                  <a:pt x="14" y="122"/>
                </a:lnTo>
                <a:lnTo>
                  <a:pt x="6" y="108"/>
                </a:lnTo>
                <a:lnTo>
                  <a:pt x="2" y="93"/>
                </a:lnTo>
                <a:lnTo>
                  <a:pt x="0" y="78"/>
                </a:lnTo>
                <a:lnTo>
                  <a:pt x="1" y="63"/>
                </a:lnTo>
                <a:lnTo>
                  <a:pt x="5" y="49"/>
                </a:lnTo>
                <a:lnTo>
                  <a:pt x="13" y="35"/>
                </a:lnTo>
                <a:lnTo>
                  <a:pt x="22" y="24"/>
                </a:lnTo>
                <a:lnTo>
                  <a:pt x="33" y="13"/>
                </a:lnTo>
                <a:lnTo>
                  <a:pt x="46" y="6"/>
                </a:lnTo>
                <a:lnTo>
                  <a:pt x="60" y="1"/>
                </a:lnTo>
                <a:lnTo>
                  <a:pt x="76" y="0"/>
                </a:lnTo>
                <a:lnTo>
                  <a:pt x="90" y="1"/>
                </a:lnTo>
                <a:lnTo>
                  <a:pt x="104" y="5"/>
                </a:lnTo>
                <a:lnTo>
                  <a:pt x="118" y="11"/>
                </a:lnTo>
                <a:lnTo>
                  <a:pt x="129" y="21"/>
                </a:lnTo>
                <a:lnTo>
                  <a:pt x="139" y="32"/>
                </a:lnTo>
                <a:lnTo>
                  <a:pt x="146" y="46"/>
                </a:lnTo>
                <a:lnTo>
                  <a:pt x="150" y="61"/>
                </a:lnTo>
                <a:lnTo>
                  <a:pt x="152" y="77"/>
                </a:lnTo>
                <a:lnTo>
                  <a:pt x="151" y="91"/>
                </a:lnTo>
                <a:lnTo>
                  <a:pt x="147" y="106"/>
                </a:lnTo>
                <a:lnTo>
                  <a:pt x="140" y="120"/>
                </a:lnTo>
                <a:lnTo>
                  <a:pt x="131" y="131"/>
                </a:lnTo>
                <a:lnTo>
                  <a:pt x="120" y="142"/>
                </a:lnTo>
                <a:lnTo>
                  <a:pt x="106" y="149"/>
                </a:lnTo>
                <a:close/>
              </a:path>
            </a:pathLst>
          </a:custGeom>
          <a:solidFill>
            <a:srgbClr val="FAD6D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728" name="Freeform 712"/>
          <p:cNvSpPr>
            <a:spLocks/>
          </p:cNvSpPr>
          <p:nvPr/>
        </p:nvSpPr>
        <p:spPr bwMode="auto">
          <a:xfrm>
            <a:off x="1360488" y="1693863"/>
            <a:ext cx="9525" cy="12700"/>
          </a:xfrm>
          <a:custGeom>
            <a:avLst/>
            <a:gdLst/>
            <a:ahLst/>
            <a:cxnLst>
              <a:cxn ang="0">
                <a:pos x="93" y="134"/>
              </a:cxn>
              <a:cxn ang="0">
                <a:pos x="80" y="138"/>
              </a:cxn>
              <a:cxn ang="0">
                <a:pos x="68" y="139"/>
              </a:cxn>
              <a:cxn ang="0">
                <a:pos x="55" y="138"/>
              </a:cxn>
              <a:cxn ang="0">
                <a:pos x="42" y="134"/>
              </a:cxn>
              <a:cxn ang="0">
                <a:pos x="30" y="127"/>
              </a:cxn>
              <a:cxn ang="0">
                <a:pos x="20" y="119"/>
              </a:cxn>
              <a:cxn ang="0">
                <a:pos x="12" y="109"/>
              </a:cxn>
              <a:cxn ang="0">
                <a:pos x="5" y="97"/>
              </a:cxn>
              <a:cxn ang="0">
                <a:pos x="1" y="83"/>
              </a:cxn>
              <a:cxn ang="0">
                <a:pos x="0" y="70"/>
              </a:cxn>
              <a:cxn ang="0">
                <a:pos x="1" y="57"/>
              </a:cxn>
              <a:cxn ang="0">
                <a:pos x="5" y="44"/>
              </a:cxn>
              <a:cxn ang="0">
                <a:pos x="11" y="31"/>
              </a:cxn>
              <a:cxn ang="0">
                <a:pos x="19" y="21"/>
              </a:cxn>
              <a:cxn ang="0">
                <a:pos x="28" y="12"/>
              </a:cxn>
              <a:cxn ang="0">
                <a:pos x="40" y="5"/>
              </a:cxn>
              <a:cxn ang="0">
                <a:pos x="54" y="1"/>
              </a:cxn>
              <a:cxn ang="0">
                <a:pos x="66" y="0"/>
              </a:cxn>
              <a:cxn ang="0">
                <a:pos x="79" y="1"/>
              </a:cxn>
              <a:cxn ang="0">
                <a:pos x="91" y="5"/>
              </a:cxn>
              <a:cxn ang="0">
                <a:pos x="104" y="11"/>
              </a:cxn>
              <a:cxn ang="0">
                <a:pos x="114" y="20"/>
              </a:cxn>
              <a:cxn ang="0">
                <a:pos x="122" y="29"/>
              </a:cxn>
              <a:cxn ang="0">
                <a:pos x="129" y="42"/>
              </a:cxn>
              <a:cxn ang="0">
                <a:pos x="133" y="56"/>
              </a:cxn>
              <a:cxn ang="0">
                <a:pos x="134" y="68"/>
              </a:cxn>
              <a:cxn ang="0">
                <a:pos x="133" y="82"/>
              </a:cxn>
              <a:cxn ang="0">
                <a:pos x="129" y="95"/>
              </a:cxn>
              <a:cxn ang="0">
                <a:pos x="123" y="107"/>
              </a:cxn>
              <a:cxn ang="0">
                <a:pos x="115" y="118"/>
              </a:cxn>
              <a:cxn ang="0">
                <a:pos x="106" y="126"/>
              </a:cxn>
              <a:cxn ang="0">
                <a:pos x="93" y="134"/>
              </a:cxn>
            </a:cxnLst>
            <a:rect l="0" t="0" r="r" b="b"/>
            <a:pathLst>
              <a:path w="134" h="139">
                <a:moveTo>
                  <a:pt x="93" y="134"/>
                </a:moveTo>
                <a:lnTo>
                  <a:pt x="80" y="138"/>
                </a:lnTo>
                <a:lnTo>
                  <a:pt x="68" y="139"/>
                </a:lnTo>
                <a:lnTo>
                  <a:pt x="55" y="138"/>
                </a:lnTo>
                <a:lnTo>
                  <a:pt x="42" y="134"/>
                </a:lnTo>
                <a:lnTo>
                  <a:pt x="30" y="127"/>
                </a:lnTo>
                <a:lnTo>
                  <a:pt x="20" y="119"/>
                </a:lnTo>
                <a:lnTo>
                  <a:pt x="12" y="109"/>
                </a:lnTo>
                <a:lnTo>
                  <a:pt x="5" y="97"/>
                </a:lnTo>
                <a:lnTo>
                  <a:pt x="1" y="83"/>
                </a:lnTo>
                <a:lnTo>
                  <a:pt x="0" y="70"/>
                </a:lnTo>
                <a:lnTo>
                  <a:pt x="1" y="57"/>
                </a:lnTo>
                <a:lnTo>
                  <a:pt x="5" y="44"/>
                </a:lnTo>
                <a:lnTo>
                  <a:pt x="11" y="31"/>
                </a:lnTo>
                <a:lnTo>
                  <a:pt x="19" y="21"/>
                </a:lnTo>
                <a:lnTo>
                  <a:pt x="28" y="12"/>
                </a:lnTo>
                <a:lnTo>
                  <a:pt x="40" y="5"/>
                </a:lnTo>
                <a:lnTo>
                  <a:pt x="54" y="1"/>
                </a:lnTo>
                <a:lnTo>
                  <a:pt x="66" y="0"/>
                </a:lnTo>
                <a:lnTo>
                  <a:pt x="79" y="1"/>
                </a:lnTo>
                <a:lnTo>
                  <a:pt x="91" y="5"/>
                </a:lnTo>
                <a:lnTo>
                  <a:pt x="104" y="11"/>
                </a:lnTo>
                <a:lnTo>
                  <a:pt x="114" y="20"/>
                </a:lnTo>
                <a:lnTo>
                  <a:pt x="122" y="29"/>
                </a:lnTo>
                <a:lnTo>
                  <a:pt x="129" y="42"/>
                </a:lnTo>
                <a:lnTo>
                  <a:pt x="133" y="56"/>
                </a:lnTo>
                <a:lnTo>
                  <a:pt x="134" y="68"/>
                </a:lnTo>
                <a:lnTo>
                  <a:pt x="133" y="82"/>
                </a:lnTo>
                <a:lnTo>
                  <a:pt x="129" y="95"/>
                </a:lnTo>
                <a:lnTo>
                  <a:pt x="123" y="107"/>
                </a:lnTo>
                <a:lnTo>
                  <a:pt x="115" y="118"/>
                </a:lnTo>
                <a:lnTo>
                  <a:pt x="106" y="126"/>
                </a:lnTo>
                <a:lnTo>
                  <a:pt x="93" y="13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729" name="Freeform 713"/>
          <p:cNvSpPr>
            <a:spLocks/>
          </p:cNvSpPr>
          <p:nvPr/>
        </p:nvSpPr>
        <p:spPr bwMode="auto">
          <a:xfrm>
            <a:off x="1347788" y="1709738"/>
            <a:ext cx="1587" cy="3175"/>
          </a:xfrm>
          <a:custGeom>
            <a:avLst/>
            <a:gdLst/>
            <a:ahLst/>
            <a:cxnLst>
              <a:cxn ang="0">
                <a:pos x="11" y="0"/>
              </a:cxn>
              <a:cxn ang="0">
                <a:pos x="5" y="3"/>
              </a:cxn>
              <a:cxn ang="0">
                <a:pos x="1" y="8"/>
              </a:cxn>
              <a:cxn ang="0">
                <a:pos x="0" y="15"/>
              </a:cxn>
              <a:cxn ang="0">
                <a:pos x="1" y="20"/>
              </a:cxn>
              <a:cxn ang="0">
                <a:pos x="4" y="26"/>
              </a:cxn>
              <a:cxn ang="0">
                <a:pos x="8" y="31"/>
              </a:cxn>
              <a:cxn ang="0">
                <a:pos x="14" y="33"/>
              </a:cxn>
              <a:cxn ang="0">
                <a:pos x="21" y="32"/>
              </a:cxn>
              <a:cxn ang="0">
                <a:pos x="11" y="0"/>
              </a:cxn>
            </a:cxnLst>
            <a:rect l="0" t="0" r="r" b="b"/>
            <a:pathLst>
              <a:path w="21" h="33">
                <a:moveTo>
                  <a:pt x="11" y="0"/>
                </a:moveTo>
                <a:lnTo>
                  <a:pt x="5" y="3"/>
                </a:lnTo>
                <a:lnTo>
                  <a:pt x="1" y="8"/>
                </a:lnTo>
                <a:lnTo>
                  <a:pt x="0" y="15"/>
                </a:lnTo>
                <a:lnTo>
                  <a:pt x="1" y="20"/>
                </a:lnTo>
                <a:lnTo>
                  <a:pt x="4" y="26"/>
                </a:lnTo>
                <a:lnTo>
                  <a:pt x="8" y="31"/>
                </a:lnTo>
                <a:lnTo>
                  <a:pt x="14" y="33"/>
                </a:lnTo>
                <a:lnTo>
                  <a:pt x="21" y="32"/>
                </a:lnTo>
                <a:lnTo>
                  <a:pt x="11" y="0"/>
                </a:ln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730" name="Freeform 714"/>
          <p:cNvSpPr>
            <a:spLocks/>
          </p:cNvSpPr>
          <p:nvPr/>
        </p:nvSpPr>
        <p:spPr bwMode="auto">
          <a:xfrm>
            <a:off x="1349375" y="1703388"/>
            <a:ext cx="4763" cy="9525"/>
          </a:xfrm>
          <a:custGeom>
            <a:avLst/>
            <a:gdLst/>
            <a:ahLst/>
            <a:cxnLst>
              <a:cxn ang="0">
                <a:pos x="40" y="12"/>
              </a:cxn>
              <a:cxn ang="0">
                <a:pos x="40" y="12"/>
              </a:cxn>
              <a:cxn ang="0">
                <a:pos x="42" y="22"/>
              </a:cxn>
              <a:cxn ang="0">
                <a:pos x="42" y="28"/>
              </a:cxn>
              <a:cxn ang="0">
                <a:pos x="39" y="37"/>
              </a:cxn>
              <a:cxn ang="0">
                <a:pos x="36" y="43"/>
              </a:cxn>
              <a:cxn ang="0">
                <a:pos x="30" y="49"/>
              </a:cxn>
              <a:cxn ang="0">
                <a:pos x="21" y="57"/>
              </a:cxn>
              <a:cxn ang="0">
                <a:pos x="12" y="61"/>
              </a:cxn>
              <a:cxn ang="0">
                <a:pos x="0" y="66"/>
              </a:cxn>
              <a:cxn ang="0">
                <a:pos x="10" y="98"/>
              </a:cxn>
              <a:cxn ang="0">
                <a:pos x="26" y="92"/>
              </a:cxn>
              <a:cxn ang="0">
                <a:pos x="39" y="84"/>
              </a:cxn>
              <a:cxn ang="0">
                <a:pos x="50" y="74"/>
              </a:cxn>
              <a:cxn ang="0">
                <a:pos x="63" y="64"/>
              </a:cxn>
              <a:cxn ang="0">
                <a:pos x="70" y="49"/>
              </a:cxn>
              <a:cxn ang="0">
                <a:pos x="75" y="34"/>
              </a:cxn>
              <a:cxn ang="0">
                <a:pos x="75" y="18"/>
              </a:cxn>
              <a:cxn ang="0">
                <a:pos x="71" y="0"/>
              </a:cxn>
              <a:cxn ang="0">
                <a:pos x="71" y="0"/>
              </a:cxn>
              <a:cxn ang="0">
                <a:pos x="40" y="12"/>
              </a:cxn>
            </a:cxnLst>
            <a:rect l="0" t="0" r="r" b="b"/>
            <a:pathLst>
              <a:path w="75" h="98">
                <a:moveTo>
                  <a:pt x="40" y="12"/>
                </a:moveTo>
                <a:lnTo>
                  <a:pt x="40" y="12"/>
                </a:lnTo>
                <a:lnTo>
                  <a:pt x="42" y="22"/>
                </a:lnTo>
                <a:lnTo>
                  <a:pt x="42" y="28"/>
                </a:lnTo>
                <a:lnTo>
                  <a:pt x="39" y="37"/>
                </a:lnTo>
                <a:lnTo>
                  <a:pt x="36" y="43"/>
                </a:lnTo>
                <a:lnTo>
                  <a:pt x="30" y="49"/>
                </a:lnTo>
                <a:lnTo>
                  <a:pt x="21" y="57"/>
                </a:lnTo>
                <a:lnTo>
                  <a:pt x="12" y="61"/>
                </a:lnTo>
                <a:lnTo>
                  <a:pt x="0" y="66"/>
                </a:lnTo>
                <a:lnTo>
                  <a:pt x="10" y="98"/>
                </a:lnTo>
                <a:lnTo>
                  <a:pt x="26" y="92"/>
                </a:lnTo>
                <a:lnTo>
                  <a:pt x="39" y="84"/>
                </a:lnTo>
                <a:lnTo>
                  <a:pt x="50" y="74"/>
                </a:lnTo>
                <a:lnTo>
                  <a:pt x="63" y="64"/>
                </a:lnTo>
                <a:lnTo>
                  <a:pt x="70" y="49"/>
                </a:lnTo>
                <a:lnTo>
                  <a:pt x="75" y="34"/>
                </a:lnTo>
                <a:lnTo>
                  <a:pt x="75" y="18"/>
                </a:lnTo>
                <a:lnTo>
                  <a:pt x="71" y="0"/>
                </a:lnTo>
                <a:lnTo>
                  <a:pt x="71" y="0"/>
                </a:lnTo>
                <a:lnTo>
                  <a:pt x="40" y="12"/>
                </a:ln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731" name="Freeform 715"/>
          <p:cNvSpPr>
            <a:spLocks/>
          </p:cNvSpPr>
          <p:nvPr/>
        </p:nvSpPr>
        <p:spPr bwMode="auto">
          <a:xfrm>
            <a:off x="1346200" y="1700213"/>
            <a:ext cx="7938" cy="4762"/>
          </a:xfrm>
          <a:custGeom>
            <a:avLst/>
            <a:gdLst/>
            <a:ahLst/>
            <a:cxnLst>
              <a:cxn ang="0">
                <a:pos x="20" y="43"/>
              </a:cxn>
              <a:cxn ang="0">
                <a:pos x="20" y="43"/>
              </a:cxn>
              <a:cxn ang="0">
                <a:pos x="27" y="39"/>
              </a:cxn>
              <a:cxn ang="0">
                <a:pos x="36" y="35"/>
              </a:cxn>
              <a:cxn ang="0">
                <a:pos x="45" y="33"/>
              </a:cxn>
              <a:cxn ang="0">
                <a:pos x="54" y="33"/>
              </a:cxn>
              <a:cxn ang="0">
                <a:pos x="62" y="36"/>
              </a:cxn>
              <a:cxn ang="0">
                <a:pos x="69" y="39"/>
              </a:cxn>
              <a:cxn ang="0">
                <a:pos x="74" y="43"/>
              </a:cxn>
              <a:cxn ang="0">
                <a:pos x="77" y="49"/>
              </a:cxn>
              <a:cxn ang="0">
                <a:pos x="108" y="37"/>
              </a:cxn>
              <a:cxn ang="0">
                <a:pos x="98" y="22"/>
              </a:cxn>
              <a:cxn ang="0">
                <a:pos x="87" y="11"/>
              </a:cxn>
              <a:cxn ang="0">
                <a:pos x="74" y="4"/>
              </a:cxn>
              <a:cxn ang="0">
                <a:pos x="58" y="0"/>
              </a:cxn>
              <a:cxn ang="0">
                <a:pos x="41" y="0"/>
              </a:cxn>
              <a:cxn ang="0">
                <a:pos x="26" y="3"/>
              </a:cxn>
              <a:cxn ang="0">
                <a:pos x="13" y="9"/>
              </a:cxn>
              <a:cxn ang="0">
                <a:pos x="0" y="18"/>
              </a:cxn>
              <a:cxn ang="0">
                <a:pos x="0" y="18"/>
              </a:cxn>
              <a:cxn ang="0">
                <a:pos x="20" y="43"/>
              </a:cxn>
            </a:cxnLst>
            <a:rect l="0" t="0" r="r" b="b"/>
            <a:pathLst>
              <a:path w="108" h="49">
                <a:moveTo>
                  <a:pt x="20" y="43"/>
                </a:moveTo>
                <a:lnTo>
                  <a:pt x="20" y="43"/>
                </a:lnTo>
                <a:lnTo>
                  <a:pt x="27" y="39"/>
                </a:lnTo>
                <a:lnTo>
                  <a:pt x="36" y="35"/>
                </a:lnTo>
                <a:lnTo>
                  <a:pt x="45" y="33"/>
                </a:lnTo>
                <a:lnTo>
                  <a:pt x="54" y="33"/>
                </a:lnTo>
                <a:lnTo>
                  <a:pt x="62" y="36"/>
                </a:lnTo>
                <a:lnTo>
                  <a:pt x="69" y="39"/>
                </a:lnTo>
                <a:lnTo>
                  <a:pt x="74" y="43"/>
                </a:lnTo>
                <a:lnTo>
                  <a:pt x="77" y="49"/>
                </a:lnTo>
                <a:lnTo>
                  <a:pt x="108" y="37"/>
                </a:lnTo>
                <a:lnTo>
                  <a:pt x="98" y="22"/>
                </a:lnTo>
                <a:lnTo>
                  <a:pt x="87" y="11"/>
                </a:lnTo>
                <a:lnTo>
                  <a:pt x="74" y="4"/>
                </a:lnTo>
                <a:lnTo>
                  <a:pt x="58" y="0"/>
                </a:lnTo>
                <a:lnTo>
                  <a:pt x="41" y="0"/>
                </a:lnTo>
                <a:lnTo>
                  <a:pt x="26" y="3"/>
                </a:lnTo>
                <a:lnTo>
                  <a:pt x="13" y="9"/>
                </a:lnTo>
                <a:lnTo>
                  <a:pt x="0" y="18"/>
                </a:lnTo>
                <a:lnTo>
                  <a:pt x="0" y="18"/>
                </a:lnTo>
                <a:lnTo>
                  <a:pt x="20" y="43"/>
                </a:ln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732" name="Freeform 716"/>
          <p:cNvSpPr>
            <a:spLocks/>
          </p:cNvSpPr>
          <p:nvPr/>
        </p:nvSpPr>
        <p:spPr bwMode="auto">
          <a:xfrm>
            <a:off x="1343025" y="1701800"/>
            <a:ext cx="4763" cy="12700"/>
          </a:xfrm>
          <a:custGeom>
            <a:avLst/>
            <a:gdLst/>
            <a:ahLst/>
            <a:cxnLst>
              <a:cxn ang="0">
                <a:pos x="36" y="112"/>
              </a:cxn>
              <a:cxn ang="0">
                <a:pos x="36" y="112"/>
              </a:cxn>
              <a:cxn ang="0">
                <a:pos x="33" y="104"/>
              </a:cxn>
              <a:cxn ang="0">
                <a:pos x="32" y="95"/>
              </a:cxn>
              <a:cxn ang="0">
                <a:pos x="34" y="83"/>
              </a:cxn>
              <a:cxn ang="0">
                <a:pos x="38" y="69"/>
              </a:cxn>
              <a:cxn ang="0">
                <a:pos x="44" y="58"/>
              </a:cxn>
              <a:cxn ang="0">
                <a:pos x="52" y="44"/>
              </a:cxn>
              <a:cxn ang="0">
                <a:pos x="60" y="34"/>
              </a:cxn>
              <a:cxn ang="0">
                <a:pos x="69" y="25"/>
              </a:cxn>
              <a:cxn ang="0">
                <a:pos x="49" y="0"/>
              </a:cxn>
              <a:cxn ang="0">
                <a:pos x="37" y="11"/>
              </a:cxn>
              <a:cxn ang="0">
                <a:pos x="25" y="25"/>
              </a:cxn>
              <a:cxn ang="0">
                <a:pos x="16" y="41"/>
              </a:cxn>
              <a:cxn ang="0">
                <a:pos x="8" y="57"/>
              </a:cxn>
              <a:cxn ang="0">
                <a:pos x="2" y="75"/>
              </a:cxn>
              <a:cxn ang="0">
                <a:pos x="0" y="92"/>
              </a:cxn>
              <a:cxn ang="0">
                <a:pos x="1" y="112"/>
              </a:cxn>
              <a:cxn ang="0">
                <a:pos x="8" y="129"/>
              </a:cxn>
              <a:cxn ang="0">
                <a:pos x="8" y="129"/>
              </a:cxn>
              <a:cxn ang="0">
                <a:pos x="36" y="112"/>
              </a:cxn>
            </a:cxnLst>
            <a:rect l="0" t="0" r="r" b="b"/>
            <a:pathLst>
              <a:path w="69" h="129">
                <a:moveTo>
                  <a:pt x="36" y="112"/>
                </a:moveTo>
                <a:lnTo>
                  <a:pt x="36" y="112"/>
                </a:lnTo>
                <a:lnTo>
                  <a:pt x="33" y="104"/>
                </a:lnTo>
                <a:lnTo>
                  <a:pt x="32" y="95"/>
                </a:lnTo>
                <a:lnTo>
                  <a:pt x="34" y="83"/>
                </a:lnTo>
                <a:lnTo>
                  <a:pt x="38" y="69"/>
                </a:lnTo>
                <a:lnTo>
                  <a:pt x="44" y="58"/>
                </a:lnTo>
                <a:lnTo>
                  <a:pt x="52" y="44"/>
                </a:lnTo>
                <a:lnTo>
                  <a:pt x="60" y="34"/>
                </a:lnTo>
                <a:lnTo>
                  <a:pt x="69" y="25"/>
                </a:lnTo>
                <a:lnTo>
                  <a:pt x="49" y="0"/>
                </a:lnTo>
                <a:lnTo>
                  <a:pt x="37" y="11"/>
                </a:lnTo>
                <a:lnTo>
                  <a:pt x="25" y="25"/>
                </a:lnTo>
                <a:lnTo>
                  <a:pt x="16" y="41"/>
                </a:lnTo>
                <a:lnTo>
                  <a:pt x="8" y="57"/>
                </a:lnTo>
                <a:lnTo>
                  <a:pt x="2" y="75"/>
                </a:lnTo>
                <a:lnTo>
                  <a:pt x="0" y="92"/>
                </a:lnTo>
                <a:lnTo>
                  <a:pt x="1" y="112"/>
                </a:lnTo>
                <a:lnTo>
                  <a:pt x="8" y="129"/>
                </a:lnTo>
                <a:lnTo>
                  <a:pt x="8" y="129"/>
                </a:lnTo>
                <a:lnTo>
                  <a:pt x="36" y="112"/>
                </a:ln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733" name="Freeform 717"/>
          <p:cNvSpPr>
            <a:spLocks/>
          </p:cNvSpPr>
          <p:nvPr/>
        </p:nvSpPr>
        <p:spPr bwMode="auto">
          <a:xfrm>
            <a:off x="1343025" y="1712913"/>
            <a:ext cx="7938" cy="6350"/>
          </a:xfrm>
          <a:custGeom>
            <a:avLst/>
            <a:gdLst/>
            <a:ahLst/>
            <a:cxnLst>
              <a:cxn ang="0">
                <a:pos x="107" y="41"/>
              </a:cxn>
              <a:cxn ang="0">
                <a:pos x="107" y="41"/>
              </a:cxn>
              <a:cxn ang="0">
                <a:pos x="96" y="43"/>
              </a:cxn>
              <a:cxn ang="0">
                <a:pos x="83" y="43"/>
              </a:cxn>
              <a:cxn ang="0">
                <a:pos x="72" y="42"/>
              </a:cxn>
              <a:cxn ang="0">
                <a:pos x="62" y="36"/>
              </a:cxn>
              <a:cxn ang="0">
                <a:pos x="52" y="30"/>
              </a:cxn>
              <a:cxn ang="0">
                <a:pos x="43" y="23"/>
              </a:cxn>
              <a:cxn ang="0">
                <a:pos x="35" y="13"/>
              </a:cxn>
              <a:cxn ang="0">
                <a:pos x="28" y="0"/>
              </a:cxn>
              <a:cxn ang="0">
                <a:pos x="0" y="17"/>
              </a:cxn>
              <a:cxn ang="0">
                <a:pos x="9" y="32"/>
              </a:cxn>
              <a:cxn ang="0">
                <a:pos x="20" y="46"/>
              </a:cxn>
              <a:cxn ang="0">
                <a:pos x="33" y="57"/>
              </a:cxn>
              <a:cxn ang="0">
                <a:pos x="48" y="66"/>
              </a:cxn>
              <a:cxn ang="0">
                <a:pos x="64" y="73"/>
              </a:cxn>
              <a:cxn ang="0">
                <a:pos x="81" y="76"/>
              </a:cxn>
              <a:cxn ang="0">
                <a:pos x="98" y="76"/>
              </a:cxn>
              <a:cxn ang="0">
                <a:pos x="117" y="72"/>
              </a:cxn>
              <a:cxn ang="0">
                <a:pos x="117" y="72"/>
              </a:cxn>
              <a:cxn ang="0">
                <a:pos x="107" y="41"/>
              </a:cxn>
            </a:cxnLst>
            <a:rect l="0" t="0" r="r" b="b"/>
            <a:pathLst>
              <a:path w="117" h="76">
                <a:moveTo>
                  <a:pt x="107" y="41"/>
                </a:moveTo>
                <a:lnTo>
                  <a:pt x="107" y="41"/>
                </a:lnTo>
                <a:lnTo>
                  <a:pt x="96" y="43"/>
                </a:lnTo>
                <a:lnTo>
                  <a:pt x="83" y="43"/>
                </a:lnTo>
                <a:lnTo>
                  <a:pt x="72" y="42"/>
                </a:lnTo>
                <a:lnTo>
                  <a:pt x="62" y="36"/>
                </a:lnTo>
                <a:lnTo>
                  <a:pt x="52" y="30"/>
                </a:lnTo>
                <a:lnTo>
                  <a:pt x="43" y="23"/>
                </a:lnTo>
                <a:lnTo>
                  <a:pt x="35" y="13"/>
                </a:lnTo>
                <a:lnTo>
                  <a:pt x="28" y="0"/>
                </a:lnTo>
                <a:lnTo>
                  <a:pt x="0" y="17"/>
                </a:lnTo>
                <a:lnTo>
                  <a:pt x="9" y="32"/>
                </a:lnTo>
                <a:lnTo>
                  <a:pt x="20" y="46"/>
                </a:lnTo>
                <a:lnTo>
                  <a:pt x="33" y="57"/>
                </a:lnTo>
                <a:lnTo>
                  <a:pt x="48" y="66"/>
                </a:lnTo>
                <a:lnTo>
                  <a:pt x="64" y="73"/>
                </a:lnTo>
                <a:lnTo>
                  <a:pt x="81" y="76"/>
                </a:lnTo>
                <a:lnTo>
                  <a:pt x="98" y="76"/>
                </a:lnTo>
                <a:lnTo>
                  <a:pt x="117" y="72"/>
                </a:lnTo>
                <a:lnTo>
                  <a:pt x="117" y="72"/>
                </a:lnTo>
                <a:lnTo>
                  <a:pt x="107" y="41"/>
                </a:ln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734" name="Freeform 718"/>
          <p:cNvSpPr>
            <a:spLocks/>
          </p:cNvSpPr>
          <p:nvPr/>
        </p:nvSpPr>
        <p:spPr bwMode="auto">
          <a:xfrm>
            <a:off x="1350963" y="1711325"/>
            <a:ext cx="6350" cy="7938"/>
          </a:xfrm>
          <a:custGeom>
            <a:avLst/>
            <a:gdLst/>
            <a:ahLst/>
            <a:cxnLst>
              <a:cxn ang="0">
                <a:pos x="47" y="0"/>
              </a:cxn>
              <a:cxn ang="0">
                <a:pos x="46" y="8"/>
              </a:cxn>
              <a:cxn ang="0">
                <a:pos x="44" y="15"/>
              </a:cxn>
              <a:cxn ang="0">
                <a:pos x="40" y="24"/>
              </a:cxn>
              <a:cxn ang="0">
                <a:pos x="35" y="32"/>
              </a:cxn>
              <a:cxn ang="0">
                <a:pos x="28" y="39"/>
              </a:cxn>
              <a:cxn ang="0">
                <a:pos x="21" y="46"/>
              </a:cxn>
              <a:cxn ang="0">
                <a:pos x="11" y="52"/>
              </a:cxn>
              <a:cxn ang="0">
                <a:pos x="0" y="57"/>
              </a:cxn>
              <a:cxn ang="0">
                <a:pos x="10" y="88"/>
              </a:cxn>
              <a:cxn ang="0">
                <a:pos x="25" y="82"/>
              </a:cxn>
              <a:cxn ang="0">
                <a:pos x="40" y="73"/>
              </a:cxn>
              <a:cxn ang="0">
                <a:pos x="51" y="64"/>
              </a:cxn>
              <a:cxn ang="0">
                <a:pos x="61" y="53"/>
              </a:cxn>
              <a:cxn ang="0">
                <a:pos x="68" y="41"/>
              </a:cxn>
              <a:cxn ang="0">
                <a:pos x="74" y="28"/>
              </a:cxn>
              <a:cxn ang="0">
                <a:pos x="78" y="14"/>
              </a:cxn>
              <a:cxn ang="0">
                <a:pos x="79" y="2"/>
              </a:cxn>
              <a:cxn ang="0">
                <a:pos x="47" y="0"/>
              </a:cxn>
            </a:cxnLst>
            <a:rect l="0" t="0" r="r" b="b"/>
            <a:pathLst>
              <a:path w="79" h="88">
                <a:moveTo>
                  <a:pt x="47" y="0"/>
                </a:moveTo>
                <a:lnTo>
                  <a:pt x="46" y="8"/>
                </a:lnTo>
                <a:lnTo>
                  <a:pt x="44" y="15"/>
                </a:lnTo>
                <a:lnTo>
                  <a:pt x="40" y="24"/>
                </a:lnTo>
                <a:lnTo>
                  <a:pt x="35" y="32"/>
                </a:lnTo>
                <a:lnTo>
                  <a:pt x="28" y="39"/>
                </a:lnTo>
                <a:lnTo>
                  <a:pt x="21" y="46"/>
                </a:lnTo>
                <a:lnTo>
                  <a:pt x="11" y="52"/>
                </a:lnTo>
                <a:lnTo>
                  <a:pt x="0" y="57"/>
                </a:lnTo>
                <a:lnTo>
                  <a:pt x="10" y="88"/>
                </a:lnTo>
                <a:lnTo>
                  <a:pt x="25" y="82"/>
                </a:lnTo>
                <a:lnTo>
                  <a:pt x="40" y="73"/>
                </a:lnTo>
                <a:lnTo>
                  <a:pt x="51" y="64"/>
                </a:lnTo>
                <a:lnTo>
                  <a:pt x="61" y="53"/>
                </a:lnTo>
                <a:lnTo>
                  <a:pt x="68" y="41"/>
                </a:lnTo>
                <a:lnTo>
                  <a:pt x="74" y="28"/>
                </a:lnTo>
                <a:lnTo>
                  <a:pt x="78" y="14"/>
                </a:lnTo>
                <a:lnTo>
                  <a:pt x="79" y="2"/>
                </a:lnTo>
                <a:lnTo>
                  <a:pt x="47" y="0"/>
                </a:ln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735" name="Freeform 719"/>
          <p:cNvSpPr>
            <a:spLocks/>
          </p:cNvSpPr>
          <p:nvPr/>
        </p:nvSpPr>
        <p:spPr bwMode="auto">
          <a:xfrm>
            <a:off x="1349375" y="1716088"/>
            <a:ext cx="3175" cy="1587"/>
          </a:xfrm>
          <a:custGeom>
            <a:avLst/>
            <a:gdLst/>
            <a:ahLst/>
            <a:cxnLst>
              <a:cxn ang="0">
                <a:pos x="32" y="18"/>
              </a:cxn>
              <a:cxn ang="0">
                <a:pos x="31" y="11"/>
              </a:cxn>
              <a:cxn ang="0">
                <a:pos x="28" y="6"/>
              </a:cxn>
              <a:cxn ang="0">
                <a:pos x="23" y="3"/>
              </a:cxn>
              <a:cxn ang="0">
                <a:pos x="17" y="0"/>
              </a:cxn>
              <a:cxn ang="0">
                <a:pos x="11" y="2"/>
              </a:cxn>
              <a:cxn ang="0">
                <a:pos x="6" y="4"/>
              </a:cxn>
              <a:cxn ang="0">
                <a:pos x="2" y="9"/>
              </a:cxn>
              <a:cxn ang="0">
                <a:pos x="0" y="16"/>
              </a:cxn>
              <a:cxn ang="0">
                <a:pos x="32" y="18"/>
              </a:cxn>
            </a:cxnLst>
            <a:rect l="0" t="0" r="r" b="b"/>
            <a:pathLst>
              <a:path w="32" h="18">
                <a:moveTo>
                  <a:pt x="32" y="18"/>
                </a:moveTo>
                <a:lnTo>
                  <a:pt x="31" y="11"/>
                </a:lnTo>
                <a:lnTo>
                  <a:pt x="28" y="6"/>
                </a:lnTo>
                <a:lnTo>
                  <a:pt x="23" y="3"/>
                </a:lnTo>
                <a:lnTo>
                  <a:pt x="17" y="0"/>
                </a:lnTo>
                <a:lnTo>
                  <a:pt x="11" y="2"/>
                </a:lnTo>
                <a:lnTo>
                  <a:pt x="6" y="4"/>
                </a:lnTo>
                <a:lnTo>
                  <a:pt x="2" y="9"/>
                </a:lnTo>
                <a:lnTo>
                  <a:pt x="0" y="16"/>
                </a:lnTo>
                <a:lnTo>
                  <a:pt x="32" y="18"/>
                </a:ln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736" name="Freeform 720"/>
          <p:cNvSpPr>
            <a:spLocks/>
          </p:cNvSpPr>
          <p:nvPr/>
        </p:nvSpPr>
        <p:spPr bwMode="auto">
          <a:xfrm>
            <a:off x="1349375" y="1711325"/>
            <a:ext cx="1588" cy="3175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5" y="3"/>
              </a:cxn>
              <a:cxn ang="0">
                <a:pos x="1" y="8"/>
              </a:cxn>
              <a:cxn ang="0">
                <a:pos x="0" y="14"/>
              </a:cxn>
              <a:cxn ang="0">
                <a:pos x="1" y="20"/>
              </a:cxn>
              <a:cxn ang="0">
                <a:pos x="4" y="26"/>
              </a:cxn>
              <a:cxn ang="0">
                <a:pos x="9" y="30"/>
              </a:cxn>
              <a:cxn ang="0">
                <a:pos x="15" y="32"/>
              </a:cxn>
              <a:cxn ang="0">
                <a:pos x="22" y="31"/>
              </a:cxn>
              <a:cxn ang="0">
                <a:pos x="12" y="0"/>
              </a:cxn>
            </a:cxnLst>
            <a:rect l="0" t="0" r="r" b="b"/>
            <a:pathLst>
              <a:path w="22" h="32">
                <a:moveTo>
                  <a:pt x="12" y="0"/>
                </a:moveTo>
                <a:lnTo>
                  <a:pt x="5" y="3"/>
                </a:lnTo>
                <a:lnTo>
                  <a:pt x="1" y="8"/>
                </a:lnTo>
                <a:lnTo>
                  <a:pt x="0" y="14"/>
                </a:lnTo>
                <a:lnTo>
                  <a:pt x="1" y="20"/>
                </a:lnTo>
                <a:lnTo>
                  <a:pt x="4" y="26"/>
                </a:lnTo>
                <a:lnTo>
                  <a:pt x="9" y="30"/>
                </a:lnTo>
                <a:lnTo>
                  <a:pt x="15" y="32"/>
                </a:lnTo>
                <a:lnTo>
                  <a:pt x="22" y="31"/>
                </a:lnTo>
                <a:lnTo>
                  <a:pt x="12" y="0"/>
                </a:ln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737" name="Freeform 721"/>
          <p:cNvSpPr>
            <a:spLocks/>
          </p:cNvSpPr>
          <p:nvPr/>
        </p:nvSpPr>
        <p:spPr bwMode="auto">
          <a:xfrm>
            <a:off x="1349375" y="1704975"/>
            <a:ext cx="6350" cy="7938"/>
          </a:xfrm>
          <a:custGeom>
            <a:avLst/>
            <a:gdLst/>
            <a:ahLst/>
            <a:cxnLst>
              <a:cxn ang="0">
                <a:pos x="39" y="13"/>
              </a:cxn>
              <a:cxn ang="0">
                <a:pos x="39" y="12"/>
              </a:cxn>
              <a:cxn ang="0">
                <a:pos x="41" y="22"/>
              </a:cxn>
              <a:cxn ang="0">
                <a:pos x="41" y="30"/>
              </a:cxn>
              <a:cxn ang="0">
                <a:pos x="38" y="37"/>
              </a:cxn>
              <a:cxn ang="0">
                <a:pos x="35" y="43"/>
              </a:cxn>
              <a:cxn ang="0">
                <a:pos x="28" y="51"/>
              </a:cxn>
              <a:cxn ang="0">
                <a:pos x="20" y="58"/>
              </a:cxn>
              <a:cxn ang="0">
                <a:pos x="11" y="62"/>
              </a:cxn>
              <a:cxn ang="0">
                <a:pos x="0" y="68"/>
              </a:cxn>
              <a:cxn ang="0">
                <a:pos x="10" y="99"/>
              </a:cxn>
              <a:cxn ang="0">
                <a:pos x="25" y="94"/>
              </a:cxn>
              <a:cxn ang="0">
                <a:pos x="38" y="85"/>
              </a:cxn>
              <a:cxn ang="0">
                <a:pos x="51" y="76"/>
              </a:cxn>
              <a:cxn ang="0">
                <a:pos x="62" y="64"/>
              </a:cxn>
              <a:cxn ang="0">
                <a:pos x="69" y="52"/>
              </a:cxn>
              <a:cxn ang="0">
                <a:pos x="74" y="36"/>
              </a:cxn>
              <a:cxn ang="0">
                <a:pos x="74" y="18"/>
              </a:cxn>
              <a:cxn ang="0">
                <a:pos x="70" y="1"/>
              </a:cxn>
              <a:cxn ang="0">
                <a:pos x="70" y="0"/>
              </a:cxn>
              <a:cxn ang="0">
                <a:pos x="39" y="13"/>
              </a:cxn>
            </a:cxnLst>
            <a:rect l="0" t="0" r="r" b="b"/>
            <a:pathLst>
              <a:path w="74" h="99">
                <a:moveTo>
                  <a:pt x="39" y="13"/>
                </a:moveTo>
                <a:lnTo>
                  <a:pt x="39" y="12"/>
                </a:lnTo>
                <a:lnTo>
                  <a:pt x="41" y="22"/>
                </a:lnTo>
                <a:lnTo>
                  <a:pt x="41" y="30"/>
                </a:lnTo>
                <a:lnTo>
                  <a:pt x="38" y="37"/>
                </a:lnTo>
                <a:lnTo>
                  <a:pt x="35" y="43"/>
                </a:lnTo>
                <a:lnTo>
                  <a:pt x="28" y="51"/>
                </a:lnTo>
                <a:lnTo>
                  <a:pt x="20" y="58"/>
                </a:lnTo>
                <a:lnTo>
                  <a:pt x="11" y="62"/>
                </a:lnTo>
                <a:lnTo>
                  <a:pt x="0" y="68"/>
                </a:lnTo>
                <a:lnTo>
                  <a:pt x="10" y="99"/>
                </a:lnTo>
                <a:lnTo>
                  <a:pt x="25" y="94"/>
                </a:lnTo>
                <a:lnTo>
                  <a:pt x="38" y="85"/>
                </a:lnTo>
                <a:lnTo>
                  <a:pt x="51" y="76"/>
                </a:lnTo>
                <a:lnTo>
                  <a:pt x="62" y="64"/>
                </a:lnTo>
                <a:lnTo>
                  <a:pt x="69" y="52"/>
                </a:lnTo>
                <a:lnTo>
                  <a:pt x="74" y="36"/>
                </a:lnTo>
                <a:lnTo>
                  <a:pt x="74" y="18"/>
                </a:lnTo>
                <a:lnTo>
                  <a:pt x="70" y="1"/>
                </a:lnTo>
                <a:lnTo>
                  <a:pt x="70" y="0"/>
                </a:lnTo>
                <a:lnTo>
                  <a:pt x="39" y="13"/>
                </a:ln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738" name="Freeform 722"/>
          <p:cNvSpPr>
            <a:spLocks/>
          </p:cNvSpPr>
          <p:nvPr/>
        </p:nvSpPr>
        <p:spPr bwMode="auto">
          <a:xfrm>
            <a:off x="1347788" y="1701800"/>
            <a:ext cx="7937" cy="4763"/>
          </a:xfrm>
          <a:custGeom>
            <a:avLst/>
            <a:gdLst/>
            <a:ahLst/>
            <a:cxnLst>
              <a:cxn ang="0">
                <a:pos x="20" y="44"/>
              </a:cxn>
              <a:cxn ang="0">
                <a:pos x="20" y="43"/>
              </a:cxn>
              <a:cxn ang="0">
                <a:pos x="27" y="39"/>
              </a:cxn>
              <a:cxn ang="0">
                <a:pos x="37" y="35"/>
              </a:cxn>
              <a:cxn ang="0">
                <a:pos x="46" y="34"/>
              </a:cxn>
              <a:cxn ang="0">
                <a:pos x="54" y="34"/>
              </a:cxn>
              <a:cxn ang="0">
                <a:pos x="61" y="36"/>
              </a:cxn>
              <a:cxn ang="0">
                <a:pos x="69" y="39"/>
              </a:cxn>
              <a:cxn ang="0">
                <a:pos x="74" y="43"/>
              </a:cxn>
              <a:cxn ang="0">
                <a:pos x="77" y="50"/>
              </a:cxn>
              <a:cxn ang="0">
                <a:pos x="108" y="37"/>
              </a:cxn>
              <a:cxn ang="0">
                <a:pos x="99" y="22"/>
              </a:cxn>
              <a:cxn ang="0">
                <a:pos x="88" y="12"/>
              </a:cxn>
              <a:cxn ang="0">
                <a:pos x="73" y="4"/>
              </a:cxn>
              <a:cxn ang="0">
                <a:pos x="58" y="0"/>
              </a:cxn>
              <a:cxn ang="0">
                <a:pos x="42" y="0"/>
              </a:cxn>
              <a:cxn ang="0">
                <a:pos x="26" y="3"/>
              </a:cxn>
              <a:cxn ang="0">
                <a:pos x="13" y="10"/>
              </a:cxn>
              <a:cxn ang="0">
                <a:pos x="0" y="18"/>
              </a:cxn>
              <a:cxn ang="0">
                <a:pos x="0" y="17"/>
              </a:cxn>
              <a:cxn ang="0">
                <a:pos x="20" y="44"/>
              </a:cxn>
            </a:cxnLst>
            <a:rect l="0" t="0" r="r" b="b"/>
            <a:pathLst>
              <a:path w="108" h="50">
                <a:moveTo>
                  <a:pt x="20" y="44"/>
                </a:moveTo>
                <a:lnTo>
                  <a:pt x="20" y="43"/>
                </a:lnTo>
                <a:lnTo>
                  <a:pt x="27" y="39"/>
                </a:lnTo>
                <a:lnTo>
                  <a:pt x="37" y="35"/>
                </a:lnTo>
                <a:lnTo>
                  <a:pt x="46" y="34"/>
                </a:lnTo>
                <a:lnTo>
                  <a:pt x="54" y="34"/>
                </a:lnTo>
                <a:lnTo>
                  <a:pt x="61" y="36"/>
                </a:lnTo>
                <a:lnTo>
                  <a:pt x="69" y="39"/>
                </a:lnTo>
                <a:lnTo>
                  <a:pt x="74" y="43"/>
                </a:lnTo>
                <a:lnTo>
                  <a:pt x="77" y="50"/>
                </a:lnTo>
                <a:lnTo>
                  <a:pt x="108" y="37"/>
                </a:lnTo>
                <a:lnTo>
                  <a:pt x="99" y="22"/>
                </a:lnTo>
                <a:lnTo>
                  <a:pt x="88" y="12"/>
                </a:lnTo>
                <a:lnTo>
                  <a:pt x="73" y="4"/>
                </a:lnTo>
                <a:lnTo>
                  <a:pt x="58" y="0"/>
                </a:lnTo>
                <a:lnTo>
                  <a:pt x="42" y="0"/>
                </a:lnTo>
                <a:lnTo>
                  <a:pt x="26" y="3"/>
                </a:lnTo>
                <a:lnTo>
                  <a:pt x="13" y="10"/>
                </a:lnTo>
                <a:lnTo>
                  <a:pt x="0" y="18"/>
                </a:lnTo>
                <a:lnTo>
                  <a:pt x="0" y="17"/>
                </a:lnTo>
                <a:lnTo>
                  <a:pt x="20" y="44"/>
                </a:ln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739" name="Freeform 723"/>
          <p:cNvSpPr>
            <a:spLocks/>
          </p:cNvSpPr>
          <p:nvPr/>
        </p:nvSpPr>
        <p:spPr bwMode="auto">
          <a:xfrm>
            <a:off x="1343025" y="1703388"/>
            <a:ext cx="6350" cy="11112"/>
          </a:xfrm>
          <a:custGeom>
            <a:avLst/>
            <a:gdLst/>
            <a:ahLst/>
            <a:cxnLst>
              <a:cxn ang="0">
                <a:pos x="36" y="114"/>
              </a:cxn>
              <a:cxn ang="0">
                <a:pos x="36" y="114"/>
              </a:cxn>
              <a:cxn ang="0">
                <a:pos x="34" y="107"/>
              </a:cxn>
              <a:cxn ang="0">
                <a:pos x="33" y="96"/>
              </a:cxn>
              <a:cxn ang="0">
                <a:pos x="35" y="83"/>
              </a:cxn>
              <a:cxn ang="0">
                <a:pos x="38" y="72"/>
              </a:cxn>
              <a:cxn ang="0">
                <a:pos x="44" y="59"/>
              </a:cxn>
              <a:cxn ang="0">
                <a:pos x="52" y="46"/>
              </a:cxn>
              <a:cxn ang="0">
                <a:pos x="60" y="36"/>
              </a:cxn>
              <a:cxn ang="0">
                <a:pos x="69" y="27"/>
              </a:cxn>
              <a:cxn ang="0">
                <a:pos x="49" y="0"/>
              </a:cxn>
              <a:cxn ang="0">
                <a:pos x="36" y="13"/>
              </a:cxn>
              <a:cxn ang="0">
                <a:pos x="25" y="27"/>
              </a:cxn>
              <a:cxn ang="0">
                <a:pos x="15" y="42"/>
              </a:cxn>
              <a:cxn ang="0">
                <a:pos x="7" y="59"/>
              </a:cxn>
              <a:cxn ang="0">
                <a:pos x="2" y="77"/>
              </a:cxn>
              <a:cxn ang="0">
                <a:pos x="0" y="94"/>
              </a:cxn>
              <a:cxn ang="0">
                <a:pos x="1" y="113"/>
              </a:cxn>
              <a:cxn ang="0">
                <a:pos x="7" y="131"/>
              </a:cxn>
              <a:cxn ang="0">
                <a:pos x="7" y="131"/>
              </a:cxn>
              <a:cxn ang="0">
                <a:pos x="36" y="114"/>
              </a:cxn>
            </a:cxnLst>
            <a:rect l="0" t="0" r="r" b="b"/>
            <a:pathLst>
              <a:path w="69" h="131">
                <a:moveTo>
                  <a:pt x="36" y="114"/>
                </a:moveTo>
                <a:lnTo>
                  <a:pt x="36" y="114"/>
                </a:lnTo>
                <a:lnTo>
                  <a:pt x="34" y="107"/>
                </a:lnTo>
                <a:lnTo>
                  <a:pt x="33" y="96"/>
                </a:lnTo>
                <a:lnTo>
                  <a:pt x="35" y="83"/>
                </a:lnTo>
                <a:lnTo>
                  <a:pt x="38" y="72"/>
                </a:lnTo>
                <a:lnTo>
                  <a:pt x="44" y="59"/>
                </a:lnTo>
                <a:lnTo>
                  <a:pt x="52" y="46"/>
                </a:lnTo>
                <a:lnTo>
                  <a:pt x="60" y="36"/>
                </a:lnTo>
                <a:lnTo>
                  <a:pt x="69" y="27"/>
                </a:lnTo>
                <a:lnTo>
                  <a:pt x="49" y="0"/>
                </a:lnTo>
                <a:lnTo>
                  <a:pt x="36" y="13"/>
                </a:lnTo>
                <a:lnTo>
                  <a:pt x="25" y="27"/>
                </a:lnTo>
                <a:lnTo>
                  <a:pt x="15" y="42"/>
                </a:lnTo>
                <a:lnTo>
                  <a:pt x="7" y="59"/>
                </a:lnTo>
                <a:lnTo>
                  <a:pt x="2" y="77"/>
                </a:lnTo>
                <a:lnTo>
                  <a:pt x="0" y="94"/>
                </a:lnTo>
                <a:lnTo>
                  <a:pt x="1" y="113"/>
                </a:lnTo>
                <a:lnTo>
                  <a:pt x="7" y="131"/>
                </a:lnTo>
                <a:lnTo>
                  <a:pt x="7" y="131"/>
                </a:lnTo>
                <a:lnTo>
                  <a:pt x="36" y="114"/>
                </a:ln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740" name="Freeform 724"/>
          <p:cNvSpPr>
            <a:spLocks/>
          </p:cNvSpPr>
          <p:nvPr/>
        </p:nvSpPr>
        <p:spPr bwMode="auto">
          <a:xfrm>
            <a:off x="1344613" y="1712913"/>
            <a:ext cx="7937" cy="6350"/>
          </a:xfrm>
          <a:custGeom>
            <a:avLst/>
            <a:gdLst/>
            <a:ahLst/>
            <a:cxnLst>
              <a:cxn ang="0">
                <a:pos x="107" y="41"/>
              </a:cxn>
              <a:cxn ang="0">
                <a:pos x="107" y="41"/>
              </a:cxn>
              <a:cxn ang="0">
                <a:pos x="96" y="43"/>
              </a:cxn>
              <a:cxn ang="0">
                <a:pos x="85" y="43"/>
              </a:cxn>
              <a:cxn ang="0">
                <a:pos x="75" y="41"/>
              </a:cxn>
              <a:cxn ang="0">
                <a:pos x="63" y="37"/>
              </a:cxn>
              <a:cxn ang="0">
                <a:pos x="54" y="29"/>
              </a:cxn>
              <a:cxn ang="0">
                <a:pos x="44" y="22"/>
              </a:cxn>
              <a:cxn ang="0">
                <a:pos x="36" y="13"/>
              </a:cxn>
              <a:cxn ang="0">
                <a:pos x="29" y="0"/>
              </a:cxn>
              <a:cxn ang="0">
                <a:pos x="0" y="17"/>
              </a:cxn>
              <a:cxn ang="0">
                <a:pos x="9" y="32"/>
              </a:cxn>
              <a:cxn ang="0">
                <a:pos x="21" y="45"/>
              </a:cxn>
              <a:cxn ang="0">
                <a:pos x="34" y="57"/>
              </a:cxn>
              <a:cxn ang="0">
                <a:pos x="49" y="66"/>
              </a:cxn>
              <a:cxn ang="0">
                <a:pos x="64" y="73"/>
              </a:cxn>
              <a:cxn ang="0">
                <a:pos x="81" y="77"/>
              </a:cxn>
              <a:cxn ang="0">
                <a:pos x="98" y="77"/>
              </a:cxn>
              <a:cxn ang="0">
                <a:pos x="117" y="73"/>
              </a:cxn>
              <a:cxn ang="0">
                <a:pos x="117" y="73"/>
              </a:cxn>
              <a:cxn ang="0">
                <a:pos x="107" y="41"/>
              </a:cxn>
            </a:cxnLst>
            <a:rect l="0" t="0" r="r" b="b"/>
            <a:pathLst>
              <a:path w="117" h="77">
                <a:moveTo>
                  <a:pt x="107" y="41"/>
                </a:moveTo>
                <a:lnTo>
                  <a:pt x="107" y="41"/>
                </a:lnTo>
                <a:lnTo>
                  <a:pt x="96" y="43"/>
                </a:lnTo>
                <a:lnTo>
                  <a:pt x="85" y="43"/>
                </a:lnTo>
                <a:lnTo>
                  <a:pt x="75" y="41"/>
                </a:lnTo>
                <a:lnTo>
                  <a:pt x="63" y="37"/>
                </a:lnTo>
                <a:lnTo>
                  <a:pt x="54" y="29"/>
                </a:lnTo>
                <a:lnTo>
                  <a:pt x="44" y="22"/>
                </a:lnTo>
                <a:lnTo>
                  <a:pt x="36" y="13"/>
                </a:lnTo>
                <a:lnTo>
                  <a:pt x="29" y="0"/>
                </a:lnTo>
                <a:lnTo>
                  <a:pt x="0" y="17"/>
                </a:lnTo>
                <a:lnTo>
                  <a:pt x="9" y="32"/>
                </a:lnTo>
                <a:lnTo>
                  <a:pt x="21" y="45"/>
                </a:lnTo>
                <a:lnTo>
                  <a:pt x="34" y="57"/>
                </a:lnTo>
                <a:lnTo>
                  <a:pt x="49" y="66"/>
                </a:lnTo>
                <a:lnTo>
                  <a:pt x="64" y="73"/>
                </a:lnTo>
                <a:lnTo>
                  <a:pt x="81" y="77"/>
                </a:lnTo>
                <a:lnTo>
                  <a:pt x="98" y="77"/>
                </a:lnTo>
                <a:lnTo>
                  <a:pt x="117" y="73"/>
                </a:lnTo>
                <a:lnTo>
                  <a:pt x="117" y="73"/>
                </a:lnTo>
                <a:lnTo>
                  <a:pt x="107" y="41"/>
                </a:ln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741" name="Freeform 725"/>
          <p:cNvSpPr>
            <a:spLocks/>
          </p:cNvSpPr>
          <p:nvPr/>
        </p:nvSpPr>
        <p:spPr bwMode="auto">
          <a:xfrm>
            <a:off x="1352550" y="1711325"/>
            <a:ext cx="4763" cy="7938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47" y="8"/>
              </a:cxn>
              <a:cxn ang="0">
                <a:pos x="44" y="18"/>
              </a:cxn>
              <a:cxn ang="0">
                <a:pos x="41" y="26"/>
              </a:cxn>
              <a:cxn ang="0">
                <a:pos x="36" y="34"/>
              </a:cxn>
              <a:cxn ang="0">
                <a:pos x="31" y="40"/>
              </a:cxn>
              <a:cxn ang="0">
                <a:pos x="22" y="47"/>
              </a:cxn>
              <a:cxn ang="0">
                <a:pos x="12" y="54"/>
              </a:cxn>
              <a:cxn ang="0">
                <a:pos x="0" y="58"/>
              </a:cxn>
              <a:cxn ang="0">
                <a:pos x="10" y="90"/>
              </a:cxn>
              <a:cxn ang="0">
                <a:pos x="27" y="83"/>
              </a:cxn>
              <a:cxn ang="0">
                <a:pos x="40" y="75"/>
              </a:cxn>
              <a:cxn ang="0">
                <a:pos x="51" y="65"/>
              </a:cxn>
              <a:cxn ang="0">
                <a:pos x="62" y="55"/>
              </a:cxn>
              <a:cxn ang="0">
                <a:pos x="70" y="41"/>
              </a:cxn>
              <a:cxn ang="0">
                <a:pos x="75" y="28"/>
              </a:cxn>
              <a:cxn ang="0">
                <a:pos x="78" y="17"/>
              </a:cxn>
              <a:cxn ang="0">
                <a:pos x="81" y="4"/>
              </a:cxn>
              <a:cxn ang="0">
                <a:pos x="48" y="0"/>
              </a:cxn>
            </a:cxnLst>
            <a:rect l="0" t="0" r="r" b="b"/>
            <a:pathLst>
              <a:path w="81" h="90">
                <a:moveTo>
                  <a:pt x="48" y="0"/>
                </a:moveTo>
                <a:lnTo>
                  <a:pt x="47" y="8"/>
                </a:lnTo>
                <a:lnTo>
                  <a:pt x="44" y="18"/>
                </a:lnTo>
                <a:lnTo>
                  <a:pt x="41" y="26"/>
                </a:lnTo>
                <a:lnTo>
                  <a:pt x="36" y="34"/>
                </a:lnTo>
                <a:lnTo>
                  <a:pt x="31" y="40"/>
                </a:lnTo>
                <a:lnTo>
                  <a:pt x="22" y="47"/>
                </a:lnTo>
                <a:lnTo>
                  <a:pt x="12" y="54"/>
                </a:lnTo>
                <a:lnTo>
                  <a:pt x="0" y="58"/>
                </a:lnTo>
                <a:lnTo>
                  <a:pt x="10" y="90"/>
                </a:lnTo>
                <a:lnTo>
                  <a:pt x="27" y="83"/>
                </a:lnTo>
                <a:lnTo>
                  <a:pt x="40" y="75"/>
                </a:lnTo>
                <a:lnTo>
                  <a:pt x="51" y="65"/>
                </a:lnTo>
                <a:lnTo>
                  <a:pt x="62" y="55"/>
                </a:lnTo>
                <a:lnTo>
                  <a:pt x="70" y="41"/>
                </a:lnTo>
                <a:lnTo>
                  <a:pt x="75" y="28"/>
                </a:lnTo>
                <a:lnTo>
                  <a:pt x="78" y="17"/>
                </a:lnTo>
                <a:lnTo>
                  <a:pt x="81" y="4"/>
                </a:lnTo>
                <a:lnTo>
                  <a:pt x="48" y="0"/>
                </a:ln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742" name="Freeform 726"/>
          <p:cNvSpPr>
            <a:spLocks/>
          </p:cNvSpPr>
          <p:nvPr/>
        </p:nvSpPr>
        <p:spPr bwMode="auto">
          <a:xfrm>
            <a:off x="1350963" y="1716088"/>
            <a:ext cx="3175" cy="1587"/>
          </a:xfrm>
          <a:custGeom>
            <a:avLst/>
            <a:gdLst/>
            <a:ahLst/>
            <a:cxnLst>
              <a:cxn ang="0">
                <a:pos x="33" y="19"/>
              </a:cxn>
              <a:cxn ang="0">
                <a:pos x="32" y="12"/>
              </a:cxn>
              <a:cxn ang="0">
                <a:pos x="28" y="6"/>
              </a:cxn>
              <a:cxn ang="0">
                <a:pos x="23" y="2"/>
              </a:cxn>
              <a:cxn ang="0">
                <a:pos x="18" y="0"/>
              </a:cxn>
              <a:cxn ang="0">
                <a:pos x="12" y="0"/>
              </a:cxn>
              <a:cxn ang="0">
                <a:pos x="6" y="3"/>
              </a:cxn>
              <a:cxn ang="0">
                <a:pos x="2" y="7"/>
              </a:cxn>
              <a:cxn ang="0">
                <a:pos x="0" y="15"/>
              </a:cxn>
              <a:cxn ang="0">
                <a:pos x="33" y="19"/>
              </a:cxn>
            </a:cxnLst>
            <a:rect l="0" t="0" r="r" b="b"/>
            <a:pathLst>
              <a:path w="33" h="19">
                <a:moveTo>
                  <a:pt x="33" y="19"/>
                </a:moveTo>
                <a:lnTo>
                  <a:pt x="32" y="12"/>
                </a:lnTo>
                <a:lnTo>
                  <a:pt x="28" y="6"/>
                </a:lnTo>
                <a:lnTo>
                  <a:pt x="23" y="2"/>
                </a:lnTo>
                <a:lnTo>
                  <a:pt x="18" y="0"/>
                </a:lnTo>
                <a:lnTo>
                  <a:pt x="12" y="0"/>
                </a:lnTo>
                <a:lnTo>
                  <a:pt x="6" y="3"/>
                </a:lnTo>
                <a:lnTo>
                  <a:pt x="2" y="7"/>
                </a:lnTo>
                <a:lnTo>
                  <a:pt x="0" y="15"/>
                </a:lnTo>
                <a:lnTo>
                  <a:pt x="33" y="19"/>
                </a:ln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743" name="Freeform 727"/>
          <p:cNvSpPr>
            <a:spLocks/>
          </p:cNvSpPr>
          <p:nvPr/>
        </p:nvSpPr>
        <p:spPr bwMode="auto">
          <a:xfrm>
            <a:off x="1279525" y="1943100"/>
            <a:ext cx="1588" cy="1588"/>
          </a:xfrm>
          <a:custGeom>
            <a:avLst/>
            <a:gdLst/>
            <a:ahLst/>
            <a:cxnLst>
              <a:cxn ang="0">
                <a:pos x="0" y="25"/>
              </a:cxn>
              <a:cxn ang="0">
                <a:pos x="6" y="27"/>
              </a:cxn>
              <a:cxn ang="0">
                <a:pos x="11" y="26"/>
              </a:cxn>
              <a:cxn ang="0">
                <a:pos x="16" y="24"/>
              </a:cxn>
              <a:cxn ang="0">
                <a:pos x="19" y="20"/>
              </a:cxn>
              <a:cxn ang="0">
                <a:pos x="21" y="15"/>
              </a:cxn>
              <a:cxn ang="0">
                <a:pos x="21" y="9"/>
              </a:cxn>
              <a:cxn ang="0">
                <a:pos x="19" y="4"/>
              </a:cxn>
              <a:cxn ang="0">
                <a:pos x="14" y="0"/>
              </a:cxn>
              <a:cxn ang="0">
                <a:pos x="0" y="25"/>
              </a:cxn>
            </a:cxnLst>
            <a:rect l="0" t="0" r="r" b="b"/>
            <a:pathLst>
              <a:path w="21" h="27">
                <a:moveTo>
                  <a:pt x="0" y="25"/>
                </a:moveTo>
                <a:lnTo>
                  <a:pt x="6" y="27"/>
                </a:lnTo>
                <a:lnTo>
                  <a:pt x="11" y="26"/>
                </a:lnTo>
                <a:lnTo>
                  <a:pt x="16" y="24"/>
                </a:lnTo>
                <a:lnTo>
                  <a:pt x="19" y="20"/>
                </a:lnTo>
                <a:lnTo>
                  <a:pt x="21" y="15"/>
                </a:lnTo>
                <a:lnTo>
                  <a:pt x="21" y="9"/>
                </a:lnTo>
                <a:lnTo>
                  <a:pt x="19" y="4"/>
                </a:lnTo>
                <a:lnTo>
                  <a:pt x="14" y="0"/>
                </a:lnTo>
                <a:lnTo>
                  <a:pt x="0" y="2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744" name="Freeform 728"/>
          <p:cNvSpPr>
            <a:spLocks/>
          </p:cNvSpPr>
          <p:nvPr/>
        </p:nvSpPr>
        <p:spPr bwMode="auto">
          <a:xfrm>
            <a:off x="1265238" y="1912938"/>
            <a:ext cx="15875" cy="31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1" y="29"/>
              </a:cxn>
              <a:cxn ang="0">
                <a:pos x="3" y="56"/>
              </a:cxn>
              <a:cxn ang="0">
                <a:pos x="8" y="84"/>
              </a:cxn>
              <a:cxn ang="0">
                <a:pos x="15" y="110"/>
              </a:cxn>
              <a:cxn ang="0">
                <a:pos x="22" y="135"/>
              </a:cxn>
              <a:cxn ang="0">
                <a:pos x="31" y="162"/>
              </a:cxn>
              <a:cxn ang="0">
                <a:pos x="41" y="187"/>
              </a:cxn>
              <a:cxn ang="0">
                <a:pos x="55" y="211"/>
              </a:cxn>
              <a:cxn ang="0">
                <a:pos x="68" y="235"/>
              </a:cxn>
              <a:cxn ang="0">
                <a:pos x="84" y="258"/>
              </a:cxn>
              <a:cxn ang="0">
                <a:pos x="102" y="278"/>
              </a:cxn>
              <a:cxn ang="0">
                <a:pos x="119" y="298"/>
              </a:cxn>
              <a:cxn ang="0">
                <a:pos x="138" y="317"/>
              </a:cxn>
              <a:cxn ang="0">
                <a:pos x="159" y="335"/>
              </a:cxn>
              <a:cxn ang="0">
                <a:pos x="180" y="352"/>
              </a:cxn>
              <a:cxn ang="0">
                <a:pos x="204" y="365"/>
              </a:cxn>
              <a:cxn ang="0">
                <a:pos x="218" y="340"/>
              </a:cxn>
              <a:cxn ang="0">
                <a:pos x="196" y="326"/>
              </a:cxn>
              <a:cxn ang="0">
                <a:pos x="177" y="311"/>
              </a:cxn>
              <a:cxn ang="0">
                <a:pos x="157" y="296"/>
              </a:cxn>
              <a:cxn ang="0">
                <a:pos x="139" y="277"/>
              </a:cxn>
              <a:cxn ang="0">
                <a:pos x="122" y="259"/>
              </a:cxn>
              <a:cxn ang="0">
                <a:pos x="107" y="239"/>
              </a:cxn>
              <a:cxn ang="0">
                <a:pos x="92" y="218"/>
              </a:cxn>
              <a:cxn ang="0">
                <a:pos x="79" y="197"/>
              </a:cxn>
              <a:cxn ang="0">
                <a:pos x="68" y="174"/>
              </a:cxn>
              <a:cxn ang="0">
                <a:pos x="58" y="151"/>
              </a:cxn>
              <a:cxn ang="0">
                <a:pos x="49" y="127"/>
              </a:cxn>
              <a:cxn ang="0">
                <a:pos x="41" y="102"/>
              </a:cxn>
              <a:cxn ang="0">
                <a:pos x="36" y="77"/>
              </a:cxn>
              <a:cxn ang="0">
                <a:pos x="31" y="52"/>
              </a:cxn>
              <a:cxn ang="0">
                <a:pos x="29" y="27"/>
              </a:cxn>
              <a:cxn ang="0">
                <a:pos x="28" y="0"/>
              </a:cxn>
              <a:cxn ang="0">
                <a:pos x="28" y="0"/>
              </a:cxn>
              <a:cxn ang="0">
                <a:pos x="0" y="0"/>
              </a:cxn>
            </a:cxnLst>
            <a:rect l="0" t="0" r="r" b="b"/>
            <a:pathLst>
              <a:path w="218" h="365">
                <a:moveTo>
                  <a:pt x="0" y="0"/>
                </a:moveTo>
                <a:lnTo>
                  <a:pt x="0" y="0"/>
                </a:lnTo>
                <a:lnTo>
                  <a:pt x="1" y="29"/>
                </a:lnTo>
                <a:lnTo>
                  <a:pt x="3" y="56"/>
                </a:lnTo>
                <a:lnTo>
                  <a:pt x="8" y="84"/>
                </a:lnTo>
                <a:lnTo>
                  <a:pt x="15" y="110"/>
                </a:lnTo>
                <a:lnTo>
                  <a:pt x="22" y="135"/>
                </a:lnTo>
                <a:lnTo>
                  <a:pt x="31" y="162"/>
                </a:lnTo>
                <a:lnTo>
                  <a:pt x="41" y="187"/>
                </a:lnTo>
                <a:lnTo>
                  <a:pt x="55" y="211"/>
                </a:lnTo>
                <a:lnTo>
                  <a:pt x="68" y="235"/>
                </a:lnTo>
                <a:lnTo>
                  <a:pt x="84" y="258"/>
                </a:lnTo>
                <a:lnTo>
                  <a:pt x="102" y="278"/>
                </a:lnTo>
                <a:lnTo>
                  <a:pt x="119" y="298"/>
                </a:lnTo>
                <a:lnTo>
                  <a:pt x="138" y="317"/>
                </a:lnTo>
                <a:lnTo>
                  <a:pt x="159" y="335"/>
                </a:lnTo>
                <a:lnTo>
                  <a:pt x="180" y="352"/>
                </a:lnTo>
                <a:lnTo>
                  <a:pt x="204" y="365"/>
                </a:lnTo>
                <a:lnTo>
                  <a:pt x="218" y="340"/>
                </a:lnTo>
                <a:lnTo>
                  <a:pt x="196" y="326"/>
                </a:lnTo>
                <a:lnTo>
                  <a:pt x="177" y="311"/>
                </a:lnTo>
                <a:lnTo>
                  <a:pt x="157" y="296"/>
                </a:lnTo>
                <a:lnTo>
                  <a:pt x="139" y="277"/>
                </a:lnTo>
                <a:lnTo>
                  <a:pt x="122" y="259"/>
                </a:lnTo>
                <a:lnTo>
                  <a:pt x="107" y="239"/>
                </a:lnTo>
                <a:lnTo>
                  <a:pt x="92" y="218"/>
                </a:lnTo>
                <a:lnTo>
                  <a:pt x="79" y="197"/>
                </a:lnTo>
                <a:lnTo>
                  <a:pt x="68" y="174"/>
                </a:lnTo>
                <a:lnTo>
                  <a:pt x="58" y="151"/>
                </a:lnTo>
                <a:lnTo>
                  <a:pt x="49" y="127"/>
                </a:lnTo>
                <a:lnTo>
                  <a:pt x="41" y="102"/>
                </a:lnTo>
                <a:lnTo>
                  <a:pt x="36" y="77"/>
                </a:lnTo>
                <a:lnTo>
                  <a:pt x="31" y="52"/>
                </a:lnTo>
                <a:lnTo>
                  <a:pt x="29" y="27"/>
                </a:lnTo>
                <a:lnTo>
                  <a:pt x="28" y="0"/>
                </a:lnTo>
                <a:lnTo>
                  <a:pt x="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745" name="Freeform 729"/>
          <p:cNvSpPr>
            <a:spLocks/>
          </p:cNvSpPr>
          <p:nvPr/>
        </p:nvSpPr>
        <p:spPr bwMode="auto">
          <a:xfrm>
            <a:off x="1265238" y="1905000"/>
            <a:ext cx="3175" cy="7938"/>
          </a:xfrm>
          <a:custGeom>
            <a:avLst/>
            <a:gdLst/>
            <a:ahLst/>
            <a:cxnLst>
              <a:cxn ang="0">
                <a:pos x="9" y="0"/>
              </a:cxn>
              <a:cxn ang="0">
                <a:pos x="7" y="10"/>
              </a:cxn>
              <a:cxn ang="0">
                <a:pos x="5" y="23"/>
              </a:cxn>
              <a:cxn ang="0">
                <a:pos x="4" y="33"/>
              </a:cxn>
              <a:cxn ang="0">
                <a:pos x="2" y="45"/>
              </a:cxn>
              <a:cxn ang="0">
                <a:pos x="1" y="58"/>
              </a:cxn>
              <a:cxn ang="0">
                <a:pos x="1" y="69"/>
              </a:cxn>
              <a:cxn ang="0">
                <a:pos x="0" y="80"/>
              </a:cxn>
              <a:cxn ang="0">
                <a:pos x="0" y="92"/>
              </a:cxn>
              <a:cxn ang="0">
                <a:pos x="28" y="92"/>
              </a:cxn>
              <a:cxn ang="0">
                <a:pos x="28" y="82"/>
              </a:cxn>
              <a:cxn ang="0">
                <a:pos x="29" y="71"/>
              </a:cxn>
              <a:cxn ang="0">
                <a:pos x="29" y="60"/>
              </a:cxn>
              <a:cxn ang="0">
                <a:pos x="30" y="49"/>
              </a:cxn>
              <a:cxn ang="0">
                <a:pos x="32" y="38"/>
              </a:cxn>
              <a:cxn ang="0">
                <a:pos x="33" y="27"/>
              </a:cxn>
              <a:cxn ang="0">
                <a:pos x="35" y="17"/>
              </a:cxn>
              <a:cxn ang="0">
                <a:pos x="37" y="6"/>
              </a:cxn>
              <a:cxn ang="0">
                <a:pos x="9" y="0"/>
              </a:cxn>
            </a:cxnLst>
            <a:rect l="0" t="0" r="r" b="b"/>
            <a:pathLst>
              <a:path w="37" h="92">
                <a:moveTo>
                  <a:pt x="9" y="0"/>
                </a:moveTo>
                <a:lnTo>
                  <a:pt x="7" y="10"/>
                </a:lnTo>
                <a:lnTo>
                  <a:pt x="5" y="23"/>
                </a:lnTo>
                <a:lnTo>
                  <a:pt x="4" y="33"/>
                </a:lnTo>
                <a:lnTo>
                  <a:pt x="2" y="45"/>
                </a:lnTo>
                <a:lnTo>
                  <a:pt x="1" y="58"/>
                </a:lnTo>
                <a:lnTo>
                  <a:pt x="1" y="69"/>
                </a:lnTo>
                <a:lnTo>
                  <a:pt x="0" y="80"/>
                </a:lnTo>
                <a:lnTo>
                  <a:pt x="0" y="92"/>
                </a:lnTo>
                <a:lnTo>
                  <a:pt x="28" y="92"/>
                </a:lnTo>
                <a:lnTo>
                  <a:pt x="28" y="82"/>
                </a:lnTo>
                <a:lnTo>
                  <a:pt x="29" y="71"/>
                </a:lnTo>
                <a:lnTo>
                  <a:pt x="29" y="60"/>
                </a:lnTo>
                <a:lnTo>
                  <a:pt x="30" y="49"/>
                </a:lnTo>
                <a:lnTo>
                  <a:pt x="32" y="38"/>
                </a:lnTo>
                <a:lnTo>
                  <a:pt x="33" y="27"/>
                </a:lnTo>
                <a:lnTo>
                  <a:pt x="35" y="17"/>
                </a:lnTo>
                <a:lnTo>
                  <a:pt x="37" y="6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746" name="Freeform 730"/>
          <p:cNvSpPr>
            <a:spLocks/>
          </p:cNvSpPr>
          <p:nvPr/>
        </p:nvSpPr>
        <p:spPr bwMode="auto">
          <a:xfrm>
            <a:off x="1265238" y="1911350"/>
            <a:ext cx="1587" cy="1588"/>
          </a:xfrm>
          <a:custGeom>
            <a:avLst/>
            <a:gdLst/>
            <a:ahLst/>
            <a:cxnLst>
              <a:cxn ang="0">
                <a:pos x="28" y="18"/>
              </a:cxn>
              <a:cxn ang="0">
                <a:pos x="28" y="11"/>
              </a:cxn>
              <a:cxn ang="0">
                <a:pos x="26" y="6"/>
              </a:cxn>
              <a:cxn ang="0">
                <a:pos x="22" y="2"/>
              </a:cxn>
              <a:cxn ang="0">
                <a:pos x="17" y="0"/>
              </a:cxn>
              <a:cxn ang="0">
                <a:pos x="12" y="0"/>
              </a:cxn>
              <a:cxn ang="0">
                <a:pos x="7" y="2"/>
              </a:cxn>
              <a:cxn ang="0">
                <a:pos x="3" y="5"/>
              </a:cxn>
              <a:cxn ang="0">
                <a:pos x="0" y="11"/>
              </a:cxn>
              <a:cxn ang="0">
                <a:pos x="28" y="18"/>
              </a:cxn>
            </a:cxnLst>
            <a:rect l="0" t="0" r="r" b="b"/>
            <a:pathLst>
              <a:path w="28" h="18">
                <a:moveTo>
                  <a:pt x="28" y="18"/>
                </a:moveTo>
                <a:lnTo>
                  <a:pt x="28" y="11"/>
                </a:lnTo>
                <a:lnTo>
                  <a:pt x="26" y="6"/>
                </a:lnTo>
                <a:lnTo>
                  <a:pt x="22" y="2"/>
                </a:lnTo>
                <a:lnTo>
                  <a:pt x="17" y="0"/>
                </a:lnTo>
                <a:lnTo>
                  <a:pt x="12" y="0"/>
                </a:lnTo>
                <a:lnTo>
                  <a:pt x="7" y="2"/>
                </a:lnTo>
                <a:lnTo>
                  <a:pt x="3" y="5"/>
                </a:lnTo>
                <a:lnTo>
                  <a:pt x="0" y="11"/>
                </a:lnTo>
                <a:lnTo>
                  <a:pt x="28" y="1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747" name="Freeform 731"/>
          <p:cNvSpPr>
            <a:spLocks/>
          </p:cNvSpPr>
          <p:nvPr/>
        </p:nvSpPr>
        <p:spPr bwMode="auto">
          <a:xfrm>
            <a:off x="1277938" y="1931988"/>
            <a:ext cx="1587" cy="3175"/>
          </a:xfrm>
          <a:custGeom>
            <a:avLst/>
            <a:gdLst/>
            <a:ahLst/>
            <a:cxnLst>
              <a:cxn ang="0">
                <a:pos x="0" y="25"/>
              </a:cxn>
              <a:cxn ang="0">
                <a:pos x="6" y="27"/>
              </a:cxn>
              <a:cxn ang="0">
                <a:pos x="11" y="26"/>
              </a:cxn>
              <a:cxn ang="0">
                <a:pos x="16" y="24"/>
              </a:cxn>
              <a:cxn ang="0">
                <a:pos x="19" y="20"/>
              </a:cxn>
              <a:cxn ang="0">
                <a:pos x="21" y="14"/>
              </a:cxn>
              <a:cxn ang="0">
                <a:pos x="21" y="9"/>
              </a:cxn>
              <a:cxn ang="0">
                <a:pos x="19" y="4"/>
              </a:cxn>
              <a:cxn ang="0">
                <a:pos x="14" y="0"/>
              </a:cxn>
              <a:cxn ang="0">
                <a:pos x="0" y="25"/>
              </a:cxn>
            </a:cxnLst>
            <a:rect l="0" t="0" r="r" b="b"/>
            <a:pathLst>
              <a:path w="21" h="27">
                <a:moveTo>
                  <a:pt x="0" y="25"/>
                </a:moveTo>
                <a:lnTo>
                  <a:pt x="6" y="27"/>
                </a:lnTo>
                <a:lnTo>
                  <a:pt x="11" y="26"/>
                </a:lnTo>
                <a:lnTo>
                  <a:pt x="16" y="24"/>
                </a:lnTo>
                <a:lnTo>
                  <a:pt x="19" y="20"/>
                </a:lnTo>
                <a:lnTo>
                  <a:pt x="21" y="14"/>
                </a:lnTo>
                <a:lnTo>
                  <a:pt x="21" y="9"/>
                </a:lnTo>
                <a:lnTo>
                  <a:pt x="19" y="4"/>
                </a:lnTo>
                <a:lnTo>
                  <a:pt x="14" y="0"/>
                </a:lnTo>
                <a:lnTo>
                  <a:pt x="0" y="2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748" name="Freeform 732"/>
          <p:cNvSpPr>
            <a:spLocks/>
          </p:cNvSpPr>
          <p:nvPr/>
        </p:nvSpPr>
        <p:spPr bwMode="auto">
          <a:xfrm>
            <a:off x="1271588" y="1917700"/>
            <a:ext cx="7937" cy="17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13"/>
              </a:cxn>
              <a:cxn ang="0">
                <a:pos x="2" y="27"/>
              </a:cxn>
              <a:cxn ang="0">
                <a:pos x="4" y="40"/>
              </a:cxn>
              <a:cxn ang="0">
                <a:pos x="7" y="53"/>
              </a:cxn>
              <a:cxn ang="0">
                <a:pos x="11" y="68"/>
              </a:cxn>
              <a:cxn ang="0">
                <a:pos x="15" y="80"/>
              </a:cxn>
              <a:cxn ang="0">
                <a:pos x="21" y="92"/>
              </a:cxn>
              <a:cxn ang="0">
                <a:pos x="28" y="104"/>
              </a:cxn>
              <a:cxn ang="0">
                <a:pos x="34" y="116"/>
              </a:cxn>
              <a:cxn ang="0">
                <a:pos x="42" y="126"/>
              </a:cxn>
              <a:cxn ang="0">
                <a:pos x="50" y="138"/>
              </a:cxn>
              <a:cxn ang="0">
                <a:pos x="59" y="147"/>
              </a:cxn>
              <a:cxn ang="0">
                <a:pos x="68" y="157"/>
              </a:cxn>
              <a:cxn ang="0">
                <a:pos x="80" y="165"/>
              </a:cxn>
              <a:cxn ang="0">
                <a:pos x="90" y="173"/>
              </a:cxn>
              <a:cxn ang="0">
                <a:pos x="101" y="181"/>
              </a:cxn>
              <a:cxn ang="0">
                <a:pos x="115" y="156"/>
              </a:cxn>
              <a:cxn ang="0">
                <a:pos x="106" y="149"/>
              </a:cxn>
              <a:cxn ang="0">
                <a:pos x="96" y="142"/>
              </a:cxn>
              <a:cxn ang="0">
                <a:pos x="87" y="136"/>
              </a:cxn>
              <a:cxn ang="0">
                <a:pos x="80" y="126"/>
              </a:cxn>
              <a:cxn ang="0">
                <a:pos x="70" y="119"/>
              </a:cxn>
              <a:cxn ang="0">
                <a:pos x="64" y="109"/>
              </a:cxn>
              <a:cxn ang="0">
                <a:pos x="58" y="101"/>
              </a:cxn>
              <a:cxn ang="0">
                <a:pos x="52" y="89"/>
              </a:cxn>
              <a:cxn ang="0">
                <a:pos x="46" y="80"/>
              </a:cxn>
              <a:cxn ang="0">
                <a:pos x="42" y="69"/>
              </a:cxn>
              <a:cxn ang="0">
                <a:pos x="38" y="58"/>
              </a:cxn>
              <a:cxn ang="0">
                <a:pos x="34" y="47"/>
              </a:cxn>
              <a:cxn ang="0">
                <a:pos x="33" y="35"/>
              </a:cxn>
              <a:cxn ang="0">
                <a:pos x="31" y="23"/>
              </a:cxn>
              <a:cxn ang="0">
                <a:pos x="29" y="11"/>
              </a:cxn>
              <a:cxn ang="0">
                <a:pos x="29" y="0"/>
              </a:cxn>
              <a:cxn ang="0">
                <a:pos x="29" y="0"/>
              </a:cxn>
              <a:cxn ang="0">
                <a:pos x="0" y="0"/>
              </a:cxn>
            </a:cxnLst>
            <a:rect l="0" t="0" r="r" b="b"/>
            <a:pathLst>
              <a:path w="115" h="181">
                <a:moveTo>
                  <a:pt x="0" y="0"/>
                </a:moveTo>
                <a:lnTo>
                  <a:pt x="0" y="0"/>
                </a:lnTo>
                <a:lnTo>
                  <a:pt x="0" y="13"/>
                </a:lnTo>
                <a:lnTo>
                  <a:pt x="2" y="27"/>
                </a:lnTo>
                <a:lnTo>
                  <a:pt x="4" y="40"/>
                </a:lnTo>
                <a:lnTo>
                  <a:pt x="7" y="53"/>
                </a:lnTo>
                <a:lnTo>
                  <a:pt x="11" y="68"/>
                </a:lnTo>
                <a:lnTo>
                  <a:pt x="15" y="80"/>
                </a:lnTo>
                <a:lnTo>
                  <a:pt x="21" y="92"/>
                </a:lnTo>
                <a:lnTo>
                  <a:pt x="28" y="104"/>
                </a:lnTo>
                <a:lnTo>
                  <a:pt x="34" y="116"/>
                </a:lnTo>
                <a:lnTo>
                  <a:pt x="42" y="126"/>
                </a:lnTo>
                <a:lnTo>
                  <a:pt x="50" y="138"/>
                </a:lnTo>
                <a:lnTo>
                  <a:pt x="59" y="147"/>
                </a:lnTo>
                <a:lnTo>
                  <a:pt x="68" y="157"/>
                </a:lnTo>
                <a:lnTo>
                  <a:pt x="80" y="165"/>
                </a:lnTo>
                <a:lnTo>
                  <a:pt x="90" y="173"/>
                </a:lnTo>
                <a:lnTo>
                  <a:pt x="101" y="181"/>
                </a:lnTo>
                <a:lnTo>
                  <a:pt x="115" y="156"/>
                </a:lnTo>
                <a:lnTo>
                  <a:pt x="106" y="149"/>
                </a:lnTo>
                <a:lnTo>
                  <a:pt x="96" y="142"/>
                </a:lnTo>
                <a:lnTo>
                  <a:pt x="87" y="136"/>
                </a:lnTo>
                <a:lnTo>
                  <a:pt x="80" y="126"/>
                </a:lnTo>
                <a:lnTo>
                  <a:pt x="70" y="119"/>
                </a:lnTo>
                <a:lnTo>
                  <a:pt x="64" y="109"/>
                </a:lnTo>
                <a:lnTo>
                  <a:pt x="58" y="101"/>
                </a:lnTo>
                <a:lnTo>
                  <a:pt x="52" y="89"/>
                </a:lnTo>
                <a:lnTo>
                  <a:pt x="46" y="80"/>
                </a:lnTo>
                <a:lnTo>
                  <a:pt x="42" y="69"/>
                </a:lnTo>
                <a:lnTo>
                  <a:pt x="38" y="58"/>
                </a:lnTo>
                <a:lnTo>
                  <a:pt x="34" y="47"/>
                </a:lnTo>
                <a:lnTo>
                  <a:pt x="33" y="35"/>
                </a:lnTo>
                <a:lnTo>
                  <a:pt x="31" y="23"/>
                </a:lnTo>
                <a:lnTo>
                  <a:pt x="29" y="11"/>
                </a:lnTo>
                <a:lnTo>
                  <a:pt x="29" y="0"/>
                </a:lnTo>
                <a:lnTo>
                  <a:pt x="2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749" name="Freeform 733"/>
          <p:cNvSpPr>
            <a:spLocks/>
          </p:cNvSpPr>
          <p:nvPr/>
        </p:nvSpPr>
        <p:spPr bwMode="auto">
          <a:xfrm>
            <a:off x="1271588" y="1914525"/>
            <a:ext cx="1587" cy="3175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3" y="6"/>
              </a:cxn>
              <a:cxn ang="0">
                <a:pos x="2" y="11"/>
              </a:cxn>
              <a:cxn ang="0">
                <a:pos x="1" y="18"/>
              </a:cxn>
              <a:cxn ang="0">
                <a:pos x="1" y="23"/>
              </a:cxn>
              <a:cxn ang="0">
                <a:pos x="0" y="30"/>
              </a:cxn>
              <a:cxn ang="0">
                <a:pos x="0" y="36"/>
              </a:cxn>
              <a:cxn ang="0">
                <a:pos x="0" y="41"/>
              </a:cxn>
              <a:cxn ang="0">
                <a:pos x="0" y="47"/>
              </a:cxn>
              <a:cxn ang="0">
                <a:pos x="29" y="47"/>
              </a:cxn>
              <a:cxn ang="0">
                <a:pos x="29" y="41"/>
              </a:cxn>
              <a:cxn ang="0">
                <a:pos x="29" y="36"/>
              </a:cxn>
              <a:cxn ang="0">
                <a:pos x="29" y="32"/>
              </a:cxn>
              <a:cxn ang="0">
                <a:pos x="30" y="26"/>
              </a:cxn>
              <a:cxn ang="0">
                <a:pos x="30" y="20"/>
              </a:cxn>
              <a:cxn ang="0">
                <a:pos x="31" y="17"/>
              </a:cxn>
              <a:cxn ang="0">
                <a:pos x="32" y="12"/>
              </a:cxn>
              <a:cxn ang="0">
                <a:pos x="33" y="7"/>
              </a:cxn>
              <a:cxn ang="0">
                <a:pos x="4" y="0"/>
              </a:cxn>
            </a:cxnLst>
            <a:rect l="0" t="0" r="r" b="b"/>
            <a:pathLst>
              <a:path w="33" h="47">
                <a:moveTo>
                  <a:pt x="4" y="0"/>
                </a:moveTo>
                <a:lnTo>
                  <a:pt x="3" y="6"/>
                </a:lnTo>
                <a:lnTo>
                  <a:pt x="2" y="11"/>
                </a:lnTo>
                <a:lnTo>
                  <a:pt x="1" y="18"/>
                </a:lnTo>
                <a:lnTo>
                  <a:pt x="1" y="23"/>
                </a:lnTo>
                <a:lnTo>
                  <a:pt x="0" y="30"/>
                </a:lnTo>
                <a:lnTo>
                  <a:pt x="0" y="36"/>
                </a:lnTo>
                <a:lnTo>
                  <a:pt x="0" y="41"/>
                </a:lnTo>
                <a:lnTo>
                  <a:pt x="0" y="47"/>
                </a:lnTo>
                <a:lnTo>
                  <a:pt x="29" y="47"/>
                </a:lnTo>
                <a:lnTo>
                  <a:pt x="29" y="41"/>
                </a:lnTo>
                <a:lnTo>
                  <a:pt x="29" y="36"/>
                </a:lnTo>
                <a:lnTo>
                  <a:pt x="29" y="32"/>
                </a:lnTo>
                <a:lnTo>
                  <a:pt x="30" y="26"/>
                </a:lnTo>
                <a:lnTo>
                  <a:pt x="30" y="20"/>
                </a:lnTo>
                <a:lnTo>
                  <a:pt x="31" y="17"/>
                </a:lnTo>
                <a:lnTo>
                  <a:pt x="32" y="12"/>
                </a:lnTo>
                <a:lnTo>
                  <a:pt x="33" y="7"/>
                </a:lnTo>
                <a:lnTo>
                  <a:pt x="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750" name="Freeform 734"/>
          <p:cNvSpPr>
            <a:spLocks/>
          </p:cNvSpPr>
          <p:nvPr/>
        </p:nvSpPr>
        <p:spPr bwMode="auto">
          <a:xfrm>
            <a:off x="1271588" y="1917700"/>
            <a:ext cx="1587" cy="1588"/>
          </a:xfrm>
          <a:custGeom>
            <a:avLst/>
            <a:gdLst/>
            <a:ahLst/>
            <a:cxnLst>
              <a:cxn ang="0">
                <a:pos x="29" y="18"/>
              </a:cxn>
              <a:cxn ang="0">
                <a:pos x="29" y="11"/>
              </a:cxn>
              <a:cxn ang="0">
                <a:pos x="27" y="6"/>
              </a:cxn>
              <a:cxn ang="0">
                <a:pos x="22" y="2"/>
              </a:cxn>
              <a:cxn ang="0">
                <a:pos x="17" y="0"/>
              </a:cxn>
              <a:cxn ang="0">
                <a:pos x="12" y="0"/>
              </a:cxn>
              <a:cxn ang="0">
                <a:pos x="7" y="2"/>
              </a:cxn>
              <a:cxn ang="0">
                <a:pos x="3" y="5"/>
              </a:cxn>
              <a:cxn ang="0">
                <a:pos x="0" y="11"/>
              </a:cxn>
              <a:cxn ang="0">
                <a:pos x="29" y="18"/>
              </a:cxn>
            </a:cxnLst>
            <a:rect l="0" t="0" r="r" b="b"/>
            <a:pathLst>
              <a:path w="29" h="18">
                <a:moveTo>
                  <a:pt x="29" y="18"/>
                </a:moveTo>
                <a:lnTo>
                  <a:pt x="29" y="11"/>
                </a:lnTo>
                <a:lnTo>
                  <a:pt x="27" y="6"/>
                </a:lnTo>
                <a:lnTo>
                  <a:pt x="22" y="2"/>
                </a:lnTo>
                <a:lnTo>
                  <a:pt x="17" y="0"/>
                </a:lnTo>
                <a:lnTo>
                  <a:pt x="12" y="0"/>
                </a:lnTo>
                <a:lnTo>
                  <a:pt x="7" y="2"/>
                </a:lnTo>
                <a:lnTo>
                  <a:pt x="3" y="5"/>
                </a:lnTo>
                <a:lnTo>
                  <a:pt x="0" y="11"/>
                </a:lnTo>
                <a:lnTo>
                  <a:pt x="29" y="1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751" name="Freeform 735"/>
          <p:cNvSpPr>
            <a:spLocks/>
          </p:cNvSpPr>
          <p:nvPr/>
        </p:nvSpPr>
        <p:spPr bwMode="auto">
          <a:xfrm>
            <a:off x="1541463" y="1757363"/>
            <a:ext cx="1587" cy="1587"/>
          </a:xfrm>
          <a:custGeom>
            <a:avLst/>
            <a:gdLst/>
            <a:ahLst/>
            <a:cxnLst>
              <a:cxn ang="0">
                <a:pos x="15" y="1"/>
              </a:cxn>
              <a:cxn ang="0">
                <a:pos x="7" y="0"/>
              </a:cxn>
              <a:cxn ang="0">
                <a:pos x="1" y="5"/>
              </a:cxn>
              <a:cxn ang="0">
                <a:pos x="0" y="13"/>
              </a:cxn>
              <a:cxn ang="0">
                <a:pos x="5" y="20"/>
              </a:cxn>
              <a:cxn ang="0">
                <a:pos x="15" y="1"/>
              </a:cxn>
            </a:cxnLst>
            <a:rect l="0" t="0" r="r" b="b"/>
            <a:pathLst>
              <a:path w="15" h="20">
                <a:moveTo>
                  <a:pt x="15" y="1"/>
                </a:moveTo>
                <a:lnTo>
                  <a:pt x="7" y="0"/>
                </a:lnTo>
                <a:lnTo>
                  <a:pt x="1" y="5"/>
                </a:lnTo>
                <a:lnTo>
                  <a:pt x="0" y="13"/>
                </a:lnTo>
                <a:lnTo>
                  <a:pt x="5" y="20"/>
                </a:lnTo>
                <a:lnTo>
                  <a:pt x="15" y="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752" name="Freeform 736"/>
          <p:cNvSpPr>
            <a:spLocks/>
          </p:cNvSpPr>
          <p:nvPr/>
        </p:nvSpPr>
        <p:spPr bwMode="auto">
          <a:xfrm>
            <a:off x="1541463" y="1757363"/>
            <a:ext cx="11112" cy="23812"/>
          </a:xfrm>
          <a:custGeom>
            <a:avLst/>
            <a:gdLst/>
            <a:ahLst/>
            <a:cxnLst>
              <a:cxn ang="0">
                <a:pos x="164" y="274"/>
              </a:cxn>
              <a:cxn ang="0">
                <a:pos x="164" y="274"/>
              </a:cxn>
              <a:cxn ang="0">
                <a:pos x="162" y="253"/>
              </a:cxn>
              <a:cxn ang="0">
                <a:pos x="160" y="233"/>
              </a:cxn>
              <a:cxn ang="0">
                <a:pos x="157" y="211"/>
              </a:cxn>
              <a:cxn ang="0">
                <a:pos x="153" y="190"/>
              </a:cxn>
              <a:cxn ang="0">
                <a:pos x="147" y="170"/>
              </a:cxn>
              <a:cxn ang="0">
                <a:pos x="139" y="152"/>
              </a:cxn>
              <a:cxn ang="0">
                <a:pos x="130" y="135"/>
              </a:cxn>
              <a:cxn ang="0">
                <a:pos x="122" y="116"/>
              </a:cxn>
              <a:cxn ang="0">
                <a:pos x="112" y="98"/>
              </a:cxn>
              <a:cxn ang="0">
                <a:pos x="100" y="82"/>
              </a:cxn>
              <a:cxn ang="0">
                <a:pos x="87" y="65"/>
              </a:cxn>
              <a:cxn ang="0">
                <a:pos x="73" y="50"/>
              </a:cxn>
              <a:cxn ang="0">
                <a:pos x="59" y="35"/>
              </a:cxn>
              <a:cxn ang="0">
                <a:pos x="43" y="23"/>
              </a:cxn>
              <a:cxn ang="0">
                <a:pos x="27" y="10"/>
              </a:cxn>
              <a:cxn ang="0">
                <a:pos x="10" y="0"/>
              </a:cxn>
              <a:cxn ang="0">
                <a:pos x="0" y="19"/>
              </a:cxn>
              <a:cxn ang="0">
                <a:pos x="15" y="29"/>
              </a:cxn>
              <a:cxn ang="0">
                <a:pos x="30" y="40"/>
              </a:cxn>
              <a:cxn ang="0">
                <a:pos x="45" y="52"/>
              </a:cxn>
              <a:cxn ang="0">
                <a:pos x="59" y="65"/>
              </a:cxn>
              <a:cxn ang="0">
                <a:pos x="71" y="80"/>
              </a:cxn>
              <a:cxn ang="0">
                <a:pos x="83" y="94"/>
              </a:cxn>
              <a:cxn ang="0">
                <a:pos x="94" y="110"/>
              </a:cxn>
              <a:cxn ang="0">
                <a:pos x="104" y="126"/>
              </a:cxn>
              <a:cxn ang="0">
                <a:pos x="112" y="143"/>
              </a:cxn>
              <a:cxn ang="0">
                <a:pos x="119" y="161"/>
              </a:cxn>
              <a:cxn ang="0">
                <a:pos x="126" y="179"/>
              </a:cxn>
              <a:cxn ang="0">
                <a:pos x="132" y="197"/>
              </a:cxn>
              <a:cxn ang="0">
                <a:pos x="136" y="216"/>
              </a:cxn>
              <a:cxn ang="0">
                <a:pos x="139" y="235"/>
              </a:cxn>
              <a:cxn ang="0">
                <a:pos x="141" y="255"/>
              </a:cxn>
              <a:cxn ang="0">
                <a:pos x="141" y="274"/>
              </a:cxn>
              <a:cxn ang="0">
                <a:pos x="141" y="274"/>
              </a:cxn>
              <a:cxn ang="0">
                <a:pos x="164" y="274"/>
              </a:cxn>
            </a:cxnLst>
            <a:rect l="0" t="0" r="r" b="b"/>
            <a:pathLst>
              <a:path w="164" h="274">
                <a:moveTo>
                  <a:pt x="164" y="274"/>
                </a:moveTo>
                <a:lnTo>
                  <a:pt x="164" y="274"/>
                </a:lnTo>
                <a:lnTo>
                  <a:pt x="162" y="253"/>
                </a:lnTo>
                <a:lnTo>
                  <a:pt x="160" y="233"/>
                </a:lnTo>
                <a:lnTo>
                  <a:pt x="157" y="211"/>
                </a:lnTo>
                <a:lnTo>
                  <a:pt x="153" y="190"/>
                </a:lnTo>
                <a:lnTo>
                  <a:pt x="147" y="170"/>
                </a:lnTo>
                <a:lnTo>
                  <a:pt x="139" y="152"/>
                </a:lnTo>
                <a:lnTo>
                  <a:pt x="130" y="135"/>
                </a:lnTo>
                <a:lnTo>
                  <a:pt x="122" y="116"/>
                </a:lnTo>
                <a:lnTo>
                  <a:pt x="112" y="98"/>
                </a:lnTo>
                <a:lnTo>
                  <a:pt x="100" y="82"/>
                </a:lnTo>
                <a:lnTo>
                  <a:pt x="87" y="65"/>
                </a:lnTo>
                <a:lnTo>
                  <a:pt x="73" y="50"/>
                </a:lnTo>
                <a:lnTo>
                  <a:pt x="59" y="35"/>
                </a:lnTo>
                <a:lnTo>
                  <a:pt x="43" y="23"/>
                </a:lnTo>
                <a:lnTo>
                  <a:pt x="27" y="10"/>
                </a:lnTo>
                <a:lnTo>
                  <a:pt x="10" y="0"/>
                </a:lnTo>
                <a:lnTo>
                  <a:pt x="0" y="19"/>
                </a:lnTo>
                <a:lnTo>
                  <a:pt x="15" y="29"/>
                </a:lnTo>
                <a:lnTo>
                  <a:pt x="30" y="40"/>
                </a:lnTo>
                <a:lnTo>
                  <a:pt x="45" y="52"/>
                </a:lnTo>
                <a:lnTo>
                  <a:pt x="59" y="65"/>
                </a:lnTo>
                <a:lnTo>
                  <a:pt x="71" y="80"/>
                </a:lnTo>
                <a:lnTo>
                  <a:pt x="83" y="94"/>
                </a:lnTo>
                <a:lnTo>
                  <a:pt x="94" y="110"/>
                </a:lnTo>
                <a:lnTo>
                  <a:pt x="104" y="126"/>
                </a:lnTo>
                <a:lnTo>
                  <a:pt x="112" y="143"/>
                </a:lnTo>
                <a:lnTo>
                  <a:pt x="119" y="161"/>
                </a:lnTo>
                <a:lnTo>
                  <a:pt x="126" y="179"/>
                </a:lnTo>
                <a:lnTo>
                  <a:pt x="132" y="197"/>
                </a:lnTo>
                <a:lnTo>
                  <a:pt x="136" y="216"/>
                </a:lnTo>
                <a:lnTo>
                  <a:pt x="139" y="235"/>
                </a:lnTo>
                <a:lnTo>
                  <a:pt x="141" y="255"/>
                </a:lnTo>
                <a:lnTo>
                  <a:pt x="141" y="274"/>
                </a:lnTo>
                <a:lnTo>
                  <a:pt x="141" y="274"/>
                </a:lnTo>
                <a:lnTo>
                  <a:pt x="164" y="27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753" name="Freeform 737"/>
          <p:cNvSpPr>
            <a:spLocks/>
          </p:cNvSpPr>
          <p:nvPr/>
        </p:nvSpPr>
        <p:spPr bwMode="auto">
          <a:xfrm>
            <a:off x="1550988" y="1781175"/>
            <a:ext cx="1587" cy="6350"/>
          </a:xfrm>
          <a:custGeom>
            <a:avLst/>
            <a:gdLst/>
            <a:ahLst/>
            <a:cxnLst>
              <a:cxn ang="0">
                <a:pos x="21" y="68"/>
              </a:cxn>
              <a:cxn ang="0">
                <a:pos x="22" y="60"/>
              </a:cxn>
              <a:cxn ang="0">
                <a:pos x="24" y="52"/>
              </a:cxn>
              <a:cxn ang="0">
                <a:pos x="25" y="43"/>
              </a:cxn>
              <a:cxn ang="0">
                <a:pos x="26" y="34"/>
              </a:cxn>
              <a:cxn ang="0">
                <a:pos x="28" y="25"/>
              </a:cxn>
              <a:cxn ang="0">
                <a:pos x="28" y="17"/>
              </a:cxn>
              <a:cxn ang="0">
                <a:pos x="29" y="8"/>
              </a:cxn>
              <a:cxn ang="0">
                <a:pos x="29" y="0"/>
              </a:cxn>
              <a:cxn ang="0">
                <a:pos x="6" y="0"/>
              </a:cxn>
              <a:cxn ang="0">
                <a:pos x="6" y="8"/>
              </a:cxn>
              <a:cxn ang="0">
                <a:pos x="5" y="17"/>
              </a:cxn>
              <a:cxn ang="0">
                <a:pos x="5" y="25"/>
              </a:cxn>
              <a:cxn ang="0">
                <a:pos x="5" y="32"/>
              </a:cxn>
              <a:cxn ang="0">
                <a:pos x="4" y="41"/>
              </a:cxn>
              <a:cxn ang="0">
                <a:pos x="3" y="48"/>
              </a:cxn>
              <a:cxn ang="0">
                <a:pos x="1" y="56"/>
              </a:cxn>
              <a:cxn ang="0">
                <a:pos x="0" y="64"/>
              </a:cxn>
              <a:cxn ang="0">
                <a:pos x="21" y="68"/>
              </a:cxn>
            </a:cxnLst>
            <a:rect l="0" t="0" r="r" b="b"/>
            <a:pathLst>
              <a:path w="29" h="68">
                <a:moveTo>
                  <a:pt x="21" y="68"/>
                </a:moveTo>
                <a:lnTo>
                  <a:pt x="22" y="60"/>
                </a:lnTo>
                <a:lnTo>
                  <a:pt x="24" y="52"/>
                </a:lnTo>
                <a:lnTo>
                  <a:pt x="25" y="43"/>
                </a:lnTo>
                <a:lnTo>
                  <a:pt x="26" y="34"/>
                </a:lnTo>
                <a:lnTo>
                  <a:pt x="28" y="25"/>
                </a:lnTo>
                <a:lnTo>
                  <a:pt x="28" y="17"/>
                </a:lnTo>
                <a:lnTo>
                  <a:pt x="29" y="8"/>
                </a:lnTo>
                <a:lnTo>
                  <a:pt x="29" y="0"/>
                </a:lnTo>
                <a:lnTo>
                  <a:pt x="6" y="0"/>
                </a:lnTo>
                <a:lnTo>
                  <a:pt x="6" y="8"/>
                </a:lnTo>
                <a:lnTo>
                  <a:pt x="5" y="17"/>
                </a:lnTo>
                <a:lnTo>
                  <a:pt x="5" y="25"/>
                </a:lnTo>
                <a:lnTo>
                  <a:pt x="5" y="32"/>
                </a:lnTo>
                <a:lnTo>
                  <a:pt x="4" y="41"/>
                </a:lnTo>
                <a:lnTo>
                  <a:pt x="3" y="48"/>
                </a:lnTo>
                <a:lnTo>
                  <a:pt x="1" y="56"/>
                </a:lnTo>
                <a:lnTo>
                  <a:pt x="0" y="64"/>
                </a:lnTo>
                <a:lnTo>
                  <a:pt x="21" y="6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754" name="Freeform 738"/>
          <p:cNvSpPr>
            <a:spLocks/>
          </p:cNvSpPr>
          <p:nvPr/>
        </p:nvSpPr>
        <p:spPr bwMode="auto">
          <a:xfrm>
            <a:off x="1550988" y="1781175"/>
            <a:ext cx="1587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" y="8"/>
              </a:cxn>
              <a:cxn ang="0">
                <a:pos x="10" y="12"/>
              </a:cxn>
              <a:cxn ang="0">
                <a:pos x="17" y="11"/>
              </a:cxn>
              <a:cxn ang="0">
                <a:pos x="21" y="4"/>
              </a:cxn>
              <a:cxn ang="0">
                <a:pos x="0" y="0"/>
              </a:cxn>
            </a:cxnLst>
            <a:rect l="0" t="0" r="r" b="b"/>
            <a:pathLst>
              <a:path w="21" h="12">
                <a:moveTo>
                  <a:pt x="0" y="0"/>
                </a:moveTo>
                <a:lnTo>
                  <a:pt x="3" y="8"/>
                </a:lnTo>
                <a:lnTo>
                  <a:pt x="10" y="12"/>
                </a:lnTo>
                <a:lnTo>
                  <a:pt x="17" y="11"/>
                </a:lnTo>
                <a:lnTo>
                  <a:pt x="21" y="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755" name="Freeform 739"/>
          <p:cNvSpPr>
            <a:spLocks/>
          </p:cNvSpPr>
          <p:nvPr/>
        </p:nvSpPr>
        <p:spPr bwMode="auto">
          <a:xfrm>
            <a:off x="1541463" y="1765300"/>
            <a:ext cx="1587" cy="1588"/>
          </a:xfrm>
          <a:custGeom>
            <a:avLst/>
            <a:gdLst/>
            <a:ahLst/>
            <a:cxnLst>
              <a:cxn ang="0">
                <a:pos x="15" y="1"/>
              </a:cxn>
              <a:cxn ang="0">
                <a:pos x="7" y="0"/>
              </a:cxn>
              <a:cxn ang="0">
                <a:pos x="1" y="6"/>
              </a:cxn>
              <a:cxn ang="0">
                <a:pos x="0" y="14"/>
              </a:cxn>
              <a:cxn ang="0">
                <a:pos x="5" y="20"/>
              </a:cxn>
              <a:cxn ang="0">
                <a:pos x="15" y="1"/>
              </a:cxn>
            </a:cxnLst>
            <a:rect l="0" t="0" r="r" b="b"/>
            <a:pathLst>
              <a:path w="15" h="20">
                <a:moveTo>
                  <a:pt x="15" y="1"/>
                </a:moveTo>
                <a:lnTo>
                  <a:pt x="7" y="0"/>
                </a:lnTo>
                <a:lnTo>
                  <a:pt x="1" y="6"/>
                </a:lnTo>
                <a:lnTo>
                  <a:pt x="0" y="14"/>
                </a:lnTo>
                <a:lnTo>
                  <a:pt x="5" y="20"/>
                </a:lnTo>
                <a:lnTo>
                  <a:pt x="15" y="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756" name="Freeform 740"/>
          <p:cNvSpPr>
            <a:spLocks/>
          </p:cNvSpPr>
          <p:nvPr/>
        </p:nvSpPr>
        <p:spPr bwMode="auto">
          <a:xfrm>
            <a:off x="1543050" y="1765300"/>
            <a:ext cx="6350" cy="12700"/>
          </a:xfrm>
          <a:custGeom>
            <a:avLst/>
            <a:gdLst/>
            <a:ahLst/>
            <a:cxnLst>
              <a:cxn ang="0">
                <a:pos x="86" y="136"/>
              </a:cxn>
              <a:cxn ang="0">
                <a:pos x="86" y="136"/>
              </a:cxn>
              <a:cxn ang="0">
                <a:pos x="85" y="116"/>
              </a:cxn>
              <a:cxn ang="0">
                <a:pos x="81" y="95"/>
              </a:cxn>
              <a:cxn ang="0">
                <a:pos x="76" y="76"/>
              </a:cxn>
              <a:cxn ang="0">
                <a:pos x="66" y="58"/>
              </a:cxn>
              <a:cxn ang="0">
                <a:pos x="55" y="41"/>
              </a:cxn>
              <a:cxn ang="0">
                <a:pos x="42" y="26"/>
              </a:cxn>
              <a:cxn ang="0">
                <a:pos x="27" y="12"/>
              </a:cxn>
              <a:cxn ang="0">
                <a:pos x="10" y="0"/>
              </a:cxn>
              <a:cxn ang="0">
                <a:pos x="0" y="19"/>
              </a:cxn>
              <a:cxn ang="0">
                <a:pos x="14" y="29"/>
              </a:cxn>
              <a:cxn ang="0">
                <a:pos x="28" y="40"/>
              </a:cxn>
              <a:cxn ang="0">
                <a:pos x="39" y="54"/>
              </a:cxn>
              <a:cxn ang="0">
                <a:pos x="48" y="69"/>
              </a:cxn>
              <a:cxn ang="0">
                <a:pos x="55" y="85"/>
              </a:cxn>
              <a:cxn ang="0">
                <a:pos x="60" y="102"/>
              </a:cxn>
              <a:cxn ang="0">
                <a:pos x="64" y="118"/>
              </a:cxn>
              <a:cxn ang="0">
                <a:pos x="65" y="136"/>
              </a:cxn>
              <a:cxn ang="0">
                <a:pos x="65" y="136"/>
              </a:cxn>
              <a:cxn ang="0">
                <a:pos x="86" y="136"/>
              </a:cxn>
            </a:cxnLst>
            <a:rect l="0" t="0" r="r" b="b"/>
            <a:pathLst>
              <a:path w="86" h="136">
                <a:moveTo>
                  <a:pt x="86" y="136"/>
                </a:moveTo>
                <a:lnTo>
                  <a:pt x="86" y="136"/>
                </a:lnTo>
                <a:lnTo>
                  <a:pt x="85" y="116"/>
                </a:lnTo>
                <a:lnTo>
                  <a:pt x="81" y="95"/>
                </a:lnTo>
                <a:lnTo>
                  <a:pt x="76" y="76"/>
                </a:lnTo>
                <a:lnTo>
                  <a:pt x="66" y="58"/>
                </a:lnTo>
                <a:lnTo>
                  <a:pt x="55" y="41"/>
                </a:lnTo>
                <a:lnTo>
                  <a:pt x="42" y="26"/>
                </a:lnTo>
                <a:lnTo>
                  <a:pt x="27" y="12"/>
                </a:lnTo>
                <a:lnTo>
                  <a:pt x="10" y="0"/>
                </a:lnTo>
                <a:lnTo>
                  <a:pt x="0" y="19"/>
                </a:lnTo>
                <a:lnTo>
                  <a:pt x="14" y="29"/>
                </a:lnTo>
                <a:lnTo>
                  <a:pt x="28" y="40"/>
                </a:lnTo>
                <a:lnTo>
                  <a:pt x="39" y="54"/>
                </a:lnTo>
                <a:lnTo>
                  <a:pt x="48" y="69"/>
                </a:lnTo>
                <a:lnTo>
                  <a:pt x="55" y="85"/>
                </a:lnTo>
                <a:lnTo>
                  <a:pt x="60" y="102"/>
                </a:lnTo>
                <a:lnTo>
                  <a:pt x="64" y="118"/>
                </a:lnTo>
                <a:lnTo>
                  <a:pt x="65" y="136"/>
                </a:lnTo>
                <a:lnTo>
                  <a:pt x="65" y="136"/>
                </a:lnTo>
                <a:lnTo>
                  <a:pt x="86" y="13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757" name="Freeform 741"/>
          <p:cNvSpPr>
            <a:spLocks/>
          </p:cNvSpPr>
          <p:nvPr/>
        </p:nvSpPr>
        <p:spPr bwMode="auto">
          <a:xfrm>
            <a:off x="1547813" y="1778000"/>
            <a:ext cx="1587" cy="3175"/>
          </a:xfrm>
          <a:custGeom>
            <a:avLst/>
            <a:gdLst/>
            <a:ahLst/>
            <a:cxnLst>
              <a:cxn ang="0">
                <a:pos x="21" y="35"/>
              </a:cxn>
              <a:cxn ang="0">
                <a:pos x="22" y="30"/>
              </a:cxn>
              <a:cxn ang="0">
                <a:pos x="22" y="26"/>
              </a:cxn>
              <a:cxn ang="0">
                <a:pos x="23" y="21"/>
              </a:cxn>
              <a:cxn ang="0">
                <a:pos x="23" y="18"/>
              </a:cxn>
              <a:cxn ang="0">
                <a:pos x="24" y="15"/>
              </a:cxn>
              <a:cxn ang="0">
                <a:pos x="24" y="9"/>
              </a:cxn>
              <a:cxn ang="0">
                <a:pos x="24" y="5"/>
              </a:cxn>
              <a:cxn ang="0">
                <a:pos x="24" y="0"/>
              </a:cxn>
              <a:cxn ang="0">
                <a:pos x="3" y="0"/>
              </a:cxn>
              <a:cxn ang="0">
                <a:pos x="3" y="5"/>
              </a:cxn>
              <a:cxn ang="0">
                <a:pos x="3" y="9"/>
              </a:cxn>
              <a:cxn ang="0">
                <a:pos x="3" y="11"/>
              </a:cxn>
              <a:cxn ang="0">
                <a:pos x="2" y="14"/>
              </a:cxn>
              <a:cxn ang="0">
                <a:pos x="2" y="19"/>
              </a:cxn>
              <a:cxn ang="0">
                <a:pos x="1" y="24"/>
              </a:cxn>
              <a:cxn ang="0">
                <a:pos x="1" y="28"/>
              </a:cxn>
              <a:cxn ang="0">
                <a:pos x="0" y="31"/>
              </a:cxn>
              <a:cxn ang="0">
                <a:pos x="21" y="35"/>
              </a:cxn>
            </a:cxnLst>
            <a:rect l="0" t="0" r="r" b="b"/>
            <a:pathLst>
              <a:path w="24" h="35">
                <a:moveTo>
                  <a:pt x="21" y="35"/>
                </a:moveTo>
                <a:lnTo>
                  <a:pt x="22" y="30"/>
                </a:lnTo>
                <a:lnTo>
                  <a:pt x="22" y="26"/>
                </a:lnTo>
                <a:lnTo>
                  <a:pt x="23" y="21"/>
                </a:lnTo>
                <a:lnTo>
                  <a:pt x="23" y="18"/>
                </a:lnTo>
                <a:lnTo>
                  <a:pt x="24" y="15"/>
                </a:lnTo>
                <a:lnTo>
                  <a:pt x="24" y="9"/>
                </a:lnTo>
                <a:lnTo>
                  <a:pt x="24" y="5"/>
                </a:lnTo>
                <a:lnTo>
                  <a:pt x="24" y="0"/>
                </a:lnTo>
                <a:lnTo>
                  <a:pt x="3" y="0"/>
                </a:lnTo>
                <a:lnTo>
                  <a:pt x="3" y="5"/>
                </a:lnTo>
                <a:lnTo>
                  <a:pt x="3" y="9"/>
                </a:lnTo>
                <a:lnTo>
                  <a:pt x="3" y="11"/>
                </a:lnTo>
                <a:lnTo>
                  <a:pt x="2" y="14"/>
                </a:lnTo>
                <a:lnTo>
                  <a:pt x="2" y="19"/>
                </a:lnTo>
                <a:lnTo>
                  <a:pt x="1" y="24"/>
                </a:lnTo>
                <a:lnTo>
                  <a:pt x="1" y="28"/>
                </a:lnTo>
                <a:lnTo>
                  <a:pt x="0" y="31"/>
                </a:lnTo>
                <a:lnTo>
                  <a:pt x="21" y="3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758" name="Freeform 742"/>
          <p:cNvSpPr>
            <a:spLocks/>
          </p:cNvSpPr>
          <p:nvPr/>
        </p:nvSpPr>
        <p:spPr bwMode="auto">
          <a:xfrm>
            <a:off x="1547813" y="1776413"/>
            <a:ext cx="1587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9"/>
              </a:cxn>
              <a:cxn ang="0">
                <a:pos x="10" y="13"/>
              </a:cxn>
              <a:cxn ang="0">
                <a:pos x="17" y="12"/>
              </a:cxn>
              <a:cxn ang="0">
                <a:pos x="21" y="4"/>
              </a:cxn>
              <a:cxn ang="0">
                <a:pos x="0" y="0"/>
              </a:cxn>
            </a:cxnLst>
            <a:rect l="0" t="0" r="r" b="b"/>
            <a:pathLst>
              <a:path w="21" h="13">
                <a:moveTo>
                  <a:pt x="0" y="0"/>
                </a:moveTo>
                <a:lnTo>
                  <a:pt x="2" y="9"/>
                </a:lnTo>
                <a:lnTo>
                  <a:pt x="10" y="13"/>
                </a:lnTo>
                <a:lnTo>
                  <a:pt x="17" y="12"/>
                </a:lnTo>
                <a:lnTo>
                  <a:pt x="21" y="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759" name="Freeform 743"/>
          <p:cNvSpPr>
            <a:spLocks/>
          </p:cNvSpPr>
          <p:nvPr/>
        </p:nvSpPr>
        <p:spPr bwMode="auto">
          <a:xfrm>
            <a:off x="1263650" y="2038350"/>
            <a:ext cx="84138" cy="217488"/>
          </a:xfrm>
          <a:custGeom>
            <a:avLst/>
            <a:gdLst/>
            <a:ahLst/>
            <a:cxnLst>
              <a:cxn ang="0">
                <a:pos x="166" y="0"/>
              </a:cxn>
              <a:cxn ang="0">
                <a:pos x="0" y="73"/>
              </a:cxn>
              <a:cxn ang="0">
                <a:pos x="959" y="2481"/>
              </a:cxn>
              <a:cxn ang="0">
                <a:pos x="1169" y="2389"/>
              </a:cxn>
              <a:cxn ang="0">
                <a:pos x="166" y="0"/>
              </a:cxn>
            </a:cxnLst>
            <a:rect l="0" t="0" r="r" b="b"/>
            <a:pathLst>
              <a:path w="1169" h="2481">
                <a:moveTo>
                  <a:pt x="166" y="0"/>
                </a:moveTo>
                <a:lnTo>
                  <a:pt x="0" y="73"/>
                </a:lnTo>
                <a:lnTo>
                  <a:pt x="959" y="2481"/>
                </a:lnTo>
                <a:lnTo>
                  <a:pt x="1169" y="2389"/>
                </a:lnTo>
                <a:lnTo>
                  <a:pt x="166" y="0"/>
                </a:lnTo>
                <a:close/>
              </a:path>
            </a:pathLst>
          </a:custGeom>
          <a:solidFill>
            <a:srgbClr val="54595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760" name="Freeform 744"/>
          <p:cNvSpPr>
            <a:spLocks/>
          </p:cNvSpPr>
          <p:nvPr/>
        </p:nvSpPr>
        <p:spPr bwMode="auto">
          <a:xfrm>
            <a:off x="1263650" y="2038350"/>
            <a:ext cx="82550" cy="217488"/>
          </a:xfrm>
          <a:custGeom>
            <a:avLst/>
            <a:gdLst/>
            <a:ahLst/>
            <a:cxnLst>
              <a:cxn ang="0">
                <a:pos x="126" y="6"/>
              </a:cxn>
              <a:cxn ang="0">
                <a:pos x="104" y="14"/>
              </a:cxn>
              <a:cxn ang="0">
                <a:pos x="81" y="24"/>
              </a:cxn>
              <a:cxn ang="0">
                <a:pos x="36" y="44"/>
              </a:cxn>
              <a:cxn ang="0">
                <a:pos x="29" y="132"/>
              </a:cxn>
              <a:cxn ang="0">
                <a:pos x="81" y="260"/>
              </a:cxn>
              <a:cxn ang="0">
                <a:pos x="125" y="370"/>
              </a:cxn>
              <a:cxn ang="0">
                <a:pos x="163" y="467"/>
              </a:cxn>
              <a:cxn ang="0">
                <a:pos x="198" y="554"/>
              </a:cxn>
              <a:cxn ang="0">
                <a:pos x="232" y="637"/>
              </a:cxn>
              <a:cxn ang="0">
                <a:pos x="265" y="723"/>
              </a:cxn>
              <a:cxn ang="0">
                <a:pos x="302" y="812"/>
              </a:cxn>
              <a:cxn ang="0">
                <a:pos x="342" y="913"/>
              </a:cxn>
              <a:cxn ang="0">
                <a:pos x="388" y="1029"/>
              </a:cxn>
              <a:cxn ang="0">
                <a:pos x="442" y="1164"/>
              </a:cxn>
              <a:cxn ang="0">
                <a:pos x="505" y="1323"/>
              </a:cxn>
              <a:cxn ang="0">
                <a:pos x="581" y="1511"/>
              </a:cxn>
              <a:cxn ang="0">
                <a:pos x="669" y="1733"/>
              </a:cxn>
              <a:cxn ang="0">
                <a:pos x="773" y="1993"/>
              </a:cxn>
              <a:cxn ang="0">
                <a:pos x="895" y="2297"/>
              </a:cxn>
              <a:cxn ang="0">
                <a:pos x="972" y="2462"/>
              </a:cxn>
              <a:cxn ang="0">
                <a:pos x="989" y="2455"/>
              </a:cxn>
              <a:cxn ang="0">
                <a:pos x="1003" y="2449"/>
              </a:cxn>
              <a:cxn ang="0">
                <a:pos x="1015" y="2442"/>
              </a:cxn>
              <a:cxn ang="0">
                <a:pos x="1030" y="2436"/>
              </a:cxn>
              <a:cxn ang="0">
                <a:pos x="1050" y="2428"/>
              </a:cxn>
              <a:cxn ang="0">
                <a:pos x="1077" y="2416"/>
              </a:cxn>
              <a:cxn ang="0">
                <a:pos x="1116" y="2399"/>
              </a:cxn>
              <a:cxn ang="0">
                <a:pos x="1110" y="2318"/>
              </a:cxn>
              <a:cxn ang="0">
                <a:pos x="1056" y="2190"/>
              </a:cxn>
              <a:cxn ang="0">
                <a:pos x="1011" y="2082"/>
              </a:cxn>
              <a:cxn ang="0">
                <a:pos x="970" y="1985"/>
              </a:cxn>
              <a:cxn ang="0">
                <a:pos x="935" y="1897"/>
              </a:cxn>
              <a:cxn ang="0">
                <a:pos x="899" y="1814"/>
              </a:cxn>
              <a:cxn ang="0">
                <a:pos x="864" y="1730"/>
              </a:cxn>
              <a:cxn ang="0">
                <a:pos x="826" y="1640"/>
              </a:cxn>
              <a:cxn ang="0">
                <a:pos x="785" y="1541"/>
              </a:cxn>
              <a:cxn ang="0">
                <a:pos x="738" y="1426"/>
              </a:cxn>
              <a:cxn ang="0">
                <a:pos x="682" y="1292"/>
              </a:cxn>
              <a:cxn ang="0">
                <a:pos x="615" y="1134"/>
              </a:cxn>
              <a:cxn ang="0">
                <a:pos x="537" y="947"/>
              </a:cxn>
              <a:cxn ang="0">
                <a:pos x="445" y="727"/>
              </a:cxn>
              <a:cxn ang="0">
                <a:pos x="337" y="469"/>
              </a:cxn>
              <a:cxn ang="0">
                <a:pos x="210" y="167"/>
              </a:cxn>
            </a:cxnLst>
            <a:rect l="0" t="0" r="r" b="b"/>
            <a:pathLst>
              <a:path w="1140" h="2467">
                <a:moveTo>
                  <a:pt x="140" y="0"/>
                </a:moveTo>
                <a:lnTo>
                  <a:pt x="126" y="6"/>
                </a:lnTo>
                <a:lnTo>
                  <a:pt x="114" y="10"/>
                </a:lnTo>
                <a:lnTo>
                  <a:pt x="104" y="14"/>
                </a:lnTo>
                <a:lnTo>
                  <a:pt x="94" y="19"/>
                </a:lnTo>
                <a:lnTo>
                  <a:pt x="81" y="24"/>
                </a:lnTo>
                <a:lnTo>
                  <a:pt x="61" y="32"/>
                </a:lnTo>
                <a:lnTo>
                  <a:pt x="36" y="44"/>
                </a:lnTo>
                <a:lnTo>
                  <a:pt x="0" y="61"/>
                </a:lnTo>
                <a:lnTo>
                  <a:pt x="29" y="132"/>
                </a:lnTo>
                <a:lnTo>
                  <a:pt x="55" y="199"/>
                </a:lnTo>
                <a:lnTo>
                  <a:pt x="81" y="260"/>
                </a:lnTo>
                <a:lnTo>
                  <a:pt x="103" y="317"/>
                </a:lnTo>
                <a:lnTo>
                  <a:pt x="125" y="370"/>
                </a:lnTo>
                <a:lnTo>
                  <a:pt x="144" y="419"/>
                </a:lnTo>
                <a:lnTo>
                  <a:pt x="163" y="467"/>
                </a:lnTo>
                <a:lnTo>
                  <a:pt x="181" y="511"/>
                </a:lnTo>
                <a:lnTo>
                  <a:pt x="198" y="554"/>
                </a:lnTo>
                <a:lnTo>
                  <a:pt x="215" y="596"/>
                </a:lnTo>
                <a:lnTo>
                  <a:pt x="232" y="637"/>
                </a:lnTo>
                <a:lnTo>
                  <a:pt x="249" y="680"/>
                </a:lnTo>
                <a:lnTo>
                  <a:pt x="265" y="723"/>
                </a:lnTo>
                <a:lnTo>
                  <a:pt x="284" y="766"/>
                </a:lnTo>
                <a:lnTo>
                  <a:pt x="302" y="812"/>
                </a:lnTo>
                <a:lnTo>
                  <a:pt x="322" y="861"/>
                </a:lnTo>
                <a:lnTo>
                  <a:pt x="342" y="913"/>
                </a:lnTo>
                <a:lnTo>
                  <a:pt x="364" y="968"/>
                </a:lnTo>
                <a:lnTo>
                  <a:pt x="388" y="1029"/>
                </a:lnTo>
                <a:lnTo>
                  <a:pt x="414" y="1093"/>
                </a:lnTo>
                <a:lnTo>
                  <a:pt x="442" y="1164"/>
                </a:lnTo>
                <a:lnTo>
                  <a:pt x="473" y="1239"/>
                </a:lnTo>
                <a:lnTo>
                  <a:pt x="505" y="1323"/>
                </a:lnTo>
                <a:lnTo>
                  <a:pt x="542" y="1412"/>
                </a:lnTo>
                <a:lnTo>
                  <a:pt x="581" y="1511"/>
                </a:lnTo>
                <a:lnTo>
                  <a:pt x="623" y="1618"/>
                </a:lnTo>
                <a:lnTo>
                  <a:pt x="669" y="1733"/>
                </a:lnTo>
                <a:lnTo>
                  <a:pt x="719" y="1858"/>
                </a:lnTo>
                <a:lnTo>
                  <a:pt x="773" y="1993"/>
                </a:lnTo>
                <a:lnTo>
                  <a:pt x="832" y="2140"/>
                </a:lnTo>
                <a:lnTo>
                  <a:pt x="895" y="2297"/>
                </a:lnTo>
                <a:lnTo>
                  <a:pt x="962" y="2467"/>
                </a:lnTo>
                <a:lnTo>
                  <a:pt x="972" y="2462"/>
                </a:lnTo>
                <a:lnTo>
                  <a:pt x="982" y="2458"/>
                </a:lnTo>
                <a:lnTo>
                  <a:pt x="989" y="2455"/>
                </a:lnTo>
                <a:lnTo>
                  <a:pt x="996" y="2452"/>
                </a:lnTo>
                <a:lnTo>
                  <a:pt x="1003" y="2449"/>
                </a:lnTo>
                <a:lnTo>
                  <a:pt x="1009" y="2445"/>
                </a:lnTo>
                <a:lnTo>
                  <a:pt x="1015" y="2442"/>
                </a:lnTo>
                <a:lnTo>
                  <a:pt x="1022" y="2439"/>
                </a:lnTo>
                <a:lnTo>
                  <a:pt x="1030" y="2436"/>
                </a:lnTo>
                <a:lnTo>
                  <a:pt x="1040" y="2432"/>
                </a:lnTo>
                <a:lnTo>
                  <a:pt x="1050" y="2428"/>
                </a:lnTo>
                <a:lnTo>
                  <a:pt x="1063" y="2422"/>
                </a:lnTo>
                <a:lnTo>
                  <a:pt x="1077" y="2416"/>
                </a:lnTo>
                <a:lnTo>
                  <a:pt x="1095" y="2409"/>
                </a:lnTo>
                <a:lnTo>
                  <a:pt x="1116" y="2399"/>
                </a:lnTo>
                <a:lnTo>
                  <a:pt x="1140" y="2390"/>
                </a:lnTo>
                <a:lnTo>
                  <a:pt x="1110" y="2318"/>
                </a:lnTo>
                <a:lnTo>
                  <a:pt x="1081" y="2251"/>
                </a:lnTo>
                <a:lnTo>
                  <a:pt x="1056" y="2190"/>
                </a:lnTo>
                <a:lnTo>
                  <a:pt x="1033" y="2134"/>
                </a:lnTo>
                <a:lnTo>
                  <a:pt x="1011" y="2082"/>
                </a:lnTo>
                <a:lnTo>
                  <a:pt x="991" y="2032"/>
                </a:lnTo>
                <a:lnTo>
                  <a:pt x="970" y="1985"/>
                </a:lnTo>
                <a:lnTo>
                  <a:pt x="952" y="1940"/>
                </a:lnTo>
                <a:lnTo>
                  <a:pt x="935" y="1897"/>
                </a:lnTo>
                <a:lnTo>
                  <a:pt x="916" y="1856"/>
                </a:lnTo>
                <a:lnTo>
                  <a:pt x="899" y="1814"/>
                </a:lnTo>
                <a:lnTo>
                  <a:pt x="882" y="1773"/>
                </a:lnTo>
                <a:lnTo>
                  <a:pt x="864" y="1730"/>
                </a:lnTo>
                <a:lnTo>
                  <a:pt x="846" y="1686"/>
                </a:lnTo>
                <a:lnTo>
                  <a:pt x="826" y="1640"/>
                </a:lnTo>
                <a:lnTo>
                  <a:pt x="807" y="1592"/>
                </a:lnTo>
                <a:lnTo>
                  <a:pt x="785" y="1541"/>
                </a:lnTo>
                <a:lnTo>
                  <a:pt x="762" y="1485"/>
                </a:lnTo>
                <a:lnTo>
                  <a:pt x="738" y="1426"/>
                </a:lnTo>
                <a:lnTo>
                  <a:pt x="710" y="1362"/>
                </a:lnTo>
                <a:lnTo>
                  <a:pt x="682" y="1292"/>
                </a:lnTo>
                <a:lnTo>
                  <a:pt x="650" y="1216"/>
                </a:lnTo>
                <a:lnTo>
                  <a:pt x="615" y="1134"/>
                </a:lnTo>
                <a:lnTo>
                  <a:pt x="578" y="1044"/>
                </a:lnTo>
                <a:lnTo>
                  <a:pt x="537" y="947"/>
                </a:lnTo>
                <a:lnTo>
                  <a:pt x="493" y="842"/>
                </a:lnTo>
                <a:lnTo>
                  <a:pt x="445" y="727"/>
                </a:lnTo>
                <a:lnTo>
                  <a:pt x="393" y="603"/>
                </a:lnTo>
                <a:lnTo>
                  <a:pt x="337" y="469"/>
                </a:lnTo>
                <a:lnTo>
                  <a:pt x="276" y="324"/>
                </a:lnTo>
                <a:lnTo>
                  <a:pt x="210" y="167"/>
                </a:lnTo>
                <a:lnTo>
                  <a:pt x="140" y="0"/>
                </a:lnTo>
                <a:close/>
              </a:path>
            </a:pathLst>
          </a:custGeom>
          <a:solidFill>
            <a:srgbClr val="70757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761" name="Freeform 745"/>
          <p:cNvSpPr>
            <a:spLocks/>
          </p:cNvSpPr>
          <p:nvPr/>
        </p:nvSpPr>
        <p:spPr bwMode="auto">
          <a:xfrm>
            <a:off x="1265238" y="2039938"/>
            <a:ext cx="79375" cy="215900"/>
          </a:xfrm>
          <a:custGeom>
            <a:avLst/>
            <a:gdLst/>
            <a:ahLst/>
            <a:cxnLst>
              <a:cxn ang="0">
                <a:pos x="100" y="4"/>
              </a:cxn>
              <a:cxn ang="0">
                <a:pos x="84" y="12"/>
              </a:cxn>
              <a:cxn ang="0">
                <a:pos x="65" y="19"/>
              </a:cxn>
              <a:cxn ang="0">
                <a:pos x="29" y="36"/>
              </a:cxn>
              <a:cxn ang="0">
                <a:pos x="29" y="120"/>
              </a:cxn>
              <a:cxn ang="0">
                <a:pos x="81" y="248"/>
              </a:cxn>
              <a:cxn ang="0">
                <a:pos x="125" y="358"/>
              </a:cxn>
              <a:cxn ang="0">
                <a:pos x="164" y="455"/>
              </a:cxn>
              <a:cxn ang="0">
                <a:pos x="199" y="542"/>
              </a:cxn>
              <a:cxn ang="0">
                <a:pos x="233" y="625"/>
              </a:cxn>
              <a:cxn ang="0">
                <a:pos x="267" y="711"/>
              </a:cxn>
              <a:cxn ang="0">
                <a:pos x="302" y="800"/>
              </a:cxn>
              <a:cxn ang="0">
                <a:pos x="343" y="900"/>
              </a:cxn>
              <a:cxn ang="0">
                <a:pos x="389" y="1016"/>
              </a:cxn>
              <a:cxn ang="0">
                <a:pos x="443" y="1151"/>
              </a:cxn>
              <a:cxn ang="0">
                <a:pos x="507" y="1311"/>
              </a:cxn>
              <a:cxn ang="0">
                <a:pos x="583" y="1499"/>
              </a:cxn>
              <a:cxn ang="0">
                <a:pos x="672" y="1721"/>
              </a:cxn>
              <a:cxn ang="0">
                <a:pos x="777" y="1981"/>
              </a:cxn>
              <a:cxn ang="0">
                <a:pos x="898" y="2285"/>
              </a:cxn>
              <a:cxn ang="0">
                <a:pos x="982" y="2447"/>
              </a:cxn>
              <a:cxn ang="0">
                <a:pos x="1003" y="2436"/>
              </a:cxn>
              <a:cxn ang="0">
                <a:pos x="1029" y="2426"/>
              </a:cxn>
              <a:cxn ang="0">
                <a:pos x="1073" y="2407"/>
              </a:cxn>
              <a:cxn ang="0">
                <a:pos x="1080" y="2320"/>
              </a:cxn>
              <a:cxn ang="0">
                <a:pos x="1027" y="2193"/>
              </a:cxn>
              <a:cxn ang="0">
                <a:pos x="981" y="2083"/>
              </a:cxn>
              <a:cxn ang="0">
                <a:pos x="941" y="1987"/>
              </a:cxn>
              <a:cxn ang="0">
                <a:pos x="905" y="1900"/>
              </a:cxn>
              <a:cxn ang="0">
                <a:pos x="869" y="1817"/>
              </a:cxn>
              <a:cxn ang="0">
                <a:pos x="835" y="1732"/>
              </a:cxn>
              <a:cxn ang="0">
                <a:pos x="797" y="1643"/>
              </a:cxn>
              <a:cxn ang="0">
                <a:pos x="756" y="1542"/>
              </a:cxn>
              <a:cxn ang="0">
                <a:pos x="708" y="1428"/>
              </a:cxn>
              <a:cxn ang="0">
                <a:pos x="652" y="1294"/>
              </a:cxn>
              <a:cxn ang="0">
                <a:pos x="586" y="1136"/>
              </a:cxn>
              <a:cxn ang="0">
                <a:pos x="508" y="948"/>
              </a:cxn>
              <a:cxn ang="0">
                <a:pos x="417" y="728"/>
              </a:cxn>
              <a:cxn ang="0">
                <a:pos x="308" y="469"/>
              </a:cxn>
              <a:cxn ang="0">
                <a:pos x="183" y="168"/>
              </a:cxn>
            </a:cxnLst>
            <a:rect l="0" t="0" r="r" b="b"/>
            <a:pathLst>
              <a:path w="1109" h="2454">
                <a:moveTo>
                  <a:pt x="113" y="0"/>
                </a:moveTo>
                <a:lnTo>
                  <a:pt x="100" y="4"/>
                </a:lnTo>
                <a:lnTo>
                  <a:pt x="92" y="9"/>
                </a:lnTo>
                <a:lnTo>
                  <a:pt x="84" y="12"/>
                </a:lnTo>
                <a:lnTo>
                  <a:pt x="76" y="15"/>
                </a:lnTo>
                <a:lnTo>
                  <a:pt x="65" y="19"/>
                </a:lnTo>
                <a:lnTo>
                  <a:pt x="49" y="26"/>
                </a:lnTo>
                <a:lnTo>
                  <a:pt x="29" y="36"/>
                </a:lnTo>
                <a:lnTo>
                  <a:pt x="0" y="49"/>
                </a:lnTo>
                <a:lnTo>
                  <a:pt x="29" y="120"/>
                </a:lnTo>
                <a:lnTo>
                  <a:pt x="56" y="187"/>
                </a:lnTo>
                <a:lnTo>
                  <a:pt x="81" y="248"/>
                </a:lnTo>
                <a:lnTo>
                  <a:pt x="103" y="305"/>
                </a:lnTo>
                <a:lnTo>
                  <a:pt x="125" y="358"/>
                </a:lnTo>
                <a:lnTo>
                  <a:pt x="145" y="407"/>
                </a:lnTo>
                <a:lnTo>
                  <a:pt x="164" y="455"/>
                </a:lnTo>
                <a:lnTo>
                  <a:pt x="182" y="499"/>
                </a:lnTo>
                <a:lnTo>
                  <a:pt x="199" y="542"/>
                </a:lnTo>
                <a:lnTo>
                  <a:pt x="216" y="584"/>
                </a:lnTo>
                <a:lnTo>
                  <a:pt x="233" y="625"/>
                </a:lnTo>
                <a:lnTo>
                  <a:pt x="249" y="667"/>
                </a:lnTo>
                <a:lnTo>
                  <a:pt x="267" y="711"/>
                </a:lnTo>
                <a:lnTo>
                  <a:pt x="284" y="754"/>
                </a:lnTo>
                <a:lnTo>
                  <a:pt x="302" y="800"/>
                </a:lnTo>
                <a:lnTo>
                  <a:pt x="323" y="849"/>
                </a:lnTo>
                <a:lnTo>
                  <a:pt x="343" y="900"/>
                </a:lnTo>
                <a:lnTo>
                  <a:pt x="366" y="956"/>
                </a:lnTo>
                <a:lnTo>
                  <a:pt x="389" y="1016"/>
                </a:lnTo>
                <a:lnTo>
                  <a:pt x="415" y="1081"/>
                </a:lnTo>
                <a:lnTo>
                  <a:pt x="443" y="1151"/>
                </a:lnTo>
                <a:lnTo>
                  <a:pt x="474" y="1227"/>
                </a:lnTo>
                <a:lnTo>
                  <a:pt x="507" y="1311"/>
                </a:lnTo>
                <a:lnTo>
                  <a:pt x="544" y="1400"/>
                </a:lnTo>
                <a:lnTo>
                  <a:pt x="583" y="1499"/>
                </a:lnTo>
                <a:lnTo>
                  <a:pt x="626" y="1606"/>
                </a:lnTo>
                <a:lnTo>
                  <a:pt x="672" y="1721"/>
                </a:lnTo>
                <a:lnTo>
                  <a:pt x="723" y="1846"/>
                </a:lnTo>
                <a:lnTo>
                  <a:pt x="777" y="1981"/>
                </a:lnTo>
                <a:lnTo>
                  <a:pt x="835" y="2128"/>
                </a:lnTo>
                <a:lnTo>
                  <a:pt x="898" y="2285"/>
                </a:lnTo>
                <a:lnTo>
                  <a:pt x="966" y="2454"/>
                </a:lnTo>
                <a:lnTo>
                  <a:pt x="982" y="2447"/>
                </a:lnTo>
                <a:lnTo>
                  <a:pt x="994" y="2442"/>
                </a:lnTo>
                <a:lnTo>
                  <a:pt x="1003" y="2436"/>
                </a:lnTo>
                <a:lnTo>
                  <a:pt x="1014" y="2432"/>
                </a:lnTo>
                <a:lnTo>
                  <a:pt x="1029" y="2426"/>
                </a:lnTo>
                <a:lnTo>
                  <a:pt x="1047" y="2417"/>
                </a:lnTo>
                <a:lnTo>
                  <a:pt x="1073" y="2407"/>
                </a:lnTo>
                <a:lnTo>
                  <a:pt x="1109" y="2392"/>
                </a:lnTo>
                <a:lnTo>
                  <a:pt x="1080" y="2320"/>
                </a:lnTo>
                <a:lnTo>
                  <a:pt x="1052" y="2254"/>
                </a:lnTo>
                <a:lnTo>
                  <a:pt x="1027" y="2193"/>
                </a:lnTo>
                <a:lnTo>
                  <a:pt x="1003" y="2136"/>
                </a:lnTo>
                <a:lnTo>
                  <a:pt x="981" y="2083"/>
                </a:lnTo>
                <a:lnTo>
                  <a:pt x="960" y="2035"/>
                </a:lnTo>
                <a:lnTo>
                  <a:pt x="941" y="1987"/>
                </a:lnTo>
                <a:lnTo>
                  <a:pt x="922" y="1943"/>
                </a:lnTo>
                <a:lnTo>
                  <a:pt x="905" y="1900"/>
                </a:lnTo>
                <a:lnTo>
                  <a:pt x="887" y="1858"/>
                </a:lnTo>
                <a:lnTo>
                  <a:pt x="869" y="1817"/>
                </a:lnTo>
                <a:lnTo>
                  <a:pt x="852" y="1774"/>
                </a:lnTo>
                <a:lnTo>
                  <a:pt x="835" y="1732"/>
                </a:lnTo>
                <a:lnTo>
                  <a:pt x="816" y="1688"/>
                </a:lnTo>
                <a:lnTo>
                  <a:pt x="797" y="1643"/>
                </a:lnTo>
                <a:lnTo>
                  <a:pt x="778" y="1594"/>
                </a:lnTo>
                <a:lnTo>
                  <a:pt x="756" y="1542"/>
                </a:lnTo>
                <a:lnTo>
                  <a:pt x="733" y="1488"/>
                </a:lnTo>
                <a:lnTo>
                  <a:pt x="708" y="1428"/>
                </a:lnTo>
                <a:lnTo>
                  <a:pt x="681" y="1363"/>
                </a:lnTo>
                <a:lnTo>
                  <a:pt x="652" y="1294"/>
                </a:lnTo>
                <a:lnTo>
                  <a:pt x="621" y="1218"/>
                </a:lnTo>
                <a:lnTo>
                  <a:pt x="586" y="1136"/>
                </a:lnTo>
                <a:lnTo>
                  <a:pt x="549" y="1046"/>
                </a:lnTo>
                <a:lnTo>
                  <a:pt x="508" y="948"/>
                </a:lnTo>
                <a:lnTo>
                  <a:pt x="464" y="842"/>
                </a:lnTo>
                <a:lnTo>
                  <a:pt x="417" y="728"/>
                </a:lnTo>
                <a:lnTo>
                  <a:pt x="364" y="604"/>
                </a:lnTo>
                <a:lnTo>
                  <a:pt x="308" y="469"/>
                </a:lnTo>
                <a:lnTo>
                  <a:pt x="248" y="325"/>
                </a:lnTo>
                <a:lnTo>
                  <a:pt x="183" y="168"/>
                </a:lnTo>
                <a:lnTo>
                  <a:pt x="113" y="0"/>
                </a:lnTo>
                <a:close/>
              </a:path>
            </a:pathLst>
          </a:custGeom>
          <a:solidFill>
            <a:srgbClr val="8C949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762" name="Freeform 746"/>
          <p:cNvSpPr>
            <a:spLocks/>
          </p:cNvSpPr>
          <p:nvPr/>
        </p:nvSpPr>
        <p:spPr bwMode="auto">
          <a:xfrm>
            <a:off x="1265238" y="2039938"/>
            <a:ext cx="77787" cy="215900"/>
          </a:xfrm>
          <a:custGeom>
            <a:avLst/>
            <a:gdLst/>
            <a:ahLst/>
            <a:cxnLst>
              <a:cxn ang="0">
                <a:pos x="77" y="3"/>
              </a:cxn>
              <a:cxn ang="0">
                <a:pos x="65" y="8"/>
              </a:cxn>
              <a:cxn ang="0">
                <a:pos x="49" y="14"/>
              </a:cxn>
              <a:cxn ang="0">
                <a:pos x="22" y="27"/>
              </a:cxn>
              <a:cxn ang="0">
                <a:pos x="30" y="108"/>
              </a:cxn>
              <a:cxn ang="0">
                <a:pos x="81" y="236"/>
              </a:cxn>
              <a:cxn ang="0">
                <a:pos x="126" y="345"/>
              </a:cxn>
              <a:cxn ang="0">
                <a:pos x="165" y="442"/>
              </a:cxn>
              <a:cxn ang="0">
                <a:pos x="199" y="530"/>
              </a:cxn>
              <a:cxn ang="0">
                <a:pos x="234" y="613"/>
              </a:cxn>
              <a:cxn ang="0">
                <a:pos x="268" y="698"/>
              </a:cxn>
              <a:cxn ang="0">
                <a:pos x="304" y="788"/>
              </a:cxn>
              <a:cxn ang="0">
                <a:pos x="345" y="888"/>
              </a:cxn>
              <a:cxn ang="0">
                <a:pos x="391" y="1003"/>
              </a:cxn>
              <a:cxn ang="0">
                <a:pos x="445" y="1138"/>
              </a:cxn>
              <a:cxn ang="0">
                <a:pos x="509" y="1297"/>
              </a:cxn>
              <a:cxn ang="0">
                <a:pos x="585" y="1486"/>
              </a:cxn>
              <a:cxn ang="0">
                <a:pos x="675" y="1707"/>
              </a:cxn>
              <a:cxn ang="0">
                <a:pos x="780" y="1968"/>
              </a:cxn>
              <a:cxn ang="0">
                <a:pos x="901" y="2270"/>
              </a:cxn>
              <a:cxn ang="0">
                <a:pos x="982" y="2435"/>
              </a:cxn>
              <a:cxn ang="0">
                <a:pos x="998" y="2426"/>
              </a:cxn>
              <a:cxn ang="0">
                <a:pos x="1016" y="2419"/>
              </a:cxn>
              <a:cxn ang="0">
                <a:pos x="1050" y="2404"/>
              </a:cxn>
              <a:cxn ang="0">
                <a:pos x="1048" y="2322"/>
              </a:cxn>
              <a:cxn ang="0">
                <a:pos x="995" y="2195"/>
              </a:cxn>
              <a:cxn ang="0">
                <a:pos x="950" y="2085"/>
              </a:cxn>
              <a:cxn ang="0">
                <a:pos x="910" y="1989"/>
              </a:cxn>
              <a:cxn ang="0">
                <a:pos x="875" y="1901"/>
              </a:cxn>
              <a:cxn ang="0">
                <a:pos x="840" y="1817"/>
              </a:cxn>
              <a:cxn ang="0">
                <a:pos x="805" y="1733"/>
              </a:cxn>
              <a:cxn ang="0">
                <a:pos x="768" y="1643"/>
              </a:cxn>
              <a:cxn ang="0">
                <a:pos x="727" y="1543"/>
              </a:cxn>
              <a:cxn ang="0">
                <a:pos x="679" y="1428"/>
              </a:cxn>
              <a:cxn ang="0">
                <a:pos x="624" y="1294"/>
              </a:cxn>
              <a:cxn ang="0">
                <a:pos x="557" y="1135"/>
              </a:cxn>
              <a:cxn ang="0">
                <a:pos x="480" y="948"/>
              </a:cxn>
              <a:cxn ang="0">
                <a:pos x="388" y="728"/>
              </a:cxn>
              <a:cxn ang="0">
                <a:pos x="281" y="469"/>
              </a:cxn>
              <a:cxn ang="0">
                <a:pos x="155" y="168"/>
              </a:cxn>
            </a:cxnLst>
            <a:rect l="0" t="0" r="r" b="b"/>
            <a:pathLst>
              <a:path w="1078" h="2440">
                <a:moveTo>
                  <a:pt x="86" y="0"/>
                </a:moveTo>
                <a:lnTo>
                  <a:pt x="77" y="3"/>
                </a:lnTo>
                <a:lnTo>
                  <a:pt x="71" y="6"/>
                </a:lnTo>
                <a:lnTo>
                  <a:pt x="65" y="8"/>
                </a:lnTo>
                <a:lnTo>
                  <a:pt x="59" y="10"/>
                </a:lnTo>
                <a:lnTo>
                  <a:pt x="49" y="14"/>
                </a:lnTo>
                <a:lnTo>
                  <a:pt x="38" y="20"/>
                </a:lnTo>
                <a:lnTo>
                  <a:pt x="22" y="27"/>
                </a:lnTo>
                <a:lnTo>
                  <a:pt x="0" y="37"/>
                </a:lnTo>
                <a:lnTo>
                  <a:pt x="30" y="108"/>
                </a:lnTo>
                <a:lnTo>
                  <a:pt x="57" y="175"/>
                </a:lnTo>
                <a:lnTo>
                  <a:pt x="81" y="236"/>
                </a:lnTo>
                <a:lnTo>
                  <a:pt x="104" y="293"/>
                </a:lnTo>
                <a:lnTo>
                  <a:pt x="126" y="345"/>
                </a:lnTo>
                <a:lnTo>
                  <a:pt x="145" y="395"/>
                </a:lnTo>
                <a:lnTo>
                  <a:pt x="165" y="442"/>
                </a:lnTo>
                <a:lnTo>
                  <a:pt x="182" y="487"/>
                </a:lnTo>
                <a:lnTo>
                  <a:pt x="199" y="530"/>
                </a:lnTo>
                <a:lnTo>
                  <a:pt x="217" y="572"/>
                </a:lnTo>
                <a:lnTo>
                  <a:pt x="234" y="613"/>
                </a:lnTo>
                <a:lnTo>
                  <a:pt x="250" y="655"/>
                </a:lnTo>
                <a:lnTo>
                  <a:pt x="268" y="698"/>
                </a:lnTo>
                <a:lnTo>
                  <a:pt x="286" y="742"/>
                </a:lnTo>
                <a:lnTo>
                  <a:pt x="304" y="788"/>
                </a:lnTo>
                <a:lnTo>
                  <a:pt x="324" y="837"/>
                </a:lnTo>
                <a:lnTo>
                  <a:pt x="345" y="888"/>
                </a:lnTo>
                <a:lnTo>
                  <a:pt x="368" y="944"/>
                </a:lnTo>
                <a:lnTo>
                  <a:pt x="391" y="1003"/>
                </a:lnTo>
                <a:lnTo>
                  <a:pt x="418" y="1069"/>
                </a:lnTo>
                <a:lnTo>
                  <a:pt x="445" y="1138"/>
                </a:lnTo>
                <a:lnTo>
                  <a:pt x="476" y="1215"/>
                </a:lnTo>
                <a:lnTo>
                  <a:pt x="509" y="1297"/>
                </a:lnTo>
                <a:lnTo>
                  <a:pt x="546" y="1388"/>
                </a:lnTo>
                <a:lnTo>
                  <a:pt x="585" y="1486"/>
                </a:lnTo>
                <a:lnTo>
                  <a:pt x="628" y="1593"/>
                </a:lnTo>
                <a:lnTo>
                  <a:pt x="675" y="1707"/>
                </a:lnTo>
                <a:lnTo>
                  <a:pt x="725" y="1833"/>
                </a:lnTo>
                <a:lnTo>
                  <a:pt x="780" y="1968"/>
                </a:lnTo>
                <a:lnTo>
                  <a:pt x="838" y="2113"/>
                </a:lnTo>
                <a:lnTo>
                  <a:pt x="901" y="2270"/>
                </a:lnTo>
                <a:lnTo>
                  <a:pt x="969" y="2440"/>
                </a:lnTo>
                <a:lnTo>
                  <a:pt x="982" y="2435"/>
                </a:lnTo>
                <a:lnTo>
                  <a:pt x="990" y="2431"/>
                </a:lnTo>
                <a:lnTo>
                  <a:pt x="998" y="2426"/>
                </a:lnTo>
                <a:lnTo>
                  <a:pt x="1006" y="2423"/>
                </a:lnTo>
                <a:lnTo>
                  <a:pt x="1016" y="2419"/>
                </a:lnTo>
                <a:lnTo>
                  <a:pt x="1031" y="2413"/>
                </a:lnTo>
                <a:lnTo>
                  <a:pt x="1050" y="2404"/>
                </a:lnTo>
                <a:lnTo>
                  <a:pt x="1078" y="2394"/>
                </a:lnTo>
                <a:lnTo>
                  <a:pt x="1048" y="2322"/>
                </a:lnTo>
                <a:lnTo>
                  <a:pt x="1020" y="2256"/>
                </a:lnTo>
                <a:lnTo>
                  <a:pt x="995" y="2195"/>
                </a:lnTo>
                <a:lnTo>
                  <a:pt x="973" y="2138"/>
                </a:lnTo>
                <a:lnTo>
                  <a:pt x="950" y="2085"/>
                </a:lnTo>
                <a:lnTo>
                  <a:pt x="930" y="2035"/>
                </a:lnTo>
                <a:lnTo>
                  <a:pt x="910" y="1989"/>
                </a:lnTo>
                <a:lnTo>
                  <a:pt x="892" y="1944"/>
                </a:lnTo>
                <a:lnTo>
                  <a:pt x="875" y="1901"/>
                </a:lnTo>
                <a:lnTo>
                  <a:pt x="857" y="1859"/>
                </a:lnTo>
                <a:lnTo>
                  <a:pt x="840" y="1817"/>
                </a:lnTo>
                <a:lnTo>
                  <a:pt x="823" y="1775"/>
                </a:lnTo>
                <a:lnTo>
                  <a:pt x="805" y="1733"/>
                </a:lnTo>
                <a:lnTo>
                  <a:pt x="787" y="1688"/>
                </a:lnTo>
                <a:lnTo>
                  <a:pt x="768" y="1643"/>
                </a:lnTo>
                <a:lnTo>
                  <a:pt x="748" y="1595"/>
                </a:lnTo>
                <a:lnTo>
                  <a:pt x="727" y="1543"/>
                </a:lnTo>
                <a:lnTo>
                  <a:pt x="703" y="1487"/>
                </a:lnTo>
                <a:lnTo>
                  <a:pt x="679" y="1428"/>
                </a:lnTo>
                <a:lnTo>
                  <a:pt x="652" y="1364"/>
                </a:lnTo>
                <a:lnTo>
                  <a:pt x="624" y="1294"/>
                </a:lnTo>
                <a:lnTo>
                  <a:pt x="592" y="1218"/>
                </a:lnTo>
                <a:lnTo>
                  <a:pt x="557" y="1135"/>
                </a:lnTo>
                <a:lnTo>
                  <a:pt x="521" y="1045"/>
                </a:lnTo>
                <a:lnTo>
                  <a:pt x="480" y="948"/>
                </a:lnTo>
                <a:lnTo>
                  <a:pt x="436" y="843"/>
                </a:lnTo>
                <a:lnTo>
                  <a:pt x="388" y="728"/>
                </a:lnTo>
                <a:lnTo>
                  <a:pt x="337" y="604"/>
                </a:lnTo>
                <a:lnTo>
                  <a:pt x="281" y="469"/>
                </a:lnTo>
                <a:lnTo>
                  <a:pt x="221" y="324"/>
                </a:lnTo>
                <a:lnTo>
                  <a:pt x="155" y="168"/>
                </a:lnTo>
                <a:lnTo>
                  <a:pt x="86" y="0"/>
                </a:lnTo>
                <a:close/>
              </a:path>
            </a:pathLst>
          </a:custGeom>
          <a:solidFill>
            <a:srgbClr val="A8B0B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763" name="Freeform 747"/>
          <p:cNvSpPr>
            <a:spLocks/>
          </p:cNvSpPr>
          <p:nvPr/>
        </p:nvSpPr>
        <p:spPr bwMode="auto">
          <a:xfrm>
            <a:off x="1265238" y="2041525"/>
            <a:ext cx="76200" cy="214313"/>
          </a:xfrm>
          <a:custGeom>
            <a:avLst/>
            <a:gdLst/>
            <a:ahLst/>
            <a:cxnLst>
              <a:cxn ang="0">
                <a:pos x="52" y="2"/>
              </a:cxn>
              <a:cxn ang="0">
                <a:pos x="43" y="5"/>
              </a:cxn>
              <a:cxn ang="0">
                <a:pos x="33" y="10"/>
              </a:cxn>
              <a:cxn ang="0">
                <a:pos x="15" y="18"/>
              </a:cxn>
              <a:cxn ang="0">
                <a:pos x="29" y="97"/>
              </a:cxn>
              <a:cxn ang="0">
                <a:pos x="80" y="225"/>
              </a:cxn>
              <a:cxn ang="0">
                <a:pos x="125" y="334"/>
              </a:cxn>
              <a:cxn ang="0">
                <a:pos x="164" y="430"/>
              </a:cxn>
              <a:cxn ang="0">
                <a:pos x="199" y="518"/>
              </a:cxn>
              <a:cxn ang="0">
                <a:pos x="233" y="601"/>
              </a:cxn>
              <a:cxn ang="0">
                <a:pos x="268" y="686"/>
              </a:cxn>
              <a:cxn ang="0">
                <a:pos x="305" y="776"/>
              </a:cxn>
              <a:cxn ang="0">
                <a:pos x="344" y="876"/>
              </a:cxn>
              <a:cxn ang="0">
                <a:pos x="391" y="991"/>
              </a:cxn>
              <a:cxn ang="0">
                <a:pos x="445" y="1126"/>
              </a:cxn>
              <a:cxn ang="0">
                <a:pos x="511" y="1285"/>
              </a:cxn>
              <a:cxn ang="0">
                <a:pos x="586" y="1474"/>
              </a:cxn>
              <a:cxn ang="0">
                <a:pos x="676" y="1695"/>
              </a:cxn>
              <a:cxn ang="0">
                <a:pos x="781" y="1956"/>
              </a:cxn>
              <a:cxn ang="0">
                <a:pos x="903" y="2258"/>
              </a:cxn>
              <a:cxn ang="0">
                <a:pos x="980" y="2424"/>
              </a:cxn>
              <a:cxn ang="0">
                <a:pos x="991" y="2419"/>
              </a:cxn>
              <a:cxn ang="0">
                <a:pos x="1004" y="2412"/>
              </a:cxn>
              <a:cxn ang="0">
                <a:pos x="1028" y="2403"/>
              </a:cxn>
              <a:cxn ang="0">
                <a:pos x="1017" y="2324"/>
              </a:cxn>
              <a:cxn ang="0">
                <a:pos x="964" y="2196"/>
              </a:cxn>
              <a:cxn ang="0">
                <a:pos x="920" y="2086"/>
              </a:cxn>
              <a:cxn ang="0">
                <a:pos x="880" y="1990"/>
              </a:cxn>
              <a:cxn ang="0">
                <a:pos x="843" y="1903"/>
              </a:cxn>
              <a:cxn ang="0">
                <a:pos x="809" y="1819"/>
              </a:cxn>
              <a:cxn ang="0">
                <a:pos x="774" y="1734"/>
              </a:cxn>
              <a:cxn ang="0">
                <a:pos x="737" y="1645"/>
              </a:cxn>
              <a:cxn ang="0">
                <a:pos x="696" y="1545"/>
              </a:cxn>
              <a:cxn ang="0">
                <a:pos x="648" y="1430"/>
              </a:cxn>
              <a:cxn ang="0">
                <a:pos x="593" y="1296"/>
              </a:cxn>
              <a:cxn ang="0">
                <a:pos x="528" y="1138"/>
              </a:cxn>
              <a:cxn ang="0">
                <a:pos x="450" y="950"/>
              </a:cxn>
              <a:cxn ang="0">
                <a:pos x="359" y="730"/>
              </a:cxn>
              <a:cxn ang="0">
                <a:pos x="251" y="470"/>
              </a:cxn>
              <a:cxn ang="0">
                <a:pos x="127" y="169"/>
              </a:cxn>
            </a:cxnLst>
            <a:rect l="0" t="0" r="r" b="b"/>
            <a:pathLst>
              <a:path w="1046" h="2428">
                <a:moveTo>
                  <a:pt x="58" y="0"/>
                </a:moveTo>
                <a:lnTo>
                  <a:pt x="52" y="2"/>
                </a:lnTo>
                <a:lnTo>
                  <a:pt x="47" y="4"/>
                </a:lnTo>
                <a:lnTo>
                  <a:pt x="43" y="5"/>
                </a:lnTo>
                <a:lnTo>
                  <a:pt x="39" y="7"/>
                </a:lnTo>
                <a:lnTo>
                  <a:pt x="33" y="10"/>
                </a:lnTo>
                <a:lnTo>
                  <a:pt x="25" y="13"/>
                </a:lnTo>
                <a:lnTo>
                  <a:pt x="15" y="18"/>
                </a:lnTo>
                <a:lnTo>
                  <a:pt x="0" y="25"/>
                </a:lnTo>
                <a:lnTo>
                  <a:pt x="29" y="97"/>
                </a:lnTo>
                <a:lnTo>
                  <a:pt x="56" y="164"/>
                </a:lnTo>
                <a:lnTo>
                  <a:pt x="80" y="225"/>
                </a:lnTo>
                <a:lnTo>
                  <a:pt x="104" y="282"/>
                </a:lnTo>
                <a:lnTo>
                  <a:pt x="125" y="334"/>
                </a:lnTo>
                <a:lnTo>
                  <a:pt x="145" y="384"/>
                </a:lnTo>
                <a:lnTo>
                  <a:pt x="164" y="430"/>
                </a:lnTo>
                <a:lnTo>
                  <a:pt x="182" y="475"/>
                </a:lnTo>
                <a:lnTo>
                  <a:pt x="199" y="518"/>
                </a:lnTo>
                <a:lnTo>
                  <a:pt x="217" y="560"/>
                </a:lnTo>
                <a:lnTo>
                  <a:pt x="233" y="601"/>
                </a:lnTo>
                <a:lnTo>
                  <a:pt x="250" y="643"/>
                </a:lnTo>
                <a:lnTo>
                  <a:pt x="268" y="686"/>
                </a:lnTo>
                <a:lnTo>
                  <a:pt x="285" y="730"/>
                </a:lnTo>
                <a:lnTo>
                  <a:pt x="305" y="776"/>
                </a:lnTo>
                <a:lnTo>
                  <a:pt x="324" y="825"/>
                </a:lnTo>
                <a:lnTo>
                  <a:pt x="344" y="876"/>
                </a:lnTo>
                <a:lnTo>
                  <a:pt x="367" y="932"/>
                </a:lnTo>
                <a:lnTo>
                  <a:pt x="391" y="991"/>
                </a:lnTo>
                <a:lnTo>
                  <a:pt x="418" y="1056"/>
                </a:lnTo>
                <a:lnTo>
                  <a:pt x="445" y="1126"/>
                </a:lnTo>
                <a:lnTo>
                  <a:pt x="477" y="1203"/>
                </a:lnTo>
                <a:lnTo>
                  <a:pt x="511" y="1285"/>
                </a:lnTo>
                <a:lnTo>
                  <a:pt x="546" y="1376"/>
                </a:lnTo>
                <a:lnTo>
                  <a:pt x="586" y="1474"/>
                </a:lnTo>
                <a:lnTo>
                  <a:pt x="629" y="1580"/>
                </a:lnTo>
                <a:lnTo>
                  <a:pt x="676" y="1695"/>
                </a:lnTo>
                <a:lnTo>
                  <a:pt x="726" y="1821"/>
                </a:lnTo>
                <a:lnTo>
                  <a:pt x="781" y="1956"/>
                </a:lnTo>
                <a:lnTo>
                  <a:pt x="840" y="2101"/>
                </a:lnTo>
                <a:lnTo>
                  <a:pt x="903" y="2258"/>
                </a:lnTo>
                <a:lnTo>
                  <a:pt x="972" y="2428"/>
                </a:lnTo>
                <a:lnTo>
                  <a:pt x="980" y="2424"/>
                </a:lnTo>
                <a:lnTo>
                  <a:pt x="986" y="2421"/>
                </a:lnTo>
                <a:lnTo>
                  <a:pt x="991" y="2419"/>
                </a:lnTo>
                <a:lnTo>
                  <a:pt x="997" y="2415"/>
                </a:lnTo>
                <a:lnTo>
                  <a:pt x="1004" y="2412"/>
                </a:lnTo>
                <a:lnTo>
                  <a:pt x="1013" y="2408"/>
                </a:lnTo>
                <a:lnTo>
                  <a:pt x="1028" y="2403"/>
                </a:lnTo>
                <a:lnTo>
                  <a:pt x="1046" y="2395"/>
                </a:lnTo>
                <a:lnTo>
                  <a:pt x="1017" y="2324"/>
                </a:lnTo>
                <a:lnTo>
                  <a:pt x="989" y="2257"/>
                </a:lnTo>
                <a:lnTo>
                  <a:pt x="964" y="2196"/>
                </a:lnTo>
                <a:lnTo>
                  <a:pt x="941" y="2139"/>
                </a:lnTo>
                <a:lnTo>
                  <a:pt x="920" y="2086"/>
                </a:lnTo>
                <a:lnTo>
                  <a:pt x="899" y="2037"/>
                </a:lnTo>
                <a:lnTo>
                  <a:pt x="880" y="1990"/>
                </a:lnTo>
                <a:lnTo>
                  <a:pt x="861" y="1946"/>
                </a:lnTo>
                <a:lnTo>
                  <a:pt x="843" y="1903"/>
                </a:lnTo>
                <a:lnTo>
                  <a:pt x="826" y="1861"/>
                </a:lnTo>
                <a:lnTo>
                  <a:pt x="809" y="1819"/>
                </a:lnTo>
                <a:lnTo>
                  <a:pt x="792" y="1778"/>
                </a:lnTo>
                <a:lnTo>
                  <a:pt x="774" y="1734"/>
                </a:lnTo>
                <a:lnTo>
                  <a:pt x="756" y="1691"/>
                </a:lnTo>
                <a:lnTo>
                  <a:pt x="737" y="1645"/>
                </a:lnTo>
                <a:lnTo>
                  <a:pt x="718" y="1596"/>
                </a:lnTo>
                <a:lnTo>
                  <a:pt x="696" y="1545"/>
                </a:lnTo>
                <a:lnTo>
                  <a:pt x="673" y="1490"/>
                </a:lnTo>
                <a:lnTo>
                  <a:pt x="648" y="1430"/>
                </a:lnTo>
                <a:lnTo>
                  <a:pt x="622" y="1365"/>
                </a:lnTo>
                <a:lnTo>
                  <a:pt x="593" y="1296"/>
                </a:lnTo>
                <a:lnTo>
                  <a:pt x="562" y="1220"/>
                </a:lnTo>
                <a:lnTo>
                  <a:pt x="528" y="1138"/>
                </a:lnTo>
                <a:lnTo>
                  <a:pt x="490" y="1047"/>
                </a:lnTo>
                <a:lnTo>
                  <a:pt x="450" y="950"/>
                </a:lnTo>
                <a:lnTo>
                  <a:pt x="407" y="843"/>
                </a:lnTo>
                <a:lnTo>
                  <a:pt x="359" y="730"/>
                </a:lnTo>
                <a:lnTo>
                  <a:pt x="308" y="605"/>
                </a:lnTo>
                <a:lnTo>
                  <a:pt x="251" y="470"/>
                </a:lnTo>
                <a:lnTo>
                  <a:pt x="192" y="325"/>
                </a:lnTo>
                <a:lnTo>
                  <a:pt x="127" y="169"/>
                </a:lnTo>
                <a:lnTo>
                  <a:pt x="58" y="0"/>
                </a:lnTo>
                <a:close/>
              </a:path>
            </a:pathLst>
          </a:custGeom>
          <a:solidFill>
            <a:srgbClr val="C4CCC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764" name="Freeform 748"/>
          <p:cNvSpPr>
            <a:spLocks/>
          </p:cNvSpPr>
          <p:nvPr/>
        </p:nvSpPr>
        <p:spPr bwMode="auto">
          <a:xfrm>
            <a:off x="1265238" y="2041525"/>
            <a:ext cx="73025" cy="212725"/>
          </a:xfrm>
          <a:custGeom>
            <a:avLst/>
            <a:gdLst/>
            <a:ahLst/>
            <a:cxnLst>
              <a:cxn ang="0">
                <a:pos x="32" y="0"/>
              </a:cxn>
              <a:cxn ang="0">
                <a:pos x="0" y="13"/>
              </a:cxn>
              <a:cxn ang="0">
                <a:pos x="977" y="2414"/>
              </a:cxn>
              <a:cxn ang="0">
                <a:pos x="1017" y="2396"/>
              </a:cxn>
              <a:cxn ang="0">
                <a:pos x="32" y="0"/>
              </a:cxn>
            </a:cxnLst>
            <a:rect l="0" t="0" r="r" b="b"/>
            <a:pathLst>
              <a:path w="1017" h="2414">
                <a:moveTo>
                  <a:pt x="32" y="0"/>
                </a:moveTo>
                <a:lnTo>
                  <a:pt x="0" y="13"/>
                </a:lnTo>
                <a:lnTo>
                  <a:pt x="977" y="2414"/>
                </a:lnTo>
                <a:lnTo>
                  <a:pt x="1017" y="2396"/>
                </a:lnTo>
                <a:lnTo>
                  <a:pt x="32" y="0"/>
                </a:lnTo>
                <a:close/>
              </a:path>
            </a:pathLst>
          </a:custGeom>
          <a:solidFill>
            <a:srgbClr val="E0E8E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765" name="Freeform 749"/>
          <p:cNvSpPr>
            <a:spLocks/>
          </p:cNvSpPr>
          <p:nvPr/>
        </p:nvSpPr>
        <p:spPr bwMode="auto">
          <a:xfrm>
            <a:off x="1263650" y="2035175"/>
            <a:ext cx="12700" cy="9525"/>
          </a:xfrm>
          <a:custGeom>
            <a:avLst/>
            <a:gdLst/>
            <a:ahLst/>
            <a:cxnLst>
              <a:cxn ang="0">
                <a:pos x="173" y="20"/>
              </a:cxn>
              <a:cxn ang="0">
                <a:pos x="7" y="95"/>
              </a:cxn>
              <a:cxn ang="0">
                <a:pos x="0" y="75"/>
              </a:cxn>
              <a:cxn ang="0">
                <a:pos x="166" y="0"/>
              </a:cxn>
              <a:cxn ang="0">
                <a:pos x="173" y="20"/>
              </a:cxn>
            </a:cxnLst>
            <a:rect l="0" t="0" r="r" b="b"/>
            <a:pathLst>
              <a:path w="173" h="95">
                <a:moveTo>
                  <a:pt x="173" y="20"/>
                </a:moveTo>
                <a:lnTo>
                  <a:pt x="7" y="95"/>
                </a:lnTo>
                <a:lnTo>
                  <a:pt x="0" y="75"/>
                </a:lnTo>
                <a:lnTo>
                  <a:pt x="166" y="0"/>
                </a:lnTo>
                <a:lnTo>
                  <a:pt x="173" y="20"/>
                </a:lnTo>
                <a:close/>
              </a:path>
            </a:pathLst>
          </a:custGeom>
          <a:solidFill>
            <a:srgbClr val="11191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766" name="Freeform 750"/>
          <p:cNvSpPr>
            <a:spLocks/>
          </p:cNvSpPr>
          <p:nvPr/>
        </p:nvSpPr>
        <p:spPr bwMode="auto">
          <a:xfrm>
            <a:off x="1260475" y="2027238"/>
            <a:ext cx="14288" cy="15875"/>
          </a:xfrm>
          <a:custGeom>
            <a:avLst/>
            <a:gdLst/>
            <a:ahLst/>
            <a:cxnLst>
              <a:cxn ang="0">
                <a:pos x="200" y="106"/>
              </a:cxn>
              <a:cxn ang="0">
                <a:pos x="33" y="179"/>
              </a:cxn>
              <a:cxn ang="0">
                <a:pos x="0" y="100"/>
              </a:cxn>
              <a:cxn ang="0">
                <a:pos x="58" y="0"/>
              </a:cxn>
              <a:cxn ang="0">
                <a:pos x="168" y="26"/>
              </a:cxn>
              <a:cxn ang="0">
                <a:pos x="200" y="106"/>
              </a:cxn>
            </a:cxnLst>
            <a:rect l="0" t="0" r="r" b="b"/>
            <a:pathLst>
              <a:path w="200" h="179">
                <a:moveTo>
                  <a:pt x="200" y="106"/>
                </a:moveTo>
                <a:lnTo>
                  <a:pt x="33" y="179"/>
                </a:lnTo>
                <a:lnTo>
                  <a:pt x="0" y="100"/>
                </a:lnTo>
                <a:lnTo>
                  <a:pt x="58" y="0"/>
                </a:lnTo>
                <a:lnTo>
                  <a:pt x="168" y="26"/>
                </a:lnTo>
                <a:lnTo>
                  <a:pt x="200" y="106"/>
                </a:lnTo>
                <a:close/>
              </a:path>
            </a:pathLst>
          </a:custGeom>
          <a:solidFill>
            <a:srgbClr val="54595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767" name="Freeform 751"/>
          <p:cNvSpPr>
            <a:spLocks/>
          </p:cNvSpPr>
          <p:nvPr/>
        </p:nvSpPr>
        <p:spPr bwMode="auto">
          <a:xfrm>
            <a:off x="1260475" y="2027238"/>
            <a:ext cx="12700" cy="15875"/>
          </a:xfrm>
          <a:custGeom>
            <a:avLst/>
            <a:gdLst/>
            <a:ahLst/>
            <a:cxnLst>
              <a:cxn ang="0">
                <a:pos x="173" y="116"/>
              </a:cxn>
              <a:cxn ang="0">
                <a:pos x="159" y="122"/>
              </a:cxn>
              <a:cxn ang="0">
                <a:pos x="147" y="126"/>
              </a:cxn>
              <a:cxn ang="0">
                <a:pos x="137" y="131"/>
              </a:cxn>
              <a:cxn ang="0">
                <a:pos x="127" y="135"/>
              </a:cxn>
              <a:cxn ang="0">
                <a:pos x="114" y="141"/>
              </a:cxn>
              <a:cxn ang="0">
                <a:pos x="94" y="150"/>
              </a:cxn>
              <a:cxn ang="0">
                <a:pos x="69" y="161"/>
              </a:cxn>
              <a:cxn ang="0">
                <a:pos x="33" y="177"/>
              </a:cxn>
              <a:cxn ang="0">
                <a:pos x="30" y="168"/>
              </a:cxn>
              <a:cxn ang="0">
                <a:pos x="27" y="161"/>
              </a:cxn>
              <a:cxn ang="0">
                <a:pos x="25" y="156"/>
              </a:cxn>
              <a:cxn ang="0">
                <a:pos x="23" y="150"/>
              </a:cxn>
              <a:cxn ang="0">
                <a:pos x="20" y="141"/>
              </a:cxn>
              <a:cxn ang="0">
                <a:pos x="16" y="131"/>
              </a:cxn>
              <a:cxn ang="0">
                <a:pos x="9" y="117"/>
              </a:cxn>
              <a:cxn ang="0">
                <a:pos x="0" y="97"/>
              </a:cxn>
              <a:cxn ang="0">
                <a:pos x="7" y="86"/>
              </a:cxn>
              <a:cxn ang="0">
                <a:pos x="11" y="78"/>
              </a:cxn>
              <a:cxn ang="0">
                <a:pos x="15" y="70"/>
              </a:cxn>
              <a:cxn ang="0">
                <a:pos x="19" y="63"/>
              </a:cxn>
              <a:cxn ang="0">
                <a:pos x="24" y="54"/>
              </a:cxn>
              <a:cxn ang="0">
                <a:pos x="31" y="41"/>
              </a:cxn>
              <a:cxn ang="0">
                <a:pos x="40" y="24"/>
              </a:cxn>
              <a:cxn ang="0">
                <a:pos x="52" y="0"/>
              </a:cxn>
              <a:cxn ang="0">
                <a:pos x="63" y="3"/>
              </a:cxn>
              <a:cxn ang="0">
                <a:pos x="70" y="6"/>
              </a:cxn>
              <a:cxn ang="0">
                <a:pos x="76" y="8"/>
              </a:cxn>
              <a:cxn ang="0">
                <a:pos x="83" y="11"/>
              </a:cxn>
              <a:cxn ang="0">
                <a:pos x="91" y="15"/>
              </a:cxn>
              <a:cxn ang="0">
                <a:pos x="102" y="20"/>
              </a:cxn>
              <a:cxn ang="0">
                <a:pos x="119" y="27"/>
              </a:cxn>
              <a:cxn ang="0">
                <a:pos x="140" y="37"/>
              </a:cxn>
              <a:cxn ang="0">
                <a:pos x="144" y="44"/>
              </a:cxn>
              <a:cxn ang="0">
                <a:pos x="146" y="50"/>
              </a:cxn>
              <a:cxn ang="0">
                <a:pos x="149" y="56"/>
              </a:cxn>
              <a:cxn ang="0">
                <a:pos x="151" y="61"/>
              </a:cxn>
              <a:cxn ang="0">
                <a:pos x="154" y="69"/>
              </a:cxn>
              <a:cxn ang="0">
                <a:pos x="159" y="80"/>
              </a:cxn>
              <a:cxn ang="0">
                <a:pos x="165" y="95"/>
              </a:cxn>
              <a:cxn ang="0">
                <a:pos x="173" y="116"/>
              </a:cxn>
            </a:cxnLst>
            <a:rect l="0" t="0" r="r" b="b"/>
            <a:pathLst>
              <a:path w="173" h="177">
                <a:moveTo>
                  <a:pt x="173" y="116"/>
                </a:moveTo>
                <a:lnTo>
                  <a:pt x="159" y="122"/>
                </a:lnTo>
                <a:lnTo>
                  <a:pt x="147" y="126"/>
                </a:lnTo>
                <a:lnTo>
                  <a:pt x="137" y="131"/>
                </a:lnTo>
                <a:lnTo>
                  <a:pt x="127" y="135"/>
                </a:lnTo>
                <a:lnTo>
                  <a:pt x="114" y="141"/>
                </a:lnTo>
                <a:lnTo>
                  <a:pt x="94" y="150"/>
                </a:lnTo>
                <a:lnTo>
                  <a:pt x="69" y="161"/>
                </a:lnTo>
                <a:lnTo>
                  <a:pt x="33" y="177"/>
                </a:lnTo>
                <a:lnTo>
                  <a:pt x="30" y="168"/>
                </a:lnTo>
                <a:lnTo>
                  <a:pt x="27" y="161"/>
                </a:lnTo>
                <a:lnTo>
                  <a:pt x="25" y="156"/>
                </a:lnTo>
                <a:lnTo>
                  <a:pt x="23" y="150"/>
                </a:lnTo>
                <a:lnTo>
                  <a:pt x="20" y="141"/>
                </a:lnTo>
                <a:lnTo>
                  <a:pt x="16" y="131"/>
                </a:lnTo>
                <a:lnTo>
                  <a:pt x="9" y="117"/>
                </a:lnTo>
                <a:lnTo>
                  <a:pt x="0" y="97"/>
                </a:lnTo>
                <a:lnTo>
                  <a:pt x="7" y="86"/>
                </a:lnTo>
                <a:lnTo>
                  <a:pt x="11" y="78"/>
                </a:lnTo>
                <a:lnTo>
                  <a:pt x="15" y="70"/>
                </a:lnTo>
                <a:lnTo>
                  <a:pt x="19" y="63"/>
                </a:lnTo>
                <a:lnTo>
                  <a:pt x="24" y="54"/>
                </a:lnTo>
                <a:lnTo>
                  <a:pt x="31" y="41"/>
                </a:lnTo>
                <a:lnTo>
                  <a:pt x="40" y="24"/>
                </a:lnTo>
                <a:lnTo>
                  <a:pt x="52" y="0"/>
                </a:lnTo>
                <a:lnTo>
                  <a:pt x="63" y="3"/>
                </a:lnTo>
                <a:lnTo>
                  <a:pt x="70" y="6"/>
                </a:lnTo>
                <a:lnTo>
                  <a:pt x="76" y="8"/>
                </a:lnTo>
                <a:lnTo>
                  <a:pt x="83" y="11"/>
                </a:lnTo>
                <a:lnTo>
                  <a:pt x="91" y="15"/>
                </a:lnTo>
                <a:lnTo>
                  <a:pt x="102" y="20"/>
                </a:lnTo>
                <a:lnTo>
                  <a:pt x="119" y="27"/>
                </a:lnTo>
                <a:lnTo>
                  <a:pt x="140" y="37"/>
                </a:lnTo>
                <a:lnTo>
                  <a:pt x="144" y="44"/>
                </a:lnTo>
                <a:lnTo>
                  <a:pt x="146" y="50"/>
                </a:lnTo>
                <a:lnTo>
                  <a:pt x="149" y="56"/>
                </a:lnTo>
                <a:lnTo>
                  <a:pt x="151" y="61"/>
                </a:lnTo>
                <a:lnTo>
                  <a:pt x="154" y="69"/>
                </a:lnTo>
                <a:lnTo>
                  <a:pt x="159" y="80"/>
                </a:lnTo>
                <a:lnTo>
                  <a:pt x="165" y="95"/>
                </a:lnTo>
                <a:lnTo>
                  <a:pt x="173" y="116"/>
                </a:lnTo>
                <a:close/>
              </a:path>
            </a:pathLst>
          </a:custGeom>
          <a:solidFill>
            <a:srgbClr val="70757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768" name="Freeform 752"/>
          <p:cNvSpPr>
            <a:spLocks/>
          </p:cNvSpPr>
          <p:nvPr/>
        </p:nvSpPr>
        <p:spPr bwMode="auto">
          <a:xfrm>
            <a:off x="1262063" y="2027238"/>
            <a:ext cx="9525" cy="14287"/>
          </a:xfrm>
          <a:custGeom>
            <a:avLst/>
            <a:gdLst/>
            <a:ahLst/>
            <a:cxnLst>
              <a:cxn ang="0">
                <a:pos x="142" y="126"/>
              </a:cxn>
              <a:cxn ang="0">
                <a:pos x="131" y="131"/>
              </a:cxn>
              <a:cxn ang="0">
                <a:pos x="122" y="135"/>
              </a:cxn>
              <a:cxn ang="0">
                <a:pos x="115" y="137"/>
              </a:cxn>
              <a:cxn ang="0">
                <a:pos x="107" y="141"/>
              </a:cxn>
              <a:cxn ang="0">
                <a:pos x="96" y="145"/>
              </a:cxn>
              <a:cxn ang="0">
                <a:pos x="81" y="152"/>
              </a:cxn>
              <a:cxn ang="0">
                <a:pos x="61" y="161"/>
              </a:cxn>
              <a:cxn ang="0">
                <a:pos x="32" y="175"/>
              </a:cxn>
              <a:cxn ang="0">
                <a:pos x="29" y="165"/>
              </a:cxn>
              <a:cxn ang="0">
                <a:pos x="26" y="159"/>
              </a:cxn>
              <a:cxn ang="0">
                <a:pos x="24" y="153"/>
              </a:cxn>
              <a:cxn ang="0">
                <a:pos x="22" y="146"/>
              </a:cxn>
              <a:cxn ang="0">
                <a:pos x="19" y="139"/>
              </a:cxn>
              <a:cxn ang="0">
                <a:pos x="15" y="128"/>
              </a:cxn>
              <a:cxn ang="0">
                <a:pos x="8" y="114"/>
              </a:cxn>
              <a:cxn ang="0">
                <a:pos x="0" y="95"/>
              </a:cxn>
              <a:cxn ang="0">
                <a:pos x="5" y="84"/>
              </a:cxn>
              <a:cxn ang="0">
                <a:pos x="9" y="76"/>
              </a:cxn>
              <a:cxn ang="0">
                <a:pos x="12" y="68"/>
              </a:cxn>
              <a:cxn ang="0">
                <a:pos x="16" y="61"/>
              </a:cxn>
              <a:cxn ang="0">
                <a:pos x="20" y="53"/>
              </a:cxn>
              <a:cxn ang="0">
                <a:pos x="26" y="40"/>
              </a:cxn>
              <a:cxn ang="0">
                <a:pos x="34" y="23"/>
              </a:cxn>
              <a:cxn ang="0">
                <a:pos x="45" y="0"/>
              </a:cxn>
              <a:cxn ang="0">
                <a:pos x="53" y="4"/>
              </a:cxn>
              <a:cxn ang="0">
                <a:pos x="59" y="8"/>
              </a:cxn>
              <a:cxn ang="0">
                <a:pos x="63" y="11"/>
              </a:cxn>
              <a:cxn ang="0">
                <a:pos x="68" y="15"/>
              </a:cxn>
              <a:cxn ang="0">
                <a:pos x="74" y="19"/>
              </a:cxn>
              <a:cxn ang="0">
                <a:pos x="83" y="25"/>
              </a:cxn>
              <a:cxn ang="0">
                <a:pos x="94" y="34"/>
              </a:cxn>
              <a:cxn ang="0">
                <a:pos x="111" y="46"/>
              </a:cxn>
              <a:cxn ang="0">
                <a:pos x="115" y="55"/>
              </a:cxn>
              <a:cxn ang="0">
                <a:pos x="117" y="60"/>
              </a:cxn>
              <a:cxn ang="0">
                <a:pos x="120" y="65"/>
              </a:cxn>
              <a:cxn ang="0">
                <a:pos x="122" y="71"/>
              </a:cxn>
              <a:cxn ang="0">
                <a:pos x="125" y="79"/>
              </a:cxn>
              <a:cxn ang="0">
                <a:pos x="129" y="89"/>
              </a:cxn>
              <a:cxn ang="0">
                <a:pos x="135" y="105"/>
              </a:cxn>
              <a:cxn ang="0">
                <a:pos x="142" y="126"/>
              </a:cxn>
            </a:cxnLst>
            <a:rect l="0" t="0" r="r" b="b"/>
            <a:pathLst>
              <a:path w="142" h="175">
                <a:moveTo>
                  <a:pt x="142" y="126"/>
                </a:moveTo>
                <a:lnTo>
                  <a:pt x="131" y="131"/>
                </a:lnTo>
                <a:lnTo>
                  <a:pt x="122" y="135"/>
                </a:lnTo>
                <a:lnTo>
                  <a:pt x="115" y="137"/>
                </a:lnTo>
                <a:lnTo>
                  <a:pt x="107" y="141"/>
                </a:lnTo>
                <a:lnTo>
                  <a:pt x="96" y="145"/>
                </a:lnTo>
                <a:lnTo>
                  <a:pt x="81" y="152"/>
                </a:lnTo>
                <a:lnTo>
                  <a:pt x="61" y="161"/>
                </a:lnTo>
                <a:lnTo>
                  <a:pt x="32" y="175"/>
                </a:lnTo>
                <a:lnTo>
                  <a:pt x="29" y="165"/>
                </a:lnTo>
                <a:lnTo>
                  <a:pt x="26" y="159"/>
                </a:lnTo>
                <a:lnTo>
                  <a:pt x="24" y="153"/>
                </a:lnTo>
                <a:lnTo>
                  <a:pt x="22" y="146"/>
                </a:lnTo>
                <a:lnTo>
                  <a:pt x="19" y="139"/>
                </a:lnTo>
                <a:lnTo>
                  <a:pt x="15" y="128"/>
                </a:lnTo>
                <a:lnTo>
                  <a:pt x="8" y="114"/>
                </a:lnTo>
                <a:lnTo>
                  <a:pt x="0" y="95"/>
                </a:lnTo>
                <a:lnTo>
                  <a:pt x="5" y="84"/>
                </a:lnTo>
                <a:lnTo>
                  <a:pt x="9" y="76"/>
                </a:lnTo>
                <a:lnTo>
                  <a:pt x="12" y="68"/>
                </a:lnTo>
                <a:lnTo>
                  <a:pt x="16" y="61"/>
                </a:lnTo>
                <a:lnTo>
                  <a:pt x="20" y="53"/>
                </a:lnTo>
                <a:lnTo>
                  <a:pt x="26" y="40"/>
                </a:lnTo>
                <a:lnTo>
                  <a:pt x="34" y="23"/>
                </a:lnTo>
                <a:lnTo>
                  <a:pt x="45" y="0"/>
                </a:lnTo>
                <a:lnTo>
                  <a:pt x="53" y="4"/>
                </a:lnTo>
                <a:lnTo>
                  <a:pt x="59" y="8"/>
                </a:lnTo>
                <a:lnTo>
                  <a:pt x="63" y="11"/>
                </a:lnTo>
                <a:lnTo>
                  <a:pt x="68" y="15"/>
                </a:lnTo>
                <a:lnTo>
                  <a:pt x="74" y="19"/>
                </a:lnTo>
                <a:lnTo>
                  <a:pt x="83" y="25"/>
                </a:lnTo>
                <a:lnTo>
                  <a:pt x="94" y="34"/>
                </a:lnTo>
                <a:lnTo>
                  <a:pt x="111" y="46"/>
                </a:lnTo>
                <a:lnTo>
                  <a:pt x="115" y="55"/>
                </a:lnTo>
                <a:lnTo>
                  <a:pt x="117" y="60"/>
                </a:lnTo>
                <a:lnTo>
                  <a:pt x="120" y="65"/>
                </a:lnTo>
                <a:lnTo>
                  <a:pt x="122" y="71"/>
                </a:lnTo>
                <a:lnTo>
                  <a:pt x="125" y="79"/>
                </a:lnTo>
                <a:lnTo>
                  <a:pt x="129" y="89"/>
                </a:lnTo>
                <a:lnTo>
                  <a:pt x="135" y="105"/>
                </a:lnTo>
                <a:lnTo>
                  <a:pt x="142" y="126"/>
                </a:lnTo>
                <a:close/>
              </a:path>
            </a:pathLst>
          </a:custGeom>
          <a:solidFill>
            <a:srgbClr val="8C949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769" name="Freeform 753"/>
          <p:cNvSpPr>
            <a:spLocks/>
          </p:cNvSpPr>
          <p:nvPr/>
        </p:nvSpPr>
        <p:spPr bwMode="auto">
          <a:xfrm>
            <a:off x="1262063" y="2027238"/>
            <a:ext cx="7937" cy="14287"/>
          </a:xfrm>
          <a:custGeom>
            <a:avLst/>
            <a:gdLst/>
            <a:ahLst/>
            <a:cxnLst>
              <a:cxn ang="0">
                <a:pos x="116" y="136"/>
              </a:cxn>
              <a:cxn ang="0">
                <a:pos x="107" y="139"/>
              </a:cxn>
              <a:cxn ang="0">
                <a:pos x="101" y="141"/>
              </a:cxn>
              <a:cxn ang="0">
                <a:pos x="95" y="144"/>
              </a:cxn>
              <a:cxn ang="0">
                <a:pos x="88" y="146"/>
              </a:cxn>
              <a:cxn ang="0">
                <a:pos x="80" y="150"/>
              </a:cxn>
              <a:cxn ang="0">
                <a:pos x="69" y="155"/>
              </a:cxn>
              <a:cxn ang="0">
                <a:pos x="54" y="162"/>
              </a:cxn>
              <a:cxn ang="0">
                <a:pos x="32" y="172"/>
              </a:cxn>
              <a:cxn ang="0">
                <a:pos x="29" y="163"/>
              </a:cxn>
              <a:cxn ang="0">
                <a:pos x="26" y="156"/>
              </a:cxn>
              <a:cxn ang="0">
                <a:pos x="24" y="151"/>
              </a:cxn>
              <a:cxn ang="0">
                <a:pos x="22" y="144"/>
              </a:cxn>
              <a:cxn ang="0">
                <a:pos x="19" y="136"/>
              </a:cxn>
              <a:cxn ang="0">
                <a:pos x="15" y="126"/>
              </a:cxn>
              <a:cxn ang="0">
                <a:pos x="8" y="112"/>
              </a:cxn>
              <a:cxn ang="0">
                <a:pos x="0" y="93"/>
              </a:cxn>
              <a:cxn ang="0">
                <a:pos x="5" y="82"/>
              </a:cxn>
              <a:cxn ang="0">
                <a:pos x="8" y="74"/>
              </a:cxn>
              <a:cxn ang="0">
                <a:pos x="11" y="67"/>
              </a:cxn>
              <a:cxn ang="0">
                <a:pos x="14" y="60"/>
              </a:cxn>
              <a:cxn ang="0">
                <a:pos x="18" y="51"/>
              </a:cxn>
              <a:cxn ang="0">
                <a:pos x="23" y="39"/>
              </a:cxn>
              <a:cxn ang="0">
                <a:pos x="31" y="22"/>
              </a:cxn>
              <a:cxn ang="0">
                <a:pos x="40" y="0"/>
              </a:cxn>
              <a:cxn ang="0">
                <a:pos x="46" y="5"/>
              </a:cxn>
              <a:cxn ang="0">
                <a:pos x="50" y="9"/>
              </a:cxn>
              <a:cxn ang="0">
                <a:pos x="53" y="14"/>
              </a:cxn>
              <a:cxn ang="0">
                <a:pos x="56" y="18"/>
              </a:cxn>
              <a:cxn ang="0">
                <a:pos x="60" y="23"/>
              </a:cxn>
              <a:cxn ang="0">
                <a:pos x="65" y="30"/>
              </a:cxn>
              <a:cxn ang="0">
                <a:pos x="73" y="41"/>
              </a:cxn>
              <a:cxn ang="0">
                <a:pos x="83" y="56"/>
              </a:cxn>
              <a:cxn ang="0">
                <a:pos x="87" y="64"/>
              </a:cxn>
              <a:cxn ang="0">
                <a:pos x="89" y="69"/>
              </a:cxn>
              <a:cxn ang="0">
                <a:pos x="92" y="75"/>
              </a:cxn>
              <a:cxn ang="0">
                <a:pos x="95" y="81"/>
              </a:cxn>
              <a:cxn ang="0">
                <a:pos x="98" y="88"/>
              </a:cxn>
              <a:cxn ang="0">
                <a:pos x="102" y="99"/>
              </a:cxn>
              <a:cxn ang="0">
                <a:pos x="108" y="115"/>
              </a:cxn>
              <a:cxn ang="0">
                <a:pos x="116" y="136"/>
              </a:cxn>
            </a:cxnLst>
            <a:rect l="0" t="0" r="r" b="b"/>
            <a:pathLst>
              <a:path w="116" h="172">
                <a:moveTo>
                  <a:pt x="116" y="136"/>
                </a:moveTo>
                <a:lnTo>
                  <a:pt x="107" y="139"/>
                </a:lnTo>
                <a:lnTo>
                  <a:pt x="101" y="141"/>
                </a:lnTo>
                <a:lnTo>
                  <a:pt x="95" y="144"/>
                </a:lnTo>
                <a:lnTo>
                  <a:pt x="88" y="146"/>
                </a:lnTo>
                <a:lnTo>
                  <a:pt x="80" y="150"/>
                </a:lnTo>
                <a:lnTo>
                  <a:pt x="69" y="155"/>
                </a:lnTo>
                <a:lnTo>
                  <a:pt x="54" y="162"/>
                </a:lnTo>
                <a:lnTo>
                  <a:pt x="32" y="172"/>
                </a:lnTo>
                <a:lnTo>
                  <a:pt x="29" y="163"/>
                </a:lnTo>
                <a:lnTo>
                  <a:pt x="26" y="156"/>
                </a:lnTo>
                <a:lnTo>
                  <a:pt x="24" y="151"/>
                </a:lnTo>
                <a:lnTo>
                  <a:pt x="22" y="144"/>
                </a:lnTo>
                <a:lnTo>
                  <a:pt x="19" y="136"/>
                </a:lnTo>
                <a:lnTo>
                  <a:pt x="15" y="126"/>
                </a:lnTo>
                <a:lnTo>
                  <a:pt x="8" y="112"/>
                </a:lnTo>
                <a:lnTo>
                  <a:pt x="0" y="93"/>
                </a:lnTo>
                <a:lnTo>
                  <a:pt x="5" y="82"/>
                </a:lnTo>
                <a:lnTo>
                  <a:pt x="8" y="74"/>
                </a:lnTo>
                <a:lnTo>
                  <a:pt x="11" y="67"/>
                </a:lnTo>
                <a:lnTo>
                  <a:pt x="14" y="60"/>
                </a:lnTo>
                <a:lnTo>
                  <a:pt x="18" y="51"/>
                </a:lnTo>
                <a:lnTo>
                  <a:pt x="23" y="39"/>
                </a:lnTo>
                <a:lnTo>
                  <a:pt x="31" y="22"/>
                </a:lnTo>
                <a:lnTo>
                  <a:pt x="40" y="0"/>
                </a:lnTo>
                <a:lnTo>
                  <a:pt x="46" y="5"/>
                </a:lnTo>
                <a:lnTo>
                  <a:pt x="50" y="9"/>
                </a:lnTo>
                <a:lnTo>
                  <a:pt x="53" y="14"/>
                </a:lnTo>
                <a:lnTo>
                  <a:pt x="56" y="18"/>
                </a:lnTo>
                <a:lnTo>
                  <a:pt x="60" y="23"/>
                </a:lnTo>
                <a:lnTo>
                  <a:pt x="65" y="30"/>
                </a:lnTo>
                <a:lnTo>
                  <a:pt x="73" y="41"/>
                </a:lnTo>
                <a:lnTo>
                  <a:pt x="83" y="56"/>
                </a:lnTo>
                <a:lnTo>
                  <a:pt x="87" y="64"/>
                </a:lnTo>
                <a:lnTo>
                  <a:pt x="89" y="69"/>
                </a:lnTo>
                <a:lnTo>
                  <a:pt x="92" y="75"/>
                </a:lnTo>
                <a:lnTo>
                  <a:pt x="95" y="81"/>
                </a:lnTo>
                <a:lnTo>
                  <a:pt x="98" y="88"/>
                </a:lnTo>
                <a:lnTo>
                  <a:pt x="102" y="99"/>
                </a:lnTo>
                <a:lnTo>
                  <a:pt x="108" y="115"/>
                </a:lnTo>
                <a:lnTo>
                  <a:pt x="116" y="136"/>
                </a:lnTo>
                <a:close/>
              </a:path>
            </a:pathLst>
          </a:custGeom>
          <a:solidFill>
            <a:srgbClr val="A8B0B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770" name="Freeform 754"/>
          <p:cNvSpPr>
            <a:spLocks/>
          </p:cNvSpPr>
          <p:nvPr/>
        </p:nvSpPr>
        <p:spPr bwMode="auto">
          <a:xfrm>
            <a:off x="1262063" y="2027238"/>
            <a:ext cx="6350" cy="14287"/>
          </a:xfrm>
          <a:custGeom>
            <a:avLst/>
            <a:gdLst/>
            <a:ahLst/>
            <a:cxnLst>
              <a:cxn ang="0">
                <a:pos x="88" y="145"/>
              </a:cxn>
              <a:cxn ang="0">
                <a:pos x="81" y="147"/>
              </a:cxn>
              <a:cxn ang="0">
                <a:pos x="77" y="150"/>
              </a:cxn>
              <a:cxn ang="0">
                <a:pos x="73" y="151"/>
              </a:cxn>
              <a:cxn ang="0">
                <a:pos x="69" y="153"/>
              </a:cxn>
              <a:cxn ang="0">
                <a:pos x="64" y="155"/>
              </a:cxn>
              <a:cxn ang="0">
                <a:pos x="57" y="158"/>
              </a:cxn>
              <a:cxn ang="0">
                <a:pos x="47" y="163"/>
              </a:cxn>
              <a:cxn ang="0">
                <a:pos x="32" y="170"/>
              </a:cxn>
              <a:cxn ang="0">
                <a:pos x="29" y="161"/>
              </a:cxn>
              <a:cxn ang="0">
                <a:pos x="26" y="154"/>
              </a:cxn>
              <a:cxn ang="0">
                <a:pos x="24" y="148"/>
              </a:cxn>
              <a:cxn ang="0">
                <a:pos x="22" y="142"/>
              </a:cxn>
              <a:cxn ang="0">
                <a:pos x="19" y="134"/>
              </a:cxn>
              <a:cxn ang="0">
                <a:pos x="15" y="123"/>
              </a:cxn>
              <a:cxn ang="0">
                <a:pos x="8" y="109"/>
              </a:cxn>
              <a:cxn ang="0">
                <a:pos x="0" y="89"/>
              </a:cxn>
              <a:cxn ang="0">
                <a:pos x="4" y="79"/>
              </a:cxn>
              <a:cxn ang="0">
                <a:pos x="7" y="71"/>
              </a:cxn>
              <a:cxn ang="0">
                <a:pos x="9" y="65"/>
              </a:cxn>
              <a:cxn ang="0">
                <a:pos x="12" y="58"/>
              </a:cxn>
              <a:cxn ang="0">
                <a:pos x="15" y="49"/>
              </a:cxn>
              <a:cxn ang="0">
                <a:pos x="19" y="38"/>
              </a:cxn>
              <a:cxn ang="0">
                <a:pos x="26" y="22"/>
              </a:cxn>
              <a:cxn ang="0">
                <a:pos x="34" y="0"/>
              </a:cxn>
              <a:cxn ang="0">
                <a:pos x="40" y="11"/>
              </a:cxn>
              <a:cxn ang="0">
                <a:pos x="43" y="21"/>
              </a:cxn>
              <a:cxn ang="0">
                <a:pos x="47" y="36"/>
              </a:cxn>
              <a:cxn ang="0">
                <a:pos x="55" y="65"/>
              </a:cxn>
              <a:cxn ang="0">
                <a:pos x="59" y="74"/>
              </a:cxn>
              <a:cxn ang="0">
                <a:pos x="61" y="79"/>
              </a:cxn>
              <a:cxn ang="0">
                <a:pos x="64" y="84"/>
              </a:cxn>
              <a:cxn ang="0">
                <a:pos x="66" y="90"/>
              </a:cxn>
              <a:cxn ang="0">
                <a:pos x="69" y="98"/>
              </a:cxn>
              <a:cxn ang="0">
                <a:pos x="73" y="108"/>
              </a:cxn>
              <a:cxn ang="0">
                <a:pos x="79" y="124"/>
              </a:cxn>
              <a:cxn ang="0">
                <a:pos x="88" y="145"/>
              </a:cxn>
            </a:cxnLst>
            <a:rect l="0" t="0" r="r" b="b"/>
            <a:pathLst>
              <a:path w="88" h="170">
                <a:moveTo>
                  <a:pt x="88" y="145"/>
                </a:moveTo>
                <a:lnTo>
                  <a:pt x="81" y="147"/>
                </a:lnTo>
                <a:lnTo>
                  <a:pt x="77" y="150"/>
                </a:lnTo>
                <a:lnTo>
                  <a:pt x="73" y="151"/>
                </a:lnTo>
                <a:lnTo>
                  <a:pt x="69" y="153"/>
                </a:lnTo>
                <a:lnTo>
                  <a:pt x="64" y="155"/>
                </a:lnTo>
                <a:lnTo>
                  <a:pt x="57" y="158"/>
                </a:lnTo>
                <a:lnTo>
                  <a:pt x="47" y="163"/>
                </a:lnTo>
                <a:lnTo>
                  <a:pt x="32" y="170"/>
                </a:lnTo>
                <a:lnTo>
                  <a:pt x="29" y="161"/>
                </a:lnTo>
                <a:lnTo>
                  <a:pt x="26" y="154"/>
                </a:lnTo>
                <a:lnTo>
                  <a:pt x="24" y="148"/>
                </a:lnTo>
                <a:lnTo>
                  <a:pt x="22" y="142"/>
                </a:lnTo>
                <a:lnTo>
                  <a:pt x="19" y="134"/>
                </a:lnTo>
                <a:lnTo>
                  <a:pt x="15" y="123"/>
                </a:lnTo>
                <a:lnTo>
                  <a:pt x="8" y="109"/>
                </a:lnTo>
                <a:lnTo>
                  <a:pt x="0" y="89"/>
                </a:lnTo>
                <a:lnTo>
                  <a:pt x="4" y="79"/>
                </a:lnTo>
                <a:lnTo>
                  <a:pt x="7" y="71"/>
                </a:lnTo>
                <a:lnTo>
                  <a:pt x="9" y="65"/>
                </a:lnTo>
                <a:lnTo>
                  <a:pt x="12" y="58"/>
                </a:lnTo>
                <a:lnTo>
                  <a:pt x="15" y="49"/>
                </a:lnTo>
                <a:lnTo>
                  <a:pt x="19" y="38"/>
                </a:lnTo>
                <a:lnTo>
                  <a:pt x="26" y="22"/>
                </a:lnTo>
                <a:lnTo>
                  <a:pt x="34" y="0"/>
                </a:lnTo>
                <a:lnTo>
                  <a:pt x="40" y="11"/>
                </a:lnTo>
                <a:lnTo>
                  <a:pt x="43" y="21"/>
                </a:lnTo>
                <a:lnTo>
                  <a:pt x="47" y="36"/>
                </a:lnTo>
                <a:lnTo>
                  <a:pt x="55" y="65"/>
                </a:lnTo>
                <a:lnTo>
                  <a:pt x="59" y="74"/>
                </a:lnTo>
                <a:lnTo>
                  <a:pt x="61" y="79"/>
                </a:lnTo>
                <a:lnTo>
                  <a:pt x="64" y="84"/>
                </a:lnTo>
                <a:lnTo>
                  <a:pt x="66" y="90"/>
                </a:lnTo>
                <a:lnTo>
                  <a:pt x="69" y="98"/>
                </a:lnTo>
                <a:lnTo>
                  <a:pt x="73" y="108"/>
                </a:lnTo>
                <a:lnTo>
                  <a:pt x="79" y="124"/>
                </a:lnTo>
                <a:lnTo>
                  <a:pt x="88" y="145"/>
                </a:lnTo>
                <a:close/>
              </a:path>
            </a:pathLst>
          </a:custGeom>
          <a:solidFill>
            <a:srgbClr val="C4CCC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771" name="Freeform 755"/>
          <p:cNvSpPr>
            <a:spLocks/>
          </p:cNvSpPr>
          <p:nvPr/>
        </p:nvSpPr>
        <p:spPr bwMode="auto">
          <a:xfrm>
            <a:off x="1263650" y="2027238"/>
            <a:ext cx="3175" cy="14287"/>
          </a:xfrm>
          <a:custGeom>
            <a:avLst/>
            <a:gdLst/>
            <a:ahLst/>
            <a:cxnLst>
              <a:cxn ang="0">
                <a:pos x="59" y="155"/>
              </a:cxn>
              <a:cxn ang="0">
                <a:pos x="33" y="167"/>
              </a:cxn>
              <a:cxn ang="0">
                <a:pos x="0" y="87"/>
              </a:cxn>
              <a:cxn ang="0">
                <a:pos x="29" y="0"/>
              </a:cxn>
              <a:cxn ang="0">
                <a:pos x="26" y="76"/>
              </a:cxn>
              <a:cxn ang="0">
                <a:pos x="59" y="155"/>
              </a:cxn>
            </a:cxnLst>
            <a:rect l="0" t="0" r="r" b="b"/>
            <a:pathLst>
              <a:path w="59" h="167">
                <a:moveTo>
                  <a:pt x="59" y="155"/>
                </a:moveTo>
                <a:lnTo>
                  <a:pt x="33" y="167"/>
                </a:lnTo>
                <a:lnTo>
                  <a:pt x="0" y="87"/>
                </a:lnTo>
                <a:lnTo>
                  <a:pt x="29" y="0"/>
                </a:lnTo>
                <a:lnTo>
                  <a:pt x="26" y="76"/>
                </a:lnTo>
                <a:lnTo>
                  <a:pt x="59" y="155"/>
                </a:lnTo>
                <a:close/>
              </a:path>
            </a:pathLst>
          </a:custGeom>
          <a:solidFill>
            <a:srgbClr val="E0E8E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772" name="Freeform 756"/>
          <p:cNvSpPr>
            <a:spLocks/>
          </p:cNvSpPr>
          <p:nvPr/>
        </p:nvSpPr>
        <p:spPr bwMode="auto">
          <a:xfrm>
            <a:off x="1260475" y="2028825"/>
            <a:ext cx="12700" cy="6350"/>
          </a:xfrm>
          <a:custGeom>
            <a:avLst/>
            <a:gdLst/>
            <a:ahLst/>
            <a:cxnLst>
              <a:cxn ang="0">
                <a:pos x="170" y="4"/>
              </a:cxn>
              <a:cxn ang="0">
                <a:pos x="168" y="0"/>
              </a:cxn>
              <a:cxn ang="0">
                <a:pos x="0" y="73"/>
              </a:cxn>
              <a:cxn ang="0">
                <a:pos x="4" y="81"/>
              </a:cxn>
              <a:cxn ang="0">
                <a:pos x="172" y="8"/>
              </a:cxn>
              <a:cxn ang="0">
                <a:pos x="170" y="4"/>
              </a:cxn>
            </a:cxnLst>
            <a:rect l="0" t="0" r="r" b="b"/>
            <a:pathLst>
              <a:path w="172" h="81">
                <a:moveTo>
                  <a:pt x="170" y="4"/>
                </a:moveTo>
                <a:lnTo>
                  <a:pt x="168" y="0"/>
                </a:lnTo>
                <a:lnTo>
                  <a:pt x="0" y="73"/>
                </a:lnTo>
                <a:lnTo>
                  <a:pt x="4" y="81"/>
                </a:lnTo>
                <a:lnTo>
                  <a:pt x="172" y="8"/>
                </a:lnTo>
                <a:lnTo>
                  <a:pt x="170" y="4"/>
                </a:lnTo>
                <a:close/>
              </a:path>
            </a:pathLst>
          </a:custGeom>
          <a:solidFill>
            <a:srgbClr val="EDF5F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773" name="Freeform 757"/>
          <p:cNvSpPr>
            <a:spLocks/>
          </p:cNvSpPr>
          <p:nvPr/>
        </p:nvSpPr>
        <p:spPr bwMode="auto">
          <a:xfrm>
            <a:off x="1333500" y="2247900"/>
            <a:ext cx="15875" cy="9525"/>
          </a:xfrm>
          <a:custGeom>
            <a:avLst/>
            <a:gdLst/>
            <a:ahLst/>
            <a:cxnLst>
              <a:cxn ang="0">
                <a:pos x="216" y="12"/>
              </a:cxn>
              <a:cxn ang="0">
                <a:pos x="4" y="103"/>
              </a:cxn>
              <a:cxn ang="0">
                <a:pos x="0" y="93"/>
              </a:cxn>
              <a:cxn ang="0">
                <a:pos x="211" y="0"/>
              </a:cxn>
              <a:cxn ang="0">
                <a:pos x="216" y="12"/>
              </a:cxn>
            </a:cxnLst>
            <a:rect l="0" t="0" r="r" b="b"/>
            <a:pathLst>
              <a:path w="216" h="103">
                <a:moveTo>
                  <a:pt x="216" y="12"/>
                </a:moveTo>
                <a:lnTo>
                  <a:pt x="4" y="103"/>
                </a:lnTo>
                <a:lnTo>
                  <a:pt x="0" y="93"/>
                </a:lnTo>
                <a:lnTo>
                  <a:pt x="211" y="0"/>
                </a:lnTo>
                <a:lnTo>
                  <a:pt x="216" y="12"/>
                </a:lnTo>
                <a:close/>
              </a:path>
            </a:pathLst>
          </a:custGeom>
          <a:solidFill>
            <a:srgbClr val="11191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774" name="Freeform 758"/>
          <p:cNvSpPr>
            <a:spLocks/>
          </p:cNvSpPr>
          <p:nvPr/>
        </p:nvSpPr>
        <p:spPr bwMode="auto">
          <a:xfrm>
            <a:off x="1333500" y="2249488"/>
            <a:ext cx="17463" cy="25400"/>
          </a:xfrm>
          <a:custGeom>
            <a:avLst/>
            <a:gdLst/>
            <a:ahLst/>
            <a:cxnLst>
              <a:cxn ang="0">
                <a:pos x="207" y="296"/>
              </a:cxn>
              <a:cxn ang="0">
                <a:pos x="219" y="286"/>
              </a:cxn>
              <a:cxn ang="0">
                <a:pos x="232" y="267"/>
              </a:cxn>
              <a:cxn ang="0">
                <a:pos x="242" y="241"/>
              </a:cxn>
              <a:cxn ang="0">
                <a:pos x="248" y="206"/>
              </a:cxn>
              <a:cxn ang="0">
                <a:pos x="250" y="165"/>
              </a:cxn>
              <a:cxn ang="0">
                <a:pos x="245" y="116"/>
              </a:cxn>
              <a:cxn ang="0">
                <a:pos x="233" y="62"/>
              </a:cxn>
              <a:cxn ang="0">
                <a:pos x="211" y="0"/>
              </a:cxn>
              <a:cxn ang="0">
                <a:pos x="198" y="6"/>
              </a:cxn>
              <a:cxn ang="0">
                <a:pos x="185" y="12"/>
              </a:cxn>
              <a:cxn ang="0">
                <a:pos x="171" y="17"/>
              </a:cxn>
              <a:cxn ang="0">
                <a:pos x="158" y="24"/>
              </a:cxn>
              <a:cxn ang="0">
                <a:pos x="145" y="29"/>
              </a:cxn>
              <a:cxn ang="0">
                <a:pos x="132" y="35"/>
              </a:cxn>
              <a:cxn ang="0">
                <a:pos x="118" y="41"/>
              </a:cxn>
              <a:cxn ang="0">
                <a:pos x="106" y="46"/>
              </a:cxn>
              <a:cxn ang="0">
                <a:pos x="93" y="52"/>
              </a:cxn>
              <a:cxn ang="0">
                <a:pos x="80" y="57"/>
              </a:cxn>
              <a:cxn ang="0">
                <a:pos x="66" y="64"/>
              </a:cxn>
              <a:cxn ang="0">
                <a:pos x="53" y="69"/>
              </a:cxn>
              <a:cxn ang="0">
                <a:pos x="40" y="75"/>
              </a:cxn>
              <a:cxn ang="0">
                <a:pos x="27" y="81"/>
              </a:cxn>
              <a:cxn ang="0">
                <a:pos x="13" y="87"/>
              </a:cxn>
              <a:cxn ang="0">
                <a:pos x="0" y="92"/>
              </a:cxn>
              <a:cxn ang="0">
                <a:pos x="13" y="123"/>
              </a:cxn>
              <a:cxn ang="0">
                <a:pos x="28" y="150"/>
              </a:cxn>
              <a:cxn ang="0">
                <a:pos x="42" y="175"/>
              </a:cxn>
              <a:cxn ang="0">
                <a:pos x="57" y="198"/>
              </a:cxn>
              <a:cxn ang="0">
                <a:pos x="73" y="218"/>
              </a:cxn>
              <a:cxn ang="0">
                <a:pos x="87" y="236"/>
              </a:cxn>
              <a:cxn ang="0">
                <a:pos x="102" y="250"/>
              </a:cxn>
              <a:cxn ang="0">
                <a:pos x="117" y="263"/>
              </a:cxn>
              <a:cxn ang="0">
                <a:pos x="132" y="274"/>
              </a:cxn>
              <a:cxn ang="0">
                <a:pos x="145" y="283"/>
              </a:cxn>
              <a:cxn ang="0">
                <a:pos x="158" y="289"/>
              </a:cxn>
              <a:cxn ang="0">
                <a:pos x="170" y="294"/>
              </a:cxn>
              <a:cxn ang="0">
                <a:pos x="182" y="297"/>
              </a:cxn>
              <a:cxn ang="0">
                <a:pos x="192" y="298"/>
              </a:cxn>
              <a:cxn ang="0">
                <a:pos x="200" y="298"/>
              </a:cxn>
              <a:cxn ang="0">
                <a:pos x="207" y="296"/>
              </a:cxn>
            </a:cxnLst>
            <a:rect l="0" t="0" r="r" b="b"/>
            <a:pathLst>
              <a:path w="250" h="298">
                <a:moveTo>
                  <a:pt x="207" y="296"/>
                </a:moveTo>
                <a:lnTo>
                  <a:pt x="219" y="286"/>
                </a:lnTo>
                <a:lnTo>
                  <a:pt x="232" y="267"/>
                </a:lnTo>
                <a:lnTo>
                  <a:pt x="242" y="241"/>
                </a:lnTo>
                <a:lnTo>
                  <a:pt x="248" y="206"/>
                </a:lnTo>
                <a:lnTo>
                  <a:pt x="250" y="165"/>
                </a:lnTo>
                <a:lnTo>
                  <a:pt x="245" y="116"/>
                </a:lnTo>
                <a:lnTo>
                  <a:pt x="233" y="62"/>
                </a:lnTo>
                <a:lnTo>
                  <a:pt x="211" y="0"/>
                </a:lnTo>
                <a:lnTo>
                  <a:pt x="198" y="6"/>
                </a:lnTo>
                <a:lnTo>
                  <a:pt x="185" y="12"/>
                </a:lnTo>
                <a:lnTo>
                  <a:pt x="171" y="17"/>
                </a:lnTo>
                <a:lnTo>
                  <a:pt x="158" y="24"/>
                </a:lnTo>
                <a:lnTo>
                  <a:pt x="145" y="29"/>
                </a:lnTo>
                <a:lnTo>
                  <a:pt x="132" y="35"/>
                </a:lnTo>
                <a:lnTo>
                  <a:pt x="118" y="41"/>
                </a:lnTo>
                <a:lnTo>
                  <a:pt x="106" y="46"/>
                </a:lnTo>
                <a:lnTo>
                  <a:pt x="93" y="52"/>
                </a:lnTo>
                <a:lnTo>
                  <a:pt x="80" y="57"/>
                </a:lnTo>
                <a:lnTo>
                  <a:pt x="66" y="64"/>
                </a:lnTo>
                <a:lnTo>
                  <a:pt x="53" y="69"/>
                </a:lnTo>
                <a:lnTo>
                  <a:pt x="40" y="75"/>
                </a:lnTo>
                <a:lnTo>
                  <a:pt x="27" y="81"/>
                </a:lnTo>
                <a:lnTo>
                  <a:pt x="13" y="87"/>
                </a:lnTo>
                <a:lnTo>
                  <a:pt x="0" y="92"/>
                </a:lnTo>
                <a:lnTo>
                  <a:pt x="13" y="123"/>
                </a:lnTo>
                <a:lnTo>
                  <a:pt x="28" y="150"/>
                </a:lnTo>
                <a:lnTo>
                  <a:pt x="42" y="175"/>
                </a:lnTo>
                <a:lnTo>
                  <a:pt x="57" y="198"/>
                </a:lnTo>
                <a:lnTo>
                  <a:pt x="73" y="218"/>
                </a:lnTo>
                <a:lnTo>
                  <a:pt x="87" y="236"/>
                </a:lnTo>
                <a:lnTo>
                  <a:pt x="102" y="250"/>
                </a:lnTo>
                <a:lnTo>
                  <a:pt x="117" y="263"/>
                </a:lnTo>
                <a:lnTo>
                  <a:pt x="132" y="274"/>
                </a:lnTo>
                <a:lnTo>
                  <a:pt x="145" y="283"/>
                </a:lnTo>
                <a:lnTo>
                  <a:pt x="158" y="289"/>
                </a:lnTo>
                <a:lnTo>
                  <a:pt x="170" y="294"/>
                </a:lnTo>
                <a:lnTo>
                  <a:pt x="182" y="297"/>
                </a:lnTo>
                <a:lnTo>
                  <a:pt x="192" y="298"/>
                </a:lnTo>
                <a:lnTo>
                  <a:pt x="200" y="298"/>
                </a:lnTo>
                <a:lnTo>
                  <a:pt x="207" y="296"/>
                </a:lnTo>
                <a:close/>
              </a:path>
            </a:pathLst>
          </a:custGeom>
          <a:solidFill>
            <a:srgbClr val="11191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775" name="Freeform 759"/>
          <p:cNvSpPr>
            <a:spLocks/>
          </p:cNvSpPr>
          <p:nvPr/>
        </p:nvSpPr>
        <p:spPr bwMode="auto">
          <a:xfrm>
            <a:off x="1333500" y="2249488"/>
            <a:ext cx="15875" cy="25400"/>
          </a:xfrm>
          <a:custGeom>
            <a:avLst/>
            <a:gdLst/>
            <a:ahLst/>
            <a:cxnLst>
              <a:cxn ang="0">
                <a:pos x="199" y="285"/>
              </a:cxn>
              <a:cxn ang="0">
                <a:pos x="209" y="276"/>
              </a:cxn>
              <a:cxn ang="0">
                <a:pos x="217" y="259"/>
              </a:cxn>
              <a:cxn ang="0">
                <a:pos x="224" y="234"/>
              </a:cxn>
              <a:cxn ang="0">
                <a:pos x="226" y="202"/>
              </a:cxn>
              <a:cxn ang="0">
                <a:pos x="223" y="162"/>
              </a:cxn>
              <a:cxn ang="0">
                <a:pos x="214" y="115"/>
              </a:cxn>
              <a:cxn ang="0">
                <a:pos x="200" y="61"/>
              </a:cxn>
              <a:cxn ang="0">
                <a:pos x="178" y="0"/>
              </a:cxn>
              <a:cxn ang="0">
                <a:pos x="166" y="5"/>
              </a:cxn>
              <a:cxn ang="0">
                <a:pos x="155" y="10"/>
              </a:cxn>
              <a:cxn ang="0">
                <a:pos x="144" y="15"/>
              </a:cxn>
              <a:cxn ang="0">
                <a:pos x="134" y="20"/>
              </a:cxn>
              <a:cxn ang="0">
                <a:pos x="123" y="24"/>
              </a:cxn>
              <a:cxn ang="0">
                <a:pos x="111" y="30"/>
              </a:cxn>
              <a:cxn ang="0">
                <a:pos x="100" y="34"/>
              </a:cxn>
              <a:cxn ang="0">
                <a:pos x="89" y="39"/>
              </a:cxn>
              <a:cxn ang="0">
                <a:pos x="78" y="44"/>
              </a:cxn>
              <a:cxn ang="0">
                <a:pos x="67" y="49"/>
              </a:cxn>
              <a:cxn ang="0">
                <a:pos x="55" y="54"/>
              </a:cxn>
              <a:cxn ang="0">
                <a:pos x="45" y="58"/>
              </a:cxn>
              <a:cxn ang="0">
                <a:pos x="34" y="63"/>
              </a:cxn>
              <a:cxn ang="0">
                <a:pos x="23" y="69"/>
              </a:cxn>
              <a:cxn ang="0">
                <a:pos x="11" y="73"/>
              </a:cxn>
              <a:cxn ang="0">
                <a:pos x="0" y="78"/>
              </a:cxn>
              <a:cxn ang="0">
                <a:pos x="13" y="109"/>
              </a:cxn>
              <a:cxn ang="0">
                <a:pos x="28" y="136"/>
              </a:cxn>
              <a:cxn ang="0">
                <a:pos x="42" y="161"/>
              </a:cxn>
              <a:cxn ang="0">
                <a:pos x="56" y="184"/>
              </a:cxn>
              <a:cxn ang="0">
                <a:pos x="72" y="204"/>
              </a:cxn>
              <a:cxn ang="0">
                <a:pos x="86" y="221"/>
              </a:cxn>
              <a:cxn ang="0">
                <a:pos x="101" y="236"/>
              </a:cxn>
              <a:cxn ang="0">
                <a:pos x="115" y="250"/>
              </a:cxn>
              <a:cxn ang="0">
                <a:pos x="129" y="260"/>
              </a:cxn>
              <a:cxn ang="0">
                <a:pos x="142" y="270"/>
              </a:cxn>
              <a:cxn ang="0">
                <a:pos x="155" y="276"/>
              </a:cxn>
              <a:cxn ang="0">
                <a:pos x="166" y="282"/>
              </a:cxn>
              <a:cxn ang="0">
                <a:pos x="177" y="285"/>
              </a:cxn>
              <a:cxn ang="0">
                <a:pos x="186" y="287"/>
              </a:cxn>
              <a:cxn ang="0">
                <a:pos x="193" y="287"/>
              </a:cxn>
              <a:cxn ang="0">
                <a:pos x="199" y="285"/>
              </a:cxn>
            </a:cxnLst>
            <a:rect l="0" t="0" r="r" b="b"/>
            <a:pathLst>
              <a:path w="226" h="287">
                <a:moveTo>
                  <a:pt x="199" y="285"/>
                </a:moveTo>
                <a:lnTo>
                  <a:pt x="209" y="276"/>
                </a:lnTo>
                <a:lnTo>
                  <a:pt x="217" y="259"/>
                </a:lnTo>
                <a:lnTo>
                  <a:pt x="224" y="234"/>
                </a:lnTo>
                <a:lnTo>
                  <a:pt x="226" y="202"/>
                </a:lnTo>
                <a:lnTo>
                  <a:pt x="223" y="162"/>
                </a:lnTo>
                <a:lnTo>
                  <a:pt x="214" y="115"/>
                </a:lnTo>
                <a:lnTo>
                  <a:pt x="200" y="61"/>
                </a:lnTo>
                <a:lnTo>
                  <a:pt x="178" y="0"/>
                </a:lnTo>
                <a:lnTo>
                  <a:pt x="166" y="5"/>
                </a:lnTo>
                <a:lnTo>
                  <a:pt x="155" y="10"/>
                </a:lnTo>
                <a:lnTo>
                  <a:pt x="144" y="15"/>
                </a:lnTo>
                <a:lnTo>
                  <a:pt x="134" y="20"/>
                </a:lnTo>
                <a:lnTo>
                  <a:pt x="123" y="24"/>
                </a:lnTo>
                <a:lnTo>
                  <a:pt x="111" y="30"/>
                </a:lnTo>
                <a:lnTo>
                  <a:pt x="100" y="34"/>
                </a:lnTo>
                <a:lnTo>
                  <a:pt x="89" y="39"/>
                </a:lnTo>
                <a:lnTo>
                  <a:pt x="78" y="44"/>
                </a:lnTo>
                <a:lnTo>
                  <a:pt x="67" y="49"/>
                </a:lnTo>
                <a:lnTo>
                  <a:pt x="55" y="54"/>
                </a:lnTo>
                <a:lnTo>
                  <a:pt x="45" y="58"/>
                </a:lnTo>
                <a:lnTo>
                  <a:pt x="34" y="63"/>
                </a:lnTo>
                <a:lnTo>
                  <a:pt x="23" y="69"/>
                </a:lnTo>
                <a:lnTo>
                  <a:pt x="11" y="73"/>
                </a:lnTo>
                <a:lnTo>
                  <a:pt x="0" y="78"/>
                </a:lnTo>
                <a:lnTo>
                  <a:pt x="13" y="109"/>
                </a:lnTo>
                <a:lnTo>
                  <a:pt x="28" y="136"/>
                </a:lnTo>
                <a:lnTo>
                  <a:pt x="42" y="161"/>
                </a:lnTo>
                <a:lnTo>
                  <a:pt x="56" y="184"/>
                </a:lnTo>
                <a:lnTo>
                  <a:pt x="72" y="204"/>
                </a:lnTo>
                <a:lnTo>
                  <a:pt x="86" y="221"/>
                </a:lnTo>
                <a:lnTo>
                  <a:pt x="101" y="236"/>
                </a:lnTo>
                <a:lnTo>
                  <a:pt x="115" y="250"/>
                </a:lnTo>
                <a:lnTo>
                  <a:pt x="129" y="260"/>
                </a:lnTo>
                <a:lnTo>
                  <a:pt x="142" y="270"/>
                </a:lnTo>
                <a:lnTo>
                  <a:pt x="155" y="276"/>
                </a:lnTo>
                <a:lnTo>
                  <a:pt x="166" y="282"/>
                </a:lnTo>
                <a:lnTo>
                  <a:pt x="177" y="285"/>
                </a:lnTo>
                <a:lnTo>
                  <a:pt x="186" y="287"/>
                </a:lnTo>
                <a:lnTo>
                  <a:pt x="193" y="287"/>
                </a:lnTo>
                <a:lnTo>
                  <a:pt x="199" y="285"/>
                </a:lnTo>
                <a:close/>
              </a:path>
            </a:pathLst>
          </a:custGeom>
          <a:solidFill>
            <a:srgbClr val="2B333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776" name="Freeform 760"/>
          <p:cNvSpPr>
            <a:spLocks/>
          </p:cNvSpPr>
          <p:nvPr/>
        </p:nvSpPr>
        <p:spPr bwMode="auto">
          <a:xfrm>
            <a:off x="1335088" y="2251075"/>
            <a:ext cx="14287" cy="23813"/>
          </a:xfrm>
          <a:custGeom>
            <a:avLst/>
            <a:gdLst/>
            <a:ahLst/>
            <a:cxnLst>
              <a:cxn ang="0">
                <a:pos x="189" y="273"/>
              </a:cxn>
              <a:cxn ang="0">
                <a:pos x="196" y="265"/>
              </a:cxn>
              <a:cxn ang="0">
                <a:pos x="201" y="251"/>
              </a:cxn>
              <a:cxn ang="0">
                <a:pos x="202" y="227"/>
              </a:cxn>
              <a:cxn ang="0">
                <a:pos x="200" y="197"/>
              </a:cxn>
              <a:cxn ang="0">
                <a:pos x="193" y="159"/>
              </a:cxn>
              <a:cxn ang="0">
                <a:pos x="182" y="114"/>
              </a:cxn>
              <a:cxn ang="0">
                <a:pos x="165" y="60"/>
              </a:cxn>
              <a:cxn ang="0">
                <a:pos x="142" y="0"/>
              </a:cxn>
              <a:cxn ang="0">
                <a:pos x="125" y="7"/>
              </a:cxn>
              <a:cxn ang="0">
                <a:pos x="107" y="14"/>
              </a:cxn>
              <a:cxn ang="0">
                <a:pos x="89" y="23"/>
              </a:cxn>
              <a:cxn ang="0">
                <a:pos x="72" y="30"/>
              </a:cxn>
              <a:cxn ang="0">
                <a:pos x="53" y="39"/>
              </a:cxn>
              <a:cxn ang="0">
                <a:pos x="36" y="46"/>
              </a:cxn>
              <a:cxn ang="0">
                <a:pos x="18" y="54"/>
              </a:cxn>
              <a:cxn ang="0">
                <a:pos x="0" y="62"/>
              </a:cxn>
              <a:cxn ang="0">
                <a:pos x="14" y="92"/>
              </a:cxn>
              <a:cxn ang="0">
                <a:pos x="28" y="120"/>
              </a:cxn>
              <a:cxn ang="0">
                <a:pos x="41" y="145"/>
              </a:cxn>
              <a:cxn ang="0">
                <a:pos x="57" y="168"/>
              </a:cxn>
              <a:cxn ang="0">
                <a:pos x="71" y="188"/>
              </a:cxn>
              <a:cxn ang="0">
                <a:pos x="85" y="206"/>
              </a:cxn>
              <a:cxn ang="0">
                <a:pos x="98" y="221"/>
              </a:cxn>
              <a:cxn ang="0">
                <a:pos x="113" y="235"/>
              </a:cxn>
              <a:cxn ang="0">
                <a:pos x="126" y="246"/>
              </a:cxn>
              <a:cxn ang="0">
                <a:pos x="138" y="256"/>
              </a:cxn>
              <a:cxn ang="0">
                <a:pos x="149" y="262"/>
              </a:cxn>
              <a:cxn ang="0">
                <a:pos x="160" y="268"/>
              </a:cxn>
              <a:cxn ang="0">
                <a:pos x="170" y="272"/>
              </a:cxn>
              <a:cxn ang="0">
                <a:pos x="178" y="274"/>
              </a:cxn>
              <a:cxn ang="0">
                <a:pos x="184" y="274"/>
              </a:cxn>
              <a:cxn ang="0">
                <a:pos x="189" y="273"/>
              </a:cxn>
            </a:cxnLst>
            <a:rect l="0" t="0" r="r" b="b"/>
            <a:pathLst>
              <a:path w="202" h="274">
                <a:moveTo>
                  <a:pt x="189" y="273"/>
                </a:moveTo>
                <a:lnTo>
                  <a:pt x="196" y="265"/>
                </a:lnTo>
                <a:lnTo>
                  <a:pt x="201" y="251"/>
                </a:lnTo>
                <a:lnTo>
                  <a:pt x="202" y="227"/>
                </a:lnTo>
                <a:lnTo>
                  <a:pt x="200" y="197"/>
                </a:lnTo>
                <a:lnTo>
                  <a:pt x="193" y="159"/>
                </a:lnTo>
                <a:lnTo>
                  <a:pt x="182" y="114"/>
                </a:lnTo>
                <a:lnTo>
                  <a:pt x="165" y="60"/>
                </a:lnTo>
                <a:lnTo>
                  <a:pt x="142" y="0"/>
                </a:lnTo>
                <a:lnTo>
                  <a:pt x="125" y="7"/>
                </a:lnTo>
                <a:lnTo>
                  <a:pt x="107" y="14"/>
                </a:lnTo>
                <a:lnTo>
                  <a:pt x="89" y="23"/>
                </a:lnTo>
                <a:lnTo>
                  <a:pt x="72" y="30"/>
                </a:lnTo>
                <a:lnTo>
                  <a:pt x="53" y="39"/>
                </a:lnTo>
                <a:lnTo>
                  <a:pt x="36" y="46"/>
                </a:lnTo>
                <a:lnTo>
                  <a:pt x="18" y="54"/>
                </a:lnTo>
                <a:lnTo>
                  <a:pt x="0" y="62"/>
                </a:lnTo>
                <a:lnTo>
                  <a:pt x="14" y="92"/>
                </a:lnTo>
                <a:lnTo>
                  <a:pt x="28" y="120"/>
                </a:lnTo>
                <a:lnTo>
                  <a:pt x="41" y="145"/>
                </a:lnTo>
                <a:lnTo>
                  <a:pt x="57" y="168"/>
                </a:lnTo>
                <a:lnTo>
                  <a:pt x="71" y="188"/>
                </a:lnTo>
                <a:lnTo>
                  <a:pt x="85" y="206"/>
                </a:lnTo>
                <a:lnTo>
                  <a:pt x="98" y="221"/>
                </a:lnTo>
                <a:lnTo>
                  <a:pt x="113" y="235"/>
                </a:lnTo>
                <a:lnTo>
                  <a:pt x="126" y="246"/>
                </a:lnTo>
                <a:lnTo>
                  <a:pt x="138" y="256"/>
                </a:lnTo>
                <a:lnTo>
                  <a:pt x="149" y="262"/>
                </a:lnTo>
                <a:lnTo>
                  <a:pt x="160" y="268"/>
                </a:lnTo>
                <a:lnTo>
                  <a:pt x="170" y="272"/>
                </a:lnTo>
                <a:lnTo>
                  <a:pt x="178" y="274"/>
                </a:lnTo>
                <a:lnTo>
                  <a:pt x="184" y="274"/>
                </a:lnTo>
                <a:lnTo>
                  <a:pt x="189" y="273"/>
                </a:lnTo>
                <a:close/>
              </a:path>
            </a:pathLst>
          </a:custGeom>
          <a:solidFill>
            <a:srgbClr val="474F4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777" name="Freeform 761"/>
          <p:cNvSpPr>
            <a:spLocks/>
          </p:cNvSpPr>
          <p:nvPr/>
        </p:nvSpPr>
        <p:spPr bwMode="auto">
          <a:xfrm>
            <a:off x="1335088" y="2252663"/>
            <a:ext cx="14287" cy="22225"/>
          </a:xfrm>
          <a:custGeom>
            <a:avLst/>
            <a:gdLst/>
            <a:ahLst/>
            <a:cxnLst>
              <a:cxn ang="0">
                <a:pos x="180" y="263"/>
              </a:cxn>
              <a:cxn ang="0">
                <a:pos x="185" y="256"/>
              </a:cxn>
              <a:cxn ang="0">
                <a:pos x="186" y="243"/>
              </a:cxn>
              <a:cxn ang="0">
                <a:pos x="183" y="222"/>
              </a:cxn>
              <a:cxn ang="0">
                <a:pos x="177" y="193"/>
              </a:cxn>
              <a:cxn ang="0">
                <a:pos x="166" y="157"/>
              </a:cxn>
              <a:cxn ang="0">
                <a:pos x="151" y="113"/>
              </a:cxn>
              <a:cxn ang="0">
                <a:pos x="131" y="60"/>
              </a:cxn>
              <a:cxn ang="0">
                <a:pos x="108" y="0"/>
              </a:cxn>
              <a:cxn ang="0">
                <a:pos x="94" y="7"/>
              </a:cxn>
              <a:cxn ang="0">
                <a:pos x="80" y="13"/>
              </a:cxn>
              <a:cxn ang="0">
                <a:pos x="67" y="18"/>
              </a:cxn>
              <a:cxn ang="0">
                <a:pos x="54" y="24"/>
              </a:cxn>
              <a:cxn ang="0">
                <a:pos x="40" y="30"/>
              </a:cxn>
              <a:cxn ang="0">
                <a:pos x="27" y="36"/>
              </a:cxn>
              <a:cxn ang="0">
                <a:pos x="13" y="41"/>
              </a:cxn>
              <a:cxn ang="0">
                <a:pos x="0" y="48"/>
              </a:cxn>
              <a:cxn ang="0">
                <a:pos x="13" y="78"/>
              </a:cxn>
              <a:cxn ang="0">
                <a:pos x="26" y="106"/>
              </a:cxn>
              <a:cxn ang="0">
                <a:pos x="40" y="131"/>
              </a:cxn>
              <a:cxn ang="0">
                <a:pos x="55" y="154"/>
              </a:cxn>
              <a:cxn ang="0">
                <a:pos x="69" y="174"/>
              </a:cxn>
              <a:cxn ang="0">
                <a:pos x="83" y="192"/>
              </a:cxn>
              <a:cxn ang="0">
                <a:pos x="96" y="208"/>
              </a:cxn>
              <a:cxn ang="0">
                <a:pos x="110" y="222"/>
              </a:cxn>
              <a:cxn ang="0">
                <a:pos x="122" y="233"/>
              </a:cxn>
              <a:cxn ang="0">
                <a:pos x="134" y="243"/>
              </a:cxn>
              <a:cxn ang="0">
                <a:pos x="145" y="250"/>
              </a:cxn>
              <a:cxn ang="0">
                <a:pos x="155" y="256"/>
              </a:cxn>
              <a:cxn ang="0">
                <a:pos x="164" y="261"/>
              </a:cxn>
              <a:cxn ang="0">
                <a:pos x="171" y="263"/>
              </a:cxn>
              <a:cxn ang="0">
                <a:pos x="176" y="264"/>
              </a:cxn>
              <a:cxn ang="0">
                <a:pos x="180" y="263"/>
              </a:cxn>
            </a:cxnLst>
            <a:rect l="0" t="0" r="r" b="b"/>
            <a:pathLst>
              <a:path w="186" h="264">
                <a:moveTo>
                  <a:pt x="180" y="263"/>
                </a:moveTo>
                <a:lnTo>
                  <a:pt x="185" y="256"/>
                </a:lnTo>
                <a:lnTo>
                  <a:pt x="186" y="243"/>
                </a:lnTo>
                <a:lnTo>
                  <a:pt x="183" y="222"/>
                </a:lnTo>
                <a:lnTo>
                  <a:pt x="177" y="193"/>
                </a:lnTo>
                <a:lnTo>
                  <a:pt x="166" y="157"/>
                </a:lnTo>
                <a:lnTo>
                  <a:pt x="151" y="113"/>
                </a:lnTo>
                <a:lnTo>
                  <a:pt x="131" y="60"/>
                </a:lnTo>
                <a:lnTo>
                  <a:pt x="108" y="0"/>
                </a:lnTo>
                <a:lnTo>
                  <a:pt x="94" y="7"/>
                </a:lnTo>
                <a:lnTo>
                  <a:pt x="80" y="13"/>
                </a:lnTo>
                <a:lnTo>
                  <a:pt x="67" y="18"/>
                </a:lnTo>
                <a:lnTo>
                  <a:pt x="54" y="24"/>
                </a:lnTo>
                <a:lnTo>
                  <a:pt x="40" y="30"/>
                </a:lnTo>
                <a:lnTo>
                  <a:pt x="27" y="36"/>
                </a:lnTo>
                <a:lnTo>
                  <a:pt x="13" y="41"/>
                </a:lnTo>
                <a:lnTo>
                  <a:pt x="0" y="48"/>
                </a:lnTo>
                <a:lnTo>
                  <a:pt x="13" y="78"/>
                </a:lnTo>
                <a:lnTo>
                  <a:pt x="26" y="106"/>
                </a:lnTo>
                <a:lnTo>
                  <a:pt x="40" y="131"/>
                </a:lnTo>
                <a:lnTo>
                  <a:pt x="55" y="154"/>
                </a:lnTo>
                <a:lnTo>
                  <a:pt x="69" y="174"/>
                </a:lnTo>
                <a:lnTo>
                  <a:pt x="83" y="192"/>
                </a:lnTo>
                <a:lnTo>
                  <a:pt x="96" y="208"/>
                </a:lnTo>
                <a:lnTo>
                  <a:pt x="110" y="222"/>
                </a:lnTo>
                <a:lnTo>
                  <a:pt x="122" y="233"/>
                </a:lnTo>
                <a:lnTo>
                  <a:pt x="134" y="243"/>
                </a:lnTo>
                <a:lnTo>
                  <a:pt x="145" y="250"/>
                </a:lnTo>
                <a:lnTo>
                  <a:pt x="155" y="256"/>
                </a:lnTo>
                <a:lnTo>
                  <a:pt x="164" y="261"/>
                </a:lnTo>
                <a:lnTo>
                  <a:pt x="171" y="263"/>
                </a:lnTo>
                <a:lnTo>
                  <a:pt x="176" y="264"/>
                </a:lnTo>
                <a:lnTo>
                  <a:pt x="180" y="263"/>
                </a:lnTo>
                <a:close/>
              </a:path>
            </a:pathLst>
          </a:custGeom>
          <a:solidFill>
            <a:srgbClr val="61666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778" name="Freeform 762"/>
          <p:cNvSpPr>
            <a:spLocks/>
          </p:cNvSpPr>
          <p:nvPr/>
        </p:nvSpPr>
        <p:spPr bwMode="auto">
          <a:xfrm>
            <a:off x="1335088" y="2252663"/>
            <a:ext cx="12700" cy="22225"/>
          </a:xfrm>
          <a:custGeom>
            <a:avLst/>
            <a:gdLst/>
            <a:ahLst/>
            <a:cxnLst>
              <a:cxn ang="0">
                <a:pos x="171" y="251"/>
              </a:cxn>
              <a:cxn ang="0">
                <a:pos x="173" y="245"/>
              </a:cxn>
              <a:cxn ang="0">
                <a:pos x="170" y="233"/>
              </a:cxn>
              <a:cxn ang="0">
                <a:pos x="164" y="214"/>
              </a:cxn>
              <a:cxn ang="0">
                <a:pos x="153" y="187"/>
              </a:cxn>
              <a:cxn ang="0">
                <a:pos x="137" y="153"/>
              </a:cxn>
              <a:cxn ang="0">
                <a:pos x="119" y="110"/>
              </a:cxn>
              <a:cxn ang="0">
                <a:pos x="97" y="60"/>
              </a:cxn>
              <a:cxn ang="0">
                <a:pos x="72" y="0"/>
              </a:cxn>
              <a:cxn ang="0">
                <a:pos x="63" y="4"/>
              </a:cxn>
              <a:cxn ang="0">
                <a:pos x="54" y="7"/>
              </a:cxn>
              <a:cxn ang="0">
                <a:pos x="45" y="11"/>
              </a:cxn>
              <a:cxn ang="0">
                <a:pos x="36" y="16"/>
              </a:cxn>
              <a:cxn ang="0">
                <a:pos x="27" y="20"/>
              </a:cxn>
              <a:cxn ang="0">
                <a:pos x="18" y="23"/>
              </a:cxn>
              <a:cxn ang="0">
                <a:pos x="9" y="27"/>
              </a:cxn>
              <a:cxn ang="0">
                <a:pos x="0" y="31"/>
              </a:cxn>
              <a:cxn ang="0">
                <a:pos x="13" y="62"/>
              </a:cxn>
              <a:cxn ang="0">
                <a:pos x="26" y="89"/>
              </a:cxn>
              <a:cxn ang="0">
                <a:pos x="41" y="115"/>
              </a:cxn>
              <a:cxn ang="0">
                <a:pos x="54" y="138"/>
              </a:cxn>
              <a:cxn ang="0">
                <a:pos x="68" y="159"/>
              </a:cxn>
              <a:cxn ang="0">
                <a:pos x="81" y="177"/>
              </a:cxn>
              <a:cxn ang="0">
                <a:pos x="95" y="193"/>
              </a:cxn>
              <a:cxn ang="0">
                <a:pos x="107" y="206"/>
              </a:cxn>
              <a:cxn ang="0">
                <a:pos x="119" y="218"/>
              </a:cxn>
              <a:cxn ang="0">
                <a:pos x="130" y="229"/>
              </a:cxn>
              <a:cxn ang="0">
                <a:pos x="141" y="236"/>
              </a:cxn>
              <a:cxn ang="0">
                <a:pos x="150" y="242"/>
              </a:cxn>
              <a:cxn ang="0">
                <a:pos x="157" y="246"/>
              </a:cxn>
              <a:cxn ang="0">
                <a:pos x="163" y="250"/>
              </a:cxn>
              <a:cxn ang="0">
                <a:pos x="168" y="251"/>
              </a:cxn>
              <a:cxn ang="0">
                <a:pos x="171" y="251"/>
              </a:cxn>
            </a:cxnLst>
            <a:rect l="0" t="0" r="r" b="b"/>
            <a:pathLst>
              <a:path w="173" h="251">
                <a:moveTo>
                  <a:pt x="171" y="251"/>
                </a:moveTo>
                <a:lnTo>
                  <a:pt x="173" y="245"/>
                </a:lnTo>
                <a:lnTo>
                  <a:pt x="170" y="233"/>
                </a:lnTo>
                <a:lnTo>
                  <a:pt x="164" y="214"/>
                </a:lnTo>
                <a:lnTo>
                  <a:pt x="153" y="187"/>
                </a:lnTo>
                <a:lnTo>
                  <a:pt x="137" y="153"/>
                </a:lnTo>
                <a:lnTo>
                  <a:pt x="119" y="110"/>
                </a:lnTo>
                <a:lnTo>
                  <a:pt x="97" y="60"/>
                </a:lnTo>
                <a:lnTo>
                  <a:pt x="72" y="0"/>
                </a:lnTo>
                <a:lnTo>
                  <a:pt x="63" y="4"/>
                </a:lnTo>
                <a:lnTo>
                  <a:pt x="54" y="7"/>
                </a:lnTo>
                <a:lnTo>
                  <a:pt x="45" y="11"/>
                </a:lnTo>
                <a:lnTo>
                  <a:pt x="36" y="16"/>
                </a:lnTo>
                <a:lnTo>
                  <a:pt x="27" y="20"/>
                </a:lnTo>
                <a:lnTo>
                  <a:pt x="18" y="23"/>
                </a:lnTo>
                <a:lnTo>
                  <a:pt x="9" y="27"/>
                </a:lnTo>
                <a:lnTo>
                  <a:pt x="0" y="31"/>
                </a:lnTo>
                <a:lnTo>
                  <a:pt x="13" y="62"/>
                </a:lnTo>
                <a:lnTo>
                  <a:pt x="26" y="89"/>
                </a:lnTo>
                <a:lnTo>
                  <a:pt x="41" y="115"/>
                </a:lnTo>
                <a:lnTo>
                  <a:pt x="54" y="138"/>
                </a:lnTo>
                <a:lnTo>
                  <a:pt x="68" y="159"/>
                </a:lnTo>
                <a:lnTo>
                  <a:pt x="81" y="177"/>
                </a:lnTo>
                <a:lnTo>
                  <a:pt x="95" y="193"/>
                </a:lnTo>
                <a:lnTo>
                  <a:pt x="107" y="206"/>
                </a:lnTo>
                <a:lnTo>
                  <a:pt x="119" y="218"/>
                </a:lnTo>
                <a:lnTo>
                  <a:pt x="130" y="229"/>
                </a:lnTo>
                <a:lnTo>
                  <a:pt x="141" y="236"/>
                </a:lnTo>
                <a:lnTo>
                  <a:pt x="150" y="242"/>
                </a:lnTo>
                <a:lnTo>
                  <a:pt x="157" y="246"/>
                </a:lnTo>
                <a:lnTo>
                  <a:pt x="163" y="250"/>
                </a:lnTo>
                <a:lnTo>
                  <a:pt x="168" y="251"/>
                </a:lnTo>
                <a:lnTo>
                  <a:pt x="171" y="251"/>
                </a:lnTo>
                <a:close/>
              </a:path>
            </a:pathLst>
          </a:custGeom>
          <a:solidFill>
            <a:srgbClr val="7A828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779" name="Freeform 763"/>
          <p:cNvSpPr>
            <a:spLocks/>
          </p:cNvSpPr>
          <p:nvPr/>
        </p:nvSpPr>
        <p:spPr bwMode="auto">
          <a:xfrm>
            <a:off x="1336675" y="2254250"/>
            <a:ext cx="11113" cy="20638"/>
          </a:xfrm>
          <a:custGeom>
            <a:avLst/>
            <a:gdLst/>
            <a:ahLst/>
            <a:cxnLst>
              <a:cxn ang="0">
                <a:pos x="163" y="240"/>
              </a:cxn>
              <a:cxn ang="0">
                <a:pos x="162" y="235"/>
              </a:cxn>
              <a:cxn ang="0">
                <a:pos x="156" y="225"/>
              </a:cxn>
              <a:cxn ang="0">
                <a:pos x="145" y="208"/>
              </a:cxn>
              <a:cxn ang="0">
                <a:pos x="129" y="183"/>
              </a:cxn>
              <a:cxn ang="0">
                <a:pos x="110" y="150"/>
              </a:cxn>
              <a:cxn ang="0">
                <a:pos x="89" y="110"/>
              </a:cxn>
              <a:cxn ang="0">
                <a:pos x="64" y="59"/>
              </a:cxn>
              <a:cxn ang="0">
                <a:pos x="39" y="0"/>
              </a:cxn>
              <a:cxn ang="0">
                <a:pos x="34" y="2"/>
              </a:cxn>
              <a:cxn ang="0">
                <a:pos x="28" y="5"/>
              </a:cxn>
              <a:cxn ang="0">
                <a:pos x="24" y="7"/>
              </a:cxn>
              <a:cxn ang="0">
                <a:pos x="19" y="9"/>
              </a:cxn>
              <a:cxn ang="0">
                <a:pos x="14" y="11"/>
              </a:cxn>
              <a:cxn ang="0">
                <a:pos x="10" y="13"/>
              </a:cxn>
              <a:cxn ang="0">
                <a:pos x="5" y="15"/>
              </a:cxn>
              <a:cxn ang="0">
                <a:pos x="0" y="17"/>
              </a:cxn>
              <a:cxn ang="0">
                <a:pos x="13" y="48"/>
              </a:cxn>
              <a:cxn ang="0">
                <a:pos x="26" y="75"/>
              </a:cxn>
              <a:cxn ang="0">
                <a:pos x="41" y="102"/>
              </a:cxn>
              <a:cxn ang="0">
                <a:pos x="54" y="124"/>
              </a:cxn>
              <a:cxn ang="0">
                <a:pos x="68" y="145"/>
              </a:cxn>
              <a:cxn ang="0">
                <a:pos x="82" y="163"/>
              </a:cxn>
              <a:cxn ang="0">
                <a:pos x="94" y="180"/>
              </a:cxn>
              <a:cxn ang="0">
                <a:pos x="106" y="193"/>
              </a:cxn>
              <a:cxn ang="0">
                <a:pos x="117" y="205"/>
              </a:cxn>
              <a:cxn ang="0">
                <a:pos x="127" y="215"/>
              </a:cxn>
              <a:cxn ang="0">
                <a:pos x="138" y="224"/>
              </a:cxn>
              <a:cxn ang="0">
                <a:pos x="146" y="230"/>
              </a:cxn>
              <a:cxn ang="0">
                <a:pos x="152" y="234"/>
              </a:cxn>
              <a:cxn ang="0">
                <a:pos x="158" y="238"/>
              </a:cxn>
              <a:cxn ang="0">
                <a:pos x="161" y="240"/>
              </a:cxn>
              <a:cxn ang="0">
                <a:pos x="163" y="240"/>
              </a:cxn>
            </a:cxnLst>
            <a:rect l="0" t="0" r="r" b="b"/>
            <a:pathLst>
              <a:path w="163" h="240">
                <a:moveTo>
                  <a:pt x="163" y="240"/>
                </a:moveTo>
                <a:lnTo>
                  <a:pt x="162" y="235"/>
                </a:lnTo>
                <a:lnTo>
                  <a:pt x="156" y="225"/>
                </a:lnTo>
                <a:lnTo>
                  <a:pt x="145" y="208"/>
                </a:lnTo>
                <a:lnTo>
                  <a:pt x="129" y="183"/>
                </a:lnTo>
                <a:lnTo>
                  <a:pt x="110" y="150"/>
                </a:lnTo>
                <a:lnTo>
                  <a:pt x="89" y="110"/>
                </a:lnTo>
                <a:lnTo>
                  <a:pt x="64" y="59"/>
                </a:lnTo>
                <a:lnTo>
                  <a:pt x="39" y="0"/>
                </a:lnTo>
                <a:lnTo>
                  <a:pt x="34" y="2"/>
                </a:lnTo>
                <a:lnTo>
                  <a:pt x="28" y="5"/>
                </a:lnTo>
                <a:lnTo>
                  <a:pt x="24" y="7"/>
                </a:lnTo>
                <a:lnTo>
                  <a:pt x="19" y="9"/>
                </a:lnTo>
                <a:lnTo>
                  <a:pt x="14" y="11"/>
                </a:lnTo>
                <a:lnTo>
                  <a:pt x="10" y="13"/>
                </a:lnTo>
                <a:lnTo>
                  <a:pt x="5" y="15"/>
                </a:lnTo>
                <a:lnTo>
                  <a:pt x="0" y="17"/>
                </a:lnTo>
                <a:lnTo>
                  <a:pt x="13" y="48"/>
                </a:lnTo>
                <a:lnTo>
                  <a:pt x="26" y="75"/>
                </a:lnTo>
                <a:lnTo>
                  <a:pt x="41" y="102"/>
                </a:lnTo>
                <a:lnTo>
                  <a:pt x="54" y="124"/>
                </a:lnTo>
                <a:lnTo>
                  <a:pt x="68" y="145"/>
                </a:lnTo>
                <a:lnTo>
                  <a:pt x="82" y="163"/>
                </a:lnTo>
                <a:lnTo>
                  <a:pt x="94" y="180"/>
                </a:lnTo>
                <a:lnTo>
                  <a:pt x="106" y="193"/>
                </a:lnTo>
                <a:lnTo>
                  <a:pt x="117" y="205"/>
                </a:lnTo>
                <a:lnTo>
                  <a:pt x="127" y="215"/>
                </a:lnTo>
                <a:lnTo>
                  <a:pt x="138" y="224"/>
                </a:lnTo>
                <a:lnTo>
                  <a:pt x="146" y="230"/>
                </a:lnTo>
                <a:lnTo>
                  <a:pt x="152" y="234"/>
                </a:lnTo>
                <a:lnTo>
                  <a:pt x="158" y="238"/>
                </a:lnTo>
                <a:lnTo>
                  <a:pt x="161" y="240"/>
                </a:lnTo>
                <a:lnTo>
                  <a:pt x="163" y="240"/>
                </a:lnTo>
                <a:close/>
              </a:path>
            </a:pathLst>
          </a:custGeom>
          <a:solidFill>
            <a:srgbClr val="9199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780" name="Freeform 764"/>
          <p:cNvSpPr>
            <a:spLocks/>
          </p:cNvSpPr>
          <p:nvPr/>
        </p:nvSpPr>
        <p:spPr bwMode="auto">
          <a:xfrm>
            <a:off x="1347788" y="2274888"/>
            <a:ext cx="3175" cy="7937"/>
          </a:xfrm>
          <a:custGeom>
            <a:avLst/>
            <a:gdLst/>
            <a:ahLst/>
            <a:cxnLst>
              <a:cxn ang="0">
                <a:pos x="13" y="0"/>
              </a:cxn>
              <a:cxn ang="0">
                <a:pos x="44" y="76"/>
              </a:cxn>
              <a:cxn ang="0">
                <a:pos x="48" y="92"/>
              </a:cxn>
              <a:cxn ang="0">
                <a:pos x="46" y="99"/>
              </a:cxn>
              <a:cxn ang="0">
                <a:pos x="39" y="96"/>
              </a:cxn>
              <a:cxn ang="0">
                <a:pos x="31" y="83"/>
              </a:cxn>
              <a:cxn ang="0">
                <a:pos x="0" y="7"/>
              </a:cxn>
              <a:cxn ang="0">
                <a:pos x="13" y="0"/>
              </a:cxn>
            </a:cxnLst>
            <a:rect l="0" t="0" r="r" b="b"/>
            <a:pathLst>
              <a:path w="48" h="99">
                <a:moveTo>
                  <a:pt x="13" y="0"/>
                </a:moveTo>
                <a:lnTo>
                  <a:pt x="44" y="76"/>
                </a:lnTo>
                <a:lnTo>
                  <a:pt x="48" y="92"/>
                </a:lnTo>
                <a:lnTo>
                  <a:pt x="46" y="99"/>
                </a:lnTo>
                <a:lnTo>
                  <a:pt x="39" y="96"/>
                </a:lnTo>
                <a:lnTo>
                  <a:pt x="31" y="83"/>
                </a:lnTo>
                <a:lnTo>
                  <a:pt x="0" y="7"/>
                </a:lnTo>
                <a:lnTo>
                  <a:pt x="13" y="0"/>
                </a:lnTo>
                <a:close/>
              </a:path>
            </a:pathLst>
          </a:custGeom>
          <a:solidFill>
            <a:srgbClr val="2B333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86781" name="Picture 765" descr="j023596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938" y="4437063"/>
            <a:ext cx="904875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Prof. Dr.-Ing. Jochen H. Schiller    www.jochenschiller.de    MC - 2012</a:t>
            </a:r>
            <a:endParaRPr lang="en-US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802.11 - Architecture of an ad-hoc network</a:t>
            </a:r>
          </a:p>
        </p:txBody>
      </p:sp>
      <p:sp>
        <p:nvSpPr>
          <p:cNvPr id="92999" name="Rectangle 839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endParaRPr lang="en-US" sz="2000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000"/>
              <a:t>Direct communication within a limited range</a:t>
            </a:r>
          </a:p>
          <a:p>
            <a:pPr lvl="1"/>
            <a:r>
              <a:rPr lang="en-US" sz="1800"/>
              <a:t>Station (STA):</a:t>
            </a:r>
            <a:br>
              <a:rPr lang="en-US" sz="1800"/>
            </a:br>
            <a:r>
              <a:rPr lang="en-US" sz="1800"/>
              <a:t>terminal with access mechanisms to the wireless medium</a:t>
            </a:r>
          </a:p>
          <a:p>
            <a:pPr lvl="1"/>
            <a:r>
              <a:rPr lang="en-US" sz="1800"/>
              <a:t>Independent Basic Service Set (IBSS):</a:t>
            </a:r>
            <a:br>
              <a:rPr lang="en-US" sz="1800"/>
            </a:br>
            <a:r>
              <a:rPr lang="en-US" sz="1800"/>
              <a:t>group of stations using the same radio frequency</a:t>
            </a:r>
          </a:p>
        </p:txBody>
      </p:sp>
      <p:sp>
        <p:nvSpPr>
          <p:cNvPr id="92165" name="Oval 5"/>
          <p:cNvSpPr>
            <a:spLocks noChangeArrowheads="1"/>
          </p:cNvSpPr>
          <p:nvPr/>
        </p:nvSpPr>
        <p:spPr bwMode="auto">
          <a:xfrm>
            <a:off x="827088" y="1628775"/>
            <a:ext cx="2971800" cy="160020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66" name="Oval 6"/>
          <p:cNvSpPr>
            <a:spLocks noChangeArrowheads="1"/>
          </p:cNvSpPr>
          <p:nvPr/>
        </p:nvSpPr>
        <p:spPr bwMode="auto">
          <a:xfrm>
            <a:off x="2411413" y="4076700"/>
            <a:ext cx="2498725" cy="1357313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71" name="Rectangle 11"/>
          <p:cNvSpPr>
            <a:spLocks noChangeArrowheads="1"/>
          </p:cNvSpPr>
          <p:nvPr/>
        </p:nvSpPr>
        <p:spPr bwMode="auto">
          <a:xfrm>
            <a:off x="3103563" y="5529263"/>
            <a:ext cx="125253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de-DE" sz="1600" i="1">
                <a:latin typeface="Arial" charset="0"/>
              </a:rPr>
              <a:t>802.11 LAN</a:t>
            </a:r>
          </a:p>
        </p:txBody>
      </p:sp>
      <p:sp>
        <p:nvSpPr>
          <p:cNvPr id="92172" name="Rectangle 12"/>
          <p:cNvSpPr>
            <a:spLocks noChangeArrowheads="1"/>
          </p:cNvSpPr>
          <p:nvPr/>
        </p:nvSpPr>
        <p:spPr bwMode="auto">
          <a:xfrm>
            <a:off x="2527300" y="4370388"/>
            <a:ext cx="72072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IBSS</a:t>
            </a:r>
            <a:r>
              <a:rPr lang="de-DE" sz="1600" baseline="-25000">
                <a:latin typeface="Arial" charset="0"/>
              </a:rPr>
              <a:t>2</a:t>
            </a:r>
            <a:endParaRPr lang="de-DE" sz="1600">
              <a:latin typeface="Arial" charset="0"/>
            </a:endParaRPr>
          </a:p>
        </p:txBody>
      </p:sp>
      <p:sp>
        <p:nvSpPr>
          <p:cNvPr id="92173" name="Rectangle 13"/>
          <p:cNvSpPr>
            <a:spLocks noChangeArrowheads="1"/>
          </p:cNvSpPr>
          <p:nvPr/>
        </p:nvSpPr>
        <p:spPr bwMode="auto">
          <a:xfrm>
            <a:off x="1309688" y="1247775"/>
            <a:ext cx="125253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de-DE" sz="1600" i="1">
                <a:latin typeface="Arial" charset="0"/>
              </a:rPr>
              <a:t>802.11 LAN</a:t>
            </a:r>
          </a:p>
        </p:txBody>
      </p:sp>
      <p:sp>
        <p:nvSpPr>
          <p:cNvPr id="92174" name="Rectangle 14"/>
          <p:cNvSpPr>
            <a:spLocks noChangeArrowheads="1"/>
          </p:cNvSpPr>
          <p:nvPr/>
        </p:nvSpPr>
        <p:spPr bwMode="auto">
          <a:xfrm>
            <a:off x="1082675" y="2330450"/>
            <a:ext cx="72072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IBSS</a:t>
            </a:r>
            <a:r>
              <a:rPr lang="de-DE" sz="1600" baseline="-25000">
                <a:latin typeface="Arial" charset="0"/>
              </a:rPr>
              <a:t>1</a:t>
            </a:r>
            <a:endParaRPr lang="de-DE" sz="1600">
              <a:latin typeface="Arial" charset="0"/>
            </a:endParaRPr>
          </a:p>
        </p:txBody>
      </p:sp>
      <p:grpSp>
        <p:nvGrpSpPr>
          <p:cNvPr id="92182" name="Group 22"/>
          <p:cNvGrpSpPr>
            <a:grpSpLocks/>
          </p:cNvGrpSpPr>
          <p:nvPr/>
        </p:nvGrpSpPr>
        <p:grpSpPr bwMode="auto">
          <a:xfrm>
            <a:off x="3403600" y="4703763"/>
            <a:ext cx="381000" cy="304800"/>
            <a:chOff x="1248" y="2736"/>
            <a:chExt cx="240" cy="192"/>
          </a:xfrm>
        </p:grpSpPr>
        <p:sp>
          <p:nvSpPr>
            <p:cNvPr id="92183" name="Line 23"/>
            <p:cNvSpPr>
              <a:spLocks noChangeShapeType="1"/>
            </p:cNvSpPr>
            <p:nvPr/>
          </p:nvSpPr>
          <p:spPr bwMode="auto">
            <a:xfrm flipV="1">
              <a:off x="1296" y="2736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84" name="Line 24"/>
            <p:cNvSpPr>
              <a:spLocks noChangeShapeType="1"/>
            </p:cNvSpPr>
            <p:nvPr/>
          </p:nvSpPr>
          <p:spPr bwMode="auto">
            <a:xfrm flipH="1">
              <a:off x="1248" y="2832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85" name="Line 25"/>
            <p:cNvSpPr>
              <a:spLocks noChangeShapeType="1"/>
            </p:cNvSpPr>
            <p:nvPr/>
          </p:nvSpPr>
          <p:spPr bwMode="auto">
            <a:xfrm>
              <a:off x="1296" y="283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186" name="Text Box 26"/>
          <p:cNvSpPr txBox="1">
            <a:spLocks noChangeArrowheads="1"/>
          </p:cNvSpPr>
          <p:nvPr/>
        </p:nvSpPr>
        <p:spPr bwMode="auto">
          <a:xfrm>
            <a:off x="369888" y="2085975"/>
            <a:ext cx="6556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STA</a:t>
            </a:r>
            <a:r>
              <a:rPr lang="de-DE" sz="1600" baseline="-25000">
                <a:latin typeface="Arial" charset="0"/>
              </a:rPr>
              <a:t>1</a:t>
            </a:r>
            <a:endParaRPr lang="de-DE" sz="1600">
              <a:latin typeface="Arial" charset="0"/>
            </a:endParaRPr>
          </a:p>
        </p:txBody>
      </p:sp>
      <p:grpSp>
        <p:nvGrpSpPr>
          <p:cNvPr id="92187" name="Group 27"/>
          <p:cNvGrpSpPr>
            <a:grpSpLocks/>
          </p:cNvGrpSpPr>
          <p:nvPr/>
        </p:nvGrpSpPr>
        <p:grpSpPr bwMode="auto">
          <a:xfrm flipH="1">
            <a:off x="1817688" y="2009775"/>
            <a:ext cx="381000" cy="304800"/>
            <a:chOff x="1248" y="2736"/>
            <a:chExt cx="240" cy="192"/>
          </a:xfrm>
        </p:grpSpPr>
        <p:sp>
          <p:nvSpPr>
            <p:cNvPr id="92188" name="Line 28"/>
            <p:cNvSpPr>
              <a:spLocks noChangeShapeType="1"/>
            </p:cNvSpPr>
            <p:nvPr/>
          </p:nvSpPr>
          <p:spPr bwMode="auto">
            <a:xfrm flipV="1">
              <a:off x="1296" y="2736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89" name="Line 29"/>
            <p:cNvSpPr>
              <a:spLocks noChangeShapeType="1"/>
            </p:cNvSpPr>
            <p:nvPr/>
          </p:nvSpPr>
          <p:spPr bwMode="auto">
            <a:xfrm flipH="1">
              <a:off x="1248" y="2832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90" name="Line 30"/>
            <p:cNvSpPr>
              <a:spLocks noChangeShapeType="1"/>
            </p:cNvSpPr>
            <p:nvPr/>
          </p:nvSpPr>
          <p:spPr bwMode="auto">
            <a:xfrm>
              <a:off x="1296" y="283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200" name="Text Box 40"/>
          <p:cNvSpPr txBox="1">
            <a:spLocks noChangeArrowheads="1"/>
          </p:cNvSpPr>
          <p:nvPr/>
        </p:nvSpPr>
        <p:spPr bwMode="auto">
          <a:xfrm>
            <a:off x="1955800" y="5465763"/>
            <a:ext cx="655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STA</a:t>
            </a:r>
            <a:r>
              <a:rPr lang="de-DE" sz="1600" baseline="-25000">
                <a:latin typeface="Arial" charset="0"/>
              </a:rPr>
              <a:t>4</a:t>
            </a:r>
            <a:endParaRPr lang="de-DE" sz="1600">
              <a:latin typeface="Arial" charset="0"/>
            </a:endParaRPr>
          </a:p>
        </p:txBody>
      </p:sp>
      <p:sp>
        <p:nvSpPr>
          <p:cNvPr id="92201" name="Text Box 41"/>
          <p:cNvSpPr txBox="1">
            <a:spLocks noChangeArrowheads="1"/>
          </p:cNvSpPr>
          <p:nvPr/>
        </p:nvSpPr>
        <p:spPr bwMode="auto">
          <a:xfrm>
            <a:off x="4318000" y="4932363"/>
            <a:ext cx="655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STA</a:t>
            </a:r>
            <a:r>
              <a:rPr lang="de-DE" sz="1600" baseline="-25000">
                <a:latin typeface="Arial" charset="0"/>
              </a:rPr>
              <a:t>5</a:t>
            </a:r>
            <a:endParaRPr lang="de-DE" sz="1600">
              <a:latin typeface="Arial" charset="0"/>
            </a:endParaRPr>
          </a:p>
        </p:txBody>
      </p:sp>
      <p:sp>
        <p:nvSpPr>
          <p:cNvPr id="92208" name="Text Box 48"/>
          <p:cNvSpPr txBox="1">
            <a:spLocks noChangeArrowheads="1"/>
          </p:cNvSpPr>
          <p:nvPr/>
        </p:nvSpPr>
        <p:spPr bwMode="auto">
          <a:xfrm>
            <a:off x="1436688" y="3305175"/>
            <a:ext cx="6556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STA</a:t>
            </a:r>
            <a:r>
              <a:rPr lang="de-DE" sz="1600" baseline="-25000">
                <a:latin typeface="Arial" charset="0"/>
              </a:rPr>
              <a:t>2</a:t>
            </a:r>
            <a:endParaRPr lang="de-DE" sz="1600">
              <a:latin typeface="Arial" charset="0"/>
            </a:endParaRPr>
          </a:p>
        </p:txBody>
      </p:sp>
      <p:sp>
        <p:nvSpPr>
          <p:cNvPr id="92209" name="Text Box 49"/>
          <p:cNvSpPr txBox="1">
            <a:spLocks noChangeArrowheads="1"/>
          </p:cNvSpPr>
          <p:nvPr/>
        </p:nvSpPr>
        <p:spPr bwMode="auto">
          <a:xfrm>
            <a:off x="3189288" y="2314575"/>
            <a:ext cx="6556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STA</a:t>
            </a:r>
            <a:r>
              <a:rPr lang="de-DE" sz="1600" baseline="-25000">
                <a:latin typeface="Arial" charset="0"/>
              </a:rPr>
              <a:t>3</a:t>
            </a:r>
            <a:endParaRPr lang="de-DE" sz="1600">
              <a:latin typeface="Arial" charset="0"/>
            </a:endParaRPr>
          </a:p>
        </p:txBody>
      </p:sp>
      <p:grpSp>
        <p:nvGrpSpPr>
          <p:cNvPr id="92210" name="Group 50"/>
          <p:cNvGrpSpPr>
            <a:grpSpLocks/>
          </p:cNvGrpSpPr>
          <p:nvPr/>
        </p:nvGrpSpPr>
        <p:grpSpPr bwMode="auto">
          <a:xfrm>
            <a:off x="2732088" y="2314575"/>
            <a:ext cx="381000" cy="304800"/>
            <a:chOff x="1248" y="2736"/>
            <a:chExt cx="240" cy="192"/>
          </a:xfrm>
        </p:grpSpPr>
        <p:sp>
          <p:nvSpPr>
            <p:cNvPr id="92211" name="Line 51"/>
            <p:cNvSpPr>
              <a:spLocks noChangeShapeType="1"/>
            </p:cNvSpPr>
            <p:nvPr/>
          </p:nvSpPr>
          <p:spPr bwMode="auto">
            <a:xfrm flipV="1">
              <a:off x="1296" y="2736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12" name="Line 52"/>
            <p:cNvSpPr>
              <a:spLocks noChangeShapeType="1"/>
            </p:cNvSpPr>
            <p:nvPr/>
          </p:nvSpPr>
          <p:spPr bwMode="auto">
            <a:xfrm flipH="1">
              <a:off x="1248" y="2832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13" name="Line 53"/>
            <p:cNvSpPr>
              <a:spLocks noChangeShapeType="1"/>
            </p:cNvSpPr>
            <p:nvPr/>
          </p:nvSpPr>
          <p:spPr bwMode="auto">
            <a:xfrm>
              <a:off x="1296" y="283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216" name="Group 56"/>
          <p:cNvGrpSpPr>
            <a:grpSpLocks/>
          </p:cNvGrpSpPr>
          <p:nvPr/>
        </p:nvGrpSpPr>
        <p:grpSpPr bwMode="auto">
          <a:xfrm>
            <a:off x="2870200" y="4856163"/>
            <a:ext cx="469900" cy="685800"/>
            <a:chOff x="1104" y="3024"/>
            <a:chExt cx="296" cy="432"/>
          </a:xfrm>
        </p:grpSpPr>
        <p:sp>
          <p:nvSpPr>
            <p:cNvPr id="92217" name="Freeform 57"/>
            <p:cNvSpPr>
              <a:spLocks/>
            </p:cNvSpPr>
            <p:nvPr/>
          </p:nvSpPr>
          <p:spPr bwMode="auto">
            <a:xfrm>
              <a:off x="1138" y="3298"/>
              <a:ext cx="9" cy="5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199" y="0"/>
                </a:cxn>
                <a:cxn ang="0">
                  <a:pos x="206" y="17"/>
                </a:cxn>
                <a:cxn ang="0">
                  <a:pos x="7" y="84"/>
                </a:cxn>
                <a:cxn ang="0">
                  <a:pos x="0" y="67"/>
                </a:cxn>
              </a:cxnLst>
              <a:rect l="0" t="0" r="r" b="b"/>
              <a:pathLst>
                <a:path w="206" h="84">
                  <a:moveTo>
                    <a:pt x="0" y="67"/>
                  </a:moveTo>
                  <a:lnTo>
                    <a:pt x="199" y="0"/>
                  </a:lnTo>
                  <a:lnTo>
                    <a:pt x="206" y="17"/>
                  </a:lnTo>
                  <a:lnTo>
                    <a:pt x="7" y="84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18" name="Freeform 58"/>
            <p:cNvSpPr>
              <a:spLocks/>
            </p:cNvSpPr>
            <p:nvPr/>
          </p:nvSpPr>
          <p:spPr bwMode="auto">
            <a:xfrm>
              <a:off x="1197" y="3450"/>
              <a:ext cx="3" cy="6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80" y="77"/>
                </a:cxn>
                <a:cxn ang="0">
                  <a:pos x="82" y="87"/>
                </a:cxn>
                <a:cxn ang="0">
                  <a:pos x="80" y="95"/>
                </a:cxn>
                <a:cxn ang="0">
                  <a:pos x="74" y="102"/>
                </a:cxn>
                <a:cxn ang="0">
                  <a:pos x="66" y="106"/>
                </a:cxn>
                <a:cxn ang="0">
                  <a:pos x="57" y="108"/>
                </a:cxn>
                <a:cxn ang="0">
                  <a:pos x="49" y="106"/>
                </a:cxn>
                <a:cxn ang="0">
                  <a:pos x="41" y="102"/>
                </a:cxn>
                <a:cxn ang="0">
                  <a:pos x="35" y="93"/>
                </a:cxn>
                <a:cxn ang="0">
                  <a:pos x="0" y="16"/>
                </a:cxn>
                <a:cxn ang="0">
                  <a:pos x="45" y="0"/>
                </a:cxn>
              </a:cxnLst>
              <a:rect l="0" t="0" r="r" b="b"/>
              <a:pathLst>
                <a:path w="82" h="108">
                  <a:moveTo>
                    <a:pt x="45" y="0"/>
                  </a:moveTo>
                  <a:lnTo>
                    <a:pt x="80" y="77"/>
                  </a:lnTo>
                  <a:lnTo>
                    <a:pt x="82" y="87"/>
                  </a:lnTo>
                  <a:lnTo>
                    <a:pt x="80" y="95"/>
                  </a:lnTo>
                  <a:lnTo>
                    <a:pt x="74" y="102"/>
                  </a:lnTo>
                  <a:lnTo>
                    <a:pt x="66" y="106"/>
                  </a:lnTo>
                  <a:lnTo>
                    <a:pt x="57" y="108"/>
                  </a:lnTo>
                  <a:lnTo>
                    <a:pt x="49" y="106"/>
                  </a:lnTo>
                  <a:lnTo>
                    <a:pt x="41" y="102"/>
                  </a:lnTo>
                  <a:lnTo>
                    <a:pt x="35" y="93"/>
                  </a:lnTo>
                  <a:lnTo>
                    <a:pt x="0" y="1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19" name="Freeform 59"/>
            <p:cNvSpPr>
              <a:spLocks/>
            </p:cNvSpPr>
            <p:nvPr/>
          </p:nvSpPr>
          <p:spPr bwMode="auto">
            <a:xfrm>
              <a:off x="1187" y="3433"/>
              <a:ext cx="13" cy="18"/>
            </a:xfrm>
            <a:custGeom>
              <a:avLst/>
              <a:gdLst/>
              <a:ahLst/>
              <a:cxnLst>
                <a:cxn ang="0">
                  <a:pos x="247" y="317"/>
                </a:cxn>
                <a:cxn ang="0">
                  <a:pos x="261" y="307"/>
                </a:cxn>
                <a:cxn ang="0">
                  <a:pos x="275" y="287"/>
                </a:cxn>
                <a:cxn ang="0">
                  <a:pos x="285" y="256"/>
                </a:cxn>
                <a:cxn ang="0">
                  <a:pos x="292" y="218"/>
                </a:cxn>
                <a:cxn ang="0">
                  <a:pos x="293" y="173"/>
                </a:cxn>
                <a:cxn ang="0">
                  <a:pos x="288" y="120"/>
                </a:cxn>
                <a:cxn ang="0">
                  <a:pos x="274" y="62"/>
                </a:cxn>
                <a:cxn ang="0">
                  <a:pos x="251" y="0"/>
                </a:cxn>
                <a:cxn ang="0">
                  <a:pos x="235" y="5"/>
                </a:cxn>
                <a:cxn ang="0">
                  <a:pos x="219" y="10"/>
                </a:cxn>
                <a:cxn ang="0">
                  <a:pos x="204" y="17"/>
                </a:cxn>
                <a:cxn ang="0">
                  <a:pos x="188" y="22"/>
                </a:cxn>
                <a:cxn ang="0">
                  <a:pos x="172" y="28"/>
                </a:cxn>
                <a:cxn ang="0">
                  <a:pos x="157" y="34"/>
                </a:cxn>
                <a:cxn ang="0">
                  <a:pos x="140" y="40"/>
                </a:cxn>
                <a:cxn ang="0">
                  <a:pos x="125" y="45"/>
                </a:cxn>
                <a:cxn ang="0">
                  <a:pos x="110" y="52"/>
                </a:cxn>
                <a:cxn ang="0">
                  <a:pos x="94" y="58"/>
                </a:cxn>
                <a:cxn ang="0">
                  <a:pos x="78" y="63"/>
                </a:cxn>
                <a:cxn ang="0">
                  <a:pos x="63" y="69"/>
                </a:cxn>
                <a:cxn ang="0">
                  <a:pos x="47" y="75"/>
                </a:cxn>
                <a:cxn ang="0">
                  <a:pos x="31" y="81"/>
                </a:cxn>
                <a:cxn ang="0">
                  <a:pos x="15" y="86"/>
                </a:cxn>
                <a:cxn ang="0">
                  <a:pos x="0" y="92"/>
                </a:cxn>
                <a:cxn ang="0">
                  <a:pos x="15" y="122"/>
                </a:cxn>
                <a:cxn ang="0">
                  <a:pos x="30" y="152"/>
                </a:cxn>
                <a:cxn ang="0">
                  <a:pos x="48" y="177"/>
                </a:cxn>
                <a:cxn ang="0">
                  <a:pos x="65" y="201"/>
                </a:cxn>
                <a:cxn ang="0">
                  <a:pos x="82" y="222"/>
                </a:cxn>
                <a:cxn ang="0">
                  <a:pos x="101" y="242"/>
                </a:cxn>
                <a:cxn ang="0">
                  <a:pos x="119" y="259"/>
                </a:cxn>
                <a:cxn ang="0">
                  <a:pos x="136" y="274"/>
                </a:cxn>
                <a:cxn ang="0">
                  <a:pos x="154" y="287"/>
                </a:cxn>
                <a:cxn ang="0">
                  <a:pos x="171" y="297"/>
                </a:cxn>
                <a:cxn ang="0">
                  <a:pos x="186" y="306"/>
                </a:cxn>
                <a:cxn ang="0">
                  <a:pos x="202" y="312"/>
                </a:cxn>
                <a:cxn ang="0">
                  <a:pos x="215" y="316"/>
                </a:cxn>
                <a:cxn ang="0">
                  <a:pos x="227" y="318"/>
                </a:cxn>
                <a:cxn ang="0">
                  <a:pos x="238" y="319"/>
                </a:cxn>
                <a:cxn ang="0">
                  <a:pos x="247" y="317"/>
                </a:cxn>
              </a:cxnLst>
              <a:rect l="0" t="0" r="r" b="b"/>
              <a:pathLst>
                <a:path w="293" h="319">
                  <a:moveTo>
                    <a:pt x="247" y="317"/>
                  </a:moveTo>
                  <a:lnTo>
                    <a:pt x="261" y="307"/>
                  </a:lnTo>
                  <a:lnTo>
                    <a:pt x="275" y="287"/>
                  </a:lnTo>
                  <a:lnTo>
                    <a:pt x="285" y="256"/>
                  </a:lnTo>
                  <a:lnTo>
                    <a:pt x="292" y="218"/>
                  </a:lnTo>
                  <a:lnTo>
                    <a:pt x="293" y="173"/>
                  </a:lnTo>
                  <a:lnTo>
                    <a:pt x="288" y="120"/>
                  </a:lnTo>
                  <a:lnTo>
                    <a:pt x="274" y="62"/>
                  </a:lnTo>
                  <a:lnTo>
                    <a:pt x="251" y="0"/>
                  </a:lnTo>
                  <a:lnTo>
                    <a:pt x="235" y="5"/>
                  </a:lnTo>
                  <a:lnTo>
                    <a:pt x="219" y="10"/>
                  </a:lnTo>
                  <a:lnTo>
                    <a:pt x="204" y="17"/>
                  </a:lnTo>
                  <a:lnTo>
                    <a:pt x="188" y="22"/>
                  </a:lnTo>
                  <a:lnTo>
                    <a:pt x="172" y="28"/>
                  </a:lnTo>
                  <a:lnTo>
                    <a:pt x="157" y="34"/>
                  </a:lnTo>
                  <a:lnTo>
                    <a:pt x="140" y="40"/>
                  </a:lnTo>
                  <a:lnTo>
                    <a:pt x="125" y="45"/>
                  </a:lnTo>
                  <a:lnTo>
                    <a:pt x="110" y="52"/>
                  </a:lnTo>
                  <a:lnTo>
                    <a:pt x="94" y="58"/>
                  </a:lnTo>
                  <a:lnTo>
                    <a:pt x="78" y="63"/>
                  </a:lnTo>
                  <a:lnTo>
                    <a:pt x="63" y="69"/>
                  </a:lnTo>
                  <a:lnTo>
                    <a:pt x="47" y="75"/>
                  </a:lnTo>
                  <a:lnTo>
                    <a:pt x="31" y="81"/>
                  </a:lnTo>
                  <a:lnTo>
                    <a:pt x="15" y="86"/>
                  </a:lnTo>
                  <a:lnTo>
                    <a:pt x="0" y="92"/>
                  </a:lnTo>
                  <a:lnTo>
                    <a:pt x="15" y="122"/>
                  </a:lnTo>
                  <a:lnTo>
                    <a:pt x="30" y="152"/>
                  </a:lnTo>
                  <a:lnTo>
                    <a:pt x="48" y="177"/>
                  </a:lnTo>
                  <a:lnTo>
                    <a:pt x="65" y="201"/>
                  </a:lnTo>
                  <a:lnTo>
                    <a:pt x="82" y="222"/>
                  </a:lnTo>
                  <a:lnTo>
                    <a:pt x="101" y="242"/>
                  </a:lnTo>
                  <a:lnTo>
                    <a:pt x="119" y="259"/>
                  </a:lnTo>
                  <a:lnTo>
                    <a:pt x="136" y="274"/>
                  </a:lnTo>
                  <a:lnTo>
                    <a:pt x="154" y="287"/>
                  </a:lnTo>
                  <a:lnTo>
                    <a:pt x="171" y="297"/>
                  </a:lnTo>
                  <a:lnTo>
                    <a:pt x="186" y="306"/>
                  </a:lnTo>
                  <a:lnTo>
                    <a:pt x="202" y="312"/>
                  </a:lnTo>
                  <a:lnTo>
                    <a:pt x="215" y="316"/>
                  </a:lnTo>
                  <a:lnTo>
                    <a:pt x="227" y="318"/>
                  </a:lnTo>
                  <a:lnTo>
                    <a:pt x="238" y="319"/>
                  </a:lnTo>
                  <a:lnTo>
                    <a:pt x="247" y="317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20" name="Freeform 60"/>
            <p:cNvSpPr>
              <a:spLocks/>
            </p:cNvSpPr>
            <p:nvPr/>
          </p:nvSpPr>
          <p:spPr bwMode="auto">
            <a:xfrm>
              <a:off x="1138" y="3299"/>
              <a:ext cx="60" cy="139"/>
            </a:xfrm>
            <a:custGeom>
              <a:avLst/>
              <a:gdLst/>
              <a:ahLst/>
              <a:cxnLst>
                <a:cxn ang="0">
                  <a:pos x="198" y="0"/>
                </a:cxn>
                <a:cxn ang="0">
                  <a:pos x="0" y="66"/>
                </a:cxn>
                <a:cxn ang="0">
                  <a:pos x="1064" y="2506"/>
                </a:cxn>
                <a:cxn ang="0">
                  <a:pos x="1314" y="2421"/>
                </a:cxn>
                <a:cxn ang="0">
                  <a:pos x="198" y="0"/>
                </a:cxn>
              </a:cxnLst>
              <a:rect l="0" t="0" r="r" b="b"/>
              <a:pathLst>
                <a:path w="1314" h="2506">
                  <a:moveTo>
                    <a:pt x="198" y="0"/>
                  </a:moveTo>
                  <a:lnTo>
                    <a:pt x="0" y="66"/>
                  </a:lnTo>
                  <a:lnTo>
                    <a:pt x="1064" y="2506"/>
                  </a:lnTo>
                  <a:lnTo>
                    <a:pt x="1314" y="2421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21" name="Freeform 61"/>
            <p:cNvSpPr>
              <a:spLocks/>
            </p:cNvSpPr>
            <p:nvPr/>
          </p:nvSpPr>
          <p:spPr bwMode="auto">
            <a:xfrm>
              <a:off x="1136" y="3292"/>
              <a:ext cx="11" cy="10"/>
            </a:xfrm>
            <a:custGeom>
              <a:avLst/>
              <a:gdLst/>
              <a:ahLst/>
              <a:cxnLst>
                <a:cxn ang="0">
                  <a:pos x="235" y="111"/>
                </a:cxn>
                <a:cxn ang="0">
                  <a:pos x="36" y="179"/>
                </a:cxn>
                <a:cxn ang="0">
                  <a:pos x="0" y="97"/>
                </a:cxn>
                <a:cxn ang="0">
                  <a:pos x="70" y="0"/>
                </a:cxn>
                <a:cxn ang="0">
                  <a:pos x="199" y="30"/>
                </a:cxn>
                <a:cxn ang="0">
                  <a:pos x="235" y="111"/>
                </a:cxn>
              </a:cxnLst>
              <a:rect l="0" t="0" r="r" b="b"/>
              <a:pathLst>
                <a:path w="235" h="179">
                  <a:moveTo>
                    <a:pt x="235" y="111"/>
                  </a:moveTo>
                  <a:lnTo>
                    <a:pt x="36" y="179"/>
                  </a:lnTo>
                  <a:lnTo>
                    <a:pt x="0" y="97"/>
                  </a:lnTo>
                  <a:lnTo>
                    <a:pt x="70" y="0"/>
                  </a:lnTo>
                  <a:lnTo>
                    <a:pt x="199" y="30"/>
                  </a:lnTo>
                  <a:lnTo>
                    <a:pt x="235" y="111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22" name="Freeform 62"/>
            <p:cNvSpPr>
              <a:spLocks/>
            </p:cNvSpPr>
            <p:nvPr/>
          </p:nvSpPr>
          <p:spPr bwMode="auto">
            <a:xfrm>
              <a:off x="1147" y="3103"/>
              <a:ext cx="208" cy="202"/>
            </a:xfrm>
            <a:custGeom>
              <a:avLst/>
              <a:gdLst/>
              <a:ahLst/>
              <a:cxnLst>
                <a:cxn ang="0">
                  <a:pos x="0" y="1626"/>
                </a:cxn>
                <a:cxn ang="0">
                  <a:pos x="3650" y="0"/>
                </a:cxn>
                <a:cxn ang="0">
                  <a:pos x="4569" y="1998"/>
                </a:cxn>
                <a:cxn ang="0">
                  <a:pos x="873" y="3641"/>
                </a:cxn>
                <a:cxn ang="0">
                  <a:pos x="0" y="1626"/>
                </a:cxn>
              </a:cxnLst>
              <a:rect l="0" t="0" r="r" b="b"/>
              <a:pathLst>
                <a:path w="4569" h="3641">
                  <a:moveTo>
                    <a:pt x="0" y="1626"/>
                  </a:moveTo>
                  <a:lnTo>
                    <a:pt x="3650" y="0"/>
                  </a:lnTo>
                  <a:lnTo>
                    <a:pt x="4569" y="1998"/>
                  </a:lnTo>
                  <a:lnTo>
                    <a:pt x="873" y="3641"/>
                  </a:lnTo>
                  <a:lnTo>
                    <a:pt x="0" y="1626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23" name="Freeform 63"/>
            <p:cNvSpPr>
              <a:spLocks/>
            </p:cNvSpPr>
            <p:nvPr/>
          </p:nvSpPr>
          <p:spPr bwMode="auto">
            <a:xfrm>
              <a:off x="1129" y="3045"/>
              <a:ext cx="271" cy="393"/>
            </a:xfrm>
            <a:custGeom>
              <a:avLst/>
              <a:gdLst/>
              <a:ahLst/>
              <a:cxnLst>
                <a:cxn ang="0">
                  <a:pos x="2496" y="7056"/>
                </a:cxn>
                <a:cxn ang="0">
                  <a:pos x="5894" y="5433"/>
                </a:cxn>
                <a:cxn ang="0">
                  <a:pos x="5912" y="5421"/>
                </a:cxn>
                <a:cxn ang="0">
                  <a:pos x="5927" y="5407"/>
                </a:cxn>
                <a:cxn ang="0">
                  <a:pos x="5941" y="5389"/>
                </a:cxn>
                <a:cxn ang="0">
                  <a:pos x="5950" y="5369"/>
                </a:cxn>
                <a:cxn ang="0">
                  <a:pos x="5955" y="5348"/>
                </a:cxn>
                <a:cxn ang="0">
                  <a:pos x="5957" y="5325"/>
                </a:cxn>
                <a:cxn ang="0">
                  <a:pos x="5955" y="5303"/>
                </a:cxn>
                <a:cxn ang="0">
                  <a:pos x="5948" y="5282"/>
                </a:cxn>
                <a:cxn ang="0">
                  <a:pos x="3503" y="65"/>
                </a:cxn>
                <a:cxn ang="0">
                  <a:pos x="3492" y="47"/>
                </a:cxn>
                <a:cxn ang="0">
                  <a:pos x="3477" y="31"/>
                </a:cxn>
                <a:cxn ang="0">
                  <a:pos x="3460" y="18"/>
                </a:cxn>
                <a:cxn ang="0">
                  <a:pos x="3441" y="9"/>
                </a:cxn>
                <a:cxn ang="0">
                  <a:pos x="3420" y="3"/>
                </a:cxn>
                <a:cxn ang="0">
                  <a:pos x="3399" y="0"/>
                </a:cxn>
                <a:cxn ang="0">
                  <a:pos x="3377" y="3"/>
                </a:cxn>
                <a:cxn ang="0">
                  <a:pos x="3357" y="9"/>
                </a:cxn>
                <a:cxn ang="0">
                  <a:pos x="63" y="1487"/>
                </a:cxn>
                <a:cxn ang="0">
                  <a:pos x="45" y="1497"/>
                </a:cxn>
                <a:cxn ang="0">
                  <a:pos x="29" y="1512"/>
                </a:cxn>
                <a:cxn ang="0">
                  <a:pos x="16" y="1530"/>
                </a:cxn>
                <a:cxn ang="0">
                  <a:pos x="7" y="1550"/>
                </a:cxn>
                <a:cxn ang="0">
                  <a:pos x="2" y="1572"/>
                </a:cxn>
                <a:cxn ang="0">
                  <a:pos x="0" y="1594"/>
                </a:cxn>
                <a:cxn ang="0">
                  <a:pos x="3" y="1616"/>
                </a:cxn>
                <a:cxn ang="0">
                  <a:pos x="9" y="1637"/>
                </a:cxn>
                <a:cxn ang="0">
                  <a:pos x="2350" y="7000"/>
                </a:cxn>
                <a:cxn ang="0">
                  <a:pos x="2361" y="7018"/>
                </a:cxn>
                <a:cxn ang="0">
                  <a:pos x="2376" y="7034"/>
                </a:cxn>
                <a:cxn ang="0">
                  <a:pos x="2393" y="7048"/>
                </a:cxn>
                <a:cxn ang="0">
                  <a:pos x="2412" y="7057"/>
                </a:cxn>
                <a:cxn ang="0">
                  <a:pos x="2433" y="7064"/>
                </a:cxn>
                <a:cxn ang="0">
                  <a:pos x="2454" y="7066"/>
                </a:cxn>
                <a:cxn ang="0">
                  <a:pos x="2476" y="7064"/>
                </a:cxn>
                <a:cxn ang="0">
                  <a:pos x="2496" y="7056"/>
                </a:cxn>
              </a:cxnLst>
              <a:rect l="0" t="0" r="r" b="b"/>
              <a:pathLst>
                <a:path w="5957" h="7066">
                  <a:moveTo>
                    <a:pt x="2496" y="7056"/>
                  </a:moveTo>
                  <a:lnTo>
                    <a:pt x="5894" y="5433"/>
                  </a:lnTo>
                  <a:lnTo>
                    <a:pt x="5912" y="5421"/>
                  </a:lnTo>
                  <a:lnTo>
                    <a:pt x="5927" y="5407"/>
                  </a:lnTo>
                  <a:lnTo>
                    <a:pt x="5941" y="5389"/>
                  </a:lnTo>
                  <a:lnTo>
                    <a:pt x="5950" y="5369"/>
                  </a:lnTo>
                  <a:lnTo>
                    <a:pt x="5955" y="5348"/>
                  </a:lnTo>
                  <a:lnTo>
                    <a:pt x="5957" y="5325"/>
                  </a:lnTo>
                  <a:lnTo>
                    <a:pt x="5955" y="5303"/>
                  </a:lnTo>
                  <a:lnTo>
                    <a:pt x="5948" y="5282"/>
                  </a:lnTo>
                  <a:lnTo>
                    <a:pt x="3503" y="65"/>
                  </a:lnTo>
                  <a:lnTo>
                    <a:pt x="3492" y="47"/>
                  </a:lnTo>
                  <a:lnTo>
                    <a:pt x="3477" y="31"/>
                  </a:lnTo>
                  <a:lnTo>
                    <a:pt x="3460" y="18"/>
                  </a:lnTo>
                  <a:lnTo>
                    <a:pt x="3441" y="9"/>
                  </a:lnTo>
                  <a:lnTo>
                    <a:pt x="3420" y="3"/>
                  </a:lnTo>
                  <a:lnTo>
                    <a:pt x="3399" y="0"/>
                  </a:lnTo>
                  <a:lnTo>
                    <a:pt x="3377" y="3"/>
                  </a:lnTo>
                  <a:lnTo>
                    <a:pt x="3357" y="9"/>
                  </a:lnTo>
                  <a:lnTo>
                    <a:pt x="63" y="1487"/>
                  </a:lnTo>
                  <a:lnTo>
                    <a:pt x="45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3" y="1616"/>
                  </a:lnTo>
                  <a:lnTo>
                    <a:pt x="9" y="1637"/>
                  </a:lnTo>
                  <a:lnTo>
                    <a:pt x="2350" y="7000"/>
                  </a:lnTo>
                  <a:lnTo>
                    <a:pt x="2361" y="7018"/>
                  </a:lnTo>
                  <a:lnTo>
                    <a:pt x="2376" y="7034"/>
                  </a:lnTo>
                  <a:lnTo>
                    <a:pt x="2393" y="7048"/>
                  </a:lnTo>
                  <a:lnTo>
                    <a:pt x="2412" y="7057"/>
                  </a:lnTo>
                  <a:lnTo>
                    <a:pt x="2433" y="7064"/>
                  </a:lnTo>
                  <a:lnTo>
                    <a:pt x="2454" y="7066"/>
                  </a:lnTo>
                  <a:lnTo>
                    <a:pt x="2476" y="7064"/>
                  </a:lnTo>
                  <a:lnTo>
                    <a:pt x="2496" y="7056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24" name="Freeform 64"/>
            <p:cNvSpPr>
              <a:spLocks/>
            </p:cNvSpPr>
            <p:nvPr/>
          </p:nvSpPr>
          <p:spPr bwMode="auto">
            <a:xfrm>
              <a:off x="1313" y="3096"/>
              <a:ext cx="51" cy="121"/>
            </a:xfrm>
            <a:custGeom>
              <a:avLst/>
              <a:gdLst/>
              <a:ahLst/>
              <a:cxnLst>
                <a:cxn ang="0">
                  <a:pos x="917" y="2127"/>
                </a:cxn>
                <a:cxn ang="0">
                  <a:pos x="0" y="131"/>
                </a:cxn>
                <a:cxn ang="0">
                  <a:pos x="33" y="0"/>
                </a:cxn>
                <a:cxn ang="0">
                  <a:pos x="70" y="14"/>
                </a:cxn>
                <a:cxn ang="0">
                  <a:pos x="106" y="29"/>
                </a:cxn>
                <a:cxn ang="0">
                  <a:pos x="143" y="44"/>
                </a:cxn>
                <a:cxn ang="0">
                  <a:pos x="180" y="61"/>
                </a:cxn>
                <a:cxn ang="0">
                  <a:pos x="217" y="78"/>
                </a:cxn>
                <a:cxn ang="0">
                  <a:pos x="252" y="96"/>
                </a:cxn>
                <a:cxn ang="0">
                  <a:pos x="288" y="116"/>
                </a:cxn>
                <a:cxn ang="0">
                  <a:pos x="324" y="136"/>
                </a:cxn>
                <a:cxn ang="0">
                  <a:pos x="358" y="159"/>
                </a:cxn>
                <a:cxn ang="0">
                  <a:pos x="393" y="181"/>
                </a:cxn>
                <a:cxn ang="0">
                  <a:pos x="428" y="204"/>
                </a:cxn>
                <a:cxn ang="0">
                  <a:pos x="461" y="228"/>
                </a:cxn>
                <a:cxn ang="0">
                  <a:pos x="495" y="252"/>
                </a:cxn>
                <a:cxn ang="0">
                  <a:pos x="528" y="279"/>
                </a:cxn>
                <a:cxn ang="0">
                  <a:pos x="560" y="305"/>
                </a:cxn>
                <a:cxn ang="0">
                  <a:pos x="592" y="333"/>
                </a:cxn>
                <a:cxn ang="0">
                  <a:pos x="624" y="361"/>
                </a:cxn>
                <a:cxn ang="0">
                  <a:pos x="654" y="389"/>
                </a:cxn>
                <a:cxn ang="0">
                  <a:pos x="684" y="419"/>
                </a:cxn>
                <a:cxn ang="0">
                  <a:pos x="713" y="450"/>
                </a:cxn>
                <a:cxn ang="0">
                  <a:pos x="742" y="481"/>
                </a:cxn>
                <a:cxn ang="0">
                  <a:pos x="769" y="513"/>
                </a:cxn>
                <a:cxn ang="0">
                  <a:pos x="796" y="545"/>
                </a:cxn>
                <a:cxn ang="0">
                  <a:pos x="822" y="578"/>
                </a:cxn>
                <a:cxn ang="0">
                  <a:pos x="847" y="612"/>
                </a:cxn>
                <a:cxn ang="0">
                  <a:pos x="871" y="647"/>
                </a:cxn>
                <a:cxn ang="0">
                  <a:pos x="895" y="681"/>
                </a:cxn>
                <a:cxn ang="0">
                  <a:pos x="917" y="717"/>
                </a:cxn>
                <a:cxn ang="0">
                  <a:pos x="939" y="754"/>
                </a:cxn>
                <a:cxn ang="0">
                  <a:pos x="959" y="791"/>
                </a:cxn>
                <a:cxn ang="0">
                  <a:pos x="979" y="828"/>
                </a:cxn>
                <a:cxn ang="0">
                  <a:pos x="997" y="866"/>
                </a:cxn>
                <a:cxn ang="0">
                  <a:pos x="1026" y="938"/>
                </a:cxn>
                <a:cxn ang="0">
                  <a:pos x="1053" y="1015"/>
                </a:cxn>
                <a:cxn ang="0">
                  <a:pos x="1075" y="1096"/>
                </a:cxn>
                <a:cxn ang="0">
                  <a:pos x="1095" y="1180"/>
                </a:cxn>
                <a:cxn ang="0">
                  <a:pos x="1110" y="1267"/>
                </a:cxn>
                <a:cxn ang="0">
                  <a:pos x="1121" y="1356"/>
                </a:cxn>
                <a:cxn ang="0">
                  <a:pos x="1130" y="1446"/>
                </a:cxn>
                <a:cxn ang="0">
                  <a:pos x="1134" y="1536"/>
                </a:cxn>
                <a:cxn ang="0">
                  <a:pos x="1134" y="1626"/>
                </a:cxn>
                <a:cxn ang="0">
                  <a:pos x="1131" y="1716"/>
                </a:cxn>
                <a:cxn ang="0">
                  <a:pos x="1122" y="1802"/>
                </a:cxn>
                <a:cxn ang="0">
                  <a:pos x="1111" y="1886"/>
                </a:cxn>
                <a:cxn ang="0">
                  <a:pos x="1096" y="1967"/>
                </a:cxn>
                <a:cxn ang="0">
                  <a:pos x="1076" y="2044"/>
                </a:cxn>
                <a:cxn ang="0">
                  <a:pos x="1053" y="2115"/>
                </a:cxn>
                <a:cxn ang="0">
                  <a:pos x="1025" y="2180"/>
                </a:cxn>
                <a:cxn ang="0">
                  <a:pos x="917" y="2127"/>
                </a:cxn>
              </a:cxnLst>
              <a:rect l="0" t="0" r="r" b="b"/>
              <a:pathLst>
                <a:path w="1134" h="2180">
                  <a:moveTo>
                    <a:pt x="917" y="2127"/>
                  </a:moveTo>
                  <a:lnTo>
                    <a:pt x="0" y="131"/>
                  </a:lnTo>
                  <a:lnTo>
                    <a:pt x="33" y="0"/>
                  </a:lnTo>
                  <a:lnTo>
                    <a:pt x="70" y="14"/>
                  </a:lnTo>
                  <a:lnTo>
                    <a:pt x="106" y="29"/>
                  </a:lnTo>
                  <a:lnTo>
                    <a:pt x="143" y="44"/>
                  </a:lnTo>
                  <a:lnTo>
                    <a:pt x="180" y="61"/>
                  </a:lnTo>
                  <a:lnTo>
                    <a:pt x="217" y="78"/>
                  </a:lnTo>
                  <a:lnTo>
                    <a:pt x="252" y="96"/>
                  </a:lnTo>
                  <a:lnTo>
                    <a:pt x="288" y="116"/>
                  </a:lnTo>
                  <a:lnTo>
                    <a:pt x="324" y="136"/>
                  </a:lnTo>
                  <a:lnTo>
                    <a:pt x="358" y="159"/>
                  </a:lnTo>
                  <a:lnTo>
                    <a:pt x="393" y="181"/>
                  </a:lnTo>
                  <a:lnTo>
                    <a:pt x="428" y="204"/>
                  </a:lnTo>
                  <a:lnTo>
                    <a:pt x="461" y="228"/>
                  </a:lnTo>
                  <a:lnTo>
                    <a:pt x="495" y="252"/>
                  </a:lnTo>
                  <a:lnTo>
                    <a:pt x="528" y="279"/>
                  </a:lnTo>
                  <a:lnTo>
                    <a:pt x="560" y="305"/>
                  </a:lnTo>
                  <a:lnTo>
                    <a:pt x="592" y="333"/>
                  </a:lnTo>
                  <a:lnTo>
                    <a:pt x="624" y="361"/>
                  </a:lnTo>
                  <a:lnTo>
                    <a:pt x="654" y="389"/>
                  </a:lnTo>
                  <a:lnTo>
                    <a:pt x="684" y="419"/>
                  </a:lnTo>
                  <a:lnTo>
                    <a:pt x="713" y="450"/>
                  </a:lnTo>
                  <a:lnTo>
                    <a:pt x="742" y="481"/>
                  </a:lnTo>
                  <a:lnTo>
                    <a:pt x="769" y="513"/>
                  </a:lnTo>
                  <a:lnTo>
                    <a:pt x="796" y="545"/>
                  </a:lnTo>
                  <a:lnTo>
                    <a:pt x="822" y="578"/>
                  </a:lnTo>
                  <a:lnTo>
                    <a:pt x="847" y="612"/>
                  </a:lnTo>
                  <a:lnTo>
                    <a:pt x="871" y="647"/>
                  </a:lnTo>
                  <a:lnTo>
                    <a:pt x="895" y="681"/>
                  </a:lnTo>
                  <a:lnTo>
                    <a:pt x="917" y="717"/>
                  </a:lnTo>
                  <a:lnTo>
                    <a:pt x="939" y="754"/>
                  </a:lnTo>
                  <a:lnTo>
                    <a:pt x="959" y="791"/>
                  </a:lnTo>
                  <a:lnTo>
                    <a:pt x="979" y="828"/>
                  </a:lnTo>
                  <a:lnTo>
                    <a:pt x="997" y="866"/>
                  </a:lnTo>
                  <a:lnTo>
                    <a:pt x="1026" y="938"/>
                  </a:lnTo>
                  <a:lnTo>
                    <a:pt x="1053" y="1015"/>
                  </a:lnTo>
                  <a:lnTo>
                    <a:pt x="1075" y="1096"/>
                  </a:lnTo>
                  <a:lnTo>
                    <a:pt x="1095" y="1180"/>
                  </a:lnTo>
                  <a:lnTo>
                    <a:pt x="1110" y="1267"/>
                  </a:lnTo>
                  <a:lnTo>
                    <a:pt x="1121" y="1356"/>
                  </a:lnTo>
                  <a:lnTo>
                    <a:pt x="1130" y="1446"/>
                  </a:lnTo>
                  <a:lnTo>
                    <a:pt x="1134" y="1536"/>
                  </a:lnTo>
                  <a:lnTo>
                    <a:pt x="1134" y="1626"/>
                  </a:lnTo>
                  <a:lnTo>
                    <a:pt x="1131" y="1716"/>
                  </a:lnTo>
                  <a:lnTo>
                    <a:pt x="1122" y="1802"/>
                  </a:lnTo>
                  <a:lnTo>
                    <a:pt x="1111" y="1886"/>
                  </a:lnTo>
                  <a:lnTo>
                    <a:pt x="1096" y="1967"/>
                  </a:lnTo>
                  <a:lnTo>
                    <a:pt x="1076" y="2044"/>
                  </a:lnTo>
                  <a:lnTo>
                    <a:pt x="1053" y="2115"/>
                  </a:lnTo>
                  <a:lnTo>
                    <a:pt x="1025" y="2180"/>
                  </a:lnTo>
                  <a:lnTo>
                    <a:pt x="917" y="2127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25" name="Freeform 65"/>
            <p:cNvSpPr>
              <a:spLocks/>
            </p:cNvSpPr>
            <p:nvPr/>
          </p:nvSpPr>
          <p:spPr bwMode="auto">
            <a:xfrm>
              <a:off x="1122" y="3082"/>
              <a:ext cx="207" cy="202"/>
            </a:xfrm>
            <a:custGeom>
              <a:avLst/>
              <a:gdLst/>
              <a:ahLst/>
              <a:cxnLst>
                <a:cxn ang="0">
                  <a:pos x="0" y="1625"/>
                </a:cxn>
                <a:cxn ang="0">
                  <a:pos x="3650" y="0"/>
                </a:cxn>
                <a:cxn ang="0">
                  <a:pos x="4569" y="1997"/>
                </a:cxn>
                <a:cxn ang="0">
                  <a:pos x="873" y="3641"/>
                </a:cxn>
                <a:cxn ang="0">
                  <a:pos x="0" y="1625"/>
                </a:cxn>
              </a:cxnLst>
              <a:rect l="0" t="0" r="r" b="b"/>
              <a:pathLst>
                <a:path w="4569" h="3641">
                  <a:moveTo>
                    <a:pt x="0" y="1625"/>
                  </a:moveTo>
                  <a:lnTo>
                    <a:pt x="3650" y="0"/>
                  </a:lnTo>
                  <a:lnTo>
                    <a:pt x="4569" y="1997"/>
                  </a:lnTo>
                  <a:lnTo>
                    <a:pt x="873" y="3641"/>
                  </a:lnTo>
                  <a:lnTo>
                    <a:pt x="0" y="1625"/>
                  </a:lnTo>
                  <a:close/>
                </a:path>
              </a:pathLst>
            </a:custGeom>
            <a:solidFill>
              <a:srgbClr val="5459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26" name="Freeform 66"/>
            <p:cNvSpPr>
              <a:spLocks/>
            </p:cNvSpPr>
            <p:nvPr/>
          </p:nvSpPr>
          <p:spPr bwMode="auto">
            <a:xfrm>
              <a:off x="1104" y="3024"/>
              <a:ext cx="271" cy="393"/>
            </a:xfrm>
            <a:custGeom>
              <a:avLst/>
              <a:gdLst/>
              <a:ahLst/>
              <a:cxnLst>
                <a:cxn ang="0">
                  <a:pos x="2497" y="7056"/>
                </a:cxn>
                <a:cxn ang="0">
                  <a:pos x="5894" y="5432"/>
                </a:cxn>
                <a:cxn ang="0">
                  <a:pos x="5912" y="5421"/>
                </a:cxn>
                <a:cxn ang="0">
                  <a:pos x="5928" y="5406"/>
                </a:cxn>
                <a:cxn ang="0">
                  <a:pos x="5941" y="5388"/>
                </a:cxn>
                <a:cxn ang="0">
                  <a:pos x="5950" y="5368"/>
                </a:cxn>
                <a:cxn ang="0">
                  <a:pos x="5955" y="5347"/>
                </a:cxn>
                <a:cxn ang="0">
                  <a:pos x="5957" y="5325"/>
                </a:cxn>
                <a:cxn ang="0">
                  <a:pos x="5955" y="5303"/>
                </a:cxn>
                <a:cxn ang="0">
                  <a:pos x="5948" y="5282"/>
                </a:cxn>
                <a:cxn ang="0">
                  <a:pos x="3503" y="64"/>
                </a:cxn>
                <a:cxn ang="0">
                  <a:pos x="3492" y="46"/>
                </a:cxn>
                <a:cxn ang="0">
                  <a:pos x="3477" y="31"/>
                </a:cxn>
                <a:cxn ang="0">
                  <a:pos x="3460" y="18"/>
                </a:cxn>
                <a:cxn ang="0">
                  <a:pos x="3441" y="8"/>
                </a:cxn>
                <a:cxn ang="0">
                  <a:pos x="3420" y="2"/>
                </a:cxn>
                <a:cxn ang="0">
                  <a:pos x="3399" y="0"/>
                </a:cxn>
                <a:cxn ang="0">
                  <a:pos x="3377" y="2"/>
                </a:cxn>
                <a:cxn ang="0">
                  <a:pos x="3357" y="8"/>
                </a:cxn>
                <a:cxn ang="0">
                  <a:pos x="63" y="1486"/>
                </a:cxn>
                <a:cxn ang="0">
                  <a:pos x="45" y="1497"/>
                </a:cxn>
                <a:cxn ang="0">
                  <a:pos x="30" y="1512"/>
                </a:cxn>
                <a:cxn ang="0">
                  <a:pos x="16" y="1530"/>
                </a:cxn>
                <a:cxn ang="0">
                  <a:pos x="7" y="1550"/>
                </a:cxn>
                <a:cxn ang="0">
                  <a:pos x="2" y="1572"/>
                </a:cxn>
                <a:cxn ang="0">
                  <a:pos x="0" y="1594"/>
                </a:cxn>
                <a:cxn ang="0">
                  <a:pos x="3" y="1615"/>
                </a:cxn>
                <a:cxn ang="0">
                  <a:pos x="9" y="1636"/>
                </a:cxn>
                <a:cxn ang="0">
                  <a:pos x="2351" y="6999"/>
                </a:cxn>
                <a:cxn ang="0">
                  <a:pos x="2362" y="7018"/>
                </a:cxn>
                <a:cxn ang="0">
                  <a:pos x="2377" y="7034"/>
                </a:cxn>
                <a:cxn ang="0">
                  <a:pos x="2394" y="7048"/>
                </a:cxn>
                <a:cxn ang="0">
                  <a:pos x="2413" y="7057"/>
                </a:cxn>
                <a:cxn ang="0">
                  <a:pos x="2434" y="7063"/>
                </a:cxn>
                <a:cxn ang="0">
                  <a:pos x="2455" y="7065"/>
                </a:cxn>
                <a:cxn ang="0">
                  <a:pos x="2477" y="7063"/>
                </a:cxn>
                <a:cxn ang="0">
                  <a:pos x="2497" y="7056"/>
                </a:cxn>
              </a:cxnLst>
              <a:rect l="0" t="0" r="r" b="b"/>
              <a:pathLst>
                <a:path w="5957" h="7065">
                  <a:moveTo>
                    <a:pt x="2497" y="7056"/>
                  </a:moveTo>
                  <a:lnTo>
                    <a:pt x="5894" y="5432"/>
                  </a:lnTo>
                  <a:lnTo>
                    <a:pt x="5912" y="5421"/>
                  </a:lnTo>
                  <a:lnTo>
                    <a:pt x="5928" y="5406"/>
                  </a:lnTo>
                  <a:lnTo>
                    <a:pt x="5941" y="5388"/>
                  </a:lnTo>
                  <a:lnTo>
                    <a:pt x="5950" y="5368"/>
                  </a:lnTo>
                  <a:lnTo>
                    <a:pt x="5955" y="5347"/>
                  </a:lnTo>
                  <a:lnTo>
                    <a:pt x="5957" y="5325"/>
                  </a:lnTo>
                  <a:lnTo>
                    <a:pt x="5955" y="5303"/>
                  </a:lnTo>
                  <a:lnTo>
                    <a:pt x="5948" y="5282"/>
                  </a:lnTo>
                  <a:lnTo>
                    <a:pt x="3503" y="64"/>
                  </a:lnTo>
                  <a:lnTo>
                    <a:pt x="3492" y="46"/>
                  </a:lnTo>
                  <a:lnTo>
                    <a:pt x="3477" y="31"/>
                  </a:lnTo>
                  <a:lnTo>
                    <a:pt x="3460" y="18"/>
                  </a:lnTo>
                  <a:lnTo>
                    <a:pt x="3441" y="8"/>
                  </a:lnTo>
                  <a:lnTo>
                    <a:pt x="3420" y="2"/>
                  </a:lnTo>
                  <a:lnTo>
                    <a:pt x="3399" y="0"/>
                  </a:lnTo>
                  <a:lnTo>
                    <a:pt x="3377" y="2"/>
                  </a:lnTo>
                  <a:lnTo>
                    <a:pt x="3357" y="8"/>
                  </a:lnTo>
                  <a:lnTo>
                    <a:pt x="63" y="1486"/>
                  </a:lnTo>
                  <a:lnTo>
                    <a:pt x="45" y="1497"/>
                  </a:lnTo>
                  <a:lnTo>
                    <a:pt x="30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3" y="1615"/>
                  </a:lnTo>
                  <a:lnTo>
                    <a:pt x="9" y="1636"/>
                  </a:lnTo>
                  <a:lnTo>
                    <a:pt x="2351" y="6999"/>
                  </a:lnTo>
                  <a:lnTo>
                    <a:pt x="2362" y="7018"/>
                  </a:lnTo>
                  <a:lnTo>
                    <a:pt x="2377" y="7034"/>
                  </a:lnTo>
                  <a:lnTo>
                    <a:pt x="2394" y="7048"/>
                  </a:lnTo>
                  <a:lnTo>
                    <a:pt x="2413" y="7057"/>
                  </a:lnTo>
                  <a:lnTo>
                    <a:pt x="2434" y="7063"/>
                  </a:lnTo>
                  <a:lnTo>
                    <a:pt x="2455" y="7065"/>
                  </a:lnTo>
                  <a:lnTo>
                    <a:pt x="2477" y="7063"/>
                  </a:lnTo>
                  <a:lnTo>
                    <a:pt x="2497" y="7056"/>
                  </a:lnTo>
                  <a:close/>
                </a:path>
              </a:pathLst>
            </a:custGeom>
            <a:solidFill>
              <a:srgbClr val="BAC2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27" name="Freeform 67"/>
            <p:cNvSpPr>
              <a:spLocks/>
            </p:cNvSpPr>
            <p:nvPr/>
          </p:nvSpPr>
          <p:spPr bwMode="auto">
            <a:xfrm>
              <a:off x="1104" y="3024"/>
              <a:ext cx="162" cy="99"/>
            </a:xfrm>
            <a:custGeom>
              <a:avLst/>
              <a:gdLst/>
              <a:ahLst/>
              <a:cxnLst>
                <a:cxn ang="0">
                  <a:pos x="3562" y="183"/>
                </a:cxn>
                <a:cxn ang="0">
                  <a:pos x="3502" y="64"/>
                </a:cxn>
                <a:cxn ang="0">
                  <a:pos x="3491" y="46"/>
                </a:cxn>
                <a:cxn ang="0">
                  <a:pos x="3476" y="31"/>
                </a:cxn>
                <a:cxn ang="0">
                  <a:pos x="3459" y="18"/>
                </a:cxn>
                <a:cxn ang="0">
                  <a:pos x="3440" y="8"/>
                </a:cxn>
                <a:cxn ang="0">
                  <a:pos x="3418" y="2"/>
                </a:cxn>
                <a:cxn ang="0">
                  <a:pos x="3397" y="0"/>
                </a:cxn>
                <a:cxn ang="0">
                  <a:pos x="3376" y="2"/>
                </a:cxn>
                <a:cxn ang="0">
                  <a:pos x="3356" y="8"/>
                </a:cxn>
                <a:cxn ang="0">
                  <a:pos x="62" y="1486"/>
                </a:cxn>
                <a:cxn ang="0">
                  <a:pos x="44" y="1497"/>
                </a:cxn>
                <a:cxn ang="0">
                  <a:pos x="29" y="1512"/>
                </a:cxn>
                <a:cxn ang="0">
                  <a:pos x="16" y="1530"/>
                </a:cxn>
                <a:cxn ang="0">
                  <a:pos x="7" y="1550"/>
                </a:cxn>
                <a:cxn ang="0">
                  <a:pos x="2" y="1572"/>
                </a:cxn>
                <a:cxn ang="0">
                  <a:pos x="0" y="1594"/>
                </a:cxn>
                <a:cxn ang="0">
                  <a:pos x="2" y="1615"/>
                </a:cxn>
                <a:cxn ang="0">
                  <a:pos x="8" y="1636"/>
                </a:cxn>
                <a:cxn ang="0">
                  <a:pos x="68" y="1773"/>
                </a:cxn>
                <a:cxn ang="0">
                  <a:pos x="3562" y="183"/>
                </a:cxn>
              </a:cxnLst>
              <a:rect l="0" t="0" r="r" b="b"/>
              <a:pathLst>
                <a:path w="3562" h="1773">
                  <a:moveTo>
                    <a:pt x="3562" y="183"/>
                  </a:move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68" y="1773"/>
                  </a:lnTo>
                  <a:lnTo>
                    <a:pt x="3562" y="183"/>
                  </a:lnTo>
                  <a:close/>
                </a:path>
              </a:pathLst>
            </a:custGeom>
            <a:solidFill>
              <a:srgbClr val="BAC2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28" name="Freeform 68"/>
            <p:cNvSpPr>
              <a:spLocks/>
            </p:cNvSpPr>
            <p:nvPr/>
          </p:nvSpPr>
          <p:spPr bwMode="auto">
            <a:xfrm>
              <a:off x="1104" y="3024"/>
              <a:ext cx="161" cy="97"/>
            </a:xfrm>
            <a:custGeom>
              <a:avLst/>
              <a:gdLst/>
              <a:ahLst/>
              <a:cxnLst>
                <a:cxn ang="0">
                  <a:pos x="3545" y="153"/>
                </a:cxn>
                <a:cxn ang="0">
                  <a:pos x="3538" y="137"/>
                </a:cxn>
                <a:cxn ang="0">
                  <a:pos x="3529" y="120"/>
                </a:cxn>
                <a:cxn ang="0">
                  <a:pos x="3514" y="90"/>
                </a:cxn>
                <a:cxn ang="0">
                  <a:pos x="3491" y="46"/>
                </a:cxn>
                <a:cxn ang="0">
                  <a:pos x="3459" y="18"/>
                </a:cxn>
                <a:cxn ang="0">
                  <a:pos x="3418" y="2"/>
                </a:cxn>
                <a:cxn ang="0">
                  <a:pos x="3376" y="2"/>
                </a:cxn>
                <a:cxn ang="0">
                  <a:pos x="3257" y="53"/>
                </a:cxn>
                <a:cxn ang="0">
                  <a:pos x="3083" y="131"/>
                </a:cxn>
                <a:cxn ang="0">
                  <a:pos x="2932" y="198"/>
                </a:cxn>
                <a:cxn ang="0">
                  <a:pos x="2800" y="258"/>
                </a:cxn>
                <a:cxn ang="0">
                  <a:pos x="2681" y="312"/>
                </a:cxn>
                <a:cxn ang="0">
                  <a:pos x="2565" y="364"/>
                </a:cxn>
                <a:cxn ang="0">
                  <a:pos x="2450" y="415"/>
                </a:cxn>
                <a:cxn ang="0">
                  <a:pos x="2327" y="471"/>
                </a:cxn>
                <a:cxn ang="0">
                  <a:pos x="2189" y="532"/>
                </a:cxn>
                <a:cxn ang="0">
                  <a:pos x="2031" y="603"/>
                </a:cxn>
                <a:cxn ang="0">
                  <a:pos x="1846" y="686"/>
                </a:cxn>
                <a:cxn ang="0">
                  <a:pos x="1628" y="784"/>
                </a:cxn>
                <a:cxn ang="0">
                  <a:pos x="1370" y="899"/>
                </a:cxn>
                <a:cxn ang="0">
                  <a:pos x="1066" y="1036"/>
                </a:cxn>
                <a:cxn ang="0">
                  <a:pos x="710" y="1195"/>
                </a:cxn>
                <a:cxn ang="0">
                  <a:pos x="294" y="1382"/>
                </a:cxn>
                <a:cxn ang="0">
                  <a:pos x="44" y="1497"/>
                </a:cxn>
                <a:cxn ang="0">
                  <a:pos x="16" y="1530"/>
                </a:cxn>
                <a:cxn ang="0">
                  <a:pos x="2" y="1572"/>
                </a:cxn>
                <a:cxn ang="0">
                  <a:pos x="2" y="1615"/>
                </a:cxn>
                <a:cxn ang="0">
                  <a:pos x="14" y="1648"/>
                </a:cxn>
                <a:cxn ang="0">
                  <a:pos x="21" y="1665"/>
                </a:cxn>
                <a:cxn ang="0">
                  <a:pos x="31" y="1685"/>
                </a:cxn>
                <a:cxn ang="0">
                  <a:pos x="46" y="1719"/>
                </a:cxn>
                <a:cxn ang="0">
                  <a:pos x="162" y="1700"/>
                </a:cxn>
                <a:cxn ang="0">
                  <a:pos x="348" y="1616"/>
                </a:cxn>
                <a:cxn ang="0">
                  <a:pos x="508" y="1543"/>
                </a:cxn>
                <a:cxn ang="0">
                  <a:pos x="648" y="1480"/>
                </a:cxn>
                <a:cxn ang="0">
                  <a:pos x="776" y="1422"/>
                </a:cxn>
                <a:cxn ang="0">
                  <a:pos x="898" y="1367"/>
                </a:cxn>
                <a:cxn ang="0">
                  <a:pos x="1021" y="1311"/>
                </a:cxn>
                <a:cxn ang="0">
                  <a:pos x="1153" y="1251"/>
                </a:cxn>
                <a:cxn ang="0">
                  <a:pos x="1299" y="1186"/>
                </a:cxn>
                <a:cxn ang="0">
                  <a:pos x="1466" y="1110"/>
                </a:cxn>
                <a:cxn ang="0">
                  <a:pos x="1662" y="1020"/>
                </a:cxn>
                <a:cxn ang="0">
                  <a:pos x="1892" y="916"/>
                </a:cxn>
                <a:cxn ang="0">
                  <a:pos x="2166" y="792"/>
                </a:cxn>
                <a:cxn ang="0">
                  <a:pos x="2488" y="646"/>
                </a:cxn>
                <a:cxn ang="0">
                  <a:pos x="2864" y="474"/>
                </a:cxn>
                <a:cxn ang="0">
                  <a:pos x="3304" y="275"/>
                </a:cxn>
              </a:cxnLst>
              <a:rect l="0" t="0" r="r" b="b"/>
              <a:pathLst>
                <a:path w="3550" h="1748">
                  <a:moveTo>
                    <a:pt x="3550" y="163"/>
                  </a:moveTo>
                  <a:lnTo>
                    <a:pt x="3545" y="153"/>
                  </a:lnTo>
                  <a:lnTo>
                    <a:pt x="3541" y="144"/>
                  </a:lnTo>
                  <a:lnTo>
                    <a:pt x="3538" y="137"/>
                  </a:lnTo>
                  <a:lnTo>
                    <a:pt x="3533" y="130"/>
                  </a:lnTo>
                  <a:lnTo>
                    <a:pt x="3529" y="120"/>
                  </a:lnTo>
                  <a:lnTo>
                    <a:pt x="3523" y="108"/>
                  </a:lnTo>
                  <a:lnTo>
                    <a:pt x="3514" y="90"/>
                  </a:ln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3257" y="53"/>
                  </a:lnTo>
                  <a:lnTo>
                    <a:pt x="3166" y="94"/>
                  </a:lnTo>
                  <a:lnTo>
                    <a:pt x="3083" y="131"/>
                  </a:lnTo>
                  <a:lnTo>
                    <a:pt x="3004" y="167"/>
                  </a:lnTo>
                  <a:lnTo>
                    <a:pt x="2932" y="198"/>
                  </a:lnTo>
                  <a:lnTo>
                    <a:pt x="2864" y="229"/>
                  </a:lnTo>
                  <a:lnTo>
                    <a:pt x="2800" y="258"/>
                  </a:lnTo>
                  <a:lnTo>
                    <a:pt x="2740" y="286"/>
                  </a:lnTo>
                  <a:lnTo>
                    <a:pt x="2681" y="312"/>
                  </a:lnTo>
                  <a:lnTo>
                    <a:pt x="2623" y="337"/>
                  </a:lnTo>
                  <a:lnTo>
                    <a:pt x="2565" y="364"/>
                  </a:lnTo>
                  <a:lnTo>
                    <a:pt x="2508" y="389"/>
                  </a:lnTo>
                  <a:lnTo>
                    <a:pt x="2450" y="415"/>
                  </a:lnTo>
                  <a:lnTo>
                    <a:pt x="2389" y="443"/>
                  </a:lnTo>
                  <a:lnTo>
                    <a:pt x="2327" y="471"/>
                  </a:lnTo>
                  <a:lnTo>
                    <a:pt x="2259" y="501"/>
                  </a:lnTo>
                  <a:lnTo>
                    <a:pt x="2189" y="532"/>
                  </a:lnTo>
                  <a:lnTo>
                    <a:pt x="2113" y="567"/>
                  </a:lnTo>
                  <a:lnTo>
                    <a:pt x="2031" y="603"/>
                  </a:lnTo>
                  <a:lnTo>
                    <a:pt x="1942" y="643"/>
                  </a:lnTo>
                  <a:lnTo>
                    <a:pt x="1846" y="686"/>
                  </a:lnTo>
                  <a:lnTo>
                    <a:pt x="1741" y="733"/>
                  </a:lnTo>
                  <a:lnTo>
                    <a:pt x="1628" y="784"/>
                  </a:lnTo>
                  <a:lnTo>
                    <a:pt x="1505" y="839"/>
                  </a:lnTo>
                  <a:lnTo>
                    <a:pt x="1370" y="899"/>
                  </a:lnTo>
                  <a:lnTo>
                    <a:pt x="1224" y="966"/>
                  </a:lnTo>
                  <a:lnTo>
                    <a:pt x="1066" y="1036"/>
                  </a:lnTo>
                  <a:lnTo>
                    <a:pt x="895" y="1113"/>
                  </a:lnTo>
                  <a:lnTo>
                    <a:pt x="710" y="1195"/>
                  </a:lnTo>
                  <a:lnTo>
                    <a:pt x="510" y="1286"/>
                  </a:lnTo>
                  <a:lnTo>
                    <a:pt x="294" y="1382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4" y="1648"/>
                  </a:lnTo>
                  <a:lnTo>
                    <a:pt x="18" y="1657"/>
                  </a:lnTo>
                  <a:lnTo>
                    <a:pt x="21" y="1665"/>
                  </a:lnTo>
                  <a:lnTo>
                    <a:pt x="26" y="1673"/>
                  </a:lnTo>
                  <a:lnTo>
                    <a:pt x="31" y="1685"/>
                  </a:lnTo>
                  <a:lnTo>
                    <a:pt x="37" y="1699"/>
                  </a:lnTo>
                  <a:lnTo>
                    <a:pt x="46" y="1719"/>
                  </a:lnTo>
                  <a:lnTo>
                    <a:pt x="57" y="1748"/>
                  </a:lnTo>
                  <a:lnTo>
                    <a:pt x="162" y="1700"/>
                  </a:lnTo>
                  <a:lnTo>
                    <a:pt x="259" y="1656"/>
                  </a:lnTo>
                  <a:lnTo>
                    <a:pt x="348" y="1616"/>
                  </a:lnTo>
                  <a:lnTo>
                    <a:pt x="430" y="1579"/>
                  </a:lnTo>
                  <a:lnTo>
                    <a:pt x="508" y="1543"/>
                  </a:lnTo>
                  <a:lnTo>
                    <a:pt x="579" y="1511"/>
                  </a:lnTo>
                  <a:lnTo>
                    <a:pt x="648" y="1480"/>
                  </a:lnTo>
                  <a:lnTo>
                    <a:pt x="713" y="1451"/>
                  </a:lnTo>
                  <a:lnTo>
                    <a:pt x="776" y="1422"/>
                  </a:lnTo>
                  <a:lnTo>
                    <a:pt x="837" y="1395"/>
                  </a:lnTo>
                  <a:lnTo>
                    <a:pt x="898" y="1367"/>
                  </a:lnTo>
                  <a:lnTo>
                    <a:pt x="959" y="1340"/>
                  </a:lnTo>
                  <a:lnTo>
                    <a:pt x="1021" y="1311"/>
                  </a:lnTo>
                  <a:lnTo>
                    <a:pt x="1085" y="1282"/>
                  </a:lnTo>
                  <a:lnTo>
                    <a:pt x="1153" y="1251"/>
                  </a:lnTo>
                  <a:lnTo>
                    <a:pt x="1223" y="1220"/>
                  </a:lnTo>
                  <a:lnTo>
                    <a:pt x="1299" y="1186"/>
                  </a:lnTo>
                  <a:lnTo>
                    <a:pt x="1379" y="1149"/>
                  </a:lnTo>
                  <a:lnTo>
                    <a:pt x="1466" y="1110"/>
                  </a:lnTo>
                  <a:lnTo>
                    <a:pt x="1560" y="1067"/>
                  </a:lnTo>
                  <a:lnTo>
                    <a:pt x="1662" y="1020"/>
                  </a:lnTo>
                  <a:lnTo>
                    <a:pt x="1772" y="971"/>
                  </a:lnTo>
                  <a:lnTo>
                    <a:pt x="1892" y="916"/>
                  </a:lnTo>
                  <a:lnTo>
                    <a:pt x="2024" y="857"/>
                  </a:lnTo>
                  <a:lnTo>
                    <a:pt x="2166" y="792"/>
                  </a:lnTo>
                  <a:lnTo>
                    <a:pt x="2320" y="722"/>
                  </a:lnTo>
                  <a:lnTo>
                    <a:pt x="2488" y="646"/>
                  </a:lnTo>
                  <a:lnTo>
                    <a:pt x="2668" y="564"/>
                  </a:lnTo>
                  <a:lnTo>
                    <a:pt x="2864" y="474"/>
                  </a:lnTo>
                  <a:lnTo>
                    <a:pt x="3075" y="378"/>
                  </a:lnTo>
                  <a:lnTo>
                    <a:pt x="3304" y="275"/>
                  </a:lnTo>
                  <a:lnTo>
                    <a:pt x="3550" y="163"/>
                  </a:lnTo>
                  <a:close/>
                </a:path>
              </a:pathLst>
            </a:custGeom>
            <a:solidFill>
              <a:srgbClr val="BFC7C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29" name="Freeform 69"/>
            <p:cNvSpPr>
              <a:spLocks/>
            </p:cNvSpPr>
            <p:nvPr/>
          </p:nvSpPr>
          <p:spPr bwMode="auto">
            <a:xfrm>
              <a:off x="1104" y="3024"/>
              <a:ext cx="161" cy="96"/>
            </a:xfrm>
            <a:custGeom>
              <a:avLst/>
              <a:gdLst/>
              <a:ahLst/>
              <a:cxnLst>
                <a:cxn ang="0">
                  <a:pos x="3534" y="135"/>
                </a:cxn>
                <a:cxn ang="0">
                  <a:pos x="3529" y="123"/>
                </a:cxn>
                <a:cxn ang="0">
                  <a:pos x="3523" y="110"/>
                </a:cxn>
                <a:cxn ang="0">
                  <a:pos x="3511" y="84"/>
                </a:cxn>
                <a:cxn ang="0">
                  <a:pos x="3491" y="46"/>
                </a:cxn>
                <a:cxn ang="0">
                  <a:pos x="3459" y="18"/>
                </a:cxn>
                <a:cxn ang="0">
                  <a:pos x="3418" y="2"/>
                </a:cxn>
                <a:cxn ang="0">
                  <a:pos x="3376" y="2"/>
                </a:cxn>
                <a:cxn ang="0">
                  <a:pos x="3257" y="53"/>
                </a:cxn>
                <a:cxn ang="0">
                  <a:pos x="3083" y="131"/>
                </a:cxn>
                <a:cxn ang="0">
                  <a:pos x="2932" y="198"/>
                </a:cxn>
                <a:cxn ang="0">
                  <a:pos x="2800" y="258"/>
                </a:cxn>
                <a:cxn ang="0">
                  <a:pos x="2681" y="312"/>
                </a:cxn>
                <a:cxn ang="0">
                  <a:pos x="2565" y="364"/>
                </a:cxn>
                <a:cxn ang="0">
                  <a:pos x="2450" y="415"/>
                </a:cxn>
                <a:cxn ang="0">
                  <a:pos x="2327" y="471"/>
                </a:cxn>
                <a:cxn ang="0">
                  <a:pos x="2189" y="532"/>
                </a:cxn>
                <a:cxn ang="0">
                  <a:pos x="2031" y="603"/>
                </a:cxn>
                <a:cxn ang="0">
                  <a:pos x="1846" y="686"/>
                </a:cxn>
                <a:cxn ang="0">
                  <a:pos x="1628" y="784"/>
                </a:cxn>
                <a:cxn ang="0">
                  <a:pos x="1370" y="899"/>
                </a:cxn>
                <a:cxn ang="0">
                  <a:pos x="1066" y="1036"/>
                </a:cxn>
                <a:cxn ang="0">
                  <a:pos x="710" y="1195"/>
                </a:cxn>
                <a:cxn ang="0">
                  <a:pos x="294" y="1382"/>
                </a:cxn>
                <a:cxn ang="0">
                  <a:pos x="44" y="1497"/>
                </a:cxn>
                <a:cxn ang="0">
                  <a:pos x="16" y="1530"/>
                </a:cxn>
                <a:cxn ang="0">
                  <a:pos x="2" y="1572"/>
                </a:cxn>
                <a:cxn ang="0">
                  <a:pos x="2" y="1615"/>
                </a:cxn>
                <a:cxn ang="0">
                  <a:pos x="13" y="1646"/>
                </a:cxn>
                <a:cxn ang="0">
                  <a:pos x="19" y="1658"/>
                </a:cxn>
                <a:cxn ang="0">
                  <a:pos x="26" y="1674"/>
                </a:cxn>
                <a:cxn ang="0">
                  <a:pos x="37" y="1702"/>
                </a:cxn>
                <a:cxn ang="0">
                  <a:pos x="151" y="1676"/>
                </a:cxn>
                <a:cxn ang="0">
                  <a:pos x="337" y="1592"/>
                </a:cxn>
                <a:cxn ang="0">
                  <a:pos x="497" y="1520"/>
                </a:cxn>
                <a:cxn ang="0">
                  <a:pos x="637" y="1457"/>
                </a:cxn>
                <a:cxn ang="0">
                  <a:pos x="765" y="1399"/>
                </a:cxn>
                <a:cxn ang="0">
                  <a:pos x="886" y="1344"/>
                </a:cxn>
                <a:cxn ang="0">
                  <a:pos x="1010" y="1288"/>
                </a:cxn>
                <a:cxn ang="0">
                  <a:pos x="1141" y="1229"/>
                </a:cxn>
                <a:cxn ang="0">
                  <a:pos x="1287" y="1163"/>
                </a:cxn>
                <a:cxn ang="0">
                  <a:pos x="1455" y="1087"/>
                </a:cxn>
                <a:cxn ang="0">
                  <a:pos x="1650" y="998"/>
                </a:cxn>
                <a:cxn ang="0">
                  <a:pos x="1881" y="894"/>
                </a:cxn>
                <a:cxn ang="0">
                  <a:pos x="2154" y="771"/>
                </a:cxn>
                <a:cxn ang="0">
                  <a:pos x="2477" y="625"/>
                </a:cxn>
                <a:cxn ang="0">
                  <a:pos x="2853" y="453"/>
                </a:cxn>
                <a:cxn ang="0">
                  <a:pos x="3293" y="254"/>
                </a:cxn>
              </a:cxnLst>
              <a:rect l="0" t="0" r="r" b="b"/>
              <a:pathLst>
                <a:path w="3539" h="1724">
                  <a:moveTo>
                    <a:pt x="3539" y="143"/>
                  </a:moveTo>
                  <a:lnTo>
                    <a:pt x="3534" y="135"/>
                  </a:lnTo>
                  <a:lnTo>
                    <a:pt x="3531" y="129"/>
                  </a:lnTo>
                  <a:lnTo>
                    <a:pt x="3529" y="123"/>
                  </a:lnTo>
                  <a:lnTo>
                    <a:pt x="3526" y="117"/>
                  </a:lnTo>
                  <a:lnTo>
                    <a:pt x="3523" y="110"/>
                  </a:lnTo>
                  <a:lnTo>
                    <a:pt x="3518" y="99"/>
                  </a:lnTo>
                  <a:lnTo>
                    <a:pt x="3511" y="84"/>
                  </a:ln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3257" y="53"/>
                  </a:lnTo>
                  <a:lnTo>
                    <a:pt x="3166" y="94"/>
                  </a:lnTo>
                  <a:lnTo>
                    <a:pt x="3083" y="131"/>
                  </a:lnTo>
                  <a:lnTo>
                    <a:pt x="3004" y="167"/>
                  </a:lnTo>
                  <a:lnTo>
                    <a:pt x="2932" y="198"/>
                  </a:lnTo>
                  <a:lnTo>
                    <a:pt x="2864" y="229"/>
                  </a:lnTo>
                  <a:lnTo>
                    <a:pt x="2800" y="258"/>
                  </a:lnTo>
                  <a:lnTo>
                    <a:pt x="2740" y="286"/>
                  </a:lnTo>
                  <a:lnTo>
                    <a:pt x="2681" y="312"/>
                  </a:lnTo>
                  <a:lnTo>
                    <a:pt x="2623" y="337"/>
                  </a:lnTo>
                  <a:lnTo>
                    <a:pt x="2565" y="364"/>
                  </a:lnTo>
                  <a:lnTo>
                    <a:pt x="2508" y="389"/>
                  </a:lnTo>
                  <a:lnTo>
                    <a:pt x="2450" y="415"/>
                  </a:lnTo>
                  <a:lnTo>
                    <a:pt x="2389" y="443"/>
                  </a:lnTo>
                  <a:lnTo>
                    <a:pt x="2327" y="471"/>
                  </a:lnTo>
                  <a:lnTo>
                    <a:pt x="2259" y="501"/>
                  </a:lnTo>
                  <a:lnTo>
                    <a:pt x="2189" y="532"/>
                  </a:lnTo>
                  <a:lnTo>
                    <a:pt x="2113" y="567"/>
                  </a:lnTo>
                  <a:lnTo>
                    <a:pt x="2031" y="603"/>
                  </a:lnTo>
                  <a:lnTo>
                    <a:pt x="1942" y="643"/>
                  </a:lnTo>
                  <a:lnTo>
                    <a:pt x="1846" y="686"/>
                  </a:lnTo>
                  <a:lnTo>
                    <a:pt x="1741" y="733"/>
                  </a:lnTo>
                  <a:lnTo>
                    <a:pt x="1628" y="784"/>
                  </a:lnTo>
                  <a:lnTo>
                    <a:pt x="1505" y="839"/>
                  </a:lnTo>
                  <a:lnTo>
                    <a:pt x="1370" y="899"/>
                  </a:lnTo>
                  <a:lnTo>
                    <a:pt x="1224" y="966"/>
                  </a:lnTo>
                  <a:lnTo>
                    <a:pt x="1066" y="1036"/>
                  </a:lnTo>
                  <a:lnTo>
                    <a:pt x="895" y="1113"/>
                  </a:lnTo>
                  <a:lnTo>
                    <a:pt x="710" y="1195"/>
                  </a:lnTo>
                  <a:lnTo>
                    <a:pt x="510" y="1286"/>
                  </a:lnTo>
                  <a:lnTo>
                    <a:pt x="294" y="1382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3" y="1646"/>
                  </a:lnTo>
                  <a:lnTo>
                    <a:pt x="16" y="1652"/>
                  </a:lnTo>
                  <a:lnTo>
                    <a:pt x="19" y="1658"/>
                  </a:lnTo>
                  <a:lnTo>
                    <a:pt x="22" y="1666"/>
                  </a:lnTo>
                  <a:lnTo>
                    <a:pt x="26" y="1674"/>
                  </a:lnTo>
                  <a:lnTo>
                    <a:pt x="31" y="1686"/>
                  </a:lnTo>
                  <a:lnTo>
                    <a:pt x="37" y="1702"/>
                  </a:lnTo>
                  <a:lnTo>
                    <a:pt x="46" y="1724"/>
                  </a:lnTo>
                  <a:lnTo>
                    <a:pt x="151" y="1676"/>
                  </a:lnTo>
                  <a:lnTo>
                    <a:pt x="248" y="1633"/>
                  </a:lnTo>
                  <a:lnTo>
                    <a:pt x="337" y="1592"/>
                  </a:lnTo>
                  <a:lnTo>
                    <a:pt x="419" y="1555"/>
                  </a:lnTo>
                  <a:lnTo>
                    <a:pt x="497" y="1520"/>
                  </a:lnTo>
                  <a:lnTo>
                    <a:pt x="568" y="1488"/>
                  </a:lnTo>
                  <a:lnTo>
                    <a:pt x="637" y="1457"/>
                  </a:lnTo>
                  <a:lnTo>
                    <a:pt x="702" y="1427"/>
                  </a:lnTo>
                  <a:lnTo>
                    <a:pt x="765" y="1399"/>
                  </a:lnTo>
                  <a:lnTo>
                    <a:pt x="826" y="1372"/>
                  </a:lnTo>
                  <a:lnTo>
                    <a:pt x="886" y="1344"/>
                  </a:lnTo>
                  <a:lnTo>
                    <a:pt x="948" y="1316"/>
                  </a:lnTo>
                  <a:lnTo>
                    <a:pt x="1010" y="1288"/>
                  </a:lnTo>
                  <a:lnTo>
                    <a:pt x="1074" y="1259"/>
                  </a:lnTo>
                  <a:lnTo>
                    <a:pt x="1141" y="1229"/>
                  </a:lnTo>
                  <a:lnTo>
                    <a:pt x="1212" y="1197"/>
                  </a:lnTo>
                  <a:lnTo>
                    <a:pt x="1287" y="1163"/>
                  </a:lnTo>
                  <a:lnTo>
                    <a:pt x="1368" y="1126"/>
                  </a:lnTo>
                  <a:lnTo>
                    <a:pt x="1455" y="1087"/>
                  </a:lnTo>
                  <a:lnTo>
                    <a:pt x="1548" y="1045"/>
                  </a:lnTo>
                  <a:lnTo>
                    <a:pt x="1650" y="998"/>
                  </a:lnTo>
                  <a:lnTo>
                    <a:pt x="1761" y="949"/>
                  </a:lnTo>
                  <a:lnTo>
                    <a:pt x="1881" y="894"/>
                  </a:lnTo>
                  <a:lnTo>
                    <a:pt x="2013" y="835"/>
                  </a:lnTo>
                  <a:lnTo>
                    <a:pt x="2154" y="771"/>
                  </a:lnTo>
                  <a:lnTo>
                    <a:pt x="2308" y="700"/>
                  </a:lnTo>
                  <a:lnTo>
                    <a:pt x="2477" y="625"/>
                  </a:lnTo>
                  <a:lnTo>
                    <a:pt x="2657" y="543"/>
                  </a:lnTo>
                  <a:lnTo>
                    <a:pt x="2853" y="453"/>
                  </a:lnTo>
                  <a:lnTo>
                    <a:pt x="3064" y="357"/>
                  </a:lnTo>
                  <a:lnTo>
                    <a:pt x="3293" y="254"/>
                  </a:lnTo>
                  <a:lnTo>
                    <a:pt x="3539" y="143"/>
                  </a:lnTo>
                  <a:close/>
                </a:path>
              </a:pathLst>
            </a:custGeom>
            <a:solidFill>
              <a:srgbClr val="C9D1D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30" name="Freeform 70"/>
            <p:cNvSpPr>
              <a:spLocks/>
            </p:cNvSpPr>
            <p:nvPr/>
          </p:nvSpPr>
          <p:spPr bwMode="auto">
            <a:xfrm>
              <a:off x="1104" y="3024"/>
              <a:ext cx="160" cy="94"/>
            </a:xfrm>
            <a:custGeom>
              <a:avLst/>
              <a:gdLst/>
              <a:ahLst/>
              <a:cxnLst>
                <a:cxn ang="0">
                  <a:pos x="3522" y="112"/>
                </a:cxn>
                <a:cxn ang="0">
                  <a:pos x="3513" y="91"/>
                </a:cxn>
                <a:cxn ang="0">
                  <a:pos x="3491" y="46"/>
                </a:cxn>
                <a:cxn ang="0">
                  <a:pos x="3459" y="18"/>
                </a:cxn>
                <a:cxn ang="0">
                  <a:pos x="3418" y="2"/>
                </a:cxn>
                <a:cxn ang="0">
                  <a:pos x="3376" y="2"/>
                </a:cxn>
                <a:cxn ang="0">
                  <a:pos x="3257" y="53"/>
                </a:cxn>
                <a:cxn ang="0">
                  <a:pos x="3083" y="131"/>
                </a:cxn>
                <a:cxn ang="0">
                  <a:pos x="2932" y="198"/>
                </a:cxn>
                <a:cxn ang="0">
                  <a:pos x="2800" y="258"/>
                </a:cxn>
                <a:cxn ang="0">
                  <a:pos x="2681" y="312"/>
                </a:cxn>
                <a:cxn ang="0">
                  <a:pos x="2565" y="364"/>
                </a:cxn>
                <a:cxn ang="0">
                  <a:pos x="2450" y="415"/>
                </a:cxn>
                <a:cxn ang="0">
                  <a:pos x="2327" y="471"/>
                </a:cxn>
                <a:cxn ang="0">
                  <a:pos x="2189" y="532"/>
                </a:cxn>
                <a:cxn ang="0">
                  <a:pos x="2031" y="603"/>
                </a:cxn>
                <a:cxn ang="0">
                  <a:pos x="1846" y="686"/>
                </a:cxn>
                <a:cxn ang="0">
                  <a:pos x="1628" y="784"/>
                </a:cxn>
                <a:cxn ang="0">
                  <a:pos x="1370" y="899"/>
                </a:cxn>
                <a:cxn ang="0">
                  <a:pos x="1066" y="1036"/>
                </a:cxn>
                <a:cxn ang="0">
                  <a:pos x="710" y="1195"/>
                </a:cxn>
                <a:cxn ang="0">
                  <a:pos x="294" y="1382"/>
                </a:cxn>
                <a:cxn ang="0">
                  <a:pos x="44" y="1497"/>
                </a:cxn>
                <a:cxn ang="0">
                  <a:pos x="16" y="1530"/>
                </a:cxn>
                <a:cxn ang="0">
                  <a:pos x="2" y="1572"/>
                </a:cxn>
                <a:cxn ang="0">
                  <a:pos x="2" y="1615"/>
                </a:cxn>
                <a:cxn ang="0">
                  <a:pos x="14" y="1648"/>
                </a:cxn>
                <a:cxn ang="0">
                  <a:pos x="25" y="1671"/>
                </a:cxn>
                <a:cxn ang="0">
                  <a:pos x="141" y="1651"/>
                </a:cxn>
                <a:cxn ang="0">
                  <a:pos x="326" y="1568"/>
                </a:cxn>
                <a:cxn ang="0">
                  <a:pos x="486" y="1496"/>
                </a:cxn>
                <a:cxn ang="0">
                  <a:pos x="626" y="1433"/>
                </a:cxn>
                <a:cxn ang="0">
                  <a:pos x="754" y="1375"/>
                </a:cxn>
                <a:cxn ang="0">
                  <a:pos x="875" y="1320"/>
                </a:cxn>
                <a:cxn ang="0">
                  <a:pos x="999" y="1264"/>
                </a:cxn>
                <a:cxn ang="0">
                  <a:pos x="1130" y="1205"/>
                </a:cxn>
                <a:cxn ang="0">
                  <a:pos x="1276" y="1140"/>
                </a:cxn>
                <a:cxn ang="0">
                  <a:pos x="1443" y="1064"/>
                </a:cxn>
                <a:cxn ang="0">
                  <a:pos x="1639" y="975"/>
                </a:cxn>
                <a:cxn ang="0">
                  <a:pos x="1870" y="872"/>
                </a:cxn>
                <a:cxn ang="0">
                  <a:pos x="2143" y="749"/>
                </a:cxn>
                <a:cxn ang="0">
                  <a:pos x="2464" y="603"/>
                </a:cxn>
                <a:cxn ang="0">
                  <a:pos x="2841" y="432"/>
                </a:cxn>
                <a:cxn ang="0">
                  <a:pos x="3281" y="234"/>
                </a:cxn>
              </a:cxnLst>
              <a:rect l="0" t="0" r="r" b="b"/>
              <a:pathLst>
                <a:path w="3526" h="1698">
                  <a:moveTo>
                    <a:pt x="3526" y="123"/>
                  </a:moveTo>
                  <a:lnTo>
                    <a:pt x="3522" y="112"/>
                  </a:lnTo>
                  <a:lnTo>
                    <a:pt x="3518" y="103"/>
                  </a:lnTo>
                  <a:lnTo>
                    <a:pt x="3513" y="91"/>
                  </a:ln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3257" y="53"/>
                  </a:lnTo>
                  <a:lnTo>
                    <a:pt x="3166" y="94"/>
                  </a:lnTo>
                  <a:lnTo>
                    <a:pt x="3083" y="131"/>
                  </a:lnTo>
                  <a:lnTo>
                    <a:pt x="3004" y="167"/>
                  </a:lnTo>
                  <a:lnTo>
                    <a:pt x="2932" y="198"/>
                  </a:lnTo>
                  <a:lnTo>
                    <a:pt x="2864" y="229"/>
                  </a:lnTo>
                  <a:lnTo>
                    <a:pt x="2800" y="258"/>
                  </a:lnTo>
                  <a:lnTo>
                    <a:pt x="2740" y="286"/>
                  </a:lnTo>
                  <a:lnTo>
                    <a:pt x="2681" y="312"/>
                  </a:lnTo>
                  <a:lnTo>
                    <a:pt x="2623" y="337"/>
                  </a:lnTo>
                  <a:lnTo>
                    <a:pt x="2565" y="364"/>
                  </a:lnTo>
                  <a:lnTo>
                    <a:pt x="2508" y="389"/>
                  </a:lnTo>
                  <a:lnTo>
                    <a:pt x="2450" y="415"/>
                  </a:lnTo>
                  <a:lnTo>
                    <a:pt x="2389" y="443"/>
                  </a:lnTo>
                  <a:lnTo>
                    <a:pt x="2327" y="471"/>
                  </a:lnTo>
                  <a:lnTo>
                    <a:pt x="2259" y="501"/>
                  </a:lnTo>
                  <a:lnTo>
                    <a:pt x="2189" y="532"/>
                  </a:lnTo>
                  <a:lnTo>
                    <a:pt x="2113" y="567"/>
                  </a:lnTo>
                  <a:lnTo>
                    <a:pt x="2031" y="603"/>
                  </a:lnTo>
                  <a:lnTo>
                    <a:pt x="1942" y="643"/>
                  </a:lnTo>
                  <a:lnTo>
                    <a:pt x="1846" y="686"/>
                  </a:lnTo>
                  <a:lnTo>
                    <a:pt x="1741" y="733"/>
                  </a:lnTo>
                  <a:lnTo>
                    <a:pt x="1628" y="784"/>
                  </a:lnTo>
                  <a:lnTo>
                    <a:pt x="1505" y="839"/>
                  </a:lnTo>
                  <a:lnTo>
                    <a:pt x="1370" y="899"/>
                  </a:lnTo>
                  <a:lnTo>
                    <a:pt x="1224" y="966"/>
                  </a:lnTo>
                  <a:lnTo>
                    <a:pt x="1066" y="1036"/>
                  </a:lnTo>
                  <a:lnTo>
                    <a:pt x="895" y="1113"/>
                  </a:lnTo>
                  <a:lnTo>
                    <a:pt x="710" y="1195"/>
                  </a:lnTo>
                  <a:lnTo>
                    <a:pt x="510" y="1286"/>
                  </a:lnTo>
                  <a:lnTo>
                    <a:pt x="294" y="1382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4" y="1648"/>
                  </a:lnTo>
                  <a:lnTo>
                    <a:pt x="18" y="1657"/>
                  </a:lnTo>
                  <a:lnTo>
                    <a:pt x="25" y="1671"/>
                  </a:lnTo>
                  <a:lnTo>
                    <a:pt x="36" y="1698"/>
                  </a:lnTo>
                  <a:lnTo>
                    <a:pt x="141" y="1651"/>
                  </a:lnTo>
                  <a:lnTo>
                    <a:pt x="237" y="1608"/>
                  </a:lnTo>
                  <a:lnTo>
                    <a:pt x="326" y="1568"/>
                  </a:lnTo>
                  <a:lnTo>
                    <a:pt x="409" y="1530"/>
                  </a:lnTo>
                  <a:lnTo>
                    <a:pt x="486" y="1496"/>
                  </a:lnTo>
                  <a:lnTo>
                    <a:pt x="558" y="1463"/>
                  </a:lnTo>
                  <a:lnTo>
                    <a:pt x="626" y="1433"/>
                  </a:lnTo>
                  <a:lnTo>
                    <a:pt x="691" y="1403"/>
                  </a:lnTo>
                  <a:lnTo>
                    <a:pt x="754" y="1375"/>
                  </a:lnTo>
                  <a:lnTo>
                    <a:pt x="815" y="1347"/>
                  </a:lnTo>
                  <a:lnTo>
                    <a:pt x="875" y="1320"/>
                  </a:lnTo>
                  <a:lnTo>
                    <a:pt x="936" y="1292"/>
                  </a:lnTo>
                  <a:lnTo>
                    <a:pt x="999" y="1264"/>
                  </a:lnTo>
                  <a:lnTo>
                    <a:pt x="1063" y="1236"/>
                  </a:lnTo>
                  <a:lnTo>
                    <a:pt x="1130" y="1205"/>
                  </a:lnTo>
                  <a:lnTo>
                    <a:pt x="1201" y="1173"/>
                  </a:lnTo>
                  <a:lnTo>
                    <a:pt x="1276" y="1140"/>
                  </a:lnTo>
                  <a:lnTo>
                    <a:pt x="1357" y="1103"/>
                  </a:lnTo>
                  <a:lnTo>
                    <a:pt x="1443" y="1064"/>
                  </a:lnTo>
                  <a:lnTo>
                    <a:pt x="1537" y="1022"/>
                  </a:lnTo>
                  <a:lnTo>
                    <a:pt x="1639" y="975"/>
                  </a:lnTo>
                  <a:lnTo>
                    <a:pt x="1749" y="926"/>
                  </a:lnTo>
                  <a:lnTo>
                    <a:pt x="1870" y="872"/>
                  </a:lnTo>
                  <a:lnTo>
                    <a:pt x="2000" y="813"/>
                  </a:lnTo>
                  <a:lnTo>
                    <a:pt x="2143" y="749"/>
                  </a:lnTo>
                  <a:lnTo>
                    <a:pt x="2297" y="679"/>
                  </a:lnTo>
                  <a:lnTo>
                    <a:pt x="2464" y="603"/>
                  </a:lnTo>
                  <a:lnTo>
                    <a:pt x="2646" y="521"/>
                  </a:lnTo>
                  <a:lnTo>
                    <a:pt x="2841" y="432"/>
                  </a:lnTo>
                  <a:lnTo>
                    <a:pt x="3053" y="337"/>
                  </a:lnTo>
                  <a:lnTo>
                    <a:pt x="3281" y="234"/>
                  </a:lnTo>
                  <a:lnTo>
                    <a:pt x="3526" y="123"/>
                  </a:lnTo>
                  <a:close/>
                </a:path>
              </a:pathLst>
            </a:custGeom>
            <a:solidFill>
              <a:srgbClr val="D1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31" name="Freeform 71"/>
            <p:cNvSpPr>
              <a:spLocks/>
            </p:cNvSpPr>
            <p:nvPr/>
          </p:nvSpPr>
          <p:spPr bwMode="auto">
            <a:xfrm>
              <a:off x="1104" y="3024"/>
              <a:ext cx="160" cy="93"/>
            </a:xfrm>
            <a:custGeom>
              <a:avLst/>
              <a:gdLst/>
              <a:ahLst/>
              <a:cxnLst>
                <a:cxn ang="0">
                  <a:pos x="3513" y="96"/>
                </a:cxn>
                <a:cxn ang="0">
                  <a:pos x="3508" y="81"/>
                </a:cxn>
                <a:cxn ang="0">
                  <a:pos x="3491" y="46"/>
                </a:cxn>
                <a:cxn ang="0">
                  <a:pos x="3459" y="18"/>
                </a:cxn>
                <a:cxn ang="0">
                  <a:pos x="3418" y="2"/>
                </a:cxn>
                <a:cxn ang="0">
                  <a:pos x="3376" y="2"/>
                </a:cxn>
                <a:cxn ang="0">
                  <a:pos x="3257" y="53"/>
                </a:cxn>
                <a:cxn ang="0">
                  <a:pos x="3083" y="131"/>
                </a:cxn>
                <a:cxn ang="0">
                  <a:pos x="2932" y="198"/>
                </a:cxn>
                <a:cxn ang="0">
                  <a:pos x="2800" y="258"/>
                </a:cxn>
                <a:cxn ang="0">
                  <a:pos x="2681" y="312"/>
                </a:cxn>
                <a:cxn ang="0">
                  <a:pos x="2565" y="364"/>
                </a:cxn>
                <a:cxn ang="0">
                  <a:pos x="2450" y="415"/>
                </a:cxn>
                <a:cxn ang="0">
                  <a:pos x="2327" y="471"/>
                </a:cxn>
                <a:cxn ang="0">
                  <a:pos x="2189" y="532"/>
                </a:cxn>
                <a:cxn ang="0">
                  <a:pos x="2031" y="603"/>
                </a:cxn>
                <a:cxn ang="0">
                  <a:pos x="1846" y="686"/>
                </a:cxn>
                <a:cxn ang="0">
                  <a:pos x="1628" y="784"/>
                </a:cxn>
                <a:cxn ang="0">
                  <a:pos x="1370" y="899"/>
                </a:cxn>
                <a:cxn ang="0">
                  <a:pos x="1066" y="1036"/>
                </a:cxn>
                <a:cxn ang="0">
                  <a:pos x="710" y="1195"/>
                </a:cxn>
                <a:cxn ang="0">
                  <a:pos x="294" y="1382"/>
                </a:cxn>
                <a:cxn ang="0">
                  <a:pos x="44" y="1497"/>
                </a:cxn>
                <a:cxn ang="0">
                  <a:pos x="16" y="1530"/>
                </a:cxn>
                <a:cxn ang="0">
                  <a:pos x="2" y="1572"/>
                </a:cxn>
                <a:cxn ang="0">
                  <a:pos x="2" y="1615"/>
                </a:cxn>
                <a:cxn ang="0">
                  <a:pos x="12" y="1644"/>
                </a:cxn>
                <a:cxn ang="0">
                  <a:pos x="18" y="1657"/>
                </a:cxn>
                <a:cxn ang="0">
                  <a:pos x="130" y="1627"/>
                </a:cxn>
                <a:cxn ang="0">
                  <a:pos x="315" y="1543"/>
                </a:cxn>
                <a:cxn ang="0">
                  <a:pos x="474" y="1472"/>
                </a:cxn>
                <a:cxn ang="0">
                  <a:pos x="615" y="1408"/>
                </a:cxn>
                <a:cxn ang="0">
                  <a:pos x="743" y="1352"/>
                </a:cxn>
                <a:cxn ang="0">
                  <a:pos x="864" y="1297"/>
                </a:cxn>
                <a:cxn ang="0">
                  <a:pos x="987" y="1241"/>
                </a:cxn>
                <a:cxn ang="0">
                  <a:pos x="1119" y="1182"/>
                </a:cxn>
                <a:cxn ang="0">
                  <a:pos x="1265" y="1116"/>
                </a:cxn>
                <a:cxn ang="0">
                  <a:pos x="1432" y="1042"/>
                </a:cxn>
                <a:cxn ang="0">
                  <a:pos x="1628" y="953"/>
                </a:cxn>
                <a:cxn ang="0">
                  <a:pos x="1859" y="850"/>
                </a:cxn>
                <a:cxn ang="0">
                  <a:pos x="2132" y="726"/>
                </a:cxn>
                <a:cxn ang="0">
                  <a:pos x="2453" y="582"/>
                </a:cxn>
                <a:cxn ang="0">
                  <a:pos x="2830" y="412"/>
                </a:cxn>
                <a:cxn ang="0">
                  <a:pos x="3269" y="214"/>
                </a:cxn>
              </a:cxnLst>
              <a:rect l="0" t="0" r="r" b="b"/>
              <a:pathLst>
                <a:path w="3515" h="1674">
                  <a:moveTo>
                    <a:pt x="3515" y="103"/>
                  </a:moveTo>
                  <a:lnTo>
                    <a:pt x="3513" y="96"/>
                  </a:lnTo>
                  <a:lnTo>
                    <a:pt x="3511" y="91"/>
                  </a:lnTo>
                  <a:lnTo>
                    <a:pt x="3508" y="81"/>
                  </a:ln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3257" y="53"/>
                  </a:lnTo>
                  <a:lnTo>
                    <a:pt x="3166" y="94"/>
                  </a:lnTo>
                  <a:lnTo>
                    <a:pt x="3083" y="131"/>
                  </a:lnTo>
                  <a:lnTo>
                    <a:pt x="3004" y="167"/>
                  </a:lnTo>
                  <a:lnTo>
                    <a:pt x="2932" y="198"/>
                  </a:lnTo>
                  <a:lnTo>
                    <a:pt x="2864" y="229"/>
                  </a:lnTo>
                  <a:lnTo>
                    <a:pt x="2800" y="258"/>
                  </a:lnTo>
                  <a:lnTo>
                    <a:pt x="2740" y="286"/>
                  </a:lnTo>
                  <a:lnTo>
                    <a:pt x="2681" y="312"/>
                  </a:lnTo>
                  <a:lnTo>
                    <a:pt x="2623" y="337"/>
                  </a:lnTo>
                  <a:lnTo>
                    <a:pt x="2565" y="364"/>
                  </a:lnTo>
                  <a:lnTo>
                    <a:pt x="2508" y="389"/>
                  </a:lnTo>
                  <a:lnTo>
                    <a:pt x="2450" y="415"/>
                  </a:lnTo>
                  <a:lnTo>
                    <a:pt x="2389" y="443"/>
                  </a:lnTo>
                  <a:lnTo>
                    <a:pt x="2327" y="471"/>
                  </a:lnTo>
                  <a:lnTo>
                    <a:pt x="2259" y="501"/>
                  </a:lnTo>
                  <a:lnTo>
                    <a:pt x="2189" y="532"/>
                  </a:lnTo>
                  <a:lnTo>
                    <a:pt x="2113" y="567"/>
                  </a:lnTo>
                  <a:lnTo>
                    <a:pt x="2031" y="603"/>
                  </a:lnTo>
                  <a:lnTo>
                    <a:pt x="1942" y="643"/>
                  </a:lnTo>
                  <a:lnTo>
                    <a:pt x="1846" y="686"/>
                  </a:lnTo>
                  <a:lnTo>
                    <a:pt x="1741" y="733"/>
                  </a:lnTo>
                  <a:lnTo>
                    <a:pt x="1628" y="784"/>
                  </a:lnTo>
                  <a:lnTo>
                    <a:pt x="1505" y="839"/>
                  </a:lnTo>
                  <a:lnTo>
                    <a:pt x="1370" y="899"/>
                  </a:lnTo>
                  <a:lnTo>
                    <a:pt x="1224" y="966"/>
                  </a:lnTo>
                  <a:lnTo>
                    <a:pt x="1066" y="1036"/>
                  </a:lnTo>
                  <a:lnTo>
                    <a:pt x="895" y="1113"/>
                  </a:lnTo>
                  <a:lnTo>
                    <a:pt x="710" y="1195"/>
                  </a:lnTo>
                  <a:lnTo>
                    <a:pt x="510" y="1286"/>
                  </a:lnTo>
                  <a:lnTo>
                    <a:pt x="294" y="1382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2" y="1644"/>
                  </a:lnTo>
                  <a:lnTo>
                    <a:pt x="15" y="1649"/>
                  </a:lnTo>
                  <a:lnTo>
                    <a:pt x="18" y="1657"/>
                  </a:lnTo>
                  <a:lnTo>
                    <a:pt x="25" y="1674"/>
                  </a:lnTo>
                  <a:lnTo>
                    <a:pt x="130" y="1627"/>
                  </a:lnTo>
                  <a:lnTo>
                    <a:pt x="225" y="1583"/>
                  </a:lnTo>
                  <a:lnTo>
                    <a:pt x="315" y="1543"/>
                  </a:lnTo>
                  <a:lnTo>
                    <a:pt x="398" y="1506"/>
                  </a:lnTo>
                  <a:lnTo>
                    <a:pt x="474" y="1472"/>
                  </a:lnTo>
                  <a:lnTo>
                    <a:pt x="547" y="1439"/>
                  </a:lnTo>
                  <a:lnTo>
                    <a:pt x="615" y="1408"/>
                  </a:lnTo>
                  <a:lnTo>
                    <a:pt x="679" y="1379"/>
                  </a:lnTo>
                  <a:lnTo>
                    <a:pt x="743" y="1352"/>
                  </a:lnTo>
                  <a:lnTo>
                    <a:pt x="804" y="1324"/>
                  </a:lnTo>
                  <a:lnTo>
                    <a:pt x="864" y="1297"/>
                  </a:lnTo>
                  <a:lnTo>
                    <a:pt x="925" y="1269"/>
                  </a:lnTo>
                  <a:lnTo>
                    <a:pt x="987" y="1241"/>
                  </a:lnTo>
                  <a:lnTo>
                    <a:pt x="1052" y="1212"/>
                  </a:lnTo>
                  <a:lnTo>
                    <a:pt x="1119" y="1182"/>
                  </a:lnTo>
                  <a:lnTo>
                    <a:pt x="1189" y="1150"/>
                  </a:lnTo>
                  <a:lnTo>
                    <a:pt x="1265" y="1116"/>
                  </a:lnTo>
                  <a:lnTo>
                    <a:pt x="1345" y="1081"/>
                  </a:lnTo>
                  <a:lnTo>
                    <a:pt x="1432" y="1042"/>
                  </a:lnTo>
                  <a:lnTo>
                    <a:pt x="1526" y="999"/>
                  </a:lnTo>
                  <a:lnTo>
                    <a:pt x="1628" y="953"/>
                  </a:lnTo>
                  <a:lnTo>
                    <a:pt x="1738" y="903"/>
                  </a:lnTo>
                  <a:lnTo>
                    <a:pt x="1859" y="850"/>
                  </a:lnTo>
                  <a:lnTo>
                    <a:pt x="1989" y="791"/>
                  </a:lnTo>
                  <a:lnTo>
                    <a:pt x="2132" y="726"/>
                  </a:lnTo>
                  <a:lnTo>
                    <a:pt x="2286" y="657"/>
                  </a:lnTo>
                  <a:lnTo>
                    <a:pt x="2453" y="582"/>
                  </a:lnTo>
                  <a:lnTo>
                    <a:pt x="2635" y="500"/>
                  </a:lnTo>
                  <a:lnTo>
                    <a:pt x="2830" y="412"/>
                  </a:lnTo>
                  <a:lnTo>
                    <a:pt x="3042" y="316"/>
                  </a:lnTo>
                  <a:lnTo>
                    <a:pt x="3269" y="214"/>
                  </a:lnTo>
                  <a:lnTo>
                    <a:pt x="3515" y="103"/>
                  </a:lnTo>
                  <a:close/>
                </a:path>
              </a:pathLst>
            </a:custGeom>
            <a:solidFill>
              <a:srgbClr val="D6DED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32" name="Freeform 72"/>
            <p:cNvSpPr>
              <a:spLocks/>
            </p:cNvSpPr>
            <p:nvPr/>
          </p:nvSpPr>
          <p:spPr bwMode="auto">
            <a:xfrm>
              <a:off x="1104" y="3024"/>
              <a:ext cx="159" cy="92"/>
            </a:xfrm>
            <a:custGeom>
              <a:avLst/>
              <a:gdLst/>
              <a:ahLst/>
              <a:cxnLst>
                <a:cxn ang="0">
                  <a:pos x="3503" y="83"/>
                </a:cxn>
                <a:cxn ang="0">
                  <a:pos x="3502" y="64"/>
                </a:cxn>
                <a:cxn ang="0">
                  <a:pos x="3491" y="46"/>
                </a:cxn>
                <a:cxn ang="0">
                  <a:pos x="3476" y="31"/>
                </a:cxn>
                <a:cxn ang="0">
                  <a:pos x="3459" y="18"/>
                </a:cxn>
                <a:cxn ang="0">
                  <a:pos x="3440" y="8"/>
                </a:cxn>
                <a:cxn ang="0">
                  <a:pos x="3418" y="2"/>
                </a:cxn>
                <a:cxn ang="0">
                  <a:pos x="3397" y="0"/>
                </a:cxn>
                <a:cxn ang="0">
                  <a:pos x="3376" y="2"/>
                </a:cxn>
                <a:cxn ang="0">
                  <a:pos x="3356" y="8"/>
                </a:cxn>
                <a:cxn ang="0">
                  <a:pos x="62" y="1486"/>
                </a:cxn>
                <a:cxn ang="0">
                  <a:pos x="44" y="1497"/>
                </a:cxn>
                <a:cxn ang="0">
                  <a:pos x="29" y="1512"/>
                </a:cxn>
                <a:cxn ang="0">
                  <a:pos x="16" y="1530"/>
                </a:cxn>
                <a:cxn ang="0">
                  <a:pos x="7" y="1550"/>
                </a:cxn>
                <a:cxn ang="0">
                  <a:pos x="2" y="1572"/>
                </a:cxn>
                <a:cxn ang="0">
                  <a:pos x="0" y="1594"/>
                </a:cxn>
                <a:cxn ang="0">
                  <a:pos x="2" y="1615"/>
                </a:cxn>
                <a:cxn ang="0">
                  <a:pos x="8" y="1636"/>
                </a:cxn>
                <a:cxn ang="0">
                  <a:pos x="13" y="1649"/>
                </a:cxn>
                <a:cxn ang="0">
                  <a:pos x="3503" y="83"/>
                </a:cxn>
              </a:cxnLst>
              <a:rect l="0" t="0" r="r" b="b"/>
              <a:pathLst>
                <a:path w="3503" h="1649">
                  <a:moveTo>
                    <a:pt x="3503" y="83"/>
                  </a:move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3" y="1649"/>
                  </a:lnTo>
                  <a:lnTo>
                    <a:pt x="3503" y="83"/>
                  </a:lnTo>
                  <a:close/>
                </a:path>
              </a:pathLst>
            </a:custGeom>
            <a:solidFill>
              <a:srgbClr val="E0E8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33" name="Freeform 73"/>
            <p:cNvSpPr>
              <a:spLocks/>
            </p:cNvSpPr>
            <p:nvPr/>
          </p:nvSpPr>
          <p:spPr bwMode="auto">
            <a:xfrm>
              <a:off x="1277" y="3064"/>
              <a:ext cx="2" cy="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9" y="0"/>
                </a:cxn>
                <a:cxn ang="0">
                  <a:pos x="16" y="2"/>
                </a:cxn>
                <a:cxn ang="0">
                  <a:pos x="22" y="7"/>
                </a:cxn>
                <a:cxn ang="0">
                  <a:pos x="26" y="13"/>
                </a:cxn>
                <a:cxn ang="0">
                  <a:pos x="28" y="21"/>
                </a:cxn>
                <a:cxn ang="0">
                  <a:pos x="27" y="29"/>
                </a:cxn>
                <a:cxn ang="0">
                  <a:pos x="23" y="35"/>
                </a:cxn>
                <a:cxn ang="0">
                  <a:pos x="16" y="40"/>
                </a:cxn>
                <a:cxn ang="0">
                  <a:pos x="0" y="2"/>
                </a:cxn>
              </a:cxnLst>
              <a:rect l="0" t="0" r="r" b="b"/>
              <a:pathLst>
                <a:path w="28" h="40">
                  <a:moveTo>
                    <a:pt x="0" y="2"/>
                  </a:moveTo>
                  <a:lnTo>
                    <a:pt x="9" y="0"/>
                  </a:lnTo>
                  <a:lnTo>
                    <a:pt x="16" y="2"/>
                  </a:lnTo>
                  <a:lnTo>
                    <a:pt x="22" y="7"/>
                  </a:lnTo>
                  <a:lnTo>
                    <a:pt x="26" y="13"/>
                  </a:lnTo>
                  <a:lnTo>
                    <a:pt x="28" y="21"/>
                  </a:lnTo>
                  <a:lnTo>
                    <a:pt x="27" y="29"/>
                  </a:lnTo>
                  <a:lnTo>
                    <a:pt x="23" y="35"/>
                  </a:lnTo>
                  <a:lnTo>
                    <a:pt x="16" y="4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7A82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34" name="Freeform 74"/>
            <p:cNvSpPr>
              <a:spLocks/>
            </p:cNvSpPr>
            <p:nvPr/>
          </p:nvSpPr>
          <p:spPr bwMode="auto">
            <a:xfrm>
              <a:off x="1118" y="3064"/>
              <a:ext cx="160" cy="90"/>
            </a:xfrm>
            <a:custGeom>
              <a:avLst/>
              <a:gdLst/>
              <a:ahLst/>
              <a:cxnLst>
                <a:cxn ang="0">
                  <a:pos x="8" y="1596"/>
                </a:cxn>
                <a:cxn ang="0">
                  <a:pos x="0" y="1577"/>
                </a:cxn>
                <a:cxn ang="0">
                  <a:pos x="3513" y="0"/>
                </a:cxn>
                <a:cxn ang="0">
                  <a:pos x="3529" y="38"/>
                </a:cxn>
                <a:cxn ang="0">
                  <a:pos x="16" y="1614"/>
                </a:cxn>
                <a:cxn ang="0">
                  <a:pos x="8" y="1596"/>
                </a:cxn>
              </a:cxnLst>
              <a:rect l="0" t="0" r="r" b="b"/>
              <a:pathLst>
                <a:path w="3529" h="1614">
                  <a:moveTo>
                    <a:pt x="8" y="1596"/>
                  </a:moveTo>
                  <a:lnTo>
                    <a:pt x="0" y="1577"/>
                  </a:lnTo>
                  <a:lnTo>
                    <a:pt x="3513" y="0"/>
                  </a:lnTo>
                  <a:lnTo>
                    <a:pt x="3529" y="38"/>
                  </a:lnTo>
                  <a:lnTo>
                    <a:pt x="16" y="1614"/>
                  </a:lnTo>
                  <a:lnTo>
                    <a:pt x="8" y="1596"/>
                  </a:lnTo>
                  <a:close/>
                </a:path>
              </a:pathLst>
            </a:custGeom>
            <a:solidFill>
              <a:srgbClr val="7A82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35" name="Freeform 75"/>
            <p:cNvSpPr>
              <a:spLocks/>
            </p:cNvSpPr>
            <p:nvPr/>
          </p:nvSpPr>
          <p:spPr bwMode="auto">
            <a:xfrm>
              <a:off x="1117" y="3152"/>
              <a:ext cx="1" cy="2"/>
            </a:xfrm>
            <a:custGeom>
              <a:avLst/>
              <a:gdLst/>
              <a:ahLst/>
              <a:cxnLst>
                <a:cxn ang="0">
                  <a:pos x="28" y="37"/>
                </a:cxn>
                <a:cxn ang="0">
                  <a:pos x="19" y="40"/>
                </a:cxn>
                <a:cxn ang="0">
                  <a:pos x="12" y="37"/>
                </a:cxn>
                <a:cxn ang="0">
                  <a:pos x="6" y="33"/>
                </a:cxn>
                <a:cxn ang="0">
                  <a:pos x="2" y="26"/>
                </a:cxn>
                <a:cxn ang="0">
                  <a:pos x="0" y="19"/>
                </a:cxn>
                <a:cxn ang="0">
                  <a:pos x="1" y="11"/>
                </a:cxn>
                <a:cxn ang="0">
                  <a:pos x="5" y="5"/>
                </a:cxn>
                <a:cxn ang="0">
                  <a:pos x="12" y="0"/>
                </a:cxn>
                <a:cxn ang="0">
                  <a:pos x="28" y="37"/>
                </a:cxn>
              </a:cxnLst>
              <a:rect l="0" t="0" r="r" b="b"/>
              <a:pathLst>
                <a:path w="28" h="40">
                  <a:moveTo>
                    <a:pt x="28" y="37"/>
                  </a:moveTo>
                  <a:lnTo>
                    <a:pt x="19" y="40"/>
                  </a:lnTo>
                  <a:lnTo>
                    <a:pt x="12" y="37"/>
                  </a:lnTo>
                  <a:lnTo>
                    <a:pt x="6" y="33"/>
                  </a:lnTo>
                  <a:lnTo>
                    <a:pt x="2" y="26"/>
                  </a:lnTo>
                  <a:lnTo>
                    <a:pt x="0" y="19"/>
                  </a:lnTo>
                  <a:lnTo>
                    <a:pt x="1" y="11"/>
                  </a:lnTo>
                  <a:lnTo>
                    <a:pt x="5" y="5"/>
                  </a:lnTo>
                  <a:lnTo>
                    <a:pt x="12" y="0"/>
                  </a:lnTo>
                  <a:lnTo>
                    <a:pt x="28" y="37"/>
                  </a:lnTo>
                  <a:close/>
                </a:path>
              </a:pathLst>
            </a:custGeom>
            <a:solidFill>
              <a:srgbClr val="7A82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36" name="Freeform 76"/>
            <p:cNvSpPr>
              <a:spLocks/>
            </p:cNvSpPr>
            <p:nvPr/>
          </p:nvSpPr>
          <p:spPr bwMode="auto">
            <a:xfrm>
              <a:off x="1281" y="3075"/>
              <a:ext cx="2" cy="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9" y="0"/>
                </a:cxn>
                <a:cxn ang="0">
                  <a:pos x="16" y="2"/>
                </a:cxn>
                <a:cxn ang="0">
                  <a:pos x="22" y="6"/>
                </a:cxn>
                <a:cxn ang="0">
                  <a:pos x="26" y="13"/>
                </a:cxn>
                <a:cxn ang="0">
                  <a:pos x="28" y="21"/>
                </a:cxn>
                <a:cxn ang="0">
                  <a:pos x="27" y="29"/>
                </a:cxn>
                <a:cxn ang="0">
                  <a:pos x="23" y="35"/>
                </a:cxn>
                <a:cxn ang="0">
                  <a:pos x="16" y="40"/>
                </a:cxn>
                <a:cxn ang="0">
                  <a:pos x="0" y="2"/>
                </a:cxn>
              </a:cxnLst>
              <a:rect l="0" t="0" r="r" b="b"/>
              <a:pathLst>
                <a:path w="28" h="40">
                  <a:moveTo>
                    <a:pt x="0" y="2"/>
                  </a:moveTo>
                  <a:lnTo>
                    <a:pt x="9" y="0"/>
                  </a:lnTo>
                  <a:lnTo>
                    <a:pt x="16" y="2"/>
                  </a:lnTo>
                  <a:lnTo>
                    <a:pt x="22" y="6"/>
                  </a:lnTo>
                  <a:lnTo>
                    <a:pt x="26" y="13"/>
                  </a:lnTo>
                  <a:lnTo>
                    <a:pt x="28" y="21"/>
                  </a:lnTo>
                  <a:lnTo>
                    <a:pt x="27" y="29"/>
                  </a:lnTo>
                  <a:lnTo>
                    <a:pt x="23" y="35"/>
                  </a:lnTo>
                  <a:lnTo>
                    <a:pt x="16" y="4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37" name="Freeform 77"/>
            <p:cNvSpPr>
              <a:spLocks/>
            </p:cNvSpPr>
            <p:nvPr/>
          </p:nvSpPr>
          <p:spPr bwMode="auto">
            <a:xfrm>
              <a:off x="1121" y="3075"/>
              <a:ext cx="161" cy="91"/>
            </a:xfrm>
            <a:custGeom>
              <a:avLst/>
              <a:gdLst/>
              <a:ahLst/>
              <a:cxnLst>
                <a:cxn ang="0">
                  <a:pos x="8" y="1614"/>
                </a:cxn>
                <a:cxn ang="0">
                  <a:pos x="0" y="1595"/>
                </a:cxn>
                <a:cxn ang="0">
                  <a:pos x="3531" y="0"/>
                </a:cxn>
                <a:cxn ang="0">
                  <a:pos x="3547" y="38"/>
                </a:cxn>
                <a:cxn ang="0">
                  <a:pos x="17" y="1633"/>
                </a:cxn>
                <a:cxn ang="0">
                  <a:pos x="8" y="1614"/>
                </a:cxn>
              </a:cxnLst>
              <a:rect l="0" t="0" r="r" b="b"/>
              <a:pathLst>
                <a:path w="3547" h="1633">
                  <a:moveTo>
                    <a:pt x="8" y="1614"/>
                  </a:moveTo>
                  <a:lnTo>
                    <a:pt x="0" y="1595"/>
                  </a:lnTo>
                  <a:lnTo>
                    <a:pt x="3531" y="0"/>
                  </a:lnTo>
                  <a:lnTo>
                    <a:pt x="3547" y="38"/>
                  </a:lnTo>
                  <a:lnTo>
                    <a:pt x="17" y="1633"/>
                  </a:lnTo>
                  <a:lnTo>
                    <a:pt x="8" y="1614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38" name="Freeform 78"/>
            <p:cNvSpPr>
              <a:spLocks/>
            </p:cNvSpPr>
            <p:nvPr/>
          </p:nvSpPr>
          <p:spPr bwMode="auto">
            <a:xfrm>
              <a:off x="1120" y="3164"/>
              <a:ext cx="2" cy="2"/>
            </a:xfrm>
            <a:custGeom>
              <a:avLst/>
              <a:gdLst/>
              <a:ahLst/>
              <a:cxnLst>
                <a:cxn ang="0">
                  <a:pos x="29" y="38"/>
                </a:cxn>
                <a:cxn ang="0">
                  <a:pos x="19" y="40"/>
                </a:cxn>
                <a:cxn ang="0">
                  <a:pos x="12" y="38"/>
                </a:cxn>
                <a:cxn ang="0">
                  <a:pos x="6" y="34"/>
                </a:cxn>
                <a:cxn ang="0">
                  <a:pos x="2" y="27"/>
                </a:cxn>
                <a:cxn ang="0">
                  <a:pos x="0" y="19"/>
                </a:cxn>
                <a:cxn ang="0">
                  <a:pos x="1" y="12"/>
                </a:cxn>
                <a:cxn ang="0">
                  <a:pos x="5" y="6"/>
                </a:cxn>
                <a:cxn ang="0">
                  <a:pos x="12" y="0"/>
                </a:cxn>
                <a:cxn ang="0">
                  <a:pos x="29" y="38"/>
                </a:cxn>
              </a:cxnLst>
              <a:rect l="0" t="0" r="r" b="b"/>
              <a:pathLst>
                <a:path w="29" h="40">
                  <a:moveTo>
                    <a:pt x="29" y="38"/>
                  </a:moveTo>
                  <a:lnTo>
                    <a:pt x="19" y="40"/>
                  </a:lnTo>
                  <a:lnTo>
                    <a:pt x="12" y="38"/>
                  </a:lnTo>
                  <a:lnTo>
                    <a:pt x="6" y="34"/>
                  </a:lnTo>
                  <a:lnTo>
                    <a:pt x="2" y="27"/>
                  </a:lnTo>
                  <a:lnTo>
                    <a:pt x="0" y="19"/>
                  </a:lnTo>
                  <a:lnTo>
                    <a:pt x="1" y="12"/>
                  </a:lnTo>
                  <a:lnTo>
                    <a:pt x="5" y="6"/>
                  </a:lnTo>
                  <a:lnTo>
                    <a:pt x="12" y="0"/>
                  </a:lnTo>
                  <a:lnTo>
                    <a:pt x="29" y="38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39" name="Freeform 79"/>
            <p:cNvSpPr>
              <a:spLocks/>
            </p:cNvSpPr>
            <p:nvPr/>
          </p:nvSpPr>
          <p:spPr bwMode="auto">
            <a:xfrm>
              <a:off x="1112" y="3169"/>
              <a:ext cx="50" cy="122"/>
            </a:xfrm>
            <a:custGeom>
              <a:avLst/>
              <a:gdLst/>
              <a:ahLst/>
              <a:cxnLst>
                <a:cxn ang="0">
                  <a:pos x="230" y="56"/>
                </a:cxn>
                <a:cxn ang="0">
                  <a:pos x="1103" y="2072"/>
                </a:cxn>
                <a:cxn ang="0">
                  <a:pos x="1067" y="2201"/>
                </a:cxn>
                <a:cxn ang="0">
                  <a:pos x="1031" y="2186"/>
                </a:cxn>
                <a:cxn ang="0">
                  <a:pos x="994" y="2172"/>
                </a:cxn>
                <a:cxn ang="0">
                  <a:pos x="958" y="2155"/>
                </a:cxn>
                <a:cxn ang="0">
                  <a:pos x="921" y="2138"/>
                </a:cxn>
                <a:cxn ang="0">
                  <a:pos x="886" y="2119"/>
                </a:cxn>
                <a:cxn ang="0">
                  <a:pos x="850" y="2100"/>
                </a:cxn>
                <a:cxn ang="0">
                  <a:pos x="814" y="2079"/>
                </a:cxn>
                <a:cxn ang="0">
                  <a:pos x="780" y="2058"/>
                </a:cxn>
                <a:cxn ang="0">
                  <a:pos x="745" y="2036"/>
                </a:cxn>
                <a:cxn ang="0">
                  <a:pos x="711" y="2012"/>
                </a:cxn>
                <a:cxn ang="0">
                  <a:pos x="677" y="1988"/>
                </a:cxn>
                <a:cxn ang="0">
                  <a:pos x="644" y="1964"/>
                </a:cxn>
                <a:cxn ang="0">
                  <a:pos x="610" y="1939"/>
                </a:cxn>
                <a:cxn ang="0">
                  <a:pos x="579" y="1911"/>
                </a:cxn>
                <a:cxn ang="0">
                  <a:pos x="547" y="1884"/>
                </a:cxn>
                <a:cxn ang="0">
                  <a:pos x="515" y="1856"/>
                </a:cxn>
                <a:cxn ang="0">
                  <a:pos x="485" y="1827"/>
                </a:cxn>
                <a:cxn ang="0">
                  <a:pos x="455" y="1797"/>
                </a:cxn>
                <a:cxn ang="0">
                  <a:pos x="426" y="1767"/>
                </a:cxn>
                <a:cxn ang="0">
                  <a:pos x="397" y="1736"/>
                </a:cxn>
                <a:cxn ang="0">
                  <a:pos x="370" y="1705"/>
                </a:cxn>
                <a:cxn ang="0">
                  <a:pos x="342" y="1672"/>
                </a:cxn>
                <a:cxn ang="0">
                  <a:pos x="316" y="1638"/>
                </a:cxn>
                <a:cxn ang="0">
                  <a:pos x="291" y="1604"/>
                </a:cxn>
                <a:cxn ang="0">
                  <a:pos x="267" y="1571"/>
                </a:cxn>
                <a:cxn ang="0">
                  <a:pos x="243" y="1536"/>
                </a:cxn>
                <a:cxn ang="0">
                  <a:pos x="221" y="1500"/>
                </a:cxn>
                <a:cxn ang="0">
                  <a:pos x="199" y="1463"/>
                </a:cxn>
                <a:cxn ang="0">
                  <a:pos x="178" y="1427"/>
                </a:cxn>
                <a:cxn ang="0">
                  <a:pos x="158" y="1389"/>
                </a:cxn>
                <a:cxn ang="0">
                  <a:pos x="140" y="1351"/>
                </a:cxn>
                <a:cxn ang="0">
                  <a:pos x="123" y="1314"/>
                </a:cxn>
                <a:cxn ang="0">
                  <a:pos x="94" y="1241"/>
                </a:cxn>
                <a:cxn ang="0">
                  <a:pos x="70" y="1164"/>
                </a:cxn>
                <a:cxn ang="0">
                  <a:pos x="49" y="1083"/>
                </a:cxn>
                <a:cxn ang="0">
                  <a:pos x="32" y="997"/>
                </a:cxn>
                <a:cxn ang="0">
                  <a:pos x="19" y="910"/>
                </a:cxn>
                <a:cxn ang="0">
                  <a:pos x="8" y="822"/>
                </a:cxn>
                <a:cxn ang="0">
                  <a:pos x="2" y="732"/>
                </a:cxn>
                <a:cxn ang="0">
                  <a:pos x="0" y="641"/>
                </a:cxn>
                <a:cxn ang="0">
                  <a:pos x="2" y="551"/>
                </a:cxn>
                <a:cxn ang="0">
                  <a:pos x="8" y="463"/>
                </a:cxn>
                <a:cxn ang="0">
                  <a:pos x="18" y="375"/>
                </a:cxn>
                <a:cxn ang="0">
                  <a:pos x="31" y="292"/>
                </a:cxn>
                <a:cxn ang="0">
                  <a:pos x="48" y="212"/>
                </a:cxn>
                <a:cxn ang="0">
                  <a:pos x="69" y="136"/>
                </a:cxn>
                <a:cxn ang="0">
                  <a:pos x="94" y="65"/>
                </a:cxn>
                <a:cxn ang="0">
                  <a:pos x="123" y="0"/>
                </a:cxn>
                <a:cxn ang="0">
                  <a:pos x="230" y="56"/>
                </a:cxn>
              </a:cxnLst>
              <a:rect l="0" t="0" r="r" b="b"/>
              <a:pathLst>
                <a:path w="1103" h="2201">
                  <a:moveTo>
                    <a:pt x="230" y="56"/>
                  </a:moveTo>
                  <a:lnTo>
                    <a:pt x="1103" y="2072"/>
                  </a:lnTo>
                  <a:lnTo>
                    <a:pt x="1067" y="2201"/>
                  </a:lnTo>
                  <a:lnTo>
                    <a:pt x="1031" y="2186"/>
                  </a:lnTo>
                  <a:lnTo>
                    <a:pt x="994" y="2172"/>
                  </a:lnTo>
                  <a:lnTo>
                    <a:pt x="958" y="2155"/>
                  </a:lnTo>
                  <a:lnTo>
                    <a:pt x="921" y="2138"/>
                  </a:lnTo>
                  <a:lnTo>
                    <a:pt x="886" y="2119"/>
                  </a:lnTo>
                  <a:lnTo>
                    <a:pt x="850" y="2100"/>
                  </a:lnTo>
                  <a:lnTo>
                    <a:pt x="814" y="2079"/>
                  </a:lnTo>
                  <a:lnTo>
                    <a:pt x="780" y="2058"/>
                  </a:lnTo>
                  <a:lnTo>
                    <a:pt x="745" y="2036"/>
                  </a:lnTo>
                  <a:lnTo>
                    <a:pt x="711" y="2012"/>
                  </a:lnTo>
                  <a:lnTo>
                    <a:pt x="677" y="1988"/>
                  </a:lnTo>
                  <a:lnTo>
                    <a:pt x="644" y="1964"/>
                  </a:lnTo>
                  <a:lnTo>
                    <a:pt x="610" y="1939"/>
                  </a:lnTo>
                  <a:lnTo>
                    <a:pt x="579" y="1911"/>
                  </a:lnTo>
                  <a:lnTo>
                    <a:pt x="547" y="1884"/>
                  </a:lnTo>
                  <a:lnTo>
                    <a:pt x="515" y="1856"/>
                  </a:lnTo>
                  <a:lnTo>
                    <a:pt x="485" y="1827"/>
                  </a:lnTo>
                  <a:lnTo>
                    <a:pt x="455" y="1797"/>
                  </a:lnTo>
                  <a:lnTo>
                    <a:pt x="426" y="1767"/>
                  </a:lnTo>
                  <a:lnTo>
                    <a:pt x="397" y="1736"/>
                  </a:lnTo>
                  <a:lnTo>
                    <a:pt x="370" y="1705"/>
                  </a:lnTo>
                  <a:lnTo>
                    <a:pt x="342" y="1672"/>
                  </a:lnTo>
                  <a:lnTo>
                    <a:pt x="316" y="1638"/>
                  </a:lnTo>
                  <a:lnTo>
                    <a:pt x="291" y="1604"/>
                  </a:lnTo>
                  <a:lnTo>
                    <a:pt x="267" y="1571"/>
                  </a:lnTo>
                  <a:lnTo>
                    <a:pt x="243" y="1536"/>
                  </a:lnTo>
                  <a:lnTo>
                    <a:pt x="221" y="1500"/>
                  </a:lnTo>
                  <a:lnTo>
                    <a:pt x="199" y="1463"/>
                  </a:lnTo>
                  <a:lnTo>
                    <a:pt x="178" y="1427"/>
                  </a:lnTo>
                  <a:lnTo>
                    <a:pt x="158" y="1389"/>
                  </a:lnTo>
                  <a:lnTo>
                    <a:pt x="140" y="1351"/>
                  </a:lnTo>
                  <a:lnTo>
                    <a:pt x="123" y="1314"/>
                  </a:lnTo>
                  <a:lnTo>
                    <a:pt x="94" y="1241"/>
                  </a:lnTo>
                  <a:lnTo>
                    <a:pt x="70" y="1164"/>
                  </a:lnTo>
                  <a:lnTo>
                    <a:pt x="49" y="1083"/>
                  </a:lnTo>
                  <a:lnTo>
                    <a:pt x="32" y="997"/>
                  </a:lnTo>
                  <a:lnTo>
                    <a:pt x="19" y="910"/>
                  </a:lnTo>
                  <a:lnTo>
                    <a:pt x="8" y="822"/>
                  </a:lnTo>
                  <a:lnTo>
                    <a:pt x="2" y="732"/>
                  </a:lnTo>
                  <a:lnTo>
                    <a:pt x="0" y="641"/>
                  </a:lnTo>
                  <a:lnTo>
                    <a:pt x="2" y="551"/>
                  </a:lnTo>
                  <a:lnTo>
                    <a:pt x="8" y="463"/>
                  </a:lnTo>
                  <a:lnTo>
                    <a:pt x="18" y="375"/>
                  </a:lnTo>
                  <a:lnTo>
                    <a:pt x="31" y="292"/>
                  </a:lnTo>
                  <a:lnTo>
                    <a:pt x="48" y="212"/>
                  </a:lnTo>
                  <a:lnTo>
                    <a:pt x="69" y="136"/>
                  </a:lnTo>
                  <a:lnTo>
                    <a:pt x="94" y="65"/>
                  </a:lnTo>
                  <a:lnTo>
                    <a:pt x="123" y="0"/>
                  </a:lnTo>
                  <a:lnTo>
                    <a:pt x="230" y="56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40" name="Freeform 80"/>
            <p:cNvSpPr>
              <a:spLocks/>
            </p:cNvSpPr>
            <p:nvPr/>
          </p:nvSpPr>
          <p:spPr bwMode="auto">
            <a:xfrm>
              <a:off x="1111" y="3169"/>
              <a:ext cx="50" cy="122"/>
            </a:xfrm>
            <a:custGeom>
              <a:avLst/>
              <a:gdLst/>
              <a:ahLst/>
              <a:cxnLst>
                <a:cxn ang="0">
                  <a:pos x="230" y="56"/>
                </a:cxn>
                <a:cxn ang="0">
                  <a:pos x="1103" y="2072"/>
                </a:cxn>
                <a:cxn ang="0">
                  <a:pos x="1067" y="2202"/>
                </a:cxn>
                <a:cxn ang="0">
                  <a:pos x="1030" y="2187"/>
                </a:cxn>
                <a:cxn ang="0">
                  <a:pos x="994" y="2172"/>
                </a:cxn>
                <a:cxn ang="0">
                  <a:pos x="958" y="2155"/>
                </a:cxn>
                <a:cxn ang="0">
                  <a:pos x="921" y="2138"/>
                </a:cxn>
                <a:cxn ang="0">
                  <a:pos x="886" y="2119"/>
                </a:cxn>
                <a:cxn ang="0">
                  <a:pos x="850" y="2100"/>
                </a:cxn>
                <a:cxn ang="0">
                  <a:pos x="814" y="2079"/>
                </a:cxn>
                <a:cxn ang="0">
                  <a:pos x="779" y="2058"/>
                </a:cxn>
                <a:cxn ang="0">
                  <a:pos x="745" y="2036"/>
                </a:cxn>
                <a:cxn ang="0">
                  <a:pos x="711" y="2013"/>
                </a:cxn>
                <a:cxn ang="0">
                  <a:pos x="676" y="1989"/>
                </a:cxn>
                <a:cxn ang="0">
                  <a:pos x="644" y="1964"/>
                </a:cxn>
                <a:cxn ang="0">
                  <a:pos x="610" y="1939"/>
                </a:cxn>
                <a:cxn ang="0">
                  <a:pos x="578" y="1912"/>
                </a:cxn>
                <a:cxn ang="0">
                  <a:pos x="547" y="1884"/>
                </a:cxn>
                <a:cxn ang="0">
                  <a:pos x="515" y="1857"/>
                </a:cxn>
                <a:cxn ang="0">
                  <a:pos x="485" y="1827"/>
                </a:cxn>
                <a:cxn ang="0">
                  <a:pos x="455" y="1798"/>
                </a:cxn>
                <a:cxn ang="0">
                  <a:pos x="425" y="1767"/>
                </a:cxn>
                <a:cxn ang="0">
                  <a:pos x="397" y="1737"/>
                </a:cxn>
                <a:cxn ang="0">
                  <a:pos x="369" y="1705"/>
                </a:cxn>
                <a:cxn ang="0">
                  <a:pos x="342" y="1672"/>
                </a:cxn>
                <a:cxn ang="0">
                  <a:pos x="316" y="1639"/>
                </a:cxn>
                <a:cxn ang="0">
                  <a:pos x="291" y="1605"/>
                </a:cxn>
                <a:cxn ang="0">
                  <a:pos x="266" y="1571"/>
                </a:cxn>
                <a:cxn ang="0">
                  <a:pos x="243" y="1536"/>
                </a:cxn>
                <a:cxn ang="0">
                  <a:pos x="220" y="1500"/>
                </a:cxn>
                <a:cxn ang="0">
                  <a:pos x="199" y="1464"/>
                </a:cxn>
                <a:cxn ang="0">
                  <a:pos x="178" y="1428"/>
                </a:cxn>
                <a:cxn ang="0">
                  <a:pos x="158" y="1390"/>
                </a:cxn>
                <a:cxn ang="0">
                  <a:pos x="140" y="1352"/>
                </a:cxn>
                <a:cxn ang="0">
                  <a:pos x="123" y="1314"/>
                </a:cxn>
                <a:cxn ang="0">
                  <a:pos x="94" y="1241"/>
                </a:cxn>
                <a:cxn ang="0">
                  <a:pos x="69" y="1164"/>
                </a:cxn>
                <a:cxn ang="0">
                  <a:pos x="49" y="1083"/>
                </a:cxn>
                <a:cxn ang="0">
                  <a:pos x="32" y="998"/>
                </a:cxn>
                <a:cxn ang="0">
                  <a:pos x="18" y="910"/>
                </a:cxn>
                <a:cxn ang="0">
                  <a:pos x="8" y="823"/>
                </a:cxn>
                <a:cxn ang="0">
                  <a:pos x="2" y="732"/>
                </a:cxn>
                <a:cxn ang="0">
                  <a:pos x="0" y="641"/>
                </a:cxn>
                <a:cxn ang="0">
                  <a:pos x="2" y="552"/>
                </a:cxn>
                <a:cxn ang="0">
                  <a:pos x="8" y="463"/>
                </a:cxn>
                <a:cxn ang="0">
                  <a:pos x="17" y="376"/>
                </a:cxn>
                <a:cxn ang="0">
                  <a:pos x="31" y="292"/>
                </a:cxn>
                <a:cxn ang="0">
                  <a:pos x="48" y="212"/>
                </a:cxn>
                <a:cxn ang="0">
                  <a:pos x="68" y="136"/>
                </a:cxn>
                <a:cxn ang="0">
                  <a:pos x="94" y="66"/>
                </a:cxn>
                <a:cxn ang="0">
                  <a:pos x="123" y="0"/>
                </a:cxn>
                <a:cxn ang="0">
                  <a:pos x="230" y="56"/>
                </a:cxn>
              </a:cxnLst>
              <a:rect l="0" t="0" r="r" b="b"/>
              <a:pathLst>
                <a:path w="1103" h="2202">
                  <a:moveTo>
                    <a:pt x="230" y="56"/>
                  </a:moveTo>
                  <a:lnTo>
                    <a:pt x="1103" y="2072"/>
                  </a:lnTo>
                  <a:lnTo>
                    <a:pt x="1067" y="2202"/>
                  </a:lnTo>
                  <a:lnTo>
                    <a:pt x="1030" y="2187"/>
                  </a:lnTo>
                  <a:lnTo>
                    <a:pt x="994" y="2172"/>
                  </a:lnTo>
                  <a:lnTo>
                    <a:pt x="958" y="2155"/>
                  </a:lnTo>
                  <a:lnTo>
                    <a:pt x="921" y="2138"/>
                  </a:lnTo>
                  <a:lnTo>
                    <a:pt x="886" y="2119"/>
                  </a:lnTo>
                  <a:lnTo>
                    <a:pt x="850" y="2100"/>
                  </a:lnTo>
                  <a:lnTo>
                    <a:pt x="814" y="2079"/>
                  </a:lnTo>
                  <a:lnTo>
                    <a:pt x="779" y="2058"/>
                  </a:lnTo>
                  <a:lnTo>
                    <a:pt x="745" y="2036"/>
                  </a:lnTo>
                  <a:lnTo>
                    <a:pt x="711" y="2013"/>
                  </a:lnTo>
                  <a:lnTo>
                    <a:pt x="676" y="1989"/>
                  </a:lnTo>
                  <a:lnTo>
                    <a:pt x="644" y="1964"/>
                  </a:lnTo>
                  <a:lnTo>
                    <a:pt x="610" y="1939"/>
                  </a:lnTo>
                  <a:lnTo>
                    <a:pt x="578" y="1912"/>
                  </a:lnTo>
                  <a:lnTo>
                    <a:pt x="547" y="1884"/>
                  </a:lnTo>
                  <a:lnTo>
                    <a:pt x="515" y="1857"/>
                  </a:lnTo>
                  <a:lnTo>
                    <a:pt x="485" y="1827"/>
                  </a:lnTo>
                  <a:lnTo>
                    <a:pt x="455" y="1798"/>
                  </a:lnTo>
                  <a:lnTo>
                    <a:pt x="425" y="1767"/>
                  </a:lnTo>
                  <a:lnTo>
                    <a:pt x="397" y="1737"/>
                  </a:lnTo>
                  <a:lnTo>
                    <a:pt x="369" y="1705"/>
                  </a:lnTo>
                  <a:lnTo>
                    <a:pt x="342" y="1672"/>
                  </a:lnTo>
                  <a:lnTo>
                    <a:pt x="316" y="1639"/>
                  </a:lnTo>
                  <a:lnTo>
                    <a:pt x="291" y="1605"/>
                  </a:lnTo>
                  <a:lnTo>
                    <a:pt x="266" y="1571"/>
                  </a:lnTo>
                  <a:lnTo>
                    <a:pt x="243" y="1536"/>
                  </a:lnTo>
                  <a:lnTo>
                    <a:pt x="220" y="1500"/>
                  </a:lnTo>
                  <a:lnTo>
                    <a:pt x="199" y="1464"/>
                  </a:lnTo>
                  <a:lnTo>
                    <a:pt x="178" y="1428"/>
                  </a:lnTo>
                  <a:lnTo>
                    <a:pt x="158" y="1390"/>
                  </a:lnTo>
                  <a:lnTo>
                    <a:pt x="140" y="1352"/>
                  </a:lnTo>
                  <a:lnTo>
                    <a:pt x="123" y="1314"/>
                  </a:lnTo>
                  <a:lnTo>
                    <a:pt x="94" y="1241"/>
                  </a:lnTo>
                  <a:lnTo>
                    <a:pt x="69" y="1164"/>
                  </a:lnTo>
                  <a:lnTo>
                    <a:pt x="49" y="1083"/>
                  </a:lnTo>
                  <a:lnTo>
                    <a:pt x="32" y="998"/>
                  </a:lnTo>
                  <a:lnTo>
                    <a:pt x="18" y="910"/>
                  </a:lnTo>
                  <a:lnTo>
                    <a:pt x="8" y="823"/>
                  </a:lnTo>
                  <a:lnTo>
                    <a:pt x="2" y="732"/>
                  </a:lnTo>
                  <a:lnTo>
                    <a:pt x="0" y="641"/>
                  </a:lnTo>
                  <a:lnTo>
                    <a:pt x="2" y="552"/>
                  </a:lnTo>
                  <a:lnTo>
                    <a:pt x="8" y="463"/>
                  </a:lnTo>
                  <a:lnTo>
                    <a:pt x="17" y="376"/>
                  </a:lnTo>
                  <a:lnTo>
                    <a:pt x="31" y="292"/>
                  </a:lnTo>
                  <a:lnTo>
                    <a:pt x="48" y="212"/>
                  </a:lnTo>
                  <a:lnTo>
                    <a:pt x="68" y="136"/>
                  </a:lnTo>
                  <a:lnTo>
                    <a:pt x="94" y="66"/>
                  </a:lnTo>
                  <a:lnTo>
                    <a:pt x="123" y="0"/>
                  </a:lnTo>
                  <a:lnTo>
                    <a:pt x="230" y="56"/>
                  </a:lnTo>
                  <a:close/>
                </a:path>
              </a:pathLst>
            </a:custGeom>
            <a:solidFill>
              <a:srgbClr val="BAC2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41" name="Freeform 81"/>
            <p:cNvSpPr>
              <a:spLocks/>
            </p:cNvSpPr>
            <p:nvPr/>
          </p:nvSpPr>
          <p:spPr bwMode="auto">
            <a:xfrm>
              <a:off x="1288" y="3074"/>
              <a:ext cx="52" cy="121"/>
            </a:xfrm>
            <a:custGeom>
              <a:avLst/>
              <a:gdLst/>
              <a:ahLst/>
              <a:cxnLst>
                <a:cxn ang="0">
                  <a:pos x="917" y="2127"/>
                </a:cxn>
                <a:cxn ang="0">
                  <a:pos x="0" y="131"/>
                </a:cxn>
                <a:cxn ang="0">
                  <a:pos x="32" y="0"/>
                </a:cxn>
                <a:cxn ang="0">
                  <a:pos x="69" y="14"/>
                </a:cxn>
                <a:cxn ang="0">
                  <a:pos x="106" y="29"/>
                </a:cxn>
                <a:cxn ang="0">
                  <a:pos x="142" y="44"/>
                </a:cxn>
                <a:cxn ang="0">
                  <a:pos x="179" y="60"/>
                </a:cxn>
                <a:cxn ang="0">
                  <a:pos x="216" y="78"/>
                </a:cxn>
                <a:cxn ang="0">
                  <a:pos x="252" y="96"/>
                </a:cxn>
                <a:cxn ang="0">
                  <a:pos x="287" y="116"/>
                </a:cxn>
                <a:cxn ang="0">
                  <a:pos x="323" y="136"/>
                </a:cxn>
                <a:cxn ang="0">
                  <a:pos x="358" y="159"/>
                </a:cxn>
                <a:cxn ang="0">
                  <a:pos x="392" y="181"/>
                </a:cxn>
                <a:cxn ang="0">
                  <a:pos x="427" y="204"/>
                </a:cxn>
                <a:cxn ang="0">
                  <a:pos x="461" y="228"/>
                </a:cxn>
                <a:cxn ang="0">
                  <a:pos x="494" y="252"/>
                </a:cxn>
                <a:cxn ang="0">
                  <a:pos x="527" y="279"/>
                </a:cxn>
                <a:cxn ang="0">
                  <a:pos x="560" y="305"/>
                </a:cxn>
                <a:cxn ang="0">
                  <a:pos x="591" y="332"/>
                </a:cxn>
                <a:cxn ang="0">
                  <a:pos x="623" y="361"/>
                </a:cxn>
                <a:cxn ang="0">
                  <a:pos x="653" y="389"/>
                </a:cxn>
                <a:cxn ang="0">
                  <a:pos x="683" y="419"/>
                </a:cxn>
                <a:cxn ang="0">
                  <a:pos x="713" y="449"/>
                </a:cxn>
                <a:cxn ang="0">
                  <a:pos x="741" y="481"/>
                </a:cxn>
                <a:cxn ang="0">
                  <a:pos x="769" y="513"/>
                </a:cxn>
                <a:cxn ang="0">
                  <a:pos x="795" y="545"/>
                </a:cxn>
                <a:cxn ang="0">
                  <a:pos x="822" y="578"/>
                </a:cxn>
                <a:cxn ang="0">
                  <a:pos x="846" y="612"/>
                </a:cxn>
                <a:cxn ang="0">
                  <a:pos x="871" y="647"/>
                </a:cxn>
                <a:cxn ang="0">
                  <a:pos x="894" y="681"/>
                </a:cxn>
                <a:cxn ang="0">
                  <a:pos x="917" y="717"/>
                </a:cxn>
                <a:cxn ang="0">
                  <a:pos x="938" y="754"/>
                </a:cxn>
                <a:cxn ang="0">
                  <a:pos x="958" y="791"/>
                </a:cxn>
                <a:cxn ang="0">
                  <a:pos x="978" y="828"/>
                </a:cxn>
                <a:cxn ang="0">
                  <a:pos x="996" y="866"/>
                </a:cxn>
                <a:cxn ang="0">
                  <a:pos x="1026" y="938"/>
                </a:cxn>
                <a:cxn ang="0">
                  <a:pos x="1052" y="1015"/>
                </a:cxn>
                <a:cxn ang="0">
                  <a:pos x="1075" y="1096"/>
                </a:cxn>
                <a:cxn ang="0">
                  <a:pos x="1094" y="1180"/>
                </a:cxn>
                <a:cxn ang="0">
                  <a:pos x="1109" y="1266"/>
                </a:cxn>
                <a:cxn ang="0">
                  <a:pos x="1121" y="1356"/>
                </a:cxn>
                <a:cxn ang="0">
                  <a:pos x="1129" y="1446"/>
                </a:cxn>
                <a:cxn ang="0">
                  <a:pos x="1133" y="1536"/>
                </a:cxn>
                <a:cxn ang="0">
                  <a:pos x="1133" y="1626"/>
                </a:cxn>
                <a:cxn ang="0">
                  <a:pos x="1130" y="1716"/>
                </a:cxn>
                <a:cxn ang="0">
                  <a:pos x="1122" y="1802"/>
                </a:cxn>
                <a:cxn ang="0">
                  <a:pos x="1110" y="1886"/>
                </a:cxn>
                <a:cxn ang="0">
                  <a:pos x="1095" y="1967"/>
                </a:cxn>
                <a:cxn ang="0">
                  <a:pos x="1076" y="2043"/>
                </a:cxn>
                <a:cxn ang="0">
                  <a:pos x="1052" y="2115"/>
                </a:cxn>
                <a:cxn ang="0">
                  <a:pos x="1025" y="2181"/>
                </a:cxn>
                <a:cxn ang="0">
                  <a:pos x="917" y="2127"/>
                </a:cxn>
              </a:cxnLst>
              <a:rect l="0" t="0" r="r" b="b"/>
              <a:pathLst>
                <a:path w="1133" h="2181">
                  <a:moveTo>
                    <a:pt x="917" y="2127"/>
                  </a:moveTo>
                  <a:lnTo>
                    <a:pt x="0" y="131"/>
                  </a:lnTo>
                  <a:lnTo>
                    <a:pt x="32" y="0"/>
                  </a:lnTo>
                  <a:lnTo>
                    <a:pt x="69" y="14"/>
                  </a:lnTo>
                  <a:lnTo>
                    <a:pt x="106" y="29"/>
                  </a:lnTo>
                  <a:lnTo>
                    <a:pt x="142" y="44"/>
                  </a:lnTo>
                  <a:lnTo>
                    <a:pt x="179" y="60"/>
                  </a:lnTo>
                  <a:lnTo>
                    <a:pt x="216" y="78"/>
                  </a:lnTo>
                  <a:lnTo>
                    <a:pt x="252" y="96"/>
                  </a:lnTo>
                  <a:lnTo>
                    <a:pt x="287" y="116"/>
                  </a:lnTo>
                  <a:lnTo>
                    <a:pt x="323" y="136"/>
                  </a:lnTo>
                  <a:lnTo>
                    <a:pt x="358" y="159"/>
                  </a:lnTo>
                  <a:lnTo>
                    <a:pt x="392" y="181"/>
                  </a:lnTo>
                  <a:lnTo>
                    <a:pt x="427" y="204"/>
                  </a:lnTo>
                  <a:lnTo>
                    <a:pt x="461" y="228"/>
                  </a:lnTo>
                  <a:lnTo>
                    <a:pt x="494" y="252"/>
                  </a:lnTo>
                  <a:lnTo>
                    <a:pt x="527" y="279"/>
                  </a:lnTo>
                  <a:lnTo>
                    <a:pt x="560" y="305"/>
                  </a:lnTo>
                  <a:lnTo>
                    <a:pt x="591" y="332"/>
                  </a:lnTo>
                  <a:lnTo>
                    <a:pt x="623" y="361"/>
                  </a:lnTo>
                  <a:lnTo>
                    <a:pt x="653" y="389"/>
                  </a:lnTo>
                  <a:lnTo>
                    <a:pt x="683" y="419"/>
                  </a:lnTo>
                  <a:lnTo>
                    <a:pt x="713" y="449"/>
                  </a:lnTo>
                  <a:lnTo>
                    <a:pt x="741" y="481"/>
                  </a:lnTo>
                  <a:lnTo>
                    <a:pt x="769" y="513"/>
                  </a:lnTo>
                  <a:lnTo>
                    <a:pt x="795" y="545"/>
                  </a:lnTo>
                  <a:lnTo>
                    <a:pt x="822" y="578"/>
                  </a:lnTo>
                  <a:lnTo>
                    <a:pt x="846" y="612"/>
                  </a:lnTo>
                  <a:lnTo>
                    <a:pt x="871" y="647"/>
                  </a:lnTo>
                  <a:lnTo>
                    <a:pt x="894" y="681"/>
                  </a:lnTo>
                  <a:lnTo>
                    <a:pt x="917" y="717"/>
                  </a:lnTo>
                  <a:lnTo>
                    <a:pt x="938" y="754"/>
                  </a:lnTo>
                  <a:lnTo>
                    <a:pt x="958" y="791"/>
                  </a:lnTo>
                  <a:lnTo>
                    <a:pt x="978" y="828"/>
                  </a:lnTo>
                  <a:lnTo>
                    <a:pt x="996" y="866"/>
                  </a:lnTo>
                  <a:lnTo>
                    <a:pt x="1026" y="938"/>
                  </a:lnTo>
                  <a:lnTo>
                    <a:pt x="1052" y="1015"/>
                  </a:lnTo>
                  <a:lnTo>
                    <a:pt x="1075" y="1096"/>
                  </a:lnTo>
                  <a:lnTo>
                    <a:pt x="1094" y="1180"/>
                  </a:lnTo>
                  <a:lnTo>
                    <a:pt x="1109" y="1266"/>
                  </a:lnTo>
                  <a:lnTo>
                    <a:pt x="1121" y="1356"/>
                  </a:lnTo>
                  <a:lnTo>
                    <a:pt x="1129" y="1446"/>
                  </a:lnTo>
                  <a:lnTo>
                    <a:pt x="1133" y="1536"/>
                  </a:lnTo>
                  <a:lnTo>
                    <a:pt x="1133" y="1626"/>
                  </a:lnTo>
                  <a:lnTo>
                    <a:pt x="1130" y="1716"/>
                  </a:lnTo>
                  <a:lnTo>
                    <a:pt x="1122" y="1802"/>
                  </a:lnTo>
                  <a:lnTo>
                    <a:pt x="1110" y="1886"/>
                  </a:lnTo>
                  <a:lnTo>
                    <a:pt x="1095" y="1967"/>
                  </a:lnTo>
                  <a:lnTo>
                    <a:pt x="1076" y="2043"/>
                  </a:lnTo>
                  <a:lnTo>
                    <a:pt x="1052" y="2115"/>
                  </a:lnTo>
                  <a:lnTo>
                    <a:pt x="1025" y="2181"/>
                  </a:lnTo>
                  <a:lnTo>
                    <a:pt x="917" y="2127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42" name="Freeform 82"/>
            <p:cNvSpPr>
              <a:spLocks/>
            </p:cNvSpPr>
            <p:nvPr/>
          </p:nvSpPr>
          <p:spPr bwMode="auto">
            <a:xfrm>
              <a:off x="1288" y="3074"/>
              <a:ext cx="51" cy="122"/>
            </a:xfrm>
            <a:custGeom>
              <a:avLst/>
              <a:gdLst/>
              <a:ahLst/>
              <a:cxnLst>
                <a:cxn ang="0">
                  <a:pos x="918" y="2126"/>
                </a:cxn>
                <a:cxn ang="0">
                  <a:pos x="0" y="130"/>
                </a:cxn>
                <a:cxn ang="0">
                  <a:pos x="33" y="0"/>
                </a:cxn>
                <a:cxn ang="0">
                  <a:pos x="70" y="13"/>
                </a:cxn>
                <a:cxn ang="0">
                  <a:pos x="107" y="28"/>
                </a:cxn>
                <a:cxn ang="0">
                  <a:pos x="143" y="43"/>
                </a:cxn>
                <a:cxn ang="0">
                  <a:pos x="180" y="60"/>
                </a:cxn>
                <a:cxn ang="0">
                  <a:pos x="217" y="78"/>
                </a:cxn>
                <a:cxn ang="0">
                  <a:pos x="252" y="96"/>
                </a:cxn>
                <a:cxn ang="0">
                  <a:pos x="288" y="116"/>
                </a:cxn>
                <a:cxn ang="0">
                  <a:pos x="324" y="136"/>
                </a:cxn>
                <a:cxn ang="0">
                  <a:pos x="359" y="158"/>
                </a:cxn>
                <a:cxn ang="0">
                  <a:pos x="393" y="180"/>
                </a:cxn>
                <a:cxn ang="0">
                  <a:pos x="428" y="203"/>
                </a:cxn>
                <a:cxn ang="0">
                  <a:pos x="462" y="227"/>
                </a:cxn>
                <a:cxn ang="0">
                  <a:pos x="495" y="252"/>
                </a:cxn>
                <a:cxn ang="0">
                  <a:pos x="528" y="278"/>
                </a:cxn>
                <a:cxn ang="0">
                  <a:pos x="561" y="304"/>
                </a:cxn>
                <a:cxn ang="0">
                  <a:pos x="592" y="332"/>
                </a:cxn>
                <a:cxn ang="0">
                  <a:pos x="624" y="360"/>
                </a:cxn>
                <a:cxn ang="0">
                  <a:pos x="654" y="389"/>
                </a:cxn>
                <a:cxn ang="0">
                  <a:pos x="684" y="418"/>
                </a:cxn>
                <a:cxn ang="0">
                  <a:pos x="714" y="449"/>
                </a:cxn>
                <a:cxn ang="0">
                  <a:pos x="742" y="480"/>
                </a:cxn>
                <a:cxn ang="0">
                  <a:pos x="770" y="512"/>
                </a:cxn>
                <a:cxn ang="0">
                  <a:pos x="796" y="545"/>
                </a:cxn>
                <a:cxn ang="0">
                  <a:pos x="823" y="577"/>
                </a:cxn>
                <a:cxn ang="0">
                  <a:pos x="847" y="611"/>
                </a:cxn>
                <a:cxn ang="0">
                  <a:pos x="872" y="646"/>
                </a:cxn>
                <a:cxn ang="0">
                  <a:pos x="895" y="681"/>
                </a:cxn>
                <a:cxn ang="0">
                  <a:pos x="918" y="717"/>
                </a:cxn>
                <a:cxn ang="0">
                  <a:pos x="939" y="754"/>
                </a:cxn>
                <a:cxn ang="0">
                  <a:pos x="959" y="790"/>
                </a:cxn>
                <a:cxn ang="0">
                  <a:pos x="979" y="827"/>
                </a:cxn>
                <a:cxn ang="0">
                  <a:pos x="997" y="865"/>
                </a:cxn>
                <a:cxn ang="0">
                  <a:pos x="1027" y="937"/>
                </a:cxn>
                <a:cxn ang="0">
                  <a:pos x="1053" y="1014"/>
                </a:cxn>
                <a:cxn ang="0">
                  <a:pos x="1076" y="1095"/>
                </a:cxn>
                <a:cxn ang="0">
                  <a:pos x="1095" y="1179"/>
                </a:cxn>
                <a:cxn ang="0">
                  <a:pos x="1110" y="1266"/>
                </a:cxn>
                <a:cxn ang="0">
                  <a:pos x="1122" y="1355"/>
                </a:cxn>
                <a:cxn ang="0">
                  <a:pos x="1130" y="1445"/>
                </a:cxn>
                <a:cxn ang="0">
                  <a:pos x="1134" y="1536"/>
                </a:cxn>
                <a:cxn ang="0">
                  <a:pos x="1134" y="1625"/>
                </a:cxn>
                <a:cxn ang="0">
                  <a:pos x="1131" y="1715"/>
                </a:cxn>
                <a:cxn ang="0">
                  <a:pos x="1123" y="1801"/>
                </a:cxn>
                <a:cxn ang="0">
                  <a:pos x="1111" y="1886"/>
                </a:cxn>
                <a:cxn ang="0">
                  <a:pos x="1096" y="1966"/>
                </a:cxn>
                <a:cxn ang="0">
                  <a:pos x="1077" y="2043"/>
                </a:cxn>
                <a:cxn ang="0">
                  <a:pos x="1053" y="2115"/>
                </a:cxn>
                <a:cxn ang="0">
                  <a:pos x="1026" y="2180"/>
                </a:cxn>
                <a:cxn ang="0">
                  <a:pos x="918" y="2126"/>
                </a:cxn>
              </a:cxnLst>
              <a:rect l="0" t="0" r="r" b="b"/>
              <a:pathLst>
                <a:path w="1134" h="2180">
                  <a:moveTo>
                    <a:pt x="918" y="2126"/>
                  </a:moveTo>
                  <a:lnTo>
                    <a:pt x="0" y="130"/>
                  </a:lnTo>
                  <a:lnTo>
                    <a:pt x="33" y="0"/>
                  </a:lnTo>
                  <a:lnTo>
                    <a:pt x="70" y="13"/>
                  </a:lnTo>
                  <a:lnTo>
                    <a:pt x="107" y="28"/>
                  </a:lnTo>
                  <a:lnTo>
                    <a:pt x="143" y="43"/>
                  </a:lnTo>
                  <a:lnTo>
                    <a:pt x="180" y="60"/>
                  </a:lnTo>
                  <a:lnTo>
                    <a:pt x="217" y="78"/>
                  </a:lnTo>
                  <a:lnTo>
                    <a:pt x="252" y="96"/>
                  </a:lnTo>
                  <a:lnTo>
                    <a:pt x="288" y="116"/>
                  </a:lnTo>
                  <a:lnTo>
                    <a:pt x="324" y="136"/>
                  </a:lnTo>
                  <a:lnTo>
                    <a:pt x="359" y="158"/>
                  </a:lnTo>
                  <a:lnTo>
                    <a:pt x="393" y="180"/>
                  </a:lnTo>
                  <a:lnTo>
                    <a:pt x="428" y="203"/>
                  </a:lnTo>
                  <a:lnTo>
                    <a:pt x="462" y="227"/>
                  </a:lnTo>
                  <a:lnTo>
                    <a:pt x="495" y="252"/>
                  </a:lnTo>
                  <a:lnTo>
                    <a:pt x="528" y="278"/>
                  </a:lnTo>
                  <a:lnTo>
                    <a:pt x="561" y="304"/>
                  </a:lnTo>
                  <a:lnTo>
                    <a:pt x="592" y="332"/>
                  </a:lnTo>
                  <a:lnTo>
                    <a:pt x="624" y="360"/>
                  </a:lnTo>
                  <a:lnTo>
                    <a:pt x="654" y="389"/>
                  </a:lnTo>
                  <a:lnTo>
                    <a:pt x="684" y="418"/>
                  </a:lnTo>
                  <a:lnTo>
                    <a:pt x="714" y="449"/>
                  </a:lnTo>
                  <a:lnTo>
                    <a:pt x="742" y="480"/>
                  </a:lnTo>
                  <a:lnTo>
                    <a:pt x="770" y="512"/>
                  </a:lnTo>
                  <a:lnTo>
                    <a:pt x="796" y="545"/>
                  </a:lnTo>
                  <a:lnTo>
                    <a:pt x="823" y="577"/>
                  </a:lnTo>
                  <a:lnTo>
                    <a:pt x="847" y="611"/>
                  </a:lnTo>
                  <a:lnTo>
                    <a:pt x="872" y="646"/>
                  </a:lnTo>
                  <a:lnTo>
                    <a:pt x="895" y="681"/>
                  </a:lnTo>
                  <a:lnTo>
                    <a:pt x="918" y="717"/>
                  </a:lnTo>
                  <a:lnTo>
                    <a:pt x="939" y="754"/>
                  </a:lnTo>
                  <a:lnTo>
                    <a:pt x="959" y="790"/>
                  </a:lnTo>
                  <a:lnTo>
                    <a:pt x="979" y="827"/>
                  </a:lnTo>
                  <a:lnTo>
                    <a:pt x="997" y="865"/>
                  </a:lnTo>
                  <a:lnTo>
                    <a:pt x="1027" y="937"/>
                  </a:lnTo>
                  <a:lnTo>
                    <a:pt x="1053" y="1014"/>
                  </a:lnTo>
                  <a:lnTo>
                    <a:pt x="1076" y="1095"/>
                  </a:lnTo>
                  <a:lnTo>
                    <a:pt x="1095" y="1179"/>
                  </a:lnTo>
                  <a:lnTo>
                    <a:pt x="1110" y="1266"/>
                  </a:lnTo>
                  <a:lnTo>
                    <a:pt x="1122" y="1355"/>
                  </a:lnTo>
                  <a:lnTo>
                    <a:pt x="1130" y="1445"/>
                  </a:lnTo>
                  <a:lnTo>
                    <a:pt x="1134" y="1536"/>
                  </a:lnTo>
                  <a:lnTo>
                    <a:pt x="1134" y="1625"/>
                  </a:lnTo>
                  <a:lnTo>
                    <a:pt x="1131" y="1715"/>
                  </a:lnTo>
                  <a:lnTo>
                    <a:pt x="1123" y="1801"/>
                  </a:lnTo>
                  <a:lnTo>
                    <a:pt x="1111" y="1886"/>
                  </a:lnTo>
                  <a:lnTo>
                    <a:pt x="1096" y="1966"/>
                  </a:lnTo>
                  <a:lnTo>
                    <a:pt x="1077" y="2043"/>
                  </a:lnTo>
                  <a:lnTo>
                    <a:pt x="1053" y="2115"/>
                  </a:lnTo>
                  <a:lnTo>
                    <a:pt x="1026" y="2180"/>
                  </a:lnTo>
                  <a:lnTo>
                    <a:pt x="918" y="2126"/>
                  </a:lnTo>
                  <a:close/>
                </a:path>
              </a:pathLst>
            </a:custGeom>
            <a:solidFill>
              <a:srgbClr val="BAC2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43" name="Freeform 83"/>
            <p:cNvSpPr>
              <a:spLocks/>
            </p:cNvSpPr>
            <p:nvPr/>
          </p:nvSpPr>
          <p:spPr bwMode="auto">
            <a:xfrm>
              <a:off x="1170" y="3144"/>
              <a:ext cx="164" cy="228"/>
            </a:xfrm>
            <a:custGeom>
              <a:avLst/>
              <a:gdLst/>
              <a:ahLst/>
              <a:cxnLst>
                <a:cxn ang="0">
                  <a:pos x="1404" y="4112"/>
                </a:cxn>
                <a:cxn ang="0">
                  <a:pos x="3622" y="3023"/>
                </a:cxn>
                <a:cxn ang="0">
                  <a:pos x="2218" y="0"/>
                </a:cxn>
                <a:cxn ang="0">
                  <a:pos x="0" y="989"/>
                </a:cxn>
                <a:cxn ang="0">
                  <a:pos x="1404" y="4112"/>
                </a:cxn>
              </a:cxnLst>
              <a:rect l="0" t="0" r="r" b="b"/>
              <a:pathLst>
                <a:path w="3622" h="4112">
                  <a:moveTo>
                    <a:pt x="1404" y="4112"/>
                  </a:moveTo>
                  <a:lnTo>
                    <a:pt x="3622" y="3023"/>
                  </a:lnTo>
                  <a:lnTo>
                    <a:pt x="2218" y="0"/>
                  </a:lnTo>
                  <a:lnTo>
                    <a:pt x="0" y="989"/>
                  </a:lnTo>
                  <a:lnTo>
                    <a:pt x="1404" y="4112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44" name="Freeform 84"/>
            <p:cNvSpPr>
              <a:spLocks/>
            </p:cNvSpPr>
            <p:nvPr/>
          </p:nvSpPr>
          <p:spPr bwMode="auto">
            <a:xfrm>
              <a:off x="1170" y="3141"/>
              <a:ext cx="164" cy="228"/>
            </a:xfrm>
            <a:custGeom>
              <a:avLst/>
              <a:gdLst/>
              <a:ahLst/>
              <a:cxnLst>
                <a:cxn ang="0">
                  <a:pos x="1404" y="4113"/>
                </a:cxn>
                <a:cxn ang="0">
                  <a:pos x="3622" y="3024"/>
                </a:cxn>
                <a:cxn ang="0">
                  <a:pos x="2218" y="0"/>
                </a:cxn>
                <a:cxn ang="0">
                  <a:pos x="0" y="989"/>
                </a:cxn>
                <a:cxn ang="0">
                  <a:pos x="1404" y="4113"/>
                </a:cxn>
              </a:cxnLst>
              <a:rect l="0" t="0" r="r" b="b"/>
              <a:pathLst>
                <a:path w="3622" h="4113">
                  <a:moveTo>
                    <a:pt x="1404" y="4113"/>
                  </a:moveTo>
                  <a:lnTo>
                    <a:pt x="3622" y="3024"/>
                  </a:lnTo>
                  <a:lnTo>
                    <a:pt x="2218" y="0"/>
                  </a:lnTo>
                  <a:lnTo>
                    <a:pt x="0" y="989"/>
                  </a:lnTo>
                  <a:lnTo>
                    <a:pt x="1404" y="4113"/>
                  </a:lnTo>
                  <a:close/>
                </a:path>
              </a:pathLst>
            </a:custGeom>
            <a:solidFill>
              <a:srgbClr val="11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45" name="Freeform 85"/>
            <p:cNvSpPr>
              <a:spLocks/>
            </p:cNvSpPr>
            <p:nvPr/>
          </p:nvSpPr>
          <p:spPr bwMode="auto">
            <a:xfrm>
              <a:off x="1176" y="3146"/>
              <a:ext cx="157" cy="218"/>
            </a:xfrm>
            <a:custGeom>
              <a:avLst/>
              <a:gdLst/>
              <a:ahLst/>
              <a:cxnLst>
                <a:cxn ang="0">
                  <a:pos x="1335" y="3913"/>
                </a:cxn>
                <a:cxn ang="0">
                  <a:pos x="3446" y="2878"/>
                </a:cxn>
                <a:cxn ang="0">
                  <a:pos x="2111" y="0"/>
                </a:cxn>
                <a:cxn ang="0">
                  <a:pos x="0" y="942"/>
                </a:cxn>
                <a:cxn ang="0">
                  <a:pos x="1335" y="3913"/>
                </a:cxn>
              </a:cxnLst>
              <a:rect l="0" t="0" r="r" b="b"/>
              <a:pathLst>
                <a:path w="3446" h="3913">
                  <a:moveTo>
                    <a:pt x="1335" y="3913"/>
                  </a:moveTo>
                  <a:lnTo>
                    <a:pt x="3446" y="2878"/>
                  </a:lnTo>
                  <a:lnTo>
                    <a:pt x="2111" y="0"/>
                  </a:lnTo>
                  <a:lnTo>
                    <a:pt x="0" y="942"/>
                  </a:lnTo>
                  <a:lnTo>
                    <a:pt x="1335" y="3913"/>
                  </a:lnTo>
                  <a:close/>
                </a:path>
              </a:pathLst>
            </a:custGeom>
            <a:solidFill>
              <a:srgbClr val="1A78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46" name="Freeform 86"/>
            <p:cNvSpPr>
              <a:spLocks/>
            </p:cNvSpPr>
            <p:nvPr/>
          </p:nvSpPr>
          <p:spPr bwMode="auto">
            <a:xfrm>
              <a:off x="1183" y="3109"/>
              <a:ext cx="19" cy="19"/>
            </a:xfrm>
            <a:custGeom>
              <a:avLst/>
              <a:gdLst/>
              <a:ahLst/>
              <a:cxnLst>
                <a:cxn ang="0">
                  <a:pos x="431" y="186"/>
                </a:cxn>
                <a:cxn ang="0">
                  <a:pos x="79" y="343"/>
                </a:cxn>
                <a:cxn ang="0">
                  <a:pos x="0" y="157"/>
                </a:cxn>
                <a:cxn ang="0">
                  <a:pos x="352" y="0"/>
                </a:cxn>
                <a:cxn ang="0">
                  <a:pos x="431" y="186"/>
                </a:cxn>
              </a:cxnLst>
              <a:rect l="0" t="0" r="r" b="b"/>
              <a:pathLst>
                <a:path w="431" h="343">
                  <a:moveTo>
                    <a:pt x="431" y="186"/>
                  </a:moveTo>
                  <a:lnTo>
                    <a:pt x="79" y="343"/>
                  </a:lnTo>
                  <a:lnTo>
                    <a:pt x="0" y="157"/>
                  </a:lnTo>
                  <a:lnTo>
                    <a:pt x="352" y="0"/>
                  </a:lnTo>
                  <a:lnTo>
                    <a:pt x="431" y="18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47" name="Freeform 87"/>
            <p:cNvSpPr>
              <a:spLocks/>
            </p:cNvSpPr>
            <p:nvPr/>
          </p:nvSpPr>
          <p:spPr bwMode="auto">
            <a:xfrm>
              <a:off x="1186" y="3112"/>
              <a:ext cx="16" cy="15"/>
            </a:xfrm>
            <a:custGeom>
              <a:avLst/>
              <a:gdLst/>
              <a:ahLst/>
              <a:cxnLst>
                <a:cxn ang="0">
                  <a:pos x="347" y="126"/>
                </a:cxn>
                <a:cxn ang="0">
                  <a:pos x="53" y="257"/>
                </a:cxn>
                <a:cxn ang="0">
                  <a:pos x="0" y="132"/>
                </a:cxn>
                <a:cxn ang="0">
                  <a:pos x="294" y="0"/>
                </a:cxn>
                <a:cxn ang="0">
                  <a:pos x="347" y="126"/>
                </a:cxn>
              </a:cxnLst>
              <a:rect l="0" t="0" r="r" b="b"/>
              <a:pathLst>
                <a:path w="347" h="257">
                  <a:moveTo>
                    <a:pt x="347" y="126"/>
                  </a:moveTo>
                  <a:lnTo>
                    <a:pt x="53" y="257"/>
                  </a:lnTo>
                  <a:lnTo>
                    <a:pt x="0" y="132"/>
                  </a:lnTo>
                  <a:lnTo>
                    <a:pt x="294" y="0"/>
                  </a:lnTo>
                  <a:lnTo>
                    <a:pt x="347" y="126"/>
                  </a:lnTo>
                  <a:close/>
                </a:path>
              </a:pathLst>
            </a:custGeom>
            <a:solidFill>
              <a:srgbClr val="BAC2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48" name="Freeform 88"/>
            <p:cNvSpPr>
              <a:spLocks/>
            </p:cNvSpPr>
            <p:nvPr/>
          </p:nvSpPr>
          <p:spPr bwMode="auto">
            <a:xfrm>
              <a:off x="1191" y="3110"/>
              <a:ext cx="10" cy="13"/>
            </a:xfrm>
            <a:custGeom>
              <a:avLst/>
              <a:gdLst/>
              <a:ahLst/>
              <a:cxnLst>
                <a:cxn ang="0">
                  <a:pos x="5" y="73"/>
                </a:cxn>
                <a:cxn ang="0">
                  <a:pos x="167" y="0"/>
                </a:cxn>
                <a:cxn ang="0">
                  <a:pos x="171" y="0"/>
                </a:cxn>
                <a:cxn ang="0">
                  <a:pos x="175" y="2"/>
                </a:cxn>
                <a:cxn ang="0">
                  <a:pos x="180" y="6"/>
                </a:cxn>
                <a:cxn ang="0">
                  <a:pos x="183" y="13"/>
                </a:cxn>
                <a:cxn ang="0">
                  <a:pos x="236" y="141"/>
                </a:cxn>
                <a:cxn ang="0">
                  <a:pos x="238" y="147"/>
                </a:cxn>
                <a:cxn ang="0">
                  <a:pos x="238" y="154"/>
                </a:cxn>
                <a:cxn ang="0">
                  <a:pos x="237" y="159"/>
                </a:cxn>
                <a:cxn ang="0">
                  <a:pos x="234" y="162"/>
                </a:cxn>
                <a:cxn ang="0">
                  <a:pos x="73" y="234"/>
                </a:cxn>
                <a:cxn ang="0">
                  <a:pos x="69" y="234"/>
                </a:cxn>
                <a:cxn ang="0">
                  <a:pos x="64" y="232"/>
                </a:cxn>
                <a:cxn ang="0">
                  <a:pos x="60" y="228"/>
                </a:cxn>
                <a:cxn ang="0">
                  <a:pos x="56" y="221"/>
                </a:cxn>
                <a:cxn ang="0">
                  <a:pos x="2" y="94"/>
                </a:cxn>
                <a:cxn ang="0">
                  <a:pos x="0" y="86"/>
                </a:cxn>
                <a:cxn ang="0">
                  <a:pos x="0" y="80"/>
                </a:cxn>
                <a:cxn ang="0">
                  <a:pos x="1" y="76"/>
                </a:cxn>
                <a:cxn ang="0">
                  <a:pos x="5" y="73"/>
                </a:cxn>
              </a:cxnLst>
              <a:rect l="0" t="0" r="r" b="b"/>
              <a:pathLst>
                <a:path w="238" h="234">
                  <a:moveTo>
                    <a:pt x="5" y="73"/>
                  </a:moveTo>
                  <a:lnTo>
                    <a:pt x="167" y="0"/>
                  </a:lnTo>
                  <a:lnTo>
                    <a:pt x="171" y="0"/>
                  </a:lnTo>
                  <a:lnTo>
                    <a:pt x="175" y="2"/>
                  </a:lnTo>
                  <a:lnTo>
                    <a:pt x="180" y="6"/>
                  </a:lnTo>
                  <a:lnTo>
                    <a:pt x="183" y="13"/>
                  </a:lnTo>
                  <a:lnTo>
                    <a:pt x="236" y="141"/>
                  </a:lnTo>
                  <a:lnTo>
                    <a:pt x="238" y="147"/>
                  </a:lnTo>
                  <a:lnTo>
                    <a:pt x="238" y="154"/>
                  </a:lnTo>
                  <a:lnTo>
                    <a:pt x="237" y="159"/>
                  </a:lnTo>
                  <a:lnTo>
                    <a:pt x="234" y="162"/>
                  </a:lnTo>
                  <a:lnTo>
                    <a:pt x="73" y="234"/>
                  </a:lnTo>
                  <a:lnTo>
                    <a:pt x="69" y="234"/>
                  </a:lnTo>
                  <a:lnTo>
                    <a:pt x="64" y="232"/>
                  </a:lnTo>
                  <a:lnTo>
                    <a:pt x="60" y="228"/>
                  </a:lnTo>
                  <a:lnTo>
                    <a:pt x="56" y="221"/>
                  </a:lnTo>
                  <a:lnTo>
                    <a:pt x="2" y="94"/>
                  </a:lnTo>
                  <a:lnTo>
                    <a:pt x="0" y="86"/>
                  </a:lnTo>
                  <a:lnTo>
                    <a:pt x="0" y="80"/>
                  </a:lnTo>
                  <a:lnTo>
                    <a:pt x="1" y="76"/>
                  </a:lnTo>
                  <a:lnTo>
                    <a:pt x="5" y="73"/>
                  </a:lnTo>
                  <a:close/>
                </a:path>
              </a:pathLst>
            </a:custGeom>
            <a:solidFill>
              <a:srgbClr val="E0E8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49" name="Freeform 89"/>
            <p:cNvSpPr>
              <a:spLocks/>
            </p:cNvSpPr>
            <p:nvPr/>
          </p:nvSpPr>
          <p:spPr bwMode="auto">
            <a:xfrm>
              <a:off x="1191" y="3111"/>
              <a:ext cx="10" cy="11"/>
            </a:xfrm>
            <a:custGeom>
              <a:avLst/>
              <a:gdLst/>
              <a:ahLst/>
              <a:cxnLst>
                <a:cxn ang="0">
                  <a:pos x="4" y="62"/>
                </a:cxn>
                <a:cxn ang="0">
                  <a:pos x="142" y="0"/>
                </a:cxn>
                <a:cxn ang="0">
                  <a:pos x="146" y="0"/>
                </a:cxn>
                <a:cxn ang="0">
                  <a:pos x="150" y="2"/>
                </a:cxn>
                <a:cxn ang="0">
                  <a:pos x="153" y="5"/>
                </a:cxn>
                <a:cxn ang="0">
                  <a:pos x="156" y="10"/>
                </a:cxn>
                <a:cxn ang="0">
                  <a:pos x="202" y="120"/>
                </a:cxn>
                <a:cxn ang="0">
                  <a:pos x="204" y="125"/>
                </a:cxn>
                <a:cxn ang="0">
                  <a:pos x="204" y="130"/>
                </a:cxn>
                <a:cxn ang="0">
                  <a:pos x="202" y="135"/>
                </a:cxn>
                <a:cxn ang="0">
                  <a:pos x="200" y="138"/>
                </a:cxn>
                <a:cxn ang="0">
                  <a:pos x="62" y="199"/>
                </a:cxn>
                <a:cxn ang="0">
                  <a:pos x="58" y="199"/>
                </a:cxn>
                <a:cxn ang="0">
                  <a:pos x="54" y="198"/>
                </a:cxn>
                <a:cxn ang="0">
                  <a:pos x="51" y="194"/>
                </a:cxn>
                <a:cxn ang="0">
                  <a:pos x="48" y="188"/>
                </a:cxn>
                <a:cxn ang="0">
                  <a:pos x="2" y="80"/>
                </a:cxn>
                <a:cxn ang="0">
                  <a:pos x="0" y="74"/>
                </a:cxn>
                <a:cxn ang="0">
                  <a:pos x="0" y="68"/>
                </a:cxn>
                <a:cxn ang="0">
                  <a:pos x="2" y="64"/>
                </a:cxn>
                <a:cxn ang="0">
                  <a:pos x="4" y="62"/>
                </a:cxn>
              </a:cxnLst>
              <a:rect l="0" t="0" r="r" b="b"/>
              <a:pathLst>
                <a:path w="204" h="199">
                  <a:moveTo>
                    <a:pt x="4" y="62"/>
                  </a:moveTo>
                  <a:lnTo>
                    <a:pt x="142" y="0"/>
                  </a:lnTo>
                  <a:lnTo>
                    <a:pt x="146" y="0"/>
                  </a:lnTo>
                  <a:lnTo>
                    <a:pt x="150" y="2"/>
                  </a:lnTo>
                  <a:lnTo>
                    <a:pt x="153" y="5"/>
                  </a:lnTo>
                  <a:lnTo>
                    <a:pt x="156" y="10"/>
                  </a:lnTo>
                  <a:lnTo>
                    <a:pt x="202" y="120"/>
                  </a:lnTo>
                  <a:lnTo>
                    <a:pt x="204" y="125"/>
                  </a:lnTo>
                  <a:lnTo>
                    <a:pt x="204" y="130"/>
                  </a:lnTo>
                  <a:lnTo>
                    <a:pt x="202" y="135"/>
                  </a:lnTo>
                  <a:lnTo>
                    <a:pt x="200" y="138"/>
                  </a:lnTo>
                  <a:lnTo>
                    <a:pt x="62" y="199"/>
                  </a:lnTo>
                  <a:lnTo>
                    <a:pt x="58" y="199"/>
                  </a:lnTo>
                  <a:lnTo>
                    <a:pt x="54" y="198"/>
                  </a:lnTo>
                  <a:lnTo>
                    <a:pt x="51" y="194"/>
                  </a:lnTo>
                  <a:lnTo>
                    <a:pt x="48" y="188"/>
                  </a:lnTo>
                  <a:lnTo>
                    <a:pt x="2" y="80"/>
                  </a:lnTo>
                  <a:lnTo>
                    <a:pt x="0" y="74"/>
                  </a:lnTo>
                  <a:lnTo>
                    <a:pt x="0" y="68"/>
                  </a:lnTo>
                  <a:lnTo>
                    <a:pt x="2" y="64"/>
                  </a:lnTo>
                  <a:lnTo>
                    <a:pt x="4" y="62"/>
                  </a:lnTo>
                  <a:close/>
                </a:path>
              </a:pathLst>
            </a:custGeom>
            <a:solidFill>
              <a:srgbClr val="91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50" name="Freeform 90"/>
            <p:cNvSpPr>
              <a:spLocks/>
            </p:cNvSpPr>
            <p:nvPr/>
          </p:nvSpPr>
          <p:spPr bwMode="auto">
            <a:xfrm>
              <a:off x="1194" y="3113"/>
              <a:ext cx="6" cy="8"/>
            </a:xfrm>
            <a:custGeom>
              <a:avLst/>
              <a:gdLst/>
              <a:ahLst/>
              <a:cxnLst>
                <a:cxn ang="0">
                  <a:pos x="88" y="6"/>
                </a:cxn>
                <a:cxn ang="0">
                  <a:pos x="116" y="77"/>
                </a:cxn>
                <a:cxn ang="0">
                  <a:pos x="118" y="85"/>
                </a:cxn>
                <a:cxn ang="0">
                  <a:pos x="118" y="95"/>
                </a:cxn>
                <a:cxn ang="0">
                  <a:pos x="116" y="103"/>
                </a:cxn>
                <a:cxn ang="0">
                  <a:pos x="112" y="108"/>
                </a:cxn>
                <a:cxn ang="0">
                  <a:pos x="14" y="152"/>
                </a:cxn>
                <a:cxn ang="0">
                  <a:pos x="6" y="154"/>
                </a:cxn>
                <a:cxn ang="0">
                  <a:pos x="2" y="150"/>
                </a:cxn>
                <a:cxn ang="0">
                  <a:pos x="0" y="140"/>
                </a:cxn>
                <a:cxn ang="0">
                  <a:pos x="1" y="127"/>
                </a:cxn>
                <a:cxn ang="0">
                  <a:pos x="4" y="112"/>
                </a:cxn>
                <a:cxn ang="0">
                  <a:pos x="9" y="95"/>
                </a:cxn>
                <a:cxn ang="0">
                  <a:pos x="14" y="77"/>
                </a:cxn>
                <a:cxn ang="0">
                  <a:pos x="21" y="61"/>
                </a:cxn>
                <a:cxn ang="0">
                  <a:pos x="29" y="46"/>
                </a:cxn>
                <a:cxn ang="0">
                  <a:pos x="38" y="33"/>
                </a:cxn>
                <a:cxn ang="0">
                  <a:pos x="48" y="21"/>
                </a:cxn>
                <a:cxn ang="0">
                  <a:pos x="58" y="12"/>
                </a:cxn>
                <a:cxn ang="0">
                  <a:pos x="67" y="4"/>
                </a:cxn>
                <a:cxn ang="0">
                  <a:pos x="76" y="0"/>
                </a:cxn>
                <a:cxn ang="0">
                  <a:pos x="83" y="1"/>
                </a:cxn>
                <a:cxn ang="0">
                  <a:pos x="88" y="6"/>
                </a:cxn>
              </a:cxnLst>
              <a:rect l="0" t="0" r="r" b="b"/>
              <a:pathLst>
                <a:path w="118" h="154">
                  <a:moveTo>
                    <a:pt x="88" y="6"/>
                  </a:moveTo>
                  <a:lnTo>
                    <a:pt x="116" y="77"/>
                  </a:lnTo>
                  <a:lnTo>
                    <a:pt x="118" y="85"/>
                  </a:lnTo>
                  <a:lnTo>
                    <a:pt x="118" y="95"/>
                  </a:lnTo>
                  <a:lnTo>
                    <a:pt x="116" y="103"/>
                  </a:lnTo>
                  <a:lnTo>
                    <a:pt x="112" y="108"/>
                  </a:lnTo>
                  <a:lnTo>
                    <a:pt x="14" y="152"/>
                  </a:lnTo>
                  <a:lnTo>
                    <a:pt x="6" y="154"/>
                  </a:lnTo>
                  <a:lnTo>
                    <a:pt x="2" y="150"/>
                  </a:lnTo>
                  <a:lnTo>
                    <a:pt x="0" y="140"/>
                  </a:lnTo>
                  <a:lnTo>
                    <a:pt x="1" y="127"/>
                  </a:lnTo>
                  <a:lnTo>
                    <a:pt x="4" y="112"/>
                  </a:lnTo>
                  <a:lnTo>
                    <a:pt x="9" y="95"/>
                  </a:lnTo>
                  <a:lnTo>
                    <a:pt x="14" y="77"/>
                  </a:lnTo>
                  <a:lnTo>
                    <a:pt x="21" y="61"/>
                  </a:lnTo>
                  <a:lnTo>
                    <a:pt x="29" y="46"/>
                  </a:lnTo>
                  <a:lnTo>
                    <a:pt x="38" y="33"/>
                  </a:lnTo>
                  <a:lnTo>
                    <a:pt x="48" y="21"/>
                  </a:lnTo>
                  <a:lnTo>
                    <a:pt x="58" y="12"/>
                  </a:lnTo>
                  <a:lnTo>
                    <a:pt x="67" y="4"/>
                  </a:lnTo>
                  <a:lnTo>
                    <a:pt x="76" y="0"/>
                  </a:lnTo>
                  <a:lnTo>
                    <a:pt x="83" y="1"/>
                  </a:lnTo>
                  <a:lnTo>
                    <a:pt x="88" y="6"/>
                  </a:lnTo>
                  <a:close/>
                </a:path>
              </a:pathLst>
            </a:custGeom>
            <a:solidFill>
              <a:srgbClr val="D1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51" name="Freeform 91"/>
            <p:cNvSpPr>
              <a:spLocks/>
            </p:cNvSpPr>
            <p:nvPr/>
          </p:nvSpPr>
          <p:spPr bwMode="auto">
            <a:xfrm>
              <a:off x="1207" y="3099"/>
              <a:ext cx="13" cy="16"/>
            </a:xfrm>
            <a:custGeom>
              <a:avLst/>
              <a:gdLst/>
              <a:ahLst/>
              <a:cxnLst>
                <a:cxn ang="0">
                  <a:pos x="287" y="186"/>
                </a:cxn>
                <a:cxn ang="0">
                  <a:pos x="78" y="280"/>
                </a:cxn>
                <a:cxn ang="0">
                  <a:pos x="0" y="93"/>
                </a:cxn>
                <a:cxn ang="0">
                  <a:pos x="210" y="0"/>
                </a:cxn>
                <a:cxn ang="0">
                  <a:pos x="287" y="186"/>
                </a:cxn>
              </a:cxnLst>
              <a:rect l="0" t="0" r="r" b="b"/>
              <a:pathLst>
                <a:path w="287" h="280">
                  <a:moveTo>
                    <a:pt x="287" y="186"/>
                  </a:moveTo>
                  <a:lnTo>
                    <a:pt x="78" y="280"/>
                  </a:lnTo>
                  <a:lnTo>
                    <a:pt x="0" y="93"/>
                  </a:lnTo>
                  <a:lnTo>
                    <a:pt x="210" y="0"/>
                  </a:lnTo>
                  <a:lnTo>
                    <a:pt x="287" y="18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52" name="Freeform 92"/>
            <p:cNvSpPr>
              <a:spLocks/>
            </p:cNvSpPr>
            <p:nvPr/>
          </p:nvSpPr>
          <p:spPr bwMode="auto">
            <a:xfrm>
              <a:off x="1209" y="3102"/>
              <a:ext cx="11" cy="12"/>
            </a:xfrm>
            <a:custGeom>
              <a:avLst/>
              <a:gdLst/>
              <a:ahLst/>
              <a:cxnLst>
                <a:cxn ang="0">
                  <a:pos x="227" y="125"/>
                </a:cxn>
                <a:cxn ang="0">
                  <a:pos x="53" y="203"/>
                </a:cxn>
                <a:cxn ang="0">
                  <a:pos x="0" y="78"/>
                </a:cxn>
                <a:cxn ang="0">
                  <a:pos x="175" y="0"/>
                </a:cxn>
                <a:cxn ang="0">
                  <a:pos x="227" y="125"/>
                </a:cxn>
              </a:cxnLst>
              <a:rect l="0" t="0" r="r" b="b"/>
              <a:pathLst>
                <a:path w="227" h="203">
                  <a:moveTo>
                    <a:pt x="227" y="125"/>
                  </a:moveTo>
                  <a:lnTo>
                    <a:pt x="53" y="203"/>
                  </a:lnTo>
                  <a:lnTo>
                    <a:pt x="0" y="78"/>
                  </a:lnTo>
                  <a:lnTo>
                    <a:pt x="175" y="0"/>
                  </a:lnTo>
                  <a:lnTo>
                    <a:pt x="227" y="125"/>
                  </a:lnTo>
                  <a:close/>
                </a:path>
              </a:pathLst>
            </a:custGeom>
            <a:solidFill>
              <a:srgbClr val="BAC2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53" name="Freeform 93"/>
            <p:cNvSpPr>
              <a:spLocks/>
            </p:cNvSpPr>
            <p:nvPr/>
          </p:nvSpPr>
          <p:spPr bwMode="auto">
            <a:xfrm>
              <a:off x="1209" y="3100"/>
              <a:ext cx="10" cy="13"/>
            </a:xfrm>
            <a:custGeom>
              <a:avLst/>
              <a:gdLst/>
              <a:ahLst/>
              <a:cxnLst>
                <a:cxn ang="0">
                  <a:pos x="4" y="72"/>
                </a:cxn>
                <a:cxn ang="0">
                  <a:pos x="167" y="0"/>
                </a:cxn>
                <a:cxn ang="0">
                  <a:pos x="171" y="0"/>
                </a:cxn>
                <a:cxn ang="0">
                  <a:pos x="175" y="2"/>
                </a:cxn>
                <a:cxn ang="0">
                  <a:pos x="180" y="6"/>
                </a:cxn>
                <a:cxn ang="0">
                  <a:pos x="183" y="12"/>
                </a:cxn>
                <a:cxn ang="0">
                  <a:pos x="236" y="141"/>
                </a:cxn>
                <a:cxn ang="0">
                  <a:pos x="238" y="147"/>
                </a:cxn>
                <a:cxn ang="0">
                  <a:pos x="238" y="154"/>
                </a:cxn>
                <a:cxn ang="0">
                  <a:pos x="237" y="159"/>
                </a:cxn>
                <a:cxn ang="0">
                  <a:pos x="234" y="162"/>
                </a:cxn>
                <a:cxn ang="0">
                  <a:pos x="73" y="234"/>
                </a:cxn>
                <a:cxn ang="0">
                  <a:pos x="69" y="234"/>
                </a:cxn>
                <a:cxn ang="0">
                  <a:pos x="63" y="232"/>
                </a:cxn>
                <a:cxn ang="0">
                  <a:pos x="59" y="227"/>
                </a:cxn>
                <a:cxn ang="0">
                  <a:pos x="55" y="221"/>
                </a:cxn>
                <a:cxn ang="0">
                  <a:pos x="2" y="94"/>
                </a:cxn>
                <a:cxn ang="0">
                  <a:pos x="0" y="86"/>
                </a:cxn>
                <a:cxn ang="0">
                  <a:pos x="0" y="80"/>
                </a:cxn>
                <a:cxn ang="0">
                  <a:pos x="1" y="76"/>
                </a:cxn>
                <a:cxn ang="0">
                  <a:pos x="4" y="72"/>
                </a:cxn>
              </a:cxnLst>
              <a:rect l="0" t="0" r="r" b="b"/>
              <a:pathLst>
                <a:path w="238" h="234">
                  <a:moveTo>
                    <a:pt x="4" y="72"/>
                  </a:moveTo>
                  <a:lnTo>
                    <a:pt x="167" y="0"/>
                  </a:lnTo>
                  <a:lnTo>
                    <a:pt x="171" y="0"/>
                  </a:lnTo>
                  <a:lnTo>
                    <a:pt x="175" y="2"/>
                  </a:lnTo>
                  <a:lnTo>
                    <a:pt x="180" y="6"/>
                  </a:lnTo>
                  <a:lnTo>
                    <a:pt x="183" y="12"/>
                  </a:lnTo>
                  <a:lnTo>
                    <a:pt x="236" y="141"/>
                  </a:lnTo>
                  <a:lnTo>
                    <a:pt x="238" y="147"/>
                  </a:lnTo>
                  <a:lnTo>
                    <a:pt x="238" y="154"/>
                  </a:lnTo>
                  <a:lnTo>
                    <a:pt x="237" y="159"/>
                  </a:lnTo>
                  <a:lnTo>
                    <a:pt x="234" y="162"/>
                  </a:lnTo>
                  <a:lnTo>
                    <a:pt x="73" y="234"/>
                  </a:lnTo>
                  <a:lnTo>
                    <a:pt x="69" y="234"/>
                  </a:lnTo>
                  <a:lnTo>
                    <a:pt x="63" y="232"/>
                  </a:lnTo>
                  <a:lnTo>
                    <a:pt x="59" y="227"/>
                  </a:lnTo>
                  <a:lnTo>
                    <a:pt x="55" y="221"/>
                  </a:lnTo>
                  <a:lnTo>
                    <a:pt x="2" y="94"/>
                  </a:lnTo>
                  <a:lnTo>
                    <a:pt x="0" y="86"/>
                  </a:lnTo>
                  <a:lnTo>
                    <a:pt x="0" y="80"/>
                  </a:lnTo>
                  <a:lnTo>
                    <a:pt x="1" y="76"/>
                  </a:lnTo>
                  <a:lnTo>
                    <a:pt x="4" y="72"/>
                  </a:lnTo>
                  <a:close/>
                </a:path>
              </a:pathLst>
            </a:custGeom>
            <a:solidFill>
              <a:srgbClr val="E0E8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54" name="Freeform 94"/>
            <p:cNvSpPr>
              <a:spLocks/>
            </p:cNvSpPr>
            <p:nvPr/>
          </p:nvSpPr>
          <p:spPr bwMode="auto">
            <a:xfrm>
              <a:off x="1209" y="3101"/>
              <a:ext cx="10" cy="11"/>
            </a:xfrm>
            <a:custGeom>
              <a:avLst/>
              <a:gdLst/>
              <a:ahLst/>
              <a:cxnLst>
                <a:cxn ang="0">
                  <a:pos x="4" y="62"/>
                </a:cxn>
                <a:cxn ang="0">
                  <a:pos x="141" y="0"/>
                </a:cxn>
                <a:cxn ang="0">
                  <a:pos x="145" y="0"/>
                </a:cxn>
                <a:cxn ang="0">
                  <a:pos x="150" y="2"/>
                </a:cxn>
                <a:cxn ang="0">
                  <a:pos x="153" y="5"/>
                </a:cxn>
                <a:cxn ang="0">
                  <a:pos x="156" y="10"/>
                </a:cxn>
                <a:cxn ang="0">
                  <a:pos x="202" y="120"/>
                </a:cxn>
                <a:cxn ang="0">
                  <a:pos x="204" y="125"/>
                </a:cxn>
                <a:cxn ang="0">
                  <a:pos x="204" y="130"/>
                </a:cxn>
                <a:cxn ang="0">
                  <a:pos x="202" y="135"/>
                </a:cxn>
                <a:cxn ang="0">
                  <a:pos x="200" y="138"/>
                </a:cxn>
                <a:cxn ang="0">
                  <a:pos x="62" y="199"/>
                </a:cxn>
                <a:cxn ang="0">
                  <a:pos x="58" y="199"/>
                </a:cxn>
                <a:cxn ang="0">
                  <a:pos x="54" y="198"/>
                </a:cxn>
                <a:cxn ang="0">
                  <a:pos x="51" y="194"/>
                </a:cxn>
                <a:cxn ang="0">
                  <a:pos x="48" y="188"/>
                </a:cxn>
                <a:cxn ang="0">
                  <a:pos x="2" y="80"/>
                </a:cxn>
                <a:cxn ang="0">
                  <a:pos x="0" y="73"/>
                </a:cxn>
                <a:cxn ang="0">
                  <a:pos x="0" y="68"/>
                </a:cxn>
                <a:cxn ang="0">
                  <a:pos x="2" y="64"/>
                </a:cxn>
                <a:cxn ang="0">
                  <a:pos x="4" y="62"/>
                </a:cxn>
              </a:cxnLst>
              <a:rect l="0" t="0" r="r" b="b"/>
              <a:pathLst>
                <a:path w="204" h="199">
                  <a:moveTo>
                    <a:pt x="4" y="62"/>
                  </a:moveTo>
                  <a:lnTo>
                    <a:pt x="141" y="0"/>
                  </a:lnTo>
                  <a:lnTo>
                    <a:pt x="145" y="0"/>
                  </a:lnTo>
                  <a:lnTo>
                    <a:pt x="150" y="2"/>
                  </a:lnTo>
                  <a:lnTo>
                    <a:pt x="153" y="5"/>
                  </a:lnTo>
                  <a:lnTo>
                    <a:pt x="156" y="10"/>
                  </a:lnTo>
                  <a:lnTo>
                    <a:pt x="202" y="120"/>
                  </a:lnTo>
                  <a:lnTo>
                    <a:pt x="204" y="125"/>
                  </a:lnTo>
                  <a:lnTo>
                    <a:pt x="204" y="130"/>
                  </a:lnTo>
                  <a:lnTo>
                    <a:pt x="202" y="135"/>
                  </a:lnTo>
                  <a:lnTo>
                    <a:pt x="200" y="138"/>
                  </a:lnTo>
                  <a:lnTo>
                    <a:pt x="62" y="199"/>
                  </a:lnTo>
                  <a:lnTo>
                    <a:pt x="58" y="199"/>
                  </a:lnTo>
                  <a:lnTo>
                    <a:pt x="54" y="198"/>
                  </a:lnTo>
                  <a:lnTo>
                    <a:pt x="51" y="194"/>
                  </a:lnTo>
                  <a:lnTo>
                    <a:pt x="48" y="188"/>
                  </a:lnTo>
                  <a:lnTo>
                    <a:pt x="2" y="80"/>
                  </a:lnTo>
                  <a:lnTo>
                    <a:pt x="0" y="73"/>
                  </a:lnTo>
                  <a:lnTo>
                    <a:pt x="0" y="68"/>
                  </a:lnTo>
                  <a:lnTo>
                    <a:pt x="2" y="64"/>
                  </a:lnTo>
                  <a:lnTo>
                    <a:pt x="4" y="62"/>
                  </a:lnTo>
                  <a:close/>
                </a:path>
              </a:pathLst>
            </a:custGeom>
            <a:solidFill>
              <a:srgbClr val="91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55" name="Freeform 95"/>
            <p:cNvSpPr>
              <a:spLocks/>
            </p:cNvSpPr>
            <p:nvPr/>
          </p:nvSpPr>
          <p:spPr bwMode="auto">
            <a:xfrm>
              <a:off x="1212" y="3103"/>
              <a:ext cx="6" cy="8"/>
            </a:xfrm>
            <a:custGeom>
              <a:avLst/>
              <a:gdLst/>
              <a:ahLst/>
              <a:cxnLst>
                <a:cxn ang="0">
                  <a:pos x="88" y="6"/>
                </a:cxn>
                <a:cxn ang="0">
                  <a:pos x="116" y="78"/>
                </a:cxn>
                <a:cxn ang="0">
                  <a:pos x="118" y="86"/>
                </a:cxn>
                <a:cxn ang="0">
                  <a:pos x="119" y="95"/>
                </a:cxn>
                <a:cxn ang="0">
                  <a:pos x="117" y="103"/>
                </a:cxn>
                <a:cxn ang="0">
                  <a:pos x="112" y="109"/>
                </a:cxn>
                <a:cxn ang="0">
                  <a:pos x="14" y="152"/>
                </a:cxn>
                <a:cxn ang="0">
                  <a:pos x="6" y="154"/>
                </a:cxn>
                <a:cxn ang="0">
                  <a:pos x="2" y="150"/>
                </a:cxn>
                <a:cxn ang="0">
                  <a:pos x="0" y="140"/>
                </a:cxn>
                <a:cxn ang="0">
                  <a:pos x="1" y="128"/>
                </a:cxn>
                <a:cxn ang="0">
                  <a:pos x="4" y="112"/>
                </a:cxn>
                <a:cxn ang="0">
                  <a:pos x="9" y="95"/>
                </a:cxn>
                <a:cxn ang="0">
                  <a:pos x="14" y="78"/>
                </a:cxn>
                <a:cxn ang="0">
                  <a:pos x="21" y="61"/>
                </a:cxn>
                <a:cxn ang="0">
                  <a:pos x="29" y="46"/>
                </a:cxn>
                <a:cxn ang="0">
                  <a:pos x="38" y="33"/>
                </a:cxn>
                <a:cxn ang="0">
                  <a:pos x="48" y="21"/>
                </a:cxn>
                <a:cxn ang="0">
                  <a:pos x="58" y="12"/>
                </a:cxn>
                <a:cxn ang="0">
                  <a:pos x="67" y="4"/>
                </a:cxn>
                <a:cxn ang="0">
                  <a:pos x="76" y="0"/>
                </a:cxn>
                <a:cxn ang="0">
                  <a:pos x="82" y="1"/>
                </a:cxn>
                <a:cxn ang="0">
                  <a:pos x="88" y="6"/>
                </a:cxn>
              </a:cxnLst>
              <a:rect l="0" t="0" r="r" b="b"/>
              <a:pathLst>
                <a:path w="119" h="154">
                  <a:moveTo>
                    <a:pt x="88" y="6"/>
                  </a:moveTo>
                  <a:lnTo>
                    <a:pt x="116" y="78"/>
                  </a:lnTo>
                  <a:lnTo>
                    <a:pt x="118" y="86"/>
                  </a:lnTo>
                  <a:lnTo>
                    <a:pt x="119" y="95"/>
                  </a:lnTo>
                  <a:lnTo>
                    <a:pt x="117" y="103"/>
                  </a:lnTo>
                  <a:lnTo>
                    <a:pt x="112" y="109"/>
                  </a:lnTo>
                  <a:lnTo>
                    <a:pt x="14" y="152"/>
                  </a:lnTo>
                  <a:lnTo>
                    <a:pt x="6" y="154"/>
                  </a:lnTo>
                  <a:lnTo>
                    <a:pt x="2" y="150"/>
                  </a:lnTo>
                  <a:lnTo>
                    <a:pt x="0" y="140"/>
                  </a:lnTo>
                  <a:lnTo>
                    <a:pt x="1" y="128"/>
                  </a:lnTo>
                  <a:lnTo>
                    <a:pt x="4" y="112"/>
                  </a:lnTo>
                  <a:lnTo>
                    <a:pt x="9" y="95"/>
                  </a:lnTo>
                  <a:lnTo>
                    <a:pt x="14" y="78"/>
                  </a:lnTo>
                  <a:lnTo>
                    <a:pt x="21" y="61"/>
                  </a:lnTo>
                  <a:lnTo>
                    <a:pt x="29" y="46"/>
                  </a:lnTo>
                  <a:lnTo>
                    <a:pt x="38" y="33"/>
                  </a:lnTo>
                  <a:lnTo>
                    <a:pt x="48" y="21"/>
                  </a:lnTo>
                  <a:lnTo>
                    <a:pt x="58" y="12"/>
                  </a:lnTo>
                  <a:lnTo>
                    <a:pt x="67" y="4"/>
                  </a:lnTo>
                  <a:lnTo>
                    <a:pt x="76" y="0"/>
                  </a:lnTo>
                  <a:lnTo>
                    <a:pt x="82" y="1"/>
                  </a:lnTo>
                  <a:lnTo>
                    <a:pt x="88" y="6"/>
                  </a:lnTo>
                  <a:close/>
                </a:path>
              </a:pathLst>
            </a:custGeom>
            <a:solidFill>
              <a:srgbClr val="D1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56" name="Freeform 96"/>
            <p:cNvSpPr>
              <a:spLocks/>
            </p:cNvSpPr>
            <p:nvPr/>
          </p:nvSpPr>
          <p:spPr bwMode="auto">
            <a:xfrm>
              <a:off x="1232" y="3092"/>
              <a:ext cx="4" cy="6"/>
            </a:xfrm>
            <a:custGeom>
              <a:avLst/>
              <a:gdLst/>
              <a:ahLst/>
              <a:cxnLst>
                <a:cxn ang="0">
                  <a:pos x="50" y="104"/>
                </a:cxn>
                <a:cxn ang="0">
                  <a:pos x="40" y="103"/>
                </a:cxn>
                <a:cxn ang="0">
                  <a:pos x="31" y="99"/>
                </a:cxn>
                <a:cxn ang="0">
                  <a:pos x="23" y="95"/>
                </a:cxn>
                <a:cxn ang="0">
                  <a:pos x="15" y="89"/>
                </a:cxn>
                <a:cxn ang="0">
                  <a:pos x="8" y="80"/>
                </a:cxn>
                <a:cxn ang="0">
                  <a:pos x="4" y="72"/>
                </a:cxn>
                <a:cxn ang="0">
                  <a:pos x="1" y="62"/>
                </a:cxn>
                <a:cxn ang="0">
                  <a:pos x="0" y="52"/>
                </a:cxn>
                <a:cxn ang="0">
                  <a:pos x="1" y="41"/>
                </a:cxn>
                <a:cxn ang="0">
                  <a:pos x="4" y="32"/>
                </a:cxn>
                <a:cxn ang="0">
                  <a:pos x="8" y="23"/>
                </a:cxn>
                <a:cxn ang="0">
                  <a:pos x="15" y="15"/>
                </a:cxn>
                <a:cxn ang="0">
                  <a:pos x="23" y="9"/>
                </a:cxn>
                <a:cxn ang="0">
                  <a:pos x="31" y="5"/>
                </a:cxn>
                <a:cxn ang="0">
                  <a:pos x="40" y="1"/>
                </a:cxn>
                <a:cxn ang="0">
                  <a:pos x="50" y="0"/>
                </a:cxn>
                <a:cxn ang="0">
                  <a:pos x="60" y="1"/>
                </a:cxn>
                <a:cxn ang="0">
                  <a:pos x="70" y="5"/>
                </a:cxn>
                <a:cxn ang="0">
                  <a:pos x="78" y="9"/>
                </a:cxn>
                <a:cxn ang="0">
                  <a:pos x="86" y="15"/>
                </a:cxn>
                <a:cxn ang="0">
                  <a:pos x="92" y="23"/>
                </a:cxn>
                <a:cxn ang="0">
                  <a:pos x="96" y="32"/>
                </a:cxn>
                <a:cxn ang="0">
                  <a:pos x="99" y="41"/>
                </a:cxn>
                <a:cxn ang="0">
                  <a:pos x="100" y="52"/>
                </a:cxn>
                <a:cxn ang="0">
                  <a:pos x="99" y="62"/>
                </a:cxn>
                <a:cxn ang="0">
                  <a:pos x="96" y="72"/>
                </a:cxn>
                <a:cxn ang="0">
                  <a:pos x="92" y="80"/>
                </a:cxn>
                <a:cxn ang="0">
                  <a:pos x="86" y="89"/>
                </a:cxn>
                <a:cxn ang="0">
                  <a:pos x="78" y="95"/>
                </a:cxn>
                <a:cxn ang="0">
                  <a:pos x="70" y="99"/>
                </a:cxn>
                <a:cxn ang="0">
                  <a:pos x="60" y="103"/>
                </a:cxn>
                <a:cxn ang="0">
                  <a:pos x="50" y="104"/>
                </a:cxn>
              </a:cxnLst>
              <a:rect l="0" t="0" r="r" b="b"/>
              <a:pathLst>
                <a:path w="100" h="104">
                  <a:moveTo>
                    <a:pt x="50" y="104"/>
                  </a:moveTo>
                  <a:lnTo>
                    <a:pt x="40" y="103"/>
                  </a:lnTo>
                  <a:lnTo>
                    <a:pt x="31" y="99"/>
                  </a:lnTo>
                  <a:lnTo>
                    <a:pt x="23" y="95"/>
                  </a:lnTo>
                  <a:lnTo>
                    <a:pt x="15" y="89"/>
                  </a:lnTo>
                  <a:lnTo>
                    <a:pt x="8" y="80"/>
                  </a:lnTo>
                  <a:lnTo>
                    <a:pt x="4" y="72"/>
                  </a:lnTo>
                  <a:lnTo>
                    <a:pt x="1" y="62"/>
                  </a:lnTo>
                  <a:lnTo>
                    <a:pt x="0" y="52"/>
                  </a:lnTo>
                  <a:lnTo>
                    <a:pt x="1" y="41"/>
                  </a:lnTo>
                  <a:lnTo>
                    <a:pt x="4" y="32"/>
                  </a:lnTo>
                  <a:lnTo>
                    <a:pt x="8" y="23"/>
                  </a:lnTo>
                  <a:lnTo>
                    <a:pt x="15" y="15"/>
                  </a:lnTo>
                  <a:lnTo>
                    <a:pt x="23" y="9"/>
                  </a:lnTo>
                  <a:lnTo>
                    <a:pt x="31" y="5"/>
                  </a:lnTo>
                  <a:lnTo>
                    <a:pt x="40" y="1"/>
                  </a:lnTo>
                  <a:lnTo>
                    <a:pt x="50" y="0"/>
                  </a:lnTo>
                  <a:lnTo>
                    <a:pt x="60" y="1"/>
                  </a:lnTo>
                  <a:lnTo>
                    <a:pt x="70" y="5"/>
                  </a:lnTo>
                  <a:lnTo>
                    <a:pt x="78" y="9"/>
                  </a:lnTo>
                  <a:lnTo>
                    <a:pt x="86" y="15"/>
                  </a:lnTo>
                  <a:lnTo>
                    <a:pt x="92" y="23"/>
                  </a:lnTo>
                  <a:lnTo>
                    <a:pt x="96" y="32"/>
                  </a:lnTo>
                  <a:lnTo>
                    <a:pt x="99" y="41"/>
                  </a:lnTo>
                  <a:lnTo>
                    <a:pt x="100" y="52"/>
                  </a:lnTo>
                  <a:lnTo>
                    <a:pt x="99" y="62"/>
                  </a:lnTo>
                  <a:lnTo>
                    <a:pt x="96" y="72"/>
                  </a:lnTo>
                  <a:lnTo>
                    <a:pt x="92" y="80"/>
                  </a:lnTo>
                  <a:lnTo>
                    <a:pt x="86" y="89"/>
                  </a:lnTo>
                  <a:lnTo>
                    <a:pt x="78" y="95"/>
                  </a:lnTo>
                  <a:lnTo>
                    <a:pt x="70" y="99"/>
                  </a:lnTo>
                  <a:lnTo>
                    <a:pt x="60" y="103"/>
                  </a:lnTo>
                  <a:lnTo>
                    <a:pt x="50" y="104"/>
                  </a:lnTo>
                  <a:close/>
                </a:path>
              </a:pathLst>
            </a:custGeom>
            <a:solidFill>
              <a:srgbClr val="61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57" name="Freeform 97"/>
            <p:cNvSpPr>
              <a:spLocks/>
            </p:cNvSpPr>
            <p:nvPr/>
          </p:nvSpPr>
          <p:spPr bwMode="auto">
            <a:xfrm>
              <a:off x="1163" y="3131"/>
              <a:ext cx="5" cy="5"/>
            </a:xfrm>
            <a:custGeom>
              <a:avLst/>
              <a:gdLst/>
              <a:ahLst/>
              <a:cxnLst>
                <a:cxn ang="0">
                  <a:pos x="50" y="103"/>
                </a:cxn>
                <a:cxn ang="0">
                  <a:pos x="39" y="102"/>
                </a:cxn>
                <a:cxn ang="0">
                  <a:pos x="30" y="99"/>
                </a:cxn>
                <a:cxn ang="0">
                  <a:pos x="22" y="95"/>
                </a:cxn>
                <a:cxn ang="0">
                  <a:pos x="14" y="88"/>
                </a:cxn>
                <a:cxn ang="0">
                  <a:pos x="8" y="80"/>
                </a:cxn>
                <a:cxn ang="0">
                  <a:pos x="4" y="71"/>
                </a:cxn>
                <a:cxn ang="0">
                  <a:pos x="1" y="62"/>
                </a:cxn>
                <a:cxn ang="0">
                  <a:pos x="0" y="51"/>
                </a:cxn>
                <a:cxn ang="0">
                  <a:pos x="1" y="41"/>
                </a:cxn>
                <a:cxn ang="0">
                  <a:pos x="4" y="31"/>
                </a:cxn>
                <a:cxn ang="0">
                  <a:pos x="8" y="23"/>
                </a:cxn>
                <a:cxn ang="0">
                  <a:pos x="14" y="15"/>
                </a:cxn>
                <a:cxn ang="0">
                  <a:pos x="22" y="8"/>
                </a:cxn>
                <a:cxn ang="0">
                  <a:pos x="30" y="4"/>
                </a:cxn>
                <a:cxn ang="0">
                  <a:pos x="39" y="1"/>
                </a:cxn>
                <a:cxn ang="0">
                  <a:pos x="50" y="0"/>
                </a:cxn>
                <a:cxn ang="0">
                  <a:pos x="60" y="1"/>
                </a:cxn>
                <a:cxn ang="0">
                  <a:pos x="69" y="4"/>
                </a:cxn>
                <a:cxn ang="0">
                  <a:pos x="77" y="8"/>
                </a:cxn>
                <a:cxn ang="0">
                  <a:pos x="85" y="15"/>
                </a:cxn>
                <a:cxn ang="0">
                  <a:pos x="91" y="23"/>
                </a:cxn>
                <a:cxn ang="0">
                  <a:pos x="96" y="31"/>
                </a:cxn>
                <a:cxn ang="0">
                  <a:pos x="99" y="41"/>
                </a:cxn>
                <a:cxn ang="0">
                  <a:pos x="100" y="51"/>
                </a:cxn>
                <a:cxn ang="0">
                  <a:pos x="99" y="62"/>
                </a:cxn>
                <a:cxn ang="0">
                  <a:pos x="96" y="71"/>
                </a:cxn>
                <a:cxn ang="0">
                  <a:pos x="91" y="80"/>
                </a:cxn>
                <a:cxn ang="0">
                  <a:pos x="85" y="88"/>
                </a:cxn>
                <a:cxn ang="0">
                  <a:pos x="77" y="95"/>
                </a:cxn>
                <a:cxn ang="0">
                  <a:pos x="69" y="99"/>
                </a:cxn>
                <a:cxn ang="0">
                  <a:pos x="60" y="102"/>
                </a:cxn>
                <a:cxn ang="0">
                  <a:pos x="50" y="103"/>
                </a:cxn>
              </a:cxnLst>
              <a:rect l="0" t="0" r="r" b="b"/>
              <a:pathLst>
                <a:path w="100" h="103">
                  <a:moveTo>
                    <a:pt x="50" y="103"/>
                  </a:moveTo>
                  <a:lnTo>
                    <a:pt x="39" y="102"/>
                  </a:lnTo>
                  <a:lnTo>
                    <a:pt x="30" y="99"/>
                  </a:lnTo>
                  <a:lnTo>
                    <a:pt x="22" y="95"/>
                  </a:lnTo>
                  <a:lnTo>
                    <a:pt x="14" y="88"/>
                  </a:lnTo>
                  <a:lnTo>
                    <a:pt x="8" y="80"/>
                  </a:lnTo>
                  <a:lnTo>
                    <a:pt x="4" y="71"/>
                  </a:lnTo>
                  <a:lnTo>
                    <a:pt x="1" y="62"/>
                  </a:lnTo>
                  <a:lnTo>
                    <a:pt x="0" y="51"/>
                  </a:lnTo>
                  <a:lnTo>
                    <a:pt x="1" y="41"/>
                  </a:lnTo>
                  <a:lnTo>
                    <a:pt x="4" y="31"/>
                  </a:lnTo>
                  <a:lnTo>
                    <a:pt x="8" y="23"/>
                  </a:lnTo>
                  <a:lnTo>
                    <a:pt x="14" y="15"/>
                  </a:lnTo>
                  <a:lnTo>
                    <a:pt x="22" y="8"/>
                  </a:lnTo>
                  <a:lnTo>
                    <a:pt x="30" y="4"/>
                  </a:lnTo>
                  <a:lnTo>
                    <a:pt x="39" y="1"/>
                  </a:lnTo>
                  <a:lnTo>
                    <a:pt x="50" y="0"/>
                  </a:lnTo>
                  <a:lnTo>
                    <a:pt x="60" y="1"/>
                  </a:lnTo>
                  <a:lnTo>
                    <a:pt x="69" y="4"/>
                  </a:lnTo>
                  <a:lnTo>
                    <a:pt x="77" y="8"/>
                  </a:lnTo>
                  <a:lnTo>
                    <a:pt x="85" y="15"/>
                  </a:lnTo>
                  <a:lnTo>
                    <a:pt x="91" y="23"/>
                  </a:lnTo>
                  <a:lnTo>
                    <a:pt x="96" y="31"/>
                  </a:lnTo>
                  <a:lnTo>
                    <a:pt x="99" y="41"/>
                  </a:lnTo>
                  <a:lnTo>
                    <a:pt x="100" y="51"/>
                  </a:lnTo>
                  <a:lnTo>
                    <a:pt x="99" y="62"/>
                  </a:lnTo>
                  <a:lnTo>
                    <a:pt x="96" y="71"/>
                  </a:lnTo>
                  <a:lnTo>
                    <a:pt x="91" y="80"/>
                  </a:lnTo>
                  <a:lnTo>
                    <a:pt x="85" y="88"/>
                  </a:lnTo>
                  <a:lnTo>
                    <a:pt x="77" y="95"/>
                  </a:lnTo>
                  <a:lnTo>
                    <a:pt x="69" y="99"/>
                  </a:lnTo>
                  <a:lnTo>
                    <a:pt x="60" y="102"/>
                  </a:lnTo>
                  <a:lnTo>
                    <a:pt x="50" y="103"/>
                  </a:lnTo>
                  <a:close/>
                </a:path>
              </a:pathLst>
            </a:custGeom>
            <a:solidFill>
              <a:srgbClr val="61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58" name="Freeform 98"/>
            <p:cNvSpPr>
              <a:spLocks/>
            </p:cNvSpPr>
            <p:nvPr/>
          </p:nvSpPr>
          <p:spPr bwMode="auto">
            <a:xfrm>
              <a:off x="1234" y="3094"/>
              <a:ext cx="2" cy="3"/>
            </a:xfrm>
            <a:custGeom>
              <a:avLst/>
              <a:gdLst/>
              <a:ahLst/>
              <a:cxnLst>
                <a:cxn ang="0">
                  <a:pos x="28" y="57"/>
                </a:cxn>
                <a:cxn ang="0">
                  <a:pos x="16" y="55"/>
                </a:cxn>
                <a:cxn ang="0">
                  <a:pos x="8" y="49"/>
                </a:cxn>
                <a:cxn ang="0">
                  <a:pos x="2" y="40"/>
                </a:cxn>
                <a:cxn ang="0">
                  <a:pos x="0" y="28"/>
                </a:cxn>
                <a:cxn ang="0">
                  <a:pos x="2" y="17"/>
                </a:cxn>
                <a:cxn ang="0">
                  <a:pos x="8" y="8"/>
                </a:cxn>
                <a:cxn ang="0">
                  <a:pos x="16" y="2"/>
                </a:cxn>
                <a:cxn ang="0">
                  <a:pos x="28" y="0"/>
                </a:cxn>
                <a:cxn ang="0">
                  <a:pos x="39" y="2"/>
                </a:cxn>
                <a:cxn ang="0">
                  <a:pos x="47" y="8"/>
                </a:cxn>
                <a:cxn ang="0">
                  <a:pos x="53" y="17"/>
                </a:cxn>
                <a:cxn ang="0">
                  <a:pos x="55" y="28"/>
                </a:cxn>
                <a:cxn ang="0">
                  <a:pos x="53" y="40"/>
                </a:cxn>
                <a:cxn ang="0">
                  <a:pos x="47" y="49"/>
                </a:cxn>
                <a:cxn ang="0">
                  <a:pos x="39" y="55"/>
                </a:cxn>
                <a:cxn ang="0">
                  <a:pos x="28" y="57"/>
                </a:cxn>
              </a:cxnLst>
              <a:rect l="0" t="0" r="r" b="b"/>
              <a:pathLst>
                <a:path w="55" h="57">
                  <a:moveTo>
                    <a:pt x="28" y="57"/>
                  </a:moveTo>
                  <a:lnTo>
                    <a:pt x="16" y="55"/>
                  </a:lnTo>
                  <a:lnTo>
                    <a:pt x="8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8" y="8"/>
                  </a:lnTo>
                  <a:lnTo>
                    <a:pt x="16" y="2"/>
                  </a:lnTo>
                  <a:lnTo>
                    <a:pt x="28" y="0"/>
                  </a:lnTo>
                  <a:lnTo>
                    <a:pt x="39" y="2"/>
                  </a:lnTo>
                  <a:lnTo>
                    <a:pt x="47" y="8"/>
                  </a:lnTo>
                  <a:lnTo>
                    <a:pt x="53" y="17"/>
                  </a:lnTo>
                  <a:lnTo>
                    <a:pt x="55" y="28"/>
                  </a:lnTo>
                  <a:lnTo>
                    <a:pt x="53" y="40"/>
                  </a:lnTo>
                  <a:lnTo>
                    <a:pt x="47" y="49"/>
                  </a:lnTo>
                  <a:lnTo>
                    <a:pt x="39" y="55"/>
                  </a:lnTo>
                  <a:lnTo>
                    <a:pt x="28" y="57"/>
                  </a:lnTo>
                  <a:close/>
                </a:path>
              </a:pathLst>
            </a:custGeom>
            <a:solidFill>
              <a:srgbClr val="D1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59" name="Freeform 99"/>
            <p:cNvSpPr>
              <a:spLocks/>
            </p:cNvSpPr>
            <p:nvPr/>
          </p:nvSpPr>
          <p:spPr bwMode="auto">
            <a:xfrm>
              <a:off x="1165" y="3133"/>
              <a:ext cx="2" cy="3"/>
            </a:xfrm>
            <a:custGeom>
              <a:avLst/>
              <a:gdLst/>
              <a:ahLst/>
              <a:cxnLst>
                <a:cxn ang="0">
                  <a:pos x="28" y="56"/>
                </a:cxn>
                <a:cxn ang="0">
                  <a:pos x="17" y="54"/>
                </a:cxn>
                <a:cxn ang="0">
                  <a:pos x="9" y="48"/>
                </a:cxn>
                <a:cxn ang="0">
                  <a:pos x="2" y="40"/>
                </a:cxn>
                <a:cxn ang="0">
                  <a:pos x="0" y="28"/>
                </a:cxn>
                <a:cxn ang="0">
                  <a:pos x="2" y="16"/>
                </a:cxn>
                <a:cxn ang="0">
                  <a:pos x="9" y="8"/>
                </a:cxn>
                <a:cxn ang="0">
                  <a:pos x="17" y="2"/>
                </a:cxn>
                <a:cxn ang="0">
                  <a:pos x="28" y="0"/>
                </a:cxn>
                <a:cxn ang="0">
                  <a:pos x="39" y="2"/>
                </a:cxn>
                <a:cxn ang="0">
                  <a:pos x="47" y="8"/>
                </a:cxn>
                <a:cxn ang="0">
                  <a:pos x="53" y="16"/>
                </a:cxn>
                <a:cxn ang="0">
                  <a:pos x="55" y="28"/>
                </a:cxn>
                <a:cxn ang="0">
                  <a:pos x="53" y="40"/>
                </a:cxn>
                <a:cxn ang="0">
                  <a:pos x="47" y="48"/>
                </a:cxn>
                <a:cxn ang="0">
                  <a:pos x="39" y="54"/>
                </a:cxn>
                <a:cxn ang="0">
                  <a:pos x="28" y="56"/>
                </a:cxn>
              </a:cxnLst>
              <a:rect l="0" t="0" r="r" b="b"/>
              <a:pathLst>
                <a:path w="55" h="56">
                  <a:moveTo>
                    <a:pt x="28" y="56"/>
                  </a:moveTo>
                  <a:lnTo>
                    <a:pt x="17" y="54"/>
                  </a:lnTo>
                  <a:lnTo>
                    <a:pt x="9" y="48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6"/>
                  </a:lnTo>
                  <a:lnTo>
                    <a:pt x="9" y="8"/>
                  </a:lnTo>
                  <a:lnTo>
                    <a:pt x="17" y="2"/>
                  </a:lnTo>
                  <a:lnTo>
                    <a:pt x="28" y="0"/>
                  </a:lnTo>
                  <a:lnTo>
                    <a:pt x="39" y="2"/>
                  </a:lnTo>
                  <a:lnTo>
                    <a:pt x="47" y="8"/>
                  </a:lnTo>
                  <a:lnTo>
                    <a:pt x="53" y="16"/>
                  </a:lnTo>
                  <a:lnTo>
                    <a:pt x="55" y="28"/>
                  </a:lnTo>
                  <a:lnTo>
                    <a:pt x="53" y="40"/>
                  </a:lnTo>
                  <a:lnTo>
                    <a:pt x="47" y="48"/>
                  </a:lnTo>
                  <a:lnTo>
                    <a:pt x="39" y="54"/>
                  </a:lnTo>
                  <a:lnTo>
                    <a:pt x="28" y="56"/>
                  </a:lnTo>
                  <a:close/>
                </a:path>
              </a:pathLst>
            </a:custGeom>
            <a:solidFill>
              <a:srgbClr val="D1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60" name="Freeform 100"/>
            <p:cNvSpPr>
              <a:spLocks/>
            </p:cNvSpPr>
            <p:nvPr/>
          </p:nvSpPr>
          <p:spPr bwMode="auto">
            <a:xfrm>
              <a:off x="1177" y="3076"/>
              <a:ext cx="29" cy="29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0" y="222"/>
                </a:cxn>
                <a:cxn ang="0">
                  <a:pos x="125" y="522"/>
                </a:cxn>
                <a:cxn ang="0">
                  <a:pos x="624" y="301"/>
                </a:cxn>
                <a:cxn ang="0">
                  <a:pos x="498" y="0"/>
                </a:cxn>
              </a:cxnLst>
              <a:rect l="0" t="0" r="r" b="b"/>
              <a:pathLst>
                <a:path w="624" h="522">
                  <a:moveTo>
                    <a:pt x="498" y="0"/>
                  </a:moveTo>
                  <a:lnTo>
                    <a:pt x="0" y="222"/>
                  </a:lnTo>
                  <a:lnTo>
                    <a:pt x="125" y="522"/>
                  </a:lnTo>
                  <a:lnTo>
                    <a:pt x="624" y="30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rgbClr val="11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61" name="Freeform 101"/>
            <p:cNvSpPr>
              <a:spLocks/>
            </p:cNvSpPr>
            <p:nvPr/>
          </p:nvSpPr>
          <p:spPr bwMode="auto">
            <a:xfrm>
              <a:off x="1178" y="3077"/>
              <a:ext cx="27" cy="27"/>
            </a:xfrm>
            <a:custGeom>
              <a:avLst/>
              <a:gdLst/>
              <a:ahLst/>
              <a:cxnLst>
                <a:cxn ang="0">
                  <a:pos x="474" y="0"/>
                </a:cxn>
                <a:cxn ang="0">
                  <a:pos x="0" y="211"/>
                </a:cxn>
                <a:cxn ang="0">
                  <a:pos x="114" y="484"/>
                </a:cxn>
                <a:cxn ang="0">
                  <a:pos x="589" y="273"/>
                </a:cxn>
                <a:cxn ang="0">
                  <a:pos x="474" y="0"/>
                </a:cxn>
              </a:cxnLst>
              <a:rect l="0" t="0" r="r" b="b"/>
              <a:pathLst>
                <a:path w="589" h="484">
                  <a:moveTo>
                    <a:pt x="474" y="0"/>
                  </a:moveTo>
                  <a:lnTo>
                    <a:pt x="0" y="211"/>
                  </a:lnTo>
                  <a:lnTo>
                    <a:pt x="114" y="484"/>
                  </a:lnTo>
                  <a:lnTo>
                    <a:pt x="589" y="273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62" name="Freeform 102"/>
            <p:cNvSpPr>
              <a:spLocks/>
            </p:cNvSpPr>
            <p:nvPr/>
          </p:nvSpPr>
          <p:spPr bwMode="auto">
            <a:xfrm>
              <a:off x="1178" y="3078"/>
              <a:ext cx="27" cy="26"/>
            </a:xfrm>
            <a:custGeom>
              <a:avLst/>
              <a:gdLst/>
              <a:ahLst/>
              <a:cxnLst>
                <a:cxn ang="0">
                  <a:pos x="473" y="0"/>
                </a:cxn>
                <a:cxn ang="0">
                  <a:pos x="0" y="211"/>
                </a:cxn>
                <a:cxn ang="0">
                  <a:pos x="108" y="471"/>
                </a:cxn>
                <a:cxn ang="0">
                  <a:pos x="583" y="260"/>
                </a:cxn>
                <a:cxn ang="0">
                  <a:pos x="473" y="0"/>
                </a:cxn>
              </a:cxnLst>
              <a:rect l="0" t="0" r="r" b="b"/>
              <a:pathLst>
                <a:path w="583" h="471">
                  <a:moveTo>
                    <a:pt x="473" y="0"/>
                  </a:moveTo>
                  <a:lnTo>
                    <a:pt x="0" y="211"/>
                  </a:lnTo>
                  <a:lnTo>
                    <a:pt x="108" y="471"/>
                  </a:lnTo>
                  <a:lnTo>
                    <a:pt x="583" y="260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878F8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63" name="Freeform 103"/>
            <p:cNvSpPr>
              <a:spLocks/>
            </p:cNvSpPr>
            <p:nvPr/>
          </p:nvSpPr>
          <p:spPr bwMode="auto">
            <a:xfrm>
              <a:off x="1191" y="3082"/>
              <a:ext cx="10" cy="13"/>
            </a:xfrm>
            <a:custGeom>
              <a:avLst/>
              <a:gdLst/>
              <a:ahLst/>
              <a:cxnLst>
                <a:cxn ang="0">
                  <a:pos x="159" y="223"/>
                </a:cxn>
                <a:cxn ang="0">
                  <a:pos x="137" y="231"/>
                </a:cxn>
                <a:cxn ang="0">
                  <a:pos x="115" y="234"/>
                </a:cxn>
                <a:cxn ang="0">
                  <a:pos x="93" y="232"/>
                </a:cxn>
                <a:cxn ang="0">
                  <a:pos x="73" y="225"/>
                </a:cxn>
                <a:cxn ang="0">
                  <a:pos x="54" y="215"/>
                </a:cxn>
                <a:cxn ang="0">
                  <a:pos x="36" y="201"/>
                </a:cxn>
                <a:cxn ang="0">
                  <a:pos x="22" y="184"/>
                </a:cxn>
                <a:cxn ang="0">
                  <a:pos x="11" y="163"/>
                </a:cxn>
                <a:cxn ang="0">
                  <a:pos x="4" y="141"/>
                </a:cxn>
                <a:cxn ang="0">
                  <a:pos x="0" y="118"/>
                </a:cxn>
                <a:cxn ang="0">
                  <a:pos x="3" y="96"/>
                </a:cxn>
                <a:cxn ang="0">
                  <a:pos x="9" y="74"/>
                </a:cxn>
                <a:cxn ang="0">
                  <a:pos x="19" y="55"/>
                </a:cxn>
                <a:cxn ang="0">
                  <a:pos x="32" y="37"/>
                </a:cxn>
                <a:cxn ang="0">
                  <a:pos x="48" y="22"/>
                </a:cxn>
                <a:cxn ang="0">
                  <a:pos x="69" y="10"/>
                </a:cxn>
                <a:cxn ang="0">
                  <a:pos x="90" y="3"/>
                </a:cxn>
                <a:cxn ang="0">
                  <a:pos x="113" y="0"/>
                </a:cxn>
                <a:cxn ang="0">
                  <a:pos x="134" y="2"/>
                </a:cxn>
                <a:cxn ang="0">
                  <a:pos x="156" y="8"/>
                </a:cxn>
                <a:cxn ang="0">
                  <a:pos x="174" y="19"/>
                </a:cxn>
                <a:cxn ang="0">
                  <a:pos x="191" y="32"/>
                </a:cxn>
                <a:cxn ang="0">
                  <a:pos x="206" y="49"/>
                </a:cxn>
                <a:cxn ang="0">
                  <a:pos x="217" y="70"/>
                </a:cxn>
                <a:cxn ang="0">
                  <a:pos x="224" y="93"/>
                </a:cxn>
                <a:cxn ang="0">
                  <a:pos x="227" y="116"/>
                </a:cxn>
                <a:cxn ang="0">
                  <a:pos x="225" y="138"/>
                </a:cxn>
                <a:cxn ang="0">
                  <a:pos x="219" y="159"/>
                </a:cxn>
                <a:cxn ang="0">
                  <a:pos x="209" y="179"/>
                </a:cxn>
                <a:cxn ang="0">
                  <a:pos x="195" y="197"/>
                </a:cxn>
                <a:cxn ang="0">
                  <a:pos x="179" y="212"/>
                </a:cxn>
                <a:cxn ang="0">
                  <a:pos x="159" y="223"/>
                </a:cxn>
              </a:cxnLst>
              <a:rect l="0" t="0" r="r" b="b"/>
              <a:pathLst>
                <a:path w="227" h="234">
                  <a:moveTo>
                    <a:pt x="159" y="223"/>
                  </a:moveTo>
                  <a:lnTo>
                    <a:pt x="137" y="231"/>
                  </a:lnTo>
                  <a:lnTo>
                    <a:pt x="115" y="234"/>
                  </a:lnTo>
                  <a:lnTo>
                    <a:pt x="93" y="232"/>
                  </a:lnTo>
                  <a:lnTo>
                    <a:pt x="73" y="225"/>
                  </a:lnTo>
                  <a:lnTo>
                    <a:pt x="54" y="215"/>
                  </a:lnTo>
                  <a:lnTo>
                    <a:pt x="36" y="201"/>
                  </a:lnTo>
                  <a:lnTo>
                    <a:pt x="22" y="184"/>
                  </a:lnTo>
                  <a:lnTo>
                    <a:pt x="11" y="163"/>
                  </a:lnTo>
                  <a:lnTo>
                    <a:pt x="4" y="141"/>
                  </a:lnTo>
                  <a:lnTo>
                    <a:pt x="0" y="118"/>
                  </a:lnTo>
                  <a:lnTo>
                    <a:pt x="3" y="96"/>
                  </a:lnTo>
                  <a:lnTo>
                    <a:pt x="9" y="74"/>
                  </a:lnTo>
                  <a:lnTo>
                    <a:pt x="19" y="55"/>
                  </a:lnTo>
                  <a:lnTo>
                    <a:pt x="32" y="37"/>
                  </a:lnTo>
                  <a:lnTo>
                    <a:pt x="48" y="22"/>
                  </a:lnTo>
                  <a:lnTo>
                    <a:pt x="69" y="10"/>
                  </a:lnTo>
                  <a:lnTo>
                    <a:pt x="90" y="3"/>
                  </a:lnTo>
                  <a:lnTo>
                    <a:pt x="113" y="0"/>
                  </a:lnTo>
                  <a:lnTo>
                    <a:pt x="134" y="2"/>
                  </a:lnTo>
                  <a:lnTo>
                    <a:pt x="156" y="8"/>
                  </a:lnTo>
                  <a:lnTo>
                    <a:pt x="174" y="19"/>
                  </a:lnTo>
                  <a:lnTo>
                    <a:pt x="191" y="32"/>
                  </a:lnTo>
                  <a:lnTo>
                    <a:pt x="206" y="49"/>
                  </a:lnTo>
                  <a:lnTo>
                    <a:pt x="217" y="70"/>
                  </a:lnTo>
                  <a:lnTo>
                    <a:pt x="224" y="93"/>
                  </a:lnTo>
                  <a:lnTo>
                    <a:pt x="227" y="116"/>
                  </a:lnTo>
                  <a:lnTo>
                    <a:pt x="225" y="138"/>
                  </a:lnTo>
                  <a:lnTo>
                    <a:pt x="219" y="159"/>
                  </a:lnTo>
                  <a:lnTo>
                    <a:pt x="209" y="179"/>
                  </a:lnTo>
                  <a:lnTo>
                    <a:pt x="195" y="197"/>
                  </a:lnTo>
                  <a:lnTo>
                    <a:pt x="179" y="212"/>
                  </a:lnTo>
                  <a:lnTo>
                    <a:pt x="159" y="223"/>
                  </a:lnTo>
                  <a:close/>
                </a:path>
              </a:pathLst>
            </a:custGeom>
            <a:solidFill>
              <a:srgbClr val="E3333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64" name="Freeform 104"/>
            <p:cNvSpPr>
              <a:spLocks/>
            </p:cNvSpPr>
            <p:nvPr/>
          </p:nvSpPr>
          <p:spPr bwMode="auto">
            <a:xfrm>
              <a:off x="1191" y="3082"/>
              <a:ext cx="10" cy="12"/>
            </a:xfrm>
            <a:custGeom>
              <a:avLst/>
              <a:gdLst/>
              <a:ahLst/>
              <a:cxnLst>
                <a:cxn ang="0">
                  <a:pos x="146" y="206"/>
                </a:cxn>
                <a:cxn ang="0">
                  <a:pos x="125" y="212"/>
                </a:cxn>
                <a:cxn ang="0">
                  <a:pos x="105" y="214"/>
                </a:cxn>
                <a:cxn ang="0">
                  <a:pos x="84" y="212"/>
                </a:cxn>
                <a:cxn ang="0">
                  <a:pos x="66" y="206"/>
                </a:cxn>
                <a:cxn ang="0">
                  <a:pos x="48" y="196"/>
                </a:cxn>
                <a:cxn ang="0">
                  <a:pos x="31" y="183"/>
                </a:cxn>
                <a:cxn ang="0">
                  <a:pos x="18" y="168"/>
                </a:cxn>
                <a:cxn ang="0">
                  <a:pos x="8" y="149"/>
                </a:cxn>
                <a:cxn ang="0">
                  <a:pos x="2" y="129"/>
                </a:cxn>
                <a:cxn ang="0">
                  <a:pos x="0" y="108"/>
                </a:cxn>
                <a:cxn ang="0">
                  <a:pos x="2" y="86"/>
                </a:cxn>
                <a:cxn ang="0">
                  <a:pos x="8" y="67"/>
                </a:cxn>
                <a:cxn ang="0">
                  <a:pos x="17" y="49"/>
                </a:cxn>
                <a:cxn ang="0">
                  <a:pos x="29" y="33"/>
                </a:cxn>
                <a:cxn ang="0">
                  <a:pos x="45" y="19"/>
                </a:cxn>
                <a:cxn ang="0">
                  <a:pos x="63" y="8"/>
                </a:cxn>
                <a:cxn ang="0">
                  <a:pos x="83" y="2"/>
                </a:cxn>
                <a:cxn ang="0">
                  <a:pos x="104" y="0"/>
                </a:cxn>
                <a:cxn ang="0">
                  <a:pos x="123" y="2"/>
                </a:cxn>
                <a:cxn ang="0">
                  <a:pos x="142" y="7"/>
                </a:cxn>
                <a:cxn ang="0">
                  <a:pos x="161" y="17"/>
                </a:cxn>
                <a:cxn ang="0">
                  <a:pos x="176" y="30"/>
                </a:cxn>
                <a:cxn ang="0">
                  <a:pos x="189" y="45"/>
                </a:cxn>
                <a:cxn ang="0">
                  <a:pos x="200" y="63"/>
                </a:cxn>
                <a:cxn ang="0">
                  <a:pos x="206" y="84"/>
                </a:cxn>
                <a:cxn ang="0">
                  <a:pos x="208" y="105"/>
                </a:cxn>
                <a:cxn ang="0">
                  <a:pos x="206" y="127"/>
                </a:cxn>
                <a:cxn ang="0">
                  <a:pos x="201" y="147"/>
                </a:cxn>
                <a:cxn ang="0">
                  <a:pos x="191" y="164"/>
                </a:cxn>
                <a:cxn ang="0">
                  <a:pos x="179" y="181"/>
                </a:cxn>
                <a:cxn ang="0">
                  <a:pos x="164" y="195"/>
                </a:cxn>
                <a:cxn ang="0">
                  <a:pos x="146" y="206"/>
                </a:cxn>
              </a:cxnLst>
              <a:rect l="0" t="0" r="r" b="b"/>
              <a:pathLst>
                <a:path w="208" h="214">
                  <a:moveTo>
                    <a:pt x="146" y="206"/>
                  </a:moveTo>
                  <a:lnTo>
                    <a:pt x="125" y="212"/>
                  </a:lnTo>
                  <a:lnTo>
                    <a:pt x="105" y="214"/>
                  </a:lnTo>
                  <a:lnTo>
                    <a:pt x="84" y="212"/>
                  </a:lnTo>
                  <a:lnTo>
                    <a:pt x="66" y="206"/>
                  </a:lnTo>
                  <a:lnTo>
                    <a:pt x="48" y="196"/>
                  </a:lnTo>
                  <a:lnTo>
                    <a:pt x="31" y="183"/>
                  </a:lnTo>
                  <a:lnTo>
                    <a:pt x="18" y="168"/>
                  </a:lnTo>
                  <a:lnTo>
                    <a:pt x="8" y="149"/>
                  </a:lnTo>
                  <a:lnTo>
                    <a:pt x="2" y="129"/>
                  </a:lnTo>
                  <a:lnTo>
                    <a:pt x="0" y="108"/>
                  </a:lnTo>
                  <a:lnTo>
                    <a:pt x="2" y="86"/>
                  </a:lnTo>
                  <a:lnTo>
                    <a:pt x="8" y="67"/>
                  </a:lnTo>
                  <a:lnTo>
                    <a:pt x="17" y="49"/>
                  </a:lnTo>
                  <a:lnTo>
                    <a:pt x="29" y="33"/>
                  </a:lnTo>
                  <a:lnTo>
                    <a:pt x="45" y="19"/>
                  </a:lnTo>
                  <a:lnTo>
                    <a:pt x="63" y="8"/>
                  </a:lnTo>
                  <a:lnTo>
                    <a:pt x="83" y="2"/>
                  </a:lnTo>
                  <a:lnTo>
                    <a:pt x="104" y="0"/>
                  </a:lnTo>
                  <a:lnTo>
                    <a:pt x="123" y="2"/>
                  </a:lnTo>
                  <a:lnTo>
                    <a:pt x="142" y="7"/>
                  </a:lnTo>
                  <a:lnTo>
                    <a:pt x="161" y="17"/>
                  </a:lnTo>
                  <a:lnTo>
                    <a:pt x="176" y="30"/>
                  </a:lnTo>
                  <a:lnTo>
                    <a:pt x="189" y="45"/>
                  </a:lnTo>
                  <a:lnTo>
                    <a:pt x="200" y="63"/>
                  </a:lnTo>
                  <a:lnTo>
                    <a:pt x="206" y="84"/>
                  </a:lnTo>
                  <a:lnTo>
                    <a:pt x="208" y="105"/>
                  </a:lnTo>
                  <a:lnTo>
                    <a:pt x="206" y="127"/>
                  </a:lnTo>
                  <a:lnTo>
                    <a:pt x="201" y="147"/>
                  </a:lnTo>
                  <a:lnTo>
                    <a:pt x="191" y="164"/>
                  </a:lnTo>
                  <a:lnTo>
                    <a:pt x="179" y="181"/>
                  </a:lnTo>
                  <a:lnTo>
                    <a:pt x="164" y="195"/>
                  </a:lnTo>
                  <a:lnTo>
                    <a:pt x="146" y="206"/>
                  </a:lnTo>
                  <a:close/>
                </a:path>
              </a:pathLst>
            </a:custGeom>
            <a:solidFill>
              <a:srgbClr val="EB5F6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65" name="Freeform 105"/>
            <p:cNvSpPr>
              <a:spLocks/>
            </p:cNvSpPr>
            <p:nvPr/>
          </p:nvSpPr>
          <p:spPr bwMode="auto">
            <a:xfrm>
              <a:off x="1192" y="3083"/>
              <a:ext cx="8" cy="10"/>
            </a:xfrm>
            <a:custGeom>
              <a:avLst/>
              <a:gdLst/>
              <a:ahLst/>
              <a:cxnLst>
                <a:cxn ang="0">
                  <a:pos x="131" y="187"/>
                </a:cxn>
                <a:cxn ang="0">
                  <a:pos x="113" y="193"/>
                </a:cxn>
                <a:cxn ang="0">
                  <a:pos x="95" y="194"/>
                </a:cxn>
                <a:cxn ang="0">
                  <a:pos x="76" y="192"/>
                </a:cxn>
                <a:cxn ang="0">
                  <a:pos x="59" y="187"/>
                </a:cxn>
                <a:cxn ang="0">
                  <a:pos x="44" y="178"/>
                </a:cxn>
                <a:cxn ang="0">
                  <a:pos x="29" y="167"/>
                </a:cxn>
                <a:cxn ang="0">
                  <a:pos x="17" y="152"/>
                </a:cxn>
                <a:cxn ang="0">
                  <a:pos x="8" y="135"/>
                </a:cxn>
                <a:cxn ang="0">
                  <a:pos x="2" y="116"/>
                </a:cxn>
                <a:cxn ang="0">
                  <a:pos x="0" y="97"/>
                </a:cxn>
                <a:cxn ang="0">
                  <a:pos x="2" y="79"/>
                </a:cxn>
                <a:cxn ang="0">
                  <a:pos x="7" y="61"/>
                </a:cxn>
                <a:cxn ang="0">
                  <a:pos x="15" y="45"/>
                </a:cxn>
                <a:cxn ang="0">
                  <a:pos x="26" y="30"/>
                </a:cxn>
                <a:cxn ang="0">
                  <a:pos x="41" y="17"/>
                </a:cxn>
                <a:cxn ang="0">
                  <a:pos x="57" y="8"/>
                </a:cxn>
                <a:cxn ang="0">
                  <a:pos x="75" y="1"/>
                </a:cxn>
                <a:cxn ang="0">
                  <a:pos x="95" y="0"/>
                </a:cxn>
                <a:cxn ang="0">
                  <a:pos x="112" y="1"/>
                </a:cxn>
                <a:cxn ang="0">
                  <a:pos x="130" y="7"/>
                </a:cxn>
                <a:cxn ang="0">
                  <a:pos x="146" y="15"/>
                </a:cxn>
                <a:cxn ang="0">
                  <a:pos x="160" y="27"/>
                </a:cxn>
                <a:cxn ang="0">
                  <a:pos x="172" y="41"/>
                </a:cxn>
                <a:cxn ang="0">
                  <a:pos x="181" y="58"/>
                </a:cxn>
                <a:cxn ang="0">
                  <a:pos x="187" y="77"/>
                </a:cxn>
                <a:cxn ang="0">
                  <a:pos x="189" y="96"/>
                </a:cxn>
                <a:cxn ang="0">
                  <a:pos x="188" y="114"/>
                </a:cxn>
                <a:cxn ang="0">
                  <a:pos x="182" y="132"/>
                </a:cxn>
                <a:cxn ang="0">
                  <a:pos x="174" y="149"/>
                </a:cxn>
                <a:cxn ang="0">
                  <a:pos x="163" y="165"/>
                </a:cxn>
                <a:cxn ang="0">
                  <a:pos x="149" y="177"/>
                </a:cxn>
                <a:cxn ang="0">
                  <a:pos x="131" y="187"/>
                </a:cxn>
              </a:cxnLst>
              <a:rect l="0" t="0" r="r" b="b"/>
              <a:pathLst>
                <a:path w="189" h="194">
                  <a:moveTo>
                    <a:pt x="131" y="187"/>
                  </a:moveTo>
                  <a:lnTo>
                    <a:pt x="113" y="193"/>
                  </a:lnTo>
                  <a:lnTo>
                    <a:pt x="95" y="194"/>
                  </a:lnTo>
                  <a:lnTo>
                    <a:pt x="76" y="192"/>
                  </a:lnTo>
                  <a:lnTo>
                    <a:pt x="59" y="187"/>
                  </a:lnTo>
                  <a:lnTo>
                    <a:pt x="44" y="178"/>
                  </a:lnTo>
                  <a:lnTo>
                    <a:pt x="29" y="167"/>
                  </a:lnTo>
                  <a:lnTo>
                    <a:pt x="17" y="152"/>
                  </a:lnTo>
                  <a:lnTo>
                    <a:pt x="8" y="135"/>
                  </a:lnTo>
                  <a:lnTo>
                    <a:pt x="2" y="116"/>
                  </a:lnTo>
                  <a:lnTo>
                    <a:pt x="0" y="97"/>
                  </a:lnTo>
                  <a:lnTo>
                    <a:pt x="2" y="79"/>
                  </a:lnTo>
                  <a:lnTo>
                    <a:pt x="7" y="61"/>
                  </a:lnTo>
                  <a:lnTo>
                    <a:pt x="15" y="45"/>
                  </a:lnTo>
                  <a:lnTo>
                    <a:pt x="26" y="30"/>
                  </a:lnTo>
                  <a:lnTo>
                    <a:pt x="41" y="17"/>
                  </a:lnTo>
                  <a:lnTo>
                    <a:pt x="57" y="8"/>
                  </a:lnTo>
                  <a:lnTo>
                    <a:pt x="75" y="1"/>
                  </a:lnTo>
                  <a:lnTo>
                    <a:pt x="95" y="0"/>
                  </a:lnTo>
                  <a:lnTo>
                    <a:pt x="112" y="1"/>
                  </a:lnTo>
                  <a:lnTo>
                    <a:pt x="130" y="7"/>
                  </a:lnTo>
                  <a:lnTo>
                    <a:pt x="146" y="15"/>
                  </a:lnTo>
                  <a:lnTo>
                    <a:pt x="160" y="27"/>
                  </a:lnTo>
                  <a:lnTo>
                    <a:pt x="172" y="41"/>
                  </a:lnTo>
                  <a:lnTo>
                    <a:pt x="181" y="58"/>
                  </a:lnTo>
                  <a:lnTo>
                    <a:pt x="187" y="77"/>
                  </a:lnTo>
                  <a:lnTo>
                    <a:pt x="189" y="96"/>
                  </a:lnTo>
                  <a:lnTo>
                    <a:pt x="188" y="114"/>
                  </a:lnTo>
                  <a:lnTo>
                    <a:pt x="182" y="132"/>
                  </a:lnTo>
                  <a:lnTo>
                    <a:pt x="174" y="149"/>
                  </a:lnTo>
                  <a:lnTo>
                    <a:pt x="163" y="165"/>
                  </a:lnTo>
                  <a:lnTo>
                    <a:pt x="149" y="177"/>
                  </a:lnTo>
                  <a:lnTo>
                    <a:pt x="131" y="187"/>
                  </a:lnTo>
                  <a:close/>
                </a:path>
              </a:pathLst>
            </a:custGeom>
            <a:solidFill>
              <a:srgbClr val="F0878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66" name="Freeform 106"/>
            <p:cNvSpPr>
              <a:spLocks/>
            </p:cNvSpPr>
            <p:nvPr/>
          </p:nvSpPr>
          <p:spPr bwMode="auto">
            <a:xfrm>
              <a:off x="1192" y="3083"/>
              <a:ext cx="8" cy="10"/>
            </a:xfrm>
            <a:custGeom>
              <a:avLst/>
              <a:gdLst/>
              <a:ahLst/>
              <a:cxnLst>
                <a:cxn ang="0">
                  <a:pos x="120" y="170"/>
                </a:cxn>
                <a:cxn ang="0">
                  <a:pos x="104" y="175"/>
                </a:cxn>
                <a:cxn ang="0">
                  <a:pos x="87" y="177"/>
                </a:cxn>
                <a:cxn ang="0">
                  <a:pos x="70" y="176"/>
                </a:cxn>
                <a:cxn ang="0">
                  <a:pos x="54" y="171"/>
                </a:cxn>
                <a:cxn ang="0">
                  <a:pos x="40" y="163"/>
                </a:cxn>
                <a:cxn ang="0">
                  <a:pos x="27" y="152"/>
                </a:cxn>
                <a:cxn ang="0">
                  <a:pos x="15" y="139"/>
                </a:cxn>
                <a:cxn ang="0">
                  <a:pos x="7" y="124"/>
                </a:cxn>
                <a:cxn ang="0">
                  <a:pos x="2" y="107"/>
                </a:cxn>
                <a:cxn ang="0">
                  <a:pos x="0" y="90"/>
                </a:cxn>
                <a:cxn ang="0">
                  <a:pos x="2" y="72"/>
                </a:cxn>
                <a:cxn ang="0">
                  <a:pos x="7" y="56"/>
                </a:cxn>
                <a:cxn ang="0">
                  <a:pos x="14" y="41"/>
                </a:cxn>
                <a:cxn ang="0">
                  <a:pos x="25" y="28"/>
                </a:cxn>
                <a:cxn ang="0">
                  <a:pos x="37" y="16"/>
                </a:cxn>
                <a:cxn ang="0">
                  <a:pos x="52" y="8"/>
                </a:cxn>
                <a:cxn ang="0">
                  <a:pos x="68" y="2"/>
                </a:cxn>
                <a:cxn ang="0">
                  <a:pos x="85" y="0"/>
                </a:cxn>
                <a:cxn ang="0">
                  <a:pos x="102" y="2"/>
                </a:cxn>
                <a:cxn ang="0">
                  <a:pos x="117" y="7"/>
                </a:cxn>
                <a:cxn ang="0">
                  <a:pos x="132" y="15"/>
                </a:cxn>
                <a:cxn ang="0">
                  <a:pos x="145" y="25"/>
                </a:cxn>
                <a:cxn ang="0">
                  <a:pos x="156" y="38"/>
                </a:cxn>
                <a:cxn ang="0">
                  <a:pos x="164" y="53"/>
                </a:cxn>
                <a:cxn ang="0">
                  <a:pos x="169" y="70"/>
                </a:cxn>
                <a:cxn ang="0">
                  <a:pos x="171" y="88"/>
                </a:cxn>
                <a:cxn ang="0">
                  <a:pos x="169" y="105"/>
                </a:cxn>
                <a:cxn ang="0">
                  <a:pos x="165" y="121"/>
                </a:cxn>
                <a:cxn ang="0">
                  <a:pos x="158" y="136"/>
                </a:cxn>
                <a:cxn ang="0">
                  <a:pos x="148" y="150"/>
                </a:cxn>
                <a:cxn ang="0">
                  <a:pos x="136" y="162"/>
                </a:cxn>
                <a:cxn ang="0">
                  <a:pos x="120" y="170"/>
                </a:cxn>
              </a:cxnLst>
              <a:rect l="0" t="0" r="r" b="b"/>
              <a:pathLst>
                <a:path w="171" h="177">
                  <a:moveTo>
                    <a:pt x="120" y="170"/>
                  </a:moveTo>
                  <a:lnTo>
                    <a:pt x="104" y="175"/>
                  </a:lnTo>
                  <a:lnTo>
                    <a:pt x="87" y="177"/>
                  </a:lnTo>
                  <a:lnTo>
                    <a:pt x="70" y="176"/>
                  </a:lnTo>
                  <a:lnTo>
                    <a:pt x="54" y="171"/>
                  </a:lnTo>
                  <a:lnTo>
                    <a:pt x="40" y="163"/>
                  </a:lnTo>
                  <a:lnTo>
                    <a:pt x="27" y="152"/>
                  </a:lnTo>
                  <a:lnTo>
                    <a:pt x="15" y="139"/>
                  </a:lnTo>
                  <a:lnTo>
                    <a:pt x="7" y="124"/>
                  </a:lnTo>
                  <a:lnTo>
                    <a:pt x="2" y="107"/>
                  </a:lnTo>
                  <a:lnTo>
                    <a:pt x="0" y="90"/>
                  </a:lnTo>
                  <a:lnTo>
                    <a:pt x="2" y="72"/>
                  </a:lnTo>
                  <a:lnTo>
                    <a:pt x="7" y="56"/>
                  </a:lnTo>
                  <a:lnTo>
                    <a:pt x="14" y="41"/>
                  </a:lnTo>
                  <a:lnTo>
                    <a:pt x="25" y="28"/>
                  </a:lnTo>
                  <a:lnTo>
                    <a:pt x="37" y="16"/>
                  </a:lnTo>
                  <a:lnTo>
                    <a:pt x="52" y="8"/>
                  </a:lnTo>
                  <a:lnTo>
                    <a:pt x="68" y="2"/>
                  </a:lnTo>
                  <a:lnTo>
                    <a:pt x="85" y="0"/>
                  </a:lnTo>
                  <a:lnTo>
                    <a:pt x="102" y="2"/>
                  </a:lnTo>
                  <a:lnTo>
                    <a:pt x="117" y="7"/>
                  </a:lnTo>
                  <a:lnTo>
                    <a:pt x="132" y="15"/>
                  </a:lnTo>
                  <a:lnTo>
                    <a:pt x="145" y="25"/>
                  </a:lnTo>
                  <a:lnTo>
                    <a:pt x="156" y="38"/>
                  </a:lnTo>
                  <a:lnTo>
                    <a:pt x="164" y="53"/>
                  </a:lnTo>
                  <a:lnTo>
                    <a:pt x="169" y="70"/>
                  </a:lnTo>
                  <a:lnTo>
                    <a:pt x="171" y="88"/>
                  </a:lnTo>
                  <a:lnTo>
                    <a:pt x="169" y="105"/>
                  </a:lnTo>
                  <a:lnTo>
                    <a:pt x="165" y="121"/>
                  </a:lnTo>
                  <a:lnTo>
                    <a:pt x="158" y="136"/>
                  </a:lnTo>
                  <a:lnTo>
                    <a:pt x="148" y="150"/>
                  </a:lnTo>
                  <a:lnTo>
                    <a:pt x="136" y="162"/>
                  </a:lnTo>
                  <a:lnTo>
                    <a:pt x="120" y="170"/>
                  </a:lnTo>
                  <a:close/>
                </a:path>
              </a:pathLst>
            </a:custGeom>
            <a:solidFill>
              <a:srgbClr val="F5AE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67" name="Freeform 107"/>
            <p:cNvSpPr>
              <a:spLocks/>
            </p:cNvSpPr>
            <p:nvPr/>
          </p:nvSpPr>
          <p:spPr bwMode="auto">
            <a:xfrm>
              <a:off x="1193" y="3083"/>
              <a:ext cx="7" cy="9"/>
            </a:xfrm>
            <a:custGeom>
              <a:avLst/>
              <a:gdLst/>
              <a:ahLst/>
              <a:cxnLst>
                <a:cxn ang="0">
                  <a:pos x="106" y="149"/>
                </a:cxn>
                <a:cxn ang="0">
                  <a:pos x="92" y="155"/>
                </a:cxn>
                <a:cxn ang="0">
                  <a:pos x="77" y="156"/>
                </a:cxn>
                <a:cxn ang="0">
                  <a:pos x="63" y="155"/>
                </a:cxn>
                <a:cxn ang="0">
                  <a:pos x="48" y="150"/>
                </a:cxn>
                <a:cxn ang="0">
                  <a:pos x="35" y="143"/>
                </a:cxn>
                <a:cxn ang="0">
                  <a:pos x="24" y="133"/>
                </a:cxn>
                <a:cxn ang="0">
                  <a:pos x="14" y="122"/>
                </a:cxn>
                <a:cxn ang="0">
                  <a:pos x="6" y="108"/>
                </a:cxn>
                <a:cxn ang="0">
                  <a:pos x="2" y="93"/>
                </a:cxn>
                <a:cxn ang="0">
                  <a:pos x="0" y="78"/>
                </a:cxn>
                <a:cxn ang="0">
                  <a:pos x="1" y="63"/>
                </a:cxn>
                <a:cxn ang="0">
                  <a:pos x="5" y="49"/>
                </a:cxn>
                <a:cxn ang="0">
                  <a:pos x="13" y="35"/>
                </a:cxn>
                <a:cxn ang="0">
                  <a:pos x="22" y="24"/>
                </a:cxn>
                <a:cxn ang="0">
                  <a:pos x="33" y="13"/>
                </a:cxn>
                <a:cxn ang="0">
                  <a:pos x="46" y="6"/>
                </a:cxn>
                <a:cxn ang="0">
                  <a:pos x="60" y="1"/>
                </a:cxn>
                <a:cxn ang="0">
                  <a:pos x="76" y="0"/>
                </a:cxn>
                <a:cxn ang="0">
                  <a:pos x="90" y="1"/>
                </a:cxn>
                <a:cxn ang="0">
                  <a:pos x="104" y="5"/>
                </a:cxn>
                <a:cxn ang="0">
                  <a:pos x="118" y="11"/>
                </a:cxn>
                <a:cxn ang="0">
                  <a:pos x="129" y="21"/>
                </a:cxn>
                <a:cxn ang="0">
                  <a:pos x="139" y="32"/>
                </a:cxn>
                <a:cxn ang="0">
                  <a:pos x="146" y="46"/>
                </a:cxn>
                <a:cxn ang="0">
                  <a:pos x="150" y="61"/>
                </a:cxn>
                <a:cxn ang="0">
                  <a:pos x="152" y="77"/>
                </a:cxn>
                <a:cxn ang="0">
                  <a:pos x="151" y="91"/>
                </a:cxn>
                <a:cxn ang="0">
                  <a:pos x="147" y="106"/>
                </a:cxn>
                <a:cxn ang="0">
                  <a:pos x="140" y="120"/>
                </a:cxn>
                <a:cxn ang="0">
                  <a:pos x="131" y="131"/>
                </a:cxn>
                <a:cxn ang="0">
                  <a:pos x="120" y="142"/>
                </a:cxn>
                <a:cxn ang="0">
                  <a:pos x="106" y="149"/>
                </a:cxn>
              </a:cxnLst>
              <a:rect l="0" t="0" r="r" b="b"/>
              <a:pathLst>
                <a:path w="152" h="156">
                  <a:moveTo>
                    <a:pt x="106" y="149"/>
                  </a:moveTo>
                  <a:lnTo>
                    <a:pt x="92" y="155"/>
                  </a:lnTo>
                  <a:lnTo>
                    <a:pt x="77" y="156"/>
                  </a:lnTo>
                  <a:lnTo>
                    <a:pt x="63" y="155"/>
                  </a:lnTo>
                  <a:lnTo>
                    <a:pt x="48" y="150"/>
                  </a:lnTo>
                  <a:lnTo>
                    <a:pt x="35" y="143"/>
                  </a:lnTo>
                  <a:lnTo>
                    <a:pt x="24" y="133"/>
                  </a:lnTo>
                  <a:lnTo>
                    <a:pt x="14" y="122"/>
                  </a:lnTo>
                  <a:lnTo>
                    <a:pt x="6" y="108"/>
                  </a:lnTo>
                  <a:lnTo>
                    <a:pt x="2" y="93"/>
                  </a:lnTo>
                  <a:lnTo>
                    <a:pt x="0" y="78"/>
                  </a:lnTo>
                  <a:lnTo>
                    <a:pt x="1" y="63"/>
                  </a:lnTo>
                  <a:lnTo>
                    <a:pt x="5" y="49"/>
                  </a:lnTo>
                  <a:lnTo>
                    <a:pt x="13" y="35"/>
                  </a:lnTo>
                  <a:lnTo>
                    <a:pt x="22" y="24"/>
                  </a:lnTo>
                  <a:lnTo>
                    <a:pt x="33" y="13"/>
                  </a:lnTo>
                  <a:lnTo>
                    <a:pt x="46" y="6"/>
                  </a:lnTo>
                  <a:lnTo>
                    <a:pt x="60" y="1"/>
                  </a:lnTo>
                  <a:lnTo>
                    <a:pt x="76" y="0"/>
                  </a:lnTo>
                  <a:lnTo>
                    <a:pt x="90" y="1"/>
                  </a:lnTo>
                  <a:lnTo>
                    <a:pt x="104" y="5"/>
                  </a:lnTo>
                  <a:lnTo>
                    <a:pt x="118" y="11"/>
                  </a:lnTo>
                  <a:lnTo>
                    <a:pt x="129" y="21"/>
                  </a:lnTo>
                  <a:lnTo>
                    <a:pt x="139" y="32"/>
                  </a:lnTo>
                  <a:lnTo>
                    <a:pt x="146" y="46"/>
                  </a:lnTo>
                  <a:lnTo>
                    <a:pt x="150" y="61"/>
                  </a:lnTo>
                  <a:lnTo>
                    <a:pt x="152" y="77"/>
                  </a:lnTo>
                  <a:lnTo>
                    <a:pt x="151" y="91"/>
                  </a:lnTo>
                  <a:lnTo>
                    <a:pt x="147" y="106"/>
                  </a:lnTo>
                  <a:lnTo>
                    <a:pt x="140" y="120"/>
                  </a:lnTo>
                  <a:lnTo>
                    <a:pt x="131" y="131"/>
                  </a:lnTo>
                  <a:lnTo>
                    <a:pt x="120" y="142"/>
                  </a:lnTo>
                  <a:lnTo>
                    <a:pt x="106" y="149"/>
                  </a:lnTo>
                  <a:close/>
                </a:path>
              </a:pathLst>
            </a:custGeom>
            <a:solidFill>
              <a:srgbClr val="FAD6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68" name="Freeform 108"/>
            <p:cNvSpPr>
              <a:spLocks/>
            </p:cNvSpPr>
            <p:nvPr/>
          </p:nvSpPr>
          <p:spPr bwMode="auto">
            <a:xfrm>
              <a:off x="1193" y="3083"/>
              <a:ext cx="6" cy="8"/>
            </a:xfrm>
            <a:custGeom>
              <a:avLst/>
              <a:gdLst/>
              <a:ahLst/>
              <a:cxnLst>
                <a:cxn ang="0">
                  <a:pos x="93" y="134"/>
                </a:cxn>
                <a:cxn ang="0">
                  <a:pos x="80" y="138"/>
                </a:cxn>
                <a:cxn ang="0">
                  <a:pos x="68" y="139"/>
                </a:cxn>
                <a:cxn ang="0">
                  <a:pos x="55" y="138"/>
                </a:cxn>
                <a:cxn ang="0">
                  <a:pos x="42" y="134"/>
                </a:cxn>
                <a:cxn ang="0">
                  <a:pos x="30" y="127"/>
                </a:cxn>
                <a:cxn ang="0">
                  <a:pos x="20" y="119"/>
                </a:cxn>
                <a:cxn ang="0">
                  <a:pos x="12" y="109"/>
                </a:cxn>
                <a:cxn ang="0">
                  <a:pos x="5" y="97"/>
                </a:cxn>
                <a:cxn ang="0">
                  <a:pos x="1" y="83"/>
                </a:cxn>
                <a:cxn ang="0">
                  <a:pos x="0" y="70"/>
                </a:cxn>
                <a:cxn ang="0">
                  <a:pos x="1" y="57"/>
                </a:cxn>
                <a:cxn ang="0">
                  <a:pos x="5" y="44"/>
                </a:cxn>
                <a:cxn ang="0">
                  <a:pos x="11" y="31"/>
                </a:cxn>
                <a:cxn ang="0">
                  <a:pos x="19" y="21"/>
                </a:cxn>
                <a:cxn ang="0">
                  <a:pos x="28" y="12"/>
                </a:cxn>
                <a:cxn ang="0">
                  <a:pos x="40" y="5"/>
                </a:cxn>
                <a:cxn ang="0">
                  <a:pos x="54" y="1"/>
                </a:cxn>
                <a:cxn ang="0">
                  <a:pos x="66" y="0"/>
                </a:cxn>
                <a:cxn ang="0">
                  <a:pos x="79" y="1"/>
                </a:cxn>
                <a:cxn ang="0">
                  <a:pos x="91" y="5"/>
                </a:cxn>
                <a:cxn ang="0">
                  <a:pos x="104" y="11"/>
                </a:cxn>
                <a:cxn ang="0">
                  <a:pos x="114" y="20"/>
                </a:cxn>
                <a:cxn ang="0">
                  <a:pos x="122" y="29"/>
                </a:cxn>
                <a:cxn ang="0">
                  <a:pos x="129" y="42"/>
                </a:cxn>
                <a:cxn ang="0">
                  <a:pos x="133" y="56"/>
                </a:cxn>
                <a:cxn ang="0">
                  <a:pos x="134" y="68"/>
                </a:cxn>
                <a:cxn ang="0">
                  <a:pos x="133" y="82"/>
                </a:cxn>
                <a:cxn ang="0">
                  <a:pos x="129" y="95"/>
                </a:cxn>
                <a:cxn ang="0">
                  <a:pos x="123" y="107"/>
                </a:cxn>
                <a:cxn ang="0">
                  <a:pos x="115" y="118"/>
                </a:cxn>
                <a:cxn ang="0">
                  <a:pos x="106" y="126"/>
                </a:cxn>
                <a:cxn ang="0">
                  <a:pos x="93" y="134"/>
                </a:cxn>
              </a:cxnLst>
              <a:rect l="0" t="0" r="r" b="b"/>
              <a:pathLst>
                <a:path w="134" h="139">
                  <a:moveTo>
                    <a:pt x="93" y="134"/>
                  </a:moveTo>
                  <a:lnTo>
                    <a:pt x="80" y="138"/>
                  </a:lnTo>
                  <a:lnTo>
                    <a:pt x="68" y="139"/>
                  </a:lnTo>
                  <a:lnTo>
                    <a:pt x="55" y="138"/>
                  </a:lnTo>
                  <a:lnTo>
                    <a:pt x="42" y="134"/>
                  </a:lnTo>
                  <a:lnTo>
                    <a:pt x="30" y="127"/>
                  </a:lnTo>
                  <a:lnTo>
                    <a:pt x="20" y="119"/>
                  </a:lnTo>
                  <a:lnTo>
                    <a:pt x="12" y="109"/>
                  </a:lnTo>
                  <a:lnTo>
                    <a:pt x="5" y="97"/>
                  </a:lnTo>
                  <a:lnTo>
                    <a:pt x="1" y="83"/>
                  </a:lnTo>
                  <a:lnTo>
                    <a:pt x="0" y="70"/>
                  </a:lnTo>
                  <a:lnTo>
                    <a:pt x="1" y="57"/>
                  </a:lnTo>
                  <a:lnTo>
                    <a:pt x="5" y="44"/>
                  </a:lnTo>
                  <a:lnTo>
                    <a:pt x="11" y="31"/>
                  </a:lnTo>
                  <a:lnTo>
                    <a:pt x="19" y="21"/>
                  </a:lnTo>
                  <a:lnTo>
                    <a:pt x="28" y="12"/>
                  </a:lnTo>
                  <a:lnTo>
                    <a:pt x="40" y="5"/>
                  </a:lnTo>
                  <a:lnTo>
                    <a:pt x="54" y="1"/>
                  </a:lnTo>
                  <a:lnTo>
                    <a:pt x="66" y="0"/>
                  </a:lnTo>
                  <a:lnTo>
                    <a:pt x="79" y="1"/>
                  </a:lnTo>
                  <a:lnTo>
                    <a:pt x="91" y="5"/>
                  </a:lnTo>
                  <a:lnTo>
                    <a:pt x="104" y="11"/>
                  </a:lnTo>
                  <a:lnTo>
                    <a:pt x="114" y="20"/>
                  </a:lnTo>
                  <a:lnTo>
                    <a:pt x="122" y="29"/>
                  </a:lnTo>
                  <a:lnTo>
                    <a:pt x="129" y="42"/>
                  </a:lnTo>
                  <a:lnTo>
                    <a:pt x="133" y="56"/>
                  </a:lnTo>
                  <a:lnTo>
                    <a:pt x="134" y="68"/>
                  </a:lnTo>
                  <a:lnTo>
                    <a:pt x="133" y="82"/>
                  </a:lnTo>
                  <a:lnTo>
                    <a:pt x="129" y="95"/>
                  </a:lnTo>
                  <a:lnTo>
                    <a:pt x="123" y="107"/>
                  </a:lnTo>
                  <a:lnTo>
                    <a:pt x="115" y="118"/>
                  </a:lnTo>
                  <a:lnTo>
                    <a:pt x="106" y="126"/>
                  </a:lnTo>
                  <a:lnTo>
                    <a:pt x="93" y="1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69" name="Freeform 109"/>
            <p:cNvSpPr>
              <a:spLocks/>
            </p:cNvSpPr>
            <p:nvPr/>
          </p:nvSpPr>
          <p:spPr bwMode="auto">
            <a:xfrm>
              <a:off x="1185" y="3093"/>
              <a:ext cx="1" cy="2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5" y="3"/>
                </a:cxn>
                <a:cxn ang="0">
                  <a:pos x="1" y="8"/>
                </a:cxn>
                <a:cxn ang="0">
                  <a:pos x="0" y="15"/>
                </a:cxn>
                <a:cxn ang="0">
                  <a:pos x="1" y="20"/>
                </a:cxn>
                <a:cxn ang="0">
                  <a:pos x="4" y="26"/>
                </a:cxn>
                <a:cxn ang="0">
                  <a:pos x="8" y="31"/>
                </a:cxn>
                <a:cxn ang="0">
                  <a:pos x="14" y="33"/>
                </a:cxn>
                <a:cxn ang="0">
                  <a:pos x="21" y="32"/>
                </a:cxn>
                <a:cxn ang="0">
                  <a:pos x="11" y="0"/>
                </a:cxn>
              </a:cxnLst>
              <a:rect l="0" t="0" r="r" b="b"/>
              <a:pathLst>
                <a:path w="21" h="33">
                  <a:moveTo>
                    <a:pt x="11" y="0"/>
                  </a:moveTo>
                  <a:lnTo>
                    <a:pt x="5" y="3"/>
                  </a:lnTo>
                  <a:lnTo>
                    <a:pt x="1" y="8"/>
                  </a:lnTo>
                  <a:lnTo>
                    <a:pt x="0" y="15"/>
                  </a:lnTo>
                  <a:lnTo>
                    <a:pt x="1" y="20"/>
                  </a:lnTo>
                  <a:lnTo>
                    <a:pt x="4" y="26"/>
                  </a:lnTo>
                  <a:lnTo>
                    <a:pt x="8" y="31"/>
                  </a:lnTo>
                  <a:lnTo>
                    <a:pt x="14" y="33"/>
                  </a:lnTo>
                  <a:lnTo>
                    <a:pt x="21" y="3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70" name="Freeform 110"/>
            <p:cNvSpPr>
              <a:spLocks/>
            </p:cNvSpPr>
            <p:nvPr/>
          </p:nvSpPr>
          <p:spPr bwMode="auto">
            <a:xfrm>
              <a:off x="1186" y="3089"/>
              <a:ext cx="3" cy="6"/>
            </a:xfrm>
            <a:custGeom>
              <a:avLst/>
              <a:gdLst/>
              <a:ahLst/>
              <a:cxnLst>
                <a:cxn ang="0">
                  <a:pos x="40" y="12"/>
                </a:cxn>
                <a:cxn ang="0">
                  <a:pos x="40" y="12"/>
                </a:cxn>
                <a:cxn ang="0">
                  <a:pos x="42" y="22"/>
                </a:cxn>
                <a:cxn ang="0">
                  <a:pos x="42" y="28"/>
                </a:cxn>
                <a:cxn ang="0">
                  <a:pos x="39" y="37"/>
                </a:cxn>
                <a:cxn ang="0">
                  <a:pos x="36" y="43"/>
                </a:cxn>
                <a:cxn ang="0">
                  <a:pos x="30" y="49"/>
                </a:cxn>
                <a:cxn ang="0">
                  <a:pos x="21" y="57"/>
                </a:cxn>
                <a:cxn ang="0">
                  <a:pos x="12" y="61"/>
                </a:cxn>
                <a:cxn ang="0">
                  <a:pos x="0" y="66"/>
                </a:cxn>
                <a:cxn ang="0">
                  <a:pos x="10" y="98"/>
                </a:cxn>
                <a:cxn ang="0">
                  <a:pos x="26" y="92"/>
                </a:cxn>
                <a:cxn ang="0">
                  <a:pos x="39" y="84"/>
                </a:cxn>
                <a:cxn ang="0">
                  <a:pos x="50" y="74"/>
                </a:cxn>
                <a:cxn ang="0">
                  <a:pos x="63" y="64"/>
                </a:cxn>
                <a:cxn ang="0">
                  <a:pos x="70" y="49"/>
                </a:cxn>
                <a:cxn ang="0">
                  <a:pos x="75" y="34"/>
                </a:cxn>
                <a:cxn ang="0">
                  <a:pos x="75" y="18"/>
                </a:cxn>
                <a:cxn ang="0">
                  <a:pos x="71" y="0"/>
                </a:cxn>
                <a:cxn ang="0">
                  <a:pos x="71" y="0"/>
                </a:cxn>
                <a:cxn ang="0">
                  <a:pos x="40" y="12"/>
                </a:cxn>
              </a:cxnLst>
              <a:rect l="0" t="0" r="r" b="b"/>
              <a:pathLst>
                <a:path w="75" h="98">
                  <a:moveTo>
                    <a:pt x="40" y="12"/>
                  </a:moveTo>
                  <a:lnTo>
                    <a:pt x="40" y="12"/>
                  </a:lnTo>
                  <a:lnTo>
                    <a:pt x="42" y="22"/>
                  </a:lnTo>
                  <a:lnTo>
                    <a:pt x="42" y="28"/>
                  </a:lnTo>
                  <a:lnTo>
                    <a:pt x="39" y="37"/>
                  </a:lnTo>
                  <a:lnTo>
                    <a:pt x="36" y="43"/>
                  </a:lnTo>
                  <a:lnTo>
                    <a:pt x="30" y="49"/>
                  </a:lnTo>
                  <a:lnTo>
                    <a:pt x="21" y="57"/>
                  </a:lnTo>
                  <a:lnTo>
                    <a:pt x="12" y="61"/>
                  </a:lnTo>
                  <a:lnTo>
                    <a:pt x="0" y="66"/>
                  </a:lnTo>
                  <a:lnTo>
                    <a:pt x="10" y="98"/>
                  </a:lnTo>
                  <a:lnTo>
                    <a:pt x="26" y="92"/>
                  </a:lnTo>
                  <a:lnTo>
                    <a:pt x="39" y="84"/>
                  </a:lnTo>
                  <a:lnTo>
                    <a:pt x="50" y="74"/>
                  </a:lnTo>
                  <a:lnTo>
                    <a:pt x="63" y="64"/>
                  </a:lnTo>
                  <a:lnTo>
                    <a:pt x="70" y="49"/>
                  </a:lnTo>
                  <a:lnTo>
                    <a:pt x="75" y="34"/>
                  </a:lnTo>
                  <a:lnTo>
                    <a:pt x="75" y="18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40" y="12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71" name="Freeform 111"/>
            <p:cNvSpPr>
              <a:spLocks/>
            </p:cNvSpPr>
            <p:nvPr/>
          </p:nvSpPr>
          <p:spPr bwMode="auto">
            <a:xfrm>
              <a:off x="1184" y="3087"/>
              <a:ext cx="5" cy="3"/>
            </a:xfrm>
            <a:custGeom>
              <a:avLst/>
              <a:gdLst/>
              <a:ahLst/>
              <a:cxnLst>
                <a:cxn ang="0">
                  <a:pos x="20" y="43"/>
                </a:cxn>
                <a:cxn ang="0">
                  <a:pos x="20" y="43"/>
                </a:cxn>
                <a:cxn ang="0">
                  <a:pos x="27" y="39"/>
                </a:cxn>
                <a:cxn ang="0">
                  <a:pos x="36" y="35"/>
                </a:cxn>
                <a:cxn ang="0">
                  <a:pos x="45" y="33"/>
                </a:cxn>
                <a:cxn ang="0">
                  <a:pos x="54" y="33"/>
                </a:cxn>
                <a:cxn ang="0">
                  <a:pos x="62" y="36"/>
                </a:cxn>
                <a:cxn ang="0">
                  <a:pos x="69" y="39"/>
                </a:cxn>
                <a:cxn ang="0">
                  <a:pos x="74" y="43"/>
                </a:cxn>
                <a:cxn ang="0">
                  <a:pos x="77" y="49"/>
                </a:cxn>
                <a:cxn ang="0">
                  <a:pos x="108" y="37"/>
                </a:cxn>
                <a:cxn ang="0">
                  <a:pos x="98" y="22"/>
                </a:cxn>
                <a:cxn ang="0">
                  <a:pos x="87" y="11"/>
                </a:cxn>
                <a:cxn ang="0">
                  <a:pos x="74" y="4"/>
                </a:cxn>
                <a:cxn ang="0">
                  <a:pos x="58" y="0"/>
                </a:cxn>
                <a:cxn ang="0">
                  <a:pos x="41" y="0"/>
                </a:cxn>
                <a:cxn ang="0">
                  <a:pos x="26" y="3"/>
                </a:cxn>
                <a:cxn ang="0">
                  <a:pos x="13" y="9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0" y="43"/>
                </a:cxn>
              </a:cxnLst>
              <a:rect l="0" t="0" r="r" b="b"/>
              <a:pathLst>
                <a:path w="108" h="49">
                  <a:moveTo>
                    <a:pt x="20" y="43"/>
                  </a:moveTo>
                  <a:lnTo>
                    <a:pt x="20" y="43"/>
                  </a:lnTo>
                  <a:lnTo>
                    <a:pt x="27" y="39"/>
                  </a:lnTo>
                  <a:lnTo>
                    <a:pt x="36" y="35"/>
                  </a:lnTo>
                  <a:lnTo>
                    <a:pt x="45" y="33"/>
                  </a:lnTo>
                  <a:lnTo>
                    <a:pt x="54" y="33"/>
                  </a:lnTo>
                  <a:lnTo>
                    <a:pt x="62" y="36"/>
                  </a:lnTo>
                  <a:lnTo>
                    <a:pt x="69" y="39"/>
                  </a:lnTo>
                  <a:lnTo>
                    <a:pt x="74" y="43"/>
                  </a:lnTo>
                  <a:lnTo>
                    <a:pt x="77" y="49"/>
                  </a:lnTo>
                  <a:lnTo>
                    <a:pt x="108" y="37"/>
                  </a:lnTo>
                  <a:lnTo>
                    <a:pt x="98" y="22"/>
                  </a:lnTo>
                  <a:lnTo>
                    <a:pt x="87" y="11"/>
                  </a:lnTo>
                  <a:lnTo>
                    <a:pt x="74" y="4"/>
                  </a:lnTo>
                  <a:lnTo>
                    <a:pt x="58" y="0"/>
                  </a:lnTo>
                  <a:lnTo>
                    <a:pt x="41" y="0"/>
                  </a:lnTo>
                  <a:lnTo>
                    <a:pt x="26" y="3"/>
                  </a:lnTo>
                  <a:lnTo>
                    <a:pt x="13" y="9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0" y="43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72" name="Freeform 112"/>
            <p:cNvSpPr>
              <a:spLocks/>
            </p:cNvSpPr>
            <p:nvPr/>
          </p:nvSpPr>
          <p:spPr bwMode="auto">
            <a:xfrm>
              <a:off x="1182" y="3088"/>
              <a:ext cx="3" cy="8"/>
            </a:xfrm>
            <a:custGeom>
              <a:avLst/>
              <a:gdLst/>
              <a:ahLst/>
              <a:cxnLst>
                <a:cxn ang="0">
                  <a:pos x="36" y="112"/>
                </a:cxn>
                <a:cxn ang="0">
                  <a:pos x="36" y="112"/>
                </a:cxn>
                <a:cxn ang="0">
                  <a:pos x="33" y="104"/>
                </a:cxn>
                <a:cxn ang="0">
                  <a:pos x="32" y="95"/>
                </a:cxn>
                <a:cxn ang="0">
                  <a:pos x="34" y="83"/>
                </a:cxn>
                <a:cxn ang="0">
                  <a:pos x="38" y="69"/>
                </a:cxn>
                <a:cxn ang="0">
                  <a:pos x="44" y="58"/>
                </a:cxn>
                <a:cxn ang="0">
                  <a:pos x="52" y="44"/>
                </a:cxn>
                <a:cxn ang="0">
                  <a:pos x="60" y="34"/>
                </a:cxn>
                <a:cxn ang="0">
                  <a:pos x="69" y="25"/>
                </a:cxn>
                <a:cxn ang="0">
                  <a:pos x="49" y="0"/>
                </a:cxn>
                <a:cxn ang="0">
                  <a:pos x="37" y="11"/>
                </a:cxn>
                <a:cxn ang="0">
                  <a:pos x="25" y="25"/>
                </a:cxn>
                <a:cxn ang="0">
                  <a:pos x="16" y="41"/>
                </a:cxn>
                <a:cxn ang="0">
                  <a:pos x="8" y="57"/>
                </a:cxn>
                <a:cxn ang="0">
                  <a:pos x="2" y="75"/>
                </a:cxn>
                <a:cxn ang="0">
                  <a:pos x="0" y="92"/>
                </a:cxn>
                <a:cxn ang="0">
                  <a:pos x="1" y="112"/>
                </a:cxn>
                <a:cxn ang="0">
                  <a:pos x="8" y="129"/>
                </a:cxn>
                <a:cxn ang="0">
                  <a:pos x="8" y="129"/>
                </a:cxn>
                <a:cxn ang="0">
                  <a:pos x="36" y="112"/>
                </a:cxn>
              </a:cxnLst>
              <a:rect l="0" t="0" r="r" b="b"/>
              <a:pathLst>
                <a:path w="69" h="129">
                  <a:moveTo>
                    <a:pt x="36" y="112"/>
                  </a:moveTo>
                  <a:lnTo>
                    <a:pt x="36" y="112"/>
                  </a:lnTo>
                  <a:lnTo>
                    <a:pt x="33" y="104"/>
                  </a:lnTo>
                  <a:lnTo>
                    <a:pt x="32" y="95"/>
                  </a:lnTo>
                  <a:lnTo>
                    <a:pt x="34" y="83"/>
                  </a:lnTo>
                  <a:lnTo>
                    <a:pt x="38" y="69"/>
                  </a:lnTo>
                  <a:lnTo>
                    <a:pt x="44" y="58"/>
                  </a:lnTo>
                  <a:lnTo>
                    <a:pt x="52" y="44"/>
                  </a:lnTo>
                  <a:lnTo>
                    <a:pt x="60" y="34"/>
                  </a:lnTo>
                  <a:lnTo>
                    <a:pt x="69" y="25"/>
                  </a:lnTo>
                  <a:lnTo>
                    <a:pt x="49" y="0"/>
                  </a:lnTo>
                  <a:lnTo>
                    <a:pt x="37" y="11"/>
                  </a:lnTo>
                  <a:lnTo>
                    <a:pt x="25" y="25"/>
                  </a:lnTo>
                  <a:lnTo>
                    <a:pt x="16" y="41"/>
                  </a:lnTo>
                  <a:lnTo>
                    <a:pt x="8" y="57"/>
                  </a:lnTo>
                  <a:lnTo>
                    <a:pt x="2" y="75"/>
                  </a:lnTo>
                  <a:lnTo>
                    <a:pt x="0" y="92"/>
                  </a:lnTo>
                  <a:lnTo>
                    <a:pt x="1" y="112"/>
                  </a:lnTo>
                  <a:lnTo>
                    <a:pt x="8" y="129"/>
                  </a:lnTo>
                  <a:lnTo>
                    <a:pt x="8" y="129"/>
                  </a:lnTo>
                  <a:lnTo>
                    <a:pt x="36" y="112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73" name="Freeform 113"/>
            <p:cNvSpPr>
              <a:spLocks/>
            </p:cNvSpPr>
            <p:nvPr/>
          </p:nvSpPr>
          <p:spPr bwMode="auto">
            <a:xfrm>
              <a:off x="1182" y="3095"/>
              <a:ext cx="5" cy="4"/>
            </a:xfrm>
            <a:custGeom>
              <a:avLst/>
              <a:gdLst/>
              <a:ahLst/>
              <a:cxnLst>
                <a:cxn ang="0">
                  <a:pos x="107" y="41"/>
                </a:cxn>
                <a:cxn ang="0">
                  <a:pos x="107" y="41"/>
                </a:cxn>
                <a:cxn ang="0">
                  <a:pos x="96" y="43"/>
                </a:cxn>
                <a:cxn ang="0">
                  <a:pos x="83" y="43"/>
                </a:cxn>
                <a:cxn ang="0">
                  <a:pos x="72" y="42"/>
                </a:cxn>
                <a:cxn ang="0">
                  <a:pos x="62" y="36"/>
                </a:cxn>
                <a:cxn ang="0">
                  <a:pos x="52" y="30"/>
                </a:cxn>
                <a:cxn ang="0">
                  <a:pos x="43" y="23"/>
                </a:cxn>
                <a:cxn ang="0">
                  <a:pos x="35" y="13"/>
                </a:cxn>
                <a:cxn ang="0">
                  <a:pos x="28" y="0"/>
                </a:cxn>
                <a:cxn ang="0">
                  <a:pos x="0" y="17"/>
                </a:cxn>
                <a:cxn ang="0">
                  <a:pos x="9" y="32"/>
                </a:cxn>
                <a:cxn ang="0">
                  <a:pos x="20" y="46"/>
                </a:cxn>
                <a:cxn ang="0">
                  <a:pos x="33" y="57"/>
                </a:cxn>
                <a:cxn ang="0">
                  <a:pos x="48" y="66"/>
                </a:cxn>
                <a:cxn ang="0">
                  <a:pos x="64" y="73"/>
                </a:cxn>
                <a:cxn ang="0">
                  <a:pos x="81" y="76"/>
                </a:cxn>
                <a:cxn ang="0">
                  <a:pos x="98" y="76"/>
                </a:cxn>
                <a:cxn ang="0">
                  <a:pos x="117" y="72"/>
                </a:cxn>
                <a:cxn ang="0">
                  <a:pos x="117" y="72"/>
                </a:cxn>
                <a:cxn ang="0">
                  <a:pos x="107" y="41"/>
                </a:cxn>
              </a:cxnLst>
              <a:rect l="0" t="0" r="r" b="b"/>
              <a:pathLst>
                <a:path w="117" h="76">
                  <a:moveTo>
                    <a:pt x="107" y="41"/>
                  </a:moveTo>
                  <a:lnTo>
                    <a:pt x="107" y="41"/>
                  </a:lnTo>
                  <a:lnTo>
                    <a:pt x="96" y="43"/>
                  </a:lnTo>
                  <a:lnTo>
                    <a:pt x="83" y="43"/>
                  </a:lnTo>
                  <a:lnTo>
                    <a:pt x="72" y="42"/>
                  </a:lnTo>
                  <a:lnTo>
                    <a:pt x="62" y="36"/>
                  </a:lnTo>
                  <a:lnTo>
                    <a:pt x="52" y="30"/>
                  </a:lnTo>
                  <a:lnTo>
                    <a:pt x="43" y="23"/>
                  </a:lnTo>
                  <a:lnTo>
                    <a:pt x="35" y="13"/>
                  </a:lnTo>
                  <a:lnTo>
                    <a:pt x="28" y="0"/>
                  </a:lnTo>
                  <a:lnTo>
                    <a:pt x="0" y="17"/>
                  </a:lnTo>
                  <a:lnTo>
                    <a:pt x="9" y="32"/>
                  </a:lnTo>
                  <a:lnTo>
                    <a:pt x="20" y="46"/>
                  </a:lnTo>
                  <a:lnTo>
                    <a:pt x="33" y="57"/>
                  </a:lnTo>
                  <a:lnTo>
                    <a:pt x="48" y="66"/>
                  </a:lnTo>
                  <a:lnTo>
                    <a:pt x="64" y="73"/>
                  </a:lnTo>
                  <a:lnTo>
                    <a:pt x="81" y="76"/>
                  </a:lnTo>
                  <a:lnTo>
                    <a:pt x="98" y="76"/>
                  </a:lnTo>
                  <a:lnTo>
                    <a:pt x="117" y="72"/>
                  </a:lnTo>
                  <a:lnTo>
                    <a:pt x="117" y="72"/>
                  </a:lnTo>
                  <a:lnTo>
                    <a:pt x="107" y="41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74" name="Freeform 114"/>
            <p:cNvSpPr>
              <a:spLocks/>
            </p:cNvSpPr>
            <p:nvPr/>
          </p:nvSpPr>
          <p:spPr bwMode="auto">
            <a:xfrm>
              <a:off x="1187" y="3094"/>
              <a:ext cx="4" cy="5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46" y="8"/>
                </a:cxn>
                <a:cxn ang="0">
                  <a:pos x="44" y="15"/>
                </a:cxn>
                <a:cxn ang="0">
                  <a:pos x="40" y="24"/>
                </a:cxn>
                <a:cxn ang="0">
                  <a:pos x="35" y="32"/>
                </a:cxn>
                <a:cxn ang="0">
                  <a:pos x="28" y="39"/>
                </a:cxn>
                <a:cxn ang="0">
                  <a:pos x="21" y="46"/>
                </a:cxn>
                <a:cxn ang="0">
                  <a:pos x="11" y="52"/>
                </a:cxn>
                <a:cxn ang="0">
                  <a:pos x="0" y="57"/>
                </a:cxn>
                <a:cxn ang="0">
                  <a:pos x="10" y="88"/>
                </a:cxn>
                <a:cxn ang="0">
                  <a:pos x="25" y="82"/>
                </a:cxn>
                <a:cxn ang="0">
                  <a:pos x="40" y="73"/>
                </a:cxn>
                <a:cxn ang="0">
                  <a:pos x="51" y="64"/>
                </a:cxn>
                <a:cxn ang="0">
                  <a:pos x="61" y="53"/>
                </a:cxn>
                <a:cxn ang="0">
                  <a:pos x="68" y="41"/>
                </a:cxn>
                <a:cxn ang="0">
                  <a:pos x="74" y="28"/>
                </a:cxn>
                <a:cxn ang="0">
                  <a:pos x="78" y="14"/>
                </a:cxn>
                <a:cxn ang="0">
                  <a:pos x="79" y="2"/>
                </a:cxn>
                <a:cxn ang="0">
                  <a:pos x="47" y="0"/>
                </a:cxn>
              </a:cxnLst>
              <a:rect l="0" t="0" r="r" b="b"/>
              <a:pathLst>
                <a:path w="79" h="88">
                  <a:moveTo>
                    <a:pt x="47" y="0"/>
                  </a:moveTo>
                  <a:lnTo>
                    <a:pt x="46" y="8"/>
                  </a:lnTo>
                  <a:lnTo>
                    <a:pt x="44" y="15"/>
                  </a:lnTo>
                  <a:lnTo>
                    <a:pt x="40" y="24"/>
                  </a:lnTo>
                  <a:lnTo>
                    <a:pt x="35" y="32"/>
                  </a:lnTo>
                  <a:lnTo>
                    <a:pt x="28" y="39"/>
                  </a:lnTo>
                  <a:lnTo>
                    <a:pt x="21" y="46"/>
                  </a:lnTo>
                  <a:lnTo>
                    <a:pt x="11" y="52"/>
                  </a:lnTo>
                  <a:lnTo>
                    <a:pt x="0" y="57"/>
                  </a:lnTo>
                  <a:lnTo>
                    <a:pt x="10" y="88"/>
                  </a:lnTo>
                  <a:lnTo>
                    <a:pt x="25" y="82"/>
                  </a:lnTo>
                  <a:lnTo>
                    <a:pt x="40" y="73"/>
                  </a:lnTo>
                  <a:lnTo>
                    <a:pt x="51" y="64"/>
                  </a:lnTo>
                  <a:lnTo>
                    <a:pt x="61" y="53"/>
                  </a:lnTo>
                  <a:lnTo>
                    <a:pt x="68" y="41"/>
                  </a:lnTo>
                  <a:lnTo>
                    <a:pt x="74" y="28"/>
                  </a:lnTo>
                  <a:lnTo>
                    <a:pt x="78" y="14"/>
                  </a:lnTo>
                  <a:lnTo>
                    <a:pt x="79" y="2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75" name="Freeform 115"/>
            <p:cNvSpPr>
              <a:spLocks/>
            </p:cNvSpPr>
            <p:nvPr/>
          </p:nvSpPr>
          <p:spPr bwMode="auto">
            <a:xfrm>
              <a:off x="1186" y="3097"/>
              <a:ext cx="2" cy="1"/>
            </a:xfrm>
            <a:custGeom>
              <a:avLst/>
              <a:gdLst/>
              <a:ahLst/>
              <a:cxnLst>
                <a:cxn ang="0">
                  <a:pos x="32" y="18"/>
                </a:cxn>
                <a:cxn ang="0">
                  <a:pos x="31" y="11"/>
                </a:cxn>
                <a:cxn ang="0">
                  <a:pos x="28" y="6"/>
                </a:cxn>
                <a:cxn ang="0">
                  <a:pos x="23" y="3"/>
                </a:cxn>
                <a:cxn ang="0">
                  <a:pos x="17" y="0"/>
                </a:cxn>
                <a:cxn ang="0">
                  <a:pos x="11" y="2"/>
                </a:cxn>
                <a:cxn ang="0">
                  <a:pos x="6" y="4"/>
                </a:cxn>
                <a:cxn ang="0">
                  <a:pos x="2" y="9"/>
                </a:cxn>
                <a:cxn ang="0">
                  <a:pos x="0" y="16"/>
                </a:cxn>
                <a:cxn ang="0">
                  <a:pos x="32" y="18"/>
                </a:cxn>
              </a:cxnLst>
              <a:rect l="0" t="0" r="r" b="b"/>
              <a:pathLst>
                <a:path w="32" h="18">
                  <a:moveTo>
                    <a:pt x="32" y="18"/>
                  </a:moveTo>
                  <a:lnTo>
                    <a:pt x="31" y="11"/>
                  </a:lnTo>
                  <a:lnTo>
                    <a:pt x="28" y="6"/>
                  </a:lnTo>
                  <a:lnTo>
                    <a:pt x="23" y="3"/>
                  </a:lnTo>
                  <a:lnTo>
                    <a:pt x="17" y="0"/>
                  </a:lnTo>
                  <a:lnTo>
                    <a:pt x="11" y="2"/>
                  </a:lnTo>
                  <a:lnTo>
                    <a:pt x="6" y="4"/>
                  </a:lnTo>
                  <a:lnTo>
                    <a:pt x="2" y="9"/>
                  </a:lnTo>
                  <a:lnTo>
                    <a:pt x="0" y="16"/>
                  </a:lnTo>
                  <a:lnTo>
                    <a:pt x="32" y="18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76" name="Freeform 116"/>
            <p:cNvSpPr>
              <a:spLocks/>
            </p:cNvSpPr>
            <p:nvPr/>
          </p:nvSpPr>
          <p:spPr bwMode="auto">
            <a:xfrm>
              <a:off x="1186" y="3094"/>
              <a:ext cx="1" cy="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5" y="3"/>
                </a:cxn>
                <a:cxn ang="0">
                  <a:pos x="1" y="8"/>
                </a:cxn>
                <a:cxn ang="0">
                  <a:pos x="0" y="14"/>
                </a:cxn>
                <a:cxn ang="0">
                  <a:pos x="1" y="20"/>
                </a:cxn>
                <a:cxn ang="0">
                  <a:pos x="4" y="26"/>
                </a:cxn>
                <a:cxn ang="0">
                  <a:pos x="9" y="30"/>
                </a:cxn>
                <a:cxn ang="0">
                  <a:pos x="15" y="32"/>
                </a:cxn>
                <a:cxn ang="0">
                  <a:pos x="22" y="31"/>
                </a:cxn>
                <a:cxn ang="0">
                  <a:pos x="12" y="0"/>
                </a:cxn>
              </a:cxnLst>
              <a:rect l="0" t="0" r="r" b="b"/>
              <a:pathLst>
                <a:path w="22" h="32">
                  <a:moveTo>
                    <a:pt x="12" y="0"/>
                  </a:moveTo>
                  <a:lnTo>
                    <a:pt x="5" y="3"/>
                  </a:lnTo>
                  <a:lnTo>
                    <a:pt x="1" y="8"/>
                  </a:lnTo>
                  <a:lnTo>
                    <a:pt x="0" y="14"/>
                  </a:lnTo>
                  <a:lnTo>
                    <a:pt x="1" y="20"/>
                  </a:lnTo>
                  <a:lnTo>
                    <a:pt x="4" y="26"/>
                  </a:lnTo>
                  <a:lnTo>
                    <a:pt x="9" y="30"/>
                  </a:lnTo>
                  <a:lnTo>
                    <a:pt x="15" y="32"/>
                  </a:lnTo>
                  <a:lnTo>
                    <a:pt x="22" y="3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77" name="Freeform 117"/>
            <p:cNvSpPr>
              <a:spLocks/>
            </p:cNvSpPr>
            <p:nvPr/>
          </p:nvSpPr>
          <p:spPr bwMode="auto">
            <a:xfrm>
              <a:off x="1186" y="3090"/>
              <a:ext cx="4" cy="5"/>
            </a:xfrm>
            <a:custGeom>
              <a:avLst/>
              <a:gdLst/>
              <a:ahLst/>
              <a:cxnLst>
                <a:cxn ang="0">
                  <a:pos x="39" y="13"/>
                </a:cxn>
                <a:cxn ang="0">
                  <a:pos x="39" y="12"/>
                </a:cxn>
                <a:cxn ang="0">
                  <a:pos x="41" y="22"/>
                </a:cxn>
                <a:cxn ang="0">
                  <a:pos x="41" y="30"/>
                </a:cxn>
                <a:cxn ang="0">
                  <a:pos x="38" y="37"/>
                </a:cxn>
                <a:cxn ang="0">
                  <a:pos x="35" y="43"/>
                </a:cxn>
                <a:cxn ang="0">
                  <a:pos x="28" y="51"/>
                </a:cxn>
                <a:cxn ang="0">
                  <a:pos x="20" y="58"/>
                </a:cxn>
                <a:cxn ang="0">
                  <a:pos x="11" y="62"/>
                </a:cxn>
                <a:cxn ang="0">
                  <a:pos x="0" y="68"/>
                </a:cxn>
                <a:cxn ang="0">
                  <a:pos x="10" y="99"/>
                </a:cxn>
                <a:cxn ang="0">
                  <a:pos x="25" y="94"/>
                </a:cxn>
                <a:cxn ang="0">
                  <a:pos x="38" y="85"/>
                </a:cxn>
                <a:cxn ang="0">
                  <a:pos x="51" y="76"/>
                </a:cxn>
                <a:cxn ang="0">
                  <a:pos x="62" y="64"/>
                </a:cxn>
                <a:cxn ang="0">
                  <a:pos x="69" y="52"/>
                </a:cxn>
                <a:cxn ang="0">
                  <a:pos x="74" y="36"/>
                </a:cxn>
                <a:cxn ang="0">
                  <a:pos x="74" y="18"/>
                </a:cxn>
                <a:cxn ang="0">
                  <a:pos x="70" y="1"/>
                </a:cxn>
                <a:cxn ang="0">
                  <a:pos x="70" y="0"/>
                </a:cxn>
                <a:cxn ang="0">
                  <a:pos x="39" y="13"/>
                </a:cxn>
              </a:cxnLst>
              <a:rect l="0" t="0" r="r" b="b"/>
              <a:pathLst>
                <a:path w="74" h="99">
                  <a:moveTo>
                    <a:pt x="39" y="13"/>
                  </a:moveTo>
                  <a:lnTo>
                    <a:pt x="39" y="12"/>
                  </a:lnTo>
                  <a:lnTo>
                    <a:pt x="41" y="22"/>
                  </a:lnTo>
                  <a:lnTo>
                    <a:pt x="41" y="30"/>
                  </a:lnTo>
                  <a:lnTo>
                    <a:pt x="38" y="37"/>
                  </a:lnTo>
                  <a:lnTo>
                    <a:pt x="35" y="43"/>
                  </a:lnTo>
                  <a:lnTo>
                    <a:pt x="28" y="51"/>
                  </a:lnTo>
                  <a:lnTo>
                    <a:pt x="20" y="58"/>
                  </a:lnTo>
                  <a:lnTo>
                    <a:pt x="11" y="62"/>
                  </a:lnTo>
                  <a:lnTo>
                    <a:pt x="0" y="68"/>
                  </a:lnTo>
                  <a:lnTo>
                    <a:pt x="10" y="99"/>
                  </a:lnTo>
                  <a:lnTo>
                    <a:pt x="25" y="94"/>
                  </a:lnTo>
                  <a:lnTo>
                    <a:pt x="38" y="85"/>
                  </a:lnTo>
                  <a:lnTo>
                    <a:pt x="51" y="76"/>
                  </a:lnTo>
                  <a:lnTo>
                    <a:pt x="62" y="64"/>
                  </a:lnTo>
                  <a:lnTo>
                    <a:pt x="69" y="52"/>
                  </a:lnTo>
                  <a:lnTo>
                    <a:pt x="74" y="36"/>
                  </a:lnTo>
                  <a:lnTo>
                    <a:pt x="74" y="18"/>
                  </a:lnTo>
                  <a:lnTo>
                    <a:pt x="70" y="1"/>
                  </a:lnTo>
                  <a:lnTo>
                    <a:pt x="70" y="0"/>
                  </a:lnTo>
                  <a:lnTo>
                    <a:pt x="39" y="13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78" name="Freeform 118"/>
            <p:cNvSpPr>
              <a:spLocks/>
            </p:cNvSpPr>
            <p:nvPr/>
          </p:nvSpPr>
          <p:spPr bwMode="auto">
            <a:xfrm>
              <a:off x="1185" y="3088"/>
              <a:ext cx="5" cy="3"/>
            </a:xfrm>
            <a:custGeom>
              <a:avLst/>
              <a:gdLst/>
              <a:ahLst/>
              <a:cxnLst>
                <a:cxn ang="0">
                  <a:pos x="20" y="44"/>
                </a:cxn>
                <a:cxn ang="0">
                  <a:pos x="20" y="43"/>
                </a:cxn>
                <a:cxn ang="0">
                  <a:pos x="27" y="39"/>
                </a:cxn>
                <a:cxn ang="0">
                  <a:pos x="37" y="35"/>
                </a:cxn>
                <a:cxn ang="0">
                  <a:pos x="46" y="34"/>
                </a:cxn>
                <a:cxn ang="0">
                  <a:pos x="54" y="34"/>
                </a:cxn>
                <a:cxn ang="0">
                  <a:pos x="61" y="36"/>
                </a:cxn>
                <a:cxn ang="0">
                  <a:pos x="69" y="39"/>
                </a:cxn>
                <a:cxn ang="0">
                  <a:pos x="74" y="43"/>
                </a:cxn>
                <a:cxn ang="0">
                  <a:pos x="77" y="50"/>
                </a:cxn>
                <a:cxn ang="0">
                  <a:pos x="108" y="37"/>
                </a:cxn>
                <a:cxn ang="0">
                  <a:pos x="99" y="22"/>
                </a:cxn>
                <a:cxn ang="0">
                  <a:pos x="88" y="12"/>
                </a:cxn>
                <a:cxn ang="0">
                  <a:pos x="73" y="4"/>
                </a:cxn>
                <a:cxn ang="0">
                  <a:pos x="58" y="0"/>
                </a:cxn>
                <a:cxn ang="0">
                  <a:pos x="42" y="0"/>
                </a:cxn>
                <a:cxn ang="0">
                  <a:pos x="26" y="3"/>
                </a:cxn>
                <a:cxn ang="0">
                  <a:pos x="13" y="10"/>
                </a:cxn>
                <a:cxn ang="0">
                  <a:pos x="0" y="18"/>
                </a:cxn>
                <a:cxn ang="0">
                  <a:pos x="0" y="17"/>
                </a:cxn>
                <a:cxn ang="0">
                  <a:pos x="20" y="44"/>
                </a:cxn>
              </a:cxnLst>
              <a:rect l="0" t="0" r="r" b="b"/>
              <a:pathLst>
                <a:path w="108" h="50">
                  <a:moveTo>
                    <a:pt x="20" y="44"/>
                  </a:moveTo>
                  <a:lnTo>
                    <a:pt x="20" y="43"/>
                  </a:lnTo>
                  <a:lnTo>
                    <a:pt x="27" y="39"/>
                  </a:lnTo>
                  <a:lnTo>
                    <a:pt x="37" y="35"/>
                  </a:lnTo>
                  <a:lnTo>
                    <a:pt x="46" y="34"/>
                  </a:lnTo>
                  <a:lnTo>
                    <a:pt x="54" y="34"/>
                  </a:lnTo>
                  <a:lnTo>
                    <a:pt x="61" y="36"/>
                  </a:lnTo>
                  <a:lnTo>
                    <a:pt x="69" y="39"/>
                  </a:lnTo>
                  <a:lnTo>
                    <a:pt x="74" y="43"/>
                  </a:lnTo>
                  <a:lnTo>
                    <a:pt x="77" y="50"/>
                  </a:lnTo>
                  <a:lnTo>
                    <a:pt x="108" y="37"/>
                  </a:lnTo>
                  <a:lnTo>
                    <a:pt x="99" y="22"/>
                  </a:lnTo>
                  <a:lnTo>
                    <a:pt x="88" y="12"/>
                  </a:lnTo>
                  <a:lnTo>
                    <a:pt x="73" y="4"/>
                  </a:lnTo>
                  <a:lnTo>
                    <a:pt x="58" y="0"/>
                  </a:lnTo>
                  <a:lnTo>
                    <a:pt x="42" y="0"/>
                  </a:lnTo>
                  <a:lnTo>
                    <a:pt x="26" y="3"/>
                  </a:lnTo>
                  <a:lnTo>
                    <a:pt x="13" y="10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20" y="44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79" name="Freeform 119"/>
            <p:cNvSpPr>
              <a:spLocks/>
            </p:cNvSpPr>
            <p:nvPr/>
          </p:nvSpPr>
          <p:spPr bwMode="auto">
            <a:xfrm>
              <a:off x="1182" y="3089"/>
              <a:ext cx="4" cy="7"/>
            </a:xfrm>
            <a:custGeom>
              <a:avLst/>
              <a:gdLst/>
              <a:ahLst/>
              <a:cxnLst>
                <a:cxn ang="0">
                  <a:pos x="36" y="114"/>
                </a:cxn>
                <a:cxn ang="0">
                  <a:pos x="36" y="114"/>
                </a:cxn>
                <a:cxn ang="0">
                  <a:pos x="34" y="107"/>
                </a:cxn>
                <a:cxn ang="0">
                  <a:pos x="33" y="96"/>
                </a:cxn>
                <a:cxn ang="0">
                  <a:pos x="35" y="83"/>
                </a:cxn>
                <a:cxn ang="0">
                  <a:pos x="38" y="72"/>
                </a:cxn>
                <a:cxn ang="0">
                  <a:pos x="44" y="59"/>
                </a:cxn>
                <a:cxn ang="0">
                  <a:pos x="52" y="46"/>
                </a:cxn>
                <a:cxn ang="0">
                  <a:pos x="60" y="36"/>
                </a:cxn>
                <a:cxn ang="0">
                  <a:pos x="69" y="27"/>
                </a:cxn>
                <a:cxn ang="0">
                  <a:pos x="49" y="0"/>
                </a:cxn>
                <a:cxn ang="0">
                  <a:pos x="36" y="13"/>
                </a:cxn>
                <a:cxn ang="0">
                  <a:pos x="25" y="27"/>
                </a:cxn>
                <a:cxn ang="0">
                  <a:pos x="15" y="42"/>
                </a:cxn>
                <a:cxn ang="0">
                  <a:pos x="7" y="59"/>
                </a:cxn>
                <a:cxn ang="0">
                  <a:pos x="2" y="77"/>
                </a:cxn>
                <a:cxn ang="0">
                  <a:pos x="0" y="94"/>
                </a:cxn>
                <a:cxn ang="0">
                  <a:pos x="1" y="113"/>
                </a:cxn>
                <a:cxn ang="0">
                  <a:pos x="7" y="131"/>
                </a:cxn>
                <a:cxn ang="0">
                  <a:pos x="7" y="131"/>
                </a:cxn>
                <a:cxn ang="0">
                  <a:pos x="36" y="114"/>
                </a:cxn>
              </a:cxnLst>
              <a:rect l="0" t="0" r="r" b="b"/>
              <a:pathLst>
                <a:path w="69" h="131">
                  <a:moveTo>
                    <a:pt x="36" y="114"/>
                  </a:moveTo>
                  <a:lnTo>
                    <a:pt x="36" y="114"/>
                  </a:lnTo>
                  <a:lnTo>
                    <a:pt x="34" y="107"/>
                  </a:lnTo>
                  <a:lnTo>
                    <a:pt x="33" y="96"/>
                  </a:lnTo>
                  <a:lnTo>
                    <a:pt x="35" y="83"/>
                  </a:lnTo>
                  <a:lnTo>
                    <a:pt x="38" y="72"/>
                  </a:lnTo>
                  <a:lnTo>
                    <a:pt x="44" y="59"/>
                  </a:lnTo>
                  <a:lnTo>
                    <a:pt x="52" y="46"/>
                  </a:lnTo>
                  <a:lnTo>
                    <a:pt x="60" y="36"/>
                  </a:lnTo>
                  <a:lnTo>
                    <a:pt x="69" y="27"/>
                  </a:lnTo>
                  <a:lnTo>
                    <a:pt x="49" y="0"/>
                  </a:lnTo>
                  <a:lnTo>
                    <a:pt x="36" y="13"/>
                  </a:lnTo>
                  <a:lnTo>
                    <a:pt x="25" y="27"/>
                  </a:lnTo>
                  <a:lnTo>
                    <a:pt x="15" y="42"/>
                  </a:lnTo>
                  <a:lnTo>
                    <a:pt x="7" y="59"/>
                  </a:lnTo>
                  <a:lnTo>
                    <a:pt x="2" y="77"/>
                  </a:lnTo>
                  <a:lnTo>
                    <a:pt x="0" y="94"/>
                  </a:lnTo>
                  <a:lnTo>
                    <a:pt x="1" y="113"/>
                  </a:lnTo>
                  <a:lnTo>
                    <a:pt x="7" y="131"/>
                  </a:lnTo>
                  <a:lnTo>
                    <a:pt x="7" y="131"/>
                  </a:lnTo>
                  <a:lnTo>
                    <a:pt x="36" y="114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80" name="Freeform 120"/>
            <p:cNvSpPr>
              <a:spLocks/>
            </p:cNvSpPr>
            <p:nvPr/>
          </p:nvSpPr>
          <p:spPr bwMode="auto">
            <a:xfrm>
              <a:off x="1183" y="3095"/>
              <a:ext cx="5" cy="4"/>
            </a:xfrm>
            <a:custGeom>
              <a:avLst/>
              <a:gdLst/>
              <a:ahLst/>
              <a:cxnLst>
                <a:cxn ang="0">
                  <a:pos x="107" y="41"/>
                </a:cxn>
                <a:cxn ang="0">
                  <a:pos x="107" y="41"/>
                </a:cxn>
                <a:cxn ang="0">
                  <a:pos x="96" y="43"/>
                </a:cxn>
                <a:cxn ang="0">
                  <a:pos x="85" y="43"/>
                </a:cxn>
                <a:cxn ang="0">
                  <a:pos x="75" y="41"/>
                </a:cxn>
                <a:cxn ang="0">
                  <a:pos x="63" y="37"/>
                </a:cxn>
                <a:cxn ang="0">
                  <a:pos x="54" y="29"/>
                </a:cxn>
                <a:cxn ang="0">
                  <a:pos x="44" y="22"/>
                </a:cxn>
                <a:cxn ang="0">
                  <a:pos x="36" y="13"/>
                </a:cxn>
                <a:cxn ang="0">
                  <a:pos x="29" y="0"/>
                </a:cxn>
                <a:cxn ang="0">
                  <a:pos x="0" y="17"/>
                </a:cxn>
                <a:cxn ang="0">
                  <a:pos x="9" y="32"/>
                </a:cxn>
                <a:cxn ang="0">
                  <a:pos x="21" y="45"/>
                </a:cxn>
                <a:cxn ang="0">
                  <a:pos x="34" y="57"/>
                </a:cxn>
                <a:cxn ang="0">
                  <a:pos x="49" y="66"/>
                </a:cxn>
                <a:cxn ang="0">
                  <a:pos x="64" y="73"/>
                </a:cxn>
                <a:cxn ang="0">
                  <a:pos x="81" y="77"/>
                </a:cxn>
                <a:cxn ang="0">
                  <a:pos x="98" y="77"/>
                </a:cxn>
                <a:cxn ang="0">
                  <a:pos x="117" y="73"/>
                </a:cxn>
                <a:cxn ang="0">
                  <a:pos x="117" y="73"/>
                </a:cxn>
                <a:cxn ang="0">
                  <a:pos x="107" y="41"/>
                </a:cxn>
              </a:cxnLst>
              <a:rect l="0" t="0" r="r" b="b"/>
              <a:pathLst>
                <a:path w="117" h="77">
                  <a:moveTo>
                    <a:pt x="107" y="41"/>
                  </a:moveTo>
                  <a:lnTo>
                    <a:pt x="107" y="41"/>
                  </a:lnTo>
                  <a:lnTo>
                    <a:pt x="96" y="43"/>
                  </a:lnTo>
                  <a:lnTo>
                    <a:pt x="85" y="43"/>
                  </a:lnTo>
                  <a:lnTo>
                    <a:pt x="75" y="41"/>
                  </a:lnTo>
                  <a:lnTo>
                    <a:pt x="63" y="37"/>
                  </a:lnTo>
                  <a:lnTo>
                    <a:pt x="54" y="29"/>
                  </a:lnTo>
                  <a:lnTo>
                    <a:pt x="44" y="22"/>
                  </a:lnTo>
                  <a:lnTo>
                    <a:pt x="36" y="13"/>
                  </a:lnTo>
                  <a:lnTo>
                    <a:pt x="29" y="0"/>
                  </a:lnTo>
                  <a:lnTo>
                    <a:pt x="0" y="17"/>
                  </a:lnTo>
                  <a:lnTo>
                    <a:pt x="9" y="32"/>
                  </a:lnTo>
                  <a:lnTo>
                    <a:pt x="21" y="45"/>
                  </a:lnTo>
                  <a:lnTo>
                    <a:pt x="34" y="57"/>
                  </a:lnTo>
                  <a:lnTo>
                    <a:pt x="49" y="66"/>
                  </a:lnTo>
                  <a:lnTo>
                    <a:pt x="64" y="73"/>
                  </a:lnTo>
                  <a:lnTo>
                    <a:pt x="81" y="77"/>
                  </a:lnTo>
                  <a:lnTo>
                    <a:pt x="98" y="77"/>
                  </a:lnTo>
                  <a:lnTo>
                    <a:pt x="117" y="73"/>
                  </a:lnTo>
                  <a:lnTo>
                    <a:pt x="117" y="73"/>
                  </a:lnTo>
                  <a:lnTo>
                    <a:pt x="107" y="41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81" name="Freeform 121"/>
            <p:cNvSpPr>
              <a:spLocks/>
            </p:cNvSpPr>
            <p:nvPr/>
          </p:nvSpPr>
          <p:spPr bwMode="auto">
            <a:xfrm>
              <a:off x="1188" y="3094"/>
              <a:ext cx="3" cy="5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47" y="8"/>
                </a:cxn>
                <a:cxn ang="0">
                  <a:pos x="44" y="18"/>
                </a:cxn>
                <a:cxn ang="0">
                  <a:pos x="41" y="26"/>
                </a:cxn>
                <a:cxn ang="0">
                  <a:pos x="36" y="34"/>
                </a:cxn>
                <a:cxn ang="0">
                  <a:pos x="31" y="40"/>
                </a:cxn>
                <a:cxn ang="0">
                  <a:pos x="22" y="47"/>
                </a:cxn>
                <a:cxn ang="0">
                  <a:pos x="12" y="54"/>
                </a:cxn>
                <a:cxn ang="0">
                  <a:pos x="0" y="58"/>
                </a:cxn>
                <a:cxn ang="0">
                  <a:pos x="10" y="90"/>
                </a:cxn>
                <a:cxn ang="0">
                  <a:pos x="27" y="83"/>
                </a:cxn>
                <a:cxn ang="0">
                  <a:pos x="40" y="75"/>
                </a:cxn>
                <a:cxn ang="0">
                  <a:pos x="51" y="65"/>
                </a:cxn>
                <a:cxn ang="0">
                  <a:pos x="62" y="55"/>
                </a:cxn>
                <a:cxn ang="0">
                  <a:pos x="70" y="41"/>
                </a:cxn>
                <a:cxn ang="0">
                  <a:pos x="75" y="28"/>
                </a:cxn>
                <a:cxn ang="0">
                  <a:pos x="78" y="17"/>
                </a:cxn>
                <a:cxn ang="0">
                  <a:pos x="81" y="4"/>
                </a:cxn>
                <a:cxn ang="0">
                  <a:pos x="48" y="0"/>
                </a:cxn>
              </a:cxnLst>
              <a:rect l="0" t="0" r="r" b="b"/>
              <a:pathLst>
                <a:path w="81" h="90">
                  <a:moveTo>
                    <a:pt x="48" y="0"/>
                  </a:moveTo>
                  <a:lnTo>
                    <a:pt x="47" y="8"/>
                  </a:lnTo>
                  <a:lnTo>
                    <a:pt x="44" y="18"/>
                  </a:lnTo>
                  <a:lnTo>
                    <a:pt x="41" y="26"/>
                  </a:lnTo>
                  <a:lnTo>
                    <a:pt x="36" y="34"/>
                  </a:lnTo>
                  <a:lnTo>
                    <a:pt x="31" y="40"/>
                  </a:lnTo>
                  <a:lnTo>
                    <a:pt x="22" y="47"/>
                  </a:lnTo>
                  <a:lnTo>
                    <a:pt x="12" y="54"/>
                  </a:lnTo>
                  <a:lnTo>
                    <a:pt x="0" y="58"/>
                  </a:lnTo>
                  <a:lnTo>
                    <a:pt x="10" y="90"/>
                  </a:lnTo>
                  <a:lnTo>
                    <a:pt x="27" y="83"/>
                  </a:lnTo>
                  <a:lnTo>
                    <a:pt x="40" y="75"/>
                  </a:lnTo>
                  <a:lnTo>
                    <a:pt x="51" y="65"/>
                  </a:lnTo>
                  <a:lnTo>
                    <a:pt x="62" y="55"/>
                  </a:lnTo>
                  <a:lnTo>
                    <a:pt x="70" y="41"/>
                  </a:lnTo>
                  <a:lnTo>
                    <a:pt x="75" y="28"/>
                  </a:lnTo>
                  <a:lnTo>
                    <a:pt x="78" y="17"/>
                  </a:lnTo>
                  <a:lnTo>
                    <a:pt x="81" y="4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82" name="Freeform 122"/>
            <p:cNvSpPr>
              <a:spLocks/>
            </p:cNvSpPr>
            <p:nvPr/>
          </p:nvSpPr>
          <p:spPr bwMode="auto">
            <a:xfrm>
              <a:off x="1187" y="3097"/>
              <a:ext cx="2" cy="1"/>
            </a:xfrm>
            <a:custGeom>
              <a:avLst/>
              <a:gdLst/>
              <a:ahLst/>
              <a:cxnLst>
                <a:cxn ang="0">
                  <a:pos x="33" y="19"/>
                </a:cxn>
                <a:cxn ang="0">
                  <a:pos x="32" y="12"/>
                </a:cxn>
                <a:cxn ang="0">
                  <a:pos x="28" y="6"/>
                </a:cxn>
                <a:cxn ang="0">
                  <a:pos x="23" y="2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3"/>
                </a:cxn>
                <a:cxn ang="0">
                  <a:pos x="2" y="7"/>
                </a:cxn>
                <a:cxn ang="0">
                  <a:pos x="0" y="15"/>
                </a:cxn>
                <a:cxn ang="0">
                  <a:pos x="33" y="19"/>
                </a:cxn>
              </a:cxnLst>
              <a:rect l="0" t="0" r="r" b="b"/>
              <a:pathLst>
                <a:path w="33" h="19">
                  <a:moveTo>
                    <a:pt x="33" y="19"/>
                  </a:moveTo>
                  <a:lnTo>
                    <a:pt x="32" y="12"/>
                  </a:lnTo>
                  <a:lnTo>
                    <a:pt x="28" y="6"/>
                  </a:lnTo>
                  <a:lnTo>
                    <a:pt x="23" y="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6" y="3"/>
                  </a:lnTo>
                  <a:lnTo>
                    <a:pt x="2" y="7"/>
                  </a:lnTo>
                  <a:lnTo>
                    <a:pt x="0" y="15"/>
                  </a:lnTo>
                  <a:lnTo>
                    <a:pt x="33" y="19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83" name="Freeform 123"/>
            <p:cNvSpPr>
              <a:spLocks/>
            </p:cNvSpPr>
            <p:nvPr/>
          </p:nvSpPr>
          <p:spPr bwMode="auto">
            <a:xfrm>
              <a:off x="1142" y="3240"/>
              <a:ext cx="1" cy="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6" y="27"/>
                </a:cxn>
                <a:cxn ang="0">
                  <a:pos x="11" y="26"/>
                </a:cxn>
                <a:cxn ang="0">
                  <a:pos x="16" y="24"/>
                </a:cxn>
                <a:cxn ang="0">
                  <a:pos x="19" y="20"/>
                </a:cxn>
                <a:cxn ang="0">
                  <a:pos x="21" y="15"/>
                </a:cxn>
                <a:cxn ang="0">
                  <a:pos x="21" y="9"/>
                </a:cxn>
                <a:cxn ang="0">
                  <a:pos x="19" y="4"/>
                </a:cxn>
                <a:cxn ang="0">
                  <a:pos x="14" y="0"/>
                </a:cxn>
                <a:cxn ang="0">
                  <a:pos x="0" y="25"/>
                </a:cxn>
              </a:cxnLst>
              <a:rect l="0" t="0" r="r" b="b"/>
              <a:pathLst>
                <a:path w="21" h="27">
                  <a:moveTo>
                    <a:pt x="0" y="25"/>
                  </a:moveTo>
                  <a:lnTo>
                    <a:pt x="6" y="27"/>
                  </a:lnTo>
                  <a:lnTo>
                    <a:pt x="11" y="26"/>
                  </a:lnTo>
                  <a:lnTo>
                    <a:pt x="16" y="24"/>
                  </a:lnTo>
                  <a:lnTo>
                    <a:pt x="19" y="20"/>
                  </a:lnTo>
                  <a:lnTo>
                    <a:pt x="21" y="15"/>
                  </a:lnTo>
                  <a:lnTo>
                    <a:pt x="21" y="9"/>
                  </a:lnTo>
                  <a:lnTo>
                    <a:pt x="19" y="4"/>
                  </a:lnTo>
                  <a:lnTo>
                    <a:pt x="14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84" name="Freeform 124"/>
            <p:cNvSpPr>
              <a:spLocks/>
            </p:cNvSpPr>
            <p:nvPr/>
          </p:nvSpPr>
          <p:spPr bwMode="auto">
            <a:xfrm>
              <a:off x="1133" y="3221"/>
              <a:ext cx="10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29"/>
                </a:cxn>
                <a:cxn ang="0">
                  <a:pos x="3" y="56"/>
                </a:cxn>
                <a:cxn ang="0">
                  <a:pos x="8" y="84"/>
                </a:cxn>
                <a:cxn ang="0">
                  <a:pos x="15" y="110"/>
                </a:cxn>
                <a:cxn ang="0">
                  <a:pos x="22" y="135"/>
                </a:cxn>
                <a:cxn ang="0">
                  <a:pos x="31" y="162"/>
                </a:cxn>
                <a:cxn ang="0">
                  <a:pos x="41" y="187"/>
                </a:cxn>
                <a:cxn ang="0">
                  <a:pos x="55" y="211"/>
                </a:cxn>
                <a:cxn ang="0">
                  <a:pos x="68" y="235"/>
                </a:cxn>
                <a:cxn ang="0">
                  <a:pos x="84" y="258"/>
                </a:cxn>
                <a:cxn ang="0">
                  <a:pos x="102" y="278"/>
                </a:cxn>
                <a:cxn ang="0">
                  <a:pos x="119" y="298"/>
                </a:cxn>
                <a:cxn ang="0">
                  <a:pos x="138" y="317"/>
                </a:cxn>
                <a:cxn ang="0">
                  <a:pos x="159" y="335"/>
                </a:cxn>
                <a:cxn ang="0">
                  <a:pos x="180" y="352"/>
                </a:cxn>
                <a:cxn ang="0">
                  <a:pos x="204" y="365"/>
                </a:cxn>
                <a:cxn ang="0">
                  <a:pos x="218" y="340"/>
                </a:cxn>
                <a:cxn ang="0">
                  <a:pos x="196" y="326"/>
                </a:cxn>
                <a:cxn ang="0">
                  <a:pos x="177" y="311"/>
                </a:cxn>
                <a:cxn ang="0">
                  <a:pos x="157" y="296"/>
                </a:cxn>
                <a:cxn ang="0">
                  <a:pos x="139" y="277"/>
                </a:cxn>
                <a:cxn ang="0">
                  <a:pos x="122" y="259"/>
                </a:cxn>
                <a:cxn ang="0">
                  <a:pos x="107" y="239"/>
                </a:cxn>
                <a:cxn ang="0">
                  <a:pos x="92" y="218"/>
                </a:cxn>
                <a:cxn ang="0">
                  <a:pos x="79" y="197"/>
                </a:cxn>
                <a:cxn ang="0">
                  <a:pos x="68" y="174"/>
                </a:cxn>
                <a:cxn ang="0">
                  <a:pos x="58" y="151"/>
                </a:cxn>
                <a:cxn ang="0">
                  <a:pos x="49" y="127"/>
                </a:cxn>
                <a:cxn ang="0">
                  <a:pos x="41" y="102"/>
                </a:cxn>
                <a:cxn ang="0">
                  <a:pos x="36" y="77"/>
                </a:cxn>
                <a:cxn ang="0">
                  <a:pos x="31" y="52"/>
                </a:cxn>
                <a:cxn ang="0">
                  <a:pos x="29" y="27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0" y="0"/>
                </a:cxn>
              </a:cxnLst>
              <a:rect l="0" t="0" r="r" b="b"/>
              <a:pathLst>
                <a:path w="218" h="365">
                  <a:moveTo>
                    <a:pt x="0" y="0"/>
                  </a:moveTo>
                  <a:lnTo>
                    <a:pt x="0" y="0"/>
                  </a:lnTo>
                  <a:lnTo>
                    <a:pt x="1" y="29"/>
                  </a:lnTo>
                  <a:lnTo>
                    <a:pt x="3" y="56"/>
                  </a:lnTo>
                  <a:lnTo>
                    <a:pt x="8" y="84"/>
                  </a:lnTo>
                  <a:lnTo>
                    <a:pt x="15" y="110"/>
                  </a:lnTo>
                  <a:lnTo>
                    <a:pt x="22" y="135"/>
                  </a:lnTo>
                  <a:lnTo>
                    <a:pt x="31" y="162"/>
                  </a:lnTo>
                  <a:lnTo>
                    <a:pt x="41" y="187"/>
                  </a:lnTo>
                  <a:lnTo>
                    <a:pt x="55" y="211"/>
                  </a:lnTo>
                  <a:lnTo>
                    <a:pt x="68" y="235"/>
                  </a:lnTo>
                  <a:lnTo>
                    <a:pt x="84" y="258"/>
                  </a:lnTo>
                  <a:lnTo>
                    <a:pt x="102" y="278"/>
                  </a:lnTo>
                  <a:lnTo>
                    <a:pt x="119" y="298"/>
                  </a:lnTo>
                  <a:lnTo>
                    <a:pt x="138" y="317"/>
                  </a:lnTo>
                  <a:lnTo>
                    <a:pt x="159" y="335"/>
                  </a:lnTo>
                  <a:lnTo>
                    <a:pt x="180" y="352"/>
                  </a:lnTo>
                  <a:lnTo>
                    <a:pt x="204" y="365"/>
                  </a:lnTo>
                  <a:lnTo>
                    <a:pt x="218" y="340"/>
                  </a:lnTo>
                  <a:lnTo>
                    <a:pt x="196" y="326"/>
                  </a:lnTo>
                  <a:lnTo>
                    <a:pt x="177" y="311"/>
                  </a:lnTo>
                  <a:lnTo>
                    <a:pt x="157" y="296"/>
                  </a:lnTo>
                  <a:lnTo>
                    <a:pt x="139" y="277"/>
                  </a:lnTo>
                  <a:lnTo>
                    <a:pt x="122" y="259"/>
                  </a:lnTo>
                  <a:lnTo>
                    <a:pt x="107" y="239"/>
                  </a:lnTo>
                  <a:lnTo>
                    <a:pt x="92" y="218"/>
                  </a:lnTo>
                  <a:lnTo>
                    <a:pt x="79" y="197"/>
                  </a:lnTo>
                  <a:lnTo>
                    <a:pt x="68" y="174"/>
                  </a:lnTo>
                  <a:lnTo>
                    <a:pt x="58" y="151"/>
                  </a:lnTo>
                  <a:lnTo>
                    <a:pt x="49" y="127"/>
                  </a:lnTo>
                  <a:lnTo>
                    <a:pt x="41" y="102"/>
                  </a:lnTo>
                  <a:lnTo>
                    <a:pt x="36" y="77"/>
                  </a:lnTo>
                  <a:lnTo>
                    <a:pt x="31" y="52"/>
                  </a:lnTo>
                  <a:lnTo>
                    <a:pt x="29" y="27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85" name="Freeform 125"/>
            <p:cNvSpPr>
              <a:spLocks/>
            </p:cNvSpPr>
            <p:nvPr/>
          </p:nvSpPr>
          <p:spPr bwMode="auto">
            <a:xfrm>
              <a:off x="1133" y="3216"/>
              <a:ext cx="2" cy="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7" y="10"/>
                </a:cxn>
                <a:cxn ang="0">
                  <a:pos x="5" y="23"/>
                </a:cxn>
                <a:cxn ang="0">
                  <a:pos x="4" y="33"/>
                </a:cxn>
                <a:cxn ang="0">
                  <a:pos x="2" y="45"/>
                </a:cxn>
                <a:cxn ang="0">
                  <a:pos x="1" y="58"/>
                </a:cxn>
                <a:cxn ang="0">
                  <a:pos x="1" y="69"/>
                </a:cxn>
                <a:cxn ang="0">
                  <a:pos x="0" y="80"/>
                </a:cxn>
                <a:cxn ang="0">
                  <a:pos x="0" y="92"/>
                </a:cxn>
                <a:cxn ang="0">
                  <a:pos x="28" y="92"/>
                </a:cxn>
                <a:cxn ang="0">
                  <a:pos x="28" y="82"/>
                </a:cxn>
                <a:cxn ang="0">
                  <a:pos x="29" y="71"/>
                </a:cxn>
                <a:cxn ang="0">
                  <a:pos x="29" y="60"/>
                </a:cxn>
                <a:cxn ang="0">
                  <a:pos x="30" y="49"/>
                </a:cxn>
                <a:cxn ang="0">
                  <a:pos x="32" y="38"/>
                </a:cxn>
                <a:cxn ang="0">
                  <a:pos x="33" y="27"/>
                </a:cxn>
                <a:cxn ang="0">
                  <a:pos x="35" y="17"/>
                </a:cxn>
                <a:cxn ang="0">
                  <a:pos x="37" y="6"/>
                </a:cxn>
                <a:cxn ang="0">
                  <a:pos x="9" y="0"/>
                </a:cxn>
              </a:cxnLst>
              <a:rect l="0" t="0" r="r" b="b"/>
              <a:pathLst>
                <a:path w="37" h="92">
                  <a:moveTo>
                    <a:pt x="9" y="0"/>
                  </a:moveTo>
                  <a:lnTo>
                    <a:pt x="7" y="10"/>
                  </a:lnTo>
                  <a:lnTo>
                    <a:pt x="5" y="23"/>
                  </a:lnTo>
                  <a:lnTo>
                    <a:pt x="4" y="33"/>
                  </a:lnTo>
                  <a:lnTo>
                    <a:pt x="2" y="45"/>
                  </a:lnTo>
                  <a:lnTo>
                    <a:pt x="1" y="58"/>
                  </a:lnTo>
                  <a:lnTo>
                    <a:pt x="1" y="69"/>
                  </a:lnTo>
                  <a:lnTo>
                    <a:pt x="0" y="80"/>
                  </a:lnTo>
                  <a:lnTo>
                    <a:pt x="0" y="92"/>
                  </a:lnTo>
                  <a:lnTo>
                    <a:pt x="28" y="92"/>
                  </a:lnTo>
                  <a:lnTo>
                    <a:pt x="28" y="82"/>
                  </a:lnTo>
                  <a:lnTo>
                    <a:pt x="29" y="71"/>
                  </a:lnTo>
                  <a:lnTo>
                    <a:pt x="29" y="60"/>
                  </a:lnTo>
                  <a:lnTo>
                    <a:pt x="30" y="49"/>
                  </a:lnTo>
                  <a:lnTo>
                    <a:pt x="32" y="38"/>
                  </a:lnTo>
                  <a:lnTo>
                    <a:pt x="33" y="27"/>
                  </a:lnTo>
                  <a:lnTo>
                    <a:pt x="35" y="17"/>
                  </a:lnTo>
                  <a:lnTo>
                    <a:pt x="37" y="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86" name="Freeform 126"/>
            <p:cNvSpPr>
              <a:spLocks/>
            </p:cNvSpPr>
            <p:nvPr/>
          </p:nvSpPr>
          <p:spPr bwMode="auto">
            <a:xfrm>
              <a:off x="1133" y="3220"/>
              <a:ext cx="1" cy="1"/>
            </a:xfrm>
            <a:custGeom>
              <a:avLst/>
              <a:gdLst/>
              <a:ahLst/>
              <a:cxnLst>
                <a:cxn ang="0">
                  <a:pos x="28" y="18"/>
                </a:cxn>
                <a:cxn ang="0">
                  <a:pos x="28" y="11"/>
                </a:cxn>
                <a:cxn ang="0">
                  <a:pos x="26" y="6"/>
                </a:cxn>
                <a:cxn ang="0">
                  <a:pos x="22" y="2"/>
                </a:cxn>
                <a:cxn ang="0">
                  <a:pos x="17" y="0"/>
                </a:cxn>
                <a:cxn ang="0">
                  <a:pos x="12" y="0"/>
                </a:cxn>
                <a:cxn ang="0">
                  <a:pos x="7" y="2"/>
                </a:cxn>
                <a:cxn ang="0">
                  <a:pos x="3" y="5"/>
                </a:cxn>
                <a:cxn ang="0">
                  <a:pos x="0" y="11"/>
                </a:cxn>
                <a:cxn ang="0">
                  <a:pos x="28" y="18"/>
                </a:cxn>
              </a:cxnLst>
              <a:rect l="0" t="0" r="r" b="b"/>
              <a:pathLst>
                <a:path w="28" h="18">
                  <a:moveTo>
                    <a:pt x="28" y="18"/>
                  </a:moveTo>
                  <a:lnTo>
                    <a:pt x="28" y="11"/>
                  </a:lnTo>
                  <a:lnTo>
                    <a:pt x="26" y="6"/>
                  </a:lnTo>
                  <a:lnTo>
                    <a:pt x="22" y="2"/>
                  </a:lnTo>
                  <a:lnTo>
                    <a:pt x="17" y="0"/>
                  </a:lnTo>
                  <a:lnTo>
                    <a:pt x="12" y="0"/>
                  </a:lnTo>
                  <a:lnTo>
                    <a:pt x="7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28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87" name="Freeform 127"/>
            <p:cNvSpPr>
              <a:spLocks/>
            </p:cNvSpPr>
            <p:nvPr/>
          </p:nvSpPr>
          <p:spPr bwMode="auto">
            <a:xfrm>
              <a:off x="1141" y="3233"/>
              <a:ext cx="1" cy="2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6" y="27"/>
                </a:cxn>
                <a:cxn ang="0">
                  <a:pos x="11" y="26"/>
                </a:cxn>
                <a:cxn ang="0">
                  <a:pos x="16" y="24"/>
                </a:cxn>
                <a:cxn ang="0">
                  <a:pos x="19" y="20"/>
                </a:cxn>
                <a:cxn ang="0">
                  <a:pos x="21" y="14"/>
                </a:cxn>
                <a:cxn ang="0">
                  <a:pos x="21" y="9"/>
                </a:cxn>
                <a:cxn ang="0">
                  <a:pos x="19" y="4"/>
                </a:cxn>
                <a:cxn ang="0">
                  <a:pos x="14" y="0"/>
                </a:cxn>
                <a:cxn ang="0">
                  <a:pos x="0" y="25"/>
                </a:cxn>
              </a:cxnLst>
              <a:rect l="0" t="0" r="r" b="b"/>
              <a:pathLst>
                <a:path w="21" h="27">
                  <a:moveTo>
                    <a:pt x="0" y="25"/>
                  </a:moveTo>
                  <a:lnTo>
                    <a:pt x="6" y="27"/>
                  </a:lnTo>
                  <a:lnTo>
                    <a:pt x="11" y="26"/>
                  </a:lnTo>
                  <a:lnTo>
                    <a:pt x="16" y="24"/>
                  </a:lnTo>
                  <a:lnTo>
                    <a:pt x="19" y="20"/>
                  </a:lnTo>
                  <a:lnTo>
                    <a:pt x="21" y="14"/>
                  </a:lnTo>
                  <a:lnTo>
                    <a:pt x="21" y="9"/>
                  </a:lnTo>
                  <a:lnTo>
                    <a:pt x="19" y="4"/>
                  </a:lnTo>
                  <a:lnTo>
                    <a:pt x="14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88" name="Freeform 128"/>
            <p:cNvSpPr>
              <a:spLocks/>
            </p:cNvSpPr>
            <p:nvPr/>
          </p:nvSpPr>
          <p:spPr bwMode="auto">
            <a:xfrm>
              <a:off x="1137" y="3224"/>
              <a:ext cx="5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2" y="27"/>
                </a:cxn>
                <a:cxn ang="0">
                  <a:pos x="4" y="40"/>
                </a:cxn>
                <a:cxn ang="0">
                  <a:pos x="7" y="53"/>
                </a:cxn>
                <a:cxn ang="0">
                  <a:pos x="11" y="68"/>
                </a:cxn>
                <a:cxn ang="0">
                  <a:pos x="15" y="80"/>
                </a:cxn>
                <a:cxn ang="0">
                  <a:pos x="21" y="92"/>
                </a:cxn>
                <a:cxn ang="0">
                  <a:pos x="28" y="104"/>
                </a:cxn>
                <a:cxn ang="0">
                  <a:pos x="34" y="116"/>
                </a:cxn>
                <a:cxn ang="0">
                  <a:pos x="42" y="126"/>
                </a:cxn>
                <a:cxn ang="0">
                  <a:pos x="50" y="138"/>
                </a:cxn>
                <a:cxn ang="0">
                  <a:pos x="59" y="147"/>
                </a:cxn>
                <a:cxn ang="0">
                  <a:pos x="68" y="157"/>
                </a:cxn>
                <a:cxn ang="0">
                  <a:pos x="80" y="165"/>
                </a:cxn>
                <a:cxn ang="0">
                  <a:pos x="90" y="173"/>
                </a:cxn>
                <a:cxn ang="0">
                  <a:pos x="101" y="181"/>
                </a:cxn>
                <a:cxn ang="0">
                  <a:pos x="115" y="156"/>
                </a:cxn>
                <a:cxn ang="0">
                  <a:pos x="106" y="149"/>
                </a:cxn>
                <a:cxn ang="0">
                  <a:pos x="96" y="142"/>
                </a:cxn>
                <a:cxn ang="0">
                  <a:pos x="87" y="136"/>
                </a:cxn>
                <a:cxn ang="0">
                  <a:pos x="80" y="126"/>
                </a:cxn>
                <a:cxn ang="0">
                  <a:pos x="70" y="119"/>
                </a:cxn>
                <a:cxn ang="0">
                  <a:pos x="64" y="109"/>
                </a:cxn>
                <a:cxn ang="0">
                  <a:pos x="58" y="101"/>
                </a:cxn>
                <a:cxn ang="0">
                  <a:pos x="52" y="89"/>
                </a:cxn>
                <a:cxn ang="0">
                  <a:pos x="46" y="80"/>
                </a:cxn>
                <a:cxn ang="0">
                  <a:pos x="42" y="69"/>
                </a:cxn>
                <a:cxn ang="0">
                  <a:pos x="38" y="58"/>
                </a:cxn>
                <a:cxn ang="0">
                  <a:pos x="34" y="47"/>
                </a:cxn>
                <a:cxn ang="0">
                  <a:pos x="33" y="35"/>
                </a:cxn>
                <a:cxn ang="0">
                  <a:pos x="31" y="23"/>
                </a:cxn>
                <a:cxn ang="0">
                  <a:pos x="29" y="11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0" y="0"/>
                </a:cxn>
              </a:cxnLst>
              <a:rect l="0" t="0" r="r" b="b"/>
              <a:pathLst>
                <a:path w="115" h="181">
                  <a:moveTo>
                    <a:pt x="0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2" y="27"/>
                  </a:lnTo>
                  <a:lnTo>
                    <a:pt x="4" y="40"/>
                  </a:lnTo>
                  <a:lnTo>
                    <a:pt x="7" y="53"/>
                  </a:lnTo>
                  <a:lnTo>
                    <a:pt x="11" y="68"/>
                  </a:lnTo>
                  <a:lnTo>
                    <a:pt x="15" y="80"/>
                  </a:lnTo>
                  <a:lnTo>
                    <a:pt x="21" y="92"/>
                  </a:lnTo>
                  <a:lnTo>
                    <a:pt x="28" y="104"/>
                  </a:lnTo>
                  <a:lnTo>
                    <a:pt x="34" y="116"/>
                  </a:lnTo>
                  <a:lnTo>
                    <a:pt x="42" y="126"/>
                  </a:lnTo>
                  <a:lnTo>
                    <a:pt x="50" y="138"/>
                  </a:lnTo>
                  <a:lnTo>
                    <a:pt x="59" y="147"/>
                  </a:lnTo>
                  <a:lnTo>
                    <a:pt x="68" y="157"/>
                  </a:lnTo>
                  <a:lnTo>
                    <a:pt x="80" y="165"/>
                  </a:lnTo>
                  <a:lnTo>
                    <a:pt x="90" y="173"/>
                  </a:lnTo>
                  <a:lnTo>
                    <a:pt x="101" y="181"/>
                  </a:lnTo>
                  <a:lnTo>
                    <a:pt x="115" y="156"/>
                  </a:lnTo>
                  <a:lnTo>
                    <a:pt x="106" y="149"/>
                  </a:lnTo>
                  <a:lnTo>
                    <a:pt x="96" y="142"/>
                  </a:lnTo>
                  <a:lnTo>
                    <a:pt x="87" y="136"/>
                  </a:lnTo>
                  <a:lnTo>
                    <a:pt x="80" y="126"/>
                  </a:lnTo>
                  <a:lnTo>
                    <a:pt x="70" y="119"/>
                  </a:lnTo>
                  <a:lnTo>
                    <a:pt x="64" y="109"/>
                  </a:lnTo>
                  <a:lnTo>
                    <a:pt x="58" y="101"/>
                  </a:lnTo>
                  <a:lnTo>
                    <a:pt x="52" y="89"/>
                  </a:lnTo>
                  <a:lnTo>
                    <a:pt x="46" y="80"/>
                  </a:lnTo>
                  <a:lnTo>
                    <a:pt x="42" y="69"/>
                  </a:lnTo>
                  <a:lnTo>
                    <a:pt x="38" y="58"/>
                  </a:lnTo>
                  <a:lnTo>
                    <a:pt x="34" y="47"/>
                  </a:lnTo>
                  <a:lnTo>
                    <a:pt x="33" y="35"/>
                  </a:lnTo>
                  <a:lnTo>
                    <a:pt x="31" y="23"/>
                  </a:lnTo>
                  <a:lnTo>
                    <a:pt x="29" y="11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89" name="Freeform 129"/>
            <p:cNvSpPr>
              <a:spLocks/>
            </p:cNvSpPr>
            <p:nvPr/>
          </p:nvSpPr>
          <p:spPr bwMode="auto">
            <a:xfrm>
              <a:off x="1137" y="3222"/>
              <a:ext cx="1" cy="2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6"/>
                </a:cxn>
                <a:cxn ang="0">
                  <a:pos x="2" y="11"/>
                </a:cxn>
                <a:cxn ang="0">
                  <a:pos x="1" y="18"/>
                </a:cxn>
                <a:cxn ang="0">
                  <a:pos x="1" y="23"/>
                </a:cxn>
                <a:cxn ang="0">
                  <a:pos x="0" y="30"/>
                </a:cxn>
                <a:cxn ang="0">
                  <a:pos x="0" y="36"/>
                </a:cxn>
                <a:cxn ang="0">
                  <a:pos x="0" y="41"/>
                </a:cxn>
                <a:cxn ang="0">
                  <a:pos x="0" y="47"/>
                </a:cxn>
                <a:cxn ang="0">
                  <a:pos x="29" y="47"/>
                </a:cxn>
                <a:cxn ang="0">
                  <a:pos x="29" y="41"/>
                </a:cxn>
                <a:cxn ang="0">
                  <a:pos x="29" y="36"/>
                </a:cxn>
                <a:cxn ang="0">
                  <a:pos x="29" y="32"/>
                </a:cxn>
                <a:cxn ang="0">
                  <a:pos x="30" y="26"/>
                </a:cxn>
                <a:cxn ang="0">
                  <a:pos x="30" y="20"/>
                </a:cxn>
                <a:cxn ang="0">
                  <a:pos x="31" y="17"/>
                </a:cxn>
                <a:cxn ang="0">
                  <a:pos x="32" y="12"/>
                </a:cxn>
                <a:cxn ang="0">
                  <a:pos x="33" y="7"/>
                </a:cxn>
                <a:cxn ang="0">
                  <a:pos x="4" y="0"/>
                </a:cxn>
              </a:cxnLst>
              <a:rect l="0" t="0" r="r" b="b"/>
              <a:pathLst>
                <a:path w="33" h="47">
                  <a:moveTo>
                    <a:pt x="4" y="0"/>
                  </a:moveTo>
                  <a:lnTo>
                    <a:pt x="3" y="6"/>
                  </a:lnTo>
                  <a:lnTo>
                    <a:pt x="2" y="11"/>
                  </a:lnTo>
                  <a:lnTo>
                    <a:pt x="1" y="18"/>
                  </a:lnTo>
                  <a:lnTo>
                    <a:pt x="1" y="23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0" y="41"/>
                  </a:lnTo>
                  <a:lnTo>
                    <a:pt x="0" y="47"/>
                  </a:lnTo>
                  <a:lnTo>
                    <a:pt x="29" y="47"/>
                  </a:lnTo>
                  <a:lnTo>
                    <a:pt x="29" y="41"/>
                  </a:lnTo>
                  <a:lnTo>
                    <a:pt x="29" y="36"/>
                  </a:lnTo>
                  <a:lnTo>
                    <a:pt x="29" y="32"/>
                  </a:lnTo>
                  <a:lnTo>
                    <a:pt x="30" y="26"/>
                  </a:lnTo>
                  <a:lnTo>
                    <a:pt x="30" y="20"/>
                  </a:lnTo>
                  <a:lnTo>
                    <a:pt x="31" y="17"/>
                  </a:lnTo>
                  <a:lnTo>
                    <a:pt x="32" y="12"/>
                  </a:lnTo>
                  <a:lnTo>
                    <a:pt x="33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90" name="Freeform 130"/>
            <p:cNvSpPr>
              <a:spLocks/>
            </p:cNvSpPr>
            <p:nvPr/>
          </p:nvSpPr>
          <p:spPr bwMode="auto">
            <a:xfrm>
              <a:off x="1137" y="3224"/>
              <a:ext cx="1" cy="1"/>
            </a:xfrm>
            <a:custGeom>
              <a:avLst/>
              <a:gdLst/>
              <a:ahLst/>
              <a:cxnLst>
                <a:cxn ang="0">
                  <a:pos x="29" y="18"/>
                </a:cxn>
                <a:cxn ang="0">
                  <a:pos x="29" y="11"/>
                </a:cxn>
                <a:cxn ang="0">
                  <a:pos x="27" y="6"/>
                </a:cxn>
                <a:cxn ang="0">
                  <a:pos x="22" y="2"/>
                </a:cxn>
                <a:cxn ang="0">
                  <a:pos x="17" y="0"/>
                </a:cxn>
                <a:cxn ang="0">
                  <a:pos x="12" y="0"/>
                </a:cxn>
                <a:cxn ang="0">
                  <a:pos x="7" y="2"/>
                </a:cxn>
                <a:cxn ang="0">
                  <a:pos x="3" y="5"/>
                </a:cxn>
                <a:cxn ang="0">
                  <a:pos x="0" y="11"/>
                </a:cxn>
                <a:cxn ang="0">
                  <a:pos x="29" y="18"/>
                </a:cxn>
              </a:cxnLst>
              <a:rect l="0" t="0" r="r" b="b"/>
              <a:pathLst>
                <a:path w="29" h="18">
                  <a:moveTo>
                    <a:pt x="29" y="18"/>
                  </a:moveTo>
                  <a:lnTo>
                    <a:pt x="29" y="11"/>
                  </a:lnTo>
                  <a:lnTo>
                    <a:pt x="27" y="6"/>
                  </a:lnTo>
                  <a:lnTo>
                    <a:pt x="22" y="2"/>
                  </a:lnTo>
                  <a:lnTo>
                    <a:pt x="17" y="0"/>
                  </a:lnTo>
                  <a:lnTo>
                    <a:pt x="12" y="0"/>
                  </a:lnTo>
                  <a:lnTo>
                    <a:pt x="7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29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91" name="Freeform 131"/>
            <p:cNvSpPr>
              <a:spLocks/>
            </p:cNvSpPr>
            <p:nvPr/>
          </p:nvSpPr>
          <p:spPr bwMode="auto">
            <a:xfrm>
              <a:off x="1307" y="3123"/>
              <a:ext cx="1" cy="1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7" y="0"/>
                </a:cxn>
                <a:cxn ang="0">
                  <a:pos x="1" y="5"/>
                </a:cxn>
                <a:cxn ang="0">
                  <a:pos x="0" y="13"/>
                </a:cxn>
                <a:cxn ang="0">
                  <a:pos x="5" y="20"/>
                </a:cxn>
                <a:cxn ang="0">
                  <a:pos x="15" y="1"/>
                </a:cxn>
              </a:cxnLst>
              <a:rect l="0" t="0" r="r" b="b"/>
              <a:pathLst>
                <a:path w="15" h="20">
                  <a:moveTo>
                    <a:pt x="15" y="1"/>
                  </a:moveTo>
                  <a:lnTo>
                    <a:pt x="7" y="0"/>
                  </a:lnTo>
                  <a:lnTo>
                    <a:pt x="1" y="5"/>
                  </a:lnTo>
                  <a:lnTo>
                    <a:pt x="0" y="13"/>
                  </a:lnTo>
                  <a:lnTo>
                    <a:pt x="5" y="20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92" name="Freeform 132"/>
            <p:cNvSpPr>
              <a:spLocks/>
            </p:cNvSpPr>
            <p:nvPr/>
          </p:nvSpPr>
          <p:spPr bwMode="auto">
            <a:xfrm>
              <a:off x="1307" y="3123"/>
              <a:ext cx="7" cy="15"/>
            </a:xfrm>
            <a:custGeom>
              <a:avLst/>
              <a:gdLst/>
              <a:ahLst/>
              <a:cxnLst>
                <a:cxn ang="0">
                  <a:pos x="164" y="274"/>
                </a:cxn>
                <a:cxn ang="0">
                  <a:pos x="164" y="274"/>
                </a:cxn>
                <a:cxn ang="0">
                  <a:pos x="162" y="253"/>
                </a:cxn>
                <a:cxn ang="0">
                  <a:pos x="160" y="233"/>
                </a:cxn>
                <a:cxn ang="0">
                  <a:pos x="157" y="211"/>
                </a:cxn>
                <a:cxn ang="0">
                  <a:pos x="153" y="190"/>
                </a:cxn>
                <a:cxn ang="0">
                  <a:pos x="147" y="170"/>
                </a:cxn>
                <a:cxn ang="0">
                  <a:pos x="139" y="152"/>
                </a:cxn>
                <a:cxn ang="0">
                  <a:pos x="130" y="135"/>
                </a:cxn>
                <a:cxn ang="0">
                  <a:pos x="122" y="116"/>
                </a:cxn>
                <a:cxn ang="0">
                  <a:pos x="112" y="98"/>
                </a:cxn>
                <a:cxn ang="0">
                  <a:pos x="100" y="82"/>
                </a:cxn>
                <a:cxn ang="0">
                  <a:pos x="87" y="65"/>
                </a:cxn>
                <a:cxn ang="0">
                  <a:pos x="73" y="50"/>
                </a:cxn>
                <a:cxn ang="0">
                  <a:pos x="59" y="35"/>
                </a:cxn>
                <a:cxn ang="0">
                  <a:pos x="43" y="23"/>
                </a:cxn>
                <a:cxn ang="0">
                  <a:pos x="27" y="10"/>
                </a:cxn>
                <a:cxn ang="0">
                  <a:pos x="10" y="0"/>
                </a:cxn>
                <a:cxn ang="0">
                  <a:pos x="0" y="19"/>
                </a:cxn>
                <a:cxn ang="0">
                  <a:pos x="15" y="29"/>
                </a:cxn>
                <a:cxn ang="0">
                  <a:pos x="30" y="40"/>
                </a:cxn>
                <a:cxn ang="0">
                  <a:pos x="45" y="52"/>
                </a:cxn>
                <a:cxn ang="0">
                  <a:pos x="59" y="65"/>
                </a:cxn>
                <a:cxn ang="0">
                  <a:pos x="71" y="80"/>
                </a:cxn>
                <a:cxn ang="0">
                  <a:pos x="83" y="94"/>
                </a:cxn>
                <a:cxn ang="0">
                  <a:pos x="94" y="110"/>
                </a:cxn>
                <a:cxn ang="0">
                  <a:pos x="104" y="126"/>
                </a:cxn>
                <a:cxn ang="0">
                  <a:pos x="112" y="143"/>
                </a:cxn>
                <a:cxn ang="0">
                  <a:pos x="119" y="161"/>
                </a:cxn>
                <a:cxn ang="0">
                  <a:pos x="126" y="179"/>
                </a:cxn>
                <a:cxn ang="0">
                  <a:pos x="132" y="197"/>
                </a:cxn>
                <a:cxn ang="0">
                  <a:pos x="136" y="216"/>
                </a:cxn>
                <a:cxn ang="0">
                  <a:pos x="139" y="235"/>
                </a:cxn>
                <a:cxn ang="0">
                  <a:pos x="141" y="255"/>
                </a:cxn>
                <a:cxn ang="0">
                  <a:pos x="141" y="274"/>
                </a:cxn>
                <a:cxn ang="0">
                  <a:pos x="141" y="274"/>
                </a:cxn>
                <a:cxn ang="0">
                  <a:pos x="164" y="274"/>
                </a:cxn>
              </a:cxnLst>
              <a:rect l="0" t="0" r="r" b="b"/>
              <a:pathLst>
                <a:path w="164" h="274">
                  <a:moveTo>
                    <a:pt x="164" y="274"/>
                  </a:moveTo>
                  <a:lnTo>
                    <a:pt x="164" y="274"/>
                  </a:lnTo>
                  <a:lnTo>
                    <a:pt x="162" y="253"/>
                  </a:lnTo>
                  <a:lnTo>
                    <a:pt x="160" y="233"/>
                  </a:lnTo>
                  <a:lnTo>
                    <a:pt x="157" y="211"/>
                  </a:lnTo>
                  <a:lnTo>
                    <a:pt x="153" y="190"/>
                  </a:lnTo>
                  <a:lnTo>
                    <a:pt x="147" y="170"/>
                  </a:lnTo>
                  <a:lnTo>
                    <a:pt x="139" y="152"/>
                  </a:lnTo>
                  <a:lnTo>
                    <a:pt x="130" y="135"/>
                  </a:lnTo>
                  <a:lnTo>
                    <a:pt x="122" y="116"/>
                  </a:lnTo>
                  <a:lnTo>
                    <a:pt x="112" y="98"/>
                  </a:lnTo>
                  <a:lnTo>
                    <a:pt x="100" y="82"/>
                  </a:lnTo>
                  <a:lnTo>
                    <a:pt x="87" y="65"/>
                  </a:lnTo>
                  <a:lnTo>
                    <a:pt x="73" y="50"/>
                  </a:lnTo>
                  <a:lnTo>
                    <a:pt x="59" y="35"/>
                  </a:lnTo>
                  <a:lnTo>
                    <a:pt x="43" y="23"/>
                  </a:lnTo>
                  <a:lnTo>
                    <a:pt x="27" y="10"/>
                  </a:lnTo>
                  <a:lnTo>
                    <a:pt x="10" y="0"/>
                  </a:lnTo>
                  <a:lnTo>
                    <a:pt x="0" y="19"/>
                  </a:lnTo>
                  <a:lnTo>
                    <a:pt x="15" y="29"/>
                  </a:lnTo>
                  <a:lnTo>
                    <a:pt x="30" y="40"/>
                  </a:lnTo>
                  <a:lnTo>
                    <a:pt x="45" y="52"/>
                  </a:lnTo>
                  <a:lnTo>
                    <a:pt x="59" y="65"/>
                  </a:lnTo>
                  <a:lnTo>
                    <a:pt x="71" y="80"/>
                  </a:lnTo>
                  <a:lnTo>
                    <a:pt x="83" y="94"/>
                  </a:lnTo>
                  <a:lnTo>
                    <a:pt x="94" y="110"/>
                  </a:lnTo>
                  <a:lnTo>
                    <a:pt x="104" y="126"/>
                  </a:lnTo>
                  <a:lnTo>
                    <a:pt x="112" y="143"/>
                  </a:lnTo>
                  <a:lnTo>
                    <a:pt x="119" y="161"/>
                  </a:lnTo>
                  <a:lnTo>
                    <a:pt x="126" y="179"/>
                  </a:lnTo>
                  <a:lnTo>
                    <a:pt x="132" y="197"/>
                  </a:lnTo>
                  <a:lnTo>
                    <a:pt x="136" y="216"/>
                  </a:lnTo>
                  <a:lnTo>
                    <a:pt x="139" y="235"/>
                  </a:lnTo>
                  <a:lnTo>
                    <a:pt x="141" y="255"/>
                  </a:lnTo>
                  <a:lnTo>
                    <a:pt x="141" y="274"/>
                  </a:lnTo>
                  <a:lnTo>
                    <a:pt x="141" y="274"/>
                  </a:lnTo>
                  <a:lnTo>
                    <a:pt x="164" y="2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93" name="Freeform 133"/>
            <p:cNvSpPr>
              <a:spLocks/>
            </p:cNvSpPr>
            <p:nvPr/>
          </p:nvSpPr>
          <p:spPr bwMode="auto">
            <a:xfrm>
              <a:off x="1313" y="3138"/>
              <a:ext cx="1" cy="4"/>
            </a:xfrm>
            <a:custGeom>
              <a:avLst/>
              <a:gdLst/>
              <a:ahLst/>
              <a:cxnLst>
                <a:cxn ang="0">
                  <a:pos x="21" y="68"/>
                </a:cxn>
                <a:cxn ang="0">
                  <a:pos x="22" y="60"/>
                </a:cxn>
                <a:cxn ang="0">
                  <a:pos x="24" y="52"/>
                </a:cxn>
                <a:cxn ang="0">
                  <a:pos x="25" y="43"/>
                </a:cxn>
                <a:cxn ang="0">
                  <a:pos x="26" y="34"/>
                </a:cxn>
                <a:cxn ang="0">
                  <a:pos x="28" y="25"/>
                </a:cxn>
                <a:cxn ang="0">
                  <a:pos x="28" y="17"/>
                </a:cxn>
                <a:cxn ang="0">
                  <a:pos x="29" y="8"/>
                </a:cxn>
                <a:cxn ang="0">
                  <a:pos x="29" y="0"/>
                </a:cxn>
                <a:cxn ang="0">
                  <a:pos x="6" y="0"/>
                </a:cxn>
                <a:cxn ang="0">
                  <a:pos x="6" y="8"/>
                </a:cxn>
                <a:cxn ang="0">
                  <a:pos x="5" y="17"/>
                </a:cxn>
                <a:cxn ang="0">
                  <a:pos x="5" y="25"/>
                </a:cxn>
                <a:cxn ang="0">
                  <a:pos x="5" y="32"/>
                </a:cxn>
                <a:cxn ang="0">
                  <a:pos x="4" y="41"/>
                </a:cxn>
                <a:cxn ang="0">
                  <a:pos x="3" y="48"/>
                </a:cxn>
                <a:cxn ang="0">
                  <a:pos x="1" y="56"/>
                </a:cxn>
                <a:cxn ang="0">
                  <a:pos x="0" y="64"/>
                </a:cxn>
                <a:cxn ang="0">
                  <a:pos x="21" y="68"/>
                </a:cxn>
              </a:cxnLst>
              <a:rect l="0" t="0" r="r" b="b"/>
              <a:pathLst>
                <a:path w="29" h="68">
                  <a:moveTo>
                    <a:pt x="21" y="68"/>
                  </a:moveTo>
                  <a:lnTo>
                    <a:pt x="22" y="60"/>
                  </a:lnTo>
                  <a:lnTo>
                    <a:pt x="24" y="52"/>
                  </a:lnTo>
                  <a:lnTo>
                    <a:pt x="25" y="43"/>
                  </a:lnTo>
                  <a:lnTo>
                    <a:pt x="26" y="34"/>
                  </a:lnTo>
                  <a:lnTo>
                    <a:pt x="28" y="25"/>
                  </a:lnTo>
                  <a:lnTo>
                    <a:pt x="28" y="17"/>
                  </a:lnTo>
                  <a:lnTo>
                    <a:pt x="29" y="8"/>
                  </a:lnTo>
                  <a:lnTo>
                    <a:pt x="29" y="0"/>
                  </a:lnTo>
                  <a:lnTo>
                    <a:pt x="6" y="0"/>
                  </a:lnTo>
                  <a:lnTo>
                    <a:pt x="6" y="8"/>
                  </a:lnTo>
                  <a:lnTo>
                    <a:pt x="5" y="17"/>
                  </a:lnTo>
                  <a:lnTo>
                    <a:pt x="5" y="25"/>
                  </a:lnTo>
                  <a:lnTo>
                    <a:pt x="5" y="32"/>
                  </a:lnTo>
                  <a:lnTo>
                    <a:pt x="4" y="41"/>
                  </a:lnTo>
                  <a:lnTo>
                    <a:pt x="3" y="48"/>
                  </a:lnTo>
                  <a:lnTo>
                    <a:pt x="1" y="56"/>
                  </a:lnTo>
                  <a:lnTo>
                    <a:pt x="0" y="64"/>
                  </a:lnTo>
                  <a:lnTo>
                    <a:pt x="21" y="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94" name="Freeform 134"/>
            <p:cNvSpPr>
              <a:spLocks/>
            </p:cNvSpPr>
            <p:nvPr/>
          </p:nvSpPr>
          <p:spPr bwMode="auto">
            <a:xfrm>
              <a:off x="1313" y="3138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8"/>
                </a:cxn>
                <a:cxn ang="0">
                  <a:pos x="10" y="12"/>
                </a:cxn>
                <a:cxn ang="0">
                  <a:pos x="17" y="11"/>
                </a:cxn>
                <a:cxn ang="0">
                  <a:pos x="21" y="4"/>
                </a:cxn>
                <a:cxn ang="0">
                  <a:pos x="0" y="0"/>
                </a:cxn>
              </a:cxnLst>
              <a:rect l="0" t="0" r="r" b="b"/>
              <a:pathLst>
                <a:path w="21" h="12">
                  <a:moveTo>
                    <a:pt x="0" y="0"/>
                  </a:moveTo>
                  <a:lnTo>
                    <a:pt x="3" y="8"/>
                  </a:lnTo>
                  <a:lnTo>
                    <a:pt x="10" y="12"/>
                  </a:lnTo>
                  <a:lnTo>
                    <a:pt x="17" y="11"/>
                  </a:lnTo>
                  <a:lnTo>
                    <a:pt x="21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95" name="Freeform 135"/>
            <p:cNvSpPr>
              <a:spLocks/>
            </p:cNvSpPr>
            <p:nvPr/>
          </p:nvSpPr>
          <p:spPr bwMode="auto">
            <a:xfrm>
              <a:off x="1307" y="3128"/>
              <a:ext cx="1" cy="1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7" y="0"/>
                </a:cxn>
                <a:cxn ang="0">
                  <a:pos x="1" y="6"/>
                </a:cxn>
                <a:cxn ang="0">
                  <a:pos x="0" y="14"/>
                </a:cxn>
                <a:cxn ang="0">
                  <a:pos x="5" y="20"/>
                </a:cxn>
                <a:cxn ang="0">
                  <a:pos x="15" y="1"/>
                </a:cxn>
              </a:cxnLst>
              <a:rect l="0" t="0" r="r" b="b"/>
              <a:pathLst>
                <a:path w="15" h="20">
                  <a:moveTo>
                    <a:pt x="15" y="1"/>
                  </a:moveTo>
                  <a:lnTo>
                    <a:pt x="7" y="0"/>
                  </a:lnTo>
                  <a:lnTo>
                    <a:pt x="1" y="6"/>
                  </a:lnTo>
                  <a:lnTo>
                    <a:pt x="0" y="14"/>
                  </a:lnTo>
                  <a:lnTo>
                    <a:pt x="5" y="20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96" name="Freeform 136"/>
            <p:cNvSpPr>
              <a:spLocks/>
            </p:cNvSpPr>
            <p:nvPr/>
          </p:nvSpPr>
          <p:spPr bwMode="auto">
            <a:xfrm>
              <a:off x="1308" y="3128"/>
              <a:ext cx="4" cy="8"/>
            </a:xfrm>
            <a:custGeom>
              <a:avLst/>
              <a:gdLst/>
              <a:ahLst/>
              <a:cxnLst>
                <a:cxn ang="0">
                  <a:pos x="86" y="136"/>
                </a:cxn>
                <a:cxn ang="0">
                  <a:pos x="86" y="136"/>
                </a:cxn>
                <a:cxn ang="0">
                  <a:pos x="85" y="116"/>
                </a:cxn>
                <a:cxn ang="0">
                  <a:pos x="81" y="95"/>
                </a:cxn>
                <a:cxn ang="0">
                  <a:pos x="76" y="76"/>
                </a:cxn>
                <a:cxn ang="0">
                  <a:pos x="66" y="58"/>
                </a:cxn>
                <a:cxn ang="0">
                  <a:pos x="55" y="41"/>
                </a:cxn>
                <a:cxn ang="0">
                  <a:pos x="42" y="26"/>
                </a:cxn>
                <a:cxn ang="0">
                  <a:pos x="27" y="12"/>
                </a:cxn>
                <a:cxn ang="0">
                  <a:pos x="10" y="0"/>
                </a:cxn>
                <a:cxn ang="0">
                  <a:pos x="0" y="19"/>
                </a:cxn>
                <a:cxn ang="0">
                  <a:pos x="14" y="29"/>
                </a:cxn>
                <a:cxn ang="0">
                  <a:pos x="28" y="40"/>
                </a:cxn>
                <a:cxn ang="0">
                  <a:pos x="39" y="54"/>
                </a:cxn>
                <a:cxn ang="0">
                  <a:pos x="48" y="69"/>
                </a:cxn>
                <a:cxn ang="0">
                  <a:pos x="55" y="85"/>
                </a:cxn>
                <a:cxn ang="0">
                  <a:pos x="60" y="102"/>
                </a:cxn>
                <a:cxn ang="0">
                  <a:pos x="64" y="118"/>
                </a:cxn>
                <a:cxn ang="0">
                  <a:pos x="65" y="136"/>
                </a:cxn>
                <a:cxn ang="0">
                  <a:pos x="65" y="136"/>
                </a:cxn>
                <a:cxn ang="0">
                  <a:pos x="86" y="136"/>
                </a:cxn>
              </a:cxnLst>
              <a:rect l="0" t="0" r="r" b="b"/>
              <a:pathLst>
                <a:path w="86" h="136">
                  <a:moveTo>
                    <a:pt x="86" y="136"/>
                  </a:moveTo>
                  <a:lnTo>
                    <a:pt x="86" y="136"/>
                  </a:lnTo>
                  <a:lnTo>
                    <a:pt x="85" y="116"/>
                  </a:lnTo>
                  <a:lnTo>
                    <a:pt x="81" y="95"/>
                  </a:lnTo>
                  <a:lnTo>
                    <a:pt x="76" y="76"/>
                  </a:lnTo>
                  <a:lnTo>
                    <a:pt x="66" y="58"/>
                  </a:lnTo>
                  <a:lnTo>
                    <a:pt x="55" y="41"/>
                  </a:lnTo>
                  <a:lnTo>
                    <a:pt x="42" y="26"/>
                  </a:lnTo>
                  <a:lnTo>
                    <a:pt x="27" y="12"/>
                  </a:lnTo>
                  <a:lnTo>
                    <a:pt x="10" y="0"/>
                  </a:lnTo>
                  <a:lnTo>
                    <a:pt x="0" y="19"/>
                  </a:lnTo>
                  <a:lnTo>
                    <a:pt x="14" y="29"/>
                  </a:lnTo>
                  <a:lnTo>
                    <a:pt x="28" y="40"/>
                  </a:lnTo>
                  <a:lnTo>
                    <a:pt x="39" y="54"/>
                  </a:lnTo>
                  <a:lnTo>
                    <a:pt x="48" y="69"/>
                  </a:lnTo>
                  <a:lnTo>
                    <a:pt x="55" y="85"/>
                  </a:lnTo>
                  <a:lnTo>
                    <a:pt x="60" y="102"/>
                  </a:lnTo>
                  <a:lnTo>
                    <a:pt x="64" y="118"/>
                  </a:lnTo>
                  <a:lnTo>
                    <a:pt x="65" y="136"/>
                  </a:lnTo>
                  <a:lnTo>
                    <a:pt x="65" y="136"/>
                  </a:lnTo>
                  <a:lnTo>
                    <a:pt x="86" y="1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97" name="Freeform 137"/>
            <p:cNvSpPr>
              <a:spLocks/>
            </p:cNvSpPr>
            <p:nvPr/>
          </p:nvSpPr>
          <p:spPr bwMode="auto">
            <a:xfrm>
              <a:off x="1311" y="3136"/>
              <a:ext cx="1" cy="2"/>
            </a:xfrm>
            <a:custGeom>
              <a:avLst/>
              <a:gdLst/>
              <a:ahLst/>
              <a:cxnLst>
                <a:cxn ang="0">
                  <a:pos x="21" y="35"/>
                </a:cxn>
                <a:cxn ang="0">
                  <a:pos x="22" y="30"/>
                </a:cxn>
                <a:cxn ang="0">
                  <a:pos x="22" y="26"/>
                </a:cxn>
                <a:cxn ang="0">
                  <a:pos x="23" y="21"/>
                </a:cxn>
                <a:cxn ang="0">
                  <a:pos x="23" y="18"/>
                </a:cxn>
                <a:cxn ang="0">
                  <a:pos x="24" y="15"/>
                </a:cxn>
                <a:cxn ang="0">
                  <a:pos x="24" y="9"/>
                </a:cxn>
                <a:cxn ang="0">
                  <a:pos x="24" y="5"/>
                </a:cxn>
                <a:cxn ang="0">
                  <a:pos x="24" y="0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3" y="9"/>
                </a:cxn>
                <a:cxn ang="0">
                  <a:pos x="3" y="11"/>
                </a:cxn>
                <a:cxn ang="0">
                  <a:pos x="2" y="14"/>
                </a:cxn>
                <a:cxn ang="0">
                  <a:pos x="2" y="19"/>
                </a:cxn>
                <a:cxn ang="0">
                  <a:pos x="1" y="24"/>
                </a:cxn>
                <a:cxn ang="0">
                  <a:pos x="1" y="28"/>
                </a:cxn>
                <a:cxn ang="0">
                  <a:pos x="0" y="31"/>
                </a:cxn>
                <a:cxn ang="0">
                  <a:pos x="21" y="35"/>
                </a:cxn>
              </a:cxnLst>
              <a:rect l="0" t="0" r="r" b="b"/>
              <a:pathLst>
                <a:path w="24" h="35">
                  <a:moveTo>
                    <a:pt x="21" y="35"/>
                  </a:moveTo>
                  <a:lnTo>
                    <a:pt x="22" y="30"/>
                  </a:lnTo>
                  <a:lnTo>
                    <a:pt x="22" y="26"/>
                  </a:lnTo>
                  <a:lnTo>
                    <a:pt x="23" y="21"/>
                  </a:lnTo>
                  <a:lnTo>
                    <a:pt x="23" y="18"/>
                  </a:lnTo>
                  <a:lnTo>
                    <a:pt x="24" y="15"/>
                  </a:lnTo>
                  <a:lnTo>
                    <a:pt x="24" y="9"/>
                  </a:lnTo>
                  <a:lnTo>
                    <a:pt x="24" y="5"/>
                  </a:lnTo>
                  <a:lnTo>
                    <a:pt x="24" y="0"/>
                  </a:lnTo>
                  <a:lnTo>
                    <a:pt x="3" y="0"/>
                  </a:lnTo>
                  <a:lnTo>
                    <a:pt x="3" y="5"/>
                  </a:lnTo>
                  <a:lnTo>
                    <a:pt x="3" y="9"/>
                  </a:lnTo>
                  <a:lnTo>
                    <a:pt x="3" y="11"/>
                  </a:lnTo>
                  <a:lnTo>
                    <a:pt x="2" y="14"/>
                  </a:lnTo>
                  <a:lnTo>
                    <a:pt x="2" y="19"/>
                  </a:lnTo>
                  <a:lnTo>
                    <a:pt x="1" y="24"/>
                  </a:lnTo>
                  <a:lnTo>
                    <a:pt x="1" y="28"/>
                  </a:lnTo>
                  <a:lnTo>
                    <a:pt x="0" y="31"/>
                  </a:lnTo>
                  <a:lnTo>
                    <a:pt x="21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98" name="Freeform 138"/>
            <p:cNvSpPr>
              <a:spLocks/>
            </p:cNvSpPr>
            <p:nvPr/>
          </p:nvSpPr>
          <p:spPr bwMode="auto">
            <a:xfrm>
              <a:off x="1311" y="3135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9"/>
                </a:cxn>
                <a:cxn ang="0">
                  <a:pos x="10" y="13"/>
                </a:cxn>
                <a:cxn ang="0">
                  <a:pos x="17" y="12"/>
                </a:cxn>
                <a:cxn ang="0">
                  <a:pos x="21" y="4"/>
                </a:cxn>
                <a:cxn ang="0">
                  <a:pos x="0" y="0"/>
                </a:cxn>
              </a:cxnLst>
              <a:rect l="0" t="0" r="r" b="b"/>
              <a:pathLst>
                <a:path w="21" h="13">
                  <a:moveTo>
                    <a:pt x="0" y="0"/>
                  </a:moveTo>
                  <a:lnTo>
                    <a:pt x="2" y="9"/>
                  </a:lnTo>
                  <a:lnTo>
                    <a:pt x="10" y="13"/>
                  </a:lnTo>
                  <a:lnTo>
                    <a:pt x="17" y="12"/>
                  </a:lnTo>
                  <a:lnTo>
                    <a:pt x="21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99" name="Freeform 139"/>
            <p:cNvSpPr>
              <a:spLocks/>
            </p:cNvSpPr>
            <p:nvPr/>
          </p:nvSpPr>
          <p:spPr bwMode="auto">
            <a:xfrm>
              <a:off x="1132" y="3300"/>
              <a:ext cx="53" cy="137"/>
            </a:xfrm>
            <a:custGeom>
              <a:avLst/>
              <a:gdLst/>
              <a:ahLst/>
              <a:cxnLst>
                <a:cxn ang="0">
                  <a:pos x="166" y="0"/>
                </a:cxn>
                <a:cxn ang="0">
                  <a:pos x="0" y="73"/>
                </a:cxn>
                <a:cxn ang="0">
                  <a:pos x="959" y="2481"/>
                </a:cxn>
                <a:cxn ang="0">
                  <a:pos x="1169" y="2389"/>
                </a:cxn>
                <a:cxn ang="0">
                  <a:pos x="166" y="0"/>
                </a:cxn>
              </a:cxnLst>
              <a:rect l="0" t="0" r="r" b="b"/>
              <a:pathLst>
                <a:path w="1169" h="2481">
                  <a:moveTo>
                    <a:pt x="166" y="0"/>
                  </a:moveTo>
                  <a:lnTo>
                    <a:pt x="0" y="73"/>
                  </a:lnTo>
                  <a:lnTo>
                    <a:pt x="959" y="2481"/>
                  </a:lnTo>
                  <a:lnTo>
                    <a:pt x="1169" y="2389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5459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00" name="Freeform 140"/>
            <p:cNvSpPr>
              <a:spLocks/>
            </p:cNvSpPr>
            <p:nvPr/>
          </p:nvSpPr>
          <p:spPr bwMode="auto">
            <a:xfrm>
              <a:off x="1132" y="3300"/>
              <a:ext cx="52" cy="137"/>
            </a:xfrm>
            <a:custGeom>
              <a:avLst/>
              <a:gdLst/>
              <a:ahLst/>
              <a:cxnLst>
                <a:cxn ang="0">
                  <a:pos x="126" y="6"/>
                </a:cxn>
                <a:cxn ang="0">
                  <a:pos x="104" y="14"/>
                </a:cxn>
                <a:cxn ang="0">
                  <a:pos x="81" y="24"/>
                </a:cxn>
                <a:cxn ang="0">
                  <a:pos x="36" y="44"/>
                </a:cxn>
                <a:cxn ang="0">
                  <a:pos x="29" y="132"/>
                </a:cxn>
                <a:cxn ang="0">
                  <a:pos x="81" y="260"/>
                </a:cxn>
                <a:cxn ang="0">
                  <a:pos x="125" y="370"/>
                </a:cxn>
                <a:cxn ang="0">
                  <a:pos x="163" y="467"/>
                </a:cxn>
                <a:cxn ang="0">
                  <a:pos x="198" y="554"/>
                </a:cxn>
                <a:cxn ang="0">
                  <a:pos x="232" y="637"/>
                </a:cxn>
                <a:cxn ang="0">
                  <a:pos x="265" y="723"/>
                </a:cxn>
                <a:cxn ang="0">
                  <a:pos x="302" y="812"/>
                </a:cxn>
                <a:cxn ang="0">
                  <a:pos x="342" y="913"/>
                </a:cxn>
                <a:cxn ang="0">
                  <a:pos x="388" y="1029"/>
                </a:cxn>
                <a:cxn ang="0">
                  <a:pos x="442" y="1164"/>
                </a:cxn>
                <a:cxn ang="0">
                  <a:pos x="505" y="1323"/>
                </a:cxn>
                <a:cxn ang="0">
                  <a:pos x="581" y="1511"/>
                </a:cxn>
                <a:cxn ang="0">
                  <a:pos x="669" y="1733"/>
                </a:cxn>
                <a:cxn ang="0">
                  <a:pos x="773" y="1993"/>
                </a:cxn>
                <a:cxn ang="0">
                  <a:pos x="895" y="2297"/>
                </a:cxn>
                <a:cxn ang="0">
                  <a:pos x="972" y="2462"/>
                </a:cxn>
                <a:cxn ang="0">
                  <a:pos x="989" y="2455"/>
                </a:cxn>
                <a:cxn ang="0">
                  <a:pos x="1003" y="2449"/>
                </a:cxn>
                <a:cxn ang="0">
                  <a:pos x="1015" y="2442"/>
                </a:cxn>
                <a:cxn ang="0">
                  <a:pos x="1030" y="2436"/>
                </a:cxn>
                <a:cxn ang="0">
                  <a:pos x="1050" y="2428"/>
                </a:cxn>
                <a:cxn ang="0">
                  <a:pos x="1077" y="2416"/>
                </a:cxn>
                <a:cxn ang="0">
                  <a:pos x="1116" y="2399"/>
                </a:cxn>
                <a:cxn ang="0">
                  <a:pos x="1110" y="2318"/>
                </a:cxn>
                <a:cxn ang="0">
                  <a:pos x="1056" y="2190"/>
                </a:cxn>
                <a:cxn ang="0">
                  <a:pos x="1011" y="2082"/>
                </a:cxn>
                <a:cxn ang="0">
                  <a:pos x="970" y="1985"/>
                </a:cxn>
                <a:cxn ang="0">
                  <a:pos x="935" y="1897"/>
                </a:cxn>
                <a:cxn ang="0">
                  <a:pos x="899" y="1814"/>
                </a:cxn>
                <a:cxn ang="0">
                  <a:pos x="864" y="1730"/>
                </a:cxn>
                <a:cxn ang="0">
                  <a:pos x="826" y="1640"/>
                </a:cxn>
                <a:cxn ang="0">
                  <a:pos x="785" y="1541"/>
                </a:cxn>
                <a:cxn ang="0">
                  <a:pos x="738" y="1426"/>
                </a:cxn>
                <a:cxn ang="0">
                  <a:pos x="682" y="1292"/>
                </a:cxn>
                <a:cxn ang="0">
                  <a:pos x="615" y="1134"/>
                </a:cxn>
                <a:cxn ang="0">
                  <a:pos x="537" y="947"/>
                </a:cxn>
                <a:cxn ang="0">
                  <a:pos x="445" y="727"/>
                </a:cxn>
                <a:cxn ang="0">
                  <a:pos x="337" y="469"/>
                </a:cxn>
                <a:cxn ang="0">
                  <a:pos x="210" y="167"/>
                </a:cxn>
              </a:cxnLst>
              <a:rect l="0" t="0" r="r" b="b"/>
              <a:pathLst>
                <a:path w="1140" h="2467">
                  <a:moveTo>
                    <a:pt x="140" y="0"/>
                  </a:moveTo>
                  <a:lnTo>
                    <a:pt x="126" y="6"/>
                  </a:lnTo>
                  <a:lnTo>
                    <a:pt x="114" y="10"/>
                  </a:lnTo>
                  <a:lnTo>
                    <a:pt x="104" y="14"/>
                  </a:lnTo>
                  <a:lnTo>
                    <a:pt x="94" y="19"/>
                  </a:lnTo>
                  <a:lnTo>
                    <a:pt x="81" y="24"/>
                  </a:lnTo>
                  <a:lnTo>
                    <a:pt x="61" y="32"/>
                  </a:lnTo>
                  <a:lnTo>
                    <a:pt x="36" y="44"/>
                  </a:lnTo>
                  <a:lnTo>
                    <a:pt x="0" y="61"/>
                  </a:lnTo>
                  <a:lnTo>
                    <a:pt x="29" y="132"/>
                  </a:lnTo>
                  <a:lnTo>
                    <a:pt x="55" y="199"/>
                  </a:lnTo>
                  <a:lnTo>
                    <a:pt x="81" y="260"/>
                  </a:lnTo>
                  <a:lnTo>
                    <a:pt x="103" y="317"/>
                  </a:lnTo>
                  <a:lnTo>
                    <a:pt x="125" y="370"/>
                  </a:lnTo>
                  <a:lnTo>
                    <a:pt x="144" y="419"/>
                  </a:lnTo>
                  <a:lnTo>
                    <a:pt x="163" y="467"/>
                  </a:lnTo>
                  <a:lnTo>
                    <a:pt x="181" y="511"/>
                  </a:lnTo>
                  <a:lnTo>
                    <a:pt x="198" y="554"/>
                  </a:lnTo>
                  <a:lnTo>
                    <a:pt x="215" y="596"/>
                  </a:lnTo>
                  <a:lnTo>
                    <a:pt x="232" y="637"/>
                  </a:lnTo>
                  <a:lnTo>
                    <a:pt x="249" y="680"/>
                  </a:lnTo>
                  <a:lnTo>
                    <a:pt x="265" y="723"/>
                  </a:lnTo>
                  <a:lnTo>
                    <a:pt x="284" y="766"/>
                  </a:lnTo>
                  <a:lnTo>
                    <a:pt x="302" y="812"/>
                  </a:lnTo>
                  <a:lnTo>
                    <a:pt x="322" y="861"/>
                  </a:lnTo>
                  <a:lnTo>
                    <a:pt x="342" y="913"/>
                  </a:lnTo>
                  <a:lnTo>
                    <a:pt x="364" y="968"/>
                  </a:lnTo>
                  <a:lnTo>
                    <a:pt x="388" y="1029"/>
                  </a:lnTo>
                  <a:lnTo>
                    <a:pt x="414" y="1093"/>
                  </a:lnTo>
                  <a:lnTo>
                    <a:pt x="442" y="1164"/>
                  </a:lnTo>
                  <a:lnTo>
                    <a:pt x="473" y="1239"/>
                  </a:lnTo>
                  <a:lnTo>
                    <a:pt x="505" y="1323"/>
                  </a:lnTo>
                  <a:lnTo>
                    <a:pt x="542" y="1412"/>
                  </a:lnTo>
                  <a:lnTo>
                    <a:pt x="581" y="1511"/>
                  </a:lnTo>
                  <a:lnTo>
                    <a:pt x="623" y="1618"/>
                  </a:lnTo>
                  <a:lnTo>
                    <a:pt x="669" y="1733"/>
                  </a:lnTo>
                  <a:lnTo>
                    <a:pt x="719" y="1858"/>
                  </a:lnTo>
                  <a:lnTo>
                    <a:pt x="773" y="1993"/>
                  </a:lnTo>
                  <a:lnTo>
                    <a:pt x="832" y="2140"/>
                  </a:lnTo>
                  <a:lnTo>
                    <a:pt x="895" y="2297"/>
                  </a:lnTo>
                  <a:lnTo>
                    <a:pt x="962" y="2467"/>
                  </a:lnTo>
                  <a:lnTo>
                    <a:pt x="972" y="2462"/>
                  </a:lnTo>
                  <a:lnTo>
                    <a:pt x="982" y="2458"/>
                  </a:lnTo>
                  <a:lnTo>
                    <a:pt x="989" y="2455"/>
                  </a:lnTo>
                  <a:lnTo>
                    <a:pt x="996" y="2452"/>
                  </a:lnTo>
                  <a:lnTo>
                    <a:pt x="1003" y="2449"/>
                  </a:lnTo>
                  <a:lnTo>
                    <a:pt x="1009" y="2445"/>
                  </a:lnTo>
                  <a:lnTo>
                    <a:pt x="1015" y="2442"/>
                  </a:lnTo>
                  <a:lnTo>
                    <a:pt x="1022" y="2439"/>
                  </a:lnTo>
                  <a:lnTo>
                    <a:pt x="1030" y="2436"/>
                  </a:lnTo>
                  <a:lnTo>
                    <a:pt x="1040" y="2432"/>
                  </a:lnTo>
                  <a:lnTo>
                    <a:pt x="1050" y="2428"/>
                  </a:lnTo>
                  <a:lnTo>
                    <a:pt x="1063" y="2422"/>
                  </a:lnTo>
                  <a:lnTo>
                    <a:pt x="1077" y="2416"/>
                  </a:lnTo>
                  <a:lnTo>
                    <a:pt x="1095" y="2409"/>
                  </a:lnTo>
                  <a:lnTo>
                    <a:pt x="1116" y="2399"/>
                  </a:lnTo>
                  <a:lnTo>
                    <a:pt x="1140" y="2390"/>
                  </a:lnTo>
                  <a:lnTo>
                    <a:pt x="1110" y="2318"/>
                  </a:lnTo>
                  <a:lnTo>
                    <a:pt x="1081" y="2251"/>
                  </a:lnTo>
                  <a:lnTo>
                    <a:pt x="1056" y="2190"/>
                  </a:lnTo>
                  <a:lnTo>
                    <a:pt x="1033" y="2134"/>
                  </a:lnTo>
                  <a:lnTo>
                    <a:pt x="1011" y="2082"/>
                  </a:lnTo>
                  <a:lnTo>
                    <a:pt x="991" y="2032"/>
                  </a:lnTo>
                  <a:lnTo>
                    <a:pt x="970" y="1985"/>
                  </a:lnTo>
                  <a:lnTo>
                    <a:pt x="952" y="1940"/>
                  </a:lnTo>
                  <a:lnTo>
                    <a:pt x="935" y="1897"/>
                  </a:lnTo>
                  <a:lnTo>
                    <a:pt x="916" y="1856"/>
                  </a:lnTo>
                  <a:lnTo>
                    <a:pt x="899" y="1814"/>
                  </a:lnTo>
                  <a:lnTo>
                    <a:pt x="882" y="1773"/>
                  </a:lnTo>
                  <a:lnTo>
                    <a:pt x="864" y="1730"/>
                  </a:lnTo>
                  <a:lnTo>
                    <a:pt x="846" y="1686"/>
                  </a:lnTo>
                  <a:lnTo>
                    <a:pt x="826" y="1640"/>
                  </a:lnTo>
                  <a:lnTo>
                    <a:pt x="807" y="1592"/>
                  </a:lnTo>
                  <a:lnTo>
                    <a:pt x="785" y="1541"/>
                  </a:lnTo>
                  <a:lnTo>
                    <a:pt x="762" y="1485"/>
                  </a:lnTo>
                  <a:lnTo>
                    <a:pt x="738" y="1426"/>
                  </a:lnTo>
                  <a:lnTo>
                    <a:pt x="710" y="1362"/>
                  </a:lnTo>
                  <a:lnTo>
                    <a:pt x="682" y="1292"/>
                  </a:lnTo>
                  <a:lnTo>
                    <a:pt x="650" y="1216"/>
                  </a:lnTo>
                  <a:lnTo>
                    <a:pt x="615" y="1134"/>
                  </a:lnTo>
                  <a:lnTo>
                    <a:pt x="578" y="1044"/>
                  </a:lnTo>
                  <a:lnTo>
                    <a:pt x="537" y="947"/>
                  </a:lnTo>
                  <a:lnTo>
                    <a:pt x="493" y="842"/>
                  </a:lnTo>
                  <a:lnTo>
                    <a:pt x="445" y="727"/>
                  </a:lnTo>
                  <a:lnTo>
                    <a:pt x="393" y="603"/>
                  </a:lnTo>
                  <a:lnTo>
                    <a:pt x="337" y="469"/>
                  </a:lnTo>
                  <a:lnTo>
                    <a:pt x="276" y="324"/>
                  </a:lnTo>
                  <a:lnTo>
                    <a:pt x="210" y="167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70757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01" name="Freeform 141"/>
            <p:cNvSpPr>
              <a:spLocks/>
            </p:cNvSpPr>
            <p:nvPr/>
          </p:nvSpPr>
          <p:spPr bwMode="auto">
            <a:xfrm>
              <a:off x="1133" y="3301"/>
              <a:ext cx="50" cy="136"/>
            </a:xfrm>
            <a:custGeom>
              <a:avLst/>
              <a:gdLst/>
              <a:ahLst/>
              <a:cxnLst>
                <a:cxn ang="0">
                  <a:pos x="100" y="4"/>
                </a:cxn>
                <a:cxn ang="0">
                  <a:pos x="84" y="12"/>
                </a:cxn>
                <a:cxn ang="0">
                  <a:pos x="65" y="19"/>
                </a:cxn>
                <a:cxn ang="0">
                  <a:pos x="29" y="36"/>
                </a:cxn>
                <a:cxn ang="0">
                  <a:pos x="29" y="120"/>
                </a:cxn>
                <a:cxn ang="0">
                  <a:pos x="81" y="248"/>
                </a:cxn>
                <a:cxn ang="0">
                  <a:pos x="125" y="358"/>
                </a:cxn>
                <a:cxn ang="0">
                  <a:pos x="164" y="455"/>
                </a:cxn>
                <a:cxn ang="0">
                  <a:pos x="199" y="542"/>
                </a:cxn>
                <a:cxn ang="0">
                  <a:pos x="233" y="625"/>
                </a:cxn>
                <a:cxn ang="0">
                  <a:pos x="267" y="711"/>
                </a:cxn>
                <a:cxn ang="0">
                  <a:pos x="302" y="800"/>
                </a:cxn>
                <a:cxn ang="0">
                  <a:pos x="343" y="900"/>
                </a:cxn>
                <a:cxn ang="0">
                  <a:pos x="389" y="1016"/>
                </a:cxn>
                <a:cxn ang="0">
                  <a:pos x="443" y="1151"/>
                </a:cxn>
                <a:cxn ang="0">
                  <a:pos x="507" y="1311"/>
                </a:cxn>
                <a:cxn ang="0">
                  <a:pos x="583" y="1499"/>
                </a:cxn>
                <a:cxn ang="0">
                  <a:pos x="672" y="1721"/>
                </a:cxn>
                <a:cxn ang="0">
                  <a:pos x="777" y="1981"/>
                </a:cxn>
                <a:cxn ang="0">
                  <a:pos x="898" y="2285"/>
                </a:cxn>
                <a:cxn ang="0">
                  <a:pos x="982" y="2447"/>
                </a:cxn>
                <a:cxn ang="0">
                  <a:pos x="1003" y="2436"/>
                </a:cxn>
                <a:cxn ang="0">
                  <a:pos x="1029" y="2426"/>
                </a:cxn>
                <a:cxn ang="0">
                  <a:pos x="1073" y="2407"/>
                </a:cxn>
                <a:cxn ang="0">
                  <a:pos x="1080" y="2320"/>
                </a:cxn>
                <a:cxn ang="0">
                  <a:pos x="1027" y="2193"/>
                </a:cxn>
                <a:cxn ang="0">
                  <a:pos x="981" y="2083"/>
                </a:cxn>
                <a:cxn ang="0">
                  <a:pos x="941" y="1987"/>
                </a:cxn>
                <a:cxn ang="0">
                  <a:pos x="905" y="1900"/>
                </a:cxn>
                <a:cxn ang="0">
                  <a:pos x="869" y="1817"/>
                </a:cxn>
                <a:cxn ang="0">
                  <a:pos x="835" y="1732"/>
                </a:cxn>
                <a:cxn ang="0">
                  <a:pos x="797" y="1643"/>
                </a:cxn>
                <a:cxn ang="0">
                  <a:pos x="756" y="1542"/>
                </a:cxn>
                <a:cxn ang="0">
                  <a:pos x="708" y="1428"/>
                </a:cxn>
                <a:cxn ang="0">
                  <a:pos x="652" y="1294"/>
                </a:cxn>
                <a:cxn ang="0">
                  <a:pos x="586" y="1136"/>
                </a:cxn>
                <a:cxn ang="0">
                  <a:pos x="508" y="948"/>
                </a:cxn>
                <a:cxn ang="0">
                  <a:pos x="417" y="728"/>
                </a:cxn>
                <a:cxn ang="0">
                  <a:pos x="308" y="469"/>
                </a:cxn>
                <a:cxn ang="0">
                  <a:pos x="183" y="168"/>
                </a:cxn>
              </a:cxnLst>
              <a:rect l="0" t="0" r="r" b="b"/>
              <a:pathLst>
                <a:path w="1109" h="2454">
                  <a:moveTo>
                    <a:pt x="113" y="0"/>
                  </a:moveTo>
                  <a:lnTo>
                    <a:pt x="100" y="4"/>
                  </a:lnTo>
                  <a:lnTo>
                    <a:pt x="92" y="9"/>
                  </a:lnTo>
                  <a:lnTo>
                    <a:pt x="84" y="12"/>
                  </a:lnTo>
                  <a:lnTo>
                    <a:pt x="76" y="15"/>
                  </a:lnTo>
                  <a:lnTo>
                    <a:pt x="65" y="19"/>
                  </a:lnTo>
                  <a:lnTo>
                    <a:pt x="49" y="26"/>
                  </a:lnTo>
                  <a:lnTo>
                    <a:pt x="29" y="36"/>
                  </a:lnTo>
                  <a:lnTo>
                    <a:pt x="0" y="49"/>
                  </a:lnTo>
                  <a:lnTo>
                    <a:pt x="29" y="120"/>
                  </a:lnTo>
                  <a:lnTo>
                    <a:pt x="56" y="187"/>
                  </a:lnTo>
                  <a:lnTo>
                    <a:pt x="81" y="248"/>
                  </a:lnTo>
                  <a:lnTo>
                    <a:pt x="103" y="305"/>
                  </a:lnTo>
                  <a:lnTo>
                    <a:pt x="125" y="358"/>
                  </a:lnTo>
                  <a:lnTo>
                    <a:pt x="145" y="407"/>
                  </a:lnTo>
                  <a:lnTo>
                    <a:pt x="164" y="455"/>
                  </a:lnTo>
                  <a:lnTo>
                    <a:pt x="182" y="499"/>
                  </a:lnTo>
                  <a:lnTo>
                    <a:pt x="199" y="542"/>
                  </a:lnTo>
                  <a:lnTo>
                    <a:pt x="216" y="584"/>
                  </a:lnTo>
                  <a:lnTo>
                    <a:pt x="233" y="625"/>
                  </a:lnTo>
                  <a:lnTo>
                    <a:pt x="249" y="667"/>
                  </a:lnTo>
                  <a:lnTo>
                    <a:pt x="267" y="711"/>
                  </a:lnTo>
                  <a:lnTo>
                    <a:pt x="284" y="754"/>
                  </a:lnTo>
                  <a:lnTo>
                    <a:pt x="302" y="800"/>
                  </a:lnTo>
                  <a:lnTo>
                    <a:pt x="323" y="849"/>
                  </a:lnTo>
                  <a:lnTo>
                    <a:pt x="343" y="900"/>
                  </a:lnTo>
                  <a:lnTo>
                    <a:pt x="366" y="956"/>
                  </a:lnTo>
                  <a:lnTo>
                    <a:pt x="389" y="1016"/>
                  </a:lnTo>
                  <a:lnTo>
                    <a:pt x="415" y="1081"/>
                  </a:lnTo>
                  <a:lnTo>
                    <a:pt x="443" y="1151"/>
                  </a:lnTo>
                  <a:lnTo>
                    <a:pt x="474" y="1227"/>
                  </a:lnTo>
                  <a:lnTo>
                    <a:pt x="507" y="1311"/>
                  </a:lnTo>
                  <a:lnTo>
                    <a:pt x="544" y="1400"/>
                  </a:lnTo>
                  <a:lnTo>
                    <a:pt x="583" y="1499"/>
                  </a:lnTo>
                  <a:lnTo>
                    <a:pt x="626" y="1606"/>
                  </a:lnTo>
                  <a:lnTo>
                    <a:pt x="672" y="1721"/>
                  </a:lnTo>
                  <a:lnTo>
                    <a:pt x="723" y="1846"/>
                  </a:lnTo>
                  <a:lnTo>
                    <a:pt x="777" y="1981"/>
                  </a:lnTo>
                  <a:lnTo>
                    <a:pt x="835" y="2128"/>
                  </a:lnTo>
                  <a:lnTo>
                    <a:pt x="898" y="2285"/>
                  </a:lnTo>
                  <a:lnTo>
                    <a:pt x="966" y="2454"/>
                  </a:lnTo>
                  <a:lnTo>
                    <a:pt x="982" y="2447"/>
                  </a:lnTo>
                  <a:lnTo>
                    <a:pt x="994" y="2442"/>
                  </a:lnTo>
                  <a:lnTo>
                    <a:pt x="1003" y="2436"/>
                  </a:lnTo>
                  <a:lnTo>
                    <a:pt x="1014" y="2432"/>
                  </a:lnTo>
                  <a:lnTo>
                    <a:pt x="1029" y="2426"/>
                  </a:lnTo>
                  <a:lnTo>
                    <a:pt x="1047" y="2417"/>
                  </a:lnTo>
                  <a:lnTo>
                    <a:pt x="1073" y="2407"/>
                  </a:lnTo>
                  <a:lnTo>
                    <a:pt x="1109" y="2392"/>
                  </a:lnTo>
                  <a:lnTo>
                    <a:pt x="1080" y="2320"/>
                  </a:lnTo>
                  <a:lnTo>
                    <a:pt x="1052" y="2254"/>
                  </a:lnTo>
                  <a:lnTo>
                    <a:pt x="1027" y="2193"/>
                  </a:lnTo>
                  <a:lnTo>
                    <a:pt x="1003" y="2136"/>
                  </a:lnTo>
                  <a:lnTo>
                    <a:pt x="981" y="2083"/>
                  </a:lnTo>
                  <a:lnTo>
                    <a:pt x="960" y="2035"/>
                  </a:lnTo>
                  <a:lnTo>
                    <a:pt x="941" y="1987"/>
                  </a:lnTo>
                  <a:lnTo>
                    <a:pt x="922" y="1943"/>
                  </a:lnTo>
                  <a:lnTo>
                    <a:pt x="905" y="1900"/>
                  </a:lnTo>
                  <a:lnTo>
                    <a:pt x="887" y="1858"/>
                  </a:lnTo>
                  <a:lnTo>
                    <a:pt x="869" y="1817"/>
                  </a:lnTo>
                  <a:lnTo>
                    <a:pt x="852" y="1774"/>
                  </a:lnTo>
                  <a:lnTo>
                    <a:pt x="835" y="1732"/>
                  </a:lnTo>
                  <a:lnTo>
                    <a:pt x="816" y="1688"/>
                  </a:lnTo>
                  <a:lnTo>
                    <a:pt x="797" y="1643"/>
                  </a:lnTo>
                  <a:lnTo>
                    <a:pt x="778" y="1594"/>
                  </a:lnTo>
                  <a:lnTo>
                    <a:pt x="756" y="1542"/>
                  </a:lnTo>
                  <a:lnTo>
                    <a:pt x="733" y="1488"/>
                  </a:lnTo>
                  <a:lnTo>
                    <a:pt x="708" y="1428"/>
                  </a:lnTo>
                  <a:lnTo>
                    <a:pt x="681" y="1363"/>
                  </a:lnTo>
                  <a:lnTo>
                    <a:pt x="652" y="1294"/>
                  </a:lnTo>
                  <a:lnTo>
                    <a:pt x="621" y="1218"/>
                  </a:lnTo>
                  <a:lnTo>
                    <a:pt x="586" y="1136"/>
                  </a:lnTo>
                  <a:lnTo>
                    <a:pt x="549" y="1046"/>
                  </a:lnTo>
                  <a:lnTo>
                    <a:pt x="508" y="948"/>
                  </a:lnTo>
                  <a:lnTo>
                    <a:pt x="464" y="842"/>
                  </a:lnTo>
                  <a:lnTo>
                    <a:pt x="417" y="728"/>
                  </a:lnTo>
                  <a:lnTo>
                    <a:pt x="364" y="604"/>
                  </a:lnTo>
                  <a:lnTo>
                    <a:pt x="308" y="469"/>
                  </a:lnTo>
                  <a:lnTo>
                    <a:pt x="248" y="325"/>
                  </a:lnTo>
                  <a:lnTo>
                    <a:pt x="183" y="168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8C94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02" name="Freeform 142"/>
            <p:cNvSpPr>
              <a:spLocks/>
            </p:cNvSpPr>
            <p:nvPr/>
          </p:nvSpPr>
          <p:spPr bwMode="auto">
            <a:xfrm>
              <a:off x="1133" y="3301"/>
              <a:ext cx="49" cy="136"/>
            </a:xfrm>
            <a:custGeom>
              <a:avLst/>
              <a:gdLst/>
              <a:ahLst/>
              <a:cxnLst>
                <a:cxn ang="0">
                  <a:pos x="77" y="3"/>
                </a:cxn>
                <a:cxn ang="0">
                  <a:pos x="65" y="8"/>
                </a:cxn>
                <a:cxn ang="0">
                  <a:pos x="49" y="14"/>
                </a:cxn>
                <a:cxn ang="0">
                  <a:pos x="22" y="27"/>
                </a:cxn>
                <a:cxn ang="0">
                  <a:pos x="30" y="108"/>
                </a:cxn>
                <a:cxn ang="0">
                  <a:pos x="81" y="236"/>
                </a:cxn>
                <a:cxn ang="0">
                  <a:pos x="126" y="345"/>
                </a:cxn>
                <a:cxn ang="0">
                  <a:pos x="165" y="442"/>
                </a:cxn>
                <a:cxn ang="0">
                  <a:pos x="199" y="530"/>
                </a:cxn>
                <a:cxn ang="0">
                  <a:pos x="234" y="613"/>
                </a:cxn>
                <a:cxn ang="0">
                  <a:pos x="268" y="698"/>
                </a:cxn>
                <a:cxn ang="0">
                  <a:pos x="304" y="788"/>
                </a:cxn>
                <a:cxn ang="0">
                  <a:pos x="345" y="888"/>
                </a:cxn>
                <a:cxn ang="0">
                  <a:pos x="391" y="1003"/>
                </a:cxn>
                <a:cxn ang="0">
                  <a:pos x="445" y="1138"/>
                </a:cxn>
                <a:cxn ang="0">
                  <a:pos x="509" y="1297"/>
                </a:cxn>
                <a:cxn ang="0">
                  <a:pos x="585" y="1486"/>
                </a:cxn>
                <a:cxn ang="0">
                  <a:pos x="675" y="1707"/>
                </a:cxn>
                <a:cxn ang="0">
                  <a:pos x="780" y="1968"/>
                </a:cxn>
                <a:cxn ang="0">
                  <a:pos x="901" y="2270"/>
                </a:cxn>
                <a:cxn ang="0">
                  <a:pos x="982" y="2435"/>
                </a:cxn>
                <a:cxn ang="0">
                  <a:pos x="998" y="2426"/>
                </a:cxn>
                <a:cxn ang="0">
                  <a:pos x="1016" y="2419"/>
                </a:cxn>
                <a:cxn ang="0">
                  <a:pos x="1050" y="2404"/>
                </a:cxn>
                <a:cxn ang="0">
                  <a:pos x="1048" y="2322"/>
                </a:cxn>
                <a:cxn ang="0">
                  <a:pos x="995" y="2195"/>
                </a:cxn>
                <a:cxn ang="0">
                  <a:pos x="950" y="2085"/>
                </a:cxn>
                <a:cxn ang="0">
                  <a:pos x="910" y="1989"/>
                </a:cxn>
                <a:cxn ang="0">
                  <a:pos x="875" y="1901"/>
                </a:cxn>
                <a:cxn ang="0">
                  <a:pos x="840" y="1817"/>
                </a:cxn>
                <a:cxn ang="0">
                  <a:pos x="805" y="1733"/>
                </a:cxn>
                <a:cxn ang="0">
                  <a:pos x="768" y="1643"/>
                </a:cxn>
                <a:cxn ang="0">
                  <a:pos x="727" y="1543"/>
                </a:cxn>
                <a:cxn ang="0">
                  <a:pos x="679" y="1428"/>
                </a:cxn>
                <a:cxn ang="0">
                  <a:pos x="624" y="1294"/>
                </a:cxn>
                <a:cxn ang="0">
                  <a:pos x="557" y="1135"/>
                </a:cxn>
                <a:cxn ang="0">
                  <a:pos x="480" y="948"/>
                </a:cxn>
                <a:cxn ang="0">
                  <a:pos x="388" y="728"/>
                </a:cxn>
                <a:cxn ang="0">
                  <a:pos x="281" y="469"/>
                </a:cxn>
                <a:cxn ang="0">
                  <a:pos x="155" y="168"/>
                </a:cxn>
              </a:cxnLst>
              <a:rect l="0" t="0" r="r" b="b"/>
              <a:pathLst>
                <a:path w="1078" h="2440">
                  <a:moveTo>
                    <a:pt x="86" y="0"/>
                  </a:moveTo>
                  <a:lnTo>
                    <a:pt x="77" y="3"/>
                  </a:lnTo>
                  <a:lnTo>
                    <a:pt x="71" y="6"/>
                  </a:lnTo>
                  <a:lnTo>
                    <a:pt x="65" y="8"/>
                  </a:lnTo>
                  <a:lnTo>
                    <a:pt x="59" y="10"/>
                  </a:lnTo>
                  <a:lnTo>
                    <a:pt x="49" y="14"/>
                  </a:lnTo>
                  <a:lnTo>
                    <a:pt x="38" y="20"/>
                  </a:lnTo>
                  <a:lnTo>
                    <a:pt x="22" y="27"/>
                  </a:lnTo>
                  <a:lnTo>
                    <a:pt x="0" y="37"/>
                  </a:lnTo>
                  <a:lnTo>
                    <a:pt x="30" y="108"/>
                  </a:lnTo>
                  <a:lnTo>
                    <a:pt x="57" y="175"/>
                  </a:lnTo>
                  <a:lnTo>
                    <a:pt x="81" y="236"/>
                  </a:lnTo>
                  <a:lnTo>
                    <a:pt x="104" y="293"/>
                  </a:lnTo>
                  <a:lnTo>
                    <a:pt x="126" y="345"/>
                  </a:lnTo>
                  <a:lnTo>
                    <a:pt x="145" y="395"/>
                  </a:lnTo>
                  <a:lnTo>
                    <a:pt x="165" y="442"/>
                  </a:lnTo>
                  <a:lnTo>
                    <a:pt x="182" y="487"/>
                  </a:lnTo>
                  <a:lnTo>
                    <a:pt x="199" y="530"/>
                  </a:lnTo>
                  <a:lnTo>
                    <a:pt x="217" y="572"/>
                  </a:lnTo>
                  <a:lnTo>
                    <a:pt x="234" y="613"/>
                  </a:lnTo>
                  <a:lnTo>
                    <a:pt x="250" y="655"/>
                  </a:lnTo>
                  <a:lnTo>
                    <a:pt x="268" y="698"/>
                  </a:lnTo>
                  <a:lnTo>
                    <a:pt x="286" y="742"/>
                  </a:lnTo>
                  <a:lnTo>
                    <a:pt x="304" y="788"/>
                  </a:lnTo>
                  <a:lnTo>
                    <a:pt x="324" y="837"/>
                  </a:lnTo>
                  <a:lnTo>
                    <a:pt x="345" y="888"/>
                  </a:lnTo>
                  <a:lnTo>
                    <a:pt x="368" y="944"/>
                  </a:lnTo>
                  <a:lnTo>
                    <a:pt x="391" y="1003"/>
                  </a:lnTo>
                  <a:lnTo>
                    <a:pt x="418" y="1069"/>
                  </a:lnTo>
                  <a:lnTo>
                    <a:pt x="445" y="1138"/>
                  </a:lnTo>
                  <a:lnTo>
                    <a:pt x="476" y="1215"/>
                  </a:lnTo>
                  <a:lnTo>
                    <a:pt x="509" y="1297"/>
                  </a:lnTo>
                  <a:lnTo>
                    <a:pt x="546" y="1388"/>
                  </a:lnTo>
                  <a:lnTo>
                    <a:pt x="585" y="1486"/>
                  </a:lnTo>
                  <a:lnTo>
                    <a:pt x="628" y="1593"/>
                  </a:lnTo>
                  <a:lnTo>
                    <a:pt x="675" y="1707"/>
                  </a:lnTo>
                  <a:lnTo>
                    <a:pt x="725" y="1833"/>
                  </a:lnTo>
                  <a:lnTo>
                    <a:pt x="780" y="1968"/>
                  </a:lnTo>
                  <a:lnTo>
                    <a:pt x="838" y="2113"/>
                  </a:lnTo>
                  <a:lnTo>
                    <a:pt x="901" y="2270"/>
                  </a:lnTo>
                  <a:lnTo>
                    <a:pt x="969" y="2440"/>
                  </a:lnTo>
                  <a:lnTo>
                    <a:pt x="982" y="2435"/>
                  </a:lnTo>
                  <a:lnTo>
                    <a:pt x="990" y="2431"/>
                  </a:lnTo>
                  <a:lnTo>
                    <a:pt x="998" y="2426"/>
                  </a:lnTo>
                  <a:lnTo>
                    <a:pt x="1006" y="2423"/>
                  </a:lnTo>
                  <a:lnTo>
                    <a:pt x="1016" y="2419"/>
                  </a:lnTo>
                  <a:lnTo>
                    <a:pt x="1031" y="2413"/>
                  </a:lnTo>
                  <a:lnTo>
                    <a:pt x="1050" y="2404"/>
                  </a:lnTo>
                  <a:lnTo>
                    <a:pt x="1078" y="2394"/>
                  </a:lnTo>
                  <a:lnTo>
                    <a:pt x="1048" y="2322"/>
                  </a:lnTo>
                  <a:lnTo>
                    <a:pt x="1020" y="2256"/>
                  </a:lnTo>
                  <a:lnTo>
                    <a:pt x="995" y="2195"/>
                  </a:lnTo>
                  <a:lnTo>
                    <a:pt x="973" y="2138"/>
                  </a:lnTo>
                  <a:lnTo>
                    <a:pt x="950" y="2085"/>
                  </a:lnTo>
                  <a:lnTo>
                    <a:pt x="930" y="2035"/>
                  </a:lnTo>
                  <a:lnTo>
                    <a:pt x="910" y="1989"/>
                  </a:lnTo>
                  <a:lnTo>
                    <a:pt x="892" y="1944"/>
                  </a:lnTo>
                  <a:lnTo>
                    <a:pt x="875" y="1901"/>
                  </a:lnTo>
                  <a:lnTo>
                    <a:pt x="857" y="1859"/>
                  </a:lnTo>
                  <a:lnTo>
                    <a:pt x="840" y="1817"/>
                  </a:lnTo>
                  <a:lnTo>
                    <a:pt x="823" y="1775"/>
                  </a:lnTo>
                  <a:lnTo>
                    <a:pt x="805" y="1733"/>
                  </a:lnTo>
                  <a:lnTo>
                    <a:pt x="787" y="1688"/>
                  </a:lnTo>
                  <a:lnTo>
                    <a:pt x="768" y="1643"/>
                  </a:lnTo>
                  <a:lnTo>
                    <a:pt x="748" y="1595"/>
                  </a:lnTo>
                  <a:lnTo>
                    <a:pt x="727" y="1543"/>
                  </a:lnTo>
                  <a:lnTo>
                    <a:pt x="703" y="1487"/>
                  </a:lnTo>
                  <a:lnTo>
                    <a:pt x="679" y="1428"/>
                  </a:lnTo>
                  <a:lnTo>
                    <a:pt x="652" y="1364"/>
                  </a:lnTo>
                  <a:lnTo>
                    <a:pt x="624" y="1294"/>
                  </a:lnTo>
                  <a:lnTo>
                    <a:pt x="592" y="1218"/>
                  </a:lnTo>
                  <a:lnTo>
                    <a:pt x="557" y="1135"/>
                  </a:lnTo>
                  <a:lnTo>
                    <a:pt x="521" y="1045"/>
                  </a:lnTo>
                  <a:lnTo>
                    <a:pt x="480" y="948"/>
                  </a:lnTo>
                  <a:lnTo>
                    <a:pt x="436" y="843"/>
                  </a:lnTo>
                  <a:lnTo>
                    <a:pt x="388" y="728"/>
                  </a:lnTo>
                  <a:lnTo>
                    <a:pt x="337" y="604"/>
                  </a:lnTo>
                  <a:lnTo>
                    <a:pt x="281" y="469"/>
                  </a:lnTo>
                  <a:lnTo>
                    <a:pt x="221" y="324"/>
                  </a:lnTo>
                  <a:lnTo>
                    <a:pt x="155" y="168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A8B0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03" name="Freeform 143"/>
            <p:cNvSpPr>
              <a:spLocks/>
            </p:cNvSpPr>
            <p:nvPr/>
          </p:nvSpPr>
          <p:spPr bwMode="auto">
            <a:xfrm>
              <a:off x="1133" y="3302"/>
              <a:ext cx="48" cy="135"/>
            </a:xfrm>
            <a:custGeom>
              <a:avLst/>
              <a:gdLst/>
              <a:ahLst/>
              <a:cxnLst>
                <a:cxn ang="0">
                  <a:pos x="52" y="2"/>
                </a:cxn>
                <a:cxn ang="0">
                  <a:pos x="43" y="5"/>
                </a:cxn>
                <a:cxn ang="0">
                  <a:pos x="33" y="10"/>
                </a:cxn>
                <a:cxn ang="0">
                  <a:pos x="15" y="18"/>
                </a:cxn>
                <a:cxn ang="0">
                  <a:pos x="29" y="97"/>
                </a:cxn>
                <a:cxn ang="0">
                  <a:pos x="80" y="225"/>
                </a:cxn>
                <a:cxn ang="0">
                  <a:pos x="125" y="334"/>
                </a:cxn>
                <a:cxn ang="0">
                  <a:pos x="164" y="430"/>
                </a:cxn>
                <a:cxn ang="0">
                  <a:pos x="199" y="518"/>
                </a:cxn>
                <a:cxn ang="0">
                  <a:pos x="233" y="601"/>
                </a:cxn>
                <a:cxn ang="0">
                  <a:pos x="268" y="686"/>
                </a:cxn>
                <a:cxn ang="0">
                  <a:pos x="305" y="776"/>
                </a:cxn>
                <a:cxn ang="0">
                  <a:pos x="344" y="876"/>
                </a:cxn>
                <a:cxn ang="0">
                  <a:pos x="391" y="991"/>
                </a:cxn>
                <a:cxn ang="0">
                  <a:pos x="445" y="1126"/>
                </a:cxn>
                <a:cxn ang="0">
                  <a:pos x="511" y="1285"/>
                </a:cxn>
                <a:cxn ang="0">
                  <a:pos x="586" y="1474"/>
                </a:cxn>
                <a:cxn ang="0">
                  <a:pos x="676" y="1695"/>
                </a:cxn>
                <a:cxn ang="0">
                  <a:pos x="781" y="1956"/>
                </a:cxn>
                <a:cxn ang="0">
                  <a:pos x="903" y="2258"/>
                </a:cxn>
                <a:cxn ang="0">
                  <a:pos x="980" y="2424"/>
                </a:cxn>
                <a:cxn ang="0">
                  <a:pos x="991" y="2419"/>
                </a:cxn>
                <a:cxn ang="0">
                  <a:pos x="1004" y="2412"/>
                </a:cxn>
                <a:cxn ang="0">
                  <a:pos x="1028" y="2403"/>
                </a:cxn>
                <a:cxn ang="0">
                  <a:pos x="1017" y="2324"/>
                </a:cxn>
                <a:cxn ang="0">
                  <a:pos x="964" y="2196"/>
                </a:cxn>
                <a:cxn ang="0">
                  <a:pos x="920" y="2086"/>
                </a:cxn>
                <a:cxn ang="0">
                  <a:pos x="880" y="1990"/>
                </a:cxn>
                <a:cxn ang="0">
                  <a:pos x="843" y="1903"/>
                </a:cxn>
                <a:cxn ang="0">
                  <a:pos x="809" y="1819"/>
                </a:cxn>
                <a:cxn ang="0">
                  <a:pos x="774" y="1734"/>
                </a:cxn>
                <a:cxn ang="0">
                  <a:pos x="737" y="1645"/>
                </a:cxn>
                <a:cxn ang="0">
                  <a:pos x="696" y="1545"/>
                </a:cxn>
                <a:cxn ang="0">
                  <a:pos x="648" y="1430"/>
                </a:cxn>
                <a:cxn ang="0">
                  <a:pos x="593" y="1296"/>
                </a:cxn>
                <a:cxn ang="0">
                  <a:pos x="528" y="1138"/>
                </a:cxn>
                <a:cxn ang="0">
                  <a:pos x="450" y="950"/>
                </a:cxn>
                <a:cxn ang="0">
                  <a:pos x="359" y="730"/>
                </a:cxn>
                <a:cxn ang="0">
                  <a:pos x="251" y="470"/>
                </a:cxn>
                <a:cxn ang="0">
                  <a:pos x="127" y="169"/>
                </a:cxn>
              </a:cxnLst>
              <a:rect l="0" t="0" r="r" b="b"/>
              <a:pathLst>
                <a:path w="1046" h="2428">
                  <a:moveTo>
                    <a:pt x="58" y="0"/>
                  </a:moveTo>
                  <a:lnTo>
                    <a:pt x="52" y="2"/>
                  </a:lnTo>
                  <a:lnTo>
                    <a:pt x="47" y="4"/>
                  </a:lnTo>
                  <a:lnTo>
                    <a:pt x="43" y="5"/>
                  </a:lnTo>
                  <a:lnTo>
                    <a:pt x="39" y="7"/>
                  </a:lnTo>
                  <a:lnTo>
                    <a:pt x="33" y="10"/>
                  </a:lnTo>
                  <a:lnTo>
                    <a:pt x="25" y="13"/>
                  </a:lnTo>
                  <a:lnTo>
                    <a:pt x="15" y="18"/>
                  </a:lnTo>
                  <a:lnTo>
                    <a:pt x="0" y="25"/>
                  </a:lnTo>
                  <a:lnTo>
                    <a:pt x="29" y="97"/>
                  </a:lnTo>
                  <a:lnTo>
                    <a:pt x="56" y="164"/>
                  </a:lnTo>
                  <a:lnTo>
                    <a:pt x="80" y="225"/>
                  </a:lnTo>
                  <a:lnTo>
                    <a:pt x="104" y="282"/>
                  </a:lnTo>
                  <a:lnTo>
                    <a:pt x="125" y="334"/>
                  </a:lnTo>
                  <a:lnTo>
                    <a:pt x="145" y="384"/>
                  </a:lnTo>
                  <a:lnTo>
                    <a:pt x="164" y="430"/>
                  </a:lnTo>
                  <a:lnTo>
                    <a:pt x="182" y="475"/>
                  </a:lnTo>
                  <a:lnTo>
                    <a:pt x="199" y="518"/>
                  </a:lnTo>
                  <a:lnTo>
                    <a:pt x="217" y="560"/>
                  </a:lnTo>
                  <a:lnTo>
                    <a:pt x="233" y="601"/>
                  </a:lnTo>
                  <a:lnTo>
                    <a:pt x="250" y="643"/>
                  </a:lnTo>
                  <a:lnTo>
                    <a:pt x="268" y="686"/>
                  </a:lnTo>
                  <a:lnTo>
                    <a:pt x="285" y="730"/>
                  </a:lnTo>
                  <a:lnTo>
                    <a:pt x="305" y="776"/>
                  </a:lnTo>
                  <a:lnTo>
                    <a:pt x="324" y="825"/>
                  </a:lnTo>
                  <a:lnTo>
                    <a:pt x="344" y="876"/>
                  </a:lnTo>
                  <a:lnTo>
                    <a:pt x="367" y="932"/>
                  </a:lnTo>
                  <a:lnTo>
                    <a:pt x="391" y="991"/>
                  </a:lnTo>
                  <a:lnTo>
                    <a:pt x="418" y="1056"/>
                  </a:lnTo>
                  <a:lnTo>
                    <a:pt x="445" y="1126"/>
                  </a:lnTo>
                  <a:lnTo>
                    <a:pt x="477" y="1203"/>
                  </a:lnTo>
                  <a:lnTo>
                    <a:pt x="511" y="1285"/>
                  </a:lnTo>
                  <a:lnTo>
                    <a:pt x="546" y="1376"/>
                  </a:lnTo>
                  <a:lnTo>
                    <a:pt x="586" y="1474"/>
                  </a:lnTo>
                  <a:lnTo>
                    <a:pt x="629" y="1580"/>
                  </a:lnTo>
                  <a:lnTo>
                    <a:pt x="676" y="1695"/>
                  </a:lnTo>
                  <a:lnTo>
                    <a:pt x="726" y="1821"/>
                  </a:lnTo>
                  <a:lnTo>
                    <a:pt x="781" y="1956"/>
                  </a:lnTo>
                  <a:lnTo>
                    <a:pt x="840" y="2101"/>
                  </a:lnTo>
                  <a:lnTo>
                    <a:pt x="903" y="2258"/>
                  </a:lnTo>
                  <a:lnTo>
                    <a:pt x="972" y="2428"/>
                  </a:lnTo>
                  <a:lnTo>
                    <a:pt x="980" y="2424"/>
                  </a:lnTo>
                  <a:lnTo>
                    <a:pt x="986" y="2421"/>
                  </a:lnTo>
                  <a:lnTo>
                    <a:pt x="991" y="2419"/>
                  </a:lnTo>
                  <a:lnTo>
                    <a:pt x="997" y="2415"/>
                  </a:lnTo>
                  <a:lnTo>
                    <a:pt x="1004" y="2412"/>
                  </a:lnTo>
                  <a:lnTo>
                    <a:pt x="1013" y="2408"/>
                  </a:lnTo>
                  <a:lnTo>
                    <a:pt x="1028" y="2403"/>
                  </a:lnTo>
                  <a:lnTo>
                    <a:pt x="1046" y="2395"/>
                  </a:lnTo>
                  <a:lnTo>
                    <a:pt x="1017" y="2324"/>
                  </a:lnTo>
                  <a:lnTo>
                    <a:pt x="989" y="2257"/>
                  </a:lnTo>
                  <a:lnTo>
                    <a:pt x="964" y="2196"/>
                  </a:lnTo>
                  <a:lnTo>
                    <a:pt x="941" y="2139"/>
                  </a:lnTo>
                  <a:lnTo>
                    <a:pt x="920" y="2086"/>
                  </a:lnTo>
                  <a:lnTo>
                    <a:pt x="899" y="2037"/>
                  </a:lnTo>
                  <a:lnTo>
                    <a:pt x="880" y="1990"/>
                  </a:lnTo>
                  <a:lnTo>
                    <a:pt x="861" y="1946"/>
                  </a:lnTo>
                  <a:lnTo>
                    <a:pt x="843" y="1903"/>
                  </a:lnTo>
                  <a:lnTo>
                    <a:pt x="826" y="1861"/>
                  </a:lnTo>
                  <a:lnTo>
                    <a:pt x="809" y="1819"/>
                  </a:lnTo>
                  <a:lnTo>
                    <a:pt x="792" y="1778"/>
                  </a:lnTo>
                  <a:lnTo>
                    <a:pt x="774" y="1734"/>
                  </a:lnTo>
                  <a:lnTo>
                    <a:pt x="756" y="1691"/>
                  </a:lnTo>
                  <a:lnTo>
                    <a:pt x="737" y="1645"/>
                  </a:lnTo>
                  <a:lnTo>
                    <a:pt x="718" y="1596"/>
                  </a:lnTo>
                  <a:lnTo>
                    <a:pt x="696" y="1545"/>
                  </a:lnTo>
                  <a:lnTo>
                    <a:pt x="673" y="1490"/>
                  </a:lnTo>
                  <a:lnTo>
                    <a:pt x="648" y="1430"/>
                  </a:lnTo>
                  <a:lnTo>
                    <a:pt x="622" y="1365"/>
                  </a:lnTo>
                  <a:lnTo>
                    <a:pt x="593" y="1296"/>
                  </a:lnTo>
                  <a:lnTo>
                    <a:pt x="562" y="1220"/>
                  </a:lnTo>
                  <a:lnTo>
                    <a:pt x="528" y="1138"/>
                  </a:lnTo>
                  <a:lnTo>
                    <a:pt x="490" y="1047"/>
                  </a:lnTo>
                  <a:lnTo>
                    <a:pt x="450" y="950"/>
                  </a:lnTo>
                  <a:lnTo>
                    <a:pt x="407" y="843"/>
                  </a:lnTo>
                  <a:lnTo>
                    <a:pt x="359" y="730"/>
                  </a:lnTo>
                  <a:lnTo>
                    <a:pt x="308" y="605"/>
                  </a:lnTo>
                  <a:lnTo>
                    <a:pt x="251" y="470"/>
                  </a:lnTo>
                  <a:lnTo>
                    <a:pt x="192" y="325"/>
                  </a:lnTo>
                  <a:lnTo>
                    <a:pt x="127" y="16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C4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04" name="Freeform 144"/>
            <p:cNvSpPr>
              <a:spLocks/>
            </p:cNvSpPr>
            <p:nvPr/>
          </p:nvSpPr>
          <p:spPr bwMode="auto">
            <a:xfrm>
              <a:off x="1133" y="3302"/>
              <a:ext cx="46" cy="134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0" y="13"/>
                </a:cxn>
                <a:cxn ang="0">
                  <a:pos x="977" y="2414"/>
                </a:cxn>
                <a:cxn ang="0">
                  <a:pos x="1017" y="2396"/>
                </a:cxn>
                <a:cxn ang="0">
                  <a:pos x="32" y="0"/>
                </a:cxn>
              </a:cxnLst>
              <a:rect l="0" t="0" r="r" b="b"/>
              <a:pathLst>
                <a:path w="1017" h="2414">
                  <a:moveTo>
                    <a:pt x="32" y="0"/>
                  </a:moveTo>
                  <a:lnTo>
                    <a:pt x="0" y="13"/>
                  </a:lnTo>
                  <a:lnTo>
                    <a:pt x="977" y="2414"/>
                  </a:lnTo>
                  <a:lnTo>
                    <a:pt x="1017" y="2396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E0E8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05" name="Freeform 145"/>
            <p:cNvSpPr>
              <a:spLocks/>
            </p:cNvSpPr>
            <p:nvPr/>
          </p:nvSpPr>
          <p:spPr bwMode="auto">
            <a:xfrm>
              <a:off x="1132" y="3298"/>
              <a:ext cx="8" cy="6"/>
            </a:xfrm>
            <a:custGeom>
              <a:avLst/>
              <a:gdLst/>
              <a:ahLst/>
              <a:cxnLst>
                <a:cxn ang="0">
                  <a:pos x="173" y="20"/>
                </a:cxn>
                <a:cxn ang="0">
                  <a:pos x="7" y="95"/>
                </a:cxn>
                <a:cxn ang="0">
                  <a:pos x="0" y="75"/>
                </a:cxn>
                <a:cxn ang="0">
                  <a:pos x="166" y="0"/>
                </a:cxn>
                <a:cxn ang="0">
                  <a:pos x="173" y="20"/>
                </a:cxn>
              </a:cxnLst>
              <a:rect l="0" t="0" r="r" b="b"/>
              <a:pathLst>
                <a:path w="173" h="95">
                  <a:moveTo>
                    <a:pt x="173" y="20"/>
                  </a:moveTo>
                  <a:lnTo>
                    <a:pt x="7" y="95"/>
                  </a:lnTo>
                  <a:lnTo>
                    <a:pt x="0" y="75"/>
                  </a:lnTo>
                  <a:lnTo>
                    <a:pt x="166" y="0"/>
                  </a:lnTo>
                  <a:lnTo>
                    <a:pt x="173" y="20"/>
                  </a:lnTo>
                  <a:close/>
                </a:path>
              </a:pathLst>
            </a:custGeom>
            <a:solidFill>
              <a:srgbClr val="11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06" name="Freeform 146"/>
            <p:cNvSpPr>
              <a:spLocks/>
            </p:cNvSpPr>
            <p:nvPr/>
          </p:nvSpPr>
          <p:spPr bwMode="auto">
            <a:xfrm>
              <a:off x="1130" y="3293"/>
              <a:ext cx="9" cy="10"/>
            </a:xfrm>
            <a:custGeom>
              <a:avLst/>
              <a:gdLst/>
              <a:ahLst/>
              <a:cxnLst>
                <a:cxn ang="0">
                  <a:pos x="200" y="106"/>
                </a:cxn>
                <a:cxn ang="0">
                  <a:pos x="33" y="179"/>
                </a:cxn>
                <a:cxn ang="0">
                  <a:pos x="0" y="100"/>
                </a:cxn>
                <a:cxn ang="0">
                  <a:pos x="58" y="0"/>
                </a:cxn>
                <a:cxn ang="0">
                  <a:pos x="168" y="26"/>
                </a:cxn>
                <a:cxn ang="0">
                  <a:pos x="200" y="106"/>
                </a:cxn>
              </a:cxnLst>
              <a:rect l="0" t="0" r="r" b="b"/>
              <a:pathLst>
                <a:path w="200" h="179">
                  <a:moveTo>
                    <a:pt x="200" y="106"/>
                  </a:moveTo>
                  <a:lnTo>
                    <a:pt x="33" y="179"/>
                  </a:lnTo>
                  <a:lnTo>
                    <a:pt x="0" y="100"/>
                  </a:lnTo>
                  <a:lnTo>
                    <a:pt x="58" y="0"/>
                  </a:lnTo>
                  <a:lnTo>
                    <a:pt x="168" y="26"/>
                  </a:lnTo>
                  <a:lnTo>
                    <a:pt x="200" y="106"/>
                  </a:lnTo>
                  <a:close/>
                </a:path>
              </a:pathLst>
            </a:custGeom>
            <a:solidFill>
              <a:srgbClr val="5459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07" name="Freeform 147"/>
            <p:cNvSpPr>
              <a:spLocks/>
            </p:cNvSpPr>
            <p:nvPr/>
          </p:nvSpPr>
          <p:spPr bwMode="auto">
            <a:xfrm>
              <a:off x="1130" y="3293"/>
              <a:ext cx="8" cy="10"/>
            </a:xfrm>
            <a:custGeom>
              <a:avLst/>
              <a:gdLst/>
              <a:ahLst/>
              <a:cxnLst>
                <a:cxn ang="0">
                  <a:pos x="173" y="116"/>
                </a:cxn>
                <a:cxn ang="0">
                  <a:pos x="159" y="122"/>
                </a:cxn>
                <a:cxn ang="0">
                  <a:pos x="147" y="126"/>
                </a:cxn>
                <a:cxn ang="0">
                  <a:pos x="137" y="131"/>
                </a:cxn>
                <a:cxn ang="0">
                  <a:pos x="127" y="135"/>
                </a:cxn>
                <a:cxn ang="0">
                  <a:pos x="114" y="141"/>
                </a:cxn>
                <a:cxn ang="0">
                  <a:pos x="94" y="150"/>
                </a:cxn>
                <a:cxn ang="0">
                  <a:pos x="69" y="161"/>
                </a:cxn>
                <a:cxn ang="0">
                  <a:pos x="33" y="177"/>
                </a:cxn>
                <a:cxn ang="0">
                  <a:pos x="30" y="168"/>
                </a:cxn>
                <a:cxn ang="0">
                  <a:pos x="27" y="161"/>
                </a:cxn>
                <a:cxn ang="0">
                  <a:pos x="25" y="156"/>
                </a:cxn>
                <a:cxn ang="0">
                  <a:pos x="23" y="150"/>
                </a:cxn>
                <a:cxn ang="0">
                  <a:pos x="20" y="141"/>
                </a:cxn>
                <a:cxn ang="0">
                  <a:pos x="16" y="131"/>
                </a:cxn>
                <a:cxn ang="0">
                  <a:pos x="9" y="117"/>
                </a:cxn>
                <a:cxn ang="0">
                  <a:pos x="0" y="97"/>
                </a:cxn>
                <a:cxn ang="0">
                  <a:pos x="7" y="86"/>
                </a:cxn>
                <a:cxn ang="0">
                  <a:pos x="11" y="78"/>
                </a:cxn>
                <a:cxn ang="0">
                  <a:pos x="15" y="70"/>
                </a:cxn>
                <a:cxn ang="0">
                  <a:pos x="19" y="63"/>
                </a:cxn>
                <a:cxn ang="0">
                  <a:pos x="24" y="54"/>
                </a:cxn>
                <a:cxn ang="0">
                  <a:pos x="31" y="41"/>
                </a:cxn>
                <a:cxn ang="0">
                  <a:pos x="40" y="24"/>
                </a:cxn>
                <a:cxn ang="0">
                  <a:pos x="52" y="0"/>
                </a:cxn>
                <a:cxn ang="0">
                  <a:pos x="63" y="3"/>
                </a:cxn>
                <a:cxn ang="0">
                  <a:pos x="70" y="6"/>
                </a:cxn>
                <a:cxn ang="0">
                  <a:pos x="76" y="8"/>
                </a:cxn>
                <a:cxn ang="0">
                  <a:pos x="83" y="11"/>
                </a:cxn>
                <a:cxn ang="0">
                  <a:pos x="91" y="15"/>
                </a:cxn>
                <a:cxn ang="0">
                  <a:pos x="102" y="20"/>
                </a:cxn>
                <a:cxn ang="0">
                  <a:pos x="119" y="27"/>
                </a:cxn>
                <a:cxn ang="0">
                  <a:pos x="140" y="37"/>
                </a:cxn>
                <a:cxn ang="0">
                  <a:pos x="144" y="44"/>
                </a:cxn>
                <a:cxn ang="0">
                  <a:pos x="146" y="50"/>
                </a:cxn>
                <a:cxn ang="0">
                  <a:pos x="149" y="56"/>
                </a:cxn>
                <a:cxn ang="0">
                  <a:pos x="151" y="61"/>
                </a:cxn>
                <a:cxn ang="0">
                  <a:pos x="154" y="69"/>
                </a:cxn>
                <a:cxn ang="0">
                  <a:pos x="159" y="80"/>
                </a:cxn>
                <a:cxn ang="0">
                  <a:pos x="165" y="95"/>
                </a:cxn>
                <a:cxn ang="0">
                  <a:pos x="173" y="116"/>
                </a:cxn>
              </a:cxnLst>
              <a:rect l="0" t="0" r="r" b="b"/>
              <a:pathLst>
                <a:path w="173" h="177">
                  <a:moveTo>
                    <a:pt x="173" y="116"/>
                  </a:moveTo>
                  <a:lnTo>
                    <a:pt x="159" y="122"/>
                  </a:lnTo>
                  <a:lnTo>
                    <a:pt x="147" y="126"/>
                  </a:lnTo>
                  <a:lnTo>
                    <a:pt x="137" y="131"/>
                  </a:lnTo>
                  <a:lnTo>
                    <a:pt x="127" y="135"/>
                  </a:lnTo>
                  <a:lnTo>
                    <a:pt x="114" y="141"/>
                  </a:lnTo>
                  <a:lnTo>
                    <a:pt x="94" y="150"/>
                  </a:lnTo>
                  <a:lnTo>
                    <a:pt x="69" y="161"/>
                  </a:lnTo>
                  <a:lnTo>
                    <a:pt x="33" y="177"/>
                  </a:lnTo>
                  <a:lnTo>
                    <a:pt x="30" y="168"/>
                  </a:lnTo>
                  <a:lnTo>
                    <a:pt x="27" y="161"/>
                  </a:lnTo>
                  <a:lnTo>
                    <a:pt x="25" y="156"/>
                  </a:lnTo>
                  <a:lnTo>
                    <a:pt x="23" y="150"/>
                  </a:lnTo>
                  <a:lnTo>
                    <a:pt x="20" y="141"/>
                  </a:lnTo>
                  <a:lnTo>
                    <a:pt x="16" y="131"/>
                  </a:lnTo>
                  <a:lnTo>
                    <a:pt x="9" y="117"/>
                  </a:lnTo>
                  <a:lnTo>
                    <a:pt x="0" y="97"/>
                  </a:lnTo>
                  <a:lnTo>
                    <a:pt x="7" y="86"/>
                  </a:lnTo>
                  <a:lnTo>
                    <a:pt x="11" y="78"/>
                  </a:lnTo>
                  <a:lnTo>
                    <a:pt x="15" y="70"/>
                  </a:lnTo>
                  <a:lnTo>
                    <a:pt x="19" y="63"/>
                  </a:lnTo>
                  <a:lnTo>
                    <a:pt x="24" y="54"/>
                  </a:lnTo>
                  <a:lnTo>
                    <a:pt x="31" y="41"/>
                  </a:lnTo>
                  <a:lnTo>
                    <a:pt x="40" y="24"/>
                  </a:lnTo>
                  <a:lnTo>
                    <a:pt x="52" y="0"/>
                  </a:lnTo>
                  <a:lnTo>
                    <a:pt x="63" y="3"/>
                  </a:lnTo>
                  <a:lnTo>
                    <a:pt x="70" y="6"/>
                  </a:lnTo>
                  <a:lnTo>
                    <a:pt x="76" y="8"/>
                  </a:lnTo>
                  <a:lnTo>
                    <a:pt x="83" y="11"/>
                  </a:lnTo>
                  <a:lnTo>
                    <a:pt x="91" y="15"/>
                  </a:lnTo>
                  <a:lnTo>
                    <a:pt x="102" y="20"/>
                  </a:lnTo>
                  <a:lnTo>
                    <a:pt x="119" y="27"/>
                  </a:lnTo>
                  <a:lnTo>
                    <a:pt x="140" y="37"/>
                  </a:lnTo>
                  <a:lnTo>
                    <a:pt x="144" y="44"/>
                  </a:lnTo>
                  <a:lnTo>
                    <a:pt x="146" y="50"/>
                  </a:lnTo>
                  <a:lnTo>
                    <a:pt x="149" y="56"/>
                  </a:lnTo>
                  <a:lnTo>
                    <a:pt x="151" y="61"/>
                  </a:lnTo>
                  <a:lnTo>
                    <a:pt x="154" y="69"/>
                  </a:lnTo>
                  <a:lnTo>
                    <a:pt x="159" y="80"/>
                  </a:lnTo>
                  <a:lnTo>
                    <a:pt x="165" y="95"/>
                  </a:lnTo>
                  <a:lnTo>
                    <a:pt x="173" y="116"/>
                  </a:lnTo>
                  <a:close/>
                </a:path>
              </a:pathLst>
            </a:custGeom>
            <a:solidFill>
              <a:srgbClr val="70757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08" name="Freeform 148"/>
            <p:cNvSpPr>
              <a:spLocks/>
            </p:cNvSpPr>
            <p:nvPr/>
          </p:nvSpPr>
          <p:spPr bwMode="auto">
            <a:xfrm>
              <a:off x="1131" y="3293"/>
              <a:ext cx="6" cy="9"/>
            </a:xfrm>
            <a:custGeom>
              <a:avLst/>
              <a:gdLst/>
              <a:ahLst/>
              <a:cxnLst>
                <a:cxn ang="0">
                  <a:pos x="142" y="126"/>
                </a:cxn>
                <a:cxn ang="0">
                  <a:pos x="131" y="131"/>
                </a:cxn>
                <a:cxn ang="0">
                  <a:pos x="122" y="135"/>
                </a:cxn>
                <a:cxn ang="0">
                  <a:pos x="115" y="137"/>
                </a:cxn>
                <a:cxn ang="0">
                  <a:pos x="107" y="141"/>
                </a:cxn>
                <a:cxn ang="0">
                  <a:pos x="96" y="145"/>
                </a:cxn>
                <a:cxn ang="0">
                  <a:pos x="81" y="152"/>
                </a:cxn>
                <a:cxn ang="0">
                  <a:pos x="61" y="161"/>
                </a:cxn>
                <a:cxn ang="0">
                  <a:pos x="32" y="175"/>
                </a:cxn>
                <a:cxn ang="0">
                  <a:pos x="29" y="165"/>
                </a:cxn>
                <a:cxn ang="0">
                  <a:pos x="26" y="159"/>
                </a:cxn>
                <a:cxn ang="0">
                  <a:pos x="24" y="153"/>
                </a:cxn>
                <a:cxn ang="0">
                  <a:pos x="22" y="146"/>
                </a:cxn>
                <a:cxn ang="0">
                  <a:pos x="19" y="139"/>
                </a:cxn>
                <a:cxn ang="0">
                  <a:pos x="15" y="128"/>
                </a:cxn>
                <a:cxn ang="0">
                  <a:pos x="8" y="114"/>
                </a:cxn>
                <a:cxn ang="0">
                  <a:pos x="0" y="95"/>
                </a:cxn>
                <a:cxn ang="0">
                  <a:pos x="5" y="84"/>
                </a:cxn>
                <a:cxn ang="0">
                  <a:pos x="9" y="76"/>
                </a:cxn>
                <a:cxn ang="0">
                  <a:pos x="12" y="68"/>
                </a:cxn>
                <a:cxn ang="0">
                  <a:pos x="16" y="61"/>
                </a:cxn>
                <a:cxn ang="0">
                  <a:pos x="20" y="53"/>
                </a:cxn>
                <a:cxn ang="0">
                  <a:pos x="26" y="40"/>
                </a:cxn>
                <a:cxn ang="0">
                  <a:pos x="34" y="23"/>
                </a:cxn>
                <a:cxn ang="0">
                  <a:pos x="45" y="0"/>
                </a:cxn>
                <a:cxn ang="0">
                  <a:pos x="53" y="4"/>
                </a:cxn>
                <a:cxn ang="0">
                  <a:pos x="59" y="8"/>
                </a:cxn>
                <a:cxn ang="0">
                  <a:pos x="63" y="11"/>
                </a:cxn>
                <a:cxn ang="0">
                  <a:pos x="68" y="15"/>
                </a:cxn>
                <a:cxn ang="0">
                  <a:pos x="74" y="19"/>
                </a:cxn>
                <a:cxn ang="0">
                  <a:pos x="83" y="25"/>
                </a:cxn>
                <a:cxn ang="0">
                  <a:pos x="94" y="34"/>
                </a:cxn>
                <a:cxn ang="0">
                  <a:pos x="111" y="46"/>
                </a:cxn>
                <a:cxn ang="0">
                  <a:pos x="115" y="55"/>
                </a:cxn>
                <a:cxn ang="0">
                  <a:pos x="117" y="60"/>
                </a:cxn>
                <a:cxn ang="0">
                  <a:pos x="120" y="65"/>
                </a:cxn>
                <a:cxn ang="0">
                  <a:pos x="122" y="71"/>
                </a:cxn>
                <a:cxn ang="0">
                  <a:pos x="125" y="79"/>
                </a:cxn>
                <a:cxn ang="0">
                  <a:pos x="129" y="89"/>
                </a:cxn>
                <a:cxn ang="0">
                  <a:pos x="135" y="105"/>
                </a:cxn>
                <a:cxn ang="0">
                  <a:pos x="142" y="126"/>
                </a:cxn>
              </a:cxnLst>
              <a:rect l="0" t="0" r="r" b="b"/>
              <a:pathLst>
                <a:path w="142" h="175">
                  <a:moveTo>
                    <a:pt x="142" y="126"/>
                  </a:moveTo>
                  <a:lnTo>
                    <a:pt x="131" y="131"/>
                  </a:lnTo>
                  <a:lnTo>
                    <a:pt x="122" y="135"/>
                  </a:lnTo>
                  <a:lnTo>
                    <a:pt x="115" y="137"/>
                  </a:lnTo>
                  <a:lnTo>
                    <a:pt x="107" y="141"/>
                  </a:lnTo>
                  <a:lnTo>
                    <a:pt x="96" y="145"/>
                  </a:lnTo>
                  <a:lnTo>
                    <a:pt x="81" y="152"/>
                  </a:lnTo>
                  <a:lnTo>
                    <a:pt x="61" y="161"/>
                  </a:lnTo>
                  <a:lnTo>
                    <a:pt x="32" y="175"/>
                  </a:lnTo>
                  <a:lnTo>
                    <a:pt x="29" y="165"/>
                  </a:lnTo>
                  <a:lnTo>
                    <a:pt x="26" y="159"/>
                  </a:lnTo>
                  <a:lnTo>
                    <a:pt x="24" y="153"/>
                  </a:lnTo>
                  <a:lnTo>
                    <a:pt x="22" y="146"/>
                  </a:lnTo>
                  <a:lnTo>
                    <a:pt x="19" y="139"/>
                  </a:lnTo>
                  <a:lnTo>
                    <a:pt x="15" y="128"/>
                  </a:lnTo>
                  <a:lnTo>
                    <a:pt x="8" y="114"/>
                  </a:lnTo>
                  <a:lnTo>
                    <a:pt x="0" y="95"/>
                  </a:lnTo>
                  <a:lnTo>
                    <a:pt x="5" y="84"/>
                  </a:lnTo>
                  <a:lnTo>
                    <a:pt x="9" y="76"/>
                  </a:lnTo>
                  <a:lnTo>
                    <a:pt x="12" y="68"/>
                  </a:lnTo>
                  <a:lnTo>
                    <a:pt x="16" y="61"/>
                  </a:lnTo>
                  <a:lnTo>
                    <a:pt x="20" y="53"/>
                  </a:lnTo>
                  <a:lnTo>
                    <a:pt x="26" y="40"/>
                  </a:lnTo>
                  <a:lnTo>
                    <a:pt x="34" y="23"/>
                  </a:lnTo>
                  <a:lnTo>
                    <a:pt x="45" y="0"/>
                  </a:lnTo>
                  <a:lnTo>
                    <a:pt x="53" y="4"/>
                  </a:lnTo>
                  <a:lnTo>
                    <a:pt x="59" y="8"/>
                  </a:lnTo>
                  <a:lnTo>
                    <a:pt x="63" y="11"/>
                  </a:lnTo>
                  <a:lnTo>
                    <a:pt x="68" y="15"/>
                  </a:lnTo>
                  <a:lnTo>
                    <a:pt x="74" y="19"/>
                  </a:lnTo>
                  <a:lnTo>
                    <a:pt x="83" y="25"/>
                  </a:lnTo>
                  <a:lnTo>
                    <a:pt x="94" y="34"/>
                  </a:lnTo>
                  <a:lnTo>
                    <a:pt x="111" y="46"/>
                  </a:lnTo>
                  <a:lnTo>
                    <a:pt x="115" y="55"/>
                  </a:lnTo>
                  <a:lnTo>
                    <a:pt x="117" y="60"/>
                  </a:lnTo>
                  <a:lnTo>
                    <a:pt x="120" y="65"/>
                  </a:lnTo>
                  <a:lnTo>
                    <a:pt x="122" y="71"/>
                  </a:lnTo>
                  <a:lnTo>
                    <a:pt x="125" y="79"/>
                  </a:lnTo>
                  <a:lnTo>
                    <a:pt x="129" y="89"/>
                  </a:lnTo>
                  <a:lnTo>
                    <a:pt x="135" y="105"/>
                  </a:lnTo>
                  <a:lnTo>
                    <a:pt x="142" y="126"/>
                  </a:lnTo>
                  <a:close/>
                </a:path>
              </a:pathLst>
            </a:custGeom>
            <a:solidFill>
              <a:srgbClr val="8C94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09" name="Freeform 149"/>
            <p:cNvSpPr>
              <a:spLocks/>
            </p:cNvSpPr>
            <p:nvPr/>
          </p:nvSpPr>
          <p:spPr bwMode="auto">
            <a:xfrm>
              <a:off x="1131" y="3293"/>
              <a:ext cx="5" cy="9"/>
            </a:xfrm>
            <a:custGeom>
              <a:avLst/>
              <a:gdLst/>
              <a:ahLst/>
              <a:cxnLst>
                <a:cxn ang="0">
                  <a:pos x="116" y="136"/>
                </a:cxn>
                <a:cxn ang="0">
                  <a:pos x="107" y="139"/>
                </a:cxn>
                <a:cxn ang="0">
                  <a:pos x="101" y="141"/>
                </a:cxn>
                <a:cxn ang="0">
                  <a:pos x="95" y="144"/>
                </a:cxn>
                <a:cxn ang="0">
                  <a:pos x="88" y="146"/>
                </a:cxn>
                <a:cxn ang="0">
                  <a:pos x="80" y="150"/>
                </a:cxn>
                <a:cxn ang="0">
                  <a:pos x="69" y="155"/>
                </a:cxn>
                <a:cxn ang="0">
                  <a:pos x="54" y="162"/>
                </a:cxn>
                <a:cxn ang="0">
                  <a:pos x="32" y="172"/>
                </a:cxn>
                <a:cxn ang="0">
                  <a:pos x="29" y="163"/>
                </a:cxn>
                <a:cxn ang="0">
                  <a:pos x="26" y="156"/>
                </a:cxn>
                <a:cxn ang="0">
                  <a:pos x="24" y="151"/>
                </a:cxn>
                <a:cxn ang="0">
                  <a:pos x="22" y="144"/>
                </a:cxn>
                <a:cxn ang="0">
                  <a:pos x="19" y="136"/>
                </a:cxn>
                <a:cxn ang="0">
                  <a:pos x="15" y="126"/>
                </a:cxn>
                <a:cxn ang="0">
                  <a:pos x="8" y="112"/>
                </a:cxn>
                <a:cxn ang="0">
                  <a:pos x="0" y="93"/>
                </a:cxn>
                <a:cxn ang="0">
                  <a:pos x="5" y="82"/>
                </a:cxn>
                <a:cxn ang="0">
                  <a:pos x="8" y="74"/>
                </a:cxn>
                <a:cxn ang="0">
                  <a:pos x="11" y="67"/>
                </a:cxn>
                <a:cxn ang="0">
                  <a:pos x="14" y="60"/>
                </a:cxn>
                <a:cxn ang="0">
                  <a:pos x="18" y="51"/>
                </a:cxn>
                <a:cxn ang="0">
                  <a:pos x="23" y="39"/>
                </a:cxn>
                <a:cxn ang="0">
                  <a:pos x="31" y="22"/>
                </a:cxn>
                <a:cxn ang="0">
                  <a:pos x="40" y="0"/>
                </a:cxn>
                <a:cxn ang="0">
                  <a:pos x="46" y="5"/>
                </a:cxn>
                <a:cxn ang="0">
                  <a:pos x="50" y="9"/>
                </a:cxn>
                <a:cxn ang="0">
                  <a:pos x="53" y="14"/>
                </a:cxn>
                <a:cxn ang="0">
                  <a:pos x="56" y="18"/>
                </a:cxn>
                <a:cxn ang="0">
                  <a:pos x="60" y="23"/>
                </a:cxn>
                <a:cxn ang="0">
                  <a:pos x="65" y="30"/>
                </a:cxn>
                <a:cxn ang="0">
                  <a:pos x="73" y="41"/>
                </a:cxn>
                <a:cxn ang="0">
                  <a:pos x="83" y="56"/>
                </a:cxn>
                <a:cxn ang="0">
                  <a:pos x="87" y="64"/>
                </a:cxn>
                <a:cxn ang="0">
                  <a:pos x="89" y="69"/>
                </a:cxn>
                <a:cxn ang="0">
                  <a:pos x="92" y="75"/>
                </a:cxn>
                <a:cxn ang="0">
                  <a:pos x="95" y="81"/>
                </a:cxn>
                <a:cxn ang="0">
                  <a:pos x="98" y="88"/>
                </a:cxn>
                <a:cxn ang="0">
                  <a:pos x="102" y="99"/>
                </a:cxn>
                <a:cxn ang="0">
                  <a:pos x="108" y="115"/>
                </a:cxn>
                <a:cxn ang="0">
                  <a:pos x="116" y="136"/>
                </a:cxn>
              </a:cxnLst>
              <a:rect l="0" t="0" r="r" b="b"/>
              <a:pathLst>
                <a:path w="116" h="172">
                  <a:moveTo>
                    <a:pt x="116" y="136"/>
                  </a:moveTo>
                  <a:lnTo>
                    <a:pt x="107" y="139"/>
                  </a:lnTo>
                  <a:lnTo>
                    <a:pt x="101" y="141"/>
                  </a:lnTo>
                  <a:lnTo>
                    <a:pt x="95" y="144"/>
                  </a:lnTo>
                  <a:lnTo>
                    <a:pt x="88" y="146"/>
                  </a:lnTo>
                  <a:lnTo>
                    <a:pt x="80" y="150"/>
                  </a:lnTo>
                  <a:lnTo>
                    <a:pt x="69" y="155"/>
                  </a:lnTo>
                  <a:lnTo>
                    <a:pt x="54" y="162"/>
                  </a:lnTo>
                  <a:lnTo>
                    <a:pt x="32" y="172"/>
                  </a:lnTo>
                  <a:lnTo>
                    <a:pt x="29" y="163"/>
                  </a:lnTo>
                  <a:lnTo>
                    <a:pt x="26" y="156"/>
                  </a:lnTo>
                  <a:lnTo>
                    <a:pt x="24" y="151"/>
                  </a:lnTo>
                  <a:lnTo>
                    <a:pt x="22" y="144"/>
                  </a:lnTo>
                  <a:lnTo>
                    <a:pt x="19" y="136"/>
                  </a:lnTo>
                  <a:lnTo>
                    <a:pt x="15" y="126"/>
                  </a:lnTo>
                  <a:lnTo>
                    <a:pt x="8" y="112"/>
                  </a:lnTo>
                  <a:lnTo>
                    <a:pt x="0" y="93"/>
                  </a:lnTo>
                  <a:lnTo>
                    <a:pt x="5" y="82"/>
                  </a:lnTo>
                  <a:lnTo>
                    <a:pt x="8" y="74"/>
                  </a:lnTo>
                  <a:lnTo>
                    <a:pt x="11" y="67"/>
                  </a:lnTo>
                  <a:lnTo>
                    <a:pt x="14" y="60"/>
                  </a:lnTo>
                  <a:lnTo>
                    <a:pt x="18" y="51"/>
                  </a:lnTo>
                  <a:lnTo>
                    <a:pt x="23" y="39"/>
                  </a:lnTo>
                  <a:lnTo>
                    <a:pt x="31" y="22"/>
                  </a:lnTo>
                  <a:lnTo>
                    <a:pt x="40" y="0"/>
                  </a:lnTo>
                  <a:lnTo>
                    <a:pt x="46" y="5"/>
                  </a:lnTo>
                  <a:lnTo>
                    <a:pt x="50" y="9"/>
                  </a:lnTo>
                  <a:lnTo>
                    <a:pt x="53" y="14"/>
                  </a:lnTo>
                  <a:lnTo>
                    <a:pt x="56" y="18"/>
                  </a:lnTo>
                  <a:lnTo>
                    <a:pt x="60" y="23"/>
                  </a:lnTo>
                  <a:lnTo>
                    <a:pt x="65" y="30"/>
                  </a:lnTo>
                  <a:lnTo>
                    <a:pt x="73" y="41"/>
                  </a:lnTo>
                  <a:lnTo>
                    <a:pt x="83" y="56"/>
                  </a:lnTo>
                  <a:lnTo>
                    <a:pt x="87" y="64"/>
                  </a:lnTo>
                  <a:lnTo>
                    <a:pt x="89" y="69"/>
                  </a:lnTo>
                  <a:lnTo>
                    <a:pt x="92" y="75"/>
                  </a:lnTo>
                  <a:lnTo>
                    <a:pt x="95" y="81"/>
                  </a:lnTo>
                  <a:lnTo>
                    <a:pt x="98" y="88"/>
                  </a:lnTo>
                  <a:lnTo>
                    <a:pt x="102" y="99"/>
                  </a:lnTo>
                  <a:lnTo>
                    <a:pt x="108" y="115"/>
                  </a:lnTo>
                  <a:lnTo>
                    <a:pt x="116" y="136"/>
                  </a:lnTo>
                  <a:close/>
                </a:path>
              </a:pathLst>
            </a:custGeom>
            <a:solidFill>
              <a:srgbClr val="A8B0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10" name="Freeform 150"/>
            <p:cNvSpPr>
              <a:spLocks/>
            </p:cNvSpPr>
            <p:nvPr/>
          </p:nvSpPr>
          <p:spPr bwMode="auto">
            <a:xfrm>
              <a:off x="1131" y="3293"/>
              <a:ext cx="4" cy="9"/>
            </a:xfrm>
            <a:custGeom>
              <a:avLst/>
              <a:gdLst/>
              <a:ahLst/>
              <a:cxnLst>
                <a:cxn ang="0">
                  <a:pos x="88" y="145"/>
                </a:cxn>
                <a:cxn ang="0">
                  <a:pos x="81" y="147"/>
                </a:cxn>
                <a:cxn ang="0">
                  <a:pos x="77" y="150"/>
                </a:cxn>
                <a:cxn ang="0">
                  <a:pos x="73" y="151"/>
                </a:cxn>
                <a:cxn ang="0">
                  <a:pos x="69" y="153"/>
                </a:cxn>
                <a:cxn ang="0">
                  <a:pos x="64" y="155"/>
                </a:cxn>
                <a:cxn ang="0">
                  <a:pos x="57" y="158"/>
                </a:cxn>
                <a:cxn ang="0">
                  <a:pos x="47" y="163"/>
                </a:cxn>
                <a:cxn ang="0">
                  <a:pos x="32" y="170"/>
                </a:cxn>
                <a:cxn ang="0">
                  <a:pos x="29" y="161"/>
                </a:cxn>
                <a:cxn ang="0">
                  <a:pos x="26" y="154"/>
                </a:cxn>
                <a:cxn ang="0">
                  <a:pos x="24" y="148"/>
                </a:cxn>
                <a:cxn ang="0">
                  <a:pos x="22" y="142"/>
                </a:cxn>
                <a:cxn ang="0">
                  <a:pos x="19" y="134"/>
                </a:cxn>
                <a:cxn ang="0">
                  <a:pos x="15" y="123"/>
                </a:cxn>
                <a:cxn ang="0">
                  <a:pos x="8" y="109"/>
                </a:cxn>
                <a:cxn ang="0">
                  <a:pos x="0" y="89"/>
                </a:cxn>
                <a:cxn ang="0">
                  <a:pos x="4" y="79"/>
                </a:cxn>
                <a:cxn ang="0">
                  <a:pos x="7" y="71"/>
                </a:cxn>
                <a:cxn ang="0">
                  <a:pos x="9" y="65"/>
                </a:cxn>
                <a:cxn ang="0">
                  <a:pos x="12" y="58"/>
                </a:cxn>
                <a:cxn ang="0">
                  <a:pos x="15" y="49"/>
                </a:cxn>
                <a:cxn ang="0">
                  <a:pos x="19" y="38"/>
                </a:cxn>
                <a:cxn ang="0">
                  <a:pos x="26" y="22"/>
                </a:cxn>
                <a:cxn ang="0">
                  <a:pos x="34" y="0"/>
                </a:cxn>
                <a:cxn ang="0">
                  <a:pos x="40" y="11"/>
                </a:cxn>
                <a:cxn ang="0">
                  <a:pos x="43" y="21"/>
                </a:cxn>
                <a:cxn ang="0">
                  <a:pos x="47" y="36"/>
                </a:cxn>
                <a:cxn ang="0">
                  <a:pos x="55" y="65"/>
                </a:cxn>
                <a:cxn ang="0">
                  <a:pos x="59" y="74"/>
                </a:cxn>
                <a:cxn ang="0">
                  <a:pos x="61" y="79"/>
                </a:cxn>
                <a:cxn ang="0">
                  <a:pos x="64" y="84"/>
                </a:cxn>
                <a:cxn ang="0">
                  <a:pos x="66" y="90"/>
                </a:cxn>
                <a:cxn ang="0">
                  <a:pos x="69" y="98"/>
                </a:cxn>
                <a:cxn ang="0">
                  <a:pos x="73" y="108"/>
                </a:cxn>
                <a:cxn ang="0">
                  <a:pos x="79" y="124"/>
                </a:cxn>
                <a:cxn ang="0">
                  <a:pos x="88" y="145"/>
                </a:cxn>
              </a:cxnLst>
              <a:rect l="0" t="0" r="r" b="b"/>
              <a:pathLst>
                <a:path w="88" h="170">
                  <a:moveTo>
                    <a:pt x="88" y="145"/>
                  </a:moveTo>
                  <a:lnTo>
                    <a:pt x="81" y="147"/>
                  </a:lnTo>
                  <a:lnTo>
                    <a:pt x="77" y="150"/>
                  </a:lnTo>
                  <a:lnTo>
                    <a:pt x="73" y="151"/>
                  </a:lnTo>
                  <a:lnTo>
                    <a:pt x="69" y="153"/>
                  </a:lnTo>
                  <a:lnTo>
                    <a:pt x="64" y="155"/>
                  </a:lnTo>
                  <a:lnTo>
                    <a:pt x="57" y="158"/>
                  </a:lnTo>
                  <a:lnTo>
                    <a:pt x="47" y="163"/>
                  </a:lnTo>
                  <a:lnTo>
                    <a:pt x="32" y="170"/>
                  </a:lnTo>
                  <a:lnTo>
                    <a:pt x="29" y="161"/>
                  </a:lnTo>
                  <a:lnTo>
                    <a:pt x="26" y="154"/>
                  </a:lnTo>
                  <a:lnTo>
                    <a:pt x="24" y="148"/>
                  </a:lnTo>
                  <a:lnTo>
                    <a:pt x="22" y="142"/>
                  </a:lnTo>
                  <a:lnTo>
                    <a:pt x="19" y="134"/>
                  </a:lnTo>
                  <a:lnTo>
                    <a:pt x="15" y="123"/>
                  </a:lnTo>
                  <a:lnTo>
                    <a:pt x="8" y="109"/>
                  </a:lnTo>
                  <a:lnTo>
                    <a:pt x="0" y="89"/>
                  </a:lnTo>
                  <a:lnTo>
                    <a:pt x="4" y="79"/>
                  </a:lnTo>
                  <a:lnTo>
                    <a:pt x="7" y="71"/>
                  </a:lnTo>
                  <a:lnTo>
                    <a:pt x="9" y="65"/>
                  </a:lnTo>
                  <a:lnTo>
                    <a:pt x="12" y="58"/>
                  </a:lnTo>
                  <a:lnTo>
                    <a:pt x="15" y="49"/>
                  </a:lnTo>
                  <a:lnTo>
                    <a:pt x="19" y="38"/>
                  </a:lnTo>
                  <a:lnTo>
                    <a:pt x="26" y="22"/>
                  </a:lnTo>
                  <a:lnTo>
                    <a:pt x="34" y="0"/>
                  </a:lnTo>
                  <a:lnTo>
                    <a:pt x="40" y="11"/>
                  </a:lnTo>
                  <a:lnTo>
                    <a:pt x="43" y="21"/>
                  </a:lnTo>
                  <a:lnTo>
                    <a:pt x="47" y="36"/>
                  </a:lnTo>
                  <a:lnTo>
                    <a:pt x="55" y="65"/>
                  </a:lnTo>
                  <a:lnTo>
                    <a:pt x="59" y="74"/>
                  </a:lnTo>
                  <a:lnTo>
                    <a:pt x="61" y="79"/>
                  </a:lnTo>
                  <a:lnTo>
                    <a:pt x="64" y="84"/>
                  </a:lnTo>
                  <a:lnTo>
                    <a:pt x="66" y="90"/>
                  </a:lnTo>
                  <a:lnTo>
                    <a:pt x="69" y="98"/>
                  </a:lnTo>
                  <a:lnTo>
                    <a:pt x="73" y="108"/>
                  </a:lnTo>
                  <a:lnTo>
                    <a:pt x="79" y="124"/>
                  </a:lnTo>
                  <a:lnTo>
                    <a:pt x="88" y="145"/>
                  </a:lnTo>
                  <a:close/>
                </a:path>
              </a:pathLst>
            </a:custGeom>
            <a:solidFill>
              <a:srgbClr val="C4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11" name="Freeform 151"/>
            <p:cNvSpPr>
              <a:spLocks/>
            </p:cNvSpPr>
            <p:nvPr/>
          </p:nvSpPr>
          <p:spPr bwMode="auto">
            <a:xfrm>
              <a:off x="1132" y="3293"/>
              <a:ext cx="2" cy="9"/>
            </a:xfrm>
            <a:custGeom>
              <a:avLst/>
              <a:gdLst/>
              <a:ahLst/>
              <a:cxnLst>
                <a:cxn ang="0">
                  <a:pos x="59" y="155"/>
                </a:cxn>
                <a:cxn ang="0">
                  <a:pos x="33" y="167"/>
                </a:cxn>
                <a:cxn ang="0">
                  <a:pos x="0" y="87"/>
                </a:cxn>
                <a:cxn ang="0">
                  <a:pos x="29" y="0"/>
                </a:cxn>
                <a:cxn ang="0">
                  <a:pos x="26" y="76"/>
                </a:cxn>
                <a:cxn ang="0">
                  <a:pos x="59" y="155"/>
                </a:cxn>
              </a:cxnLst>
              <a:rect l="0" t="0" r="r" b="b"/>
              <a:pathLst>
                <a:path w="59" h="167">
                  <a:moveTo>
                    <a:pt x="59" y="155"/>
                  </a:moveTo>
                  <a:lnTo>
                    <a:pt x="33" y="167"/>
                  </a:lnTo>
                  <a:lnTo>
                    <a:pt x="0" y="87"/>
                  </a:lnTo>
                  <a:lnTo>
                    <a:pt x="29" y="0"/>
                  </a:lnTo>
                  <a:lnTo>
                    <a:pt x="26" y="76"/>
                  </a:lnTo>
                  <a:lnTo>
                    <a:pt x="59" y="155"/>
                  </a:lnTo>
                  <a:close/>
                </a:path>
              </a:pathLst>
            </a:custGeom>
            <a:solidFill>
              <a:srgbClr val="E0E8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12" name="Freeform 152"/>
            <p:cNvSpPr>
              <a:spLocks/>
            </p:cNvSpPr>
            <p:nvPr/>
          </p:nvSpPr>
          <p:spPr bwMode="auto">
            <a:xfrm>
              <a:off x="1130" y="3294"/>
              <a:ext cx="8" cy="4"/>
            </a:xfrm>
            <a:custGeom>
              <a:avLst/>
              <a:gdLst/>
              <a:ahLst/>
              <a:cxnLst>
                <a:cxn ang="0">
                  <a:pos x="170" y="4"/>
                </a:cxn>
                <a:cxn ang="0">
                  <a:pos x="168" y="0"/>
                </a:cxn>
                <a:cxn ang="0">
                  <a:pos x="0" y="73"/>
                </a:cxn>
                <a:cxn ang="0">
                  <a:pos x="4" y="81"/>
                </a:cxn>
                <a:cxn ang="0">
                  <a:pos x="172" y="8"/>
                </a:cxn>
                <a:cxn ang="0">
                  <a:pos x="170" y="4"/>
                </a:cxn>
              </a:cxnLst>
              <a:rect l="0" t="0" r="r" b="b"/>
              <a:pathLst>
                <a:path w="172" h="81">
                  <a:moveTo>
                    <a:pt x="170" y="4"/>
                  </a:moveTo>
                  <a:lnTo>
                    <a:pt x="168" y="0"/>
                  </a:lnTo>
                  <a:lnTo>
                    <a:pt x="0" y="73"/>
                  </a:lnTo>
                  <a:lnTo>
                    <a:pt x="4" y="81"/>
                  </a:lnTo>
                  <a:lnTo>
                    <a:pt x="172" y="8"/>
                  </a:lnTo>
                  <a:lnTo>
                    <a:pt x="170" y="4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13" name="Freeform 153"/>
            <p:cNvSpPr>
              <a:spLocks/>
            </p:cNvSpPr>
            <p:nvPr/>
          </p:nvSpPr>
          <p:spPr bwMode="auto">
            <a:xfrm>
              <a:off x="1176" y="3432"/>
              <a:ext cx="10" cy="6"/>
            </a:xfrm>
            <a:custGeom>
              <a:avLst/>
              <a:gdLst/>
              <a:ahLst/>
              <a:cxnLst>
                <a:cxn ang="0">
                  <a:pos x="216" y="12"/>
                </a:cxn>
                <a:cxn ang="0">
                  <a:pos x="4" y="103"/>
                </a:cxn>
                <a:cxn ang="0">
                  <a:pos x="0" y="93"/>
                </a:cxn>
                <a:cxn ang="0">
                  <a:pos x="211" y="0"/>
                </a:cxn>
                <a:cxn ang="0">
                  <a:pos x="216" y="12"/>
                </a:cxn>
              </a:cxnLst>
              <a:rect l="0" t="0" r="r" b="b"/>
              <a:pathLst>
                <a:path w="216" h="103">
                  <a:moveTo>
                    <a:pt x="216" y="12"/>
                  </a:moveTo>
                  <a:lnTo>
                    <a:pt x="4" y="103"/>
                  </a:lnTo>
                  <a:lnTo>
                    <a:pt x="0" y="93"/>
                  </a:lnTo>
                  <a:lnTo>
                    <a:pt x="211" y="0"/>
                  </a:lnTo>
                  <a:lnTo>
                    <a:pt x="216" y="12"/>
                  </a:lnTo>
                  <a:close/>
                </a:path>
              </a:pathLst>
            </a:custGeom>
            <a:solidFill>
              <a:srgbClr val="11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14" name="Freeform 154"/>
            <p:cNvSpPr>
              <a:spLocks/>
            </p:cNvSpPr>
            <p:nvPr/>
          </p:nvSpPr>
          <p:spPr bwMode="auto">
            <a:xfrm>
              <a:off x="1176" y="3433"/>
              <a:ext cx="11" cy="16"/>
            </a:xfrm>
            <a:custGeom>
              <a:avLst/>
              <a:gdLst/>
              <a:ahLst/>
              <a:cxnLst>
                <a:cxn ang="0">
                  <a:pos x="207" y="296"/>
                </a:cxn>
                <a:cxn ang="0">
                  <a:pos x="219" y="286"/>
                </a:cxn>
                <a:cxn ang="0">
                  <a:pos x="232" y="267"/>
                </a:cxn>
                <a:cxn ang="0">
                  <a:pos x="242" y="241"/>
                </a:cxn>
                <a:cxn ang="0">
                  <a:pos x="248" y="206"/>
                </a:cxn>
                <a:cxn ang="0">
                  <a:pos x="250" y="165"/>
                </a:cxn>
                <a:cxn ang="0">
                  <a:pos x="245" y="116"/>
                </a:cxn>
                <a:cxn ang="0">
                  <a:pos x="233" y="62"/>
                </a:cxn>
                <a:cxn ang="0">
                  <a:pos x="211" y="0"/>
                </a:cxn>
                <a:cxn ang="0">
                  <a:pos x="198" y="6"/>
                </a:cxn>
                <a:cxn ang="0">
                  <a:pos x="185" y="12"/>
                </a:cxn>
                <a:cxn ang="0">
                  <a:pos x="171" y="17"/>
                </a:cxn>
                <a:cxn ang="0">
                  <a:pos x="158" y="24"/>
                </a:cxn>
                <a:cxn ang="0">
                  <a:pos x="145" y="29"/>
                </a:cxn>
                <a:cxn ang="0">
                  <a:pos x="132" y="35"/>
                </a:cxn>
                <a:cxn ang="0">
                  <a:pos x="118" y="41"/>
                </a:cxn>
                <a:cxn ang="0">
                  <a:pos x="106" y="46"/>
                </a:cxn>
                <a:cxn ang="0">
                  <a:pos x="93" y="52"/>
                </a:cxn>
                <a:cxn ang="0">
                  <a:pos x="80" y="57"/>
                </a:cxn>
                <a:cxn ang="0">
                  <a:pos x="66" y="64"/>
                </a:cxn>
                <a:cxn ang="0">
                  <a:pos x="53" y="69"/>
                </a:cxn>
                <a:cxn ang="0">
                  <a:pos x="40" y="75"/>
                </a:cxn>
                <a:cxn ang="0">
                  <a:pos x="27" y="81"/>
                </a:cxn>
                <a:cxn ang="0">
                  <a:pos x="13" y="87"/>
                </a:cxn>
                <a:cxn ang="0">
                  <a:pos x="0" y="92"/>
                </a:cxn>
                <a:cxn ang="0">
                  <a:pos x="13" y="123"/>
                </a:cxn>
                <a:cxn ang="0">
                  <a:pos x="28" y="150"/>
                </a:cxn>
                <a:cxn ang="0">
                  <a:pos x="42" y="175"/>
                </a:cxn>
                <a:cxn ang="0">
                  <a:pos x="57" y="198"/>
                </a:cxn>
                <a:cxn ang="0">
                  <a:pos x="73" y="218"/>
                </a:cxn>
                <a:cxn ang="0">
                  <a:pos x="87" y="236"/>
                </a:cxn>
                <a:cxn ang="0">
                  <a:pos x="102" y="250"/>
                </a:cxn>
                <a:cxn ang="0">
                  <a:pos x="117" y="263"/>
                </a:cxn>
                <a:cxn ang="0">
                  <a:pos x="132" y="274"/>
                </a:cxn>
                <a:cxn ang="0">
                  <a:pos x="145" y="283"/>
                </a:cxn>
                <a:cxn ang="0">
                  <a:pos x="158" y="289"/>
                </a:cxn>
                <a:cxn ang="0">
                  <a:pos x="170" y="294"/>
                </a:cxn>
                <a:cxn ang="0">
                  <a:pos x="182" y="297"/>
                </a:cxn>
                <a:cxn ang="0">
                  <a:pos x="192" y="298"/>
                </a:cxn>
                <a:cxn ang="0">
                  <a:pos x="200" y="298"/>
                </a:cxn>
                <a:cxn ang="0">
                  <a:pos x="207" y="296"/>
                </a:cxn>
              </a:cxnLst>
              <a:rect l="0" t="0" r="r" b="b"/>
              <a:pathLst>
                <a:path w="250" h="298">
                  <a:moveTo>
                    <a:pt x="207" y="296"/>
                  </a:moveTo>
                  <a:lnTo>
                    <a:pt x="219" y="286"/>
                  </a:lnTo>
                  <a:lnTo>
                    <a:pt x="232" y="267"/>
                  </a:lnTo>
                  <a:lnTo>
                    <a:pt x="242" y="241"/>
                  </a:lnTo>
                  <a:lnTo>
                    <a:pt x="248" y="206"/>
                  </a:lnTo>
                  <a:lnTo>
                    <a:pt x="250" y="165"/>
                  </a:lnTo>
                  <a:lnTo>
                    <a:pt x="245" y="116"/>
                  </a:lnTo>
                  <a:lnTo>
                    <a:pt x="233" y="62"/>
                  </a:lnTo>
                  <a:lnTo>
                    <a:pt x="211" y="0"/>
                  </a:lnTo>
                  <a:lnTo>
                    <a:pt x="198" y="6"/>
                  </a:lnTo>
                  <a:lnTo>
                    <a:pt x="185" y="12"/>
                  </a:lnTo>
                  <a:lnTo>
                    <a:pt x="171" y="17"/>
                  </a:lnTo>
                  <a:lnTo>
                    <a:pt x="158" y="24"/>
                  </a:lnTo>
                  <a:lnTo>
                    <a:pt x="145" y="29"/>
                  </a:lnTo>
                  <a:lnTo>
                    <a:pt x="132" y="35"/>
                  </a:lnTo>
                  <a:lnTo>
                    <a:pt x="118" y="41"/>
                  </a:lnTo>
                  <a:lnTo>
                    <a:pt x="106" y="46"/>
                  </a:lnTo>
                  <a:lnTo>
                    <a:pt x="93" y="52"/>
                  </a:lnTo>
                  <a:lnTo>
                    <a:pt x="80" y="57"/>
                  </a:lnTo>
                  <a:lnTo>
                    <a:pt x="66" y="64"/>
                  </a:lnTo>
                  <a:lnTo>
                    <a:pt x="53" y="69"/>
                  </a:lnTo>
                  <a:lnTo>
                    <a:pt x="40" y="75"/>
                  </a:lnTo>
                  <a:lnTo>
                    <a:pt x="27" y="81"/>
                  </a:lnTo>
                  <a:lnTo>
                    <a:pt x="13" y="87"/>
                  </a:lnTo>
                  <a:lnTo>
                    <a:pt x="0" y="92"/>
                  </a:lnTo>
                  <a:lnTo>
                    <a:pt x="13" y="123"/>
                  </a:lnTo>
                  <a:lnTo>
                    <a:pt x="28" y="150"/>
                  </a:lnTo>
                  <a:lnTo>
                    <a:pt x="42" y="175"/>
                  </a:lnTo>
                  <a:lnTo>
                    <a:pt x="57" y="198"/>
                  </a:lnTo>
                  <a:lnTo>
                    <a:pt x="73" y="218"/>
                  </a:lnTo>
                  <a:lnTo>
                    <a:pt x="87" y="236"/>
                  </a:lnTo>
                  <a:lnTo>
                    <a:pt x="102" y="250"/>
                  </a:lnTo>
                  <a:lnTo>
                    <a:pt x="117" y="263"/>
                  </a:lnTo>
                  <a:lnTo>
                    <a:pt x="132" y="274"/>
                  </a:lnTo>
                  <a:lnTo>
                    <a:pt x="145" y="283"/>
                  </a:lnTo>
                  <a:lnTo>
                    <a:pt x="158" y="289"/>
                  </a:lnTo>
                  <a:lnTo>
                    <a:pt x="170" y="294"/>
                  </a:lnTo>
                  <a:lnTo>
                    <a:pt x="182" y="297"/>
                  </a:lnTo>
                  <a:lnTo>
                    <a:pt x="192" y="298"/>
                  </a:lnTo>
                  <a:lnTo>
                    <a:pt x="200" y="298"/>
                  </a:lnTo>
                  <a:lnTo>
                    <a:pt x="207" y="296"/>
                  </a:lnTo>
                  <a:close/>
                </a:path>
              </a:pathLst>
            </a:custGeom>
            <a:solidFill>
              <a:srgbClr val="11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15" name="Freeform 155"/>
            <p:cNvSpPr>
              <a:spLocks/>
            </p:cNvSpPr>
            <p:nvPr/>
          </p:nvSpPr>
          <p:spPr bwMode="auto">
            <a:xfrm>
              <a:off x="1176" y="3433"/>
              <a:ext cx="10" cy="16"/>
            </a:xfrm>
            <a:custGeom>
              <a:avLst/>
              <a:gdLst/>
              <a:ahLst/>
              <a:cxnLst>
                <a:cxn ang="0">
                  <a:pos x="199" y="285"/>
                </a:cxn>
                <a:cxn ang="0">
                  <a:pos x="209" y="276"/>
                </a:cxn>
                <a:cxn ang="0">
                  <a:pos x="217" y="259"/>
                </a:cxn>
                <a:cxn ang="0">
                  <a:pos x="224" y="234"/>
                </a:cxn>
                <a:cxn ang="0">
                  <a:pos x="226" y="202"/>
                </a:cxn>
                <a:cxn ang="0">
                  <a:pos x="223" y="162"/>
                </a:cxn>
                <a:cxn ang="0">
                  <a:pos x="214" y="115"/>
                </a:cxn>
                <a:cxn ang="0">
                  <a:pos x="200" y="61"/>
                </a:cxn>
                <a:cxn ang="0">
                  <a:pos x="178" y="0"/>
                </a:cxn>
                <a:cxn ang="0">
                  <a:pos x="166" y="5"/>
                </a:cxn>
                <a:cxn ang="0">
                  <a:pos x="155" y="10"/>
                </a:cxn>
                <a:cxn ang="0">
                  <a:pos x="144" y="15"/>
                </a:cxn>
                <a:cxn ang="0">
                  <a:pos x="134" y="20"/>
                </a:cxn>
                <a:cxn ang="0">
                  <a:pos x="123" y="24"/>
                </a:cxn>
                <a:cxn ang="0">
                  <a:pos x="111" y="30"/>
                </a:cxn>
                <a:cxn ang="0">
                  <a:pos x="100" y="34"/>
                </a:cxn>
                <a:cxn ang="0">
                  <a:pos x="89" y="39"/>
                </a:cxn>
                <a:cxn ang="0">
                  <a:pos x="78" y="44"/>
                </a:cxn>
                <a:cxn ang="0">
                  <a:pos x="67" y="49"/>
                </a:cxn>
                <a:cxn ang="0">
                  <a:pos x="55" y="54"/>
                </a:cxn>
                <a:cxn ang="0">
                  <a:pos x="45" y="58"/>
                </a:cxn>
                <a:cxn ang="0">
                  <a:pos x="34" y="63"/>
                </a:cxn>
                <a:cxn ang="0">
                  <a:pos x="23" y="69"/>
                </a:cxn>
                <a:cxn ang="0">
                  <a:pos x="11" y="73"/>
                </a:cxn>
                <a:cxn ang="0">
                  <a:pos x="0" y="78"/>
                </a:cxn>
                <a:cxn ang="0">
                  <a:pos x="13" y="109"/>
                </a:cxn>
                <a:cxn ang="0">
                  <a:pos x="28" y="136"/>
                </a:cxn>
                <a:cxn ang="0">
                  <a:pos x="42" y="161"/>
                </a:cxn>
                <a:cxn ang="0">
                  <a:pos x="56" y="184"/>
                </a:cxn>
                <a:cxn ang="0">
                  <a:pos x="72" y="204"/>
                </a:cxn>
                <a:cxn ang="0">
                  <a:pos x="86" y="221"/>
                </a:cxn>
                <a:cxn ang="0">
                  <a:pos x="101" y="236"/>
                </a:cxn>
                <a:cxn ang="0">
                  <a:pos x="115" y="250"/>
                </a:cxn>
                <a:cxn ang="0">
                  <a:pos x="129" y="260"/>
                </a:cxn>
                <a:cxn ang="0">
                  <a:pos x="142" y="270"/>
                </a:cxn>
                <a:cxn ang="0">
                  <a:pos x="155" y="276"/>
                </a:cxn>
                <a:cxn ang="0">
                  <a:pos x="166" y="282"/>
                </a:cxn>
                <a:cxn ang="0">
                  <a:pos x="177" y="285"/>
                </a:cxn>
                <a:cxn ang="0">
                  <a:pos x="186" y="287"/>
                </a:cxn>
                <a:cxn ang="0">
                  <a:pos x="193" y="287"/>
                </a:cxn>
                <a:cxn ang="0">
                  <a:pos x="199" y="285"/>
                </a:cxn>
              </a:cxnLst>
              <a:rect l="0" t="0" r="r" b="b"/>
              <a:pathLst>
                <a:path w="226" h="287">
                  <a:moveTo>
                    <a:pt x="199" y="285"/>
                  </a:moveTo>
                  <a:lnTo>
                    <a:pt x="209" y="276"/>
                  </a:lnTo>
                  <a:lnTo>
                    <a:pt x="217" y="259"/>
                  </a:lnTo>
                  <a:lnTo>
                    <a:pt x="224" y="234"/>
                  </a:lnTo>
                  <a:lnTo>
                    <a:pt x="226" y="202"/>
                  </a:lnTo>
                  <a:lnTo>
                    <a:pt x="223" y="162"/>
                  </a:lnTo>
                  <a:lnTo>
                    <a:pt x="214" y="115"/>
                  </a:lnTo>
                  <a:lnTo>
                    <a:pt x="200" y="61"/>
                  </a:lnTo>
                  <a:lnTo>
                    <a:pt x="178" y="0"/>
                  </a:lnTo>
                  <a:lnTo>
                    <a:pt x="166" y="5"/>
                  </a:lnTo>
                  <a:lnTo>
                    <a:pt x="155" y="10"/>
                  </a:lnTo>
                  <a:lnTo>
                    <a:pt x="144" y="15"/>
                  </a:lnTo>
                  <a:lnTo>
                    <a:pt x="134" y="20"/>
                  </a:lnTo>
                  <a:lnTo>
                    <a:pt x="123" y="24"/>
                  </a:lnTo>
                  <a:lnTo>
                    <a:pt x="111" y="30"/>
                  </a:lnTo>
                  <a:lnTo>
                    <a:pt x="100" y="34"/>
                  </a:lnTo>
                  <a:lnTo>
                    <a:pt x="89" y="39"/>
                  </a:lnTo>
                  <a:lnTo>
                    <a:pt x="78" y="44"/>
                  </a:lnTo>
                  <a:lnTo>
                    <a:pt x="67" y="49"/>
                  </a:lnTo>
                  <a:lnTo>
                    <a:pt x="55" y="54"/>
                  </a:lnTo>
                  <a:lnTo>
                    <a:pt x="45" y="58"/>
                  </a:lnTo>
                  <a:lnTo>
                    <a:pt x="34" y="63"/>
                  </a:lnTo>
                  <a:lnTo>
                    <a:pt x="23" y="69"/>
                  </a:lnTo>
                  <a:lnTo>
                    <a:pt x="11" y="73"/>
                  </a:lnTo>
                  <a:lnTo>
                    <a:pt x="0" y="78"/>
                  </a:lnTo>
                  <a:lnTo>
                    <a:pt x="13" y="109"/>
                  </a:lnTo>
                  <a:lnTo>
                    <a:pt x="28" y="136"/>
                  </a:lnTo>
                  <a:lnTo>
                    <a:pt x="42" y="161"/>
                  </a:lnTo>
                  <a:lnTo>
                    <a:pt x="56" y="184"/>
                  </a:lnTo>
                  <a:lnTo>
                    <a:pt x="72" y="204"/>
                  </a:lnTo>
                  <a:lnTo>
                    <a:pt x="86" y="221"/>
                  </a:lnTo>
                  <a:lnTo>
                    <a:pt x="101" y="236"/>
                  </a:lnTo>
                  <a:lnTo>
                    <a:pt x="115" y="250"/>
                  </a:lnTo>
                  <a:lnTo>
                    <a:pt x="129" y="260"/>
                  </a:lnTo>
                  <a:lnTo>
                    <a:pt x="142" y="270"/>
                  </a:lnTo>
                  <a:lnTo>
                    <a:pt x="155" y="276"/>
                  </a:lnTo>
                  <a:lnTo>
                    <a:pt x="166" y="282"/>
                  </a:lnTo>
                  <a:lnTo>
                    <a:pt x="177" y="285"/>
                  </a:lnTo>
                  <a:lnTo>
                    <a:pt x="186" y="287"/>
                  </a:lnTo>
                  <a:lnTo>
                    <a:pt x="193" y="287"/>
                  </a:lnTo>
                  <a:lnTo>
                    <a:pt x="199" y="285"/>
                  </a:lnTo>
                  <a:close/>
                </a:path>
              </a:pathLst>
            </a:custGeom>
            <a:solidFill>
              <a:srgbClr val="2B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16" name="Freeform 156"/>
            <p:cNvSpPr>
              <a:spLocks/>
            </p:cNvSpPr>
            <p:nvPr/>
          </p:nvSpPr>
          <p:spPr bwMode="auto">
            <a:xfrm>
              <a:off x="1177" y="3434"/>
              <a:ext cx="9" cy="15"/>
            </a:xfrm>
            <a:custGeom>
              <a:avLst/>
              <a:gdLst/>
              <a:ahLst/>
              <a:cxnLst>
                <a:cxn ang="0">
                  <a:pos x="189" y="273"/>
                </a:cxn>
                <a:cxn ang="0">
                  <a:pos x="196" y="265"/>
                </a:cxn>
                <a:cxn ang="0">
                  <a:pos x="201" y="251"/>
                </a:cxn>
                <a:cxn ang="0">
                  <a:pos x="202" y="227"/>
                </a:cxn>
                <a:cxn ang="0">
                  <a:pos x="200" y="197"/>
                </a:cxn>
                <a:cxn ang="0">
                  <a:pos x="193" y="159"/>
                </a:cxn>
                <a:cxn ang="0">
                  <a:pos x="182" y="114"/>
                </a:cxn>
                <a:cxn ang="0">
                  <a:pos x="165" y="60"/>
                </a:cxn>
                <a:cxn ang="0">
                  <a:pos x="142" y="0"/>
                </a:cxn>
                <a:cxn ang="0">
                  <a:pos x="125" y="7"/>
                </a:cxn>
                <a:cxn ang="0">
                  <a:pos x="107" y="14"/>
                </a:cxn>
                <a:cxn ang="0">
                  <a:pos x="89" y="23"/>
                </a:cxn>
                <a:cxn ang="0">
                  <a:pos x="72" y="30"/>
                </a:cxn>
                <a:cxn ang="0">
                  <a:pos x="53" y="39"/>
                </a:cxn>
                <a:cxn ang="0">
                  <a:pos x="36" y="46"/>
                </a:cxn>
                <a:cxn ang="0">
                  <a:pos x="18" y="54"/>
                </a:cxn>
                <a:cxn ang="0">
                  <a:pos x="0" y="62"/>
                </a:cxn>
                <a:cxn ang="0">
                  <a:pos x="14" y="92"/>
                </a:cxn>
                <a:cxn ang="0">
                  <a:pos x="28" y="120"/>
                </a:cxn>
                <a:cxn ang="0">
                  <a:pos x="41" y="145"/>
                </a:cxn>
                <a:cxn ang="0">
                  <a:pos x="57" y="168"/>
                </a:cxn>
                <a:cxn ang="0">
                  <a:pos x="71" y="188"/>
                </a:cxn>
                <a:cxn ang="0">
                  <a:pos x="85" y="206"/>
                </a:cxn>
                <a:cxn ang="0">
                  <a:pos x="98" y="221"/>
                </a:cxn>
                <a:cxn ang="0">
                  <a:pos x="113" y="235"/>
                </a:cxn>
                <a:cxn ang="0">
                  <a:pos x="126" y="246"/>
                </a:cxn>
                <a:cxn ang="0">
                  <a:pos x="138" y="256"/>
                </a:cxn>
                <a:cxn ang="0">
                  <a:pos x="149" y="262"/>
                </a:cxn>
                <a:cxn ang="0">
                  <a:pos x="160" y="268"/>
                </a:cxn>
                <a:cxn ang="0">
                  <a:pos x="170" y="272"/>
                </a:cxn>
                <a:cxn ang="0">
                  <a:pos x="178" y="274"/>
                </a:cxn>
                <a:cxn ang="0">
                  <a:pos x="184" y="274"/>
                </a:cxn>
                <a:cxn ang="0">
                  <a:pos x="189" y="273"/>
                </a:cxn>
              </a:cxnLst>
              <a:rect l="0" t="0" r="r" b="b"/>
              <a:pathLst>
                <a:path w="202" h="274">
                  <a:moveTo>
                    <a:pt x="189" y="273"/>
                  </a:moveTo>
                  <a:lnTo>
                    <a:pt x="196" y="265"/>
                  </a:lnTo>
                  <a:lnTo>
                    <a:pt x="201" y="251"/>
                  </a:lnTo>
                  <a:lnTo>
                    <a:pt x="202" y="227"/>
                  </a:lnTo>
                  <a:lnTo>
                    <a:pt x="200" y="197"/>
                  </a:lnTo>
                  <a:lnTo>
                    <a:pt x="193" y="159"/>
                  </a:lnTo>
                  <a:lnTo>
                    <a:pt x="182" y="114"/>
                  </a:lnTo>
                  <a:lnTo>
                    <a:pt x="165" y="60"/>
                  </a:lnTo>
                  <a:lnTo>
                    <a:pt x="142" y="0"/>
                  </a:lnTo>
                  <a:lnTo>
                    <a:pt x="125" y="7"/>
                  </a:lnTo>
                  <a:lnTo>
                    <a:pt x="107" y="14"/>
                  </a:lnTo>
                  <a:lnTo>
                    <a:pt x="89" y="23"/>
                  </a:lnTo>
                  <a:lnTo>
                    <a:pt x="72" y="30"/>
                  </a:lnTo>
                  <a:lnTo>
                    <a:pt x="53" y="39"/>
                  </a:lnTo>
                  <a:lnTo>
                    <a:pt x="36" y="46"/>
                  </a:lnTo>
                  <a:lnTo>
                    <a:pt x="18" y="54"/>
                  </a:lnTo>
                  <a:lnTo>
                    <a:pt x="0" y="62"/>
                  </a:lnTo>
                  <a:lnTo>
                    <a:pt x="14" y="92"/>
                  </a:lnTo>
                  <a:lnTo>
                    <a:pt x="28" y="120"/>
                  </a:lnTo>
                  <a:lnTo>
                    <a:pt x="41" y="145"/>
                  </a:lnTo>
                  <a:lnTo>
                    <a:pt x="57" y="168"/>
                  </a:lnTo>
                  <a:lnTo>
                    <a:pt x="71" y="188"/>
                  </a:lnTo>
                  <a:lnTo>
                    <a:pt x="85" y="206"/>
                  </a:lnTo>
                  <a:lnTo>
                    <a:pt x="98" y="221"/>
                  </a:lnTo>
                  <a:lnTo>
                    <a:pt x="113" y="235"/>
                  </a:lnTo>
                  <a:lnTo>
                    <a:pt x="126" y="246"/>
                  </a:lnTo>
                  <a:lnTo>
                    <a:pt x="138" y="256"/>
                  </a:lnTo>
                  <a:lnTo>
                    <a:pt x="149" y="262"/>
                  </a:lnTo>
                  <a:lnTo>
                    <a:pt x="160" y="268"/>
                  </a:lnTo>
                  <a:lnTo>
                    <a:pt x="170" y="272"/>
                  </a:lnTo>
                  <a:lnTo>
                    <a:pt x="178" y="274"/>
                  </a:lnTo>
                  <a:lnTo>
                    <a:pt x="184" y="274"/>
                  </a:lnTo>
                  <a:lnTo>
                    <a:pt x="189" y="273"/>
                  </a:lnTo>
                  <a:close/>
                </a:path>
              </a:pathLst>
            </a:custGeom>
            <a:solidFill>
              <a:srgbClr val="474F4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17" name="Freeform 157"/>
            <p:cNvSpPr>
              <a:spLocks/>
            </p:cNvSpPr>
            <p:nvPr/>
          </p:nvSpPr>
          <p:spPr bwMode="auto">
            <a:xfrm>
              <a:off x="1177" y="3435"/>
              <a:ext cx="9" cy="14"/>
            </a:xfrm>
            <a:custGeom>
              <a:avLst/>
              <a:gdLst/>
              <a:ahLst/>
              <a:cxnLst>
                <a:cxn ang="0">
                  <a:pos x="180" y="263"/>
                </a:cxn>
                <a:cxn ang="0">
                  <a:pos x="185" y="256"/>
                </a:cxn>
                <a:cxn ang="0">
                  <a:pos x="186" y="243"/>
                </a:cxn>
                <a:cxn ang="0">
                  <a:pos x="183" y="222"/>
                </a:cxn>
                <a:cxn ang="0">
                  <a:pos x="177" y="193"/>
                </a:cxn>
                <a:cxn ang="0">
                  <a:pos x="166" y="157"/>
                </a:cxn>
                <a:cxn ang="0">
                  <a:pos x="151" y="113"/>
                </a:cxn>
                <a:cxn ang="0">
                  <a:pos x="131" y="60"/>
                </a:cxn>
                <a:cxn ang="0">
                  <a:pos x="108" y="0"/>
                </a:cxn>
                <a:cxn ang="0">
                  <a:pos x="94" y="7"/>
                </a:cxn>
                <a:cxn ang="0">
                  <a:pos x="80" y="13"/>
                </a:cxn>
                <a:cxn ang="0">
                  <a:pos x="67" y="18"/>
                </a:cxn>
                <a:cxn ang="0">
                  <a:pos x="54" y="24"/>
                </a:cxn>
                <a:cxn ang="0">
                  <a:pos x="40" y="30"/>
                </a:cxn>
                <a:cxn ang="0">
                  <a:pos x="27" y="36"/>
                </a:cxn>
                <a:cxn ang="0">
                  <a:pos x="13" y="41"/>
                </a:cxn>
                <a:cxn ang="0">
                  <a:pos x="0" y="48"/>
                </a:cxn>
                <a:cxn ang="0">
                  <a:pos x="13" y="78"/>
                </a:cxn>
                <a:cxn ang="0">
                  <a:pos x="26" y="106"/>
                </a:cxn>
                <a:cxn ang="0">
                  <a:pos x="40" y="131"/>
                </a:cxn>
                <a:cxn ang="0">
                  <a:pos x="55" y="154"/>
                </a:cxn>
                <a:cxn ang="0">
                  <a:pos x="69" y="174"/>
                </a:cxn>
                <a:cxn ang="0">
                  <a:pos x="83" y="192"/>
                </a:cxn>
                <a:cxn ang="0">
                  <a:pos x="96" y="208"/>
                </a:cxn>
                <a:cxn ang="0">
                  <a:pos x="110" y="222"/>
                </a:cxn>
                <a:cxn ang="0">
                  <a:pos x="122" y="233"/>
                </a:cxn>
                <a:cxn ang="0">
                  <a:pos x="134" y="243"/>
                </a:cxn>
                <a:cxn ang="0">
                  <a:pos x="145" y="250"/>
                </a:cxn>
                <a:cxn ang="0">
                  <a:pos x="155" y="256"/>
                </a:cxn>
                <a:cxn ang="0">
                  <a:pos x="164" y="261"/>
                </a:cxn>
                <a:cxn ang="0">
                  <a:pos x="171" y="263"/>
                </a:cxn>
                <a:cxn ang="0">
                  <a:pos x="176" y="264"/>
                </a:cxn>
                <a:cxn ang="0">
                  <a:pos x="180" y="263"/>
                </a:cxn>
              </a:cxnLst>
              <a:rect l="0" t="0" r="r" b="b"/>
              <a:pathLst>
                <a:path w="186" h="264">
                  <a:moveTo>
                    <a:pt x="180" y="263"/>
                  </a:moveTo>
                  <a:lnTo>
                    <a:pt x="185" y="256"/>
                  </a:lnTo>
                  <a:lnTo>
                    <a:pt x="186" y="243"/>
                  </a:lnTo>
                  <a:lnTo>
                    <a:pt x="183" y="222"/>
                  </a:lnTo>
                  <a:lnTo>
                    <a:pt x="177" y="193"/>
                  </a:lnTo>
                  <a:lnTo>
                    <a:pt x="166" y="157"/>
                  </a:lnTo>
                  <a:lnTo>
                    <a:pt x="151" y="113"/>
                  </a:lnTo>
                  <a:lnTo>
                    <a:pt x="131" y="60"/>
                  </a:lnTo>
                  <a:lnTo>
                    <a:pt x="108" y="0"/>
                  </a:lnTo>
                  <a:lnTo>
                    <a:pt x="94" y="7"/>
                  </a:lnTo>
                  <a:lnTo>
                    <a:pt x="80" y="13"/>
                  </a:lnTo>
                  <a:lnTo>
                    <a:pt x="67" y="18"/>
                  </a:lnTo>
                  <a:lnTo>
                    <a:pt x="54" y="24"/>
                  </a:lnTo>
                  <a:lnTo>
                    <a:pt x="40" y="30"/>
                  </a:lnTo>
                  <a:lnTo>
                    <a:pt x="27" y="36"/>
                  </a:lnTo>
                  <a:lnTo>
                    <a:pt x="13" y="41"/>
                  </a:lnTo>
                  <a:lnTo>
                    <a:pt x="0" y="48"/>
                  </a:lnTo>
                  <a:lnTo>
                    <a:pt x="13" y="78"/>
                  </a:lnTo>
                  <a:lnTo>
                    <a:pt x="26" y="106"/>
                  </a:lnTo>
                  <a:lnTo>
                    <a:pt x="40" y="131"/>
                  </a:lnTo>
                  <a:lnTo>
                    <a:pt x="55" y="154"/>
                  </a:lnTo>
                  <a:lnTo>
                    <a:pt x="69" y="174"/>
                  </a:lnTo>
                  <a:lnTo>
                    <a:pt x="83" y="192"/>
                  </a:lnTo>
                  <a:lnTo>
                    <a:pt x="96" y="208"/>
                  </a:lnTo>
                  <a:lnTo>
                    <a:pt x="110" y="222"/>
                  </a:lnTo>
                  <a:lnTo>
                    <a:pt x="122" y="233"/>
                  </a:lnTo>
                  <a:lnTo>
                    <a:pt x="134" y="243"/>
                  </a:lnTo>
                  <a:lnTo>
                    <a:pt x="145" y="250"/>
                  </a:lnTo>
                  <a:lnTo>
                    <a:pt x="155" y="256"/>
                  </a:lnTo>
                  <a:lnTo>
                    <a:pt x="164" y="261"/>
                  </a:lnTo>
                  <a:lnTo>
                    <a:pt x="171" y="263"/>
                  </a:lnTo>
                  <a:lnTo>
                    <a:pt x="176" y="264"/>
                  </a:lnTo>
                  <a:lnTo>
                    <a:pt x="180" y="263"/>
                  </a:lnTo>
                  <a:close/>
                </a:path>
              </a:pathLst>
            </a:custGeom>
            <a:solidFill>
              <a:srgbClr val="61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18" name="Freeform 158"/>
            <p:cNvSpPr>
              <a:spLocks/>
            </p:cNvSpPr>
            <p:nvPr/>
          </p:nvSpPr>
          <p:spPr bwMode="auto">
            <a:xfrm>
              <a:off x="1177" y="3435"/>
              <a:ext cx="8" cy="14"/>
            </a:xfrm>
            <a:custGeom>
              <a:avLst/>
              <a:gdLst/>
              <a:ahLst/>
              <a:cxnLst>
                <a:cxn ang="0">
                  <a:pos x="171" y="251"/>
                </a:cxn>
                <a:cxn ang="0">
                  <a:pos x="173" y="245"/>
                </a:cxn>
                <a:cxn ang="0">
                  <a:pos x="170" y="233"/>
                </a:cxn>
                <a:cxn ang="0">
                  <a:pos x="164" y="214"/>
                </a:cxn>
                <a:cxn ang="0">
                  <a:pos x="153" y="187"/>
                </a:cxn>
                <a:cxn ang="0">
                  <a:pos x="137" y="153"/>
                </a:cxn>
                <a:cxn ang="0">
                  <a:pos x="119" y="110"/>
                </a:cxn>
                <a:cxn ang="0">
                  <a:pos x="97" y="60"/>
                </a:cxn>
                <a:cxn ang="0">
                  <a:pos x="72" y="0"/>
                </a:cxn>
                <a:cxn ang="0">
                  <a:pos x="63" y="4"/>
                </a:cxn>
                <a:cxn ang="0">
                  <a:pos x="54" y="7"/>
                </a:cxn>
                <a:cxn ang="0">
                  <a:pos x="45" y="11"/>
                </a:cxn>
                <a:cxn ang="0">
                  <a:pos x="36" y="16"/>
                </a:cxn>
                <a:cxn ang="0">
                  <a:pos x="27" y="20"/>
                </a:cxn>
                <a:cxn ang="0">
                  <a:pos x="18" y="23"/>
                </a:cxn>
                <a:cxn ang="0">
                  <a:pos x="9" y="27"/>
                </a:cxn>
                <a:cxn ang="0">
                  <a:pos x="0" y="31"/>
                </a:cxn>
                <a:cxn ang="0">
                  <a:pos x="13" y="62"/>
                </a:cxn>
                <a:cxn ang="0">
                  <a:pos x="26" y="89"/>
                </a:cxn>
                <a:cxn ang="0">
                  <a:pos x="41" y="115"/>
                </a:cxn>
                <a:cxn ang="0">
                  <a:pos x="54" y="138"/>
                </a:cxn>
                <a:cxn ang="0">
                  <a:pos x="68" y="159"/>
                </a:cxn>
                <a:cxn ang="0">
                  <a:pos x="81" y="177"/>
                </a:cxn>
                <a:cxn ang="0">
                  <a:pos x="95" y="193"/>
                </a:cxn>
                <a:cxn ang="0">
                  <a:pos x="107" y="206"/>
                </a:cxn>
                <a:cxn ang="0">
                  <a:pos x="119" y="218"/>
                </a:cxn>
                <a:cxn ang="0">
                  <a:pos x="130" y="229"/>
                </a:cxn>
                <a:cxn ang="0">
                  <a:pos x="141" y="236"/>
                </a:cxn>
                <a:cxn ang="0">
                  <a:pos x="150" y="242"/>
                </a:cxn>
                <a:cxn ang="0">
                  <a:pos x="157" y="246"/>
                </a:cxn>
                <a:cxn ang="0">
                  <a:pos x="163" y="250"/>
                </a:cxn>
                <a:cxn ang="0">
                  <a:pos x="168" y="251"/>
                </a:cxn>
                <a:cxn ang="0">
                  <a:pos x="171" y="251"/>
                </a:cxn>
              </a:cxnLst>
              <a:rect l="0" t="0" r="r" b="b"/>
              <a:pathLst>
                <a:path w="173" h="251">
                  <a:moveTo>
                    <a:pt x="171" y="251"/>
                  </a:moveTo>
                  <a:lnTo>
                    <a:pt x="173" y="245"/>
                  </a:lnTo>
                  <a:lnTo>
                    <a:pt x="170" y="233"/>
                  </a:lnTo>
                  <a:lnTo>
                    <a:pt x="164" y="214"/>
                  </a:lnTo>
                  <a:lnTo>
                    <a:pt x="153" y="187"/>
                  </a:lnTo>
                  <a:lnTo>
                    <a:pt x="137" y="153"/>
                  </a:lnTo>
                  <a:lnTo>
                    <a:pt x="119" y="110"/>
                  </a:lnTo>
                  <a:lnTo>
                    <a:pt x="97" y="60"/>
                  </a:lnTo>
                  <a:lnTo>
                    <a:pt x="72" y="0"/>
                  </a:lnTo>
                  <a:lnTo>
                    <a:pt x="63" y="4"/>
                  </a:lnTo>
                  <a:lnTo>
                    <a:pt x="54" y="7"/>
                  </a:lnTo>
                  <a:lnTo>
                    <a:pt x="45" y="11"/>
                  </a:lnTo>
                  <a:lnTo>
                    <a:pt x="36" y="16"/>
                  </a:lnTo>
                  <a:lnTo>
                    <a:pt x="27" y="20"/>
                  </a:lnTo>
                  <a:lnTo>
                    <a:pt x="18" y="23"/>
                  </a:lnTo>
                  <a:lnTo>
                    <a:pt x="9" y="27"/>
                  </a:lnTo>
                  <a:lnTo>
                    <a:pt x="0" y="31"/>
                  </a:lnTo>
                  <a:lnTo>
                    <a:pt x="13" y="62"/>
                  </a:lnTo>
                  <a:lnTo>
                    <a:pt x="26" y="89"/>
                  </a:lnTo>
                  <a:lnTo>
                    <a:pt x="41" y="115"/>
                  </a:lnTo>
                  <a:lnTo>
                    <a:pt x="54" y="138"/>
                  </a:lnTo>
                  <a:lnTo>
                    <a:pt x="68" y="159"/>
                  </a:lnTo>
                  <a:lnTo>
                    <a:pt x="81" y="177"/>
                  </a:lnTo>
                  <a:lnTo>
                    <a:pt x="95" y="193"/>
                  </a:lnTo>
                  <a:lnTo>
                    <a:pt x="107" y="206"/>
                  </a:lnTo>
                  <a:lnTo>
                    <a:pt x="119" y="218"/>
                  </a:lnTo>
                  <a:lnTo>
                    <a:pt x="130" y="229"/>
                  </a:lnTo>
                  <a:lnTo>
                    <a:pt x="141" y="236"/>
                  </a:lnTo>
                  <a:lnTo>
                    <a:pt x="150" y="242"/>
                  </a:lnTo>
                  <a:lnTo>
                    <a:pt x="157" y="246"/>
                  </a:lnTo>
                  <a:lnTo>
                    <a:pt x="163" y="250"/>
                  </a:lnTo>
                  <a:lnTo>
                    <a:pt x="168" y="251"/>
                  </a:lnTo>
                  <a:lnTo>
                    <a:pt x="171" y="251"/>
                  </a:lnTo>
                  <a:close/>
                </a:path>
              </a:pathLst>
            </a:custGeom>
            <a:solidFill>
              <a:srgbClr val="7A82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19" name="Freeform 159"/>
            <p:cNvSpPr>
              <a:spLocks/>
            </p:cNvSpPr>
            <p:nvPr/>
          </p:nvSpPr>
          <p:spPr bwMode="auto">
            <a:xfrm>
              <a:off x="1178" y="3436"/>
              <a:ext cx="7" cy="13"/>
            </a:xfrm>
            <a:custGeom>
              <a:avLst/>
              <a:gdLst/>
              <a:ahLst/>
              <a:cxnLst>
                <a:cxn ang="0">
                  <a:pos x="163" y="240"/>
                </a:cxn>
                <a:cxn ang="0">
                  <a:pos x="162" y="235"/>
                </a:cxn>
                <a:cxn ang="0">
                  <a:pos x="156" y="225"/>
                </a:cxn>
                <a:cxn ang="0">
                  <a:pos x="145" y="208"/>
                </a:cxn>
                <a:cxn ang="0">
                  <a:pos x="129" y="183"/>
                </a:cxn>
                <a:cxn ang="0">
                  <a:pos x="110" y="150"/>
                </a:cxn>
                <a:cxn ang="0">
                  <a:pos x="89" y="110"/>
                </a:cxn>
                <a:cxn ang="0">
                  <a:pos x="64" y="59"/>
                </a:cxn>
                <a:cxn ang="0">
                  <a:pos x="39" y="0"/>
                </a:cxn>
                <a:cxn ang="0">
                  <a:pos x="34" y="2"/>
                </a:cxn>
                <a:cxn ang="0">
                  <a:pos x="28" y="5"/>
                </a:cxn>
                <a:cxn ang="0">
                  <a:pos x="24" y="7"/>
                </a:cxn>
                <a:cxn ang="0">
                  <a:pos x="19" y="9"/>
                </a:cxn>
                <a:cxn ang="0">
                  <a:pos x="14" y="11"/>
                </a:cxn>
                <a:cxn ang="0">
                  <a:pos x="10" y="13"/>
                </a:cxn>
                <a:cxn ang="0">
                  <a:pos x="5" y="15"/>
                </a:cxn>
                <a:cxn ang="0">
                  <a:pos x="0" y="17"/>
                </a:cxn>
                <a:cxn ang="0">
                  <a:pos x="13" y="48"/>
                </a:cxn>
                <a:cxn ang="0">
                  <a:pos x="26" y="75"/>
                </a:cxn>
                <a:cxn ang="0">
                  <a:pos x="41" y="102"/>
                </a:cxn>
                <a:cxn ang="0">
                  <a:pos x="54" y="124"/>
                </a:cxn>
                <a:cxn ang="0">
                  <a:pos x="68" y="145"/>
                </a:cxn>
                <a:cxn ang="0">
                  <a:pos x="82" y="163"/>
                </a:cxn>
                <a:cxn ang="0">
                  <a:pos x="94" y="180"/>
                </a:cxn>
                <a:cxn ang="0">
                  <a:pos x="106" y="193"/>
                </a:cxn>
                <a:cxn ang="0">
                  <a:pos x="117" y="205"/>
                </a:cxn>
                <a:cxn ang="0">
                  <a:pos x="127" y="215"/>
                </a:cxn>
                <a:cxn ang="0">
                  <a:pos x="138" y="224"/>
                </a:cxn>
                <a:cxn ang="0">
                  <a:pos x="146" y="230"/>
                </a:cxn>
                <a:cxn ang="0">
                  <a:pos x="152" y="234"/>
                </a:cxn>
                <a:cxn ang="0">
                  <a:pos x="158" y="238"/>
                </a:cxn>
                <a:cxn ang="0">
                  <a:pos x="161" y="240"/>
                </a:cxn>
                <a:cxn ang="0">
                  <a:pos x="163" y="240"/>
                </a:cxn>
              </a:cxnLst>
              <a:rect l="0" t="0" r="r" b="b"/>
              <a:pathLst>
                <a:path w="163" h="240">
                  <a:moveTo>
                    <a:pt x="163" y="240"/>
                  </a:moveTo>
                  <a:lnTo>
                    <a:pt x="162" y="235"/>
                  </a:lnTo>
                  <a:lnTo>
                    <a:pt x="156" y="225"/>
                  </a:lnTo>
                  <a:lnTo>
                    <a:pt x="145" y="208"/>
                  </a:lnTo>
                  <a:lnTo>
                    <a:pt x="129" y="183"/>
                  </a:lnTo>
                  <a:lnTo>
                    <a:pt x="110" y="150"/>
                  </a:lnTo>
                  <a:lnTo>
                    <a:pt x="89" y="110"/>
                  </a:lnTo>
                  <a:lnTo>
                    <a:pt x="64" y="59"/>
                  </a:lnTo>
                  <a:lnTo>
                    <a:pt x="39" y="0"/>
                  </a:lnTo>
                  <a:lnTo>
                    <a:pt x="34" y="2"/>
                  </a:lnTo>
                  <a:lnTo>
                    <a:pt x="28" y="5"/>
                  </a:lnTo>
                  <a:lnTo>
                    <a:pt x="24" y="7"/>
                  </a:lnTo>
                  <a:lnTo>
                    <a:pt x="19" y="9"/>
                  </a:lnTo>
                  <a:lnTo>
                    <a:pt x="14" y="11"/>
                  </a:lnTo>
                  <a:lnTo>
                    <a:pt x="10" y="13"/>
                  </a:lnTo>
                  <a:lnTo>
                    <a:pt x="5" y="15"/>
                  </a:lnTo>
                  <a:lnTo>
                    <a:pt x="0" y="17"/>
                  </a:lnTo>
                  <a:lnTo>
                    <a:pt x="13" y="48"/>
                  </a:lnTo>
                  <a:lnTo>
                    <a:pt x="26" y="75"/>
                  </a:lnTo>
                  <a:lnTo>
                    <a:pt x="41" y="102"/>
                  </a:lnTo>
                  <a:lnTo>
                    <a:pt x="54" y="124"/>
                  </a:lnTo>
                  <a:lnTo>
                    <a:pt x="68" y="145"/>
                  </a:lnTo>
                  <a:lnTo>
                    <a:pt x="82" y="163"/>
                  </a:lnTo>
                  <a:lnTo>
                    <a:pt x="94" y="180"/>
                  </a:lnTo>
                  <a:lnTo>
                    <a:pt x="106" y="193"/>
                  </a:lnTo>
                  <a:lnTo>
                    <a:pt x="117" y="205"/>
                  </a:lnTo>
                  <a:lnTo>
                    <a:pt x="127" y="215"/>
                  </a:lnTo>
                  <a:lnTo>
                    <a:pt x="138" y="224"/>
                  </a:lnTo>
                  <a:lnTo>
                    <a:pt x="146" y="230"/>
                  </a:lnTo>
                  <a:lnTo>
                    <a:pt x="152" y="234"/>
                  </a:lnTo>
                  <a:lnTo>
                    <a:pt x="158" y="238"/>
                  </a:lnTo>
                  <a:lnTo>
                    <a:pt x="161" y="240"/>
                  </a:lnTo>
                  <a:lnTo>
                    <a:pt x="163" y="240"/>
                  </a:lnTo>
                  <a:close/>
                </a:path>
              </a:pathLst>
            </a:custGeom>
            <a:solidFill>
              <a:srgbClr val="91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20" name="Freeform 160"/>
            <p:cNvSpPr>
              <a:spLocks/>
            </p:cNvSpPr>
            <p:nvPr/>
          </p:nvSpPr>
          <p:spPr bwMode="auto">
            <a:xfrm>
              <a:off x="1185" y="3449"/>
              <a:ext cx="2" cy="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44" y="76"/>
                </a:cxn>
                <a:cxn ang="0">
                  <a:pos x="48" y="92"/>
                </a:cxn>
                <a:cxn ang="0">
                  <a:pos x="46" y="99"/>
                </a:cxn>
                <a:cxn ang="0">
                  <a:pos x="39" y="96"/>
                </a:cxn>
                <a:cxn ang="0">
                  <a:pos x="31" y="83"/>
                </a:cxn>
                <a:cxn ang="0">
                  <a:pos x="0" y="7"/>
                </a:cxn>
                <a:cxn ang="0">
                  <a:pos x="13" y="0"/>
                </a:cxn>
              </a:cxnLst>
              <a:rect l="0" t="0" r="r" b="b"/>
              <a:pathLst>
                <a:path w="48" h="99">
                  <a:moveTo>
                    <a:pt x="13" y="0"/>
                  </a:moveTo>
                  <a:lnTo>
                    <a:pt x="44" y="76"/>
                  </a:lnTo>
                  <a:lnTo>
                    <a:pt x="48" y="92"/>
                  </a:lnTo>
                  <a:lnTo>
                    <a:pt x="46" y="99"/>
                  </a:lnTo>
                  <a:lnTo>
                    <a:pt x="39" y="96"/>
                  </a:lnTo>
                  <a:lnTo>
                    <a:pt x="31" y="83"/>
                  </a:lnTo>
                  <a:lnTo>
                    <a:pt x="0" y="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2B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552" name="Group 392"/>
          <p:cNvGrpSpPr>
            <a:grpSpLocks/>
          </p:cNvGrpSpPr>
          <p:nvPr/>
        </p:nvGrpSpPr>
        <p:grpSpPr bwMode="auto">
          <a:xfrm>
            <a:off x="1208088" y="1552575"/>
            <a:ext cx="469900" cy="685800"/>
            <a:chOff x="1104" y="3024"/>
            <a:chExt cx="296" cy="432"/>
          </a:xfrm>
        </p:grpSpPr>
        <p:sp>
          <p:nvSpPr>
            <p:cNvPr id="92553" name="Freeform 393"/>
            <p:cNvSpPr>
              <a:spLocks/>
            </p:cNvSpPr>
            <p:nvPr/>
          </p:nvSpPr>
          <p:spPr bwMode="auto">
            <a:xfrm>
              <a:off x="1138" y="3298"/>
              <a:ext cx="9" cy="5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199" y="0"/>
                </a:cxn>
                <a:cxn ang="0">
                  <a:pos x="206" y="17"/>
                </a:cxn>
                <a:cxn ang="0">
                  <a:pos x="7" y="84"/>
                </a:cxn>
                <a:cxn ang="0">
                  <a:pos x="0" y="67"/>
                </a:cxn>
              </a:cxnLst>
              <a:rect l="0" t="0" r="r" b="b"/>
              <a:pathLst>
                <a:path w="206" h="84">
                  <a:moveTo>
                    <a:pt x="0" y="67"/>
                  </a:moveTo>
                  <a:lnTo>
                    <a:pt x="199" y="0"/>
                  </a:lnTo>
                  <a:lnTo>
                    <a:pt x="206" y="17"/>
                  </a:lnTo>
                  <a:lnTo>
                    <a:pt x="7" y="84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54" name="Freeform 394"/>
            <p:cNvSpPr>
              <a:spLocks/>
            </p:cNvSpPr>
            <p:nvPr/>
          </p:nvSpPr>
          <p:spPr bwMode="auto">
            <a:xfrm>
              <a:off x="1197" y="3450"/>
              <a:ext cx="3" cy="6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80" y="77"/>
                </a:cxn>
                <a:cxn ang="0">
                  <a:pos x="82" y="87"/>
                </a:cxn>
                <a:cxn ang="0">
                  <a:pos x="80" y="95"/>
                </a:cxn>
                <a:cxn ang="0">
                  <a:pos x="74" y="102"/>
                </a:cxn>
                <a:cxn ang="0">
                  <a:pos x="66" y="106"/>
                </a:cxn>
                <a:cxn ang="0">
                  <a:pos x="57" y="108"/>
                </a:cxn>
                <a:cxn ang="0">
                  <a:pos x="49" y="106"/>
                </a:cxn>
                <a:cxn ang="0">
                  <a:pos x="41" y="102"/>
                </a:cxn>
                <a:cxn ang="0">
                  <a:pos x="35" y="93"/>
                </a:cxn>
                <a:cxn ang="0">
                  <a:pos x="0" y="16"/>
                </a:cxn>
                <a:cxn ang="0">
                  <a:pos x="45" y="0"/>
                </a:cxn>
              </a:cxnLst>
              <a:rect l="0" t="0" r="r" b="b"/>
              <a:pathLst>
                <a:path w="82" h="108">
                  <a:moveTo>
                    <a:pt x="45" y="0"/>
                  </a:moveTo>
                  <a:lnTo>
                    <a:pt x="80" y="77"/>
                  </a:lnTo>
                  <a:lnTo>
                    <a:pt x="82" y="87"/>
                  </a:lnTo>
                  <a:lnTo>
                    <a:pt x="80" y="95"/>
                  </a:lnTo>
                  <a:lnTo>
                    <a:pt x="74" y="102"/>
                  </a:lnTo>
                  <a:lnTo>
                    <a:pt x="66" y="106"/>
                  </a:lnTo>
                  <a:lnTo>
                    <a:pt x="57" y="108"/>
                  </a:lnTo>
                  <a:lnTo>
                    <a:pt x="49" y="106"/>
                  </a:lnTo>
                  <a:lnTo>
                    <a:pt x="41" y="102"/>
                  </a:lnTo>
                  <a:lnTo>
                    <a:pt x="35" y="93"/>
                  </a:lnTo>
                  <a:lnTo>
                    <a:pt x="0" y="1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55" name="Freeform 395"/>
            <p:cNvSpPr>
              <a:spLocks/>
            </p:cNvSpPr>
            <p:nvPr/>
          </p:nvSpPr>
          <p:spPr bwMode="auto">
            <a:xfrm>
              <a:off x="1187" y="3433"/>
              <a:ext cx="13" cy="18"/>
            </a:xfrm>
            <a:custGeom>
              <a:avLst/>
              <a:gdLst/>
              <a:ahLst/>
              <a:cxnLst>
                <a:cxn ang="0">
                  <a:pos x="247" y="317"/>
                </a:cxn>
                <a:cxn ang="0">
                  <a:pos x="261" y="307"/>
                </a:cxn>
                <a:cxn ang="0">
                  <a:pos x="275" y="287"/>
                </a:cxn>
                <a:cxn ang="0">
                  <a:pos x="285" y="256"/>
                </a:cxn>
                <a:cxn ang="0">
                  <a:pos x="292" y="218"/>
                </a:cxn>
                <a:cxn ang="0">
                  <a:pos x="293" y="173"/>
                </a:cxn>
                <a:cxn ang="0">
                  <a:pos x="288" y="120"/>
                </a:cxn>
                <a:cxn ang="0">
                  <a:pos x="274" y="62"/>
                </a:cxn>
                <a:cxn ang="0">
                  <a:pos x="251" y="0"/>
                </a:cxn>
                <a:cxn ang="0">
                  <a:pos x="235" y="5"/>
                </a:cxn>
                <a:cxn ang="0">
                  <a:pos x="219" y="10"/>
                </a:cxn>
                <a:cxn ang="0">
                  <a:pos x="204" y="17"/>
                </a:cxn>
                <a:cxn ang="0">
                  <a:pos x="188" y="22"/>
                </a:cxn>
                <a:cxn ang="0">
                  <a:pos x="172" y="28"/>
                </a:cxn>
                <a:cxn ang="0">
                  <a:pos x="157" y="34"/>
                </a:cxn>
                <a:cxn ang="0">
                  <a:pos x="140" y="40"/>
                </a:cxn>
                <a:cxn ang="0">
                  <a:pos x="125" y="45"/>
                </a:cxn>
                <a:cxn ang="0">
                  <a:pos x="110" y="52"/>
                </a:cxn>
                <a:cxn ang="0">
                  <a:pos x="94" y="58"/>
                </a:cxn>
                <a:cxn ang="0">
                  <a:pos x="78" y="63"/>
                </a:cxn>
                <a:cxn ang="0">
                  <a:pos x="63" y="69"/>
                </a:cxn>
                <a:cxn ang="0">
                  <a:pos x="47" y="75"/>
                </a:cxn>
                <a:cxn ang="0">
                  <a:pos x="31" y="81"/>
                </a:cxn>
                <a:cxn ang="0">
                  <a:pos x="15" y="86"/>
                </a:cxn>
                <a:cxn ang="0">
                  <a:pos x="0" y="92"/>
                </a:cxn>
                <a:cxn ang="0">
                  <a:pos x="15" y="122"/>
                </a:cxn>
                <a:cxn ang="0">
                  <a:pos x="30" y="152"/>
                </a:cxn>
                <a:cxn ang="0">
                  <a:pos x="48" y="177"/>
                </a:cxn>
                <a:cxn ang="0">
                  <a:pos x="65" y="201"/>
                </a:cxn>
                <a:cxn ang="0">
                  <a:pos x="82" y="222"/>
                </a:cxn>
                <a:cxn ang="0">
                  <a:pos x="101" y="242"/>
                </a:cxn>
                <a:cxn ang="0">
                  <a:pos x="119" y="259"/>
                </a:cxn>
                <a:cxn ang="0">
                  <a:pos x="136" y="274"/>
                </a:cxn>
                <a:cxn ang="0">
                  <a:pos x="154" y="287"/>
                </a:cxn>
                <a:cxn ang="0">
                  <a:pos x="171" y="297"/>
                </a:cxn>
                <a:cxn ang="0">
                  <a:pos x="186" y="306"/>
                </a:cxn>
                <a:cxn ang="0">
                  <a:pos x="202" y="312"/>
                </a:cxn>
                <a:cxn ang="0">
                  <a:pos x="215" y="316"/>
                </a:cxn>
                <a:cxn ang="0">
                  <a:pos x="227" y="318"/>
                </a:cxn>
                <a:cxn ang="0">
                  <a:pos x="238" y="319"/>
                </a:cxn>
                <a:cxn ang="0">
                  <a:pos x="247" y="317"/>
                </a:cxn>
              </a:cxnLst>
              <a:rect l="0" t="0" r="r" b="b"/>
              <a:pathLst>
                <a:path w="293" h="319">
                  <a:moveTo>
                    <a:pt x="247" y="317"/>
                  </a:moveTo>
                  <a:lnTo>
                    <a:pt x="261" y="307"/>
                  </a:lnTo>
                  <a:lnTo>
                    <a:pt x="275" y="287"/>
                  </a:lnTo>
                  <a:lnTo>
                    <a:pt x="285" y="256"/>
                  </a:lnTo>
                  <a:lnTo>
                    <a:pt x="292" y="218"/>
                  </a:lnTo>
                  <a:lnTo>
                    <a:pt x="293" y="173"/>
                  </a:lnTo>
                  <a:lnTo>
                    <a:pt x="288" y="120"/>
                  </a:lnTo>
                  <a:lnTo>
                    <a:pt x="274" y="62"/>
                  </a:lnTo>
                  <a:lnTo>
                    <a:pt x="251" y="0"/>
                  </a:lnTo>
                  <a:lnTo>
                    <a:pt x="235" y="5"/>
                  </a:lnTo>
                  <a:lnTo>
                    <a:pt x="219" y="10"/>
                  </a:lnTo>
                  <a:lnTo>
                    <a:pt x="204" y="17"/>
                  </a:lnTo>
                  <a:lnTo>
                    <a:pt x="188" y="22"/>
                  </a:lnTo>
                  <a:lnTo>
                    <a:pt x="172" y="28"/>
                  </a:lnTo>
                  <a:lnTo>
                    <a:pt x="157" y="34"/>
                  </a:lnTo>
                  <a:lnTo>
                    <a:pt x="140" y="40"/>
                  </a:lnTo>
                  <a:lnTo>
                    <a:pt x="125" y="45"/>
                  </a:lnTo>
                  <a:lnTo>
                    <a:pt x="110" y="52"/>
                  </a:lnTo>
                  <a:lnTo>
                    <a:pt x="94" y="58"/>
                  </a:lnTo>
                  <a:lnTo>
                    <a:pt x="78" y="63"/>
                  </a:lnTo>
                  <a:lnTo>
                    <a:pt x="63" y="69"/>
                  </a:lnTo>
                  <a:lnTo>
                    <a:pt x="47" y="75"/>
                  </a:lnTo>
                  <a:lnTo>
                    <a:pt x="31" y="81"/>
                  </a:lnTo>
                  <a:lnTo>
                    <a:pt x="15" y="86"/>
                  </a:lnTo>
                  <a:lnTo>
                    <a:pt x="0" y="92"/>
                  </a:lnTo>
                  <a:lnTo>
                    <a:pt x="15" y="122"/>
                  </a:lnTo>
                  <a:lnTo>
                    <a:pt x="30" y="152"/>
                  </a:lnTo>
                  <a:lnTo>
                    <a:pt x="48" y="177"/>
                  </a:lnTo>
                  <a:lnTo>
                    <a:pt x="65" y="201"/>
                  </a:lnTo>
                  <a:lnTo>
                    <a:pt x="82" y="222"/>
                  </a:lnTo>
                  <a:lnTo>
                    <a:pt x="101" y="242"/>
                  </a:lnTo>
                  <a:lnTo>
                    <a:pt x="119" y="259"/>
                  </a:lnTo>
                  <a:lnTo>
                    <a:pt x="136" y="274"/>
                  </a:lnTo>
                  <a:lnTo>
                    <a:pt x="154" y="287"/>
                  </a:lnTo>
                  <a:lnTo>
                    <a:pt x="171" y="297"/>
                  </a:lnTo>
                  <a:lnTo>
                    <a:pt x="186" y="306"/>
                  </a:lnTo>
                  <a:lnTo>
                    <a:pt x="202" y="312"/>
                  </a:lnTo>
                  <a:lnTo>
                    <a:pt x="215" y="316"/>
                  </a:lnTo>
                  <a:lnTo>
                    <a:pt x="227" y="318"/>
                  </a:lnTo>
                  <a:lnTo>
                    <a:pt x="238" y="319"/>
                  </a:lnTo>
                  <a:lnTo>
                    <a:pt x="247" y="317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56" name="Freeform 396"/>
            <p:cNvSpPr>
              <a:spLocks/>
            </p:cNvSpPr>
            <p:nvPr/>
          </p:nvSpPr>
          <p:spPr bwMode="auto">
            <a:xfrm>
              <a:off x="1138" y="3299"/>
              <a:ext cx="60" cy="139"/>
            </a:xfrm>
            <a:custGeom>
              <a:avLst/>
              <a:gdLst/>
              <a:ahLst/>
              <a:cxnLst>
                <a:cxn ang="0">
                  <a:pos x="198" y="0"/>
                </a:cxn>
                <a:cxn ang="0">
                  <a:pos x="0" y="66"/>
                </a:cxn>
                <a:cxn ang="0">
                  <a:pos x="1064" y="2506"/>
                </a:cxn>
                <a:cxn ang="0">
                  <a:pos x="1314" y="2421"/>
                </a:cxn>
                <a:cxn ang="0">
                  <a:pos x="198" y="0"/>
                </a:cxn>
              </a:cxnLst>
              <a:rect l="0" t="0" r="r" b="b"/>
              <a:pathLst>
                <a:path w="1314" h="2506">
                  <a:moveTo>
                    <a:pt x="198" y="0"/>
                  </a:moveTo>
                  <a:lnTo>
                    <a:pt x="0" y="66"/>
                  </a:lnTo>
                  <a:lnTo>
                    <a:pt x="1064" y="2506"/>
                  </a:lnTo>
                  <a:lnTo>
                    <a:pt x="1314" y="2421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57" name="Freeform 397"/>
            <p:cNvSpPr>
              <a:spLocks/>
            </p:cNvSpPr>
            <p:nvPr/>
          </p:nvSpPr>
          <p:spPr bwMode="auto">
            <a:xfrm>
              <a:off x="1136" y="3292"/>
              <a:ext cx="11" cy="10"/>
            </a:xfrm>
            <a:custGeom>
              <a:avLst/>
              <a:gdLst/>
              <a:ahLst/>
              <a:cxnLst>
                <a:cxn ang="0">
                  <a:pos x="235" y="111"/>
                </a:cxn>
                <a:cxn ang="0">
                  <a:pos x="36" y="179"/>
                </a:cxn>
                <a:cxn ang="0">
                  <a:pos x="0" y="97"/>
                </a:cxn>
                <a:cxn ang="0">
                  <a:pos x="70" y="0"/>
                </a:cxn>
                <a:cxn ang="0">
                  <a:pos x="199" y="30"/>
                </a:cxn>
                <a:cxn ang="0">
                  <a:pos x="235" y="111"/>
                </a:cxn>
              </a:cxnLst>
              <a:rect l="0" t="0" r="r" b="b"/>
              <a:pathLst>
                <a:path w="235" h="179">
                  <a:moveTo>
                    <a:pt x="235" y="111"/>
                  </a:moveTo>
                  <a:lnTo>
                    <a:pt x="36" y="179"/>
                  </a:lnTo>
                  <a:lnTo>
                    <a:pt x="0" y="97"/>
                  </a:lnTo>
                  <a:lnTo>
                    <a:pt x="70" y="0"/>
                  </a:lnTo>
                  <a:lnTo>
                    <a:pt x="199" y="30"/>
                  </a:lnTo>
                  <a:lnTo>
                    <a:pt x="235" y="111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58" name="Freeform 398"/>
            <p:cNvSpPr>
              <a:spLocks/>
            </p:cNvSpPr>
            <p:nvPr/>
          </p:nvSpPr>
          <p:spPr bwMode="auto">
            <a:xfrm>
              <a:off x="1147" y="3103"/>
              <a:ext cx="208" cy="202"/>
            </a:xfrm>
            <a:custGeom>
              <a:avLst/>
              <a:gdLst/>
              <a:ahLst/>
              <a:cxnLst>
                <a:cxn ang="0">
                  <a:pos x="0" y="1626"/>
                </a:cxn>
                <a:cxn ang="0">
                  <a:pos x="3650" y="0"/>
                </a:cxn>
                <a:cxn ang="0">
                  <a:pos x="4569" y="1998"/>
                </a:cxn>
                <a:cxn ang="0">
                  <a:pos x="873" y="3641"/>
                </a:cxn>
                <a:cxn ang="0">
                  <a:pos x="0" y="1626"/>
                </a:cxn>
              </a:cxnLst>
              <a:rect l="0" t="0" r="r" b="b"/>
              <a:pathLst>
                <a:path w="4569" h="3641">
                  <a:moveTo>
                    <a:pt x="0" y="1626"/>
                  </a:moveTo>
                  <a:lnTo>
                    <a:pt x="3650" y="0"/>
                  </a:lnTo>
                  <a:lnTo>
                    <a:pt x="4569" y="1998"/>
                  </a:lnTo>
                  <a:lnTo>
                    <a:pt x="873" y="3641"/>
                  </a:lnTo>
                  <a:lnTo>
                    <a:pt x="0" y="1626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59" name="Freeform 399"/>
            <p:cNvSpPr>
              <a:spLocks/>
            </p:cNvSpPr>
            <p:nvPr/>
          </p:nvSpPr>
          <p:spPr bwMode="auto">
            <a:xfrm>
              <a:off x="1129" y="3045"/>
              <a:ext cx="271" cy="393"/>
            </a:xfrm>
            <a:custGeom>
              <a:avLst/>
              <a:gdLst/>
              <a:ahLst/>
              <a:cxnLst>
                <a:cxn ang="0">
                  <a:pos x="2496" y="7056"/>
                </a:cxn>
                <a:cxn ang="0">
                  <a:pos x="5894" y="5433"/>
                </a:cxn>
                <a:cxn ang="0">
                  <a:pos x="5912" y="5421"/>
                </a:cxn>
                <a:cxn ang="0">
                  <a:pos x="5927" y="5407"/>
                </a:cxn>
                <a:cxn ang="0">
                  <a:pos x="5941" y="5389"/>
                </a:cxn>
                <a:cxn ang="0">
                  <a:pos x="5950" y="5369"/>
                </a:cxn>
                <a:cxn ang="0">
                  <a:pos x="5955" y="5348"/>
                </a:cxn>
                <a:cxn ang="0">
                  <a:pos x="5957" y="5325"/>
                </a:cxn>
                <a:cxn ang="0">
                  <a:pos x="5955" y="5303"/>
                </a:cxn>
                <a:cxn ang="0">
                  <a:pos x="5948" y="5282"/>
                </a:cxn>
                <a:cxn ang="0">
                  <a:pos x="3503" y="65"/>
                </a:cxn>
                <a:cxn ang="0">
                  <a:pos x="3492" y="47"/>
                </a:cxn>
                <a:cxn ang="0">
                  <a:pos x="3477" y="31"/>
                </a:cxn>
                <a:cxn ang="0">
                  <a:pos x="3460" y="18"/>
                </a:cxn>
                <a:cxn ang="0">
                  <a:pos x="3441" y="9"/>
                </a:cxn>
                <a:cxn ang="0">
                  <a:pos x="3420" y="3"/>
                </a:cxn>
                <a:cxn ang="0">
                  <a:pos x="3399" y="0"/>
                </a:cxn>
                <a:cxn ang="0">
                  <a:pos x="3377" y="3"/>
                </a:cxn>
                <a:cxn ang="0">
                  <a:pos x="3357" y="9"/>
                </a:cxn>
                <a:cxn ang="0">
                  <a:pos x="63" y="1487"/>
                </a:cxn>
                <a:cxn ang="0">
                  <a:pos x="45" y="1497"/>
                </a:cxn>
                <a:cxn ang="0">
                  <a:pos x="29" y="1512"/>
                </a:cxn>
                <a:cxn ang="0">
                  <a:pos x="16" y="1530"/>
                </a:cxn>
                <a:cxn ang="0">
                  <a:pos x="7" y="1550"/>
                </a:cxn>
                <a:cxn ang="0">
                  <a:pos x="2" y="1572"/>
                </a:cxn>
                <a:cxn ang="0">
                  <a:pos x="0" y="1594"/>
                </a:cxn>
                <a:cxn ang="0">
                  <a:pos x="3" y="1616"/>
                </a:cxn>
                <a:cxn ang="0">
                  <a:pos x="9" y="1637"/>
                </a:cxn>
                <a:cxn ang="0">
                  <a:pos x="2350" y="7000"/>
                </a:cxn>
                <a:cxn ang="0">
                  <a:pos x="2361" y="7018"/>
                </a:cxn>
                <a:cxn ang="0">
                  <a:pos x="2376" y="7034"/>
                </a:cxn>
                <a:cxn ang="0">
                  <a:pos x="2393" y="7048"/>
                </a:cxn>
                <a:cxn ang="0">
                  <a:pos x="2412" y="7057"/>
                </a:cxn>
                <a:cxn ang="0">
                  <a:pos x="2433" y="7064"/>
                </a:cxn>
                <a:cxn ang="0">
                  <a:pos x="2454" y="7066"/>
                </a:cxn>
                <a:cxn ang="0">
                  <a:pos x="2476" y="7064"/>
                </a:cxn>
                <a:cxn ang="0">
                  <a:pos x="2496" y="7056"/>
                </a:cxn>
              </a:cxnLst>
              <a:rect l="0" t="0" r="r" b="b"/>
              <a:pathLst>
                <a:path w="5957" h="7066">
                  <a:moveTo>
                    <a:pt x="2496" y="7056"/>
                  </a:moveTo>
                  <a:lnTo>
                    <a:pt x="5894" y="5433"/>
                  </a:lnTo>
                  <a:lnTo>
                    <a:pt x="5912" y="5421"/>
                  </a:lnTo>
                  <a:lnTo>
                    <a:pt x="5927" y="5407"/>
                  </a:lnTo>
                  <a:lnTo>
                    <a:pt x="5941" y="5389"/>
                  </a:lnTo>
                  <a:lnTo>
                    <a:pt x="5950" y="5369"/>
                  </a:lnTo>
                  <a:lnTo>
                    <a:pt x="5955" y="5348"/>
                  </a:lnTo>
                  <a:lnTo>
                    <a:pt x="5957" y="5325"/>
                  </a:lnTo>
                  <a:lnTo>
                    <a:pt x="5955" y="5303"/>
                  </a:lnTo>
                  <a:lnTo>
                    <a:pt x="5948" y="5282"/>
                  </a:lnTo>
                  <a:lnTo>
                    <a:pt x="3503" y="65"/>
                  </a:lnTo>
                  <a:lnTo>
                    <a:pt x="3492" y="47"/>
                  </a:lnTo>
                  <a:lnTo>
                    <a:pt x="3477" y="31"/>
                  </a:lnTo>
                  <a:lnTo>
                    <a:pt x="3460" y="18"/>
                  </a:lnTo>
                  <a:lnTo>
                    <a:pt x="3441" y="9"/>
                  </a:lnTo>
                  <a:lnTo>
                    <a:pt x="3420" y="3"/>
                  </a:lnTo>
                  <a:lnTo>
                    <a:pt x="3399" y="0"/>
                  </a:lnTo>
                  <a:lnTo>
                    <a:pt x="3377" y="3"/>
                  </a:lnTo>
                  <a:lnTo>
                    <a:pt x="3357" y="9"/>
                  </a:lnTo>
                  <a:lnTo>
                    <a:pt x="63" y="1487"/>
                  </a:lnTo>
                  <a:lnTo>
                    <a:pt x="45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3" y="1616"/>
                  </a:lnTo>
                  <a:lnTo>
                    <a:pt x="9" y="1637"/>
                  </a:lnTo>
                  <a:lnTo>
                    <a:pt x="2350" y="7000"/>
                  </a:lnTo>
                  <a:lnTo>
                    <a:pt x="2361" y="7018"/>
                  </a:lnTo>
                  <a:lnTo>
                    <a:pt x="2376" y="7034"/>
                  </a:lnTo>
                  <a:lnTo>
                    <a:pt x="2393" y="7048"/>
                  </a:lnTo>
                  <a:lnTo>
                    <a:pt x="2412" y="7057"/>
                  </a:lnTo>
                  <a:lnTo>
                    <a:pt x="2433" y="7064"/>
                  </a:lnTo>
                  <a:lnTo>
                    <a:pt x="2454" y="7066"/>
                  </a:lnTo>
                  <a:lnTo>
                    <a:pt x="2476" y="7064"/>
                  </a:lnTo>
                  <a:lnTo>
                    <a:pt x="2496" y="7056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60" name="Freeform 400"/>
            <p:cNvSpPr>
              <a:spLocks/>
            </p:cNvSpPr>
            <p:nvPr/>
          </p:nvSpPr>
          <p:spPr bwMode="auto">
            <a:xfrm>
              <a:off x="1313" y="3096"/>
              <a:ext cx="51" cy="121"/>
            </a:xfrm>
            <a:custGeom>
              <a:avLst/>
              <a:gdLst/>
              <a:ahLst/>
              <a:cxnLst>
                <a:cxn ang="0">
                  <a:pos x="917" y="2127"/>
                </a:cxn>
                <a:cxn ang="0">
                  <a:pos x="0" y="131"/>
                </a:cxn>
                <a:cxn ang="0">
                  <a:pos x="33" y="0"/>
                </a:cxn>
                <a:cxn ang="0">
                  <a:pos x="70" y="14"/>
                </a:cxn>
                <a:cxn ang="0">
                  <a:pos x="106" y="29"/>
                </a:cxn>
                <a:cxn ang="0">
                  <a:pos x="143" y="44"/>
                </a:cxn>
                <a:cxn ang="0">
                  <a:pos x="180" y="61"/>
                </a:cxn>
                <a:cxn ang="0">
                  <a:pos x="217" y="78"/>
                </a:cxn>
                <a:cxn ang="0">
                  <a:pos x="252" y="96"/>
                </a:cxn>
                <a:cxn ang="0">
                  <a:pos x="288" y="116"/>
                </a:cxn>
                <a:cxn ang="0">
                  <a:pos x="324" y="136"/>
                </a:cxn>
                <a:cxn ang="0">
                  <a:pos x="358" y="159"/>
                </a:cxn>
                <a:cxn ang="0">
                  <a:pos x="393" y="181"/>
                </a:cxn>
                <a:cxn ang="0">
                  <a:pos x="428" y="204"/>
                </a:cxn>
                <a:cxn ang="0">
                  <a:pos x="461" y="228"/>
                </a:cxn>
                <a:cxn ang="0">
                  <a:pos x="495" y="252"/>
                </a:cxn>
                <a:cxn ang="0">
                  <a:pos x="528" y="279"/>
                </a:cxn>
                <a:cxn ang="0">
                  <a:pos x="560" y="305"/>
                </a:cxn>
                <a:cxn ang="0">
                  <a:pos x="592" y="333"/>
                </a:cxn>
                <a:cxn ang="0">
                  <a:pos x="624" y="361"/>
                </a:cxn>
                <a:cxn ang="0">
                  <a:pos x="654" y="389"/>
                </a:cxn>
                <a:cxn ang="0">
                  <a:pos x="684" y="419"/>
                </a:cxn>
                <a:cxn ang="0">
                  <a:pos x="713" y="450"/>
                </a:cxn>
                <a:cxn ang="0">
                  <a:pos x="742" y="481"/>
                </a:cxn>
                <a:cxn ang="0">
                  <a:pos x="769" y="513"/>
                </a:cxn>
                <a:cxn ang="0">
                  <a:pos x="796" y="545"/>
                </a:cxn>
                <a:cxn ang="0">
                  <a:pos x="822" y="578"/>
                </a:cxn>
                <a:cxn ang="0">
                  <a:pos x="847" y="612"/>
                </a:cxn>
                <a:cxn ang="0">
                  <a:pos x="871" y="647"/>
                </a:cxn>
                <a:cxn ang="0">
                  <a:pos x="895" y="681"/>
                </a:cxn>
                <a:cxn ang="0">
                  <a:pos x="917" y="717"/>
                </a:cxn>
                <a:cxn ang="0">
                  <a:pos x="939" y="754"/>
                </a:cxn>
                <a:cxn ang="0">
                  <a:pos x="959" y="791"/>
                </a:cxn>
                <a:cxn ang="0">
                  <a:pos x="979" y="828"/>
                </a:cxn>
                <a:cxn ang="0">
                  <a:pos x="997" y="866"/>
                </a:cxn>
                <a:cxn ang="0">
                  <a:pos x="1026" y="938"/>
                </a:cxn>
                <a:cxn ang="0">
                  <a:pos x="1053" y="1015"/>
                </a:cxn>
                <a:cxn ang="0">
                  <a:pos x="1075" y="1096"/>
                </a:cxn>
                <a:cxn ang="0">
                  <a:pos x="1095" y="1180"/>
                </a:cxn>
                <a:cxn ang="0">
                  <a:pos x="1110" y="1267"/>
                </a:cxn>
                <a:cxn ang="0">
                  <a:pos x="1121" y="1356"/>
                </a:cxn>
                <a:cxn ang="0">
                  <a:pos x="1130" y="1446"/>
                </a:cxn>
                <a:cxn ang="0">
                  <a:pos x="1134" y="1536"/>
                </a:cxn>
                <a:cxn ang="0">
                  <a:pos x="1134" y="1626"/>
                </a:cxn>
                <a:cxn ang="0">
                  <a:pos x="1131" y="1716"/>
                </a:cxn>
                <a:cxn ang="0">
                  <a:pos x="1122" y="1802"/>
                </a:cxn>
                <a:cxn ang="0">
                  <a:pos x="1111" y="1886"/>
                </a:cxn>
                <a:cxn ang="0">
                  <a:pos x="1096" y="1967"/>
                </a:cxn>
                <a:cxn ang="0">
                  <a:pos x="1076" y="2044"/>
                </a:cxn>
                <a:cxn ang="0">
                  <a:pos x="1053" y="2115"/>
                </a:cxn>
                <a:cxn ang="0">
                  <a:pos x="1025" y="2180"/>
                </a:cxn>
                <a:cxn ang="0">
                  <a:pos x="917" y="2127"/>
                </a:cxn>
              </a:cxnLst>
              <a:rect l="0" t="0" r="r" b="b"/>
              <a:pathLst>
                <a:path w="1134" h="2180">
                  <a:moveTo>
                    <a:pt x="917" y="2127"/>
                  </a:moveTo>
                  <a:lnTo>
                    <a:pt x="0" y="131"/>
                  </a:lnTo>
                  <a:lnTo>
                    <a:pt x="33" y="0"/>
                  </a:lnTo>
                  <a:lnTo>
                    <a:pt x="70" y="14"/>
                  </a:lnTo>
                  <a:lnTo>
                    <a:pt x="106" y="29"/>
                  </a:lnTo>
                  <a:lnTo>
                    <a:pt x="143" y="44"/>
                  </a:lnTo>
                  <a:lnTo>
                    <a:pt x="180" y="61"/>
                  </a:lnTo>
                  <a:lnTo>
                    <a:pt x="217" y="78"/>
                  </a:lnTo>
                  <a:lnTo>
                    <a:pt x="252" y="96"/>
                  </a:lnTo>
                  <a:lnTo>
                    <a:pt x="288" y="116"/>
                  </a:lnTo>
                  <a:lnTo>
                    <a:pt x="324" y="136"/>
                  </a:lnTo>
                  <a:lnTo>
                    <a:pt x="358" y="159"/>
                  </a:lnTo>
                  <a:lnTo>
                    <a:pt x="393" y="181"/>
                  </a:lnTo>
                  <a:lnTo>
                    <a:pt x="428" y="204"/>
                  </a:lnTo>
                  <a:lnTo>
                    <a:pt x="461" y="228"/>
                  </a:lnTo>
                  <a:lnTo>
                    <a:pt x="495" y="252"/>
                  </a:lnTo>
                  <a:lnTo>
                    <a:pt x="528" y="279"/>
                  </a:lnTo>
                  <a:lnTo>
                    <a:pt x="560" y="305"/>
                  </a:lnTo>
                  <a:lnTo>
                    <a:pt x="592" y="333"/>
                  </a:lnTo>
                  <a:lnTo>
                    <a:pt x="624" y="361"/>
                  </a:lnTo>
                  <a:lnTo>
                    <a:pt x="654" y="389"/>
                  </a:lnTo>
                  <a:lnTo>
                    <a:pt x="684" y="419"/>
                  </a:lnTo>
                  <a:lnTo>
                    <a:pt x="713" y="450"/>
                  </a:lnTo>
                  <a:lnTo>
                    <a:pt x="742" y="481"/>
                  </a:lnTo>
                  <a:lnTo>
                    <a:pt x="769" y="513"/>
                  </a:lnTo>
                  <a:lnTo>
                    <a:pt x="796" y="545"/>
                  </a:lnTo>
                  <a:lnTo>
                    <a:pt x="822" y="578"/>
                  </a:lnTo>
                  <a:lnTo>
                    <a:pt x="847" y="612"/>
                  </a:lnTo>
                  <a:lnTo>
                    <a:pt x="871" y="647"/>
                  </a:lnTo>
                  <a:lnTo>
                    <a:pt x="895" y="681"/>
                  </a:lnTo>
                  <a:lnTo>
                    <a:pt x="917" y="717"/>
                  </a:lnTo>
                  <a:lnTo>
                    <a:pt x="939" y="754"/>
                  </a:lnTo>
                  <a:lnTo>
                    <a:pt x="959" y="791"/>
                  </a:lnTo>
                  <a:lnTo>
                    <a:pt x="979" y="828"/>
                  </a:lnTo>
                  <a:lnTo>
                    <a:pt x="997" y="866"/>
                  </a:lnTo>
                  <a:lnTo>
                    <a:pt x="1026" y="938"/>
                  </a:lnTo>
                  <a:lnTo>
                    <a:pt x="1053" y="1015"/>
                  </a:lnTo>
                  <a:lnTo>
                    <a:pt x="1075" y="1096"/>
                  </a:lnTo>
                  <a:lnTo>
                    <a:pt x="1095" y="1180"/>
                  </a:lnTo>
                  <a:lnTo>
                    <a:pt x="1110" y="1267"/>
                  </a:lnTo>
                  <a:lnTo>
                    <a:pt x="1121" y="1356"/>
                  </a:lnTo>
                  <a:lnTo>
                    <a:pt x="1130" y="1446"/>
                  </a:lnTo>
                  <a:lnTo>
                    <a:pt x="1134" y="1536"/>
                  </a:lnTo>
                  <a:lnTo>
                    <a:pt x="1134" y="1626"/>
                  </a:lnTo>
                  <a:lnTo>
                    <a:pt x="1131" y="1716"/>
                  </a:lnTo>
                  <a:lnTo>
                    <a:pt x="1122" y="1802"/>
                  </a:lnTo>
                  <a:lnTo>
                    <a:pt x="1111" y="1886"/>
                  </a:lnTo>
                  <a:lnTo>
                    <a:pt x="1096" y="1967"/>
                  </a:lnTo>
                  <a:lnTo>
                    <a:pt x="1076" y="2044"/>
                  </a:lnTo>
                  <a:lnTo>
                    <a:pt x="1053" y="2115"/>
                  </a:lnTo>
                  <a:lnTo>
                    <a:pt x="1025" y="2180"/>
                  </a:lnTo>
                  <a:lnTo>
                    <a:pt x="917" y="2127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61" name="Freeform 401"/>
            <p:cNvSpPr>
              <a:spLocks/>
            </p:cNvSpPr>
            <p:nvPr/>
          </p:nvSpPr>
          <p:spPr bwMode="auto">
            <a:xfrm>
              <a:off x="1122" y="3082"/>
              <a:ext cx="207" cy="202"/>
            </a:xfrm>
            <a:custGeom>
              <a:avLst/>
              <a:gdLst/>
              <a:ahLst/>
              <a:cxnLst>
                <a:cxn ang="0">
                  <a:pos x="0" y="1625"/>
                </a:cxn>
                <a:cxn ang="0">
                  <a:pos x="3650" y="0"/>
                </a:cxn>
                <a:cxn ang="0">
                  <a:pos x="4569" y="1997"/>
                </a:cxn>
                <a:cxn ang="0">
                  <a:pos x="873" y="3641"/>
                </a:cxn>
                <a:cxn ang="0">
                  <a:pos x="0" y="1625"/>
                </a:cxn>
              </a:cxnLst>
              <a:rect l="0" t="0" r="r" b="b"/>
              <a:pathLst>
                <a:path w="4569" h="3641">
                  <a:moveTo>
                    <a:pt x="0" y="1625"/>
                  </a:moveTo>
                  <a:lnTo>
                    <a:pt x="3650" y="0"/>
                  </a:lnTo>
                  <a:lnTo>
                    <a:pt x="4569" y="1997"/>
                  </a:lnTo>
                  <a:lnTo>
                    <a:pt x="873" y="3641"/>
                  </a:lnTo>
                  <a:lnTo>
                    <a:pt x="0" y="1625"/>
                  </a:lnTo>
                  <a:close/>
                </a:path>
              </a:pathLst>
            </a:custGeom>
            <a:solidFill>
              <a:srgbClr val="5459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62" name="Freeform 402"/>
            <p:cNvSpPr>
              <a:spLocks/>
            </p:cNvSpPr>
            <p:nvPr/>
          </p:nvSpPr>
          <p:spPr bwMode="auto">
            <a:xfrm>
              <a:off x="1104" y="3024"/>
              <a:ext cx="271" cy="393"/>
            </a:xfrm>
            <a:custGeom>
              <a:avLst/>
              <a:gdLst/>
              <a:ahLst/>
              <a:cxnLst>
                <a:cxn ang="0">
                  <a:pos x="2497" y="7056"/>
                </a:cxn>
                <a:cxn ang="0">
                  <a:pos x="5894" y="5432"/>
                </a:cxn>
                <a:cxn ang="0">
                  <a:pos x="5912" y="5421"/>
                </a:cxn>
                <a:cxn ang="0">
                  <a:pos x="5928" y="5406"/>
                </a:cxn>
                <a:cxn ang="0">
                  <a:pos x="5941" y="5388"/>
                </a:cxn>
                <a:cxn ang="0">
                  <a:pos x="5950" y="5368"/>
                </a:cxn>
                <a:cxn ang="0">
                  <a:pos x="5955" y="5347"/>
                </a:cxn>
                <a:cxn ang="0">
                  <a:pos x="5957" y="5325"/>
                </a:cxn>
                <a:cxn ang="0">
                  <a:pos x="5955" y="5303"/>
                </a:cxn>
                <a:cxn ang="0">
                  <a:pos x="5948" y="5282"/>
                </a:cxn>
                <a:cxn ang="0">
                  <a:pos x="3503" y="64"/>
                </a:cxn>
                <a:cxn ang="0">
                  <a:pos x="3492" y="46"/>
                </a:cxn>
                <a:cxn ang="0">
                  <a:pos x="3477" y="31"/>
                </a:cxn>
                <a:cxn ang="0">
                  <a:pos x="3460" y="18"/>
                </a:cxn>
                <a:cxn ang="0">
                  <a:pos x="3441" y="8"/>
                </a:cxn>
                <a:cxn ang="0">
                  <a:pos x="3420" y="2"/>
                </a:cxn>
                <a:cxn ang="0">
                  <a:pos x="3399" y="0"/>
                </a:cxn>
                <a:cxn ang="0">
                  <a:pos x="3377" y="2"/>
                </a:cxn>
                <a:cxn ang="0">
                  <a:pos x="3357" y="8"/>
                </a:cxn>
                <a:cxn ang="0">
                  <a:pos x="63" y="1486"/>
                </a:cxn>
                <a:cxn ang="0">
                  <a:pos x="45" y="1497"/>
                </a:cxn>
                <a:cxn ang="0">
                  <a:pos x="30" y="1512"/>
                </a:cxn>
                <a:cxn ang="0">
                  <a:pos x="16" y="1530"/>
                </a:cxn>
                <a:cxn ang="0">
                  <a:pos x="7" y="1550"/>
                </a:cxn>
                <a:cxn ang="0">
                  <a:pos x="2" y="1572"/>
                </a:cxn>
                <a:cxn ang="0">
                  <a:pos x="0" y="1594"/>
                </a:cxn>
                <a:cxn ang="0">
                  <a:pos x="3" y="1615"/>
                </a:cxn>
                <a:cxn ang="0">
                  <a:pos x="9" y="1636"/>
                </a:cxn>
                <a:cxn ang="0">
                  <a:pos x="2351" y="6999"/>
                </a:cxn>
                <a:cxn ang="0">
                  <a:pos x="2362" y="7018"/>
                </a:cxn>
                <a:cxn ang="0">
                  <a:pos x="2377" y="7034"/>
                </a:cxn>
                <a:cxn ang="0">
                  <a:pos x="2394" y="7048"/>
                </a:cxn>
                <a:cxn ang="0">
                  <a:pos x="2413" y="7057"/>
                </a:cxn>
                <a:cxn ang="0">
                  <a:pos x="2434" y="7063"/>
                </a:cxn>
                <a:cxn ang="0">
                  <a:pos x="2455" y="7065"/>
                </a:cxn>
                <a:cxn ang="0">
                  <a:pos x="2477" y="7063"/>
                </a:cxn>
                <a:cxn ang="0">
                  <a:pos x="2497" y="7056"/>
                </a:cxn>
              </a:cxnLst>
              <a:rect l="0" t="0" r="r" b="b"/>
              <a:pathLst>
                <a:path w="5957" h="7065">
                  <a:moveTo>
                    <a:pt x="2497" y="7056"/>
                  </a:moveTo>
                  <a:lnTo>
                    <a:pt x="5894" y="5432"/>
                  </a:lnTo>
                  <a:lnTo>
                    <a:pt x="5912" y="5421"/>
                  </a:lnTo>
                  <a:lnTo>
                    <a:pt x="5928" y="5406"/>
                  </a:lnTo>
                  <a:lnTo>
                    <a:pt x="5941" y="5388"/>
                  </a:lnTo>
                  <a:lnTo>
                    <a:pt x="5950" y="5368"/>
                  </a:lnTo>
                  <a:lnTo>
                    <a:pt x="5955" y="5347"/>
                  </a:lnTo>
                  <a:lnTo>
                    <a:pt x="5957" y="5325"/>
                  </a:lnTo>
                  <a:lnTo>
                    <a:pt x="5955" y="5303"/>
                  </a:lnTo>
                  <a:lnTo>
                    <a:pt x="5948" y="5282"/>
                  </a:lnTo>
                  <a:lnTo>
                    <a:pt x="3503" y="64"/>
                  </a:lnTo>
                  <a:lnTo>
                    <a:pt x="3492" y="46"/>
                  </a:lnTo>
                  <a:lnTo>
                    <a:pt x="3477" y="31"/>
                  </a:lnTo>
                  <a:lnTo>
                    <a:pt x="3460" y="18"/>
                  </a:lnTo>
                  <a:lnTo>
                    <a:pt x="3441" y="8"/>
                  </a:lnTo>
                  <a:lnTo>
                    <a:pt x="3420" y="2"/>
                  </a:lnTo>
                  <a:lnTo>
                    <a:pt x="3399" y="0"/>
                  </a:lnTo>
                  <a:lnTo>
                    <a:pt x="3377" y="2"/>
                  </a:lnTo>
                  <a:lnTo>
                    <a:pt x="3357" y="8"/>
                  </a:lnTo>
                  <a:lnTo>
                    <a:pt x="63" y="1486"/>
                  </a:lnTo>
                  <a:lnTo>
                    <a:pt x="45" y="1497"/>
                  </a:lnTo>
                  <a:lnTo>
                    <a:pt x="30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3" y="1615"/>
                  </a:lnTo>
                  <a:lnTo>
                    <a:pt x="9" y="1636"/>
                  </a:lnTo>
                  <a:lnTo>
                    <a:pt x="2351" y="6999"/>
                  </a:lnTo>
                  <a:lnTo>
                    <a:pt x="2362" y="7018"/>
                  </a:lnTo>
                  <a:lnTo>
                    <a:pt x="2377" y="7034"/>
                  </a:lnTo>
                  <a:lnTo>
                    <a:pt x="2394" y="7048"/>
                  </a:lnTo>
                  <a:lnTo>
                    <a:pt x="2413" y="7057"/>
                  </a:lnTo>
                  <a:lnTo>
                    <a:pt x="2434" y="7063"/>
                  </a:lnTo>
                  <a:lnTo>
                    <a:pt x="2455" y="7065"/>
                  </a:lnTo>
                  <a:lnTo>
                    <a:pt x="2477" y="7063"/>
                  </a:lnTo>
                  <a:lnTo>
                    <a:pt x="2497" y="7056"/>
                  </a:lnTo>
                  <a:close/>
                </a:path>
              </a:pathLst>
            </a:custGeom>
            <a:solidFill>
              <a:srgbClr val="BAC2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63" name="Freeform 403"/>
            <p:cNvSpPr>
              <a:spLocks/>
            </p:cNvSpPr>
            <p:nvPr/>
          </p:nvSpPr>
          <p:spPr bwMode="auto">
            <a:xfrm>
              <a:off x="1104" y="3024"/>
              <a:ext cx="162" cy="99"/>
            </a:xfrm>
            <a:custGeom>
              <a:avLst/>
              <a:gdLst/>
              <a:ahLst/>
              <a:cxnLst>
                <a:cxn ang="0">
                  <a:pos x="3562" y="183"/>
                </a:cxn>
                <a:cxn ang="0">
                  <a:pos x="3502" y="64"/>
                </a:cxn>
                <a:cxn ang="0">
                  <a:pos x="3491" y="46"/>
                </a:cxn>
                <a:cxn ang="0">
                  <a:pos x="3476" y="31"/>
                </a:cxn>
                <a:cxn ang="0">
                  <a:pos x="3459" y="18"/>
                </a:cxn>
                <a:cxn ang="0">
                  <a:pos x="3440" y="8"/>
                </a:cxn>
                <a:cxn ang="0">
                  <a:pos x="3418" y="2"/>
                </a:cxn>
                <a:cxn ang="0">
                  <a:pos x="3397" y="0"/>
                </a:cxn>
                <a:cxn ang="0">
                  <a:pos x="3376" y="2"/>
                </a:cxn>
                <a:cxn ang="0">
                  <a:pos x="3356" y="8"/>
                </a:cxn>
                <a:cxn ang="0">
                  <a:pos x="62" y="1486"/>
                </a:cxn>
                <a:cxn ang="0">
                  <a:pos x="44" y="1497"/>
                </a:cxn>
                <a:cxn ang="0">
                  <a:pos x="29" y="1512"/>
                </a:cxn>
                <a:cxn ang="0">
                  <a:pos x="16" y="1530"/>
                </a:cxn>
                <a:cxn ang="0">
                  <a:pos x="7" y="1550"/>
                </a:cxn>
                <a:cxn ang="0">
                  <a:pos x="2" y="1572"/>
                </a:cxn>
                <a:cxn ang="0">
                  <a:pos x="0" y="1594"/>
                </a:cxn>
                <a:cxn ang="0">
                  <a:pos x="2" y="1615"/>
                </a:cxn>
                <a:cxn ang="0">
                  <a:pos x="8" y="1636"/>
                </a:cxn>
                <a:cxn ang="0">
                  <a:pos x="68" y="1773"/>
                </a:cxn>
                <a:cxn ang="0">
                  <a:pos x="3562" y="183"/>
                </a:cxn>
              </a:cxnLst>
              <a:rect l="0" t="0" r="r" b="b"/>
              <a:pathLst>
                <a:path w="3562" h="1773">
                  <a:moveTo>
                    <a:pt x="3562" y="183"/>
                  </a:move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68" y="1773"/>
                  </a:lnTo>
                  <a:lnTo>
                    <a:pt x="3562" y="183"/>
                  </a:lnTo>
                  <a:close/>
                </a:path>
              </a:pathLst>
            </a:custGeom>
            <a:solidFill>
              <a:srgbClr val="BAC2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64" name="Freeform 404"/>
            <p:cNvSpPr>
              <a:spLocks/>
            </p:cNvSpPr>
            <p:nvPr/>
          </p:nvSpPr>
          <p:spPr bwMode="auto">
            <a:xfrm>
              <a:off x="1104" y="3024"/>
              <a:ext cx="161" cy="97"/>
            </a:xfrm>
            <a:custGeom>
              <a:avLst/>
              <a:gdLst/>
              <a:ahLst/>
              <a:cxnLst>
                <a:cxn ang="0">
                  <a:pos x="3545" y="153"/>
                </a:cxn>
                <a:cxn ang="0">
                  <a:pos x="3538" y="137"/>
                </a:cxn>
                <a:cxn ang="0">
                  <a:pos x="3529" y="120"/>
                </a:cxn>
                <a:cxn ang="0">
                  <a:pos x="3514" y="90"/>
                </a:cxn>
                <a:cxn ang="0">
                  <a:pos x="3491" y="46"/>
                </a:cxn>
                <a:cxn ang="0">
                  <a:pos x="3459" y="18"/>
                </a:cxn>
                <a:cxn ang="0">
                  <a:pos x="3418" y="2"/>
                </a:cxn>
                <a:cxn ang="0">
                  <a:pos x="3376" y="2"/>
                </a:cxn>
                <a:cxn ang="0">
                  <a:pos x="3257" y="53"/>
                </a:cxn>
                <a:cxn ang="0">
                  <a:pos x="3083" y="131"/>
                </a:cxn>
                <a:cxn ang="0">
                  <a:pos x="2932" y="198"/>
                </a:cxn>
                <a:cxn ang="0">
                  <a:pos x="2800" y="258"/>
                </a:cxn>
                <a:cxn ang="0">
                  <a:pos x="2681" y="312"/>
                </a:cxn>
                <a:cxn ang="0">
                  <a:pos x="2565" y="364"/>
                </a:cxn>
                <a:cxn ang="0">
                  <a:pos x="2450" y="415"/>
                </a:cxn>
                <a:cxn ang="0">
                  <a:pos x="2327" y="471"/>
                </a:cxn>
                <a:cxn ang="0">
                  <a:pos x="2189" y="532"/>
                </a:cxn>
                <a:cxn ang="0">
                  <a:pos x="2031" y="603"/>
                </a:cxn>
                <a:cxn ang="0">
                  <a:pos x="1846" y="686"/>
                </a:cxn>
                <a:cxn ang="0">
                  <a:pos x="1628" y="784"/>
                </a:cxn>
                <a:cxn ang="0">
                  <a:pos x="1370" y="899"/>
                </a:cxn>
                <a:cxn ang="0">
                  <a:pos x="1066" y="1036"/>
                </a:cxn>
                <a:cxn ang="0">
                  <a:pos x="710" y="1195"/>
                </a:cxn>
                <a:cxn ang="0">
                  <a:pos x="294" y="1382"/>
                </a:cxn>
                <a:cxn ang="0">
                  <a:pos x="44" y="1497"/>
                </a:cxn>
                <a:cxn ang="0">
                  <a:pos x="16" y="1530"/>
                </a:cxn>
                <a:cxn ang="0">
                  <a:pos x="2" y="1572"/>
                </a:cxn>
                <a:cxn ang="0">
                  <a:pos x="2" y="1615"/>
                </a:cxn>
                <a:cxn ang="0">
                  <a:pos x="14" y="1648"/>
                </a:cxn>
                <a:cxn ang="0">
                  <a:pos x="21" y="1665"/>
                </a:cxn>
                <a:cxn ang="0">
                  <a:pos x="31" y="1685"/>
                </a:cxn>
                <a:cxn ang="0">
                  <a:pos x="46" y="1719"/>
                </a:cxn>
                <a:cxn ang="0">
                  <a:pos x="162" y="1700"/>
                </a:cxn>
                <a:cxn ang="0">
                  <a:pos x="348" y="1616"/>
                </a:cxn>
                <a:cxn ang="0">
                  <a:pos x="508" y="1543"/>
                </a:cxn>
                <a:cxn ang="0">
                  <a:pos x="648" y="1480"/>
                </a:cxn>
                <a:cxn ang="0">
                  <a:pos x="776" y="1422"/>
                </a:cxn>
                <a:cxn ang="0">
                  <a:pos x="898" y="1367"/>
                </a:cxn>
                <a:cxn ang="0">
                  <a:pos x="1021" y="1311"/>
                </a:cxn>
                <a:cxn ang="0">
                  <a:pos x="1153" y="1251"/>
                </a:cxn>
                <a:cxn ang="0">
                  <a:pos x="1299" y="1186"/>
                </a:cxn>
                <a:cxn ang="0">
                  <a:pos x="1466" y="1110"/>
                </a:cxn>
                <a:cxn ang="0">
                  <a:pos x="1662" y="1020"/>
                </a:cxn>
                <a:cxn ang="0">
                  <a:pos x="1892" y="916"/>
                </a:cxn>
                <a:cxn ang="0">
                  <a:pos x="2166" y="792"/>
                </a:cxn>
                <a:cxn ang="0">
                  <a:pos x="2488" y="646"/>
                </a:cxn>
                <a:cxn ang="0">
                  <a:pos x="2864" y="474"/>
                </a:cxn>
                <a:cxn ang="0">
                  <a:pos x="3304" y="275"/>
                </a:cxn>
              </a:cxnLst>
              <a:rect l="0" t="0" r="r" b="b"/>
              <a:pathLst>
                <a:path w="3550" h="1748">
                  <a:moveTo>
                    <a:pt x="3550" y="163"/>
                  </a:moveTo>
                  <a:lnTo>
                    <a:pt x="3545" y="153"/>
                  </a:lnTo>
                  <a:lnTo>
                    <a:pt x="3541" y="144"/>
                  </a:lnTo>
                  <a:lnTo>
                    <a:pt x="3538" y="137"/>
                  </a:lnTo>
                  <a:lnTo>
                    <a:pt x="3533" y="130"/>
                  </a:lnTo>
                  <a:lnTo>
                    <a:pt x="3529" y="120"/>
                  </a:lnTo>
                  <a:lnTo>
                    <a:pt x="3523" y="108"/>
                  </a:lnTo>
                  <a:lnTo>
                    <a:pt x="3514" y="90"/>
                  </a:ln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3257" y="53"/>
                  </a:lnTo>
                  <a:lnTo>
                    <a:pt x="3166" y="94"/>
                  </a:lnTo>
                  <a:lnTo>
                    <a:pt x="3083" y="131"/>
                  </a:lnTo>
                  <a:lnTo>
                    <a:pt x="3004" y="167"/>
                  </a:lnTo>
                  <a:lnTo>
                    <a:pt x="2932" y="198"/>
                  </a:lnTo>
                  <a:lnTo>
                    <a:pt x="2864" y="229"/>
                  </a:lnTo>
                  <a:lnTo>
                    <a:pt x="2800" y="258"/>
                  </a:lnTo>
                  <a:lnTo>
                    <a:pt x="2740" y="286"/>
                  </a:lnTo>
                  <a:lnTo>
                    <a:pt x="2681" y="312"/>
                  </a:lnTo>
                  <a:lnTo>
                    <a:pt x="2623" y="337"/>
                  </a:lnTo>
                  <a:lnTo>
                    <a:pt x="2565" y="364"/>
                  </a:lnTo>
                  <a:lnTo>
                    <a:pt x="2508" y="389"/>
                  </a:lnTo>
                  <a:lnTo>
                    <a:pt x="2450" y="415"/>
                  </a:lnTo>
                  <a:lnTo>
                    <a:pt x="2389" y="443"/>
                  </a:lnTo>
                  <a:lnTo>
                    <a:pt x="2327" y="471"/>
                  </a:lnTo>
                  <a:lnTo>
                    <a:pt x="2259" y="501"/>
                  </a:lnTo>
                  <a:lnTo>
                    <a:pt x="2189" y="532"/>
                  </a:lnTo>
                  <a:lnTo>
                    <a:pt x="2113" y="567"/>
                  </a:lnTo>
                  <a:lnTo>
                    <a:pt x="2031" y="603"/>
                  </a:lnTo>
                  <a:lnTo>
                    <a:pt x="1942" y="643"/>
                  </a:lnTo>
                  <a:lnTo>
                    <a:pt x="1846" y="686"/>
                  </a:lnTo>
                  <a:lnTo>
                    <a:pt x="1741" y="733"/>
                  </a:lnTo>
                  <a:lnTo>
                    <a:pt x="1628" y="784"/>
                  </a:lnTo>
                  <a:lnTo>
                    <a:pt x="1505" y="839"/>
                  </a:lnTo>
                  <a:lnTo>
                    <a:pt x="1370" y="899"/>
                  </a:lnTo>
                  <a:lnTo>
                    <a:pt x="1224" y="966"/>
                  </a:lnTo>
                  <a:lnTo>
                    <a:pt x="1066" y="1036"/>
                  </a:lnTo>
                  <a:lnTo>
                    <a:pt x="895" y="1113"/>
                  </a:lnTo>
                  <a:lnTo>
                    <a:pt x="710" y="1195"/>
                  </a:lnTo>
                  <a:lnTo>
                    <a:pt x="510" y="1286"/>
                  </a:lnTo>
                  <a:lnTo>
                    <a:pt x="294" y="1382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4" y="1648"/>
                  </a:lnTo>
                  <a:lnTo>
                    <a:pt x="18" y="1657"/>
                  </a:lnTo>
                  <a:lnTo>
                    <a:pt x="21" y="1665"/>
                  </a:lnTo>
                  <a:lnTo>
                    <a:pt x="26" y="1673"/>
                  </a:lnTo>
                  <a:lnTo>
                    <a:pt x="31" y="1685"/>
                  </a:lnTo>
                  <a:lnTo>
                    <a:pt x="37" y="1699"/>
                  </a:lnTo>
                  <a:lnTo>
                    <a:pt x="46" y="1719"/>
                  </a:lnTo>
                  <a:lnTo>
                    <a:pt x="57" y="1748"/>
                  </a:lnTo>
                  <a:lnTo>
                    <a:pt x="162" y="1700"/>
                  </a:lnTo>
                  <a:lnTo>
                    <a:pt x="259" y="1656"/>
                  </a:lnTo>
                  <a:lnTo>
                    <a:pt x="348" y="1616"/>
                  </a:lnTo>
                  <a:lnTo>
                    <a:pt x="430" y="1579"/>
                  </a:lnTo>
                  <a:lnTo>
                    <a:pt x="508" y="1543"/>
                  </a:lnTo>
                  <a:lnTo>
                    <a:pt x="579" y="1511"/>
                  </a:lnTo>
                  <a:lnTo>
                    <a:pt x="648" y="1480"/>
                  </a:lnTo>
                  <a:lnTo>
                    <a:pt x="713" y="1451"/>
                  </a:lnTo>
                  <a:lnTo>
                    <a:pt x="776" y="1422"/>
                  </a:lnTo>
                  <a:lnTo>
                    <a:pt x="837" y="1395"/>
                  </a:lnTo>
                  <a:lnTo>
                    <a:pt x="898" y="1367"/>
                  </a:lnTo>
                  <a:lnTo>
                    <a:pt x="959" y="1340"/>
                  </a:lnTo>
                  <a:lnTo>
                    <a:pt x="1021" y="1311"/>
                  </a:lnTo>
                  <a:lnTo>
                    <a:pt x="1085" y="1282"/>
                  </a:lnTo>
                  <a:lnTo>
                    <a:pt x="1153" y="1251"/>
                  </a:lnTo>
                  <a:lnTo>
                    <a:pt x="1223" y="1220"/>
                  </a:lnTo>
                  <a:lnTo>
                    <a:pt x="1299" y="1186"/>
                  </a:lnTo>
                  <a:lnTo>
                    <a:pt x="1379" y="1149"/>
                  </a:lnTo>
                  <a:lnTo>
                    <a:pt x="1466" y="1110"/>
                  </a:lnTo>
                  <a:lnTo>
                    <a:pt x="1560" y="1067"/>
                  </a:lnTo>
                  <a:lnTo>
                    <a:pt x="1662" y="1020"/>
                  </a:lnTo>
                  <a:lnTo>
                    <a:pt x="1772" y="971"/>
                  </a:lnTo>
                  <a:lnTo>
                    <a:pt x="1892" y="916"/>
                  </a:lnTo>
                  <a:lnTo>
                    <a:pt x="2024" y="857"/>
                  </a:lnTo>
                  <a:lnTo>
                    <a:pt x="2166" y="792"/>
                  </a:lnTo>
                  <a:lnTo>
                    <a:pt x="2320" y="722"/>
                  </a:lnTo>
                  <a:lnTo>
                    <a:pt x="2488" y="646"/>
                  </a:lnTo>
                  <a:lnTo>
                    <a:pt x="2668" y="564"/>
                  </a:lnTo>
                  <a:lnTo>
                    <a:pt x="2864" y="474"/>
                  </a:lnTo>
                  <a:lnTo>
                    <a:pt x="3075" y="378"/>
                  </a:lnTo>
                  <a:lnTo>
                    <a:pt x="3304" y="275"/>
                  </a:lnTo>
                  <a:lnTo>
                    <a:pt x="3550" y="163"/>
                  </a:lnTo>
                  <a:close/>
                </a:path>
              </a:pathLst>
            </a:custGeom>
            <a:solidFill>
              <a:srgbClr val="BFC7C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65" name="Freeform 405"/>
            <p:cNvSpPr>
              <a:spLocks/>
            </p:cNvSpPr>
            <p:nvPr/>
          </p:nvSpPr>
          <p:spPr bwMode="auto">
            <a:xfrm>
              <a:off x="1104" y="3024"/>
              <a:ext cx="161" cy="96"/>
            </a:xfrm>
            <a:custGeom>
              <a:avLst/>
              <a:gdLst/>
              <a:ahLst/>
              <a:cxnLst>
                <a:cxn ang="0">
                  <a:pos x="3534" y="135"/>
                </a:cxn>
                <a:cxn ang="0">
                  <a:pos x="3529" y="123"/>
                </a:cxn>
                <a:cxn ang="0">
                  <a:pos x="3523" y="110"/>
                </a:cxn>
                <a:cxn ang="0">
                  <a:pos x="3511" y="84"/>
                </a:cxn>
                <a:cxn ang="0">
                  <a:pos x="3491" y="46"/>
                </a:cxn>
                <a:cxn ang="0">
                  <a:pos x="3459" y="18"/>
                </a:cxn>
                <a:cxn ang="0">
                  <a:pos x="3418" y="2"/>
                </a:cxn>
                <a:cxn ang="0">
                  <a:pos x="3376" y="2"/>
                </a:cxn>
                <a:cxn ang="0">
                  <a:pos x="3257" y="53"/>
                </a:cxn>
                <a:cxn ang="0">
                  <a:pos x="3083" y="131"/>
                </a:cxn>
                <a:cxn ang="0">
                  <a:pos x="2932" y="198"/>
                </a:cxn>
                <a:cxn ang="0">
                  <a:pos x="2800" y="258"/>
                </a:cxn>
                <a:cxn ang="0">
                  <a:pos x="2681" y="312"/>
                </a:cxn>
                <a:cxn ang="0">
                  <a:pos x="2565" y="364"/>
                </a:cxn>
                <a:cxn ang="0">
                  <a:pos x="2450" y="415"/>
                </a:cxn>
                <a:cxn ang="0">
                  <a:pos x="2327" y="471"/>
                </a:cxn>
                <a:cxn ang="0">
                  <a:pos x="2189" y="532"/>
                </a:cxn>
                <a:cxn ang="0">
                  <a:pos x="2031" y="603"/>
                </a:cxn>
                <a:cxn ang="0">
                  <a:pos x="1846" y="686"/>
                </a:cxn>
                <a:cxn ang="0">
                  <a:pos x="1628" y="784"/>
                </a:cxn>
                <a:cxn ang="0">
                  <a:pos x="1370" y="899"/>
                </a:cxn>
                <a:cxn ang="0">
                  <a:pos x="1066" y="1036"/>
                </a:cxn>
                <a:cxn ang="0">
                  <a:pos x="710" y="1195"/>
                </a:cxn>
                <a:cxn ang="0">
                  <a:pos x="294" y="1382"/>
                </a:cxn>
                <a:cxn ang="0">
                  <a:pos x="44" y="1497"/>
                </a:cxn>
                <a:cxn ang="0">
                  <a:pos x="16" y="1530"/>
                </a:cxn>
                <a:cxn ang="0">
                  <a:pos x="2" y="1572"/>
                </a:cxn>
                <a:cxn ang="0">
                  <a:pos x="2" y="1615"/>
                </a:cxn>
                <a:cxn ang="0">
                  <a:pos x="13" y="1646"/>
                </a:cxn>
                <a:cxn ang="0">
                  <a:pos x="19" y="1658"/>
                </a:cxn>
                <a:cxn ang="0">
                  <a:pos x="26" y="1674"/>
                </a:cxn>
                <a:cxn ang="0">
                  <a:pos x="37" y="1702"/>
                </a:cxn>
                <a:cxn ang="0">
                  <a:pos x="151" y="1676"/>
                </a:cxn>
                <a:cxn ang="0">
                  <a:pos x="337" y="1592"/>
                </a:cxn>
                <a:cxn ang="0">
                  <a:pos x="497" y="1520"/>
                </a:cxn>
                <a:cxn ang="0">
                  <a:pos x="637" y="1457"/>
                </a:cxn>
                <a:cxn ang="0">
                  <a:pos x="765" y="1399"/>
                </a:cxn>
                <a:cxn ang="0">
                  <a:pos x="886" y="1344"/>
                </a:cxn>
                <a:cxn ang="0">
                  <a:pos x="1010" y="1288"/>
                </a:cxn>
                <a:cxn ang="0">
                  <a:pos x="1141" y="1229"/>
                </a:cxn>
                <a:cxn ang="0">
                  <a:pos x="1287" y="1163"/>
                </a:cxn>
                <a:cxn ang="0">
                  <a:pos x="1455" y="1087"/>
                </a:cxn>
                <a:cxn ang="0">
                  <a:pos x="1650" y="998"/>
                </a:cxn>
                <a:cxn ang="0">
                  <a:pos x="1881" y="894"/>
                </a:cxn>
                <a:cxn ang="0">
                  <a:pos x="2154" y="771"/>
                </a:cxn>
                <a:cxn ang="0">
                  <a:pos x="2477" y="625"/>
                </a:cxn>
                <a:cxn ang="0">
                  <a:pos x="2853" y="453"/>
                </a:cxn>
                <a:cxn ang="0">
                  <a:pos x="3293" y="254"/>
                </a:cxn>
              </a:cxnLst>
              <a:rect l="0" t="0" r="r" b="b"/>
              <a:pathLst>
                <a:path w="3539" h="1724">
                  <a:moveTo>
                    <a:pt x="3539" y="143"/>
                  </a:moveTo>
                  <a:lnTo>
                    <a:pt x="3534" y="135"/>
                  </a:lnTo>
                  <a:lnTo>
                    <a:pt x="3531" y="129"/>
                  </a:lnTo>
                  <a:lnTo>
                    <a:pt x="3529" y="123"/>
                  </a:lnTo>
                  <a:lnTo>
                    <a:pt x="3526" y="117"/>
                  </a:lnTo>
                  <a:lnTo>
                    <a:pt x="3523" y="110"/>
                  </a:lnTo>
                  <a:lnTo>
                    <a:pt x="3518" y="99"/>
                  </a:lnTo>
                  <a:lnTo>
                    <a:pt x="3511" y="84"/>
                  </a:ln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3257" y="53"/>
                  </a:lnTo>
                  <a:lnTo>
                    <a:pt x="3166" y="94"/>
                  </a:lnTo>
                  <a:lnTo>
                    <a:pt x="3083" y="131"/>
                  </a:lnTo>
                  <a:lnTo>
                    <a:pt x="3004" y="167"/>
                  </a:lnTo>
                  <a:lnTo>
                    <a:pt x="2932" y="198"/>
                  </a:lnTo>
                  <a:lnTo>
                    <a:pt x="2864" y="229"/>
                  </a:lnTo>
                  <a:lnTo>
                    <a:pt x="2800" y="258"/>
                  </a:lnTo>
                  <a:lnTo>
                    <a:pt x="2740" y="286"/>
                  </a:lnTo>
                  <a:lnTo>
                    <a:pt x="2681" y="312"/>
                  </a:lnTo>
                  <a:lnTo>
                    <a:pt x="2623" y="337"/>
                  </a:lnTo>
                  <a:lnTo>
                    <a:pt x="2565" y="364"/>
                  </a:lnTo>
                  <a:lnTo>
                    <a:pt x="2508" y="389"/>
                  </a:lnTo>
                  <a:lnTo>
                    <a:pt x="2450" y="415"/>
                  </a:lnTo>
                  <a:lnTo>
                    <a:pt x="2389" y="443"/>
                  </a:lnTo>
                  <a:lnTo>
                    <a:pt x="2327" y="471"/>
                  </a:lnTo>
                  <a:lnTo>
                    <a:pt x="2259" y="501"/>
                  </a:lnTo>
                  <a:lnTo>
                    <a:pt x="2189" y="532"/>
                  </a:lnTo>
                  <a:lnTo>
                    <a:pt x="2113" y="567"/>
                  </a:lnTo>
                  <a:lnTo>
                    <a:pt x="2031" y="603"/>
                  </a:lnTo>
                  <a:lnTo>
                    <a:pt x="1942" y="643"/>
                  </a:lnTo>
                  <a:lnTo>
                    <a:pt x="1846" y="686"/>
                  </a:lnTo>
                  <a:lnTo>
                    <a:pt x="1741" y="733"/>
                  </a:lnTo>
                  <a:lnTo>
                    <a:pt x="1628" y="784"/>
                  </a:lnTo>
                  <a:lnTo>
                    <a:pt x="1505" y="839"/>
                  </a:lnTo>
                  <a:lnTo>
                    <a:pt x="1370" y="899"/>
                  </a:lnTo>
                  <a:lnTo>
                    <a:pt x="1224" y="966"/>
                  </a:lnTo>
                  <a:lnTo>
                    <a:pt x="1066" y="1036"/>
                  </a:lnTo>
                  <a:lnTo>
                    <a:pt x="895" y="1113"/>
                  </a:lnTo>
                  <a:lnTo>
                    <a:pt x="710" y="1195"/>
                  </a:lnTo>
                  <a:lnTo>
                    <a:pt x="510" y="1286"/>
                  </a:lnTo>
                  <a:lnTo>
                    <a:pt x="294" y="1382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3" y="1646"/>
                  </a:lnTo>
                  <a:lnTo>
                    <a:pt x="16" y="1652"/>
                  </a:lnTo>
                  <a:lnTo>
                    <a:pt x="19" y="1658"/>
                  </a:lnTo>
                  <a:lnTo>
                    <a:pt x="22" y="1666"/>
                  </a:lnTo>
                  <a:lnTo>
                    <a:pt x="26" y="1674"/>
                  </a:lnTo>
                  <a:lnTo>
                    <a:pt x="31" y="1686"/>
                  </a:lnTo>
                  <a:lnTo>
                    <a:pt x="37" y="1702"/>
                  </a:lnTo>
                  <a:lnTo>
                    <a:pt x="46" y="1724"/>
                  </a:lnTo>
                  <a:lnTo>
                    <a:pt x="151" y="1676"/>
                  </a:lnTo>
                  <a:lnTo>
                    <a:pt x="248" y="1633"/>
                  </a:lnTo>
                  <a:lnTo>
                    <a:pt x="337" y="1592"/>
                  </a:lnTo>
                  <a:lnTo>
                    <a:pt x="419" y="1555"/>
                  </a:lnTo>
                  <a:lnTo>
                    <a:pt x="497" y="1520"/>
                  </a:lnTo>
                  <a:lnTo>
                    <a:pt x="568" y="1488"/>
                  </a:lnTo>
                  <a:lnTo>
                    <a:pt x="637" y="1457"/>
                  </a:lnTo>
                  <a:lnTo>
                    <a:pt x="702" y="1427"/>
                  </a:lnTo>
                  <a:lnTo>
                    <a:pt x="765" y="1399"/>
                  </a:lnTo>
                  <a:lnTo>
                    <a:pt x="826" y="1372"/>
                  </a:lnTo>
                  <a:lnTo>
                    <a:pt x="886" y="1344"/>
                  </a:lnTo>
                  <a:lnTo>
                    <a:pt x="948" y="1316"/>
                  </a:lnTo>
                  <a:lnTo>
                    <a:pt x="1010" y="1288"/>
                  </a:lnTo>
                  <a:lnTo>
                    <a:pt x="1074" y="1259"/>
                  </a:lnTo>
                  <a:lnTo>
                    <a:pt x="1141" y="1229"/>
                  </a:lnTo>
                  <a:lnTo>
                    <a:pt x="1212" y="1197"/>
                  </a:lnTo>
                  <a:lnTo>
                    <a:pt x="1287" y="1163"/>
                  </a:lnTo>
                  <a:lnTo>
                    <a:pt x="1368" y="1126"/>
                  </a:lnTo>
                  <a:lnTo>
                    <a:pt x="1455" y="1087"/>
                  </a:lnTo>
                  <a:lnTo>
                    <a:pt x="1548" y="1045"/>
                  </a:lnTo>
                  <a:lnTo>
                    <a:pt x="1650" y="998"/>
                  </a:lnTo>
                  <a:lnTo>
                    <a:pt x="1761" y="949"/>
                  </a:lnTo>
                  <a:lnTo>
                    <a:pt x="1881" y="894"/>
                  </a:lnTo>
                  <a:lnTo>
                    <a:pt x="2013" y="835"/>
                  </a:lnTo>
                  <a:lnTo>
                    <a:pt x="2154" y="771"/>
                  </a:lnTo>
                  <a:lnTo>
                    <a:pt x="2308" y="700"/>
                  </a:lnTo>
                  <a:lnTo>
                    <a:pt x="2477" y="625"/>
                  </a:lnTo>
                  <a:lnTo>
                    <a:pt x="2657" y="543"/>
                  </a:lnTo>
                  <a:lnTo>
                    <a:pt x="2853" y="453"/>
                  </a:lnTo>
                  <a:lnTo>
                    <a:pt x="3064" y="357"/>
                  </a:lnTo>
                  <a:lnTo>
                    <a:pt x="3293" y="254"/>
                  </a:lnTo>
                  <a:lnTo>
                    <a:pt x="3539" y="143"/>
                  </a:lnTo>
                  <a:close/>
                </a:path>
              </a:pathLst>
            </a:custGeom>
            <a:solidFill>
              <a:srgbClr val="C9D1D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66" name="Freeform 406"/>
            <p:cNvSpPr>
              <a:spLocks/>
            </p:cNvSpPr>
            <p:nvPr/>
          </p:nvSpPr>
          <p:spPr bwMode="auto">
            <a:xfrm>
              <a:off x="1104" y="3024"/>
              <a:ext cx="160" cy="94"/>
            </a:xfrm>
            <a:custGeom>
              <a:avLst/>
              <a:gdLst/>
              <a:ahLst/>
              <a:cxnLst>
                <a:cxn ang="0">
                  <a:pos x="3522" y="112"/>
                </a:cxn>
                <a:cxn ang="0">
                  <a:pos x="3513" y="91"/>
                </a:cxn>
                <a:cxn ang="0">
                  <a:pos x="3491" y="46"/>
                </a:cxn>
                <a:cxn ang="0">
                  <a:pos x="3459" y="18"/>
                </a:cxn>
                <a:cxn ang="0">
                  <a:pos x="3418" y="2"/>
                </a:cxn>
                <a:cxn ang="0">
                  <a:pos x="3376" y="2"/>
                </a:cxn>
                <a:cxn ang="0">
                  <a:pos x="3257" y="53"/>
                </a:cxn>
                <a:cxn ang="0">
                  <a:pos x="3083" y="131"/>
                </a:cxn>
                <a:cxn ang="0">
                  <a:pos x="2932" y="198"/>
                </a:cxn>
                <a:cxn ang="0">
                  <a:pos x="2800" y="258"/>
                </a:cxn>
                <a:cxn ang="0">
                  <a:pos x="2681" y="312"/>
                </a:cxn>
                <a:cxn ang="0">
                  <a:pos x="2565" y="364"/>
                </a:cxn>
                <a:cxn ang="0">
                  <a:pos x="2450" y="415"/>
                </a:cxn>
                <a:cxn ang="0">
                  <a:pos x="2327" y="471"/>
                </a:cxn>
                <a:cxn ang="0">
                  <a:pos x="2189" y="532"/>
                </a:cxn>
                <a:cxn ang="0">
                  <a:pos x="2031" y="603"/>
                </a:cxn>
                <a:cxn ang="0">
                  <a:pos x="1846" y="686"/>
                </a:cxn>
                <a:cxn ang="0">
                  <a:pos x="1628" y="784"/>
                </a:cxn>
                <a:cxn ang="0">
                  <a:pos x="1370" y="899"/>
                </a:cxn>
                <a:cxn ang="0">
                  <a:pos x="1066" y="1036"/>
                </a:cxn>
                <a:cxn ang="0">
                  <a:pos x="710" y="1195"/>
                </a:cxn>
                <a:cxn ang="0">
                  <a:pos x="294" y="1382"/>
                </a:cxn>
                <a:cxn ang="0">
                  <a:pos x="44" y="1497"/>
                </a:cxn>
                <a:cxn ang="0">
                  <a:pos x="16" y="1530"/>
                </a:cxn>
                <a:cxn ang="0">
                  <a:pos x="2" y="1572"/>
                </a:cxn>
                <a:cxn ang="0">
                  <a:pos x="2" y="1615"/>
                </a:cxn>
                <a:cxn ang="0">
                  <a:pos x="14" y="1648"/>
                </a:cxn>
                <a:cxn ang="0">
                  <a:pos x="25" y="1671"/>
                </a:cxn>
                <a:cxn ang="0">
                  <a:pos x="141" y="1651"/>
                </a:cxn>
                <a:cxn ang="0">
                  <a:pos x="326" y="1568"/>
                </a:cxn>
                <a:cxn ang="0">
                  <a:pos x="486" y="1496"/>
                </a:cxn>
                <a:cxn ang="0">
                  <a:pos x="626" y="1433"/>
                </a:cxn>
                <a:cxn ang="0">
                  <a:pos x="754" y="1375"/>
                </a:cxn>
                <a:cxn ang="0">
                  <a:pos x="875" y="1320"/>
                </a:cxn>
                <a:cxn ang="0">
                  <a:pos x="999" y="1264"/>
                </a:cxn>
                <a:cxn ang="0">
                  <a:pos x="1130" y="1205"/>
                </a:cxn>
                <a:cxn ang="0">
                  <a:pos x="1276" y="1140"/>
                </a:cxn>
                <a:cxn ang="0">
                  <a:pos x="1443" y="1064"/>
                </a:cxn>
                <a:cxn ang="0">
                  <a:pos x="1639" y="975"/>
                </a:cxn>
                <a:cxn ang="0">
                  <a:pos x="1870" y="872"/>
                </a:cxn>
                <a:cxn ang="0">
                  <a:pos x="2143" y="749"/>
                </a:cxn>
                <a:cxn ang="0">
                  <a:pos x="2464" y="603"/>
                </a:cxn>
                <a:cxn ang="0">
                  <a:pos x="2841" y="432"/>
                </a:cxn>
                <a:cxn ang="0">
                  <a:pos x="3281" y="234"/>
                </a:cxn>
              </a:cxnLst>
              <a:rect l="0" t="0" r="r" b="b"/>
              <a:pathLst>
                <a:path w="3526" h="1698">
                  <a:moveTo>
                    <a:pt x="3526" y="123"/>
                  </a:moveTo>
                  <a:lnTo>
                    <a:pt x="3522" y="112"/>
                  </a:lnTo>
                  <a:lnTo>
                    <a:pt x="3518" y="103"/>
                  </a:lnTo>
                  <a:lnTo>
                    <a:pt x="3513" y="91"/>
                  </a:ln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3257" y="53"/>
                  </a:lnTo>
                  <a:lnTo>
                    <a:pt x="3166" y="94"/>
                  </a:lnTo>
                  <a:lnTo>
                    <a:pt x="3083" y="131"/>
                  </a:lnTo>
                  <a:lnTo>
                    <a:pt x="3004" y="167"/>
                  </a:lnTo>
                  <a:lnTo>
                    <a:pt x="2932" y="198"/>
                  </a:lnTo>
                  <a:lnTo>
                    <a:pt x="2864" y="229"/>
                  </a:lnTo>
                  <a:lnTo>
                    <a:pt x="2800" y="258"/>
                  </a:lnTo>
                  <a:lnTo>
                    <a:pt x="2740" y="286"/>
                  </a:lnTo>
                  <a:lnTo>
                    <a:pt x="2681" y="312"/>
                  </a:lnTo>
                  <a:lnTo>
                    <a:pt x="2623" y="337"/>
                  </a:lnTo>
                  <a:lnTo>
                    <a:pt x="2565" y="364"/>
                  </a:lnTo>
                  <a:lnTo>
                    <a:pt x="2508" y="389"/>
                  </a:lnTo>
                  <a:lnTo>
                    <a:pt x="2450" y="415"/>
                  </a:lnTo>
                  <a:lnTo>
                    <a:pt x="2389" y="443"/>
                  </a:lnTo>
                  <a:lnTo>
                    <a:pt x="2327" y="471"/>
                  </a:lnTo>
                  <a:lnTo>
                    <a:pt x="2259" y="501"/>
                  </a:lnTo>
                  <a:lnTo>
                    <a:pt x="2189" y="532"/>
                  </a:lnTo>
                  <a:lnTo>
                    <a:pt x="2113" y="567"/>
                  </a:lnTo>
                  <a:lnTo>
                    <a:pt x="2031" y="603"/>
                  </a:lnTo>
                  <a:lnTo>
                    <a:pt x="1942" y="643"/>
                  </a:lnTo>
                  <a:lnTo>
                    <a:pt x="1846" y="686"/>
                  </a:lnTo>
                  <a:lnTo>
                    <a:pt x="1741" y="733"/>
                  </a:lnTo>
                  <a:lnTo>
                    <a:pt x="1628" y="784"/>
                  </a:lnTo>
                  <a:lnTo>
                    <a:pt x="1505" y="839"/>
                  </a:lnTo>
                  <a:lnTo>
                    <a:pt x="1370" y="899"/>
                  </a:lnTo>
                  <a:lnTo>
                    <a:pt x="1224" y="966"/>
                  </a:lnTo>
                  <a:lnTo>
                    <a:pt x="1066" y="1036"/>
                  </a:lnTo>
                  <a:lnTo>
                    <a:pt x="895" y="1113"/>
                  </a:lnTo>
                  <a:lnTo>
                    <a:pt x="710" y="1195"/>
                  </a:lnTo>
                  <a:lnTo>
                    <a:pt x="510" y="1286"/>
                  </a:lnTo>
                  <a:lnTo>
                    <a:pt x="294" y="1382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4" y="1648"/>
                  </a:lnTo>
                  <a:lnTo>
                    <a:pt x="18" y="1657"/>
                  </a:lnTo>
                  <a:lnTo>
                    <a:pt x="25" y="1671"/>
                  </a:lnTo>
                  <a:lnTo>
                    <a:pt x="36" y="1698"/>
                  </a:lnTo>
                  <a:lnTo>
                    <a:pt x="141" y="1651"/>
                  </a:lnTo>
                  <a:lnTo>
                    <a:pt x="237" y="1608"/>
                  </a:lnTo>
                  <a:lnTo>
                    <a:pt x="326" y="1568"/>
                  </a:lnTo>
                  <a:lnTo>
                    <a:pt x="409" y="1530"/>
                  </a:lnTo>
                  <a:lnTo>
                    <a:pt x="486" y="1496"/>
                  </a:lnTo>
                  <a:lnTo>
                    <a:pt x="558" y="1463"/>
                  </a:lnTo>
                  <a:lnTo>
                    <a:pt x="626" y="1433"/>
                  </a:lnTo>
                  <a:lnTo>
                    <a:pt x="691" y="1403"/>
                  </a:lnTo>
                  <a:lnTo>
                    <a:pt x="754" y="1375"/>
                  </a:lnTo>
                  <a:lnTo>
                    <a:pt x="815" y="1347"/>
                  </a:lnTo>
                  <a:lnTo>
                    <a:pt x="875" y="1320"/>
                  </a:lnTo>
                  <a:lnTo>
                    <a:pt x="936" y="1292"/>
                  </a:lnTo>
                  <a:lnTo>
                    <a:pt x="999" y="1264"/>
                  </a:lnTo>
                  <a:lnTo>
                    <a:pt x="1063" y="1236"/>
                  </a:lnTo>
                  <a:lnTo>
                    <a:pt x="1130" y="1205"/>
                  </a:lnTo>
                  <a:lnTo>
                    <a:pt x="1201" y="1173"/>
                  </a:lnTo>
                  <a:lnTo>
                    <a:pt x="1276" y="1140"/>
                  </a:lnTo>
                  <a:lnTo>
                    <a:pt x="1357" y="1103"/>
                  </a:lnTo>
                  <a:lnTo>
                    <a:pt x="1443" y="1064"/>
                  </a:lnTo>
                  <a:lnTo>
                    <a:pt x="1537" y="1022"/>
                  </a:lnTo>
                  <a:lnTo>
                    <a:pt x="1639" y="975"/>
                  </a:lnTo>
                  <a:lnTo>
                    <a:pt x="1749" y="926"/>
                  </a:lnTo>
                  <a:lnTo>
                    <a:pt x="1870" y="872"/>
                  </a:lnTo>
                  <a:lnTo>
                    <a:pt x="2000" y="813"/>
                  </a:lnTo>
                  <a:lnTo>
                    <a:pt x="2143" y="749"/>
                  </a:lnTo>
                  <a:lnTo>
                    <a:pt x="2297" y="679"/>
                  </a:lnTo>
                  <a:lnTo>
                    <a:pt x="2464" y="603"/>
                  </a:lnTo>
                  <a:lnTo>
                    <a:pt x="2646" y="521"/>
                  </a:lnTo>
                  <a:lnTo>
                    <a:pt x="2841" y="432"/>
                  </a:lnTo>
                  <a:lnTo>
                    <a:pt x="3053" y="337"/>
                  </a:lnTo>
                  <a:lnTo>
                    <a:pt x="3281" y="234"/>
                  </a:lnTo>
                  <a:lnTo>
                    <a:pt x="3526" y="123"/>
                  </a:lnTo>
                  <a:close/>
                </a:path>
              </a:pathLst>
            </a:custGeom>
            <a:solidFill>
              <a:srgbClr val="D1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67" name="Freeform 407"/>
            <p:cNvSpPr>
              <a:spLocks/>
            </p:cNvSpPr>
            <p:nvPr/>
          </p:nvSpPr>
          <p:spPr bwMode="auto">
            <a:xfrm>
              <a:off x="1104" y="3024"/>
              <a:ext cx="160" cy="93"/>
            </a:xfrm>
            <a:custGeom>
              <a:avLst/>
              <a:gdLst/>
              <a:ahLst/>
              <a:cxnLst>
                <a:cxn ang="0">
                  <a:pos x="3513" y="96"/>
                </a:cxn>
                <a:cxn ang="0">
                  <a:pos x="3508" y="81"/>
                </a:cxn>
                <a:cxn ang="0">
                  <a:pos x="3491" y="46"/>
                </a:cxn>
                <a:cxn ang="0">
                  <a:pos x="3459" y="18"/>
                </a:cxn>
                <a:cxn ang="0">
                  <a:pos x="3418" y="2"/>
                </a:cxn>
                <a:cxn ang="0">
                  <a:pos x="3376" y="2"/>
                </a:cxn>
                <a:cxn ang="0">
                  <a:pos x="3257" y="53"/>
                </a:cxn>
                <a:cxn ang="0">
                  <a:pos x="3083" y="131"/>
                </a:cxn>
                <a:cxn ang="0">
                  <a:pos x="2932" y="198"/>
                </a:cxn>
                <a:cxn ang="0">
                  <a:pos x="2800" y="258"/>
                </a:cxn>
                <a:cxn ang="0">
                  <a:pos x="2681" y="312"/>
                </a:cxn>
                <a:cxn ang="0">
                  <a:pos x="2565" y="364"/>
                </a:cxn>
                <a:cxn ang="0">
                  <a:pos x="2450" y="415"/>
                </a:cxn>
                <a:cxn ang="0">
                  <a:pos x="2327" y="471"/>
                </a:cxn>
                <a:cxn ang="0">
                  <a:pos x="2189" y="532"/>
                </a:cxn>
                <a:cxn ang="0">
                  <a:pos x="2031" y="603"/>
                </a:cxn>
                <a:cxn ang="0">
                  <a:pos x="1846" y="686"/>
                </a:cxn>
                <a:cxn ang="0">
                  <a:pos x="1628" y="784"/>
                </a:cxn>
                <a:cxn ang="0">
                  <a:pos x="1370" y="899"/>
                </a:cxn>
                <a:cxn ang="0">
                  <a:pos x="1066" y="1036"/>
                </a:cxn>
                <a:cxn ang="0">
                  <a:pos x="710" y="1195"/>
                </a:cxn>
                <a:cxn ang="0">
                  <a:pos x="294" y="1382"/>
                </a:cxn>
                <a:cxn ang="0">
                  <a:pos x="44" y="1497"/>
                </a:cxn>
                <a:cxn ang="0">
                  <a:pos x="16" y="1530"/>
                </a:cxn>
                <a:cxn ang="0">
                  <a:pos x="2" y="1572"/>
                </a:cxn>
                <a:cxn ang="0">
                  <a:pos x="2" y="1615"/>
                </a:cxn>
                <a:cxn ang="0">
                  <a:pos x="12" y="1644"/>
                </a:cxn>
                <a:cxn ang="0">
                  <a:pos x="18" y="1657"/>
                </a:cxn>
                <a:cxn ang="0">
                  <a:pos x="130" y="1627"/>
                </a:cxn>
                <a:cxn ang="0">
                  <a:pos x="315" y="1543"/>
                </a:cxn>
                <a:cxn ang="0">
                  <a:pos x="474" y="1472"/>
                </a:cxn>
                <a:cxn ang="0">
                  <a:pos x="615" y="1408"/>
                </a:cxn>
                <a:cxn ang="0">
                  <a:pos x="743" y="1352"/>
                </a:cxn>
                <a:cxn ang="0">
                  <a:pos x="864" y="1297"/>
                </a:cxn>
                <a:cxn ang="0">
                  <a:pos x="987" y="1241"/>
                </a:cxn>
                <a:cxn ang="0">
                  <a:pos x="1119" y="1182"/>
                </a:cxn>
                <a:cxn ang="0">
                  <a:pos x="1265" y="1116"/>
                </a:cxn>
                <a:cxn ang="0">
                  <a:pos x="1432" y="1042"/>
                </a:cxn>
                <a:cxn ang="0">
                  <a:pos x="1628" y="953"/>
                </a:cxn>
                <a:cxn ang="0">
                  <a:pos x="1859" y="850"/>
                </a:cxn>
                <a:cxn ang="0">
                  <a:pos x="2132" y="726"/>
                </a:cxn>
                <a:cxn ang="0">
                  <a:pos x="2453" y="582"/>
                </a:cxn>
                <a:cxn ang="0">
                  <a:pos x="2830" y="412"/>
                </a:cxn>
                <a:cxn ang="0">
                  <a:pos x="3269" y="214"/>
                </a:cxn>
              </a:cxnLst>
              <a:rect l="0" t="0" r="r" b="b"/>
              <a:pathLst>
                <a:path w="3515" h="1674">
                  <a:moveTo>
                    <a:pt x="3515" y="103"/>
                  </a:moveTo>
                  <a:lnTo>
                    <a:pt x="3513" y="96"/>
                  </a:lnTo>
                  <a:lnTo>
                    <a:pt x="3511" y="91"/>
                  </a:lnTo>
                  <a:lnTo>
                    <a:pt x="3508" y="81"/>
                  </a:ln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3257" y="53"/>
                  </a:lnTo>
                  <a:lnTo>
                    <a:pt x="3166" y="94"/>
                  </a:lnTo>
                  <a:lnTo>
                    <a:pt x="3083" y="131"/>
                  </a:lnTo>
                  <a:lnTo>
                    <a:pt x="3004" y="167"/>
                  </a:lnTo>
                  <a:lnTo>
                    <a:pt x="2932" y="198"/>
                  </a:lnTo>
                  <a:lnTo>
                    <a:pt x="2864" y="229"/>
                  </a:lnTo>
                  <a:lnTo>
                    <a:pt x="2800" y="258"/>
                  </a:lnTo>
                  <a:lnTo>
                    <a:pt x="2740" y="286"/>
                  </a:lnTo>
                  <a:lnTo>
                    <a:pt x="2681" y="312"/>
                  </a:lnTo>
                  <a:lnTo>
                    <a:pt x="2623" y="337"/>
                  </a:lnTo>
                  <a:lnTo>
                    <a:pt x="2565" y="364"/>
                  </a:lnTo>
                  <a:lnTo>
                    <a:pt x="2508" y="389"/>
                  </a:lnTo>
                  <a:lnTo>
                    <a:pt x="2450" y="415"/>
                  </a:lnTo>
                  <a:lnTo>
                    <a:pt x="2389" y="443"/>
                  </a:lnTo>
                  <a:lnTo>
                    <a:pt x="2327" y="471"/>
                  </a:lnTo>
                  <a:lnTo>
                    <a:pt x="2259" y="501"/>
                  </a:lnTo>
                  <a:lnTo>
                    <a:pt x="2189" y="532"/>
                  </a:lnTo>
                  <a:lnTo>
                    <a:pt x="2113" y="567"/>
                  </a:lnTo>
                  <a:lnTo>
                    <a:pt x="2031" y="603"/>
                  </a:lnTo>
                  <a:lnTo>
                    <a:pt x="1942" y="643"/>
                  </a:lnTo>
                  <a:lnTo>
                    <a:pt x="1846" y="686"/>
                  </a:lnTo>
                  <a:lnTo>
                    <a:pt x="1741" y="733"/>
                  </a:lnTo>
                  <a:lnTo>
                    <a:pt x="1628" y="784"/>
                  </a:lnTo>
                  <a:lnTo>
                    <a:pt x="1505" y="839"/>
                  </a:lnTo>
                  <a:lnTo>
                    <a:pt x="1370" y="899"/>
                  </a:lnTo>
                  <a:lnTo>
                    <a:pt x="1224" y="966"/>
                  </a:lnTo>
                  <a:lnTo>
                    <a:pt x="1066" y="1036"/>
                  </a:lnTo>
                  <a:lnTo>
                    <a:pt x="895" y="1113"/>
                  </a:lnTo>
                  <a:lnTo>
                    <a:pt x="710" y="1195"/>
                  </a:lnTo>
                  <a:lnTo>
                    <a:pt x="510" y="1286"/>
                  </a:lnTo>
                  <a:lnTo>
                    <a:pt x="294" y="1382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2" y="1644"/>
                  </a:lnTo>
                  <a:lnTo>
                    <a:pt x="15" y="1649"/>
                  </a:lnTo>
                  <a:lnTo>
                    <a:pt x="18" y="1657"/>
                  </a:lnTo>
                  <a:lnTo>
                    <a:pt x="25" y="1674"/>
                  </a:lnTo>
                  <a:lnTo>
                    <a:pt x="130" y="1627"/>
                  </a:lnTo>
                  <a:lnTo>
                    <a:pt x="225" y="1583"/>
                  </a:lnTo>
                  <a:lnTo>
                    <a:pt x="315" y="1543"/>
                  </a:lnTo>
                  <a:lnTo>
                    <a:pt x="398" y="1506"/>
                  </a:lnTo>
                  <a:lnTo>
                    <a:pt x="474" y="1472"/>
                  </a:lnTo>
                  <a:lnTo>
                    <a:pt x="547" y="1439"/>
                  </a:lnTo>
                  <a:lnTo>
                    <a:pt x="615" y="1408"/>
                  </a:lnTo>
                  <a:lnTo>
                    <a:pt x="679" y="1379"/>
                  </a:lnTo>
                  <a:lnTo>
                    <a:pt x="743" y="1352"/>
                  </a:lnTo>
                  <a:lnTo>
                    <a:pt x="804" y="1324"/>
                  </a:lnTo>
                  <a:lnTo>
                    <a:pt x="864" y="1297"/>
                  </a:lnTo>
                  <a:lnTo>
                    <a:pt x="925" y="1269"/>
                  </a:lnTo>
                  <a:lnTo>
                    <a:pt x="987" y="1241"/>
                  </a:lnTo>
                  <a:lnTo>
                    <a:pt x="1052" y="1212"/>
                  </a:lnTo>
                  <a:lnTo>
                    <a:pt x="1119" y="1182"/>
                  </a:lnTo>
                  <a:lnTo>
                    <a:pt x="1189" y="1150"/>
                  </a:lnTo>
                  <a:lnTo>
                    <a:pt x="1265" y="1116"/>
                  </a:lnTo>
                  <a:lnTo>
                    <a:pt x="1345" y="1081"/>
                  </a:lnTo>
                  <a:lnTo>
                    <a:pt x="1432" y="1042"/>
                  </a:lnTo>
                  <a:lnTo>
                    <a:pt x="1526" y="999"/>
                  </a:lnTo>
                  <a:lnTo>
                    <a:pt x="1628" y="953"/>
                  </a:lnTo>
                  <a:lnTo>
                    <a:pt x="1738" y="903"/>
                  </a:lnTo>
                  <a:lnTo>
                    <a:pt x="1859" y="850"/>
                  </a:lnTo>
                  <a:lnTo>
                    <a:pt x="1989" y="791"/>
                  </a:lnTo>
                  <a:lnTo>
                    <a:pt x="2132" y="726"/>
                  </a:lnTo>
                  <a:lnTo>
                    <a:pt x="2286" y="657"/>
                  </a:lnTo>
                  <a:lnTo>
                    <a:pt x="2453" y="582"/>
                  </a:lnTo>
                  <a:lnTo>
                    <a:pt x="2635" y="500"/>
                  </a:lnTo>
                  <a:lnTo>
                    <a:pt x="2830" y="412"/>
                  </a:lnTo>
                  <a:lnTo>
                    <a:pt x="3042" y="316"/>
                  </a:lnTo>
                  <a:lnTo>
                    <a:pt x="3269" y="214"/>
                  </a:lnTo>
                  <a:lnTo>
                    <a:pt x="3515" y="103"/>
                  </a:lnTo>
                  <a:close/>
                </a:path>
              </a:pathLst>
            </a:custGeom>
            <a:solidFill>
              <a:srgbClr val="D6DED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68" name="Freeform 408"/>
            <p:cNvSpPr>
              <a:spLocks/>
            </p:cNvSpPr>
            <p:nvPr/>
          </p:nvSpPr>
          <p:spPr bwMode="auto">
            <a:xfrm>
              <a:off x="1104" y="3024"/>
              <a:ext cx="159" cy="92"/>
            </a:xfrm>
            <a:custGeom>
              <a:avLst/>
              <a:gdLst/>
              <a:ahLst/>
              <a:cxnLst>
                <a:cxn ang="0">
                  <a:pos x="3503" y="83"/>
                </a:cxn>
                <a:cxn ang="0">
                  <a:pos x="3502" y="64"/>
                </a:cxn>
                <a:cxn ang="0">
                  <a:pos x="3491" y="46"/>
                </a:cxn>
                <a:cxn ang="0">
                  <a:pos x="3476" y="31"/>
                </a:cxn>
                <a:cxn ang="0">
                  <a:pos x="3459" y="18"/>
                </a:cxn>
                <a:cxn ang="0">
                  <a:pos x="3440" y="8"/>
                </a:cxn>
                <a:cxn ang="0">
                  <a:pos x="3418" y="2"/>
                </a:cxn>
                <a:cxn ang="0">
                  <a:pos x="3397" y="0"/>
                </a:cxn>
                <a:cxn ang="0">
                  <a:pos x="3376" y="2"/>
                </a:cxn>
                <a:cxn ang="0">
                  <a:pos x="3356" y="8"/>
                </a:cxn>
                <a:cxn ang="0">
                  <a:pos x="62" y="1486"/>
                </a:cxn>
                <a:cxn ang="0">
                  <a:pos x="44" y="1497"/>
                </a:cxn>
                <a:cxn ang="0">
                  <a:pos x="29" y="1512"/>
                </a:cxn>
                <a:cxn ang="0">
                  <a:pos x="16" y="1530"/>
                </a:cxn>
                <a:cxn ang="0">
                  <a:pos x="7" y="1550"/>
                </a:cxn>
                <a:cxn ang="0">
                  <a:pos x="2" y="1572"/>
                </a:cxn>
                <a:cxn ang="0">
                  <a:pos x="0" y="1594"/>
                </a:cxn>
                <a:cxn ang="0">
                  <a:pos x="2" y="1615"/>
                </a:cxn>
                <a:cxn ang="0">
                  <a:pos x="8" y="1636"/>
                </a:cxn>
                <a:cxn ang="0">
                  <a:pos x="13" y="1649"/>
                </a:cxn>
                <a:cxn ang="0">
                  <a:pos x="3503" y="83"/>
                </a:cxn>
              </a:cxnLst>
              <a:rect l="0" t="0" r="r" b="b"/>
              <a:pathLst>
                <a:path w="3503" h="1649">
                  <a:moveTo>
                    <a:pt x="3503" y="83"/>
                  </a:move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3" y="1649"/>
                  </a:lnTo>
                  <a:lnTo>
                    <a:pt x="3503" y="83"/>
                  </a:lnTo>
                  <a:close/>
                </a:path>
              </a:pathLst>
            </a:custGeom>
            <a:solidFill>
              <a:srgbClr val="E0E8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69" name="Freeform 409"/>
            <p:cNvSpPr>
              <a:spLocks/>
            </p:cNvSpPr>
            <p:nvPr/>
          </p:nvSpPr>
          <p:spPr bwMode="auto">
            <a:xfrm>
              <a:off x="1277" y="3064"/>
              <a:ext cx="2" cy="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9" y="0"/>
                </a:cxn>
                <a:cxn ang="0">
                  <a:pos x="16" y="2"/>
                </a:cxn>
                <a:cxn ang="0">
                  <a:pos x="22" y="7"/>
                </a:cxn>
                <a:cxn ang="0">
                  <a:pos x="26" y="13"/>
                </a:cxn>
                <a:cxn ang="0">
                  <a:pos x="28" y="21"/>
                </a:cxn>
                <a:cxn ang="0">
                  <a:pos x="27" y="29"/>
                </a:cxn>
                <a:cxn ang="0">
                  <a:pos x="23" y="35"/>
                </a:cxn>
                <a:cxn ang="0">
                  <a:pos x="16" y="40"/>
                </a:cxn>
                <a:cxn ang="0">
                  <a:pos x="0" y="2"/>
                </a:cxn>
              </a:cxnLst>
              <a:rect l="0" t="0" r="r" b="b"/>
              <a:pathLst>
                <a:path w="28" h="40">
                  <a:moveTo>
                    <a:pt x="0" y="2"/>
                  </a:moveTo>
                  <a:lnTo>
                    <a:pt x="9" y="0"/>
                  </a:lnTo>
                  <a:lnTo>
                    <a:pt x="16" y="2"/>
                  </a:lnTo>
                  <a:lnTo>
                    <a:pt x="22" y="7"/>
                  </a:lnTo>
                  <a:lnTo>
                    <a:pt x="26" y="13"/>
                  </a:lnTo>
                  <a:lnTo>
                    <a:pt x="28" y="21"/>
                  </a:lnTo>
                  <a:lnTo>
                    <a:pt x="27" y="29"/>
                  </a:lnTo>
                  <a:lnTo>
                    <a:pt x="23" y="35"/>
                  </a:lnTo>
                  <a:lnTo>
                    <a:pt x="16" y="4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7A82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70" name="Freeform 410"/>
            <p:cNvSpPr>
              <a:spLocks/>
            </p:cNvSpPr>
            <p:nvPr/>
          </p:nvSpPr>
          <p:spPr bwMode="auto">
            <a:xfrm>
              <a:off x="1118" y="3064"/>
              <a:ext cx="160" cy="90"/>
            </a:xfrm>
            <a:custGeom>
              <a:avLst/>
              <a:gdLst/>
              <a:ahLst/>
              <a:cxnLst>
                <a:cxn ang="0">
                  <a:pos x="8" y="1596"/>
                </a:cxn>
                <a:cxn ang="0">
                  <a:pos x="0" y="1577"/>
                </a:cxn>
                <a:cxn ang="0">
                  <a:pos x="3513" y="0"/>
                </a:cxn>
                <a:cxn ang="0">
                  <a:pos x="3529" y="38"/>
                </a:cxn>
                <a:cxn ang="0">
                  <a:pos x="16" y="1614"/>
                </a:cxn>
                <a:cxn ang="0">
                  <a:pos x="8" y="1596"/>
                </a:cxn>
              </a:cxnLst>
              <a:rect l="0" t="0" r="r" b="b"/>
              <a:pathLst>
                <a:path w="3529" h="1614">
                  <a:moveTo>
                    <a:pt x="8" y="1596"/>
                  </a:moveTo>
                  <a:lnTo>
                    <a:pt x="0" y="1577"/>
                  </a:lnTo>
                  <a:lnTo>
                    <a:pt x="3513" y="0"/>
                  </a:lnTo>
                  <a:lnTo>
                    <a:pt x="3529" y="38"/>
                  </a:lnTo>
                  <a:lnTo>
                    <a:pt x="16" y="1614"/>
                  </a:lnTo>
                  <a:lnTo>
                    <a:pt x="8" y="1596"/>
                  </a:lnTo>
                  <a:close/>
                </a:path>
              </a:pathLst>
            </a:custGeom>
            <a:solidFill>
              <a:srgbClr val="7A82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71" name="Freeform 411"/>
            <p:cNvSpPr>
              <a:spLocks/>
            </p:cNvSpPr>
            <p:nvPr/>
          </p:nvSpPr>
          <p:spPr bwMode="auto">
            <a:xfrm>
              <a:off x="1117" y="3152"/>
              <a:ext cx="1" cy="2"/>
            </a:xfrm>
            <a:custGeom>
              <a:avLst/>
              <a:gdLst/>
              <a:ahLst/>
              <a:cxnLst>
                <a:cxn ang="0">
                  <a:pos x="28" y="37"/>
                </a:cxn>
                <a:cxn ang="0">
                  <a:pos x="19" y="40"/>
                </a:cxn>
                <a:cxn ang="0">
                  <a:pos x="12" y="37"/>
                </a:cxn>
                <a:cxn ang="0">
                  <a:pos x="6" y="33"/>
                </a:cxn>
                <a:cxn ang="0">
                  <a:pos x="2" y="26"/>
                </a:cxn>
                <a:cxn ang="0">
                  <a:pos x="0" y="19"/>
                </a:cxn>
                <a:cxn ang="0">
                  <a:pos x="1" y="11"/>
                </a:cxn>
                <a:cxn ang="0">
                  <a:pos x="5" y="5"/>
                </a:cxn>
                <a:cxn ang="0">
                  <a:pos x="12" y="0"/>
                </a:cxn>
                <a:cxn ang="0">
                  <a:pos x="28" y="37"/>
                </a:cxn>
              </a:cxnLst>
              <a:rect l="0" t="0" r="r" b="b"/>
              <a:pathLst>
                <a:path w="28" h="40">
                  <a:moveTo>
                    <a:pt x="28" y="37"/>
                  </a:moveTo>
                  <a:lnTo>
                    <a:pt x="19" y="40"/>
                  </a:lnTo>
                  <a:lnTo>
                    <a:pt x="12" y="37"/>
                  </a:lnTo>
                  <a:lnTo>
                    <a:pt x="6" y="33"/>
                  </a:lnTo>
                  <a:lnTo>
                    <a:pt x="2" y="26"/>
                  </a:lnTo>
                  <a:lnTo>
                    <a:pt x="0" y="19"/>
                  </a:lnTo>
                  <a:lnTo>
                    <a:pt x="1" y="11"/>
                  </a:lnTo>
                  <a:lnTo>
                    <a:pt x="5" y="5"/>
                  </a:lnTo>
                  <a:lnTo>
                    <a:pt x="12" y="0"/>
                  </a:lnTo>
                  <a:lnTo>
                    <a:pt x="28" y="37"/>
                  </a:lnTo>
                  <a:close/>
                </a:path>
              </a:pathLst>
            </a:custGeom>
            <a:solidFill>
              <a:srgbClr val="7A82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72" name="Freeform 412"/>
            <p:cNvSpPr>
              <a:spLocks/>
            </p:cNvSpPr>
            <p:nvPr/>
          </p:nvSpPr>
          <p:spPr bwMode="auto">
            <a:xfrm>
              <a:off x="1281" y="3075"/>
              <a:ext cx="2" cy="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9" y="0"/>
                </a:cxn>
                <a:cxn ang="0">
                  <a:pos x="16" y="2"/>
                </a:cxn>
                <a:cxn ang="0">
                  <a:pos x="22" y="6"/>
                </a:cxn>
                <a:cxn ang="0">
                  <a:pos x="26" y="13"/>
                </a:cxn>
                <a:cxn ang="0">
                  <a:pos x="28" y="21"/>
                </a:cxn>
                <a:cxn ang="0">
                  <a:pos x="27" y="29"/>
                </a:cxn>
                <a:cxn ang="0">
                  <a:pos x="23" y="35"/>
                </a:cxn>
                <a:cxn ang="0">
                  <a:pos x="16" y="40"/>
                </a:cxn>
                <a:cxn ang="0">
                  <a:pos x="0" y="2"/>
                </a:cxn>
              </a:cxnLst>
              <a:rect l="0" t="0" r="r" b="b"/>
              <a:pathLst>
                <a:path w="28" h="40">
                  <a:moveTo>
                    <a:pt x="0" y="2"/>
                  </a:moveTo>
                  <a:lnTo>
                    <a:pt x="9" y="0"/>
                  </a:lnTo>
                  <a:lnTo>
                    <a:pt x="16" y="2"/>
                  </a:lnTo>
                  <a:lnTo>
                    <a:pt x="22" y="6"/>
                  </a:lnTo>
                  <a:lnTo>
                    <a:pt x="26" y="13"/>
                  </a:lnTo>
                  <a:lnTo>
                    <a:pt x="28" y="21"/>
                  </a:lnTo>
                  <a:lnTo>
                    <a:pt x="27" y="29"/>
                  </a:lnTo>
                  <a:lnTo>
                    <a:pt x="23" y="35"/>
                  </a:lnTo>
                  <a:lnTo>
                    <a:pt x="16" y="4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73" name="Freeform 413"/>
            <p:cNvSpPr>
              <a:spLocks/>
            </p:cNvSpPr>
            <p:nvPr/>
          </p:nvSpPr>
          <p:spPr bwMode="auto">
            <a:xfrm>
              <a:off x="1121" y="3075"/>
              <a:ext cx="161" cy="91"/>
            </a:xfrm>
            <a:custGeom>
              <a:avLst/>
              <a:gdLst/>
              <a:ahLst/>
              <a:cxnLst>
                <a:cxn ang="0">
                  <a:pos x="8" y="1614"/>
                </a:cxn>
                <a:cxn ang="0">
                  <a:pos x="0" y="1595"/>
                </a:cxn>
                <a:cxn ang="0">
                  <a:pos x="3531" y="0"/>
                </a:cxn>
                <a:cxn ang="0">
                  <a:pos x="3547" y="38"/>
                </a:cxn>
                <a:cxn ang="0">
                  <a:pos x="17" y="1633"/>
                </a:cxn>
                <a:cxn ang="0">
                  <a:pos x="8" y="1614"/>
                </a:cxn>
              </a:cxnLst>
              <a:rect l="0" t="0" r="r" b="b"/>
              <a:pathLst>
                <a:path w="3547" h="1633">
                  <a:moveTo>
                    <a:pt x="8" y="1614"/>
                  </a:moveTo>
                  <a:lnTo>
                    <a:pt x="0" y="1595"/>
                  </a:lnTo>
                  <a:lnTo>
                    <a:pt x="3531" y="0"/>
                  </a:lnTo>
                  <a:lnTo>
                    <a:pt x="3547" y="38"/>
                  </a:lnTo>
                  <a:lnTo>
                    <a:pt x="17" y="1633"/>
                  </a:lnTo>
                  <a:lnTo>
                    <a:pt x="8" y="1614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74" name="Freeform 414"/>
            <p:cNvSpPr>
              <a:spLocks/>
            </p:cNvSpPr>
            <p:nvPr/>
          </p:nvSpPr>
          <p:spPr bwMode="auto">
            <a:xfrm>
              <a:off x="1120" y="3164"/>
              <a:ext cx="2" cy="2"/>
            </a:xfrm>
            <a:custGeom>
              <a:avLst/>
              <a:gdLst/>
              <a:ahLst/>
              <a:cxnLst>
                <a:cxn ang="0">
                  <a:pos x="29" y="38"/>
                </a:cxn>
                <a:cxn ang="0">
                  <a:pos x="19" y="40"/>
                </a:cxn>
                <a:cxn ang="0">
                  <a:pos x="12" y="38"/>
                </a:cxn>
                <a:cxn ang="0">
                  <a:pos x="6" y="34"/>
                </a:cxn>
                <a:cxn ang="0">
                  <a:pos x="2" y="27"/>
                </a:cxn>
                <a:cxn ang="0">
                  <a:pos x="0" y="19"/>
                </a:cxn>
                <a:cxn ang="0">
                  <a:pos x="1" y="12"/>
                </a:cxn>
                <a:cxn ang="0">
                  <a:pos x="5" y="6"/>
                </a:cxn>
                <a:cxn ang="0">
                  <a:pos x="12" y="0"/>
                </a:cxn>
                <a:cxn ang="0">
                  <a:pos x="29" y="38"/>
                </a:cxn>
              </a:cxnLst>
              <a:rect l="0" t="0" r="r" b="b"/>
              <a:pathLst>
                <a:path w="29" h="40">
                  <a:moveTo>
                    <a:pt x="29" y="38"/>
                  </a:moveTo>
                  <a:lnTo>
                    <a:pt x="19" y="40"/>
                  </a:lnTo>
                  <a:lnTo>
                    <a:pt x="12" y="38"/>
                  </a:lnTo>
                  <a:lnTo>
                    <a:pt x="6" y="34"/>
                  </a:lnTo>
                  <a:lnTo>
                    <a:pt x="2" y="27"/>
                  </a:lnTo>
                  <a:lnTo>
                    <a:pt x="0" y="19"/>
                  </a:lnTo>
                  <a:lnTo>
                    <a:pt x="1" y="12"/>
                  </a:lnTo>
                  <a:lnTo>
                    <a:pt x="5" y="6"/>
                  </a:lnTo>
                  <a:lnTo>
                    <a:pt x="12" y="0"/>
                  </a:lnTo>
                  <a:lnTo>
                    <a:pt x="29" y="38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75" name="Freeform 415"/>
            <p:cNvSpPr>
              <a:spLocks/>
            </p:cNvSpPr>
            <p:nvPr/>
          </p:nvSpPr>
          <p:spPr bwMode="auto">
            <a:xfrm>
              <a:off x="1112" y="3169"/>
              <a:ext cx="50" cy="122"/>
            </a:xfrm>
            <a:custGeom>
              <a:avLst/>
              <a:gdLst/>
              <a:ahLst/>
              <a:cxnLst>
                <a:cxn ang="0">
                  <a:pos x="230" y="56"/>
                </a:cxn>
                <a:cxn ang="0">
                  <a:pos x="1103" y="2072"/>
                </a:cxn>
                <a:cxn ang="0">
                  <a:pos x="1067" y="2201"/>
                </a:cxn>
                <a:cxn ang="0">
                  <a:pos x="1031" y="2186"/>
                </a:cxn>
                <a:cxn ang="0">
                  <a:pos x="994" y="2172"/>
                </a:cxn>
                <a:cxn ang="0">
                  <a:pos x="958" y="2155"/>
                </a:cxn>
                <a:cxn ang="0">
                  <a:pos x="921" y="2138"/>
                </a:cxn>
                <a:cxn ang="0">
                  <a:pos x="886" y="2119"/>
                </a:cxn>
                <a:cxn ang="0">
                  <a:pos x="850" y="2100"/>
                </a:cxn>
                <a:cxn ang="0">
                  <a:pos x="814" y="2079"/>
                </a:cxn>
                <a:cxn ang="0">
                  <a:pos x="780" y="2058"/>
                </a:cxn>
                <a:cxn ang="0">
                  <a:pos x="745" y="2036"/>
                </a:cxn>
                <a:cxn ang="0">
                  <a:pos x="711" y="2012"/>
                </a:cxn>
                <a:cxn ang="0">
                  <a:pos x="677" y="1988"/>
                </a:cxn>
                <a:cxn ang="0">
                  <a:pos x="644" y="1964"/>
                </a:cxn>
                <a:cxn ang="0">
                  <a:pos x="610" y="1939"/>
                </a:cxn>
                <a:cxn ang="0">
                  <a:pos x="579" y="1911"/>
                </a:cxn>
                <a:cxn ang="0">
                  <a:pos x="547" y="1884"/>
                </a:cxn>
                <a:cxn ang="0">
                  <a:pos x="515" y="1856"/>
                </a:cxn>
                <a:cxn ang="0">
                  <a:pos x="485" y="1827"/>
                </a:cxn>
                <a:cxn ang="0">
                  <a:pos x="455" y="1797"/>
                </a:cxn>
                <a:cxn ang="0">
                  <a:pos x="426" y="1767"/>
                </a:cxn>
                <a:cxn ang="0">
                  <a:pos x="397" y="1736"/>
                </a:cxn>
                <a:cxn ang="0">
                  <a:pos x="370" y="1705"/>
                </a:cxn>
                <a:cxn ang="0">
                  <a:pos x="342" y="1672"/>
                </a:cxn>
                <a:cxn ang="0">
                  <a:pos x="316" y="1638"/>
                </a:cxn>
                <a:cxn ang="0">
                  <a:pos x="291" y="1604"/>
                </a:cxn>
                <a:cxn ang="0">
                  <a:pos x="267" y="1571"/>
                </a:cxn>
                <a:cxn ang="0">
                  <a:pos x="243" y="1536"/>
                </a:cxn>
                <a:cxn ang="0">
                  <a:pos x="221" y="1500"/>
                </a:cxn>
                <a:cxn ang="0">
                  <a:pos x="199" y="1463"/>
                </a:cxn>
                <a:cxn ang="0">
                  <a:pos x="178" y="1427"/>
                </a:cxn>
                <a:cxn ang="0">
                  <a:pos x="158" y="1389"/>
                </a:cxn>
                <a:cxn ang="0">
                  <a:pos x="140" y="1351"/>
                </a:cxn>
                <a:cxn ang="0">
                  <a:pos x="123" y="1314"/>
                </a:cxn>
                <a:cxn ang="0">
                  <a:pos x="94" y="1241"/>
                </a:cxn>
                <a:cxn ang="0">
                  <a:pos x="70" y="1164"/>
                </a:cxn>
                <a:cxn ang="0">
                  <a:pos x="49" y="1083"/>
                </a:cxn>
                <a:cxn ang="0">
                  <a:pos x="32" y="997"/>
                </a:cxn>
                <a:cxn ang="0">
                  <a:pos x="19" y="910"/>
                </a:cxn>
                <a:cxn ang="0">
                  <a:pos x="8" y="822"/>
                </a:cxn>
                <a:cxn ang="0">
                  <a:pos x="2" y="732"/>
                </a:cxn>
                <a:cxn ang="0">
                  <a:pos x="0" y="641"/>
                </a:cxn>
                <a:cxn ang="0">
                  <a:pos x="2" y="551"/>
                </a:cxn>
                <a:cxn ang="0">
                  <a:pos x="8" y="463"/>
                </a:cxn>
                <a:cxn ang="0">
                  <a:pos x="18" y="375"/>
                </a:cxn>
                <a:cxn ang="0">
                  <a:pos x="31" y="292"/>
                </a:cxn>
                <a:cxn ang="0">
                  <a:pos x="48" y="212"/>
                </a:cxn>
                <a:cxn ang="0">
                  <a:pos x="69" y="136"/>
                </a:cxn>
                <a:cxn ang="0">
                  <a:pos x="94" y="65"/>
                </a:cxn>
                <a:cxn ang="0">
                  <a:pos x="123" y="0"/>
                </a:cxn>
                <a:cxn ang="0">
                  <a:pos x="230" y="56"/>
                </a:cxn>
              </a:cxnLst>
              <a:rect l="0" t="0" r="r" b="b"/>
              <a:pathLst>
                <a:path w="1103" h="2201">
                  <a:moveTo>
                    <a:pt x="230" y="56"/>
                  </a:moveTo>
                  <a:lnTo>
                    <a:pt x="1103" y="2072"/>
                  </a:lnTo>
                  <a:lnTo>
                    <a:pt x="1067" y="2201"/>
                  </a:lnTo>
                  <a:lnTo>
                    <a:pt x="1031" y="2186"/>
                  </a:lnTo>
                  <a:lnTo>
                    <a:pt x="994" y="2172"/>
                  </a:lnTo>
                  <a:lnTo>
                    <a:pt x="958" y="2155"/>
                  </a:lnTo>
                  <a:lnTo>
                    <a:pt x="921" y="2138"/>
                  </a:lnTo>
                  <a:lnTo>
                    <a:pt x="886" y="2119"/>
                  </a:lnTo>
                  <a:lnTo>
                    <a:pt x="850" y="2100"/>
                  </a:lnTo>
                  <a:lnTo>
                    <a:pt x="814" y="2079"/>
                  </a:lnTo>
                  <a:lnTo>
                    <a:pt x="780" y="2058"/>
                  </a:lnTo>
                  <a:lnTo>
                    <a:pt x="745" y="2036"/>
                  </a:lnTo>
                  <a:lnTo>
                    <a:pt x="711" y="2012"/>
                  </a:lnTo>
                  <a:lnTo>
                    <a:pt x="677" y="1988"/>
                  </a:lnTo>
                  <a:lnTo>
                    <a:pt x="644" y="1964"/>
                  </a:lnTo>
                  <a:lnTo>
                    <a:pt x="610" y="1939"/>
                  </a:lnTo>
                  <a:lnTo>
                    <a:pt x="579" y="1911"/>
                  </a:lnTo>
                  <a:lnTo>
                    <a:pt x="547" y="1884"/>
                  </a:lnTo>
                  <a:lnTo>
                    <a:pt x="515" y="1856"/>
                  </a:lnTo>
                  <a:lnTo>
                    <a:pt x="485" y="1827"/>
                  </a:lnTo>
                  <a:lnTo>
                    <a:pt x="455" y="1797"/>
                  </a:lnTo>
                  <a:lnTo>
                    <a:pt x="426" y="1767"/>
                  </a:lnTo>
                  <a:lnTo>
                    <a:pt x="397" y="1736"/>
                  </a:lnTo>
                  <a:lnTo>
                    <a:pt x="370" y="1705"/>
                  </a:lnTo>
                  <a:lnTo>
                    <a:pt x="342" y="1672"/>
                  </a:lnTo>
                  <a:lnTo>
                    <a:pt x="316" y="1638"/>
                  </a:lnTo>
                  <a:lnTo>
                    <a:pt x="291" y="1604"/>
                  </a:lnTo>
                  <a:lnTo>
                    <a:pt x="267" y="1571"/>
                  </a:lnTo>
                  <a:lnTo>
                    <a:pt x="243" y="1536"/>
                  </a:lnTo>
                  <a:lnTo>
                    <a:pt x="221" y="1500"/>
                  </a:lnTo>
                  <a:lnTo>
                    <a:pt x="199" y="1463"/>
                  </a:lnTo>
                  <a:lnTo>
                    <a:pt x="178" y="1427"/>
                  </a:lnTo>
                  <a:lnTo>
                    <a:pt x="158" y="1389"/>
                  </a:lnTo>
                  <a:lnTo>
                    <a:pt x="140" y="1351"/>
                  </a:lnTo>
                  <a:lnTo>
                    <a:pt x="123" y="1314"/>
                  </a:lnTo>
                  <a:lnTo>
                    <a:pt x="94" y="1241"/>
                  </a:lnTo>
                  <a:lnTo>
                    <a:pt x="70" y="1164"/>
                  </a:lnTo>
                  <a:lnTo>
                    <a:pt x="49" y="1083"/>
                  </a:lnTo>
                  <a:lnTo>
                    <a:pt x="32" y="997"/>
                  </a:lnTo>
                  <a:lnTo>
                    <a:pt x="19" y="910"/>
                  </a:lnTo>
                  <a:lnTo>
                    <a:pt x="8" y="822"/>
                  </a:lnTo>
                  <a:lnTo>
                    <a:pt x="2" y="732"/>
                  </a:lnTo>
                  <a:lnTo>
                    <a:pt x="0" y="641"/>
                  </a:lnTo>
                  <a:lnTo>
                    <a:pt x="2" y="551"/>
                  </a:lnTo>
                  <a:lnTo>
                    <a:pt x="8" y="463"/>
                  </a:lnTo>
                  <a:lnTo>
                    <a:pt x="18" y="375"/>
                  </a:lnTo>
                  <a:lnTo>
                    <a:pt x="31" y="292"/>
                  </a:lnTo>
                  <a:lnTo>
                    <a:pt x="48" y="212"/>
                  </a:lnTo>
                  <a:lnTo>
                    <a:pt x="69" y="136"/>
                  </a:lnTo>
                  <a:lnTo>
                    <a:pt x="94" y="65"/>
                  </a:lnTo>
                  <a:lnTo>
                    <a:pt x="123" y="0"/>
                  </a:lnTo>
                  <a:lnTo>
                    <a:pt x="230" y="56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76" name="Freeform 416"/>
            <p:cNvSpPr>
              <a:spLocks/>
            </p:cNvSpPr>
            <p:nvPr/>
          </p:nvSpPr>
          <p:spPr bwMode="auto">
            <a:xfrm>
              <a:off x="1111" y="3169"/>
              <a:ext cx="50" cy="122"/>
            </a:xfrm>
            <a:custGeom>
              <a:avLst/>
              <a:gdLst/>
              <a:ahLst/>
              <a:cxnLst>
                <a:cxn ang="0">
                  <a:pos x="230" y="56"/>
                </a:cxn>
                <a:cxn ang="0">
                  <a:pos x="1103" y="2072"/>
                </a:cxn>
                <a:cxn ang="0">
                  <a:pos x="1067" y="2202"/>
                </a:cxn>
                <a:cxn ang="0">
                  <a:pos x="1030" y="2187"/>
                </a:cxn>
                <a:cxn ang="0">
                  <a:pos x="994" y="2172"/>
                </a:cxn>
                <a:cxn ang="0">
                  <a:pos x="958" y="2155"/>
                </a:cxn>
                <a:cxn ang="0">
                  <a:pos x="921" y="2138"/>
                </a:cxn>
                <a:cxn ang="0">
                  <a:pos x="886" y="2119"/>
                </a:cxn>
                <a:cxn ang="0">
                  <a:pos x="850" y="2100"/>
                </a:cxn>
                <a:cxn ang="0">
                  <a:pos x="814" y="2079"/>
                </a:cxn>
                <a:cxn ang="0">
                  <a:pos x="779" y="2058"/>
                </a:cxn>
                <a:cxn ang="0">
                  <a:pos x="745" y="2036"/>
                </a:cxn>
                <a:cxn ang="0">
                  <a:pos x="711" y="2013"/>
                </a:cxn>
                <a:cxn ang="0">
                  <a:pos x="676" y="1989"/>
                </a:cxn>
                <a:cxn ang="0">
                  <a:pos x="644" y="1964"/>
                </a:cxn>
                <a:cxn ang="0">
                  <a:pos x="610" y="1939"/>
                </a:cxn>
                <a:cxn ang="0">
                  <a:pos x="578" y="1912"/>
                </a:cxn>
                <a:cxn ang="0">
                  <a:pos x="547" y="1884"/>
                </a:cxn>
                <a:cxn ang="0">
                  <a:pos x="515" y="1857"/>
                </a:cxn>
                <a:cxn ang="0">
                  <a:pos x="485" y="1827"/>
                </a:cxn>
                <a:cxn ang="0">
                  <a:pos x="455" y="1798"/>
                </a:cxn>
                <a:cxn ang="0">
                  <a:pos x="425" y="1767"/>
                </a:cxn>
                <a:cxn ang="0">
                  <a:pos x="397" y="1737"/>
                </a:cxn>
                <a:cxn ang="0">
                  <a:pos x="369" y="1705"/>
                </a:cxn>
                <a:cxn ang="0">
                  <a:pos x="342" y="1672"/>
                </a:cxn>
                <a:cxn ang="0">
                  <a:pos x="316" y="1639"/>
                </a:cxn>
                <a:cxn ang="0">
                  <a:pos x="291" y="1605"/>
                </a:cxn>
                <a:cxn ang="0">
                  <a:pos x="266" y="1571"/>
                </a:cxn>
                <a:cxn ang="0">
                  <a:pos x="243" y="1536"/>
                </a:cxn>
                <a:cxn ang="0">
                  <a:pos x="220" y="1500"/>
                </a:cxn>
                <a:cxn ang="0">
                  <a:pos x="199" y="1464"/>
                </a:cxn>
                <a:cxn ang="0">
                  <a:pos x="178" y="1428"/>
                </a:cxn>
                <a:cxn ang="0">
                  <a:pos x="158" y="1390"/>
                </a:cxn>
                <a:cxn ang="0">
                  <a:pos x="140" y="1352"/>
                </a:cxn>
                <a:cxn ang="0">
                  <a:pos x="123" y="1314"/>
                </a:cxn>
                <a:cxn ang="0">
                  <a:pos x="94" y="1241"/>
                </a:cxn>
                <a:cxn ang="0">
                  <a:pos x="69" y="1164"/>
                </a:cxn>
                <a:cxn ang="0">
                  <a:pos x="49" y="1083"/>
                </a:cxn>
                <a:cxn ang="0">
                  <a:pos x="32" y="998"/>
                </a:cxn>
                <a:cxn ang="0">
                  <a:pos x="18" y="910"/>
                </a:cxn>
                <a:cxn ang="0">
                  <a:pos x="8" y="823"/>
                </a:cxn>
                <a:cxn ang="0">
                  <a:pos x="2" y="732"/>
                </a:cxn>
                <a:cxn ang="0">
                  <a:pos x="0" y="641"/>
                </a:cxn>
                <a:cxn ang="0">
                  <a:pos x="2" y="552"/>
                </a:cxn>
                <a:cxn ang="0">
                  <a:pos x="8" y="463"/>
                </a:cxn>
                <a:cxn ang="0">
                  <a:pos x="17" y="376"/>
                </a:cxn>
                <a:cxn ang="0">
                  <a:pos x="31" y="292"/>
                </a:cxn>
                <a:cxn ang="0">
                  <a:pos x="48" y="212"/>
                </a:cxn>
                <a:cxn ang="0">
                  <a:pos x="68" y="136"/>
                </a:cxn>
                <a:cxn ang="0">
                  <a:pos x="94" y="66"/>
                </a:cxn>
                <a:cxn ang="0">
                  <a:pos x="123" y="0"/>
                </a:cxn>
                <a:cxn ang="0">
                  <a:pos x="230" y="56"/>
                </a:cxn>
              </a:cxnLst>
              <a:rect l="0" t="0" r="r" b="b"/>
              <a:pathLst>
                <a:path w="1103" h="2202">
                  <a:moveTo>
                    <a:pt x="230" y="56"/>
                  </a:moveTo>
                  <a:lnTo>
                    <a:pt x="1103" y="2072"/>
                  </a:lnTo>
                  <a:lnTo>
                    <a:pt x="1067" y="2202"/>
                  </a:lnTo>
                  <a:lnTo>
                    <a:pt x="1030" y="2187"/>
                  </a:lnTo>
                  <a:lnTo>
                    <a:pt x="994" y="2172"/>
                  </a:lnTo>
                  <a:lnTo>
                    <a:pt x="958" y="2155"/>
                  </a:lnTo>
                  <a:lnTo>
                    <a:pt x="921" y="2138"/>
                  </a:lnTo>
                  <a:lnTo>
                    <a:pt x="886" y="2119"/>
                  </a:lnTo>
                  <a:lnTo>
                    <a:pt x="850" y="2100"/>
                  </a:lnTo>
                  <a:lnTo>
                    <a:pt x="814" y="2079"/>
                  </a:lnTo>
                  <a:lnTo>
                    <a:pt x="779" y="2058"/>
                  </a:lnTo>
                  <a:lnTo>
                    <a:pt x="745" y="2036"/>
                  </a:lnTo>
                  <a:lnTo>
                    <a:pt x="711" y="2013"/>
                  </a:lnTo>
                  <a:lnTo>
                    <a:pt x="676" y="1989"/>
                  </a:lnTo>
                  <a:lnTo>
                    <a:pt x="644" y="1964"/>
                  </a:lnTo>
                  <a:lnTo>
                    <a:pt x="610" y="1939"/>
                  </a:lnTo>
                  <a:lnTo>
                    <a:pt x="578" y="1912"/>
                  </a:lnTo>
                  <a:lnTo>
                    <a:pt x="547" y="1884"/>
                  </a:lnTo>
                  <a:lnTo>
                    <a:pt x="515" y="1857"/>
                  </a:lnTo>
                  <a:lnTo>
                    <a:pt x="485" y="1827"/>
                  </a:lnTo>
                  <a:lnTo>
                    <a:pt x="455" y="1798"/>
                  </a:lnTo>
                  <a:lnTo>
                    <a:pt x="425" y="1767"/>
                  </a:lnTo>
                  <a:lnTo>
                    <a:pt x="397" y="1737"/>
                  </a:lnTo>
                  <a:lnTo>
                    <a:pt x="369" y="1705"/>
                  </a:lnTo>
                  <a:lnTo>
                    <a:pt x="342" y="1672"/>
                  </a:lnTo>
                  <a:lnTo>
                    <a:pt x="316" y="1639"/>
                  </a:lnTo>
                  <a:lnTo>
                    <a:pt x="291" y="1605"/>
                  </a:lnTo>
                  <a:lnTo>
                    <a:pt x="266" y="1571"/>
                  </a:lnTo>
                  <a:lnTo>
                    <a:pt x="243" y="1536"/>
                  </a:lnTo>
                  <a:lnTo>
                    <a:pt x="220" y="1500"/>
                  </a:lnTo>
                  <a:lnTo>
                    <a:pt x="199" y="1464"/>
                  </a:lnTo>
                  <a:lnTo>
                    <a:pt x="178" y="1428"/>
                  </a:lnTo>
                  <a:lnTo>
                    <a:pt x="158" y="1390"/>
                  </a:lnTo>
                  <a:lnTo>
                    <a:pt x="140" y="1352"/>
                  </a:lnTo>
                  <a:lnTo>
                    <a:pt x="123" y="1314"/>
                  </a:lnTo>
                  <a:lnTo>
                    <a:pt x="94" y="1241"/>
                  </a:lnTo>
                  <a:lnTo>
                    <a:pt x="69" y="1164"/>
                  </a:lnTo>
                  <a:lnTo>
                    <a:pt x="49" y="1083"/>
                  </a:lnTo>
                  <a:lnTo>
                    <a:pt x="32" y="998"/>
                  </a:lnTo>
                  <a:lnTo>
                    <a:pt x="18" y="910"/>
                  </a:lnTo>
                  <a:lnTo>
                    <a:pt x="8" y="823"/>
                  </a:lnTo>
                  <a:lnTo>
                    <a:pt x="2" y="732"/>
                  </a:lnTo>
                  <a:lnTo>
                    <a:pt x="0" y="641"/>
                  </a:lnTo>
                  <a:lnTo>
                    <a:pt x="2" y="552"/>
                  </a:lnTo>
                  <a:lnTo>
                    <a:pt x="8" y="463"/>
                  </a:lnTo>
                  <a:lnTo>
                    <a:pt x="17" y="376"/>
                  </a:lnTo>
                  <a:lnTo>
                    <a:pt x="31" y="292"/>
                  </a:lnTo>
                  <a:lnTo>
                    <a:pt x="48" y="212"/>
                  </a:lnTo>
                  <a:lnTo>
                    <a:pt x="68" y="136"/>
                  </a:lnTo>
                  <a:lnTo>
                    <a:pt x="94" y="66"/>
                  </a:lnTo>
                  <a:lnTo>
                    <a:pt x="123" y="0"/>
                  </a:lnTo>
                  <a:lnTo>
                    <a:pt x="230" y="56"/>
                  </a:lnTo>
                  <a:close/>
                </a:path>
              </a:pathLst>
            </a:custGeom>
            <a:solidFill>
              <a:srgbClr val="BAC2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77" name="Freeform 417"/>
            <p:cNvSpPr>
              <a:spLocks/>
            </p:cNvSpPr>
            <p:nvPr/>
          </p:nvSpPr>
          <p:spPr bwMode="auto">
            <a:xfrm>
              <a:off x="1288" y="3074"/>
              <a:ext cx="52" cy="121"/>
            </a:xfrm>
            <a:custGeom>
              <a:avLst/>
              <a:gdLst/>
              <a:ahLst/>
              <a:cxnLst>
                <a:cxn ang="0">
                  <a:pos x="917" y="2127"/>
                </a:cxn>
                <a:cxn ang="0">
                  <a:pos x="0" y="131"/>
                </a:cxn>
                <a:cxn ang="0">
                  <a:pos x="32" y="0"/>
                </a:cxn>
                <a:cxn ang="0">
                  <a:pos x="69" y="14"/>
                </a:cxn>
                <a:cxn ang="0">
                  <a:pos x="106" y="29"/>
                </a:cxn>
                <a:cxn ang="0">
                  <a:pos x="142" y="44"/>
                </a:cxn>
                <a:cxn ang="0">
                  <a:pos x="179" y="60"/>
                </a:cxn>
                <a:cxn ang="0">
                  <a:pos x="216" y="78"/>
                </a:cxn>
                <a:cxn ang="0">
                  <a:pos x="252" y="96"/>
                </a:cxn>
                <a:cxn ang="0">
                  <a:pos x="287" y="116"/>
                </a:cxn>
                <a:cxn ang="0">
                  <a:pos x="323" y="136"/>
                </a:cxn>
                <a:cxn ang="0">
                  <a:pos x="358" y="159"/>
                </a:cxn>
                <a:cxn ang="0">
                  <a:pos x="392" y="181"/>
                </a:cxn>
                <a:cxn ang="0">
                  <a:pos x="427" y="204"/>
                </a:cxn>
                <a:cxn ang="0">
                  <a:pos x="461" y="228"/>
                </a:cxn>
                <a:cxn ang="0">
                  <a:pos x="494" y="252"/>
                </a:cxn>
                <a:cxn ang="0">
                  <a:pos x="527" y="279"/>
                </a:cxn>
                <a:cxn ang="0">
                  <a:pos x="560" y="305"/>
                </a:cxn>
                <a:cxn ang="0">
                  <a:pos x="591" y="332"/>
                </a:cxn>
                <a:cxn ang="0">
                  <a:pos x="623" y="361"/>
                </a:cxn>
                <a:cxn ang="0">
                  <a:pos x="653" y="389"/>
                </a:cxn>
                <a:cxn ang="0">
                  <a:pos x="683" y="419"/>
                </a:cxn>
                <a:cxn ang="0">
                  <a:pos x="713" y="449"/>
                </a:cxn>
                <a:cxn ang="0">
                  <a:pos x="741" y="481"/>
                </a:cxn>
                <a:cxn ang="0">
                  <a:pos x="769" y="513"/>
                </a:cxn>
                <a:cxn ang="0">
                  <a:pos x="795" y="545"/>
                </a:cxn>
                <a:cxn ang="0">
                  <a:pos x="822" y="578"/>
                </a:cxn>
                <a:cxn ang="0">
                  <a:pos x="846" y="612"/>
                </a:cxn>
                <a:cxn ang="0">
                  <a:pos x="871" y="647"/>
                </a:cxn>
                <a:cxn ang="0">
                  <a:pos x="894" y="681"/>
                </a:cxn>
                <a:cxn ang="0">
                  <a:pos x="917" y="717"/>
                </a:cxn>
                <a:cxn ang="0">
                  <a:pos x="938" y="754"/>
                </a:cxn>
                <a:cxn ang="0">
                  <a:pos x="958" y="791"/>
                </a:cxn>
                <a:cxn ang="0">
                  <a:pos x="978" y="828"/>
                </a:cxn>
                <a:cxn ang="0">
                  <a:pos x="996" y="866"/>
                </a:cxn>
                <a:cxn ang="0">
                  <a:pos x="1026" y="938"/>
                </a:cxn>
                <a:cxn ang="0">
                  <a:pos x="1052" y="1015"/>
                </a:cxn>
                <a:cxn ang="0">
                  <a:pos x="1075" y="1096"/>
                </a:cxn>
                <a:cxn ang="0">
                  <a:pos x="1094" y="1180"/>
                </a:cxn>
                <a:cxn ang="0">
                  <a:pos x="1109" y="1266"/>
                </a:cxn>
                <a:cxn ang="0">
                  <a:pos x="1121" y="1356"/>
                </a:cxn>
                <a:cxn ang="0">
                  <a:pos x="1129" y="1446"/>
                </a:cxn>
                <a:cxn ang="0">
                  <a:pos x="1133" y="1536"/>
                </a:cxn>
                <a:cxn ang="0">
                  <a:pos x="1133" y="1626"/>
                </a:cxn>
                <a:cxn ang="0">
                  <a:pos x="1130" y="1716"/>
                </a:cxn>
                <a:cxn ang="0">
                  <a:pos x="1122" y="1802"/>
                </a:cxn>
                <a:cxn ang="0">
                  <a:pos x="1110" y="1886"/>
                </a:cxn>
                <a:cxn ang="0">
                  <a:pos x="1095" y="1967"/>
                </a:cxn>
                <a:cxn ang="0">
                  <a:pos x="1076" y="2043"/>
                </a:cxn>
                <a:cxn ang="0">
                  <a:pos x="1052" y="2115"/>
                </a:cxn>
                <a:cxn ang="0">
                  <a:pos x="1025" y="2181"/>
                </a:cxn>
                <a:cxn ang="0">
                  <a:pos x="917" y="2127"/>
                </a:cxn>
              </a:cxnLst>
              <a:rect l="0" t="0" r="r" b="b"/>
              <a:pathLst>
                <a:path w="1133" h="2181">
                  <a:moveTo>
                    <a:pt x="917" y="2127"/>
                  </a:moveTo>
                  <a:lnTo>
                    <a:pt x="0" y="131"/>
                  </a:lnTo>
                  <a:lnTo>
                    <a:pt x="32" y="0"/>
                  </a:lnTo>
                  <a:lnTo>
                    <a:pt x="69" y="14"/>
                  </a:lnTo>
                  <a:lnTo>
                    <a:pt x="106" y="29"/>
                  </a:lnTo>
                  <a:lnTo>
                    <a:pt x="142" y="44"/>
                  </a:lnTo>
                  <a:lnTo>
                    <a:pt x="179" y="60"/>
                  </a:lnTo>
                  <a:lnTo>
                    <a:pt x="216" y="78"/>
                  </a:lnTo>
                  <a:lnTo>
                    <a:pt x="252" y="96"/>
                  </a:lnTo>
                  <a:lnTo>
                    <a:pt x="287" y="116"/>
                  </a:lnTo>
                  <a:lnTo>
                    <a:pt x="323" y="136"/>
                  </a:lnTo>
                  <a:lnTo>
                    <a:pt x="358" y="159"/>
                  </a:lnTo>
                  <a:lnTo>
                    <a:pt x="392" y="181"/>
                  </a:lnTo>
                  <a:lnTo>
                    <a:pt x="427" y="204"/>
                  </a:lnTo>
                  <a:lnTo>
                    <a:pt x="461" y="228"/>
                  </a:lnTo>
                  <a:lnTo>
                    <a:pt x="494" y="252"/>
                  </a:lnTo>
                  <a:lnTo>
                    <a:pt x="527" y="279"/>
                  </a:lnTo>
                  <a:lnTo>
                    <a:pt x="560" y="305"/>
                  </a:lnTo>
                  <a:lnTo>
                    <a:pt x="591" y="332"/>
                  </a:lnTo>
                  <a:lnTo>
                    <a:pt x="623" y="361"/>
                  </a:lnTo>
                  <a:lnTo>
                    <a:pt x="653" y="389"/>
                  </a:lnTo>
                  <a:lnTo>
                    <a:pt x="683" y="419"/>
                  </a:lnTo>
                  <a:lnTo>
                    <a:pt x="713" y="449"/>
                  </a:lnTo>
                  <a:lnTo>
                    <a:pt x="741" y="481"/>
                  </a:lnTo>
                  <a:lnTo>
                    <a:pt x="769" y="513"/>
                  </a:lnTo>
                  <a:lnTo>
                    <a:pt x="795" y="545"/>
                  </a:lnTo>
                  <a:lnTo>
                    <a:pt x="822" y="578"/>
                  </a:lnTo>
                  <a:lnTo>
                    <a:pt x="846" y="612"/>
                  </a:lnTo>
                  <a:lnTo>
                    <a:pt x="871" y="647"/>
                  </a:lnTo>
                  <a:lnTo>
                    <a:pt x="894" y="681"/>
                  </a:lnTo>
                  <a:lnTo>
                    <a:pt x="917" y="717"/>
                  </a:lnTo>
                  <a:lnTo>
                    <a:pt x="938" y="754"/>
                  </a:lnTo>
                  <a:lnTo>
                    <a:pt x="958" y="791"/>
                  </a:lnTo>
                  <a:lnTo>
                    <a:pt x="978" y="828"/>
                  </a:lnTo>
                  <a:lnTo>
                    <a:pt x="996" y="866"/>
                  </a:lnTo>
                  <a:lnTo>
                    <a:pt x="1026" y="938"/>
                  </a:lnTo>
                  <a:lnTo>
                    <a:pt x="1052" y="1015"/>
                  </a:lnTo>
                  <a:lnTo>
                    <a:pt x="1075" y="1096"/>
                  </a:lnTo>
                  <a:lnTo>
                    <a:pt x="1094" y="1180"/>
                  </a:lnTo>
                  <a:lnTo>
                    <a:pt x="1109" y="1266"/>
                  </a:lnTo>
                  <a:lnTo>
                    <a:pt x="1121" y="1356"/>
                  </a:lnTo>
                  <a:lnTo>
                    <a:pt x="1129" y="1446"/>
                  </a:lnTo>
                  <a:lnTo>
                    <a:pt x="1133" y="1536"/>
                  </a:lnTo>
                  <a:lnTo>
                    <a:pt x="1133" y="1626"/>
                  </a:lnTo>
                  <a:lnTo>
                    <a:pt x="1130" y="1716"/>
                  </a:lnTo>
                  <a:lnTo>
                    <a:pt x="1122" y="1802"/>
                  </a:lnTo>
                  <a:lnTo>
                    <a:pt x="1110" y="1886"/>
                  </a:lnTo>
                  <a:lnTo>
                    <a:pt x="1095" y="1967"/>
                  </a:lnTo>
                  <a:lnTo>
                    <a:pt x="1076" y="2043"/>
                  </a:lnTo>
                  <a:lnTo>
                    <a:pt x="1052" y="2115"/>
                  </a:lnTo>
                  <a:lnTo>
                    <a:pt x="1025" y="2181"/>
                  </a:lnTo>
                  <a:lnTo>
                    <a:pt x="917" y="2127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78" name="Freeform 418"/>
            <p:cNvSpPr>
              <a:spLocks/>
            </p:cNvSpPr>
            <p:nvPr/>
          </p:nvSpPr>
          <p:spPr bwMode="auto">
            <a:xfrm>
              <a:off x="1288" y="3074"/>
              <a:ext cx="51" cy="122"/>
            </a:xfrm>
            <a:custGeom>
              <a:avLst/>
              <a:gdLst/>
              <a:ahLst/>
              <a:cxnLst>
                <a:cxn ang="0">
                  <a:pos x="918" y="2126"/>
                </a:cxn>
                <a:cxn ang="0">
                  <a:pos x="0" y="130"/>
                </a:cxn>
                <a:cxn ang="0">
                  <a:pos x="33" y="0"/>
                </a:cxn>
                <a:cxn ang="0">
                  <a:pos x="70" y="13"/>
                </a:cxn>
                <a:cxn ang="0">
                  <a:pos x="107" y="28"/>
                </a:cxn>
                <a:cxn ang="0">
                  <a:pos x="143" y="43"/>
                </a:cxn>
                <a:cxn ang="0">
                  <a:pos x="180" y="60"/>
                </a:cxn>
                <a:cxn ang="0">
                  <a:pos x="217" y="78"/>
                </a:cxn>
                <a:cxn ang="0">
                  <a:pos x="252" y="96"/>
                </a:cxn>
                <a:cxn ang="0">
                  <a:pos x="288" y="116"/>
                </a:cxn>
                <a:cxn ang="0">
                  <a:pos x="324" y="136"/>
                </a:cxn>
                <a:cxn ang="0">
                  <a:pos x="359" y="158"/>
                </a:cxn>
                <a:cxn ang="0">
                  <a:pos x="393" y="180"/>
                </a:cxn>
                <a:cxn ang="0">
                  <a:pos x="428" y="203"/>
                </a:cxn>
                <a:cxn ang="0">
                  <a:pos x="462" y="227"/>
                </a:cxn>
                <a:cxn ang="0">
                  <a:pos x="495" y="252"/>
                </a:cxn>
                <a:cxn ang="0">
                  <a:pos x="528" y="278"/>
                </a:cxn>
                <a:cxn ang="0">
                  <a:pos x="561" y="304"/>
                </a:cxn>
                <a:cxn ang="0">
                  <a:pos x="592" y="332"/>
                </a:cxn>
                <a:cxn ang="0">
                  <a:pos x="624" y="360"/>
                </a:cxn>
                <a:cxn ang="0">
                  <a:pos x="654" y="389"/>
                </a:cxn>
                <a:cxn ang="0">
                  <a:pos x="684" y="418"/>
                </a:cxn>
                <a:cxn ang="0">
                  <a:pos x="714" y="449"/>
                </a:cxn>
                <a:cxn ang="0">
                  <a:pos x="742" y="480"/>
                </a:cxn>
                <a:cxn ang="0">
                  <a:pos x="770" y="512"/>
                </a:cxn>
                <a:cxn ang="0">
                  <a:pos x="796" y="545"/>
                </a:cxn>
                <a:cxn ang="0">
                  <a:pos x="823" y="577"/>
                </a:cxn>
                <a:cxn ang="0">
                  <a:pos x="847" y="611"/>
                </a:cxn>
                <a:cxn ang="0">
                  <a:pos x="872" y="646"/>
                </a:cxn>
                <a:cxn ang="0">
                  <a:pos x="895" y="681"/>
                </a:cxn>
                <a:cxn ang="0">
                  <a:pos x="918" y="717"/>
                </a:cxn>
                <a:cxn ang="0">
                  <a:pos x="939" y="754"/>
                </a:cxn>
                <a:cxn ang="0">
                  <a:pos x="959" y="790"/>
                </a:cxn>
                <a:cxn ang="0">
                  <a:pos x="979" y="827"/>
                </a:cxn>
                <a:cxn ang="0">
                  <a:pos x="997" y="865"/>
                </a:cxn>
                <a:cxn ang="0">
                  <a:pos x="1027" y="937"/>
                </a:cxn>
                <a:cxn ang="0">
                  <a:pos x="1053" y="1014"/>
                </a:cxn>
                <a:cxn ang="0">
                  <a:pos x="1076" y="1095"/>
                </a:cxn>
                <a:cxn ang="0">
                  <a:pos x="1095" y="1179"/>
                </a:cxn>
                <a:cxn ang="0">
                  <a:pos x="1110" y="1266"/>
                </a:cxn>
                <a:cxn ang="0">
                  <a:pos x="1122" y="1355"/>
                </a:cxn>
                <a:cxn ang="0">
                  <a:pos x="1130" y="1445"/>
                </a:cxn>
                <a:cxn ang="0">
                  <a:pos x="1134" y="1536"/>
                </a:cxn>
                <a:cxn ang="0">
                  <a:pos x="1134" y="1625"/>
                </a:cxn>
                <a:cxn ang="0">
                  <a:pos x="1131" y="1715"/>
                </a:cxn>
                <a:cxn ang="0">
                  <a:pos x="1123" y="1801"/>
                </a:cxn>
                <a:cxn ang="0">
                  <a:pos x="1111" y="1886"/>
                </a:cxn>
                <a:cxn ang="0">
                  <a:pos x="1096" y="1966"/>
                </a:cxn>
                <a:cxn ang="0">
                  <a:pos x="1077" y="2043"/>
                </a:cxn>
                <a:cxn ang="0">
                  <a:pos x="1053" y="2115"/>
                </a:cxn>
                <a:cxn ang="0">
                  <a:pos x="1026" y="2180"/>
                </a:cxn>
                <a:cxn ang="0">
                  <a:pos x="918" y="2126"/>
                </a:cxn>
              </a:cxnLst>
              <a:rect l="0" t="0" r="r" b="b"/>
              <a:pathLst>
                <a:path w="1134" h="2180">
                  <a:moveTo>
                    <a:pt x="918" y="2126"/>
                  </a:moveTo>
                  <a:lnTo>
                    <a:pt x="0" y="130"/>
                  </a:lnTo>
                  <a:lnTo>
                    <a:pt x="33" y="0"/>
                  </a:lnTo>
                  <a:lnTo>
                    <a:pt x="70" y="13"/>
                  </a:lnTo>
                  <a:lnTo>
                    <a:pt x="107" y="28"/>
                  </a:lnTo>
                  <a:lnTo>
                    <a:pt x="143" y="43"/>
                  </a:lnTo>
                  <a:lnTo>
                    <a:pt x="180" y="60"/>
                  </a:lnTo>
                  <a:lnTo>
                    <a:pt x="217" y="78"/>
                  </a:lnTo>
                  <a:lnTo>
                    <a:pt x="252" y="96"/>
                  </a:lnTo>
                  <a:lnTo>
                    <a:pt x="288" y="116"/>
                  </a:lnTo>
                  <a:lnTo>
                    <a:pt x="324" y="136"/>
                  </a:lnTo>
                  <a:lnTo>
                    <a:pt x="359" y="158"/>
                  </a:lnTo>
                  <a:lnTo>
                    <a:pt x="393" y="180"/>
                  </a:lnTo>
                  <a:lnTo>
                    <a:pt x="428" y="203"/>
                  </a:lnTo>
                  <a:lnTo>
                    <a:pt x="462" y="227"/>
                  </a:lnTo>
                  <a:lnTo>
                    <a:pt x="495" y="252"/>
                  </a:lnTo>
                  <a:lnTo>
                    <a:pt x="528" y="278"/>
                  </a:lnTo>
                  <a:lnTo>
                    <a:pt x="561" y="304"/>
                  </a:lnTo>
                  <a:lnTo>
                    <a:pt x="592" y="332"/>
                  </a:lnTo>
                  <a:lnTo>
                    <a:pt x="624" y="360"/>
                  </a:lnTo>
                  <a:lnTo>
                    <a:pt x="654" y="389"/>
                  </a:lnTo>
                  <a:lnTo>
                    <a:pt x="684" y="418"/>
                  </a:lnTo>
                  <a:lnTo>
                    <a:pt x="714" y="449"/>
                  </a:lnTo>
                  <a:lnTo>
                    <a:pt x="742" y="480"/>
                  </a:lnTo>
                  <a:lnTo>
                    <a:pt x="770" y="512"/>
                  </a:lnTo>
                  <a:lnTo>
                    <a:pt x="796" y="545"/>
                  </a:lnTo>
                  <a:lnTo>
                    <a:pt x="823" y="577"/>
                  </a:lnTo>
                  <a:lnTo>
                    <a:pt x="847" y="611"/>
                  </a:lnTo>
                  <a:lnTo>
                    <a:pt x="872" y="646"/>
                  </a:lnTo>
                  <a:lnTo>
                    <a:pt x="895" y="681"/>
                  </a:lnTo>
                  <a:lnTo>
                    <a:pt x="918" y="717"/>
                  </a:lnTo>
                  <a:lnTo>
                    <a:pt x="939" y="754"/>
                  </a:lnTo>
                  <a:lnTo>
                    <a:pt x="959" y="790"/>
                  </a:lnTo>
                  <a:lnTo>
                    <a:pt x="979" y="827"/>
                  </a:lnTo>
                  <a:lnTo>
                    <a:pt x="997" y="865"/>
                  </a:lnTo>
                  <a:lnTo>
                    <a:pt x="1027" y="937"/>
                  </a:lnTo>
                  <a:lnTo>
                    <a:pt x="1053" y="1014"/>
                  </a:lnTo>
                  <a:lnTo>
                    <a:pt x="1076" y="1095"/>
                  </a:lnTo>
                  <a:lnTo>
                    <a:pt x="1095" y="1179"/>
                  </a:lnTo>
                  <a:lnTo>
                    <a:pt x="1110" y="1266"/>
                  </a:lnTo>
                  <a:lnTo>
                    <a:pt x="1122" y="1355"/>
                  </a:lnTo>
                  <a:lnTo>
                    <a:pt x="1130" y="1445"/>
                  </a:lnTo>
                  <a:lnTo>
                    <a:pt x="1134" y="1536"/>
                  </a:lnTo>
                  <a:lnTo>
                    <a:pt x="1134" y="1625"/>
                  </a:lnTo>
                  <a:lnTo>
                    <a:pt x="1131" y="1715"/>
                  </a:lnTo>
                  <a:lnTo>
                    <a:pt x="1123" y="1801"/>
                  </a:lnTo>
                  <a:lnTo>
                    <a:pt x="1111" y="1886"/>
                  </a:lnTo>
                  <a:lnTo>
                    <a:pt x="1096" y="1966"/>
                  </a:lnTo>
                  <a:lnTo>
                    <a:pt x="1077" y="2043"/>
                  </a:lnTo>
                  <a:lnTo>
                    <a:pt x="1053" y="2115"/>
                  </a:lnTo>
                  <a:lnTo>
                    <a:pt x="1026" y="2180"/>
                  </a:lnTo>
                  <a:lnTo>
                    <a:pt x="918" y="2126"/>
                  </a:lnTo>
                  <a:close/>
                </a:path>
              </a:pathLst>
            </a:custGeom>
            <a:solidFill>
              <a:srgbClr val="BAC2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79" name="Freeform 419"/>
            <p:cNvSpPr>
              <a:spLocks/>
            </p:cNvSpPr>
            <p:nvPr/>
          </p:nvSpPr>
          <p:spPr bwMode="auto">
            <a:xfrm>
              <a:off x="1170" y="3144"/>
              <a:ext cx="164" cy="228"/>
            </a:xfrm>
            <a:custGeom>
              <a:avLst/>
              <a:gdLst/>
              <a:ahLst/>
              <a:cxnLst>
                <a:cxn ang="0">
                  <a:pos x="1404" y="4112"/>
                </a:cxn>
                <a:cxn ang="0">
                  <a:pos x="3622" y="3023"/>
                </a:cxn>
                <a:cxn ang="0">
                  <a:pos x="2218" y="0"/>
                </a:cxn>
                <a:cxn ang="0">
                  <a:pos x="0" y="989"/>
                </a:cxn>
                <a:cxn ang="0">
                  <a:pos x="1404" y="4112"/>
                </a:cxn>
              </a:cxnLst>
              <a:rect l="0" t="0" r="r" b="b"/>
              <a:pathLst>
                <a:path w="3622" h="4112">
                  <a:moveTo>
                    <a:pt x="1404" y="4112"/>
                  </a:moveTo>
                  <a:lnTo>
                    <a:pt x="3622" y="3023"/>
                  </a:lnTo>
                  <a:lnTo>
                    <a:pt x="2218" y="0"/>
                  </a:lnTo>
                  <a:lnTo>
                    <a:pt x="0" y="989"/>
                  </a:lnTo>
                  <a:lnTo>
                    <a:pt x="1404" y="4112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80" name="Freeform 420"/>
            <p:cNvSpPr>
              <a:spLocks/>
            </p:cNvSpPr>
            <p:nvPr/>
          </p:nvSpPr>
          <p:spPr bwMode="auto">
            <a:xfrm>
              <a:off x="1170" y="3141"/>
              <a:ext cx="164" cy="228"/>
            </a:xfrm>
            <a:custGeom>
              <a:avLst/>
              <a:gdLst/>
              <a:ahLst/>
              <a:cxnLst>
                <a:cxn ang="0">
                  <a:pos x="1404" y="4113"/>
                </a:cxn>
                <a:cxn ang="0">
                  <a:pos x="3622" y="3024"/>
                </a:cxn>
                <a:cxn ang="0">
                  <a:pos x="2218" y="0"/>
                </a:cxn>
                <a:cxn ang="0">
                  <a:pos x="0" y="989"/>
                </a:cxn>
                <a:cxn ang="0">
                  <a:pos x="1404" y="4113"/>
                </a:cxn>
              </a:cxnLst>
              <a:rect l="0" t="0" r="r" b="b"/>
              <a:pathLst>
                <a:path w="3622" h="4113">
                  <a:moveTo>
                    <a:pt x="1404" y="4113"/>
                  </a:moveTo>
                  <a:lnTo>
                    <a:pt x="3622" y="3024"/>
                  </a:lnTo>
                  <a:lnTo>
                    <a:pt x="2218" y="0"/>
                  </a:lnTo>
                  <a:lnTo>
                    <a:pt x="0" y="989"/>
                  </a:lnTo>
                  <a:lnTo>
                    <a:pt x="1404" y="4113"/>
                  </a:lnTo>
                  <a:close/>
                </a:path>
              </a:pathLst>
            </a:custGeom>
            <a:solidFill>
              <a:srgbClr val="11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81" name="Freeform 421"/>
            <p:cNvSpPr>
              <a:spLocks/>
            </p:cNvSpPr>
            <p:nvPr/>
          </p:nvSpPr>
          <p:spPr bwMode="auto">
            <a:xfrm>
              <a:off x="1176" y="3146"/>
              <a:ext cx="157" cy="218"/>
            </a:xfrm>
            <a:custGeom>
              <a:avLst/>
              <a:gdLst/>
              <a:ahLst/>
              <a:cxnLst>
                <a:cxn ang="0">
                  <a:pos x="1335" y="3913"/>
                </a:cxn>
                <a:cxn ang="0">
                  <a:pos x="3446" y="2878"/>
                </a:cxn>
                <a:cxn ang="0">
                  <a:pos x="2111" y="0"/>
                </a:cxn>
                <a:cxn ang="0">
                  <a:pos x="0" y="942"/>
                </a:cxn>
                <a:cxn ang="0">
                  <a:pos x="1335" y="3913"/>
                </a:cxn>
              </a:cxnLst>
              <a:rect l="0" t="0" r="r" b="b"/>
              <a:pathLst>
                <a:path w="3446" h="3913">
                  <a:moveTo>
                    <a:pt x="1335" y="3913"/>
                  </a:moveTo>
                  <a:lnTo>
                    <a:pt x="3446" y="2878"/>
                  </a:lnTo>
                  <a:lnTo>
                    <a:pt x="2111" y="0"/>
                  </a:lnTo>
                  <a:lnTo>
                    <a:pt x="0" y="942"/>
                  </a:lnTo>
                  <a:lnTo>
                    <a:pt x="1335" y="3913"/>
                  </a:lnTo>
                  <a:close/>
                </a:path>
              </a:pathLst>
            </a:custGeom>
            <a:solidFill>
              <a:srgbClr val="1A78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82" name="Freeform 422"/>
            <p:cNvSpPr>
              <a:spLocks/>
            </p:cNvSpPr>
            <p:nvPr/>
          </p:nvSpPr>
          <p:spPr bwMode="auto">
            <a:xfrm>
              <a:off x="1183" y="3109"/>
              <a:ext cx="19" cy="19"/>
            </a:xfrm>
            <a:custGeom>
              <a:avLst/>
              <a:gdLst/>
              <a:ahLst/>
              <a:cxnLst>
                <a:cxn ang="0">
                  <a:pos x="431" y="186"/>
                </a:cxn>
                <a:cxn ang="0">
                  <a:pos x="79" y="343"/>
                </a:cxn>
                <a:cxn ang="0">
                  <a:pos x="0" y="157"/>
                </a:cxn>
                <a:cxn ang="0">
                  <a:pos x="352" y="0"/>
                </a:cxn>
                <a:cxn ang="0">
                  <a:pos x="431" y="186"/>
                </a:cxn>
              </a:cxnLst>
              <a:rect l="0" t="0" r="r" b="b"/>
              <a:pathLst>
                <a:path w="431" h="343">
                  <a:moveTo>
                    <a:pt x="431" y="186"/>
                  </a:moveTo>
                  <a:lnTo>
                    <a:pt x="79" y="343"/>
                  </a:lnTo>
                  <a:lnTo>
                    <a:pt x="0" y="157"/>
                  </a:lnTo>
                  <a:lnTo>
                    <a:pt x="352" y="0"/>
                  </a:lnTo>
                  <a:lnTo>
                    <a:pt x="431" y="18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83" name="Freeform 423"/>
            <p:cNvSpPr>
              <a:spLocks/>
            </p:cNvSpPr>
            <p:nvPr/>
          </p:nvSpPr>
          <p:spPr bwMode="auto">
            <a:xfrm>
              <a:off x="1186" y="3112"/>
              <a:ext cx="16" cy="15"/>
            </a:xfrm>
            <a:custGeom>
              <a:avLst/>
              <a:gdLst/>
              <a:ahLst/>
              <a:cxnLst>
                <a:cxn ang="0">
                  <a:pos x="347" y="126"/>
                </a:cxn>
                <a:cxn ang="0">
                  <a:pos x="53" y="257"/>
                </a:cxn>
                <a:cxn ang="0">
                  <a:pos x="0" y="132"/>
                </a:cxn>
                <a:cxn ang="0">
                  <a:pos x="294" y="0"/>
                </a:cxn>
                <a:cxn ang="0">
                  <a:pos x="347" y="126"/>
                </a:cxn>
              </a:cxnLst>
              <a:rect l="0" t="0" r="r" b="b"/>
              <a:pathLst>
                <a:path w="347" h="257">
                  <a:moveTo>
                    <a:pt x="347" y="126"/>
                  </a:moveTo>
                  <a:lnTo>
                    <a:pt x="53" y="257"/>
                  </a:lnTo>
                  <a:lnTo>
                    <a:pt x="0" y="132"/>
                  </a:lnTo>
                  <a:lnTo>
                    <a:pt x="294" y="0"/>
                  </a:lnTo>
                  <a:lnTo>
                    <a:pt x="347" y="126"/>
                  </a:lnTo>
                  <a:close/>
                </a:path>
              </a:pathLst>
            </a:custGeom>
            <a:solidFill>
              <a:srgbClr val="BAC2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84" name="Freeform 424"/>
            <p:cNvSpPr>
              <a:spLocks/>
            </p:cNvSpPr>
            <p:nvPr/>
          </p:nvSpPr>
          <p:spPr bwMode="auto">
            <a:xfrm>
              <a:off x="1191" y="3110"/>
              <a:ext cx="10" cy="13"/>
            </a:xfrm>
            <a:custGeom>
              <a:avLst/>
              <a:gdLst/>
              <a:ahLst/>
              <a:cxnLst>
                <a:cxn ang="0">
                  <a:pos x="5" y="73"/>
                </a:cxn>
                <a:cxn ang="0">
                  <a:pos x="167" y="0"/>
                </a:cxn>
                <a:cxn ang="0">
                  <a:pos x="171" y="0"/>
                </a:cxn>
                <a:cxn ang="0">
                  <a:pos x="175" y="2"/>
                </a:cxn>
                <a:cxn ang="0">
                  <a:pos x="180" y="6"/>
                </a:cxn>
                <a:cxn ang="0">
                  <a:pos x="183" y="13"/>
                </a:cxn>
                <a:cxn ang="0">
                  <a:pos x="236" y="141"/>
                </a:cxn>
                <a:cxn ang="0">
                  <a:pos x="238" y="147"/>
                </a:cxn>
                <a:cxn ang="0">
                  <a:pos x="238" y="154"/>
                </a:cxn>
                <a:cxn ang="0">
                  <a:pos x="237" y="159"/>
                </a:cxn>
                <a:cxn ang="0">
                  <a:pos x="234" y="162"/>
                </a:cxn>
                <a:cxn ang="0">
                  <a:pos x="73" y="234"/>
                </a:cxn>
                <a:cxn ang="0">
                  <a:pos x="69" y="234"/>
                </a:cxn>
                <a:cxn ang="0">
                  <a:pos x="64" y="232"/>
                </a:cxn>
                <a:cxn ang="0">
                  <a:pos x="60" y="228"/>
                </a:cxn>
                <a:cxn ang="0">
                  <a:pos x="56" y="221"/>
                </a:cxn>
                <a:cxn ang="0">
                  <a:pos x="2" y="94"/>
                </a:cxn>
                <a:cxn ang="0">
                  <a:pos x="0" y="86"/>
                </a:cxn>
                <a:cxn ang="0">
                  <a:pos x="0" y="80"/>
                </a:cxn>
                <a:cxn ang="0">
                  <a:pos x="1" y="76"/>
                </a:cxn>
                <a:cxn ang="0">
                  <a:pos x="5" y="73"/>
                </a:cxn>
              </a:cxnLst>
              <a:rect l="0" t="0" r="r" b="b"/>
              <a:pathLst>
                <a:path w="238" h="234">
                  <a:moveTo>
                    <a:pt x="5" y="73"/>
                  </a:moveTo>
                  <a:lnTo>
                    <a:pt x="167" y="0"/>
                  </a:lnTo>
                  <a:lnTo>
                    <a:pt x="171" y="0"/>
                  </a:lnTo>
                  <a:lnTo>
                    <a:pt x="175" y="2"/>
                  </a:lnTo>
                  <a:lnTo>
                    <a:pt x="180" y="6"/>
                  </a:lnTo>
                  <a:lnTo>
                    <a:pt x="183" y="13"/>
                  </a:lnTo>
                  <a:lnTo>
                    <a:pt x="236" y="141"/>
                  </a:lnTo>
                  <a:lnTo>
                    <a:pt x="238" y="147"/>
                  </a:lnTo>
                  <a:lnTo>
                    <a:pt x="238" y="154"/>
                  </a:lnTo>
                  <a:lnTo>
                    <a:pt x="237" y="159"/>
                  </a:lnTo>
                  <a:lnTo>
                    <a:pt x="234" y="162"/>
                  </a:lnTo>
                  <a:lnTo>
                    <a:pt x="73" y="234"/>
                  </a:lnTo>
                  <a:lnTo>
                    <a:pt x="69" y="234"/>
                  </a:lnTo>
                  <a:lnTo>
                    <a:pt x="64" y="232"/>
                  </a:lnTo>
                  <a:lnTo>
                    <a:pt x="60" y="228"/>
                  </a:lnTo>
                  <a:lnTo>
                    <a:pt x="56" y="221"/>
                  </a:lnTo>
                  <a:lnTo>
                    <a:pt x="2" y="94"/>
                  </a:lnTo>
                  <a:lnTo>
                    <a:pt x="0" y="86"/>
                  </a:lnTo>
                  <a:lnTo>
                    <a:pt x="0" y="80"/>
                  </a:lnTo>
                  <a:lnTo>
                    <a:pt x="1" y="76"/>
                  </a:lnTo>
                  <a:lnTo>
                    <a:pt x="5" y="73"/>
                  </a:lnTo>
                  <a:close/>
                </a:path>
              </a:pathLst>
            </a:custGeom>
            <a:solidFill>
              <a:srgbClr val="E0E8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85" name="Freeform 425"/>
            <p:cNvSpPr>
              <a:spLocks/>
            </p:cNvSpPr>
            <p:nvPr/>
          </p:nvSpPr>
          <p:spPr bwMode="auto">
            <a:xfrm>
              <a:off x="1191" y="3111"/>
              <a:ext cx="10" cy="11"/>
            </a:xfrm>
            <a:custGeom>
              <a:avLst/>
              <a:gdLst/>
              <a:ahLst/>
              <a:cxnLst>
                <a:cxn ang="0">
                  <a:pos x="4" y="62"/>
                </a:cxn>
                <a:cxn ang="0">
                  <a:pos x="142" y="0"/>
                </a:cxn>
                <a:cxn ang="0">
                  <a:pos x="146" y="0"/>
                </a:cxn>
                <a:cxn ang="0">
                  <a:pos x="150" y="2"/>
                </a:cxn>
                <a:cxn ang="0">
                  <a:pos x="153" y="5"/>
                </a:cxn>
                <a:cxn ang="0">
                  <a:pos x="156" y="10"/>
                </a:cxn>
                <a:cxn ang="0">
                  <a:pos x="202" y="120"/>
                </a:cxn>
                <a:cxn ang="0">
                  <a:pos x="204" y="125"/>
                </a:cxn>
                <a:cxn ang="0">
                  <a:pos x="204" y="130"/>
                </a:cxn>
                <a:cxn ang="0">
                  <a:pos x="202" y="135"/>
                </a:cxn>
                <a:cxn ang="0">
                  <a:pos x="200" y="138"/>
                </a:cxn>
                <a:cxn ang="0">
                  <a:pos x="62" y="199"/>
                </a:cxn>
                <a:cxn ang="0">
                  <a:pos x="58" y="199"/>
                </a:cxn>
                <a:cxn ang="0">
                  <a:pos x="54" y="198"/>
                </a:cxn>
                <a:cxn ang="0">
                  <a:pos x="51" y="194"/>
                </a:cxn>
                <a:cxn ang="0">
                  <a:pos x="48" y="188"/>
                </a:cxn>
                <a:cxn ang="0">
                  <a:pos x="2" y="80"/>
                </a:cxn>
                <a:cxn ang="0">
                  <a:pos x="0" y="74"/>
                </a:cxn>
                <a:cxn ang="0">
                  <a:pos x="0" y="68"/>
                </a:cxn>
                <a:cxn ang="0">
                  <a:pos x="2" y="64"/>
                </a:cxn>
                <a:cxn ang="0">
                  <a:pos x="4" y="62"/>
                </a:cxn>
              </a:cxnLst>
              <a:rect l="0" t="0" r="r" b="b"/>
              <a:pathLst>
                <a:path w="204" h="199">
                  <a:moveTo>
                    <a:pt x="4" y="62"/>
                  </a:moveTo>
                  <a:lnTo>
                    <a:pt x="142" y="0"/>
                  </a:lnTo>
                  <a:lnTo>
                    <a:pt x="146" y="0"/>
                  </a:lnTo>
                  <a:lnTo>
                    <a:pt x="150" y="2"/>
                  </a:lnTo>
                  <a:lnTo>
                    <a:pt x="153" y="5"/>
                  </a:lnTo>
                  <a:lnTo>
                    <a:pt x="156" y="10"/>
                  </a:lnTo>
                  <a:lnTo>
                    <a:pt x="202" y="120"/>
                  </a:lnTo>
                  <a:lnTo>
                    <a:pt x="204" y="125"/>
                  </a:lnTo>
                  <a:lnTo>
                    <a:pt x="204" y="130"/>
                  </a:lnTo>
                  <a:lnTo>
                    <a:pt x="202" y="135"/>
                  </a:lnTo>
                  <a:lnTo>
                    <a:pt x="200" y="138"/>
                  </a:lnTo>
                  <a:lnTo>
                    <a:pt x="62" y="199"/>
                  </a:lnTo>
                  <a:lnTo>
                    <a:pt x="58" y="199"/>
                  </a:lnTo>
                  <a:lnTo>
                    <a:pt x="54" y="198"/>
                  </a:lnTo>
                  <a:lnTo>
                    <a:pt x="51" y="194"/>
                  </a:lnTo>
                  <a:lnTo>
                    <a:pt x="48" y="188"/>
                  </a:lnTo>
                  <a:lnTo>
                    <a:pt x="2" y="80"/>
                  </a:lnTo>
                  <a:lnTo>
                    <a:pt x="0" y="74"/>
                  </a:lnTo>
                  <a:lnTo>
                    <a:pt x="0" y="68"/>
                  </a:lnTo>
                  <a:lnTo>
                    <a:pt x="2" y="64"/>
                  </a:lnTo>
                  <a:lnTo>
                    <a:pt x="4" y="62"/>
                  </a:lnTo>
                  <a:close/>
                </a:path>
              </a:pathLst>
            </a:custGeom>
            <a:solidFill>
              <a:srgbClr val="91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86" name="Freeform 426"/>
            <p:cNvSpPr>
              <a:spLocks/>
            </p:cNvSpPr>
            <p:nvPr/>
          </p:nvSpPr>
          <p:spPr bwMode="auto">
            <a:xfrm>
              <a:off x="1194" y="3113"/>
              <a:ext cx="6" cy="8"/>
            </a:xfrm>
            <a:custGeom>
              <a:avLst/>
              <a:gdLst/>
              <a:ahLst/>
              <a:cxnLst>
                <a:cxn ang="0">
                  <a:pos x="88" y="6"/>
                </a:cxn>
                <a:cxn ang="0">
                  <a:pos x="116" y="77"/>
                </a:cxn>
                <a:cxn ang="0">
                  <a:pos x="118" y="85"/>
                </a:cxn>
                <a:cxn ang="0">
                  <a:pos x="118" y="95"/>
                </a:cxn>
                <a:cxn ang="0">
                  <a:pos x="116" y="103"/>
                </a:cxn>
                <a:cxn ang="0">
                  <a:pos x="112" y="108"/>
                </a:cxn>
                <a:cxn ang="0">
                  <a:pos x="14" y="152"/>
                </a:cxn>
                <a:cxn ang="0">
                  <a:pos x="6" y="154"/>
                </a:cxn>
                <a:cxn ang="0">
                  <a:pos x="2" y="150"/>
                </a:cxn>
                <a:cxn ang="0">
                  <a:pos x="0" y="140"/>
                </a:cxn>
                <a:cxn ang="0">
                  <a:pos x="1" y="127"/>
                </a:cxn>
                <a:cxn ang="0">
                  <a:pos x="4" y="112"/>
                </a:cxn>
                <a:cxn ang="0">
                  <a:pos x="9" y="95"/>
                </a:cxn>
                <a:cxn ang="0">
                  <a:pos x="14" y="77"/>
                </a:cxn>
                <a:cxn ang="0">
                  <a:pos x="21" y="61"/>
                </a:cxn>
                <a:cxn ang="0">
                  <a:pos x="29" y="46"/>
                </a:cxn>
                <a:cxn ang="0">
                  <a:pos x="38" y="33"/>
                </a:cxn>
                <a:cxn ang="0">
                  <a:pos x="48" y="21"/>
                </a:cxn>
                <a:cxn ang="0">
                  <a:pos x="58" y="12"/>
                </a:cxn>
                <a:cxn ang="0">
                  <a:pos x="67" y="4"/>
                </a:cxn>
                <a:cxn ang="0">
                  <a:pos x="76" y="0"/>
                </a:cxn>
                <a:cxn ang="0">
                  <a:pos x="83" y="1"/>
                </a:cxn>
                <a:cxn ang="0">
                  <a:pos x="88" y="6"/>
                </a:cxn>
              </a:cxnLst>
              <a:rect l="0" t="0" r="r" b="b"/>
              <a:pathLst>
                <a:path w="118" h="154">
                  <a:moveTo>
                    <a:pt x="88" y="6"/>
                  </a:moveTo>
                  <a:lnTo>
                    <a:pt x="116" y="77"/>
                  </a:lnTo>
                  <a:lnTo>
                    <a:pt x="118" y="85"/>
                  </a:lnTo>
                  <a:lnTo>
                    <a:pt x="118" y="95"/>
                  </a:lnTo>
                  <a:lnTo>
                    <a:pt x="116" y="103"/>
                  </a:lnTo>
                  <a:lnTo>
                    <a:pt x="112" y="108"/>
                  </a:lnTo>
                  <a:lnTo>
                    <a:pt x="14" y="152"/>
                  </a:lnTo>
                  <a:lnTo>
                    <a:pt x="6" y="154"/>
                  </a:lnTo>
                  <a:lnTo>
                    <a:pt x="2" y="150"/>
                  </a:lnTo>
                  <a:lnTo>
                    <a:pt x="0" y="140"/>
                  </a:lnTo>
                  <a:lnTo>
                    <a:pt x="1" y="127"/>
                  </a:lnTo>
                  <a:lnTo>
                    <a:pt x="4" y="112"/>
                  </a:lnTo>
                  <a:lnTo>
                    <a:pt x="9" y="95"/>
                  </a:lnTo>
                  <a:lnTo>
                    <a:pt x="14" y="77"/>
                  </a:lnTo>
                  <a:lnTo>
                    <a:pt x="21" y="61"/>
                  </a:lnTo>
                  <a:lnTo>
                    <a:pt x="29" y="46"/>
                  </a:lnTo>
                  <a:lnTo>
                    <a:pt x="38" y="33"/>
                  </a:lnTo>
                  <a:lnTo>
                    <a:pt x="48" y="21"/>
                  </a:lnTo>
                  <a:lnTo>
                    <a:pt x="58" y="12"/>
                  </a:lnTo>
                  <a:lnTo>
                    <a:pt x="67" y="4"/>
                  </a:lnTo>
                  <a:lnTo>
                    <a:pt x="76" y="0"/>
                  </a:lnTo>
                  <a:lnTo>
                    <a:pt x="83" y="1"/>
                  </a:lnTo>
                  <a:lnTo>
                    <a:pt x="88" y="6"/>
                  </a:lnTo>
                  <a:close/>
                </a:path>
              </a:pathLst>
            </a:custGeom>
            <a:solidFill>
              <a:srgbClr val="D1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87" name="Freeform 427"/>
            <p:cNvSpPr>
              <a:spLocks/>
            </p:cNvSpPr>
            <p:nvPr/>
          </p:nvSpPr>
          <p:spPr bwMode="auto">
            <a:xfrm>
              <a:off x="1207" y="3099"/>
              <a:ext cx="13" cy="16"/>
            </a:xfrm>
            <a:custGeom>
              <a:avLst/>
              <a:gdLst/>
              <a:ahLst/>
              <a:cxnLst>
                <a:cxn ang="0">
                  <a:pos x="287" y="186"/>
                </a:cxn>
                <a:cxn ang="0">
                  <a:pos x="78" y="280"/>
                </a:cxn>
                <a:cxn ang="0">
                  <a:pos x="0" y="93"/>
                </a:cxn>
                <a:cxn ang="0">
                  <a:pos x="210" y="0"/>
                </a:cxn>
                <a:cxn ang="0">
                  <a:pos x="287" y="186"/>
                </a:cxn>
              </a:cxnLst>
              <a:rect l="0" t="0" r="r" b="b"/>
              <a:pathLst>
                <a:path w="287" h="280">
                  <a:moveTo>
                    <a:pt x="287" y="186"/>
                  </a:moveTo>
                  <a:lnTo>
                    <a:pt x="78" y="280"/>
                  </a:lnTo>
                  <a:lnTo>
                    <a:pt x="0" y="93"/>
                  </a:lnTo>
                  <a:lnTo>
                    <a:pt x="210" y="0"/>
                  </a:lnTo>
                  <a:lnTo>
                    <a:pt x="287" y="18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88" name="Freeform 428"/>
            <p:cNvSpPr>
              <a:spLocks/>
            </p:cNvSpPr>
            <p:nvPr/>
          </p:nvSpPr>
          <p:spPr bwMode="auto">
            <a:xfrm>
              <a:off x="1209" y="3102"/>
              <a:ext cx="11" cy="12"/>
            </a:xfrm>
            <a:custGeom>
              <a:avLst/>
              <a:gdLst/>
              <a:ahLst/>
              <a:cxnLst>
                <a:cxn ang="0">
                  <a:pos x="227" y="125"/>
                </a:cxn>
                <a:cxn ang="0">
                  <a:pos x="53" y="203"/>
                </a:cxn>
                <a:cxn ang="0">
                  <a:pos x="0" y="78"/>
                </a:cxn>
                <a:cxn ang="0">
                  <a:pos x="175" y="0"/>
                </a:cxn>
                <a:cxn ang="0">
                  <a:pos x="227" y="125"/>
                </a:cxn>
              </a:cxnLst>
              <a:rect l="0" t="0" r="r" b="b"/>
              <a:pathLst>
                <a:path w="227" h="203">
                  <a:moveTo>
                    <a:pt x="227" y="125"/>
                  </a:moveTo>
                  <a:lnTo>
                    <a:pt x="53" y="203"/>
                  </a:lnTo>
                  <a:lnTo>
                    <a:pt x="0" y="78"/>
                  </a:lnTo>
                  <a:lnTo>
                    <a:pt x="175" y="0"/>
                  </a:lnTo>
                  <a:lnTo>
                    <a:pt x="227" y="125"/>
                  </a:lnTo>
                  <a:close/>
                </a:path>
              </a:pathLst>
            </a:custGeom>
            <a:solidFill>
              <a:srgbClr val="BAC2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89" name="Freeform 429"/>
            <p:cNvSpPr>
              <a:spLocks/>
            </p:cNvSpPr>
            <p:nvPr/>
          </p:nvSpPr>
          <p:spPr bwMode="auto">
            <a:xfrm>
              <a:off x="1209" y="3100"/>
              <a:ext cx="10" cy="13"/>
            </a:xfrm>
            <a:custGeom>
              <a:avLst/>
              <a:gdLst/>
              <a:ahLst/>
              <a:cxnLst>
                <a:cxn ang="0">
                  <a:pos x="4" y="72"/>
                </a:cxn>
                <a:cxn ang="0">
                  <a:pos x="167" y="0"/>
                </a:cxn>
                <a:cxn ang="0">
                  <a:pos x="171" y="0"/>
                </a:cxn>
                <a:cxn ang="0">
                  <a:pos x="175" y="2"/>
                </a:cxn>
                <a:cxn ang="0">
                  <a:pos x="180" y="6"/>
                </a:cxn>
                <a:cxn ang="0">
                  <a:pos x="183" y="12"/>
                </a:cxn>
                <a:cxn ang="0">
                  <a:pos x="236" y="141"/>
                </a:cxn>
                <a:cxn ang="0">
                  <a:pos x="238" y="147"/>
                </a:cxn>
                <a:cxn ang="0">
                  <a:pos x="238" y="154"/>
                </a:cxn>
                <a:cxn ang="0">
                  <a:pos x="237" y="159"/>
                </a:cxn>
                <a:cxn ang="0">
                  <a:pos x="234" y="162"/>
                </a:cxn>
                <a:cxn ang="0">
                  <a:pos x="73" y="234"/>
                </a:cxn>
                <a:cxn ang="0">
                  <a:pos x="69" y="234"/>
                </a:cxn>
                <a:cxn ang="0">
                  <a:pos x="63" y="232"/>
                </a:cxn>
                <a:cxn ang="0">
                  <a:pos x="59" y="227"/>
                </a:cxn>
                <a:cxn ang="0">
                  <a:pos x="55" y="221"/>
                </a:cxn>
                <a:cxn ang="0">
                  <a:pos x="2" y="94"/>
                </a:cxn>
                <a:cxn ang="0">
                  <a:pos x="0" y="86"/>
                </a:cxn>
                <a:cxn ang="0">
                  <a:pos x="0" y="80"/>
                </a:cxn>
                <a:cxn ang="0">
                  <a:pos x="1" y="76"/>
                </a:cxn>
                <a:cxn ang="0">
                  <a:pos x="4" y="72"/>
                </a:cxn>
              </a:cxnLst>
              <a:rect l="0" t="0" r="r" b="b"/>
              <a:pathLst>
                <a:path w="238" h="234">
                  <a:moveTo>
                    <a:pt x="4" y="72"/>
                  </a:moveTo>
                  <a:lnTo>
                    <a:pt x="167" y="0"/>
                  </a:lnTo>
                  <a:lnTo>
                    <a:pt x="171" y="0"/>
                  </a:lnTo>
                  <a:lnTo>
                    <a:pt x="175" y="2"/>
                  </a:lnTo>
                  <a:lnTo>
                    <a:pt x="180" y="6"/>
                  </a:lnTo>
                  <a:lnTo>
                    <a:pt x="183" y="12"/>
                  </a:lnTo>
                  <a:lnTo>
                    <a:pt x="236" y="141"/>
                  </a:lnTo>
                  <a:lnTo>
                    <a:pt x="238" y="147"/>
                  </a:lnTo>
                  <a:lnTo>
                    <a:pt x="238" y="154"/>
                  </a:lnTo>
                  <a:lnTo>
                    <a:pt x="237" y="159"/>
                  </a:lnTo>
                  <a:lnTo>
                    <a:pt x="234" y="162"/>
                  </a:lnTo>
                  <a:lnTo>
                    <a:pt x="73" y="234"/>
                  </a:lnTo>
                  <a:lnTo>
                    <a:pt x="69" y="234"/>
                  </a:lnTo>
                  <a:lnTo>
                    <a:pt x="63" y="232"/>
                  </a:lnTo>
                  <a:lnTo>
                    <a:pt x="59" y="227"/>
                  </a:lnTo>
                  <a:lnTo>
                    <a:pt x="55" y="221"/>
                  </a:lnTo>
                  <a:lnTo>
                    <a:pt x="2" y="94"/>
                  </a:lnTo>
                  <a:lnTo>
                    <a:pt x="0" y="86"/>
                  </a:lnTo>
                  <a:lnTo>
                    <a:pt x="0" y="80"/>
                  </a:lnTo>
                  <a:lnTo>
                    <a:pt x="1" y="76"/>
                  </a:lnTo>
                  <a:lnTo>
                    <a:pt x="4" y="72"/>
                  </a:lnTo>
                  <a:close/>
                </a:path>
              </a:pathLst>
            </a:custGeom>
            <a:solidFill>
              <a:srgbClr val="E0E8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90" name="Freeform 430"/>
            <p:cNvSpPr>
              <a:spLocks/>
            </p:cNvSpPr>
            <p:nvPr/>
          </p:nvSpPr>
          <p:spPr bwMode="auto">
            <a:xfrm>
              <a:off x="1209" y="3101"/>
              <a:ext cx="10" cy="11"/>
            </a:xfrm>
            <a:custGeom>
              <a:avLst/>
              <a:gdLst/>
              <a:ahLst/>
              <a:cxnLst>
                <a:cxn ang="0">
                  <a:pos x="4" y="62"/>
                </a:cxn>
                <a:cxn ang="0">
                  <a:pos x="141" y="0"/>
                </a:cxn>
                <a:cxn ang="0">
                  <a:pos x="145" y="0"/>
                </a:cxn>
                <a:cxn ang="0">
                  <a:pos x="150" y="2"/>
                </a:cxn>
                <a:cxn ang="0">
                  <a:pos x="153" y="5"/>
                </a:cxn>
                <a:cxn ang="0">
                  <a:pos x="156" y="10"/>
                </a:cxn>
                <a:cxn ang="0">
                  <a:pos x="202" y="120"/>
                </a:cxn>
                <a:cxn ang="0">
                  <a:pos x="204" y="125"/>
                </a:cxn>
                <a:cxn ang="0">
                  <a:pos x="204" y="130"/>
                </a:cxn>
                <a:cxn ang="0">
                  <a:pos x="202" y="135"/>
                </a:cxn>
                <a:cxn ang="0">
                  <a:pos x="200" y="138"/>
                </a:cxn>
                <a:cxn ang="0">
                  <a:pos x="62" y="199"/>
                </a:cxn>
                <a:cxn ang="0">
                  <a:pos x="58" y="199"/>
                </a:cxn>
                <a:cxn ang="0">
                  <a:pos x="54" y="198"/>
                </a:cxn>
                <a:cxn ang="0">
                  <a:pos x="51" y="194"/>
                </a:cxn>
                <a:cxn ang="0">
                  <a:pos x="48" y="188"/>
                </a:cxn>
                <a:cxn ang="0">
                  <a:pos x="2" y="80"/>
                </a:cxn>
                <a:cxn ang="0">
                  <a:pos x="0" y="73"/>
                </a:cxn>
                <a:cxn ang="0">
                  <a:pos x="0" y="68"/>
                </a:cxn>
                <a:cxn ang="0">
                  <a:pos x="2" y="64"/>
                </a:cxn>
                <a:cxn ang="0">
                  <a:pos x="4" y="62"/>
                </a:cxn>
              </a:cxnLst>
              <a:rect l="0" t="0" r="r" b="b"/>
              <a:pathLst>
                <a:path w="204" h="199">
                  <a:moveTo>
                    <a:pt x="4" y="62"/>
                  </a:moveTo>
                  <a:lnTo>
                    <a:pt x="141" y="0"/>
                  </a:lnTo>
                  <a:lnTo>
                    <a:pt x="145" y="0"/>
                  </a:lnTo>
                  <a:lnTo>
                    <a:pt x="150" y="2"/>
                  </a:lnTo>
                  <a:lnTo>
                    <a:pt x="153" y="5"/>
                  </a:lnTo>
                  <a:lnTo>
                    <a:pt x="156" y="10"/>
                  </a:lnTo>
                  <a:lnTo>
                    <a:pt x="202" y="120"/>
                  </a:lnTo>
                  <a:lnTo>
                    <a:pt x="204" y="125"/>
                  </a:lnTo>
                  <a:lnTo>
                    <a:pt x="204" y="130"/>
                  </a:lnTo>
                  <a:lnTo>
                    <a:pt x="202" y="135"/>
                  </a:lnTo>
                  <a:lnTo>
                    <a:pt x="200" y="138"/>
                  </a:lnTo>
                  <a:lnTo>
                    <a:pt x="62" y="199"/>
                  </a:lnTo>
                  <a:lnTo>
                    <a:pt x="58" y="199"/>
                  </a:lnTo>
                  <a:lnTo>
                    <a:pt x="54" y="198"/>
                  </a:lnTo>
                  <a:lnTo>
                    <a:pt x="51" y="194"/>
                  </a:lnTo>
                  <a:lnTo>
                    <a:pt x="48" y="188"/>
                  </a:lnTo>
                  <a:lnTo>
                    <a:pt x="2" y="80"/>
                  </a:lnTo>
                  <a:lnTo>
                    <a:pt x="0" y="73"/>
                  </a:lnTo>
                  <a:lnTo>
                    <a:pt x="0" y="68"/>
                  </a:lnTo>
                  <a:lnTo>
                    <a:pt x="2" y="64"/>
                  </a:lnTo>
                  <a:lnTo>
                    <a:pt x="4" y="62"/>
                  </a:lnTo>
                  <a:close/>
                </a:path>
              </a:pathLst>
            </a:custGeom>
            <a:solidFill>
              <a:srgbClr val="91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91" name="Freeform 431"/>
            <p:cNvSpPr>
              <a:spLocks/>
            </p:cNvSpPr>
            <p:nvPr/>
          </p:nvSpPr>
          <p:spPr bwMode="auto">
            <a:xfrm>
              <a:off x="1212" y="3103"/>
              <a:ext cx="6" cy="8"/>
            </a:xfrm>
            <a:custGeom>
              <a:avLst/>
              <a:gdLst/>
              <a:ahLst/>
              <a:cxnLst>
                <a:cxn ang="0">
                  <a:pos x="88" y="6"/>
                </a:cxn>
                <a:cxn ang="0">
                  <a:pos x="116" y="78"/>
                </a:cxn>
                <a:cxn ang="0">
                  <a:pos x="118" y="86"/>
                </a:cxn>
                <a:cxn ang="0">
                  <a:pos x="119" y="95"/>
                </a:cxn>
                <a:cxn ang="0">
                  <a:pos x="117" y="103"/>
                </a:cxn>
                <a:cxn ang="0">
                  <a:pos x="112" y="109"/>
                </a:cxn>
                <a:cxn ang="0">
                  <a:pos x="14" y="152"/>
                </a:cxn>
                <a:cxn ang="0">
                  <a:pos x="6" y="154"/>
                </a:cxn>
                <a:cxn ang="0">
                  <a:pos x="2" y="150"/>
                </a:cxn>
                <a:cxn ang="0">
                  <a:pos x="0" y="140"/>
                </a:cxn>
                <a:cxn ang="0">
                  <a:pos x="1" y="128"/>
                </a:cxn>
                <a:cxn ang="0">
                  <a:pos x="4" y="112"/>
                </a:cxn>
                <a:cxn ang="0">
                  <a:pos x="9" y="95"/>
                </a:cxn>
                <a:cxn ang="0">
                  <a:pos x="14" y="78"/>
                </a:cxn>
                <a:cxn ang="0">
                  <a:pos x="21" y="61"/>
                </a:cxn>
                <a:cxn ang="0">
                  <a:pos x="29" y="46"/>
                </a:cxn>
                <a:cxn ang="0">
                  <a:pos x="38" y="33"/>
                </a:cxn>
                <a:cxn ang="0">
                  <a:pos x="48" y="21"/>
                </a:cxn>
                <a:cxn ang="0">
                  <a:pos x="58" y="12"/>
                </a:cxn>
                <a:cxn ang="0">
                  <a:pos x="67" y="4"/>
                </a:cxn>
                <a:cxn ang="0">
                  <a:pos x="76" y="0"/>
                </a:cxn>
                <a:cxn ang="0">
                  <a:pos x="82" y="1"/>
                </a:cxn>
                <a:cxn ang="0">
                  <a:pos x="88" y="6"/>
                </a:cxn>
              </a:cxnLst>
              <a:rect l="0" t="0" r="r" b="b"/>
              <a:pathLst>
                <a:path w="119" h="154">
                  <a:moveTo>
                    <a:pt x="88" y="6"/>
                  </a:moveTo>
                  <a:lnTo>
                    <a:pt x="116" y="78"/>
                  </a:lnTo>
                  <a:lnTo>
                    <a:pt x="118" y="86"/>
                  </a:lnTo>
                  <a:lnTo>
                    <a:pt x="119" y="95"/>
                  </a:lnTo>
                  <a:lnTo>
                    <a:pt x="117" y="103"/>
                  </a:lnTo>
                  <a:lnTo>
                    <a:pt x="112" y="109"/>
                  </a:lnTo>
                  <a:lnTo>
                    <a:pt x="14" y="152"/>
                  </a:lnTo>
                  <a:lnTo>
                    <a:pt x="6" y="154"/>
                  </a:lnTo>
                  <a:lnTo>
                    <a:pt x="2" y="150"/>
                  </a:lnTo>
                  <a:lnTo>
                    <a:pt x="0" y="140"/>
                  </a:lnTo>
                  <a:lnTo>
                    <a:pt x="1" y="128"/>
                  </a:lnTo>
                  <a:lnTo>
                    <a:pt x="4" y="112"/>
                  </a:lnTo>
                  <a:lnTo>
                    <a:pt x="9" y="95"/>
                  </a:lnTo>
                  <a:lnTo>
                    <a:pt x="14" y="78"/>
                  </a:lnTo>
                  <a:lnTo>
                    <a:pt x="21" y="61"/>
                  </a:lnTo>
                  <a:lnTo>
                    <a:pt x="29" y="46"/>
                  </a:lnTo>
                  <a:lnTo>
                    <a:pt x="38" y="33"/>
                  </a:lnTo>
                  <a:lnTo>
                    <a:pt x="48" y="21"/>
                  </a:lnTo>
                  <a:lnTo>
                    <a:pt x="58" y="12"/>
                  </a:lnTo>
                  <a:lnTo>
                    <a:pt x="67" y="4"/>
                  </a:lnTo>
                  <a:lnTo>
                    <a:pt x="76" y="0"/>
                  </a:lnTo>
                  <a:lnTo>
                    <a:pt x="82" y="1"/>
                  </a:lnTo>
                  <a:lnTo>
                    <a:pt x="88" y="6"/>
                  </a:lnTo>
                  <a:close/>
                </a:path>
              </a:pathLst>
            </a:custGeom>
            <a:solidFill>
              <a:srgbClr val="D1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92" name="Freeform 432"/>
            <p:cNvSpPr>
              <a:spLocks/>
            </p:cNvSpPr>
            <p:nvPr/>
          </p:nvSpPr>
          <p:spPr bwMode="auto">
            <a:xfrm>
              <a:off x="1232" y="3092"/>
              <a:ext cx="4" cy="6"/>
            </a:xfrm>
            <a:custGeom>
              <a:avLst/>
              <a:gdLst/>
              <a:ahLst/>
              <a:cxnLst>
                <a:cxn ang="0">
                  <a:pos x="50" y="104"/>
                </a:cxn>
                <a:cxn ang="0">
                  <a:pos x="40" y="103"/>
                </a:cxn>
                <a:cxn ang="0">
                  <a:pos x="31" y="99"/>
                </a:cxn>
                <a:cxn ang="0">
                  <a:pos x="23" y="95"/>
                </a:cxn>
                <a:cxn ang="0">
                  <a:pos x="15" y="89"/>
                </a:cxn>
                <a:cxn ang="0">
                  <a:pos x="8" y="80"/>
                </a:cxn>
                <a:cxn ang="0">
                  <a:pos x="4" y="72"/>
                </a:cxn>
                <a:cxn ang="0">
                  <a:pos x="1" y="62"/>
                </a:cxn>
                <a:cxn ang="0">
                  <a:pos x="0" y="52"/>
                </a:cxn>
                <a:cxn ang="0">
                  <a:pos x="1" y="41"/>
                </a:cxn>
                <a:cxn ang="0">
                  <a:pos x="4" y="32"/>
                </a:cxn>
                <a:cxn ang="0">
                  <a:pos x="8" y="23"/>
                </a:cxn>
                <a:cxn ang="0">
                  <a:pos x="15" y="15"/>
                </a:cxn>
                <a:cxn ang="0">
                  <a:pos x="23" y="9"/>
                </a:cxn>
                <a:cxn ang="0">
                  <a:pos x="31" y="5"/>
                </a:cxn>
                <a:cxn ang="0">
                  <a:pos x="40" y="1"/>
                </a:cxn>
                <a:cxn ang="0">
                  <a:pos x="50" y="0"/>
                </a:cxn>
                <a:cxn ang="0">
                  <a:pos x="60" y="1"/>
                </a:cxn>
                <a:cxn ang="0">
                  <a:pos x="70" y="5"/>
                </a:cxn>
                <a:cxn ang="0">
                  <a:pos x="78" y="9"/>
                </a:cxn>
                <a:cxn ang="0">
                  <a:pos x="86" y="15"/>
                </a:cxn>
                <a:cxn ang="0">
                  <a:pos x="92" y="23"/>
                </a:cxn>
                <a:cxn ang="0">
                  <a:pos x="96" y="32"/>
                </a:cxn>
                <a:cxn ang="0">
                  <a:pos x="99" y="41"/>
                </a:cxn>
                <a:cxn ang="0">
                  <a:pos x="100" y="52"/>
                </a:cxn>
                <a:cxn ang="0">
                  <a:pos x="99" y="62"/>
                </a:cxn>
                <a:cxn ang="0">
                  <a:pos x="96" y="72"/>
                </a:cxn>
                <a:cxn ang="0">
                  <a:pos x="92" y="80"/>
                </a:cxn>
                <a:cxn ang="0">
                  <a:pos x="86" y="89"/>
                </a:cxn>
                <a:cxn ang="0">
                  <a:pos x="78" y="95"/>
                </a:cxn>
                <a:cxn ang="0">
                  <a:pos x="70" y="99"/>
                </a:cxn>
                <a:cxn ang="0">
                  <a:pos x="60" y="103"/>
                </a:cxn>
                <a:cxn ang="0">
                  <a:pos x="50" y="104"/>
                </a:cxn>
              </a:cxnLst>
              <a:rect l="0" t="0" r="r" b="b"/>
              <a:pathLst>
                <a:path w="100" h="104">
                  <a:moveTo>
                    <a:pt x="50" y="104"/>
                  </a:moveTo>
                  <a:lnTo>
                    <a:pt x="40" y="103"/>
                  </a:lnTo>
                  <a:lnTo>
                    <a:pt x="31" y="99"/>
                  </a:lnTo>
                  <a:lnTo>
                    <a:pt x="23" y="95"/>
                  </a:lnTo>
                  <a:lnTo>
                    <a:pt x="15" y="89"/>
                  </a:lnTo>
                  <a:lnTo>
                    <a:pt x="8" y="80"/>
                  </a:lnTo>
                  <a:lnTo>
                    <a:pt x="4" y="72"/>
                  </a:lnTo>
                  <a:lnTo>
                    <a:pt x="1" y="62"/>
                  </a:lnTo>
                  <a:lnTo>
                    <a:pt x="0" y="52"/>
                  </a:lnTo>
                  <a:lnTo>
                    <a:pt x="1" y="41"/>
                  </a:lnTo>
                  <a:lnTo>
                    <a:pt x="4" y="32"/>
                  </a:lnTo>
                  <a:lnTo>
                    <a:pt x="8" y="23"/>
                  </a:lnTo>
                  <a:lnTo>
                    <a:pt x="15" y="15"/>
                  </a:lnTo>
                  <a:lnTo>
                    <a:pt x="23" y="9"/>
                  </a:lnTo>
                  <a:lnTo>
                    <a:pt x="31" y="5"/>
                  </a:lnTo>
                  <a:lnTo>
                    <a:pt x="40" y="1"/>
                  </a:lnTo>
                  <a:lnTo>
                    <a:pt x="50" y="0"/>
                  </a:lnTo>
                  <a:lnTo>
                    <a:pt x="60" y="1"/>
                  </a:lnTo>
                  <a:lnTo>
                    <a:pt x="70" y="5"/>
                  </a:lnTo>
                  <a:lnTo>
                    <a:pt x="78" y="9"/>
                  </a:lnTo>
                  <a:lnTo>
                    <a:pt x="86" y="15"/>
                  </a:lnTo>
                  <a:lnTo>
                    <a:pt x="92" y="23"/>
                  </a:lnTo>
                  <a:lnTo>
                    <a:pt x="96" y="32"/>
                  </a:lnTo>
                  <a:lnTo>
                    <a:pt x="99" y="41"/>
                  </a:lnTo>
                  <a:lnTo>
                    <a:pt x="100" y="52"/>
                  </a:lnTo>
                  <a:lnTo>
                    <a:pt x="99" y="62"/>
                  </a:lnTo>
                  <a:lnTo>
                    <a:pt x="96" y="72"/>
                  </a:lnTo>
                  <a:lnTo>
                    <a:pt x="92" y="80"/>
                  </a:lnTo>
                  <a:lnTo>
                    <a:pt x="86" y="89"/>
                  </a:lnTo>
                  <a:lnTo>
                    <a:pt x="78" y="95"/>
                  </a:lnTo>
                  <a:lnTo>
                    <a:pt x="70" y="99"/>
                  </a:lnTo>
                  <a:lnTo>
                    <a:pt x="60" y="103"/>
                  </a:lnTo>
                  <a:lnTo>
                    <a:pt x="50" y="104"/>
                  </a:lnTo>
                  <a:close/>
                </a:path>
              </a:pathLst>
            </a:custGeom>
            <a:solidFill>
              <a:srgbClr val="61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93" name="Freeform 433"/>
            <p:cNvSpPr>
              <a:spLocks/>
            </p:cNvSpPr>
            <p:nvPr/>
          </p:nvSpPr>
          <p:spPr bwMode="auto">
            <a:xfrm>
              <a:off x="1163" y="3131"/>
              <a:ext cx="5" cy="5"/>
            </a:xfrm>
            <a:custGeom>
              <a:avLst/>
              <a:gdLst/>
              <a:ahLst/>
              <a:cxnLst>
                <a:cxn ang="0">
                  <a:pos x="50" y="103"/>
                </a:cxn>
                <a:cxn ang="0">
                  <a:pos x="39" y="102"/>
                </a:cxn>
                <a:cxn ang="0">
                  <a:pos x="30" y="99"/>
                </a:cxn>
                <a:cxn ang="0">
                  <a:pos x="22" y="95"/>
                </a:cxn>
                <a:cxn ang="0">
                  <a:pos x="14" y="88"/>
                </a:cxn>
                <a:cxn ang="0">
                  <a:pos x="8" y="80"/>
                </a:cxn>
                <a:cxn ang="0">
                  <a:pos x="4" y="71"/>
                </a:cxn>
                <a:cxn ang="0">
                  <a:pos x="1" y="62"/>
                </a:cxn>
                <a:cxn ang="0">
                  <a:pos x="0" y="51"/>
                </a:cxn>
                <a:cxn ang="0">
                  <a:pos x="1" y="41"/>
                </a:cxn>
                <a:cxn ang="0">
                  <a:pos x="4" y="31"/>
                </a:cxn>
                <a:cxn ang="0">
                  <a:pos x="8" y="23"/>
                </a:cxn>
                <a:cxn ang="0">
                  <a:pos x="14" y="15"/>
                </a:cxn>
                <a:cxn ang="0">
                  <a:pos x="22" y="8"/>
                </a:cxn>
                <a:cxn ang="0">
                  <a:pos x="30" y="4"/>
                </a:cxn>
                <a:cxn ang="0">
                  <a:pos x="39" y="1"/>
                </a:cxn>
                <a:cxn ang="0">
                  <a:pos x="50" y="0"/>
                </a:cxn>
                <a:cxn ang="0">
                  <a:pos x="60" y="1"/>
                </a:cxn>
                <a:cxn ang="0">
                  <a:pos x="69" y="4"/>
                </a:cxn>
                <a:cxn ang="0">
                  <a:pos x="77" y="8"/>
                </a:cxn>
                <a:cxn ang="0">
                  <a:pos x="85" y="15"/>
                </a:cxn>
                <a:cxn ang="0">
                  <a:pos x="91" y="23"/>
                </a:cxn>
                <a:cxn ang="0">
                  <a:pos x="96" y="31"/>
                </a:cxn>
                <a:cxn ang="0">
                  <a:pos x="99" y="41"/>
                </a:cxn>
                <a:cxn ang="0">
                  <a:pos x="100" y="51"/>
                </a:cxn>
                <a:cxn ang="0">
                  <a:pos x="99" y="62"/>
                </a:cxn>
                <a:cxn ang="0">
                  <a:pos x="96" y="71"/>
                </a:cxn>
                <a:cxn ang="0">
                  <a:pos x="91" y="80"/>
                </a:cxn>
                <a:cxn ang="0">
                  <a:pos x="85" y="88"/>
                </a:cxn>
                <a:cxn ang="0">
                  <a:pos x="77" y="95"/>
                </a:cxn>
                <a:cxn ang="0">
                  <a:pos x="69" y="99"/>
                </a:cxn>
                <a:cxn ang="0">
                  <a:pos x="60" y="102"/>
                </a:cxn>
                <a:cxn ang="0">
                  <a:pos x="50" y="103"/>
                </a:cxn>
              </a:cxnLst>
              <a:rect l="0" t="0" r="r" b="b"/>
              <a:pathLst>
                <a:path w="100" h="103">
                  <a:moveTo>
                    <a:pt x="50" y="103"/>
                  </a:moveTo>
                  <a:lnTo>
                    <a:pt x="39" y="102"/>
                  </a:lnTo>
                  <a:lnTo>
                    <a:pt x="30" y="99"/>
                  </a:lnTo>
                  <a:lnTo>
                    <a:pt x="22" y="95"/>
                  </a:lnTo>
                  <a:lnTo>
                    <a:pt x="14" y="88"/>
                  </a:lnTo>
                  <a:lnTo>
                    <a:pt x="8" y="80"/>
                  </a:lnTo>
                  <a:lnTo>
                    <a:pt x="4" y="71"/>
                  </a:lnTo>
                  <a:lnTo>
                    <a:pt x="1" y="62"/>
                  </a:lnTo>
                  <a:lnTo>
                    <a:pt x="0" y="51"/>
                  </a:lnTo>
                  <a:lnTo>
                    <a:pt x="1" y="41"/>
                  </a:lnTo>
                  <a:lnTo>
                    <a:pt x="4" y="31"/>
                  </a:lnTo>
                  <a:lnTo>
                    <a:pt x="8" y="23"/>
                  </a:lnTo>
                  <a:lnTo>
                    <a:pt x="14" y="15"/>
                  </a:lnTo>
                  <a:lnTo>
                    <a:pt x="22" y="8"/>
                  </a:lnTo>
                  <a:lnTo>
                    <a:pt x="30" y="4"/>
                  </a:lnTo>
                  <a:lnTo>
                    <a:pt x="39" y="1"/>
                  </a:lnTo>
                  <a:lnTo>
                    <a:pt x="50" y="0"/>
                  </a:lnTo>
                  <a:lnTo>
                    <a:pt x="60" y="1"/>
                  </a:lnTo>
                  <a:lnTo>
                    <a:pt x="69" y="4"/>
                  </a:lnTo>
                  <a:lnTo>
                    <a:pt x="77" y="8"/>
                  </a:lnTo>
                  <a:lnTo>
                    <a:pt x="85" y="15"/>
                  </a:lnTo>
                  <a:lnTo>
                    <a:pt x="91" y="23"/>
                  </a:lnTo>
                  <a:lnTo>
                    <a:pt x="96" y="31"/>
                  </a:lnTo>
                  <a:lnTo>
                    <a:pt x="99" y="41"/>
                  </a:lnTo>
                  <a:lnTo>
                    <a:pt x="100" y="51"/>
                  </a:lnTo>
                  <a:lnTo>
                    <a:pt x="99" y="62"/>
                  </a:lnTo>
                  <a:lnTo>
                    <a:pt x="96" y="71"/>
                  </a:lnTo>
                  <a:lnTo>
                    <a:pt x="91" y="80"/>
                  </a:lnTo>
                  <a:lnTo>
                    <a:pt x="85" y="88"/>
                  </a:lnTo>
                  <a:lnTo>
                    <a:pt x="77" y="95"/>
                  </a:lnTo>
                  <a:lnTo>
                    <a:pt x="69" y="99"/>
                  </a:lnTo>
                  <a:lnTo>
                    <a:pt x="60" y="102"/>
                  </a:lnTo>
                  <a:lnTo>
                    <a:pt x="50" y="103"/>
                  </a:lnTo>
                  <a:close/>
                </a:path>
              </a:pathLst>
            </a:custGeom>
            <a:solidFill>
              <a:srgbClr val="61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94" name="Freeform 434"/>
            <p:cNvSpPr>
              <a:spLocks/>
            </p:cNvSpPr>
            <p:nvPr/>
          </p:nvSpPr>
          <p:spPr bwMode="auto">
            <a:xfrm>
              <a:off x="1234" y="3094"/>
              <a:ext cx="2" cy="3"/>
            </a:xfrm>
            <a:custGeom>
              <a:avLst/>
              <a:gdLst/>
              <a:ahLst/>
              <a:cxnLst>
                <a:cxn ang="0">
                  <a:pos x="28" y="57"/>
                </a:cxn>
                <a:cxn ang="0">
                  <a:pos x="16" y="55"/>
                </a:cxn>
                <a:cxn ang="0">
                  <a:pos x="8" y="49"/>
                </a:cxn>
                <a:cxn ang="0">
                  <a:pos x="2" y="40"/>
                </a:cxn>
                <a:cxn ang="0">
                  <a:pos x="0" y="28"/>
                </a:cxn>
                <a:cxn ang="0">
                  <a:pos x="2" y="17"/>
                </a:cxn>
                <a:cxn ang="0">
                  <a:pos x="8" y="8"/>
                </a:cxn>
                <a:cxn ang="0">
                  <a:pos x="16" y="2"/>
                </a:cxn>
                <a:cxn ang="0">
                  <a:pos x="28" y="0"/>
                </a:cxn>
                <a:cxn ang="0">
                  <a:pos x="39" y="2"/>
                </a:cxn>
                <a:cxn ang="0">
                  <a:pos x="47" y="8"/>
                </a:cxn>
                <a:cxn ang="0">
                  <a:pos x="53" y="17"/>
                </a:cxn>
                <a:cxn ang="0">
                  <a:pos x="55" y="28"/>
                </a:cxn>
                <a:cxn ang="0">
                  <a:pos x="53" y="40"/>
                </a:cxn>
                <a:cxn ang="0">
                  <a:pos x="47" y="49"/>
                </a:cxn>
                <a:cxn ang="0">
                  <a:pos x="39" y="55"/>
                </a:cxn>
                <a:cxn ang="0">
                  <a:pos x="28" y="57"/>
                </a:cxn>
              </a:cxnLst>
              <a:rect l="0" t="0" r="r" b="b"/>
              <a:pathLst>
                <a:path w="55" h="57">
                  <a:moveTo>
                    <a:pt x="28" y="57"/>
                  </a:moveTo>
                  <a:lnTo>
                    <a:pt x="16" y="55"/>
                  </a:lnTo>
                  <a:lnTo>
                    <a:pt x="8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8" y="8"/>
                  </a:lnTo>
                  <a:lnTo>
                    <a:pt x="16" y="2"/>
                  </a:lnTo>
                  <a:lnTo>
                    <a:pt x="28" y="0"/>
                  </a:lnTo>
                  <a:lnTo>
                    <a:pt x="39" y="2"/>
                  </a:lnTo>
                  <a:lnTo>
                    <a:pt x="47" y="8"/>
                  </a:lnTo>
                  <a:lnTo>
                    <a:pt x="53" y="17"/>
                  </a:lnTo>
                  <a:lnTo>
                    <a:pt x="55" y="28"/>
                  </a:lnTo>
                  <a:lnTo>
                    <a:pt x="53" y="40"/>
                  </a:lnTo>
                  <a:lnTo>
                    <a:pt x="47" y="49"/>
                  </a:lnTo>
                  <a:lnTo>
                    <a:pt x="39" y="55"/>
                  </a:lnTo>
                  <a:lnTo>
                    <a:pt x="28" y="57"/>
                  </a:lnTo>
                  <a:close/>
                </a:path>
              </a:pathLst>
            </a:custGeom>
            <a:solidFill>
              <a:srgbClr val="D1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95" name="Freeform 435"/>
            <p:cNvSpPr>
              <a:spLocks/>
            </p:cNvSpPr>
            <p:nvPr/>
          </p:nvSpPr>
          <p:spPr bwMode="auto">
            <a:xfrm>
              <a:off x="1165" y="3133"/>
              <a:ext cx="2" cy="3"/>
            </a:xfrm>
            <a:custGeom>
              <a:avLst/>
              <a:gdLst/>
              <a:ahLst/>
              <a:cxnLst>
                <a:cxn ang="0">
                  <a:pos x="28" y="56"/>
                </a:cxn>
                <a:cxn ang="0">
                  <a:pos x="17" y="54"/>
                </a:cxn>
                <a:cxn ang="0">
                  <a:pos x="9" y="48"/>
                </a:cxn>
                <a:cxn ang="0">
                  <a:pos x="2" y="40"/>
                </a:cxn>
                <a:cxn ang="0">
                  <a:pos x="0" y="28"/>
                </a:cxn>
                <a:cxn ang="0">
                  <a:pos x="2" y="16"/>
                </a:cxn>
                <a:cxn ang="0">
                  <a:pos x="9" y="8"/>
                </a:cxn>
                <a:cxn ang="0">
                  <a:pos x="17" y="2"/>
                </a:cxn>
                <a:cxn ang="0">
                  <a:pos x="28" y="0"/>
                </a:cxn>
                <a:cxn ang="0">
                  <a:pos x="39" y="2"/>
                </a:cxn>
                <a:cxn ang="0">
                  <a:pos x="47" y="8"/>
                </a:cxn>
                <a:cxn ang="0">
                  <a:pos x="53" y="16"/>
                </a:cxn>
                <a:cxn ang="0">
                  <a:pos x="55" y="28"/>
                </a:cxn>
                <a:cxn ang="0">
                  <a:pos x="53" y="40"/>
                </a:cxn>
                <a:cxn ang="0">
                  <a:pos x="47" y="48"/>
                </a:cxn>
                <a:cxn ang="0">
                  <a:pos x="39" y="54"/>
                </a:cxn>
                <a:cxn ang="0">
                  <a:pos x="28" y="56"/>
                </a:cxn>
              </a:cxnLst>
              <a:rect l="0" t="0" r="r" b="b"/>
              <a:pathLst>
                <a:path w="55" h="56">
                  <a:moveTo>
                    <a:pt x="28" y="56"/>
                  </a:moveTo>
                  <a:lnTo>
                    <a:pt x="17" y="54"/>
                  </a:lnTo>
                  <a:lnTo>
                    <a:pt x="9" y="48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6"/>
                  </a:lnTo>
                  <a:lnTo>
                    <a:pt x="9" y="8"/>
                  </a:lnTo>
                  <a:lnTo>
                    <a:pt x="17" y="2"/>
                  </a:lnTo>
                  <a:lnTo>
                    <a:pt x="28" y="0"/>
                  </a:lnTo>
                  <a:lnTo>
                    <a:pt x="39" y="2"/>
                  </a:lnTo>
                  <a:lnTo>
                    <a:pt x="47" y="8"/>
                  </a:lnTo>
                  <a:lnTo>
                    <a:pt x="53" y="16"/>
                  </a:lnTo>
                  <a:lnTo>
                    <a:pt x="55" y="28"/>
                  </a:lnTo>
                  <a:lnTo>
                    <a:pt x="53" y="40"/>
                  </a:lnTo>
                  <a:lnTo>
                    <a:pt x="47" y="48"/>
                  </a:lnTo>
                  <a:lnTo>
                    <a:pt x="39" y="54"/>
                  </a:lnTo>
                  <a:lnTo>
                    <a:pt x="28" y="56"/>
                  </a:lnTo>
                  <a:close/>
                </a:path>
              </a:pathLst>
            </a:custGeom>
            <a:solidFill>
              <a:srgbClr val="D1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96" name="Freeform 436"/>
            <p:cNvSpPr>
              <a:spLocks/>
            </p:cNvSpPr>
            <p:nvPr/>
          </p:nvSpPr>
          <p:spPr bwMode="auto">
            <a:xfrm>
              <a:off x="1177" y="3076"/>
              <a:ext cx="29" cy="29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0" y="222"/>
                </a:cxn>
                <a:cxn ang="0">
                  <a:pos x="125" y="522"/>
                </a:cxn>
                <a:cxn ang="0">
                  <a:pos x="624" y="301"/>
                </a:cxn>
                <a:cxn ang="0">
                  <a:pos x="498" y="0"/>
                </a:cxn>
              </a:cxnLst>
              <a:rect l="0" t="0" r="r" b="b"/>
              <a:pathLst>
                <a:path w="624" h="522">
                  <a:moveTo>
                    <a:pt x="498" y="0"/>
                  </a:moveTo>
                  <a:lnTo>
                    <a:pt x="0" y="222"/>
                  </a:lnTo>
                  <a:lnTo>
                    <a:pt x="125" y="522"/>
                  </a:lnTo>
                  <a:lnTo>
                    <a:pt x="624" y="30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rgbClr val="11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97" name="Freeform 437"/>
            <p:cNvSpPr>
              <a:spLocks/>
            </p:cNvSpPr>
            <p:nvPr/>
          </p:nvSpPr>
          <p:spPr bwMode="auto">
            <a:xfrm>
              <a:off x="1178" y="3077"/>
              <a:ext cx="27" cy="27"/>
            </a:xfrm>
            <a:custGeom>
              <a:avLst/>
              <a:gdLst/>
              <a:ahLst/>
              <a:cxnLst>
                <a:cxn ang="0">
                  <a:pos x="474" y="0"/>
                </a:cxn>
                <a:cxn ang="0">
                  <a:pos x="0" y="211"/>
                </a:cxn>
                <a:cxn ang="0">
                  <a:pos x="114" y="484"/>
                </a:cxn>
                <a:cxn ang="0">
                  <a:pos x="589" y="273"/>
                </a:cxn>
                <a:cxn ang="0">
                  <a:pos x="474" y="0"/>
                </a:cxn>
              </a:cxnLst>
              <a:rect l="0" t="0" r="r" b="b"/>
              <a:pathLst>
                <a:path w="589" h="484">
                  <a:moveTo>
                    <a:pt x="474" y="0"/>
                  </a:moveTo>
                  <a:lnTo>
                    <a:pt x="0" y="211"/>
                  </a:lnTo>
                  <a:lnTo>
                    <a:pt x="114" y="484"/>
                  </a:lnTo>
                  <a:lnTo>
                    <a:pt x="589" y="273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98" name="Freeform 438"/>
            <p:cNvSpPr>
              <a:spLocks/>
            </p:cNvSpPr>
            <p:nvPr/>
          </p:nvSpPr>
          <p:spPr bwMode="auto">
            <a:xfrm>
              <a:off x="1178" y="3078"/>
              <a:ext cx="27" cy="26"/>
            </a:xfrm>
            <a:custGeom>
              <a:avLst/>
              <a:gdLst/>
              <a:ahLst/>
              <a:cxnLst>
                <a:cxn ang="0">
                  <a:pos x="473" y="0"/>
                </a:cxn>
                <a:cxn ang="0">
                  <a:pos x="0" y="211"/>
                </a:cxn>
                <a:cxn ang="0">
                  <a:pos x="108" y="471"/>
                </a:cxn>
                <a:cxn ang="0">
                  <a:pos x="583" y="260"/>
                </a:cxn>
                <a:cxn ang="0">
                  <a:pos x="473" y="0"/>
                </a:cxn>
              </a:cxnLst>
              <a:rect l="0" t="0" r="r" b="b"/>
              <a:pathLst>
                <a:path w="583" h="471">
                  <a:moveTo>
                    <a:pt x="473" y="0"/>
                  </a:moveTo>
                  <a:lnTo>
                    <a:pt x="0" y="211"/>
                  </a:lnTo>
                  <a:lnTo>
                    <a:pt x="108" y="471"/>
                  </a:lnTo>
                  <a:lnTo>
                    <a:pt x="583" y="260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878F8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99" name="Freeform 439"/>
            <p:cNvSpPr>
              <a:spLocks/>
            </p:cNvSpPr>
            <p:nvPr/>
          </p:nvSpPr>
          <p:spPr bwMode="auto">
            <a:xfrm>
              <a:off x="1191" y="3082"/>
              <a:ext cx="10" cy="13"/>
            </a:xfrm>
            <a:custGeom>
              <a:avLst/>
              <a:gdLst/>
              <a:ahLst/>
              <a:cxnLst>
                <a:cxn ang="0">
                  <a:pos x="159" y="223"/>
                </a:cxn>
                <a:cxn ang="0">
                  <a:pos x="137" y="231"/>
                </a:cxn>
                <a:cxn ang="0">
                  <a:pos x="115" y="234"/>
                </a:cxn>
                <a:cxn ang="0">
                  <a:pos x="93" y="232"/>
                </a:cxn>
                <a:cxn ang="0">
                  <a:pos x="73" y="225"/>
                </a:cxn>
                <a:cxn ang="0">
                  <a:pos x="54" y="215"/>
                </a:cxn>
                <a:cxn ang="0">
                  <a:pos x="36" y="201"/>
                </a:cxn>
                <a:cxn ang="0">
                  <a:pos x="22" y="184"/>
                </a:cxn>
                <a:cxn ang="0">
                  <a:pos x="11" y="163"/>
                </a:cxn>
                <a:cxn ang="0">
                  <a:pos x="4" y="141"/>
                </a:cxn>
                <a:cxn ang="0">
                  <a:pos x="0" y="118"/>
                </a:cxn>
                <a:cxn ang="0">
                  <a:pos x="3" y="96"/>
                </a:cxn>
                <a:cxn ang="0">
                  <a:pos x="9" y="74"/>
                </a:cxn>
                <a:cxn ang="0">
                  <a:pos x="19" y="55"/>
                </a:cxn>
                <a:cxn ang="0">
                  <a:pos x="32" y="37"/>
                </a:cxn>
                <a:cxn ang="0">
                  <a:pos x="48" y="22"/>
                </a:cxn>
                <a:cxn ang="0">
                  <a:pos x="69" y="10"/>
                </a:cxn>
                <a:cxn ang="0">
                  <a:pos x="90" y="3"/>
                </a:cxn>
                <a:cxn ang="0">
                  <a:pos x="113" y="0"/>
                </a:cxn>
                <a:cxn ang="0">
                  <a:pos x="134" y="2"/>
                </a:cxn>
                <a:cxn ang="0">
                  <a:pos x="156" y="8"/>
                </a:cxn>
                <a:cxn ang="0">
                  <a:pos x="174" y="19"/>
                </a:cxn>
                <a:cxn ang="0">
                  <a:pos x="191" y="32"/>
                </a:cxn>
                <a:cxn ang="0">
                  <a:pos x="206" y="49"/>
                </a:cxn>
                <a:cxn ang="0">
                  <a:pos x="217" y="70"/>
                </a:cxn>
                <a:cxn ang="0">
                  <a:pos x="224" y="93"/>
                </a:cxn>
                <a:cxn ang="0">
                  <a:pos x="227" y="116"/>
                </a:cxn>
                <a:cxn ang="0">
                  <a:pos x="225" y="138"/>
                </a:cxn>
                <a:cxn ang="0">
                  <a:pos x="219" y="159"/>
                </a:cxn>
                <a:cxn ang="0">
                  <a:pos x="209" y="179"/>
                </a:cxn>
                <a:cxn ang="0">
                  <a:pos x="195" y="197"/>
                </a:cxn>
                <a:cxn ang="0">
                  <a:pos x="179" y="212"/>
                </a:cxn>
                <a:cxn ang="0">
                  <a:pos x="159" y="223"/>
                </a:cxn>
              </a:cxnLst>
              <a:rect l="0" t="0" r="r" b="b"/>
              <a:pathLst>
                <a:path w="227" h="234">
                  <a:moveTo>
                    <a:pt x="159" y="223"/>
                  </a:moveTo>
                  <a:lnTo>
                    <a:pt x="137" y="231"/>
                  </a:lnTo>
                  <a:lnTo>
                    <a:pt x="115" y="234"/>
                  </a:lnTo>
                  <a:lnTo>
                    <a:pt x="93" y="232"/>
                  </a:lnTo>
                  <a:lnTo>
                    <a:pt x="73" y="225"/>
                  </a:lnTo>
                  <a:lnTo>
                    <a:pt x="54" y="215"/>
                  </a:lnTo>
                  <a:lnTo>
                    <a:pt x="36" y="201"/>
                  </a:lnTo>
                  <a:lnTo>
                    <a:pt x="22" y="184"/>
                  </a:lnTo>
                  <a:lnTo>
                    <a:pt x="11" y="163"/>
                  </a:lnTo>
                  <a:lnTo>
                    <a:pt x="4" y="141"/>
                  </a:lnTo>
                  <a:lnTo>
                    <a:pt x="0" y="118"/>
                  </a:lnTo>
                  <a:lnTo>
                    <a:pt x="3" y="96"/>
                  </a:lnTo>
                  <a:lnTo>
                    <a:pt x="9" y="74"/>
                  </a:lnTo>
                  <a:lnTo>
                    <a:pt x="19" y="55"/>
                  </a:lnTo>
                  <a:lnTo>
                    <a:pt x="32" y="37"/>
                  </a:lnTo>
                  <a:lnTo>
                    <a:pt x="48" y="22"/>
                  </a:lnTo>
                  <a:lnTo>
                    <a:pt x="69" y="10"/>
                  </a:lnTo>
                  <a:lnTo>
                    <a:pt x="90" y="3"/>
                  </a:lnTo>
                  <a:lnTo>
                    <a:pt x="113" y="0"/>
                  </a:lnTo>
                  <a:lnTo>
                    <a:pt x="134" y="2"/>
                  </a:lnTo>
                  <a:lnTo>
                    <a:pt x="156" y="8"/>
                  </a:lnTo>
                  <a:lnTo>
                    <a:pt x="174" y="19"/>
                  </a:lnTo>
                  <a:lnTo>
                    <a:pt x="191" y="32"/>
                  </a:lnTo>
                  <a:lnTo>
                    <a:pt x="206" y="49"/>
                  </a:lnTo>
                  <a:lnTo>
                    <a:pt x="217" y="70"/>
                  </a:lnTo>
                  <a:lnTo>
                    <a:pt x="224" y="93"/>
                  </a:lnTo>
                  <a:lnTo>
                    <a:pt x="227" y="116"/>
                  </a:lnTo>
                  <a:lnTo>
                    <a:pt x="225" y="138"/>
                  </a:lnTo>
                  <a:lnTo>
                    <a:pt x="219" y="159"/>
                  </a:lnTo>
                  <a:lnTo>
                    <a:pt x="209" y="179"/>
                  </a:lnTo>
                  <a:lnTo>
                    <a:pt x="195" y="197"/>
                  </a:lnTo>
                  <a:lnTo>
                    <a:pt x="179" y="212"/>
                  </a:lnTo>
                  <a:lnTo>
                    <a:pt x="159" y="223"/>
                  </a:lnTo>
                  <a:close/>
                </a:path>
              </a:pathLst>
            </a:custGeom>
            <a:solidFill>
              <a:srgbClr val="E3333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00" name="Freeform 440"/>
            <p:cNvSpPr>
              <a:spLocks/>
            </p:cNvSpPr>
            <p:nvPr/>
          </p:nvSpPr>
          <p:spPr bwMode="auto">
            <a:xfrm>
              <a:off x="1191" y="3082"/>
              <a:ext cx="10" cy="12"/>
            </a:xfrm>
            <a:custGeom>
              <a:avLst/>
              <a:gdLst/>
              <a:ahLst/>
              <a:cxnLst>
                <a:cxn ang="0">
                  <a:pos x="146" y="206"/>
                </a:cxn>
                <a:cxn ang="0">
                  <a:pos x="125" y="212"/>
                </a:cxn>
                <a:cxn ang="0">
                  <a:pos x="105" y="214"/>
                </a:cxn>
                <a:cxn ang="0">
                  <a:pos x="84" y="212"/>
                </a:cxn>
                <a:cxn ang="0">
                  <a:pos x="66" y="206"/>
                </a:cxn>
                <a:cxn ang="0">
                  <a:pos x="48" y="196"/>
                </a:cxn>
                <a:cxn ang="0">
                  <a:pos x="31" y="183"/>
                </a:cxn>
                <a:cxn ang="0">
                  <a:pos x="18" y="168"/>
                </a:cxn>
                <a:cxn ang="0">
                  <a:pos x="8" y="149"/>
                </a:cxn>
                <a:cxn ang="0">
                  <a:pos x="2" y="129"/>
                </a:cxn>
                <a:cxn ang="0">
                  <a:pos x="0" y="108"/>
                </a:cxn>
                <a:cxn ang="0">
                  <a:pos x="2" y="86"/>
                </a:cxn>
                <a:cxn ang="0">
                  <a:pos x="8" y="67"/>
                </a:cxn>
                <a:cxn ang="0">
                  <a:pos x="17" y="49"/>
                </a:cxn>
                <a:cxn ang="0">
                  <a:pos x="29" y="33"/>
                </a:cxn>
                <a:cxn ang="0">
                  <a:pos x="45" y="19"/>
                </a:cxn>
                <a:cxn ang="0">
                  <a:pos x="63" y="8"/>
                </a:cxn>
                <a:cxn ang="0">
                  <a:pos x="83" y="2"/>
                </a:cxn>
                <a:cxn ang="0">
                  <a:pos x="104" y="0"/>
                </a:cxn>
                <a:cxn ang="0">
                  <a:pos x="123" y="2"/>
                </a:cxn>
                <a:cxn ang="0">
                  <a:pos x="142" y="7"/>
                </a:cxn>
                <a:cxn ang="0">
                  <a:pos x="161" y="17"/>
                </a:cxn>
                <a:cxn ang="0">
                  <a:pos x="176" y="30"/>
                </a:cxn>
                <a:cxn ang="0">
                  <a:pos x="189" y="45"/>
                </a:cxn>
                <a:cxn ang="0">
                  <a:pos x="200" y="63"/>
                </a:cxn>
                <a:cxn ang="0">
                  <a:pos x="206" y="84"/>
                </a:cxn>
                <a:cxn ang="0">
                  <a:pos x="208" y="105"/>
                </a:cxn>
                <a:cxn ang="0">
                  <a:pos x="206" y="127"/>
                </a:cxn>
                <a:cxn ang="0">
                  <a:pos x="201" y="147"/>
                </a:cxn>
                <a:cxn ang="0">
                  <a:pos x="191" y="164"/>
                </a:cxn>
                <a:cxn ang="0">
                  <a:pos x="179" y="181"/>
                </a:cxn>
                <a:cxn ang="0">
                  <a:pos x="164" y="195"/>
                </a:cxn>
                <a:cxn ang="0">
                  <a:pos x="146" y="206"/>
                </a:cxn>
              </a:cxnLst>
              <a:rect l="0" t="0" r="r" b="b"/>
              <a:pathLst>
                <a:path w="208" h="214">
                  <a:moveTo>
                    <a:pt x="146" y="206"/>
                  </a:moveTo>
                  <a:lnTo>
                    <a:pt x="125" y="212"/>
                  </a:lnTo>
                  <a:lnTo>
                    <a:pt x="105" y="214"/>
                  </a:lnTo>
                  <a:lnTo>
                    <a:pt x="84" y="212"/>
                  </a:lnTo>
                  <a:lnTo>
                    <a:pt x="66" y="206"/>
                  </a:lnTo>
                  <a:lnTo>
                    <a:pt x="48" y="196"/>
                  </a:lnTo>
                  <a:lnTo>
                    <a:pt x="31" y="183"/>
                  </a:lnTo>
                  <a:lnTo>
                    <a:pt x="18" y="168"/>
                  </a:lnTo>
                  <a:lnTo>
                    <a:pt x="8" y="149"/>
                  </a:lnTo>
                  <a:lnTo>
                    <a:pt x="2" y="129"/>
                  </a:lnTo>
                  <a:lnTo>
                    <a:pt x="0" y="108"/>
                  </a:lnTo>
                  <a:lnTo>
                    <a:pt x="2" y="86"/>
                  </a:lnTo>
                  <a:lnTo>
                    <a:pt x="8" y="67"/>
                  </a:lnTo>
                  <a:lnTo>
                    <a:pt x="17" y="49"/>
                  </a:lnTo>
                  <a:lnTo>
                    <a:pt x="29" y="33"/>
                  </a:lnTo>
                  <a:lnTo>
                    <a:pt x="45" y="19"/>
                  </a:lnTo>
                  <a:lnTo>
                    <a:pt x="63" y="8"/>
                  </a:lnTo>
                  <a:lnTo>
                    <a:pt x="83" y="2"/>
                  </a:lnTo>
                  <a:lnTo>
                    <a:pt x="104" y="0"/>
                  </a:lnTo>
                  <a:lnTo>
                    <a:pt x="123" y="2"/>
                  </a:lnTo>
                  <a:lnTo>
                    <a:pt x="142" y="7"/>
                  </a:lnTo>
                  <a:lnTo>
                    <a:pt x="161" y="17"/>
                  </a:lnTo>
                  <a:lnTo>
                    <a:pt x="176" y="30"/>
                  </a:lnTo>
                  <a:lnTo>
                    <a:pt x="189" y="45"/>
                  </a:lnTo>
                  <a:lnTo>
                    <a:pt x="200" y="63"/>
                  </a:lnTo>
                  <a:lnTo>
                    <a:pt x="206" y="84"/>
                  </a:lnTo>
                  <a:lnTo>
                    <a:pt x="208" y="105"/>
                  </a:lnTo>
                  <a:lnTo>
                    <a:pt x="206" y="127"/>
                  </a:lnTo>
                  <a:lnTo>
                    <a:pt x="201" y="147"/>
                  </a:lnTo>
                  <a:lnTo>
                    <a:pt x="191" y="164"/>
                  </a:lnTo>
                  <a:lnTo>
                    <a:pt x="179" y="181"/>
                  </a:lnTo>
                  <a:lnTo>
                    <a:pt x="164" y="195"/>
                  </a:lnTo>
                  <a:lnTo>
                    <a:pt x="146" y="206"/>
                  </a:lnTo>
                  <a:close/>
                </a:path>
              </a:pathLst>
            </a:custGeom>
            <a:solidFill>
              <a:srgbClr val="EB5F6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01" name="Freeform 441"/>
            <p:cNvSpPr>
              <a:spLocks/>
            </p:cNvSpPr>
            <p:nvPr/>
          </p:nvSpPr>
          <p:spPr bwMode="auto">
            <a:xfrm>
              <a:off x="1192" y="3083"/>
              <a:ext cx="8" cy="10"/>
            </a:xfrm>
            <a:custGeom>
              <a:avLst/>
              <a:gdLst/>
              <a:ahLst/>
              <a:cxnLst>
                <a:cxn ang="0">
                  <a:pos x="131" y="187"/>
                </a:cxn>
                <a:cxn ang="0">
                  <a:pos x="113" y="193"/>
                </a:cxn>
                <a:cxn ang="0">
                  <a:pos x="95" y="194"/>
                </a:cxn>
                <a:cxn ang="0">
                  <a:pos x="76" y="192"/>
                </a:cxn>
                <a:cxn ang="0">
                  <a:pos x="59" y="187"/>
                </a:cxn>
                <a:cxn ang="0">
                  <a:pos x="44" y="178"/>
                </a:cxn>
                <a:cxn ang="0">
                  <a:pos x="29" y="167"/>
                </a:cxn>
                <a:cxn ang="0">
                  <a:pos x="17" y="152"/>
                </a:cxn>
                <a:cxn ang="0">
                  <a:pos x="8" y="135"/>
                </a:cxn>
                <a:cxn ang="0">
                  <a:pos x="2" y="116"/>
                </a:cxn>
                <a:cxn ang="0">
                  <a:pos x="0" y="97"/>
                </a:cxn>
                <a:cxn ang="0">
                  <a:pos x="2" y="79"/>
                </a:cxn>
                <a:cxn ang="0">
                  <a:pos x="7" y="61"/>
                </a:cxn>
                <a:cxn ang="0">
                  <a:pos x="15" y="45"/>
                </a:cxn>
                <a:cxn ang="0">
                  <a:pos x="26" y="30"/>
                </a:cxn>
                <a:cxn ang="0">
                  <a:pos x="41" y="17"/>
                </a:cxn>
                <a:cxn ang="0">
                  <a:pos x="57" y="8"/>
                </a:cxn>
                <a:cxn ang="0">
                  <a:pos x="75" y="1"/>
                </a:cxn>
                <a:cxn ang="0">
                  <a:pos x="95" y="0"/>
                </a:cxn>
                <a:cxn ang="0">
                  <a:pos x="112" y="1"/>
                </a:cxn>
                <a:cxn ang="0">
                  <a:pos x="130" y="7"/>
                </a:cxn>
                <a:cxn ang="0">
                  <a:pos x="146" y="15"/>
                </a:cxn>
                <a:cxn ang="0">
                  <a:pos x="160" y="27"/>
                </a:cxn>
                <a:cxn ang="0">
                  <a:pos x="172" y="41"/>
                </a:cxn>
                <a:cxn ang="0">
                  <a:pos x="181" y="58"/>
                </a:cxn>
                <a:cxn ang="0">
                  <a:pos x="187" y="77"/>
                </a:cxn>
                <a:cxn ang="0">
                  <a:pos x="189" y="96"/>
                </a:cxn>
                <a:cxn ang="0">
                  <a:pos x="188" y="114"/>
                </a:cxn>
                <a:cxn ang="0">
                  <a:pos x="182" y="132"/>
                </a:cxn>
                <a:cxn ang="0">
                  <a:pos x="174" y="149"/>
                </a:cxn>
                <a:cxn ang="0">
                  <a:pos x="163" y="165"/>
                </a:cxn>
                <a:cxn ang="0">
                  <a:pos x="149" y="177"/>
                </a:cxn>
                <a:cxn ang="0">
                  <a:pos x="131" y="187"/>
                </a:cxn>
              </a:cxnLst>
              <a:rect l="0" t="0" r="r" b="b"/>
              <a:pathLst>
                <a:path w="189" h="194">
                  <a:moveTo>
                    <a:pt x="131" y="187"/>
                  </a:moveTo>
                  <a:lnTo>
                    <a:pt x="113" y="193"/>
                  </a:lnTo>
                  <a:lnTo>
                    <a:pt x="95" y="194"/>
                  </a:lnTo>
                  <a:lnTo>
                    <a:pt x="76" y="192"/>
                  </a:lnTo>
                  <a:lnTo>
                    <a:pt x="59" y="187"/>
                  </a:lnTo>
                  <a:lnTo>
                    <a:pt x="44" y="178"/>
                  </a:lnTo>
                  <a:lnTo>
                    <a:pt x="29" y="167"/>
                  </a:lnTo>
                  <a:lnTo>
                    <a:pt x="17" y="152"/>
                  </a:lnTo>
                  <a:lnTo>
                    <a:pt x="8" y="135"/>
                  </a:lnTo>
                  <a:lnTo>
                    <a:pt x="2" y="116"/>
                  </a:lnTo>
                  <a:lnTo>
                    <a:pt x="0" y="97"/>
                  </a:lnTo>
                  <a:lnTo>
                    <a:pt x="2" y="79"/>
                  </a:lnTo>
                  <a:lnTo>
                    <a:pt x="7" y="61"/>
                  </a:lnTo>
                  <a:lnTo>
                    <a:pt x="15" y="45"/>
                  </a:lnTo>
                  <a:lnTo>
                    <a:pt x="26" y="30"/>
                  </a:lnTo>
                  <a:lnTo>
                    <a:pt x="41" y="17"/>
                  </a:lnTo>
                  <a:lnTo>
                    <a:pt x="57" y="8"/>
                  </a:lnTo>
                  <a:lnTo>
                    <a:pt x="75" y="1"/>
                  </a:lnTo>
                  <a:lnTo>
                    <a:pt x="95" y="0"/>
                  </a:lnTo>
                  <a:lnTo>
                    <a:pt x="112" y="1"/>
                  </a:lnTo>
                  <a:lnTo>
                    <a:pt x="130" y="7"/>
                  </a:lnTo>
                  <a:lnTo>
                    <a:pt x="146" y="15"/>
                  </a:lnTo>
                  <a:lnTo>
                    <a:pt x="160" y="27"/>
                  </a:lnTo>
                  <a:lnTo>
                    <a:pt x="172" y="41"/>
                  </a:lnTo>
                  <a:lnTo>
                    <a:pt x="181" y="58"/>
                  </a:lnTo>
                  <a:lnTo>
                    <a:pt x="187" y="77"/>
                  </a:lnTo>
                  <a:lnTo>
                    <a:pt x="189" y="96"/>
                  </a:lnTo>
                  <a:lnTo>
                    <a:pt x="188" y="114"/>
                  </a:lnTo>
                  <a:lnTo>
                    <a:pt x="182" y="132"/>
                  </a:lnTo>
                  <a:lnTo>
                    <a:pt x="174" y="149"/>
                  </a:lnTo>
                  <a:lnTo>
                    <a:pt x="163" y="165"/>
                  </a:lnTo>
                  <a:lnTo>
                    <a:pt x="149" y="177"/>
                  </a:lnTo>
                  <a:lnTo>
                    <a:pt x="131" y="187"/>
                  </a:lnTo>
                  <a:close/>
                </a:path>
              </a:pathLst>
            </a:custGeom>
            <a:solidFill>
              <a:srgbClr val="F0878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02" name="Freeform 442"/>
            <p:cNvSpPr>
              <a:spLocks/>
            </p:cNvSpPr>
            <p:nvPr/>
          </p:nvSpPr>
          <p:spPr bwMode="auto">
            <a:xfrm>
              <a:off x="1192" y="3083"/>
              <a:ext cx="8" cy="10"/>
            </a:xfrm>
            <a:custGeom>
              <a:avLst/>
              <a:gdLst/>
              <a:ahLst/>
              <a:cxnLst>
                <a:cxn ang="0">
                  <a:pos x="120" y="170"/>
                </a:cxn>
                <a:cxn ang="0">
                  <a:pos x="104" y="175"/>
                </a:cxn>
                <a:cxn ang="0">
                  <a:pos x="87" y="177"/>
                </a:cxn>
                <a:cxn ang="0">
                  <a:pos x="70" y="176"/>
                </a:cxn>
                <a:cxn ang="0">
                  <a:pos x="54" y="171"/>
                </a:cxn>
                <a:cxn ang="0">
                  <a:pos x="40" y="163"/>
                </a:cxn>
                <a:cxn ang="0">
                  <a:pos x="27" y="152"/>
                </a:cxn>
                <a:cxn ang="0">
                  <a:pos x="15" y="139"/>
                </a:cxn>
                <a:cxn ang="0">
                  <a:pos x="7" y="124"/>
                </a:cxn>
                <a:cxn ang="0">
                  <a:pos x="2" y="107"/>
                </a:cxn>
                <a:cxn ang="0">
                  <a:pos x="0" y="90"/>
                </a:cxn>
                <a:cxn ang="0">
                  <a:pos x="2" y="72"/>
                </a:cxn>
                <a:cxn ang="0">
                  <a:pos x="7" y="56"/>
                </a:cxn>
                <a:cxn ang="0">
                  <a:pos x="14" y="41"/>
                </a:cxn>
                <a:cxn ang="0">
                  <a:pos x="25" y="28"/>
                </a:cxn>
                <a:cxn ang="0">
                  <a:pos x="37" y="16"/>
                </a:cxn>
                <a:cxn ang="0">
                  <a:pos x="52" y="8"/>
                </a:cxn>
                <a:cxn ang="0">
                  <a:pos x="68" y="2"/>
                </a:cxn>
                <a:cxn ang="0">
                  <a:pos x="85" y="0"/>
                </a:cxn>
                <a:cxn ang="0">
                  <a:pos x="102" y="2"/>
                </a:cxn>
                <a:cxn ang="0">
                  <a:pos x="117" y="7"/>
                </a:cxn>
                <a:cxn ang="0">
                  <a:pos x="132" y="15"/>
                </a:cxn>
                <a:cxn ang="0">
                  <a:pos x="145" y="25"/>
                </a:cxn>
                <a:cxn ang="0">
                  <a:pos x="156" y="38"/>
                </a:cxn>
                <a:cxn ang="0">
                  <a:pos x="164" y="53"/>
                </a:cxn>
                <a:cxn ang="0">
                  <a:pos x="169" y="70"/>
                </a:cxn>
                <a:cxn ang="0">
                  <a:pos x="171" y="88"/>
                </a:cxn>
                <a:cxn ang="0">
                  <a:pos x="169" y="105"/>
                </a:cxn>
                <a:cxn ang="0">
                  <a:pos x="165" y="121"/>
                </a:cxn>
                <a:cxn ang="0">
                  <a:pos x="158" y="136"/>
                </a:cxn>
                <a:cxn ang="0">
                  <a:pos x="148" y="150"/>
                </a:cxn>
                <a:cxn ang="0">
                  <a:pos x="136" y="162"/>
                </a:cxn>
                <a:cxn ang="0">
                  <a:pos x="120" y="170"/>
                </a:cxn>
              </a:cxnLst>
              <a:rect l="0" t="0" r="r" b="b"/>
              <a:pathLst>
                <a:path w="171" h="177">
                  <a:moveTo>
                    <a:pt x="120" y="170"/>
                  </a:moveTo>
                  <a:lnTo>
                    <a:pt x="104" y="175"/>
                  </a:lnTo>
                  <a:lnTo>
                    <a:pt x="87" y="177"/>
                  </a:lnTo>
                  <a:lnTo>
                    <a:pt x="70" y="176"/>
                  </a:lnTo>
                  <a:lnTo>
                    <a:pt x="54" y="171"/>
                  </a:lnTo>
                  <a:lnTo>
                    <a:pt x="40" y="163"/>
                  </a:lnTo>
                  <a:lnTo>
                    <a:pt x="27" y="152"/>
                  </a:lnTo>
                  <a:lnTo>
                    <a:pt x="15" y="139"/>
                  </a:lnTo>
                  <a:lnTo>
                    <a:pt x="7" y="124"/>
                  </a:lnTo>
                  <a:lnTo>
                    <a:pt x="2" y="107"/>
                  </a:lnTo>
                  <a:lnTo>
                    <a:pt x="0" y="90"/>
                  </a:lnTo>
                  <a:lnTo>
                    <a:pt x="2" y="72"/>
                  </a:lnTo>
                  <a:lnTo>
                    <a:pt x="7" y="56"/>
                  </a:lnTo>
                  <a:lnTo>
                    <a:pt x="14" y="41"/>
                  </a:lnTo>
                  <a:lnTo>
                    <a:pt x="25" y="28"/>
                  </a:lnTo>
                  <a:lnTo>
                    <a:pt x="37" y="16"/>
                  </a:lnTo>
                  <a:lnTo>
                    <a:pt x="52" y="8"/>
                  </a:lnTo>
                  <a:lnTo>
                    <a:pt x="68" y="2"/>
                  </a:lnTo>
                  <a:lnTo>
                    <a:pt x="85" y="0"/>
                  </a:lnTo>
                  <a:lnTo>
                    <a:pt x="102" y="2"/>
                  </a:lnTo>
                  <a:lnTo>
                    <a:pt x="117" y="7"/>
                  </a:lnTo>
                  <a:lnTo>
                    <a:pt x="132" y="15"/>
                  </a:lnTo>
                  <a:lnTo>
                    <a:pt x="145" y="25"/>
                  </a:lnTo>
                  <a:lnTo>
                    <a:pt x="156" y="38"/>
                  </a:lnTo>
                  <a:lnTo>
                    <a:pt x="164" y="53"/>
                  </a:lnTo>
                  <a:lnTo>
                    <a:pt x="169" y="70"/>
                  </a:lnTo>
                  <a:lnTo>
                    <a:pt x="171" y="88"/>
                  </a:lnTo>
                  <a:lnTo>
                    <a:pt x="169" y="105"/>
                  </a:lnTo>
                  <a:lnTo>
                    <a:pt x="165" y="121"/>
                  </a:lnTo>
                  <a:lnTo>
                    <a:pt x="158" y="136"/>
                  </a:lnTo>
                  <a:lnTo>
                    <a:pt x="148" y="150"/>
                  </a:lnTo>
                  <a:lnTo>
                    <a:pt x="136" y="162"/>
                  </a:lnTo>
                  <a:lnTo>
                    <a:pt x="120" y="170"/>
                  </a:lnTo>
                  <a:close/>
                </a:path>
              </a:pathLst>
            </a:custGeom>
            <a:solidFill>
              <a:srgbClr val="F5AE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03" name="Freeform 443"/>
            <p:cNvSpPr>
              <a:spLocks/>
            </p:cNvSpPr>
            <p:nvPr/>
          </p:nvSpPr>
          <p:spPr bwMode="auto">
            <a:xfrm>
              <a:off x="1193" y="3083"/>
              <a:ext cx="7" cy="9"/>
            </a:xfrm>
            <a:custGeom>
              <a:avLst/>
              <a:gdLst/>
              <a:ahLst/>
              <a:cxnLst>
                <a:cxn ang="0">
                  <a:pos x="106" y="149"/>
                </a:cxn>
                <a:cxn ang="0">
                  <a:pos x="92" y="155"/>
                </a:cxn>
                <a:cxn ang="0">
                  <a:pos x="77" y="156"/>
                </a:cxn>
                <a:cxn ang="0">
                  <a:pos x="63" y="155"/>
                </a:cxn>
                <a:cxn ang="0">
                  <a:pos x="48" y="150"/>
                </a:cxn>
                <a:cxn ang="0">
                  <a:pos x="35" y="143"/>
                </a:cxn>
                <a:cxn ang="0">
                  <a:pos x="24" y="133"/>
                </a:cxn>
                <a:cxn ang="0">
                  <a:pos x="14" y="122"/>
                </a:cxn>
                <a:cxn ang="0">
                  <a:pos x="6" y="108"/>
                </a:cxn>
                <a:cxn ang="0">
                  <a:pos x="2" y="93"/>
                </a:cxn>
                <a:cxn ang="0">
                  <a:pos x="0" y="78"/>
                </a:cxn>
                <a:cxn ang="0">
                  <a:pos x="1" y="63"/>
                </a:cxn>
                <a:cxn ang="0">
                  <a:pos x="5" y="49"/>
                </a:cxn>
                <a:cxn ang="0">
                  <a:pos x="13" y="35"/>
                </a:cxn>
                <a:cxn ang="0">
                  <a:pos x="22" y="24"/>
                </a:cxn>
                <a:cxn ang="0">
                  <a:pos x="33" y="13"/>
                </a:cxn>
                <a:cxn ang="0">
                  <a:pos x="46" y="6"/>
                </a:cxn>
                <a:cxn ang="0">
                  <a:pos x="60" y="1"/>
                </a:cxn>
                <a:cxn ang="0">
                  <a:pos x="76" y="0"/>
                </a:cxn>
                <a:cxn ang="0">
                  <a:pos x="90" y="1"/>
                </a:cxn>
                <a:cxn ang="0">
                  <a:pos x="104" y="5"/>
                </a:cxn>
                <a:cxn ang="0">
                  <a:pos x="118" y="11"/>
                </a:cxn>
                <a:cxn ang="0">
                  <a:pos x="129" y="21"/>
                </a:cxn>
                <a:cxn ang="0">
                  <a:pos x="139" y="32"/>
                </a:cxn>
                <a:cxn ang="0">
                  <a:pos x="146" y="46"/>
                </a:cxn>
                <a:cxn ang="0">
                  <a:pos x="150" y="61"/>
                </a:cxn>
                <a:cxn ang="0">
                  <a:pos x="152" y="77"/>
                </a:cxn>
                <a:cxn ang="0">
                  <a:pos x="151" y="91"/>
                </a:cxn>
                <a:cxn ang="0">
                  <a:pos x="147" y="106"/>
                </a:cxn>
                <a:cxn ang="0">
                  <a:pos x="140" y="120"/>
                </a:cxn>
                <a:cxn ang="0">
                  <a:pos x="131" y="131"/>
                </a:cxn>
                <a:cxn ang="0">
                  <a:pos x="120" y="142"/>
                </a:cxn>
                <a:cxn ang="0">
                  <a:pos x="106" y="149"/>
                </a:cxn>
              </a:cxnLst>
              <a:rect l="0" t="0" r="r" b="b"/>
              <a:pathLst>
                <a:path w="152" h="156">
                  <a:moveTo>
                    <a:pt x="106" y="149"/>
                  </a:moveTo>
                  <a:lnTo>
                    <a:pt x="92" y="155"/>
                  </a:lnTo>
                  <a:lnTo>
                    <a:pt x="77" y="156"/>
                  </a:lnTo>
                  <a:lnTo>
                    <a:pt x="63" y="155"/>
                  </a:lnTo>
                  <a:lnTo>
                    <a:pt x="48" y="150"/>
                  </a:lnTo>
                  <a:lnTo>
                    <a:pt x="35" y="143"/>
                  </a:lnTo>
                  <a:lnTo>
                    <a:pt x="24" y="133"/>
                  </a:lnTo>
                  <a:lnTo>
                    <a:pt x="14" y="122"/>
                  </a:lnTo>
                  <a:lnTo>
                    <a:pt x="6" y="108"/>
                  </a:lnTo>
                  <a:lnTo>
                    <a:pt x="2" y="93"/>
                  </a:lnTo>
                  <a:lnTo>
                    <a:pt x="0" y="78"/>
                  </a:lnTo>
                  <a:lnTo>
                    <a:pt x="1" y="63"/>
                  </a:lnTo>
                  <a:lnTo>
                    <a:pt x="5" y="49"/>
                  </a:lnTo>
                  <a:lnTo>
                    <a:pt x="13" y="35"/>
                  </a:lnTo>
                  <a:lnTo>
                    <a:pt x="22" y="24"/>
                  </a:lnTo>
                  <a:lnTo>
                    <a:pt x="33" y="13"/>
                  </a:lnTo>
                  <a:lnTo>
                    <a:pt x="46" y="6"/>
                  </a:lnTo>
                  <a:lnTo>
                    <a:pt x="60" y="1"/>
                  </a:lnTo>
                  <a:lnTo>
                    <a:pt x="76" y="0"/>
                  </a:lnTo>
                  <a:lnTo>
                    <a:pt x="90" y="1"/>
                  </a:lnTo>
                  <a:lnTo>
                    <a:pt x="104" y="5"/>
                  </a:lnTo>
                  <a:lnTo>
                    <a:pt x="118" y="11"/>
                  </a:lnTo>
                  <a:lnTo>
                    <a:pt x="129" y="21"/>
                  </a:lnTo>
                  <a:lnTo>
                    <a:pt x="139" y="32"/>
                  </a:lnTo>
                  <a:lnTo>
                    <a:pt x="146" y="46"/>
                  </a:lnTo>
                  <a:lnTo>
                    <a:pt x="150" y="61"/>
                  </a:lnTo>
                  <a:lnTo>
                    <a:pt x="152" y="77"/>
                  </a:lnTo>
                  <a:lnTo>
                    <a:pt x="151" y="91"/>
                  </a:lnTo>
                  <a:lnTo>
                    <a:pt x="147" y="106"/>
                  </a:lnTo>
                  <a:lnTo>
                    <a:pt x="140" y="120"/>
                  </a:lnTo>
                  <a:lnTo>
                    <a:pt x="131" y="131"/>
                  </a:lnTo>
                  <a:lnTo>
                    <a:pt x="120" y="142"/>
                  </a:lnTo>
                  <a:lnTo>
                    <a:pt x="106" y="149"/>
                  </a:lnTo>
                  <a:close/>
                </a:path>
              </a:pathLst>
            </a:custGeom>
            <a:solidFill>
              <a:srgbClr val="FAD6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04" name="Freeform 444"/>
            <p:cNvSpPr>
              <a:spLocks/>
            </p:cNvSpPr>
            <p:nvPr/>
          </p:nvSpPr>
          <p:spPr bwMode="auto">
            <a:xfrm>
              <a:off x="1193" y="3083"/>
              <a:ext cx="6" cy="8"/>
            </a:xfrm>
            <a:custGeom>
              <a:avLst/>
              <a:gdLst/>
              <a:ahLst/>
              <a:cxnLst>
                <a:cxn ang="0">
                  <a:pos x="93" y="134"/>
                </a:cxn>
                <a:cxn ang="0">
                  <a:pos x="80" y="138"/>
                </a:cxn>
                <a:cxn ang="0">
                  <a:pos x="68" y="139"/>
                </a:cxn>
                <a:cxn ang="0">
                  <a:pos x="55" y="138"/>
                </a:cxn>
                <a:cxn ang="0">
                  <a:pos x="42" y="134"/>
                </a:cxn>
                <a:cxn ang="0">
                  <a:pos x="30" y="127"/>
                </a:cxn>
                <a:cxn ang="0">
                  <a:pos x="20" y="119"/>
                </a:cxn>
                <a:cxn ang="0">
                  <a:pos x="12" y="109"/>
                </a:cxn>
                <a:cxn ang="0">
                  <a:pos x="5" y="97"/>
                </a:cxn>
                <a:cxn ang="0">
                  <a:pos x="1" y="83"/>
                </a:cxn>
                <a:cxn ang="0">
                  <a:pos x="0" y="70"/>
                </a:cxn>
                <a:cxn ang="0">
                  <a:pos x="1" y="57"/>
                </a:cxn>
                <a:cxn ang="0">
                  <a:pos x="5" y="44"/>
                </a:cxn>
                <a:cxn ang="0">
                  <a:pos x="11" y="31"/>
                </a:cxn>
                <a:cxn ang="0">
                  <a:pos x="19" y="21"/>
                </a:cxn>
                <a:cxn ang="0">
                  <a:pos x="28" y="12"/>
                </a:cxn>
                <a:cxn ang="0">
                  <a:pos x="40" y="5"/>
                </a:cxn>
                <a:cxn ang="0">
                  <a:pos x="54" y="1"/>
                </a:cxn>
                <a:cxn ang="0">
                  <a:pos x="66" y="0"/>
                </a:cxn>
                <a:cxn ang="0">
                  <a:pos x="79" y="1"/>
                </a:cxn>
                <a:cxn ang="0">
                  <a:pos x="91" y="5"/>
                </a:cxn>
                <a:cxn ang="0">
                  <a:pos x="104" y="11"/>
                </a:cxn>
                <a:cxn ang="0">
                  <a:pos x="114" y="20"/>
                </a:cxn>
                <a:cxn ang="0">
                  <a:pos x="122" y="29"/>
                </a:cxn>
                <a:cxn ang="0">
                  <a:pos x="129" y="42"/>
                </a:cxn>
                <a:cxn ang="0">
                  <a:pos x="133" y="56"/>
                </a:cxn>
                <a:cxn ang="0">
                  <a:pos x="134" y="68"/>
                </a:cxn>
                <a:cxn ang="0">
                  <a:pos x="133" y="82"/>
                </a:cxn>
                <a:cxn ang="0">
                  <a:pos x="129" y="95"/>
                </a:cxn>
                <a:cxn ang="0">
                  <a:pos x="123" y="107"/>
                </a:cxn>
                <a:cxn ang="0">
                  <a:pos x="115" y="118"/>
                </a:cxn>
                <a:cxn ang="0">
                  <a:pos x="106" y="126"/>
                </a:cxn>
                <a:cxn ang="0">
                  <a:pos x="93" y="134"/>
                </a:cxn>
              </a:cxnLst>
              <a:rect l="0" t="0" r="r" b="b"/>
              <a:pathLst>
                <a:path w="134" h="139">
                  <a:moveTo>
                    <a:pt x="93" y="134"/>
                  </a:moveTo>
                  <a:lnTo>
                    <a:pt x="80" y="138"/>
                  </a:lnTo>
                  <a:lnTo>
                    <a:pt x="68" y="139"/>
                  </a:lnTo>
                  <a:lnTo>
                    <a:pt x="55" y="138"/>
                  </a:lnTo>
                  <a:lnTo>
                    <a:pt x="42" y="134"/>
                  </a:lnTo>
                  <a:lnTo>
                    <a:pt x="30" y="127"/>
                  </a:lnTo>
                  <a:lnTo>
                    <a:pt x="20" y="119"/>
                  </a:lnTo>
                  <a:lnTo>
                    <a:pt x="12" y="109"/>
                  </a:lnTo>
                  <a:lnTo>
                    <a:pt x="5" y="97"/>
                  </a:lnTo>
                  <a:lnTo>
                    <a:pt x="1" y="83"/>
                  </a:lnTo>
                  <a:lnTo>
                    <a:pt x="0" y="70"/>
                  </a:lnTo>
                  <a:lnTo>
                    <a:pt x="1" y="57"/>
                  </a:lnTo>
                  <a:lnTo>
                    <a:pt x="5" y="44"/>
                  </a:lnTo>
                  <a:lnTo>
                    <a:pt x="11" y="31"/>
                  </a:lnTo>
                  <a:lnTo>
                    <a:pt x="19" y="21"/>
                  </a:lnTo>
                  <a:lnTo>
                    <a:pt x="28" y="12"/>
                  </a:lnTo>
                  <a:lnTo>
                    <a:pt x="40" y="5"/>
                  </a:lnTo>
                  <a:lnTo>
                    <a:pt x="54" y="1"/>
                  </a:lnTo>
                  <a:lnTo>
                    <a:pt x="66" y="0"/>
                  </a:lnTo>
                  <a:lnTo>
                    <a:pt x="79" y="1"/>
                  </a:lnTo>
                  <a:lnTo>
                    <a:pt x="91" y="5"/>
                  </a:lnTo>
                  <a:lnTo>
                    <a:pt x="104" y="11"/>
                  </a:lnTo>
                  <a:lnTo>
                    <a:pt x="114" y="20"/>
                  </a:lnTo>
                  <a:lnTo>
                    <a:pt x="122" y="29"/>
                  </a:lnTo>
                  <a:lnTo>
                    <a:pt x="129" y="42"/>
                  </a:lnTo>
                  <a:lnTo>
                    <a:pt x="133" y="56"/>
                  </a:lnTo>
                  <a:lnTo>
                    <a:pt x="134" y="68"/>
                  </a:lnTo>
                  <a:lnTo>
                    <a:pt x="133" y="82"/>
                  </a:lnTo>
                  <a:lnTo>
                    <a:pt x="129" y="95"/>
                  </a:lnTo>
                  <a:lnTo>
                    <a:pt x="123" y="107"/>
                  </a:lnTo>
                  <a:lnTo>
                    <a:pt x="115" y="118"/>
                  </a:lnTo>
                  <a:lnTo>
                    <a:pt x="106" y="126"/>
                  </a:lnTo>
                  <a:lnTo>
                    <a:pt x="93" y="1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05" name="Freeform 445"/>
            <p:cNvSpPr>
              <a:spLocks/>
            </p:cNvSpPr>
            <p:nvPr/>
          </p:nvSpPr>
          <p:spPr bwMode="auto">
            <a:xfrm>
              <a:off x="1185" y="3093"/>
              <a:ext cx="1" cy="2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5" y="3"/>
                </a:cxn>
                <a:cxn ang="0">
                  <a:pos x="1" y="8"/>
                </a:cxn>
                <a:cxn ang="0">
                  <a:pos x="0" y="15"/>
                </a:cxn>
                <a:cxn ang="0">
                  <a:pos x="1" y="20"/>
                </a:cxn>
                <a:cxn ang="0">
                  <a:pos x="4" y="26"/>
                </a:cxn>
                <a:cxn ang="0">
                  <a:pos x="8" y="31"/>
                </a:cxn>
                <a:cxn ang="0">
                  <a:pos x="14" y="33"/>
                </a:cxn>
                <a:cxn ang="0">
                  <a:pos x="21" y="32"/>
                </a:cxn>
                <a:cxn ang="0">
                  <a:pos x="11" y="0"/>
                </a:cxn>
              </a:cxnLst>
              <a:rect l="0" t="0" r="r" b="b"/>
              <a:pathLst>
                <a:path w="21" h="33">
                  <a:moveTo>
                    <a:pt x="11" y="0"/>
                  </a:moveTo>
                  <a:lnTo>
                    <a:pt x="5" y="3"/>
                  </a:lnTo>
                  <a:lnTo>
                    <a:pt x="1" y="8"/>
                  </a:lnTo>
                  <a:lnTo>
                    <a:pt x="0" y="15"/>
                  </a:lnTo>
                  <a:lnTo>
                    <a:pt x="1" y="20"/>
                  </a:lnTo>
                  <a:lnTo>
                    <a:pt x="4" y="26"/>
                  </a:lnTo>
                  <a:lnTo>
                    <a:pt x="8" y="31"/>
                  </a:lnTo>
                  <a:lnTo>
                    <a:pt x="14" y="33"/>
                  </a:lnTo>
                  <a:lnTo>
                    <a:pt x="21" y="3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06" name="Freeform 446"/>
            <p:cNvSpPr>
              <a:spLocks/>
            </p:cNvSpPr>
            <p:nvPr/>
          </p:nvSpPr>
          <p:spPr bwMode="auto">
            <a:xfrm>
              <a:off x="1186" y="3089"/>
              <a:ext cx="3" cy="6"/>
            </a:xfrm>
            <a:custGeom>
              <a:avLst/>
              <a:gdLst/>
              <a:ahLst/>
              <a:cxnLst>
                <a:cxn ang="0">
                  <a:pos x="40" y="12"/>
                </a:cxn>
                <a:cxn ang="0">
                  <a:pos x="40" y="12"/>
                </a:cxn>
                <a:cxn ang="0">
                  <a:pos x="42" y="22"/>
                </a:cxn>
                <a:cxn ang="0">
                  <a:pos x="42" y="28"/>
                </a:cxn>
                <a:cxn ang="0">
                  <a:pos x="39" y="37"/>
                </a:cxn>
                <a:cxn ang="0">
                  <a:pos x="36" y="43"/>
                </a:cxn>
                <a:cxn ang="0">
                  <a:pos x="30" y="49"/>
                </a:cxn>
                <a:cxn ang="0">
                  <a:pos x="21" y="57"/>
                </a:cxn>
                <a:cxn ang="0">
                  <a:pos x="12" y="61"/>
                </a:cxn>
                <a:cxn ang="0">
                  <a:pos x="0" y="66"/>
                </a:cxn>
                <a:cxn ang="0">
                  <a:pos x="10" y="98"/>
                </a:cxn>
                <a:cxn ang="0">
                  <a:pos x="26" y="92"/>
                </a:cxn>
                <a:cxn ang="0">
                  <a:pos x="39" y="84"/>
                </a:cxn>
                <a:cxn ang="0">
                  <a:pos x="50" y="74"/>
                </a:cxn>
                <a:cxn ang="0">
                  <a:pos x="63" y="64"/>
                </a:cxn>
                <a:cxn ang="0">
                  <a:pos x="70" y="49"/>
                </a:cxn>
                <a:cxn ang="0">
                  <a:pos x="75" y="34"/>
                </a:cxn>
                <a:cxn ang="0">
                  <a:pos x="75" y="18"/>
                </a:cxn>
                <a:cxn ang="0">
                  <a:pos x="71" y="0"/>
                </a:cxn>
                <a:cxn ang="0">
                  <a:pos x="71" y="0"/>
                </a:cxn>
                <a:cxn ang="0">
                  <a:pos x="40" y="12"/>
                </a:cxn>
              </a:cxnLst>
              <a:rect l="0" t="0" r="r" b="b"/>
              <a:pathLst>
                <a:path w="75" h="98">
                  <a:moveTo>
                    <a:pt x="40" y="12"/>
                  </a:moveTo>
                  <a:lnTo>
                    <a:pt x="40" y="12"/>
                  </a:lnTo>
                  <a:lnTo>
                    <a:pt x="42" y="22"/>
                  </a:lnTo>
                  <a:lnTo>
                    <a:pt x="42" y="28"/>
                  </a:lnTo>
                  <a:lnTo>
                    <a:pt x="39" y="37"/>
                  </a:lnTo>
                  <a:lnTo>
                    <a:pt x="36" y="43"/>
                  </a:lnTo>
                  <a:lnTo>
                    <a:pt x="30" y="49"/>
                  </a:lnTo>
                  <a:lnTo>
                    <a:pt x="21" y="57"/>
                  </a:lnTo>
                  <a:lnTo>
                    <a:pt x="12" y="61"/>
                  </a:lnTo>
                  <a:lnTo>
                    <a:pt x="0" y="66"/>
                  </a:lnTo>
                  <a:lnTo>
                    <a:pt x="10" y="98"/>
                  </a:lnTo>
                  <a:lnTo>
                    <a:pt x="26" y="92"/>
                  </a:lnTo>
                  <a:lnTo>
                    <a:pt x="39" y="84"/>
                  </a:lnTo>
                  <a:lnTo>
                    <a:pt x="50" y="74"/>
                  </a:lnTo>
                  <a:lnTo>
                    <a:pt x="63" y="64"/>
                  </a:lnTo>
                  <a:lnTo>
                    <a:pt x="70" y="49"/>
                  </a:lnTo>
                  <a:lnTo>
                    <a:pt x="75" y="34"/>
                  </a:lnTo>
                  <a:lnTo>
                    <a:pt x="75" y="18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40" y="12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07" name="Freeform 447"/>
            <p:cNvSpPr>
              <a:spLocks/>
            </p:cNvSpPr>
            <p:nvPr/>
          </p:nvSpPr>
          <p:spPr bwMode="auto">
            <a:xfrm>
              <a:off x="1184" y="3087"/>
              <a:ext cx="5" cy="3"/>
            </a:xfrm>
            <a:custGeom>
              <a:avLst/>
              <a:gdLst/>
              <a:ahLst/>
              <a:cxnLst>
                <a:cxn ang="0">
                  <a:pos x="20" y="43"/>
                </a:cxn>
                <a:cxn ang="0">
                  <a:pos x="20" y="43"/>
                </a:cxn>
                <a:cxn ang="0">
                  <a:pos x="27" y="39"/>
                </a:cxn>
                <a:cxn ang="0">
                  <a:pos x="36" y="35"/>
                </a:cxn>
                <a:cxn ang="0">
                  <a:pos x="45" y="33"/>
                </a:cxn>
                <a:cxn ang="0">
                  <a:pos x="54" y="33"/>
                </a:cxn>
                <a:cxn ang="0">
                  <a:pos x="62" y="36"/>
                </a:cxn>
                <a:cxn ang="0">
                  <a:pos x="69" y="39"/>
                </a:cxn>
                <a:cxn ang="0">
                  <a:pos x="74" y="43"/>
                </a:cxn>
                <a:cxn ang="0">
                  <a:pos x="77" y="49"/>
                </a:cxn>
                <a:cxn ang="0">
                  <a:pos x="108" y="37"/>
                </a:cxn>
                <a:cxn ang="0">
                  <a:pos x="98" y="22"/>
                </a:cxn>
                <a:cxn ang="0">
                  <a:pos x="87" y="11"/>
                </a:cxn>
                <a:cxn ang="0">
                  <a:pos x="74" y="4"/>
                </a:cxn>
                <a:cxn ang="0">
                  <a:pos x="58" y="0"/>
                </a:cxn>
                <a:cxn ang="0">
                  <a:pos x="41" y="0"/>
                </a:cxn>
                <a:cxn ang="0">
                  <a:pos x="26" y="3"/>
                </a:cxn>
                <a:cxn ang="0">
                  <a:pos x="13" y="9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0" y="43"/>
                </a:cxn>
              </a:cxnLst>
              <a:rect l="0" t="0" r="r" b="b"/>
              <a:pathLst>
                <a:path w="108" h="49">
                  <a:moveTo>
                    <a:pt x="20" y="43"/>
                  </a:moveTo>
                  <a:lnTo>
                    <a:pt x="20" y="43"/>
                  </a:lnTo>
                  <a:lnTo>
                    <a:pt x="27" y="39"/>
                  </a:lnTo>
                  <a:lnTo>
                    <a:pt x="36" y="35"/>
                  </a:lnTo>
                  <a:lnTo>
                    <a:pt x="45" y="33"/>
                  </a:lnTo>
                  <a:lnTo>
                    <a:pt x="54" y="33"/>
                  </a:lnTo>
                  <a:lnTo>
                    <a:pt x="62" y="36"/>
                  </a:lnTo>
                  <a:lnTo>
                    <a:pt x="69" y="39"/>
                  </a:lnTo>
                  <a:lnTo>
                    <a:pt x="74" y="43"/>
                  </a:lnTo>
                  <a:lnTo>
                    <a:pt x="77" y="49"/>
                  </a:lnTo>
                  <a:lnTo>
                    <a:pt x="108" y="37"/>
                  </a:lnTo>
                  <a:lnTo>
                    <a:pt x="98" y="22"/>
                  </a:lnTo>
                  <a:lnTo>
                    <a:pt x="87" y="11"/>
                  </a:lnTo>
                  <a:lnTo>
                    <a:pt x="74" y="4"/>
                  </a:lnTo>
                  <a:lnTo>
                    <a:pt x="58" y="0"/>
                  </a:lnTo>
                  <a:lnTo>
                    <a:pt x="41" y="0"/>
                  </a:lnTo>
                  <a:lnTo>
                    <a:pt x="26" y="3"/>
                  </a:lnTo>
                  <a:lnTo>
                    <a:pt x="13" y="9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0" y="43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08" name="Freeform 448"/>
            <p:cNvSpPr>
              <a:spLocks/>
            </p:cNvSpPr>
            <p:nvPr/>
          </p:nvSpPr>
          <p:spPr bwMode="auto">
            <a:xfrm>
              <a:off x="1182" y="3088"/>
              <a:ext cx="3" cy="8"/>
            </a:xfrm>
            <a:custGeom>
              <a:avLst/>
              <a:gdLst/>
              <a:ahLst/>
              <a:cxnLst>
                <a:cxn ang="0">
                  <a:pos x="36" y="112"/>
                </a:cxn>
                <a:cxn ang="0">
                  <a:pos x="36" y="112"/>
                </a:cxn>
                <a:cxn ang="0">
                  <a:pos x="33" y="104"/>
                </a:cxn>
                <a:cxn ang="0">
                  <a:pos x="32" y="95"/>
                </a:cxn>
                <a:cxn ang="0">
                  <a:pos x="34" y="83"/>
                </a:cxn>
                <a:cxn ang="0">
                  <a:pos x="38" y="69"/>
                </a:cxn>
                <a:cxn ang="0">
                  <a:pos x="44" y="58"/>
                </a:cxn>
                <a:cxn ang="0">
                  <a:pos x="52" y="44"/>
                </a:cxn>
                <a:cxn ang="0">
                  <a:pos x="60" y="34"/>
                </a:cxn>
                <a:cxn ang="0">
                  <a:pos x="69" y="25"/>
                </a:cxn>
                <a:cxn ang="0">
                  <a:pos x="49" y="0"/>
                </a:cxn>
                <a:cxn ang="0">
                  <a:pos x="37" y="11"/>
                </a:cxn>
                <a:cxn ang="0">
                  <a:pos x="25" y="25"/>
                </a:cxn>
                <a:cxn ang="0">
                  <a:pos x="16" y="41"/>
                </a:cxn>
                <a:cxn ang="0">
                  <a:pos x="8" y="57"/>
                </a:cxn>
                <a:cxn ang="0">
                  <a:pos x="2" y="75"/>
                </a:cxn>
                <a:cxn ang="0">
                  <a:pos x="0" y="92"/>
                </a:cxn>
                <a:cxn ang="0">
                  <a:pos x="1" y="112"/>
                </a:cxn>
                <a:cxn ang="0">
                  <a:pos x="8" y="129"/>
                </a:cxn>
                <a:cxn ang="0">
                  <a:pos x="8" y="129"/>
                </a:cxn>
                <a:cxn ang="0">
                  <a:pos x="36" y="112"/>
                </a:cxn>
              </a:cxnLst>
              <a:rect l="0" t="0" r="r" b="b"/>
              <a:pathLst>
                <a:path w="69" h="129">
                  <a:moveTo>
                    <a:pt x="36" y="112"/>
                  </a:moveTo>
                  <a:lnTo>
                    <a:pt x="36" y="112"/>
                  </a:lnTo>
                  <a:lnTo>
                    <a:pt x="33" y="104"/>
                  </a:lnTo>
                  <a:lnTo>
                    <a:pt x="32" y="95"/>
                  </a:lnTo>
                  <a:lnTo>
                    <a:pt x="34" y="83"/>
                  </a:lnTo>
                  <a:lnTo>
                    <a:pt x="38" y="69"/>
                  </a:lnTo>
                  <a:lnTo>
                    <a:pt x="44" y="58"/>
                  </a:lnTo>
                  <a:lnTo>
                    <a:pt x="52" y="44"/>
                  </a:lnTo>
                  <a:lnTo>
                    <a:pt x="60" y="34"/>
                  </a:lnTo>
                  <a:lnTo>
                    <a:pt x="69" y="25"/>
                  </a:lnTo>
                  <a:lnTo>
                    <a:pt x="49" y="0"/>
                  </a:lnTo>
                  <a:lnTo>
                    <a:pt x="37" y="11"/>
                  </a:lnTo>
                  <a:lnTo>
                    <a:pt x="25" y="25"/>
                  </a:lnTo>
                  <a:lnTo>
                    <a:pt x="16" y="41"/>
                  </a:lnTo>
                  <a:lnTo>
                    <a:pt x="8" y="57"/>
                  </a:lnTo>
                  <a:lnTo>
                    <a:pt x="2" y="75"/>
                  </a:lnTo>
                  <a:lnTo>
                    <a:pt x="0" y="92"/>
                  </a:lnTo>
                  <a:lnTo>
                    <a:pt x="1" y="112"/>
                  </a:lnTo>
                  <a:lnTo>
                    <a:pt x="8" y="129"/>
                  </a:lnTo>
                  <a:lnTo>
                    <a:pt x="8" y="129"/>
                  </a:lnTo>
                  <a:lnTo>
                    <a:pt x="36" y="112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09" name="Freeform 449"/>
            <p:cNvSpPr>
              <a:spLocks/>
            </p:cNvSpPr>
            <p:nvPr/>
          </p:nvSpPr>
          <p:spPr bwMode="auto">
            <a:xfrm>
              <a:off x="1182" y="3095"/>
              <a:ext cx="5" cy="4"/>
            </a:xfrm>
            <a:custGeom>
              <a:avLst/>
              <a:gdLst/>
              <a:ahLst/>
              <a:cxnLst>
                <a:cxn ang="0">
                  <a:pos x="107" y="41"/>
                </a:cxn>
                <a:cxn ang="0">
                  <a:pos x="107" y="41"/>
                </a:cxn>
                <a:cxn ang="0">
                  <a:pos x="96" y="43"/>
                </a:cxn>
                <a:cxn ang="0">
                  <a:pos x="83" y="43"/>
                </a:cxn>
                <a:cxn ang="0">
                  <a:pos x="72" y="42"/>
                </a:cxn>
                <a:cxn ang="0">
                  <a:pos x="62" y="36"/>
                </a:cxn>
                <a:cxn ang="0">
                  <a:pos x="52" y="30"/>
                </a:cxn>
                <a:cxn ang="0">
                  <a:pos x="43" y="23"/>
                </a:cxn>
                <a:cxn ang="0">
                  <a:pos x="35" y="13"/>
                </a:cxn>
                <a:cxn ang="0">
                  <a:pos x="28" y="0"/>
                </a:cxn>
                <a:cxn ang="0">
                  <a:pos x="0" y="17"/>
                </a:cxn>
                <a:cxn ang="0">
                  <a:pos x="9" y="32"/>
                </a:cxn>
                <a:cxn ang="0">
                  <a:pos x="20" y="46"/>
                </a:cxn>
                <a:cxn ang="0">
                  <a:pos x="33" y="57"/>
                </a:cxn>
                <a:cxn ang="0">
                  <a:pos x="48" y="66"/>
                </a:cxn>
                <a:cxn ang="0">
                  <a:pos x="64" y="73"/>
                </a:cxn>
                <a:cxn ang="0">
                  <a:pos x="81" y="76"/>
                </a:cxn>
                <a:cxn ang="0">
                  <a:pos x="98" y="76"/>
                </a:cxn>
                <a:cxn ang="0">
                  <a:pos x="117" y="72"/>
                </a:cxn>
                <a:cxn ang="0">
                  <a:pos x="117" y="72"/>
                </a:cxn>
                <a:cxn ang="0">
                  <a:pos x="107" y="41"/>
                </a:cxn>
              </a:cxnLst>
              <a:rect l="0" t="0" r="r" b="b"/>
              <a:pathLst>
                <a:path w="117" h="76">
                  <a:moveTo>
                    <a:pt x="107" y="41"/>
                  </a:moveTo>
                  <a:lnTo>
                    <a:pt x="107" y="41"/>
                  </a:lnTo>
                  <a:lnTo>
                    <a:pt x="96" y="43"/>
                  </a:lnTo>
                  <a:lnTo>
                    <a:pt x="83" y="43"/>
                  </a:lnTo>
                  <a:lnTo>
                    <a:pt x="72" y="42"/>
                  </a:lnTo>
                  <a:lnTo>
                    <a:pt x="62" y="36"/>
                  </a:lnTo>
                  <a:lnTo>
                    <a:pt x="52" y="30"/>
                  </a:lnTo>
                  <a:lnTo>
                    <a:pt x="43" y="23"/>
                  </a:lnTo>
                  <a:lnTo>
                    <a:pt x="35" y="13"/>
                  </a:lnTo>
                  <a:lnTo>
                    <a:pt x="28" y="0"/>
                  </a:lnTo>
                  <a:lnTo>
                    <a:pt x="0" y="17"/>
                  </a:lnTo>
                  <a:lnTo>
                    <a:pt x="9" y="32"/>
                  </a:lnTo>
                  <a:lnTo>
                    <a:pt x="20" y="46"/>
                  </a:lnTo>
                  <a:lnTo>
                    <a:pt x="33" y="57"/>
                  </a:lnTo>
                  <a:lnTo>
                    <a:pt x="48" y="66"/>
                  </a:lnTo>
                  <a:lnTo>
                    <a:pt x="64" y="73"/>
                  </a:lnTo>
                  <a:lnTo>
                    <a:pt x="81" y="76"/>
                  </a:lnTo>
                  <a:lnTo>
                    <a:pt x="98" y="76"/>
                  </a:lnTo>
                  <a:lnTo>
                    <a:pt x="117" y="72"/>
                  </a:lnTo>
                  <a:lnTo>
                    <a:pt x="117" y="72"/>
                  </a:lnTo>
                  <a:lnTo>
                    <a:pt x="107" y="41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10" name="Freeform 450"/>
            <p:cNvSpPr>
              <a:spLocks/>
            </p:cNvSpPr>
            <p:nvPr/>
          </p:nvSpPr>
          <p:spPr bwMode="auto">
            <a:xfrm>
              <a:off x="1187" y="3094"/>
              <a:ext cx="4" cy="5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46" y="8"/>
                </a:cxn>
                <a:cxn ang="0">
                  <a:pos x="44" y="15"/>
                </a:cxn>
                <a:cxn ang="0">
                  <a:pos x="40" y="24"/>
                </a:cxn>
                <a:cxn ang="0">
                  <a:pos x="35" y="32"/>
                </a:cxn>
                <a:cxn ang="0">
                  <a:pos x="28" y="39"/>
                </a:cxn>
                <a:cxn ang="0">
                  <a:pos x="21" y="46"/>
                </a:cxn>
                <a:cxn ang="0">
                  <a:pos x="11" y="52"/>
                </a:cxn>
                <a:cxn ang="0">
                  <a:pos x="0" y="57"/>
                </a:cxn>
                <a:cxn ang="0">
                  <a:pos x="10" y="88"/>
                </a:cxn>
                <a:cxn ang="0">
                  <a:pos x="25" y="82"/>
                </a:cxn>
                <a:cxn ang="0">
                  <a:pos x="40" y="73"/>
                </a:cxn>
                <a:cxn ang="0">
                  <a:pos x="51" y="64"/>
                </a:cxn>
                <a:cxn ang="0">
                  <a:pos x="61" y="53"/>
                </a:cxn>
                <a:cxn ang="0">
                  <a:pos x="68" y="41"/>
                </a:cxn>
                <a:cxn ang="0">
                  <a:pos x="74" y="28"/>
                </a:cxn>
                <a:cxn ang="0">
                  <a:pos x="78" y="14"/>
                </a:cxn>
                <a:cxn ang="0">
                  <a:pos x="79" y="2"/>
                </a:cxn>
                <a:cxn ang="0">
                  <a:pos x="47" y="0"/>
                </a:cxn>
              </a:cxnLst>
              <a:rect l="0" t="0" r="r" b="b"/>
              <a:pathLst>
                <a:path w="79" h="88">
                  <a:moveTo>
                    <a:pt x="47" y="0"/>
                  </a:moveTo>
                  <a:lnTo>
                    <a:pt x="46" y="8"/>
                  </a:lnTo>
                  <a:lnTo>
                    <a:pt x="44" y="15"/>
                  </a:lnTo>
                  <a:lnTo>
                    <a:pt x="40" y="24"/>
                  </a:lnTo>
                  <a:lnTo>
                    <a:pt x="35" y="32"/>
                  </a:lnTo>
                  <a:lnTo>
                    <a:pt x="28" y="39"/>
                  </a:lnTo>
                  <a:lnTo>
                    <a:pt x="21" y="46"/>
                  </a:lnTo>
                  <a:lnTo>
                    <a:pt x="11" y="52"/>
                  </a:lnTo>
                  <a:lnTo>
                    <a:pt x="0" y="57"/>
                  </a:lnTo>
                  <a:lnTo>
                    <a:pt x="10" y="88"/>
                  </a:lnTo>
                  <a:lnTo>
                    <a:pt x="25" y="82"/>
                  </a:lnTo>
                  <a:lnTo>
                    <a:pt x="40" y="73"/>
                  </a:lnTo>
                  <a:lnTo>
                    <a:pt x="51" y="64"/>
                  </a:lnTo>
                  <a:lnTo>
                    <a:pt x="61" y="53"/>
                  </a:lnTo>
                  <a:lnTo>
                    <a:pt x="68" y="41"/>
                  </a:lnTo>
                  <a:lnTo>
                    <a:pt x="74" y="28"/>
                  </a:lnTo>
                  <a:lnTo>
                    <a:pt x="78" y="14"/>
                  </a:lnTo>
                  <a:lnTo>
                    <a:pt x="79" y="2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11" name="Freeform 451"/>
            <p:cNvSpPr>
              <a:spLocks/>
            </p:cNvSpPr>
            <p:nvPr/>
          </p:nvSpPr>
          <p:spPr bwMode="auto">
            <a:xfrm>
              <a:off x="1186" y="3097"/>
              <a:ext cx="2" cy="1"/>
            </a:xfrm>
            <a:custGeom>
              <a:avLst/>
              <a:gdLst/>
              <a:ahLst/>
              <a:cxnLst>
                <a:cxn ang="0">
                  <a:pos x="32" y="18"/>
                </a:cxn>
                <a:cxn ang="0">
                  <a:pos x="31" y="11"/>
                </a:cxn>
                <a:cxn ang="0">
                  <a:pos x="28" y="6"/>
                </a:cxn>
                <a:cxn ang="0">
                  <a:pos x="23" y="3"/>
                </a:cxn>
                <a:cxn ang="0">
                  <a:pos x="17" y="0"/>
                </a:cxn>
                <a:cxn ang="0">
                  <a:pos x="11" y="2"/>
                </a:cxn>
                <a:cxn ang="0">
                  <a:pos x="6" y="4"/>
                </a:cxn>
                <a:cxn ang="0">
                  <a:pos x="2" y="9"/>
                </a:cxn>
                <a:cxn ang="0">
                  <a:pos x="0" y="16"/>
                </a:cxn>
                <a:cxn ang="0">
                  <a:pos x="32" y="18"/>
                </a:cxn>
              </a:cxnLst>
              <a:rect l="0" t="0" r="r" b="b"/>
              <a:pathLst>
                <a:path w="32" h="18">
                  <a:moveTo>
                    <a:pt x="32" y="18"/>
                  </a:moveTo>
                  <a:lnTo>
                    <a:pt x="31" y="11"/>
                  </a:lnTo>
                  <a:lnTo>
                    <a:pt x="28" y="6"/>
                  </a:lnTo>
                  <a:lnTo>
                    <a:pt x="23" y="3"/>
                  </a:lnTo>
                  <a:lnTo>
                    <a:pt x="17" y="0"/>
                  </a:lnTo>
                  <a:lnTo>
                    <a:pt x="11" y="2"/>
                  </a:lnTo>
                  <a:lnTo>
                    <a:pt x="6" y="4"/>
                  </a:lnTo>
                  <a:lnTo>
                    <a:pt x="2" y="9"/>
                  </a:lnTo>
                  <a:lnTo>
                    <a:pt x="0" y="16"/>
                  </a:lnTo>
                  <a:lnTo>
                    <a:pt x="32" y="18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12" name="Freeform 452"/>
            <p:cNvSpPr>
              <a:spLocks/>
            </p:cNvSpPr>
            <p:nvPr/>
          </p:nvSpPr>
          <p:spPr bwMode="auto">
            <a:xfrm>
              <a:off x="1186" y="3094"/>
              <a:ext cx="1" cy="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5" y="3"/>
                </a:cxn>
                <a:cxn ang="0">
                  <a:pos x="1" y="8"/>
                </a:cxn>
                <a:cxn ang="0">
                  <a:pos x="0" y="14"/>
                </a:cxn>
                <a:cxn ang="0">
                  <a:pos x="1" y="20"/>
                </a:cxn>
                <a:cxn ang="0">
                  <a:pos x="4" y="26"/>
                </a:cxn>
                <a:cxn ang="0">
                  <a:pos x="9" y="30"/>
                </a:cxn>
                <a:cxn ang="0">
                  <a:pos x="15" y="32"/>
                </a:cxn>
                <a:cxn ang="0">
                  <a:pos x="22" y="31"/>
                </a:cxn>
                <a:cxn ang="0">
                  <a:pos x="12" y="0"/>
                </a:cxn>
              </a:cxnLst>
              <a:rect l="0" t="0" r="r" b="b"/>
              <a:pathLst>
                <a:path w="22" h="32">
                  <a:moveTo>
                    <a:pt x="12" y="0"/>
                  </a:moveTo>
                  <a:lnTo>
                    <a:pt x="5" y="3"/>
                  </a:lnTo>
                  <a:lnTo>
                    <a:pt x="1" y="8"/>
                  </a:lnTo>
                  <a:lnTo>
                    <a:pt x="0" y="14"/>
                  </a:lnTo>
                  <a:lnTo>
                    <a:pt x="1" y="20"/>
                  </a:lnTo>
                  <a:lnTo>
                    <a:pt x="4" y="26"/>
                  </a:lnTo>
                  <a:lnTo>
                    <a:pt x="9" y="30"/>
                  </a:lnTo>
                  <a:lnTo>
                    <a:pt x="15" y="32"/>
                  </a:lnTo>
                  <a:lnTo>
                    <a:pt x="22" y="3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13" name="Freeform 453"/>
            <p:cNvSpPr>
              <a:spLocks/>
            </p:cNvSpPr>
            <p:nvPr/>
          </p:nvSpPr>
          <p:spPr bwMode="auto">
            <a:xfrm>
              <a:off x="1186" y="3090"/>
              <a:ext cx="4" cy="5"/>
            </a:xfrm>
            <a:custGeom>
              <a:avLst/>
              <a:gdLst/>
              <a:ahLst/>
              <a:cxnLst>
                <a:cxn ang="0">
                  <a:pos x="39" y="13"/>
                </a:cxn>
                <a:cxn ang="0">
                  <a:pos x="39" y="12"/>
                </a:cxn>
                <a:cxn ang="0">
                  <a:pos x="41" y="22"/>
                </a:cxn>
                <a:cxn ang="0">
                  <a:pos x="41" y="30"/>
                </a:cxn>
                <a:cxn ang="0">
                  <a:pos x="38" y="37"/>
                </a:cxn>
                <a:cxn ang="0">
                  <a:pos x="35" y="43"/>
                </a:cxn>
                <a:cxn ang="0">
                  <a:pos x="28" y="51"/>
                </a:cxn>
                <a:cxn ang="0">
                  <a:pos x="20" y="58"/>
                </a:cxn>
                <a:cxn ang="0">
                  <a:pos x="11" y="62"/>
                </a:cxn>
                <a:cxn ang="0">
                  <a:pos x="0" y="68"/>
                </a:cxn>
                <a:cxn ang="0">
                  <a:pos x="10" y="99"/>
                </a:cxn>
                <a:cxn ang="0">
                  <a:pos x="25" y="94"/>
                </a:cxn>
                <a:cxn ang="0">
                  <a:pos x="38" y="85"/>
                </a:cxn>
                <a:cxn ang="0">
                  <a:pos x="51" y="76"/>
                </a:cxn>
                <a:cxn ang="0">
                  <a:pos x="62" y="64"/>
                </a:cxn>
                <a:cxn ang="0">
                  <a:pos x="69" y="52"/>
                </a:cxn>
                <a:cxn ang="0">
                  <a:pos x="74" y="36"/>
                </a:cxn>
                <a:cxn ang="0">
                  <a:pos x="74" y="18"/>
                </a:cxn>
                <a:cxn ang="0">
                  <a:pos x="70" y="1"/>
                </a:cxn>
                <a:cxn ang="0">
                  <a:pos x="70" y="0"/>
                </a:cxn>
                <a:cxn ang="0">
                  <a:pos x="39" y="13"/>
                </a:cxn>
              </a:cxnLst>
              <a:rect l="0" t="0" r="r" b="b"/>
              <a:pathLst>
                <a:path w="74" h="99">
                  <a:moveTo>
                    <a:pt x="39" y="13"/>
                  </a:moveTo>
                  <a:lnTo>
                    <a:pt x="39" y="12"/>
                  </a:lnTo>
                  <a:lnTo>
                    <a:pt x="41" y="22"/>
                  </a:lnTo>
                  <a:lnTo>
                    <a:pt x="41" y="30"/>
                  </a:lnTo>
                  <a:lnTo>
                    <a:pt x="38" y="37"/>
                  </a:lnTo>
                  <a:lnTo>
                    <a:pt x="35" y="43"/>
                  </a:lnTo>
                  <a:lnTo>
                    <a:pt x="28" y="51"/>
                  </a:lnTo>
                  <a:lnTo>
                    <a:pt x="20" y="58"/>
                  </a:lnTo>
                  <a:lnTo>
                    <a:pt x="11" y="62"/>
                  </a:lnTo>
                  <a:lnTo>
                    <a:pt x="0" y="68"/>
                  </a:lnTo>
                  <a:lnTo>
                    <a:pt x="10" y="99"/>
                  </a:lnTo>
                  <a:lnTo>
                    <a:pt x="25" y="94"/>
                  </a:lnTo>
                  <a:lnTo>
                    <a:pt x="38" y="85"/>
                  </a:lnTo>
                  <a:lnTo>
                    <a:pt x="51" y="76"/>
                  </a:lnTo>
                  <a:lnTo>
                    <a:pt x="62" y="64"/>
                  </a:lnTo>
                  <a:lnTo>
                    <a:pt x="69" y="52"/>
                  </a:lnTo>
                  <a:lnTo>
                    <a:pt x="74" y="36"/>
                  </a:lnTo>
                  <a:lnTo>
                    <a:pt x="74" y="18"/>
                  </a:lnTo>
                  <a:lnTo>
                    <a:pt x="70" y="1"/>
                  </a:lnTo>
                  <a:lnTo>
                    <a:pt x="70" y="0"/>
                  </a:lnTo>
                  <a:lnTo>
                    <a:pt x="39" y="13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14" name="Freeform 454"/>
            <p:cNvSpPr>
              <a:spLocks/>
            </p:cNvSpPr>
            <p:nvPr/>
          </p:nvSpPr>
          <p:spPr bwMode="auto">
            <a:xfrm>
              <a:off x="1185" y="3088"/>
              <a:ext cx="5" cy="3"/>
            </a:xfrm>
            <a:custGeom>
              <a:avLst/>
              <a:gdLst/>
              <a:ahLst/>
              <a:cxnLst>
                <a:cxn ang="0">
                  <a:pos x="20" y="44"/>
                </a:cxn>
                <a:cxn ang="0">
                  <a:pos x="20" y="43"/>
                </a:cxn>
                <a:cxn ang="0">
                  <a:pos x="27" y="39"/>
                </a:cxn>
                <a:cxn ang="0">
                  <a:pos x="37" y="35"/>
                </a:cxn>
                <a:cxn ang="0">
                  <a:pos x="46" y="34"/>
                </a:cxn>
                <a:cxn ang="0">
                  <a:pos x="54" y="34"/>
                </a:cxn>
                <a:cxn ang="0">
                  <a:pos x="61" y="36"/>
                </a:cxn>
                <a:cxn ang="0">
                  <a:pos x="69" y="39"/>
                </a:cxn>
                <a:cxn ang="0">
                  <a:pos x="74" y="43"/>
                </a:cxn>
                <a:cxn ang="0">
                  <a:pos x="77" y="50"/>
                </a:cxn>
                <a:cxn ang="0">
                  <a:pos x="108" y="37"/>
                </a:cxn>
                <a:cxn ang="0">
                  <a:pos x="99" y="22"/>
                </a:cxn>
                <a:cxn ang="0">
                  <a:pos x="88" y="12"/>
                </a:cxn>
                <a:cxn ang="0">
                  <a:pos x="73" y="4"/>
                </a:cxn>
                <a:cxn ang="0">
                  <a:pos x="58" y="0"/>
                </a:cxn>
                <a:cxn ang="0">
                  <a:pos x="42" y="0"/>
                </a:cxn>
                <a:cxn ang="0">
                  <a:pos x="26" y="3"/>
                </a:cxn>
                <a:cxn ang="0">
                  <a:pos x="13" y="10"/>
                </a:cxn>
                <a:cxn ang="0">
                  <a:pos x="0" y="18"/>
                </a:cxn>
                <a:cxn ang="0">
                  <a:pos x="0" y="17"/>
                </a:cxn>
                <a:cxn ang="0">
                  <a:pos x="20" y="44"/>
                </a:cxn>
              </a:cxnLst>
              <a:rect l="0" t="0" r="r" b="b"/>
              <a:pathLst>
                <a:path w="108" h="50">
                  <a:moveTo>
                    <a:pt x="20" y="44"/>
                  </a:moveTo>
                  <a:lnTo>
                    <a:pt x="20" y="43"/>
                  </a:lnTo>
                  <a:lnTo>
                    <a:pt x="27" y="39"/>
                  </a:lnTo>
                  <a:lnTo>
                    <a:pt x="37" y="35"/>
                  </a:lnTo>
                  <a:lnTo>
                    <a:pt x="46" y="34"/>
                  </a:lnTo>
                  <a:lnTo>
                    <a:pt x="54" y="34"/>
                  </a:lnTo>
                  <a:lnTo>
                    <a:pt x="61" y="36"/>
                  </a:lnTo>
                  <a:lnTo>
                    <a:pt x="69" y="39"/>
                  </a:lnTo>
                  <a:lnTo>
                    <a:pt x="74" y="43"/>
                  </a:lnTo>
                  <a:lnTo>
                    <a:pt x="77" y="50"/>
                  </a:lnTo>
                  <a:lnTo>
                    <a:pt x="108" y="37"/>
                  </a:lnTo>
                  <a:lnTo>
                    <a:pt x="99" y="22"/>
                  </a:lnTo>
                  <a:lnTo>
                    <a:pt x="88" y="12"/>
                  </a:lnTo>
                  <a:lnTo>
                    <a:pt x="73" y="4"/>
                  </a:lnTo>
                  <a:lnTo>
                    <a:pt x="58" y="0"/>
                  </a:lnTo>
                  <a:lnTo>
                    <a:pt x="42" y="0"/>
                  </a:lnTo>
                  <a:lnTo>
                    <a:pt x="26" y="3"/>
                  </a:lnTo>
                  <a:lnTo>
                    <a:pt x="13" y="10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20" y="44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15" name="Freeform 455"/>
            <p:cNvSpPr>
              <a:spLocks/>
            </p:cNvSpPr>
            <p:nvPr/>
          </p:nvSpPr>
          <p:spPr bwMode="auto">
            <a:xfrm>
              <a:off x="1182" y="3089"/>
              <a:ext cx="4" cy="7"/>
            </a:xfrm>
            <a:custGeom>
              <a:avLst/>
              <a:gdLst/>
              <a:ahLst/>
              <a:cxnLst>
                <a:cxn ang="0">
                  <a:pos x="36" y="114"/>
                </a:cxn>
                <a:cxn ang="0">
                  <a:pos x="36" y="114"/>
                </a:cxn>
                <a:cxn ang="0">
                  <a:pos x="34" y="107"/>
                </a:cxn>
                <a:cxn ang="0">
                  <a:pos x="33" y="96"/>
                </a:cxn>
                <a:cxn ang="0">
                  <a:pos x="35" y="83"/>
                </a:cxn>
                <a:cxn ang="0">
                  <a:pos x="38" y="72"/>
                </a:cxn>
                <a:cxn ang="0">
                  <a:pos x="44" y="59"/>
                </a:cxn>
                <a:cxn ang="0">
                  <a:pos x="52" y="46"/>
                </a:cxn>
                <a:cxn ang="0">
                  <a:pos x="60" y="36"/>
                </a:cxn>
                <a:cxn ang="0">
                  <a:pos x="69" y="27"/>
                </a:cxn>
                <a:cxn ang="0">
                  <a:pos x="49" y="0"/>
                </a:cxn>
                <a:cxn ang="0">
                  <a:pos x="36" y="13"/>
                </a:cxn>
                <a:cxn ang="0">
                  <a:pos x="25" y="27"/>
                </a:cxn>
                <a:cxn ang="0">
                  <a:pos x="15" y="42"/>
                </a:cxn>
                <a:cxn ang="0">
                  <a:pos x="7" y="59"/>
                </a:cxn>
                <a:cxn ang="0">
                  <a:pos x="2" y="77"/>
                </a:cxn>
                <a:cxn ang="0">
                  <a:pos x="0" y="94"/>
                </a:cxn>
                <a:cxn ang="0">
                  <a:pos x="1" y="113"/>
                </a:cxn>
                <a:cxn ang="0">
                  <a:pos x="7" y="131"/>
                </a:cxn>
                <a:cxn ang="0">
                  <a:pos x="7" y="131"/>
                </a:cxn>
                <a:cxn ang="0">
                  <a:pos x="36" y="114"/>
                </a:cxn>
              </a:cxnLst>
              <a:rect l="0" t="0" r="r" b="b"/>
              <a:pathLst>
                <a:path w="69" h="131">
                  <a:moveTo>
                    <a:pt x="36" y="114"/>
                  </a:moveTo>
                  <a:lnTo>
                    <a:pt x="36" y="114"/>
                  </a:lnTo>
                  <a:lnTo>
                    <a:pt x="34" y="107"/>
                  </a:lnTo>
                  <a:lnTo>
                    <a:pt x="33" y="96"/>
                  </a:lnTo>
                  <a:lnTo>
                    <a:pt x="35" y="83"/>
                  </a:lnTo>
                  <a:lnTo>
                    <a:pt x="38" y="72"/>
                  </a:lnTo>
                  <a:lnTo>
                    <a:pt x="44" y="59"/>
                  </a:lnTo>
                  <a:lnTo>
                    <a:pt x="52" y="46"/>
                  </a:lnTo>
                  <a:lnTo>
                    <a:pt x="60" y="36"/>
                  </a:lnTo>
                  <a:lnTo>
                    <a:pt x="69" y="27"/>
                  </a:lnTo>
                  <a:lnTo>
                    <a:pt x="49" y="0"/>
                  </a:lnTo>
                  <a:lnTo>
                    <a:pt x="36" y="13"/>
                  </a:lnTo>
                  <a:lnTo>
                    <a:pt x="25" y="27"/>
                  </a:lnTo>
                  <a:lnTo>
                    <a:pt x="15" y="42"/>
                  </a:lnTo>
                  <a:lnTo>
                    <a:pt x="7" y="59"/>
                  </a:lnTo>
                  <a:lnTo>
                    <a:pt x="2" y="77"/>
                  </a:lnTo>
                  <a:lnTo>
                    <a:pt x="0" y="94"/>
                  </a:lnTo>
                  <a:lnTo>
                    <a:pt x="1" y="113"/>
                  </a:lnTo>
                  <a:lnTo>
                    <a:pt x="7" y="131"/>
                  </a:lnTo>
                  <a:lnTo>
                    <a:pt x="7" y="131"/>
                  </a:lnTo>
                  <a:lnTo>
                    <a:pt x="36" y="114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16" name="Freeform 456"/>
            <p:cNvSpPr>
              <a:spLocks/>
            </p:cNvSpPr>
            <p:nvPr/>
          </p:nvSpPr>
          <p:spPr bwMode="auto">
            <a:xfrm>
              <a:off x="1183" y="3095"/>
              <a:ext cx="5" cy="4"/>
            </a:xfrm>
            <a:custGeom>
              <a:avLst/>
              <a:gdLst/>
              <a:ahLst/>
              <a:cxnLst>
                <a:cxn ang="0">
                  <a:pos x="107" y="41"/>
                </a:cxn>
                <a:cxn ang="0">
                  <a:pos x="107" y="41"/>
                </a:cxn>
                <a:cxn ang="0">
                  <a:pos x="96" y="43"/>
                </a:cxn>
                <a:cxn ang="0">
                  <a:pos x="85" y="43"/>
                </a:cxn>
                <a:cxn ang="0">
                  <a:pos x="75" y="41"/>
                </a:cxn>
                <a:cxn ang="0">
                  <a:pos x="63" y="37"/>
                </a:cxn>
                <a:cxn ang="0">
                  <a:pos x="54" y="29"/>
                </a:cxn>
                <a:cxn ang="0">
                  <a:pos x="44" y="22"/>
                </a:cxn>
                <a:cxn ang="0">
                  <a:pos x="36" y="13"/>
                </a:cxn>
                <a:cxn ang="0">
                  <a:pos x="29" y="0"/>
                </a:cxn>
                <a:cxn ang="0">
                  <a:pos x="0" y="17"/>
                </a:cxn>
                <a:cxn ang="0">
                  <a:pos x="9" y="32"/>
                </a:cxn>
                <a:cxn ang="0">
                  <a:pos x="21" y="45"/>
                </a:cxn>
                <a:cxn ang="0">
                  <a:pos x="34" y="57"/>
                </a:cxn>
                <a:cxn ang="0">
                  <a:pos x="49" y="66"/>
                </a:cxn>
                <a:cxn ang="0">
                  <a:pos x="64" y="73"/>
                </a:cxn>
                <a:cxn ang="0">
                  <a:pos x="81" y="77"/>
                </a:cxn>
                <a:cxn ang="0">
                  <a:pos x="98" y="77"/>
                </a:cxn>
                <a:cxn ang="0">
                  <a:pos x="117" y="73"/>
                </a:cxn>
                <a:cxn ang="0">
                  <a:pos x="117" y="73"/>
                </a:cxn>
                <a:cxn ang="0">
                  <a:pos x="107" y="41"/>
                </a:cxn>
              </a:cxnLst>
              <a:rect l="0" t="0" r="r" b="b"/>
              <a:pathLst>
                <a:path w="117" h="77">
                  <a:moveTo>
                    <a:pt x="107" y="41"/>
                  </a:moveTo>
                  <a:lnTo>
                    <a:pt x="107" y="41"/>
                  </a:lnTo>
                  <a:lnTo>
                    <a:pt x="96" y="43"/>
                  </a:lnTo>
                  <a:lnTo>
                    <a:pt x="85" y="43"/>
                  </a:lnTo>
                  <a:lnTo>
                    <a:pt x="75" y="41"/>
                  </a:lnTo>
                  <a:lnTo>
                    <a:pt x="63" y="37"/>
                  </a:lnTo>
                  <a:lnTo>
                    <a:pt x="54" y="29"/>
                  </a:lnTo>
                  <a:lnTo>
                    <a:pt x="44" y="22"/>
                  </a:lnTo>
                  <a:lnTo>
                    <a:pt x="36" y="13"/>
                  </a:lnTo>
                  <a:lnTo>
                    <a:pt x="29" y="0"/>
                  </a:lnTo>
                  <a:lnTo>
                    <a:pt x="0" y="17"/>
                  </a:lnTo>
                  <a:lnTo>
                    <a:pt x="9" y="32"/>
                  </a:lnTo>
                  <a:lnTo>
                    <a:pt x="21" y="45"/>
                  </a:lnTo>
                  <a:lnTo>
                    <a:pt x="34" y="57"/>
                  </a:lnTo>
                  <a:lnTo>
                    <a:pt x="49" y="66"/>
                  </a:lnTo>
                  <a:lnTo>
                    <a:pt x="64" y="73"/>
                  </a:lnTo>
                  <a:lnTo>
                    <a:pt x="81" y="77"/>
                  </a:lnTo>
                  <a:lnTo>
                    <a:pt x="98" y="77"/>
                  </a:lnTo>
                  <a:lnTo>
                    <a:pt x="117" y="73"/>
                  </a:lnTo>
                  <a:lnTo>
                    <a:pt x="117" y="73"/>
                  </a:lnTo>
                  <a:lnTo>
                    <a:pt x="107" y="41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17" name="Freeform 457"/>
            <p:cNvSpPr>
              <a:spLocks/>
            </p:cNvSpPr>
            <p:nvPr/>
          </p:nvSpPr>
          <p:spPr bwMode="auto">
            <a:xfrm>
              <a:off x="1188" y="3094"/>
              <a:ext cx="3" cy="5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47" y="8"/>
                </a:cxn>
                <a:cxn ang="0">
                  <a:pos x="44" y="18"/>
                </a:cxn>
                <a:cxn ang="0">
                  <a:pos x="41" y="26"/>
                </a:cxn>
                <a:cxn ang="0">
                  <a:pos x="36" y="34"/>
                </a:cxn>
                <a:cxn ang="0">
                  <a:pos x="31" y="40"/>
                </a:cxn>
                <a:cxn ang="0">
                  <a:pos x="22" y="47"/>
                </a:cxn>
                <a:cxn ang="0">
                  <a:pos x="12" y="54"/>
                </a:cxn>
                <a:cxn ang="0">
                  <a:pos x="0" y="58"/>
                </a:cxn>
                <a:cxn ang="0">
                  <a:pos x="10" y="90"/>
                </a:cxn>
                <a:cxn ang="0">
                  <a:pos x="27" y="83"/>
                </a:cxn>
                <a:cxn ang="0">
                  <a:pos x="40" y="75"/>
                </a:cxn>
                <a:cxn ang="0">
                  <a:pos x="51" y="65"/>
                </a:cxn>
                <a:cxn ang="0">
                  <a:pos x="62" y="55"/>
                </a:cxn>
                <a:cxn ang="0">
                  <a:pos x="70" y="41"/>
                </a:cxn>
                <a:cxn ang="0">
                  <a:pos x="75" y="28"/>
                </a:cxn>
                <a:cxn ang="0">
                  <a:pos x="78" y="17"/>
                </a:cxn>
                <a:cxn ang="0">
                  <a:pos x="81" y="4"/>
                </a:cxn>
                <a:cxn ang="0">
                  <a:pos x="48" y="0"/>
                </a:cxn>
              </a:cxnLst>
              <a:rect l="0" t="0" r="r" b="b"/>
              <a:pathLst>
                <a:path w="81" h="90">
                  <a:moveTo>
                    <a:pt x="48" y="0"/>
                  </a:moveTo>
                  <a:lnTo>
                    <a:pt x="47" y="8"/>
                  </a:lnTo>
                  <a:lnTo>
                    <a:pt x="44" y="18"/>
                  </a:lnTo>
                  <a:lnTo>
                    <a:pt x="41" y="26"/>
                  </a:lnTo>
                  <a:lnTo>
                    <a:pt x="36" y="34"/>
                  </a:lnTo>
                  <a:lnTo>
                    <a:pt x="31" y="40"/>
                  </a:lnTo>
                  <a:lnTo>
                    <a:pt x="22" y="47"/>
                  </a:lnTo>
                  <a:lnTo>
                    <a:pt x="12" y="54"/>
                  </a:lnTo>
                  <a:lnTo>
                    <a:pt x="0" y="58"/>
                  </a:lnTo>
                  <a:lnTo>
                    <a:pt x="10" y="90"/>
                  </a:lnTo>
                  <a:lnTo>
                    <a:pt x="27" y="83"/>
                  </a:lnTo>
                  <a:lnTo>
                    <a:pt x="40" y="75"/>
                  </a:lnTo>
                  <a:lnTo>
                    <a:pt x="51" y="65"/>
                  </a:lnTo>
                  <a:lnTo>
                    <a:pt x="62" y="55"/>
                  </a:lnTo>
                  <a:lnTo>
                    <a:pt x="70" y="41"/>
                  </a:lnTo>
                  <a:lnTo>
                    <a:pt x="75" y="28"/>
                  </a:lnTo>
                  <a:lnTo>
                    <a:pt x="78" y="17"/>
                  </a:lnTo>
                  <a:lnTo>
                    <a:pt x="81" y="4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18" name="Freeform 458"/>
            <p:cNvSpPr>
              <a:spLocks/>
            </p:cNvSpPr>
            <p:nvPr/>
          </p:nvSpPr>
          <p:spPr bwMode="auto">
            <a:xfrm>
              <a:off x="1187" y="3097"/>
              <a:ext cx="2" cy="1"/>
            </a:xfrm>
            <a:custGeom>
              <a:avLst/>
              <a:gdLst/>
              <a:ahLst/>
              <a:cxnLst>
                <a:cxn ang="0">
                  <a:pos x="33" y="19"/>
                </a:cxn>
                <a:cxn ang="0">
                  <a:pos x="32" y="12"/>
                </a:cxn>
                <a:cxn ang="0">
                  <a:pos x="28" y="6"/>
                </a:cxn>
                <a:cxn ang="0">
                  <a:pos x="23" y="2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3"/>
                </a:cxn>
                <a:cxn ang="0">
                  <a:pos x="2" y="7"/>
                </a:cxn>
                <a:cxn ang="0">
                  <a:pos x="0" y="15"/>
                </a:cxn>
                <a:cxn ang="0">
                  <a:pos x="33" y="19"/>
                </a:cxn>
              </a:cxnLst>
              <a:rect l="0" t="0" r="r" b="b"/>
              <a:pathLst>
                <a:path w="33" h="19">
                  <a:moveTo>
                    <a:pt x="33" y="19"/>
                  </a:moveTo>
                  <a:lnTo>
                    <a:pt x="32" y="12"/>
                  </a:lnTo>
                  <a:lnTo>
                    <a:pt x="28" y="6"/>
                  </a:lnTo>
                  <a:lnTo>
                    <a:pt x="23" y="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6" y="3"/>
                  </a:lnTo>
                  <a:lnTo>
                    <a:pt x="2" y="7"/>
                  </a:lnTo>
                  <a:lnTo>
                    <a:pt x="0" y="15"/>
                  </a:lnTo>
                  <a:lnTo>
                    <a:pt x="33" y="19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19" name="Freeform 459"/>
            <p:cNvSpPr>
              <a:spLocks/>
            </p:cNvSpPr>
            <p:nvPr/>
          </p:nvSpPr>
          <p:spPr bwMode="auto">
            <a:xfrm>
              <a:off x="1142" y="3240"/>
              <a:ext cx="1" cy="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6" y="27"/>
                </a:cxn>
                <a:cxn ang="0">
                  <a:pos x="11" y="26"/>
                </a:cxn>
                <a:cxn ang="0">
                  <a:pos x="16" y="24"/>
                </a:cxn>
                <a:cxn ang="0">
                  <a:pos x="19" y="20"/>
                </a:cxn>
                <a:cxn ang="0">
                  <a:pos x="21" y="15"/>
                </a:cxn>
                <a:cxn ang="0">
                  <a:pos x="21" y="9"/>
                </a:cxn>
                <a:cxn ang="0">
                  <a:pos x="19" y="4"/>
                </a:cxn>
                <a:cxn ang="0">
                  <a:pos x="14" y="0"/>
                </a:cxn>
                <a:cxn ang="0">
                  <a:pos x="0" y="25"/>
                </a:cxn>
              </a:cxnLst>
              <a:rect l="0" t="0" r="r" b="b"/>
              <a:pathLst>
                <a:path w="21" h="27">
                  <a:moveTo>
                    <a:pt x="0" y="25"/>
                  </a:moveTo>
                  <a:lnTo>
                    <a:pt x="6" y="27"/>
                  </a:lnTo>
                  <a:lnTo>
                    <a:pt x="11" y="26"/>
                  </a:lnTo>
                  <a:lnTo>
                    <a:pt x="16" y="24"/>
                  </a:lnTo>
                  <a:lnTo>
                    <a:pt x="19" y="20"/>
                  </a:lnTo>
                  <a:lnTo>
                    <a:pt x="21" y="15"/>
                  </a:lnTo>
                  <a:lnTo>
                    <a:pt x="21" y="9"/>
                  </a:lnTo>
                  <a:lnTo>
                    <a:pt x="19" y="4"/>
                  </a:lnTo>
                  <a:lnTo>
                    <a:pt x="14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20" name="Freeform 460"/>
            <p:cNvSpPr>
              <a:spLocks/>
            </p:cNvSpPr>
            <p:nvPr/>
          </p:nvSpPr>
          <p:spPr bwMode="auto">
            <a:xfrm>
              <a:off x="1133" y="3221"/>
              <a:ext cx="10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29"/>
                </a:cxn>
                <a:cxn ang="0">
                  <a:pos x="3" y="56"/>
                </a:cxn>
                <a:cxn ang="0">
                  <a:pos x="8" y="84"/>
                </a:cxn>
                <a:cxn ang="0">
                  <a:pos x="15" y="110"/>
                </a:cxn>
                <a:cxn ang="0">
                  <a:pos x="22" y="135"/>
                </a:cxn>
                <a:cxn ang="0">
                  <a:pos x="31" y="162"/>
                </a:cxn>
                <a:cxn ang="0">
                  <a:pos x="41" y="187"/>
                </a:cxn>
                <a:cxn ang="0">
                  <a:pos x="55" y="211"/>
                </a:cxn>
                <a:cxn ang="0">
                  <a:pos x="68" y="235"/>
                </a:cxn>
                <a:cxn ang="0">
                  <a:pos x="84" y="258"/>
                </a:cxn>
                <a:cxn ang="0">
                  <a:pos x="102" y="278"/>
                </a:cxn>
                <a:cxn ang="0">
                  <a:pos x="119" y="298"/>
                </a:cxn>
                <a:cxn ang="0">
                  <a:pos x="138" y="317"/>
                </a:cxn>
                <a:cxn ang="0">
                  <a:pos x="159" y="335"/>
                </a:cxn>
                <a:cxn ang="0">
                  <a:pos x="180" y="352"/>
                </a:cxn>
                <a:cxn ang="0">
                  <a:pos x="204" y="365"/>
                </a:cxn>
                <a:cxn ang="0">
                  <a:pos x="218" y="340"/>
                </a:cxn>
                <a:cxn ang="0">
                  <a:pos x="196" y="326"/>
                </a:cxn>
                <a:cxn ang="0">
                  <a:pos x="177" y="311"/>
                </a:cxn>
                <a:cxn ang="0">
                  <a:pos x="157" y="296"/>
                </a:cxn>
                <a:cxn ang="0">
                  <a:pos x="139" y="277"/>
                </a:cxn>
                <a:cxn ang="0">
                  <a:pos x="122" y="259"/>
                </a:cxn>
                <a:cxn ang="0">
                  <a:pos x="107" y="239"/>
                </a:cxn>
                <a:cxn ang="0">
                  <a:pos x="92" y="218"/>
                </a:cxn>
                <a:cxn ang="0">
                  <a:pos x="79" y="197"/>
                </a:cxn>
                <a:cxn ang="0">
                  <a:pos x="68" y="174"/>
                </a:cxn>
                <a:cxn ang="0">
                  <a:pos x="58" y="151"/>
                </a:cxn>
                <a:cxn ang="0">
                  <a:pos x="49" y="127"/>
                </a:cxn>
                <a:cxn ang="0">
                  <a:pos x="41" y="102"/>
                </a:cxn>
                <a:cxn ang="0">
                  <a:pos x="36" y="77"/>
                </a:cxn>
                <a:cxn ang="0">
                  <a:pos x="31" y="52"/>
                </a:cxn>
                <a:cxn ang="0">
                  <a:pos x="29" y="27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0" y="0"/>
                </a:cxn>
              </a:cxnLst>
              <a:rect l="0" t="0" r="r" b="b"/>
              <a:pathLst>
                <a:path w="218" h="365">
                  <a:moveTo>
                    <a:pt x="0" y="0"/>
                  </a:moveTo>
                  <a:lnTo>
                    <a:pt x="0" y="0"/>
                  </a:lnTo>
                  <a:lnTo>
                    <a:pt x="1" y="29"/>
                  </a:lnTo>
                  <a:lnTo>
                    <a:pt x="3" y="56"/>
                  </a:lnTo>
                  <a:lnTo>
                    <a:pt x="8" y="84"/>
                  </a:lnTo>
                  <a:lnTo>
                    <a:pt x="15" y="110"/>
                  </a:lnTo>
                  <a:lnTo>
                    <a:pt x="22" y="135"/>
                  </a:lnTo>
                  <a:lnTo>
                    <a:pt x="31" y="162"/>
                  </a:lnTo>
                  <a:lnTo>
                    <a:pt x="41" y="187"/>
                  </a:lnTo>
                  <a:lnTo>
                    <a:pt x="55" y="211"/>
                  </a:lnTo>
                  <a:lnTo>
                    <a:pt x="68" y="235"/>
                  </a:lnTo>
                  <a:lnTo>
                    <a:pt x="84" y="258"/>
                  </a:lnTo>
                  <a:lnTo>
                    <a:pt x="102" y="278"/>
                  </a:lnTo>
                  <a:lnTo>
                    <a:pt x="119" y="298"/>
                  </a:lnTo>
                  <a:lnTo>
                    <a:pt x="138" y="317"/>
                  </a:lnTo>
                  <a:lnTo>
                    <a:pt x="159" y="335"/>
                  </a:lnTo>
                  <a:lnTo>
                    <a:pt x="180" y="352"/>
                  </a:lnTo>
                  <a:lnTo>
                    <a:pt x="204" y="365"/>
                  </a:lnTo>
                  <a:lnTo>
                    <a:pt x="218" y="340"/>
                  </a:lnTo>
                  <a:lnTo>
                    <a:pt x="196" y="326"/>
                  </a:lnTo>
                  <a:lnTo>
                    <a:pt x="177" y="311"/>
                  </a:lnTo>
                  <a:lnTo>
                    <a:pt x="157" y="296"/>
                  </a:lnTo>
                  <a:lnTo>
                    <a:pt x="139" y="277"/>
                  </a:lnTo>
                  <a:lnTo>
                    <a:pt x="122" y="259"/>
                  </a:lnTo>
                  <a:lnTo>
                    <a:pt x="107" y="239"/>
                  </a:lnTo>
                  <a:lnTo>
                    <a:pt x="92" y="218"/>
                  </a:lnTo>
                  <a:lnTo>
                    <a:pt x="79" y="197"/>
                  </a:lnTo>
                  <a:lnTo>
                    <a:pt x="68" y="174"/>
                  </a:lnTo>
                  <a:lnTo>
                    <a:pt x="58" y="151"/>
                  </a:lnTo>
                  <a:lnTo>
                    <a:pt x="49" y="127"/>
                  </a:lnTo>
                  <a:lnTo>
                    <a:pt x="41" y="102"/>
                  </a:lnTo>
                  <a:lnTo>
                    <a:pt x="36" y="77"/>
                  </a:lnTo>
                  <a:lnTo>
                    <a:pt x="31" y="52"/>
                  </a:lnTo>
                  <a:lnTo>
                    <a:pt x="29" y="27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21" name="Freeform 461"/>
            <p:cNvSpPr>
              <a:spLocks/>
            </p:cNvSpPr>
            <p:nvPr/>
          </p:nvSpPr>
          <p:spPr bwMode="auto">
            <a:xfrm>
              <a:off x="1133" y="3216"/>
              <a:ext cx="2" cy="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7" y="10"/>
                </a:cxn>
                <a:cxn ang="0">
                  <a:pos x="5" y="23"/>
                </a:cxn>
                <a:cxn ang="0">
                  <a:pos x="4" y="33"/>
                </a:cxn>
                <a:cxn ang="0">
                  <a:pos x="2" y="45"/>
                </a:cxn>
                <a:cxn ang="0">
                  <a:pos x="1" y="58"/>
                </a:cxn>
                <a:cxn ang="0">
                  <a:pos x="1" y="69"/>
                </a:cxn>
                <a:cxn ang="0">
                  <a:pos x="0" y="80"/>
                </a:cxn>
                <a:cxn ang="0">
                  <a:pos x="0" y="92"/>
                </a:cxn>
                <a:cxn ang="0">
                  <a:pos x="28" y="92"/>
                </a:cxn>
                <a:cxn ang="0">
                  <a:pos x="28" y="82"/>
                </a:cxn>
                <a:cxn ang="0">
                  <a:pos x="29" y="71"/>
                </a:cxn>
                <a:cxn ang="0">
                  <a:pos x="29" y="60"/>
                </a:cxn>
                <a:cxn ang="0">
                  <a:pos x="30" y="49"/>
                </a:cxn>
                <a:cxn ang="0">
                  <a:pos x="32" y="38"/>
                </a:cxn>
                <a:cxn ang="0">
                  <a:pos x="33" y="27"/>
                </a:cxn>
                <a:cxn ang="0">
                  <a:pos x="35" y="17"/>
                </a:cxn>
                <a:cxn ang="0">
                  <a:pos x="37" y="6"/>
                </a:cxn>
                <a:cxn ang="0">
                  <a:pos x="9" y="0"/>
                </a:cxn>
              </a:cxnLst>
              <a:rect l="0" t="0" r="r" b="b"/>
              <a:pathLst>
                <a:path w="37" h="92">
                  <a:moveTo>
                    <a:pt x="9" y="0"/>
                  </a:moveTo>
                  <a:lnTo>
                    <a:pt x="7" y="10"/>
                  </a:lnTo>
                  <a:lnTo>
                    <a:pt x="5" y="23"/>
                  </a:lnTo>
                  <a:lnTo>
                    <a:pt x="4" y="33"/>
                  </a:lnTo>
                  <a:lnTo>
                    <a:pt x="2" y="45"/>
                  </a:lnTo>
                  <a:lnTo>
                    <a:pt x="1" y="58"/>
                  </a:lnTo>
                  <a:lnTo>
                    <a:pt x="1" y="69"/>
                  </a:lnTo>
                  <a:lnTo>
                    <a:pt x="0" y="80"/>
                  </a:lnTo>
                  <a:lnTo>
                    <a:pt x="0" y="92"/>
                  </a:lnTo>
                  <a:lnTo>
                    <a:pt x="28" y="92"/>
                  </a:lnTo>
                  <a:lnTo>
                    <a:pt x="28" y="82"/>
                  </a:lnTo>
                  <a:lnTo>
                    <a:pt x="29" y="71"/>
                  </a:lnTo>
                  <a:lnTo>
                    <a:pt x="29" y="60"/>
                  </a:lnTo>
                  <a:lnTo>
                    <a:pt x="30" y="49"/>
                  </a:lnTo>
                  <a:lnTo>
                    <a:pt x="32" y="38"/>
                  </a:lnTo>
                  <a:lnTo>
                    <a:pt x="33" y="27"/>
                  </a:lnTo>
                  <a:lnTo>
                    <a:pt x="35" y="17"/>
                  </a:lnTo>
                  <a:lnTo>
                    <a:pt x="37" y="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22" name="Freeform 462"/>
            <p:cNvSpPr>
              <a:spLocks/>
            </p:cNvSpPr>
            <p:nvPr/>
          </p:nvSpPr>
          <p:spPr bwMode="auto">
            <a:xfrm>
              <a:off x="1133" y="3220"/>
              <a:ext cx="1" cy="1"/>
            </a:xfrm>
            <a:custGeom>
              <a:avLst/>
              <a:gdLst/>
              <a:ahLst/>
              <a:cxnLst>
                <a:cxn ang="0">
                  <a:pos x="28" y="18"/>
                </a:cxn>
                <a:cxn ang="0">
                  <a:pos x="28" y="11"/>
                </a:cxn>
                <a:cxn ang="0">
                  <a:pos x="26" y="6"/>
                </a:cxn>
                <a:cxn ang="0">
                  <a:pos x="22" y="2"/>
                </a:cxn>
                <a:cxn ang="0">
                  <a:pos x="17" y="0"/>
                </a:cxn>
                <a:cxn ang="0">
                  <a:pos x="12" y="0"/>
                </a:cxn>
                <a:cxn ang="0">
                  <a:pos x="7" y="2"/>
                </a:cxn>
                <a:cxn ang="0">
                  <a:pos x="3" y="5"/>
                </a:cxn>
                <a:cxn ang="0">
                  <a:pos x="0" y="11"/>
                </a:cxn>
                <a:cxn ang="0">
                  <a:pos x="28" y="18"/>
                </a:cxn>
              </a:cxnLst>
              <a:rect l="0" t="0" r="r" b="b"/>
              <a:pathLst>
                <a:path w="28" h="18">
                  <a:moveTo>
                    <a:pt x="28" y="18"/>
                  </a:moveTo>
                  <a:lnTo>
                    <a:pt x="28" y="11"/>
                  </a:lnTo>
                  <a:lnTo>
                    <a:pt x="26" y="6"/>
                  </a:lnTo>
                  <a:lnTo>
                    <a:pt x="22" y="2"/>
                  </a:lnTo>
                  <a:lnTo>
                    <a:pt x="17" y="0"/>
                  </a:lnTo>
                  <a:lnTo>
                    <a:pt x="12" y="0"/>
                  </a:lnTo>
                  <a:lnTo>
                    <a:pt x="7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28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23" name="Freeform 463"/>
            <p:cNvSpPr>
              <a:spLocks/>
            </p:cNvSpPr>
            <p:nvPr/>
          </p:nvSpPr>
          <p:spPr bwMode="auto">
            <a:xfrm>
              <a:off x="1141" y="3233"/>
              <a:ext cx="1" cy="2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6" y="27"/>
                </a:cxn>
                <a:cxn ang="0">
                  <a:pos x="11" y="26"/>
                </a:cxn>
                <a:cxn ang="0">
                  <a:pos x="16" y="24"/>
                </a:cxn>
                <a:cxn ang="0">
                  <a:pos x="19" y="20"/>
                </a:cxn>
                <a:cxn ang="0">
                  <a:pos x="21" y="14"/>
                </a:cxn>
                <a:cxn ang="0">
                  <a:pos x="21" y="9"/>
                </a:cxn>
                <a:cxn ang="0">
                  <a:pos x="19" y="4"/>
                </a:cxn>
                <a:cxn ang="0">
                  <a:pos x="14" y="0"/>
                </a:cxn>
                <a:cxn ang="0">
                  <a:pos x="0" y="25"/>
                </a:cxn>
              </a:cxnLst>
              <a:rect l="0" t="0" r="r" b="b"/>
              <a:pathLst>
                <a:path w="21" h="27">
                  <a:moveTo>
                    <a:pt x="0" y="25"/>
                  </a:moveTo>
                  <a:lnTo>
                    <a:pt x="6" y="27"/>
                  </a:lnTo>
                  <a:lnTo>
                    <a:pt x="11" y="26"/>
                  </a:lnTo>
                  <a:lnTo>
                    <a:pt x="16" y="24"/>
                  </a:lnTo>
                  <a:lnTo>
                    <a:pt x="19" y="20"/>
                  </a:lnTo>
                  <a:lnTo>
                    <a:pt x="21" y="14"/>
                  </a:lnTo>
                  <a:lnTo>
                    <a:pt x="21" y="9"/>
                  </a:lnTo>
                  <a:lnTo>
                    <a:pt x="19" y="4"/>
                  </a:lnTo>
                  <a:lnTo>
                    <a:pt x="14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24" name="Freeform 464"/>
            <p:cNvSpPr>
              <a:spLocks/>
            </p:cNvSpPr>
            <p:nvPr/>
          </p:nvSpPr>
          <p:spPr bwMode="auto">
            <a:xfrm>
              <a:off x="1137" y="3224"/>
              <a:ext cx="5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2" y="27"/>
                </a:cxn>
                <a:cxn ang="0">
                  <a:pos x="4" y="40"/>
                </a:cxn>
                <a:cxn ang="0">
                  <a:pos x="7" y="53"/>
                </a:cxn>
                <a:cxn ang="0">
                  <a:pos x="11" y="68"/>
                </a:cxn>
                <a:cxn ang="0">
                  <a:pos x="15" y="80"/>
                </a:cxn>
                <a:cxn ang="0">
                  <a:pos x="21" y="92"/>
                </a:cxn>
                <a:cxn ang="0">
                  <a:pos x="28" y="104"/>
                </a:cxn>
                <a:cxn ang="0">
                  <a:pos x="34" y="116"/>
                </a:cxn>
                <a:cxn ang="0">
                  <a:pos x="42" y="126"/>
                </a:cxn>
                <a:cxn ang="0">
                  <a:pos x="50" y="138"/>
                </a:cxn>
                <a:cxn ang="0">
                  <a:pos x="59" y="147"/>
                </a:cxn>
                <a:cxn ang="0">
                  <a:pos x="68" y="157"/>
                </a:cxn>
                <a:cxn ang="0">
                  <a:pos x="80" y="165"/>
                </a:cxn>
                <a:cxn ang="0">
                  <a:pos x="90" y="173"/>
                </a:cxn>
                <a:cxn ang="0">
                  <a:pos x="101" y="181"/>
                </a:cxn>
                <a:cxn ang="0">
                  <a:pos x="115" y="156"/>
                </a:cxn>
                <a:cxn ang="0">
                  <a:pos x="106" y="149"/>
                </a:cxn>
                <a:cxn ang="0">
                  <a:pos x="96" y="142"/>
                </a:cxn>
                <a:cxn ang="0">
                  <a:pos x="87" y="136"/>
                </a:cxn>
                <a:cxn ang="0">
                  <a:pos x="80" y="126"/>
                </a:cxn>
                <a:cxn ang="0">
                  <a:pos x="70" y="119"/>
                </a:cxn>
                <a:cxn ang="0">
                  <a:pos x="64" y="109"/>
                </a:cxn>
                <a:cxn ang="0">
                  <a:pos x="58" y="101"/>
                </a:cxn>
                <a:cxn ang="0">
                  <a:pos x="52" y="89"/>
                </a:cxn>
                <a:cxn ang="0">
                  <a:pos x="46" y="80"/>
                </a:cxn>
                <a:cxn ang="0">
                  <a:pos x="42" y="69"/>
                </a:cxn>
                <a:cxn ang="0">
                  <a:pos x="38" y="58"/>
                </a:cxn>
                <a:cxn ang="0">
                  <a:pos x="34" y="47"/>
                </a:cxn>
                <a:cxn ang="0">
                  <a:pos x="33" y="35"/>
                </a:cxn>
                <a:cxn ang="0">
                  <a:pos x="31" y="23"/>
                </a:cxn>
                <a:cxn ang="0">
                  <a:pos x="29" y="11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0" y="0"/>
                </a:cxn>
              </a:cxnLst>
              <a:rect l="0" t="0" r="r" b="b"/>
              <a:pathLst>
                <a:path w="115" h="181">
                  <a:moveTo>
                    <a:pt x="0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2" y="27"/>
                  </a:lnTo>
                  <a:lnTo>
                    <a:pt x="4" y="40"/>
                  </a:lnTo>
                  <a:lnTo>
                    <a:pt x="7" y="53"/>
                  </a:lnTo>
                  <a:lnTo>
                    <a:pt x="11" y="68"/>
                  </a:lnTo>
                  <a:lnTo>
                    <a:pt x="15" y="80"/>
                  </a:lnTo>
                  <a:lnTo>
                    <a:pt x="21" y="92"/>
                  </a:lnTo>
                  <a:lnTo>
                    <a:pt x="28" y="104"/>
                  </a:lnTo>
                  <a:lnTo>
                    <a:pt x="34" y="116"/>
                  </a:lnTo>
                  <a:lnTo>
                    <a:pt x="42" y="126"/>
                  </a:lnTo>
                  <a:lnTo>
                    <a:pt x="50" y="138"/>
                  </a:lnTo>
                  <a:lnTo>
                    <a:pt x="59" y="147"/>
                  </a:lnTo>
                  <a:lnTo>
                    <a:pt x="68" y="157"/>
                  </a:lnTo>
                  <a:lnTo>
                    <a:pt x="80" y="165"/>
                  </a:lnTo>
                  <a:lnTo>
                    <a:pt x="90" y="173"/>
                  </a:lnTo>
                  <a:lnTo>
                    <a:pt x="101" y="181"/>
                  </a:lnTo>
                  <a:lnTo>
                    <a:pt x="115" y="156"/>
                  </a:lnTo>
                  <a:lnTo>
                    <a:pt x="106" y="149"/>
                  </a:lnTo>
                  <a:lnTo>
                    <a:pt x="96" y="142"/>
                  </a:lnTo>
                  <a:lnTo>
                    <a:pt x="87" y="136"/>
                  </a:lnTo>
                  <a:lnTo>
                    <a:pt x="80" y="126"/>
                  </a:lnTo>
                  <a:lnTo>
                    <a:pt x="70" y="119"/>
                  </a:lnTo>
                  <a:lnTo>
                    <a:pt x="64" y="109"/>
                  </a:lnTo>
                  <a:lnTo>
                    <a:pt x="58" y="101"/>
                  </a:lnTo>
                  <a:lnTo>
                    <a:pt x="52" y="89"/>
                  </a:lnTo>
                  <a:lnTo>
                    <a:pt x="46" y="80"/>
                  </a:lnTo>
                  <a:lnTo>
                    <a:pt x="42" y="69"/>
                  </a:lnTo>
                  <a:lnTo>
                    <a:pt x="38" y="58"/>
                  </a:lnTo>
                  <a:lnTo>
                    <a:pt x="34" y="47"/>
                  </a:lnTo>
                  <a:lnTo>
                    <a:pt x="33" y="35"/>
                  </a:lnTo>
                  <a:lnTo>
                    <a:pt x="31" y="23"/>
                  </a:lnTo>
                  <a:lnTo>
                    <a:pt x="29" y="11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25" name="Freeform 465"/>
            <p:cNvSpPr>
              <a:spLocks/>
            </p:cNvSpPr>
            <p:nvPr/>
          </p:nvSpPr>
          <p:spPr bwMode="auto">
            <a:xfrm>
              <a:off x="1137" y="3222"/>
              <a:ext cx="1" cy="2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6"/>
                </a:cxn>
                <a:cxn ang="0">
                  <a:pos x="2" y="11"/>
                </a:cxn>
                <a:cxn ang="0">
                  <a:pos x="1" y="18"/>
                </a:cxn>
                <a:cxn ang="0">
                  <a:pos x="1" y="23"/>
                </a:cxn>
                <a:cxn ang="0">
                  <a:pos x="0" y="30"/>
                </a:cxn>
                <a:cxn ang="0">
                  <a:pos x="0" y="36"/>
                </a:cxn>
                <a:cxn ang="0">
                  <a:pos x="0" y="41"/>
                </a:cxn>
                <a:cxn ang="0">
                  <a:pos x="0" y="47"/>
                </a:cxn>
                <a:cxn ang="0">
                  <a:pos x="29" y="47"/>
                </a:cxn>
                <a:cxn ang="0">
                  <a:pos x="29" y="41"/>
                </a:cxn>
                <a:cxn ang="0">
                  <a:pos x="29" y="36"/>
                </a:cxn>
                <a:cxn ang="0">
                  <a:pos x="29" y="32"/>
                </a:cxn>
                <a:cxn ang="0">
                  <a:pos x="30" y="26"/>
                </a:cxn>
                <a:cxn ang="0">
                  <a:pos x="30" y="20"/>
                </a:cxn>
                <a:cxn ang="0">
                  <a:pos x="31" y="17"/>
                </a:cxn>
                <a:cxn ang="0">
                  <a:pos x="32" y="12"/>
                </a:cxn>
                <a:cxn ang="0">
                  <a:pos x="33" y="7"/>
                </a:cxn>
                <a:cxn ang="0">
                  <a:pos x="4" y="0"/>
                </a:cxn>
              </a:cxnLst>
              <a:rect l="0" t="0" r="r" b="b"/>
              <a:pathLst>
                <a:path w="33" h="47">
                  <a:moveTo>
                    <a:pt x="4" y="0"/>
                  </a:moveTo>
                  <a:lnTo>
                    <a:pt x="3" y="6"/>
                  </a:lnTo>
                  <a:lnTo>
                    <a:pt x="2" y="11"/>
                  </a:lnTo>
                  <a:lnTo>
                    <a:pt x="1" y="18"/>
                  </a:lnTo>
                  <a:lnTo>
                    <a:pt x="1" y="23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0" y="41"/>
                  </a:lnTo>
                  <a:lnTo>
                    <a:pt x="0" y="47"/>
                  </a:lnTo>
                  <a:lnTo>
                    <a:pt x="29" y="47"/>
                  </a:lnTo>
                  <a:lnTo>
                    <a:pt x="29" y="41"/>
                  </a:lnTo>
                  <a:lnTo>
                    <a:pt x="29" y="36"/>
                  </a:lnTo>
                  <a:lnTo>
                    <a:pt x="29" y="32"/>
                  </a:lnTo>
                  <a:lnTo>
                    <a:pt x="30" y="26"/>
                  </a:lnTo>
                  <a:lnTo>
                    <a:pt x="30" y="20"/>
                  </a:lnTo>
                  <a:lnTo>
                    <a:pt x="31" y="17"/>
                  </a:lnTo>
                  <a:lnTo>
                    <a:pt x="32" y="12"/>
                  </a:lnTo>
                  <a:lnTo>
                    <a:pt x="33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26" name="Freeform 466"/>
            <p:cNvSpPr>
              <a:spLocks/>
            </p:cNvSpPr>
            <p:nvPr/>
          </p:nvSpPr>
          <p:spPr bwMode="auto">
            <a:xfrm>
              <a:off x="1137" y="3224"/>
              <a:ext cx="1" cy="1"/>
            </a:xfrm>
            <a:custGeom>
              <a:avLst/>
              <a:gdLst/>
              <a:ahLst/>
              <a:cxnLst>
                <a:cxn ang="0">
                  <a:pos x="29" y="18"/>
                </a:cxn>
                <a:cxn ang="0">
                  <a:pos x="29" y="11"/>
                </a:cxn>
                <a:cxn ang="0">
                  <a:pos x="27" y="6"/>
                </a:cxn>
                <a:cxn ang="0">
                  <a:pos x="22" y="2"/>
                </a:cxn>
                <a:cxn ang="0">
                  <a:pos x="17" y="0"/>
                </a:cxn>
                <a:cxn ang="0">
                  <a:pos x="12" y="0"/>
                </a:cxn>
                <a:cxn ang="0">
                  <a:pos x="7" y="2"/>
                </a:cxn>
                <a:cxn ang="0">
                  <a:pos x="3" y="5"/>
                </a:cxn>
                <a:cxn ang="0">
                  <a:pos x="0" y="11"/>
                </a:cxn>
                <a:cxn ang="0">
                  <a:pos x="29" y="18"/>
                </a:cxn>
              </a:cxnLst>
              <a:rect l="0" t="0" r="r" b="b"/>
              <a:pathLst>
                <a:path w="29" h="18">
                  <a:moveTo>
                    <a:pt x="29" y="18"/>
                  </a:moveTo>
                  <a:lnTo>
                    <a:pt x="29" y="11"/>
                  </a:lnTo>
                  <a:lnTo>
                    <a:pt x="27" y="6"/>
                  </a:lnTo>
                  <a:lnTo>
                    <a:pt x="22" y="2"/>
                  </a:lnTo>
                  <a:lnTo>
                    <a:pt x="17" y="0"/>
                  </a:lnTo>
                  <a:lnTo>
                    <a:pt x="12" y="0"/>
                  </a:lnTo>
                  <a:lnTo>
                    <a:pt x="7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29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27" name="Freeform 467"/>
            <p:cNvSpPr>
              <a:spLocks/>
            </p:cNvSpPr>
            <p:nvPr/>
          </p:nvSpPr>
          <p:spPr bwMode="auto">
            <a:xfrm>
              <a:off x="1307" y="3123"/>
              <a:ext cx="1" cy="1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7" y="0"/>
                </a:cxn>
                <a:cxn ang="0">
                  <a:pos x="1" y="5"/>
                </a:cxn>
                <a:cxn ang="0">
                  <a:pos x="0" y="13"/>
                </a:cxn>
                <a:cxn ang="0">
                  <a:pos x="5" y="20"/>
                </a:cxn>
                <a:cxn ang="0">
                  <a:pos x="15" y="1"/>
                </a:cxn>
              </a:cxnLst>
              <a:rect l="0" t="0" r="r" b="b"/>
              <a:pathLst>
                <a:path w="15" h="20">
                  <a:moveTo>
                    <a:pt x="15" y="1"/>
                  </a:moveTo>
                  <a:lnTo>
                    <a:pt x="7" y="0"/>
                  </a:lnTo>
                  <a:lnTo>
                    <a:pt x="1" y="5"/>
                  </a:lnTo>
                  <a:lnTo>
                    <a:pt x="0" y="13"/>
                  </a:lnTo>
                  <a:lnTo>
                    <a:pt x="5" y="20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28" name="Freeform 468"/>
            <p:cNvSpPr>
              <a:spLocks/>
            </p:cNvSpPr>
            <p:nvPr/>
          </p:nvSpPr>
          <p:spPr bwMode="auto">
            <a:xfrm>
              <a:off x="1307" y="3123"/>
              <a:ext cx="7" cy="15"/>
            </a:xfrm>
            <a:custGeom>
              <a:avLst/>
              <a:gdLst/>
              <a:ahLst/>
              <a:cxnLst>
                <a:cxn ang="0">
                  <a:pos x="164" y="274"/>
                </a:cxn>
                <a:cxn ang="0">
                  <a:pos x="164" y="274"/>
                </a:cxn>
                <a:cxn ang="0">
                  <a:pos x="162" y="253"/>
                </a:cxn>
                <a:cxn ang="0">
                  <a:pos x="160" y="233"/>
                </a:cxn>
                <a:cxn ang="0">
                  <a:pos x="157" y="211"/>
                </a:cxn>
                <a:cxn ang="0">
                  <a:pos x="153" y="190"/>
                </a:cxn>
                <a:cxn ang="0">
                  <a:pos x="147" y="170"/>
                </a:cxn>
                <a:cxn ang="0">
                  <a:pos x="139" y="152"/>
                </a:cxn>
                <a:cxn ang="0">
                  <a:pos x="130" y="135"/>
                </a:cxn>
                <a:cxn ang="0">
                  <a:pos x="122" y="116"/>
                </a:cxn>
                <a:cxn ang="0">
                  <a:pos x="112" y="98"/>
                </a:cxn>
                <a:cxn ang="0">
                  <a:pos x="100" y="82"/>
                </a:cxn>
                <a:cxn ang="0">
                  <a:pos x="87" y="65"/>
                </a:cxn>
                <a:cxn ang="0">
                  <a:pos x="73" y="50"/>
                </a:cxn>
                <a:cxn ang="0">
                  <a:pos x="59" y="35"/>
                </a:cxn>
                <a:cxn ang="0">
                  <a:pos x="43" y="23"/>
                </a:cxn>
                <a:cxn ang="0">
                  <a:pos x="27" y="10"/>
                </a:cxn>
                <a:cxn ang="0">
                  <a:pos x="10" y="0"/>
                </a:cxn>
                <a:cxn ang="0">
                  <a:pos x="0" y="19"/>
                </a:cxn>
                <a:cxn ang="0">
                  <a:pos x="15" y="29"/>
                </a:cxn>
                <a:cxn ang="0">
                  <a:pos x="30" y="40"/>
                </a:cxn>
                <a:cxn ang="0">
                  <a:pos x="45" y="52"/>
                </a:cxn>
                <a:cxn ang="0">
                  <a:pos x="59" y="65"/>
                </a:cxn>
                <a:cxn ang="0">
                  <a:pos x="71" y="80"/>
                </a:cxn>
                <a:cxn ang="0">
                  <a:pos x="83" y="94"/>
                </a:cxn>
                <a:cxn ang="0">
                  <a:pos x="94" y="110"/>
                </a:cxn>
                <a:cxn ang="0">
                  <a:pos x="104" y="126"/>
                </a:cxn>
                <a:cxn ang="0">
                  <a:pos x="112" y="143"/>
                </a:cxn>
                <a:cxn ang="0">
                  <a:pos x="119" y="161"/>
                </a:cxn>
                <a:cxn ang="0">
                  <a:pos x="126" y="179"/>
                </a:cxn>
                <a:cxn ang="0">
                  <a:pos x="132" y="197"/>
                </a:cxn>
                <a:cxn ang="0">
                  <a:pos x="136" y="216"/>
                </a:cxn>
                <a:cxn ang="0">
                  <a:pos x="139" y="235"/>
                </a:cxn>
                <a:cxn ang="0">
                  <a:pos x="141" y="255"/>
                </a:cxn>
                <a:cxn ang="0">
                  <a:pos x="141" y="274"/>
                </a:cxn>
                <a:cxn ang="0">
                  <a:pos x="141" y="274"/>
                </a:cxn>
                <a:cxn ang="0">
                  <a:pos x="164" y="274"/>
                </a:cxn>
              </a:cxnLst>
              <a:rect l="0" t="0" r="r" b="b"/>
              <a:pathLst>
                <a:path w="164" h="274">
                  <a:moveTo>
                    <a:pt x="164" y="274"/>
                  </a:moveTo>
                  <a:lnTo>
                    <a:pt x="164" y="274"/>
                  </a:lnTo>
                  <a:lnTo>
                    <a:pt x="162" y="253"/>
                  </a:lnTo>
                  <a:lnTo>
                    <a:pt x="160" y="233"/>
                  </a:lnTo>
                  <a:lnTo>
                    <a:pt x="157" y="211"/>
                  </a:lnTo>
                  <a:lnTo>
                    <a:pt x="153" y="190"/>
                  </a:lnTo>
                  <a:lnTo>
                    <a:pt x="147" y="170"/>
                  </a:lnTo>
                  <a:lnTo>
                    <a:pt x="139" y="152"/>
                  </a:lnTo>
                  <a:lnTo>
                    <a:pt x="130" y="135"/>
                  </a:lnTo>
                  <a:lnTo>
                    <a:pt x="122" y="116"/>
                  </a:lnTo>
                  <a:lnTo>
                    <a:pt x="112" y="98"/>
                  </a:lnTo>
                  <a:lnTo>
                    <a:pt x="100" y="82"/>
                  </a:lnTo>
                  <a:lnTo>
                    <a:pt x="87" y="65"/>
                  </a:lnTo>
                  <a:lnTo>
                    <a:pt x="73" y="50"/>
                  </a:lnTo>
                  <a:lnTo>
                    <a:pt x="59" y="35"/>
                  </a:lnTo>
                  <a:lnTo>
                    <a:pt x="43" y="23"/>
                  </a:lnTo>
                  <a:lnTo>
                    <a:pt x="27" y="10"/>
                  </a:lnTo>
                  <a:lnTo>
                    <a:pt x="10" y="0"/>
                  </a:lnTo>
                  <a:lnTo>
                    <a:pt x="0" y="19"/>
                  </a:lnTo>
                  <a:lnTo>
                    <a:pt x="15" y="29"/>
                  </a:lnTo>
                  <a:lnTo>
                    <a:pt x="30" y="40"/>
                  </a:lnTo>
                  <a:lnTo>
                    <a:pt x="45" y="52"/>
                  </a:lnTo>
                  <a:lnTo>
                    <a:pt x="59" y="65"/>
                  </a:lnTo>
                  <a:lnTo>
                    <a:pt x="71" y="80"/>
                  </a:lnTo>
                  <a:lnTo>
                    <a:pt x="83" y="94"/>
                  </a:lnTo>
                  <a:lnTo>
                    <a:pt x="94" y="110"/>
                  </a:lnTo>
                  <a:lnTo>
                    <a:pt x="104" y="126"/>
                  </a:lnTo>
                  <a:lnTo>
                    <a:pt x="112" y="143"/>
                  </a:lnTo>
                  <a:lnTo>
                    <a:pt x="119" y="161"/>
                  </a:lnTo>
                  <a:lnTo>
                    <a:pt x="126" y="179"/>
                  </a:lnTo>
                  <a:lnTo>
                    <a:pt x="132" y="197"/>
                  </a:lnTo>
                  <a:lnTo>
                    <a:pt x="136" y="216"/>
                  </a:lnTo>
                  <a:lnTo>
                    <a:pt x="139" y="235"/>
                  </a:lnTo>
                  <a:lnTo>
                    <a:pt x="141" y="255"/>
                  </a:lnTo>
                  <a:lnTo>
                    <a:pt x="141" y="274"/>
                  </a:lnTo>
                  <a:lnTo>
                    <a:pt x="141" y="274"/>
                  </a:lnTo>
                  <a:lnTo>
                    <a:pt x="164" y="2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29" name="Freeform 469"/>
            <p:cNvSpPr>
              <a:spLocks/>
            </p:cNvSpPr>
            <p:nvPr/>
          </p:nvSpPr>
          <p:spPr bwMode="auto">
            <a:xfrm>
              <a:off x="1313" y="3138"/>
              <a:ext cx="1" cy="4"/>
            </a:xfrm>
            <a:custGeom>
              <a:avLst/>
              <a:gdLst/>
              <a:ahLst/>
              <a:cxnLst>
                <a:cxn ang="0">
                  <a:pos x="21" y="68"/>
                </a:cxn>
                <a:cxn ang="0">
                  <a:pos x="22" y="60"/>
                </a:cxn>
                <a:cxn ang="0">
                  <a:pos x="24" y="52"/>
                </a:cxn>
                <a:cxn ang="0">
                  <a:pos x="25" y="43"/>
                </a:cxn>
                <a:cxn ang="0">
                  <a:pos x="26" y="34"/>
                </a:cxn>
                <a:cxn ang="0">
                  <a:pos x="28" y="25"/>
                </a:cxn>
                <a:cxn ang="0">
                  <a:pos x="28" y="17"/>
                </a:cxn>
                <a:cxn ang="0">
                  <a:pos x="29" y="8"/>
                </a:cxn>
                <a:cxn ang="0">
                  <a:pos x="29" y="0"/>
                </a:cxn>
                <a:cxn ang="0">
                  <a:pos x="6" y="0"/>
                </a:cxn>
                <a:cxn ang="0">
                  <a:pos x="6" y="8"/>
                </a:cxn>
                <a:cxn ang="0">
                  <a:pos x="5" y="17"/>
                </a:cxn>
                <a:cxn ang="0">
                  <a:pos x="5" y="25"/>
                </a:cxn>
                <a:cxn ang="0">
                  <a:pos x="5" y="32"/>
                </a:cxn>
                <a:cxn ang="0">
                  <a:pos x="4" y="41"/>
                </a:cxn>
                <a:cxn ang="0">
                  <a:pos x="3" y="48"/>
                </a:cxn>
                <a:cxn ang="0">
                  <a:pos x="1" y="56"/>
                </a:cxn>
                <a:cxn ang="0">
                  <a:pos x="0" y="64"/>
                </a:cxn>
                <a:cxn ang="0">
                  <a:pos x="21" y="68"/>
                </a:cxn>
              </a:cxnLst>
              <a:rect l="0" t="0" r="r" b="b"/>
              <a:pathLst>
                <a:path w="29" h="68">
                  <a:moveTo>
                    <a:pt x="21" y="68"/>
                  </a:moveTo>
                  <a:lnTo>
                    <a:pt x="22" y="60"/>
                  </a:lnTo>
                  <a:lnTo>
                    <a:pt x="24" y="52"/>
                  </a:lnTo>
                  <a:lnTo>
                    <a:pt x="25" y="43"/>
                  </a:lnTo>
                  <a:lnTo>
                    <a:pt x="26" y="34"/>
                  </a:lnTo>
                  <a:lnTo>
                    <a:pt x="28" y="25"/>
                  </a:lnTo>
                  <a:lnTo>
                    <a:pt x="28" y="17"/>
                  </a:lnTo>
                  <a:lnTo>
                    <a:pt x="29" y="8"/>
                  </a:lnTo>
                  <a:lnTo>
                    <a:pt x="29" y="0"/>
                  </a:lnTo>
                  <a:lnTo>
                    <a:pt x="6" y="0"/>
                  </a:lnTo>
                  <a:lnTo>
                    <a:pt x="6" y="8"/>
                  </a:lnTo>
                  <a:lnTo>
                    <a:pt x="5" y="17"/>
                  </a:lnTo>
                  <a:lnTo>
                    <a:pt x="5" y="25"/>
                  </a:lnTo>
                  <a:lnTo>
                    <a:pt x="5" y="32"/>
                  </a:lnTo>
                  <a:lnTo>
                    <a:pt x="4" y="41"/>
                  </a:lnTo>
                  <a:lnTo>
                    <a:pt x="3" y="48"/>
                  </a:lnTo>
                  <a:lnTo>
                    <a:pt x="1" y="56"/>
                  </a:lnTo>
                  <a:lnTo>
                    <a:pt x="0" y="64"/>
                  </a:lnTo>
                  <a:lnTo>
                    <a:pt x="21" y="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30" name="Freeform 470"/>
            <p:cNvSpPr>
              <a:spLocks/>
            </p:cNvSpPr>
            <p:nvPr/>
          </p:nvSpPr>
          <p:spPr bwMode="auto">
            <a:xfrm>
              <a:off x="1313" y="3138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8"/>
                </a:cxn>
                <a:cxn ang="0">
                  <a:pos x="10" y="12"/>
                </a:cxn>
                <a:cxn ang="0">
                  <a:pos x="17" y="11"/>
                </a:cxn>
                <a:cxn ang="0">
                  <a:pos x="21" y="4"/>
                </a:cxn>
                <a:cxn ang="0">
                  <a:pos x="0" y="0"/>
                </a:cxn>
              </a:cxnLst>
              <a:rect l="0" t="0" r="r" b="b"/>
              <a:pathLst>
                <a:path w="21" h="12">
                  <a:moveTo>
                    <a:pt x="0" y="0"/>
                  </a:moveTo>
                  <a:lnTo>
                    <a:pt x="3" y="8"/>
                  </a:lnTo>
                  <a:lnTo>
                    <a:pt x="10" y="12"/>
                  </a:lnTo>
                  <a:lnTo>
                    <a:pt x="17" y="11"/>
                  </a:lnTo>
                  <a:lnTo>
                    <a:pt x="21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31" name="Freeform 471"/>
            <p:cNvSpPr>
              <a:spLocks/>
            </p:cNvSpPr>
            <p:nvPr/>
          </p:nvSpPr>
          <p:spPr bwMode="auto">
            <a:xfrm>
              <a:off x="1307" y="3128"/>
              <a:ext cx="1" cy="1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7" y="0"/>
                </a:cxn>
                <a:cxn ang="0">
                  <a:pos x="1" y="6"/>
                </a:cxn>
                <a:cxn ang="0">
                  <a:pos x="0" y="14"/>
                </a:cxn>
                <a:cxn ang="0">
                  <a:pos x="5" y="20"/>
                </a:cxn>
                <a:cxn ang="0">
                  <a:pos x="15" y="1"/>
                </a:cxn>
              </a:cxnLst>
              <a:rect l="0" t="0" r="r" b="b"/>
              <a:pathLst>
                <a:path w="15" h="20">
                  <a:moveTo>
                    <a:pt x="15" y="1"/>
                  </a:moveTo>
                  <a:lnTo>
                    <a:pt x="7" y="0"/>
                  </a:lnTo>
                  <a:lnTo>
                    <a:pt x="1" y="6"/>
                  </a:lnTo>
                  <a:lnTo>
                    <a:pt x="0" y="14"/>
                  </a:lnTo>
                  <a:lnTo>
                    <a:pt x="5" y="20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32" name="Freeform 472"/>
            <p:cNvSpPr>
              <a:spLocks/>
            </p:cNvSpPr>
            <p:nvPr/>
          </p:nvSpPr>
          <p:spPr bwMode="auto">
            <a:xfrm>
              <a:off x="1308" y="3128"/>
              <a:ext cx="4" cy="8"/>
            </a:xfrm>
            <a:custGeom>
              <a:avLst/>
              <a:gdLst/>
              <a:ahLst/>
              <a:cxnLst>
                <a:cxn ang="0">
                  <a:pos x="86" y="136"/>
                </a:cxn>
                <a:cxn ang="0">
                  <a:pos x="86" y="136"/>
                </a:cxn>
                <a:cxn ang="0">
                  <a:pos x="85" y="116"/>
                </a:cxn>
                <a:cxn ang="0">
                  <a:pos x="81" y="95"/>
                </a:cxn>
                <a:cxn ang="0">
                  <a:pos x="76" y="76"/>
                </a:cxn>
                <a:cxn ang="0">
                  <a:pos x="66" y="58"/>
                </a:cxn>
                <a:cxn ang="0">
                  <a:pos x="55" y="41"/>
                </a:cxn>
                <a:cxn ang="0">
                  <a:pos x="42" y="26"/>
                </a:cxn>
                <a:cxn ang="0">
                  <a:pos x="27" y="12"/>
                </a:cxn>
                <a:cxn ang="0">
                  <a:pos x="10" y="0"/>
                </a:cxn>
                <a:cxn ang="0">
                  <a:pos x="0" y="19"/>
                </a:cxn>
                <a:cxn ang="0">
                  <a:pos x="14" y="29"/>
                </a:cxn>
                <a:cxn ang="0">
                  <a:pos x="28" y="40"/>
                </a:cxn>
                <a:cxn ang="0">
                  <a:pos x="39" y="54"/>
                </a:cxn>
                <a:cxn ang="0">
                  <a:pos x="48" y="69"/>
                </a:cxn>
                <a:cxn ang="0">
                  <a:pos x="55" y="85"/>
                </a:cxn>
                <a:cxn ang="0">
                  <a:pos x="60" y="102"/>
                </a:cxn>
                <a:cxn ang="0">
                  <a:pos x="64" y="118"/>
                </a:cxn>
                <a:cxn ang="0">
                  <a:pos x="65" y="136"/>
                </a:cxn>
                <a:cxn ang="0">
                  <a:pos x="65" y="136"/>
                </a:cxn>
                <a:cxn ang="0">
                  <a:pos x="86" y="136"/>
                </a:cxn>
              </a:cxnLst>
              <a:rect l="0" t="0" r="r" b="b"/>
              <a:pathLst>
                <a:path w="86" h="136">
                  <a:moveTo>
                    <a:pt x="86" y="136"/>
                  </a:moveTo>
                  <a:lnTo>
                    <a:pt x="86" y="136"/>
                  </a:lnTo>
                  <a:lnTo>
                    <a:pt x="85" y="116"/>
                  </a:lnTo>
                  <a:lnTo>
                    <a:pt x="81" y="95"/>
                  </a:lnTo>
                  <a:lnTo>
                    <a:pt x="76" y="76"/>
                  </a:lnTo>
                  <a:lnTo>
                    <a:pt x="66" y="58"/>
                  </a:lnTo>
                  <a:lnTo>
                    <a:pt x="55" y="41"/>
                  </a:lnTo>
                  <a:lnTo>
                    <a:pt x="42" y="26"/>
                  </a:lnTo>
                  <a:lnTo>
                    <a:pt x="27" y="12"/>
                  </a:lnTo>
                  <a:lnTo>
                    <a:pt x="10" y="0"/>
                  </a:lnTo>
                  <a:lnTo>
                    <a:pt x="0" y="19"/>
                  </a:lnTo>
                  <a:lnTo>
                    <a:pt x="14" y="29"/>
                  </a:lnTo>
                  <a:lnTo>
                    <a:pt x="28" y="40"/>
                  </a:lnTo>
                  <a:lnTo>
                    <a:pt x="39" y="54"/>
                  </a:lnTo>
                  <a:lnTo>
                    <a:pt x="48" y="69"/>
                  </a:lnTo>
                  <a:lnTo>
                    <a:pt x="55" y="85"/>
                  </a:lnTo>
                  <a:lnTo>
                    <a:pt x="60" y="102"/>
                  </a:lnTo>
                  <a:lnTo>
                    <a:pt x="64" y="118"/>
                  </a:lnTo>
                  <a:lnTo>
                    <a:pt x="65" y="136"/>
                  </a:lnTo>
                  <a:lnTo>
                    <a:pt x="65" y="136"/>
                  </a:lnTo>
                  <a:lnTo>
                    <a:pt x="86" y="1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33" name="Freeform 473"/>
            <p:cNvSpPr>
              <a:spLocks/>
            </p:cNvSpPr>
            <p:nvPr/>
          </p:nvSpPr>
          <p:spPr bwMode="auto">
            <a:xfrm>
              <a:off x="1311" y="3136"/>
              <a:ext cx="1" cy="2"/>
            </a:xfrm>
            <a:custGeom>
              <a:avLst/>
              <a:gdLst/>
              <a:ahLst/>
              <a:cxnLst>
                <a:cxn ang="0">
                  <a:pos x="21" y="35"/>
                </a:cxn>
                <a:cxn ang="0">
                  <a:pos x="22" y="30"/>
                </a:cxn>
                <a:cxn ang="0">
                  <a:pos x="22" y="26"/>
                </a:cxn>
                <a:cxn ang="0">
                  <a:pos x="23" y="21"/>
                </a:cxn>
                <a:cxn ang="0">
                  <a:pos x="23" y="18"/>
                </a:cxn>
                <a:cxn ang="0">
                  <a:pos x="24" y="15"/>
                </a:cxn>
                <a:cxn ang="0">
                  <a:pos x="24" y="9"/>
                </a:cxn>
                <a:cxn ang="0">
                  <a:pos x="24" y="5"/>
                </a:cxn>
                <a:cxn ang="0">
                  <a:pos x="24" y="0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3" y="9"/>
                </a:cxn>
                <a:cxn ang="0">
                  <a:pos x="3" y="11"/>
                </a:cxn>
                <a:cxn ang="0">
                  <a:pos x="2" y="14"/>
                </a:cxn>
                <a:cxn ang="0">
                  <a:pos x="2" y="19"/>
                </a:cxn>
                <a:cxn ang="0">
                  <a:pos x="1" y="24"/>
                </a:cxn>
                <a:cxn ang="0">
                  <a:pos x="1" y="28"/>
                </a:cxn>
                <a:cxn ang="0">
                  <a:pos x="0" y="31"/>
                </a:cxn>
                <a:cxn ang="0">
                  <a:pos x="21" y="35"/>
                </a:cxn>
              </a:cxnLst>
              <a:rect l="0" t="0" r="r" b="b"/>
              <a:pathLst>
                <a:path w="24" h="35">
                  <a:moveTo>
                    <a:pt x="21" y="35"/>
                  </a:moveTo>
                  <a:lnTo>
                    <a:pt x="22" y="30"/>
                  </a:lnTo>
                  <a:lnTo>
                    <a:pt x="22" y="26"/>
                  </a:lnTo>
                  <a:lnTo>
                    <a:pt x="23" y="21"/>
                  </a:lnTo>
                  <a:lnTo>
                    <a:pt x="23" y="18"/>
                  </a:lnTo>
                  <a:lnTo>
                    <a:pt x="24" y="15"/>
                  </a:lnTo>
                  <a:lnTo>
                    <a:pt x="24" y="9"/>
                  </a:lnTo>
                  <a:lnTo>
                    <a:pt x="24" y="5"/>
                  </a:lnTo>
                  <a:lnTo>
                    <a:pt x="24" y="0"/>
                  </a:lnTo>
                  <a:lnTo>
                    <a:pt x="3" y="0"/>
                  </a:lnTo>
                  <a:lnTo>
                    <a:pt x="3" y="5"/>
                  </a:lnTo>
                  <a:lnTo>
                    <a:pt x="3" y="9"/>
                  </a:lnTo>
                  <a:lnTo>
                    <a:pt x="3" y="11"/>
                  </a:lnTo>
                  <a:lnTo>
                    <a:pt x="2" y="14"/>
                  </a:lnTo>
                  <a:lnTo>
                    <a:pt x="2" y="19"/>
                  </a:lnTo>
                  <a:lnTo>
                    <a:pt x="1" y="24"/>
                  </a:lnTo>
                  <a:lnTo>
                    <a:pt x="1" y="28"/>
                  </a:lnTo>
                  <a:lnTo>
                    <a:pt x="0" y="31"/>
                  </a:lnTo>
                  <a:lnTo>
                    <a:pt x="21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34" name="Freeform 474"/>
            <p:cNvSpPr>
              <a:spLocks/>
            </p:cNvSpPr>
            <p:nvPr/>
          </p:nvSpPr>
          <p:spPr bwMode="auto">
            <a:xfrm>
              <a:off x="1311" y="3135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9"/>
                </a:cxn>
                <a:cxn ang="0">
                  <a:pos x="10" y="13"/>
                </a:cxn>
                <a:cxn ang="0">
                  <a:pos x="17" y="12"/>
                </a:cxn>
                <a:cxn ang="0">
                  <a:pos x="21" y="4"/>
                </a:cxn>
                <a:cxn ang="0">
                  <a:pos x="0" y="0"/>
                </a:cxn>
              </a:cxnLst>
              <a:rect l="0" t="0" r="r" b="b"/>
              <a:pathLst>
                <a:path w="21" h="13">
                  <a:moveTo>
                    <a:pt x="0" y="0"/>
                  </a:moveTo>
                  <a:lnTo>
                    <a:pt x="2" y="9"/>
                  </a:lnTo>
                  <a:lnTo>
                    <a:pt x="10" y="13"/>
                  </a:lnTo>
                  <a:lnTo>
                    <a:pt x="17" y="12"/>
                  </a:lnTo>
                  <a:lnTo>
                    <a:pt x="21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35" name="Freeform 475"/>
            <p:cNvSpPr>
              <a:spLocks/>
            </p:cNvSpPr>
            <p:nvPr/>
          </p:nvSpPr>
          <p:spPr bwMode="auto">
            <a:xfrm>
              <a:off x="1132" y="3300"/>
              <a:ext cx="53" cy="137"/>
            </a:xfrm>
            <a:custGeom>
              <a:avLst/>
              <a:gdLst/>
              <a:ahLst/>
              <a:cxnLst>
                <a:cxn ang="0">
                  <a:pos x="166" y="0"/>
                </a:cxn>
                <a:cxn ang="0">
                  <a:pos x="0" y="73"/>
                </a:cxn>
                <a:cxn ang="0">
                  <a:pos x="959" y="2481"/>
                </a:cxn>
                <a:cxn ang="0">
                  <a:pos x="1169" y="2389"/>
                </a:cxn>
                <a:cxn ang="0">
                  <a:pos x="166" y="0"/>
                </a:cxn>
              </a:cxnLst>
              <a:rect l="0" t="0" r="r" b="b"/>
              <a:pathLst>
                <a:path w="1169" h="2481">
                  <a:moveTo>
                    <a:pt x="166" y="0"/>
                  </a:moveTo>
                  <a:lnTo>
                    <a:pt x="0" y="73"/>
                  </a:lnTo>
                  <a:lnTo>
                    <a:pt x="959" y="2481"/>
                  </a:lnTo>
                  <a:lnTo>
                    <a:pt x="1169" y="2389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5459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36" name="Freeform 476"/>
            <p:cNvSpPr>
              <a:spLocks/>
            </p:cNvSpPr>
            <p:nvPr/>
          </p:nvSpPr>
          <p:spPr bwMode="auto">
            <a:xfrm>
              <a:off x="1132" y="3300"/>
              <a:ext cx="52" cy="137"/>
            </a:xfrm>
            <a:custGeom>
              <a:avLst/>
              <a:gdLst/>
              <a:ahLst/>
              <a:cxnLst>
                <a:cxn ang="0">
                  <a:pos x="126" y="6"/>
                </a:cxn>
                <a:cxn ang="0">
                  <a:pos x="104" y="14"/>
                </a:cxn>
                <a:cxn ang="0">
                  <a:pos x="81" y="24"/>
                </a:cxn>
                <a:cxn ang="0">
                  <a:pos x="36" y="44"/>
                </a:cxn>
                <a:cxn ang="0">
                  <a:pos x="29" y="132"/>
                </a:cxn>
                <a:cxn ang="0">
                  <a:pos x="81" y="260"/>
                </a:cxn>
                <a:cxn ang="0">
                  <a:pos x="125" y="370"/>
                </a:cxn>
                <a:cxn ang="0">
                  <a:pos x="163" y="467"/>
                </a:cxn>
                <a:cxn ang="0">
                  <a:pos x="198" y="554"/>
                </a:cxn>
                <a:cxn ang="0">
                  <a:pos x="232" y="637"/>
                </a:cxn>
                <a:cxn ang="0">
                  <a:pos x="265" y="723"/>
                </a:cxn>
                <a:cxn ang="0">
                  <a:pos x="302" y="812"/>
                </a:cxn>
                <a:cxn ang="0">
                  <a:pos x="342" y="913"/>
                </a:cxn>
                <a:cxn ang="0">
                  <a:pos x="388" y="1029"/>
                </a:cxn>
                <a:cxn ang="0">
                  <a:pos x="442" y="1164"/>
                </a:cxn>
                <a:cxn ang="0">
                  <a:pos x="505" y="1323"/>
                </a:cxn>
                <a:cxn ang="0">
                  <a:pos x="581" y="1511"/>
                </a:cxn>
                <a:cxn ang="0">
                  <a:pos x="669" y="1733"/>
                </a:cxn>
                <a:cxn ang="0">
                  <a:pos x="773" y="1993"/>
                </a:cxn>
                <a:cxn ang="0">
                  <a:pos x="895" y="2297"/>
                </a:cxn>
                <a:cxn ang="0">
                  <a:pos x="972" y="2462"/>
                </a:cxn>
                <a:cxn ang="0">
                  <a:pos x="989" y="2455"/>
                </a:cxn>
                <a:cxn ang="0">
                  <a:pos x="1003" y="2449"/>
                </a:cxn>
                <a:cxn ang="0">
                  <a:pos x="1015" y="2442"/>
                </a:cxn>
                <a:cxn ang="0">
                  <a:pos x="1030" y="2436"/>
                </a:cxn>
                <a:cxn ang="0">
                  <a:pos x="1050" y="2428"/>
                </a:cxn>
                <a:cxn ang="0">
                  <a:pos x="1077" y="2416"/>
                </a:cxn>
                <a:cxn ang="0">
                  <a:pos x="1116" y="2399"/>
                </a:cxn>
                <a:cxn ang="0">
                  <a:pos x="1110" y="2318"/>
                </a:cxn>
                <a:cxn ang="0">
                  <a:pos x="1056" y="2190"/>
                </a:cxn>
                <a:cxn ang="0">
                  <a:pos x="1011" y="2082"/>
                </a:cxn>
                <a:cxn ang="0">
                  <a:pos x="970" y="1985"/>
                </a:cxn>
                <a:cxn ang="0">
                  <a:pos x="935" y="1897"/>
                </a:cxn>
                <a:cxn ang="0">
                  <a:pos x="899" y="1814"/>
                </a:cxn>
                <a:cxn ang="0">
                  <a:pos x="864" y="1730"/>
                </a:cxn>
                <a:cxn ang="0">
                  <a:pos x="826" y="1640"/>
                </a:cxn>
                <a:cxn ang="0">
                  <a:pos x="785" y="1541"/>
                </a:cxn>
                <a:cxn ang="0">
                  <a:pos x="738" y="1426"/>
                </a:cxn>
                <a:cxn ang="0">
                  <a:pos x="682" y="1292"/>
                </a:cxn>
                <a:cxn ang="0">
                  <a:pos x="615" y="1134"/>
                </a:cxn>
                <a:cxn ang="0">
                  <a:pos x="537" y="947"/>
                </a:cxn>
                <a:cxn ang="0">
                  <a:pos x="445" y="727"/>
                </a:cxn>
                <a:cxn ang="0">
                  <a:pos x="337" y="469"/>
                </a:cxn>
                <a:cxn ang="0">
                  <a:pos x="210" y="167"/>
                </a:cxn>
              </a:cxnLst>
              <a:rect l="0" t="0" r="r" b="b"/>
              <a:pathLst>
                <a:path w="1140" h="2467">
                  <a:moveTo>
                    <a:pt x="140" y="0"/>
                  </a:moveTo>
                  <a:lnTo>
                    <a:pt x="126" y="6"/>
                  </a:lnTo>
                  <a:lnTo>
                    <a:pt x="114" y="10"/>
                  </a:lnTo>
                  <a:lnTo>
                    <a:pt x="104" y="14"/>
                  </a:lnTo>
                  <a:lnTo>
                    <a:pt x="94" y="19"/>
                  </a:lnTo>
                  <a:lnTo>
                    <a:pt x="81" y="24"/>
                  </a:lnTo>
                  <a:lnTo>
                    <a:pt x="61" y="32"/>
                  </a:lnTo>
                  <a:lnTo>
                    <a:pt x="36" y="44"/>
                  </a:lnTo>
                  <a:lnTo>
                    <a:pt x="0" y="61"/>
                  </a:lnTo>
                  <a:lnTo>
                    <a:pt x="29" y="132"/>
                  </a:lnTo>
                  <a:lnTo>
                    <a:pt x="55" y="199"/>
                  </a:lnTo>
                  <a:lnTo>
                    <a:pt x="81" y="260"/>
                  </a:lnTo>
                  <a:lnTo>
                    <a:pt x="103" y="317"/>
                  </a:lnTo>
                  <a:lnTo>
                    <a:pt x="125" y="370"/>
                  </a:lnTo>
                  <a:lnTo>
                    <a:pt x="144" y="419"/>
                  </a:lnTo>
                  <a:lnTo>
                    <a:pt x="163" y="467"/>
                  </a:lnTo>
                  <a:lnTo>
                    <a:pt x="181" y="511"/>
                  </a:lnTo>
                  <a:lnTo>
                    <a:pt x="198" y="554"/>
                  </a:lnTo>
                  <a:lnTo>
                    <a:pt x="215" y="596"/>
                  </a:lnTo>
                  <a:lnTo>
                    <a:pt x="232" y="637"/>
                  </a:lnTo>
                  <a:lnTo>
                    <a:pt x="249" y="680"/>
                  </a:lnTo>
                  <a:lnTo>
                    <a:pt x="265" y="723"/>
                  </a:lnTo>
                  <a:lnTo>
                    <a:pt x="284" y="766"/>
                  </a:lnTo>
                  <a:lnTo>
                    <a:pt x="302" y="812"/>
                  </a:lnTo>
                  <a:lnTo>
                    <a:pt x="322" y="861"/>
                  </a:lnTo>
                  <a:lnTo>
                    <a:pt x="342" y="913"/>
                  </a:lnTo>
                  <a:lnTo>
                    <a:pt x="364" y="968"/>
                  </a:lnTo>
                  <a:lnTo>
                    <a:pt x="388" y="1029"/>
                  </a:lnTo>
                  <a:lnTo>
                    <a:pt x="414" y="1093"/>
                  </a:lnTo>
                  <a:lnTo>
                    <a:pt x="442" y="1164"/>
                  </a:lnTo>
                  <a:lnTo>
                    <a:pt x="473" y="1239"/>
                  </a:lnTo>
                  <a:lnTo>
                    <a:pt x="505" y="1323"/>
                  </a:lnTo>
                  <a:lnTo>
                    <a:pt x="542" y="1412"/>
                  </a:lnTo>
                  <a:lnTo>
                    <a:pt x="581" y="1511"/>
                  </a:lnTo>
                  <a:lnTo>
                    <a:pt x="623" y="1618"/>
                  </a:lnTo>
                  <a:lnTo>
                    <a:pt x="669" y="1733"/>
                  </a:lnTo>
                  <a:lnTo>
                    <a:pt x="719" y="1858"/>
                  </a:lnTo>
                  <a:lnTo>
                    <a:pt x="773" y="1993"/>
                  </a:lnTo>
                  <a:lnTo>
                    <a:pt x="832" y="2140"/>
                  </a:lnTo>
                  <a:lnTo>
                    <a:pt x="895" y="2297"/>
                  </a:lnTo>
                  <a:lnTo>
                    <a:pt x="962" y="2467"/>
                  </a:lnTo>
                  <a:lnTo>
                    <a:pt x="972" y="2462"/>
                  </a:lnTo>
                  <a:lnTo>
                    <a:pt x="982" y="2458"/>
                  </a:lnTo>
                  <a:lnTo>
                    <a:pt x="989" y="2455"/>
                  </a:lnTo>
                  <a:lnTo>
                    <a:pt x="996" y="2452"/>
                  </a:lnTo>
                  <a:lnTo>
                    <a:pt x="1003" y="2449"/>
                  </a:lnTo>
                  <a:lnTo>
                    <a:pt x="1009" y="2445"/>
                  </a:lnTo>
                  <a:lnTo>
                    <a:pt x="1015" y="2442"/>
                  </a:lnTo>
                  <a:lnTo>
                    <a:pt x="1022" y="2439"/>
                  </a:lnTo>
                  <a:lnTo>
                    <a:pt x="1030" y="2436"/>
                  </a:lnTo>
                  <a:lnTo>
                    <a:pt x="1040" y="2432"/>
                  </a:lnTo>
                  <a:lnTo>
                    <a:pt x="1050" y="2428"/>
                  </a:lnTo>
                  <a:lnTo>
                    <a:pt x="1063" y="2422"/>
                  </a:lnTo>
                  <a:lnTo>
                    <a:pt x="1077" y="2416"/>
                  </a:lnTo>
                  <a:lnTo>
                    <a:pt x="1095" y="2409"/>
                  </a:lnTo>
                  <a:lnTo>
                    <a:pt x="1116" y="2399"/>
                  </a:lnTo>
                  <a:lnTo>
                    <a:pt x="1140" y="2390"/>
                  </a:lnTo>
                  <a:lnTo>
                    <a:pt x="1110" y="2318"/>
                  </a:lnTo>
                  <a:lnTo>
                    <a:pt x="1081" y="2251"/>
                  </a:lnTo>
                  <a:lnTo>
                    <a:pt x="1056" y="2190"/>
                  </a:lnTo>
                  <a:lnTo>
                    <a:pt x="1033" y="2134"/>
                  </a:lnTo>
                  <a:lnTo>
                    <a:pt x="1011" y="2082"/>
                  </a:lnTo>
                  <a:lnTo>
                    <a:pt x="991" y="2032"/>
                  </a:lnTo>
                  <a:lnTo>
                    <a:pt x="970" y="1985"/>
                  </a:lnTo>
                  <a:lnTo>
                    <a:pt x="952" y="1940"/>
                  </a:lnTo>
                  <a:lnTo>
                    <a:pt x="935" y="1897"/>
                  </a:lnTo>
                  <a:lnTo>
                    <a:pt x="916" y="1856"/>
                  </a:lnTo>
                  <a:lnTo>
                    <a:pt x="899" y="1814"/>
                  </a:lnTo>
                  <a:lnTo>
                    <a:pt x="882" y="1773"/>
                  </a:lnTo>
                  <a:lnTo>
                    <a:pt x="864" y="1730"/>
                  </a:lnTo>
                  <a:lnTo>
                    <a:pt x="846" y="1686"/>
                  </a:lnTo>
                  <a:lnTo>
                    <a:pt x="826" y="1640"/>
                  </a:lnTo>
                  <a:lnTo>
                    <a:pt x="807" y="1592"/>
                  </a:lnTo>
                  <a:lnTo>
                    <a:pt x="785" y="1541"/>
                  </a:lnTo>
                  <a:lnTo>
                    <a:pt x="762" y="1485"/>
                  </a:lnTo>
                  <a:lnTo>
                    <a:pt x="738" y="1426"/>
                  </a:lnTo>
                  <a:lnTo>
                    <a:pt x="710" y="1362"/>
                  </a:lnTo>
                  <a:lnTo>
                    <a:pt x="682" y="1292"/>
                  </a:lnTo>
                  <a:lnTo>
                    <a:pt x="650" y="1216"/>
                  </a:lnTo>
                  <a:lnTo>
                    <a:pt x="615" y="1134"/>
                  </a:lnTo>
                  <a:lnTo>
                    <a:pt x="578" y="1044"/>
                  </a:lnTo>
                  <a:lnTo>
                    <a:pt x="537" y="947"/>
                  </a:lnTo>
                  <a:lnTo>
                    <a:pt x="493" y="842"/>
                  </a:lnTo>
                  <a:lnTo>
                    <a:pt x="445" y="727"/>
                  </a:lnTo>
                  <a:lnTo>
                    <a:pt x="393" y="603"/>
                  </a:lnTo>
                  <a:lnTo>
                    <a:pt x="337" y="469"/>
                  </a:lnTo>
                  <a:lnTo>
                    <a:pt x="276" y="324"/>
                  </a:lnTo>
                  <a:lnTo>
                    <a:pt x="210" y="167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70757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37" name="Freeform 477"/>
            <p:cNvSpPr>
              <a:spLocks/>
            </p:cNvSpPr>
            <p:nvPr/>
          </p:nvSpPr>
          <p:spPr bwMode="auto">
            <a:xfrm>
              <a:off x="1133" y="3301"/>
              <a:ext cx="50" cy="136"/>
            </a:xfrm>
            <a:custGeom>
              <a:avLst/>
              <a:gdLst/>
              <a:ahLst/>
              <a:cxnLst>
                <a:cxn ang="0">
                  <a:pos x="100" y="4"/>
                </a:cxn>
                <a:cxn ang="0">
                  <a:pos x="84" y="12"/>
                </a:cxn>
                <a:cxn ang="0">
                  <a:pos x="65" y="19"/>
                </a:cxn>
                <a:cxn ang="0">
                  <a:pos x="29" y="36"/>
                </a:cxn>
                <a:cxn ang="0">
                  <a:pos x="29" y="120"/>
                </a:cxn>
                <a:cxn ang="0">
                  <a:pos x="81" y="248"/>
                </a:cxn>
                <a:cxn ang="0">
                  <a:pos x="125" y="358"/>
                </a:cxn>
                <a:cxn ang="0">
                  <a:pos x="164" y="455"/>
                </a:cxn>
                <a:cxn ang="0">
                  <a:pos x="199" y="542"/>
                </a:cxn>
                <a:cxn ang="0">
                  <a:pos x="233" y="625"/>
                </a:cxn>
                <a:cxn ang="0">
                  <a:pos x="267" y="711"/>
                </a:cxn>
                <a:cxn ang="0">
                  <a:pos x="302" y="800"/>
                </a:cxn>
                <a:cxn ang="0">
                  <a:pos x="343" y="900"/>
                </a:cxn>
                <a:cxn ang="0">
                  <a:pos x="389" y="1016"/>
                </a:cxn>
                <a:cxn ang="0">
                  <a:pos x="443" y="1151"/>
                </a:cxn>
                <a:cxn ang="0">
                  <a:pos x="507" y="1311"/>
                </a:cxn>
                <a:cxn ang="0">
                  <a:pos x="583" y="1499"/>
                </a:cxn>
                <a:cxn ang="0">
                  <a:pos x="672" y="1721"/>
                </a:cxn>
                <a:cxn ang="0">
                  <a:pos x="777" y="1981"/>
                </a:cxn>
                <a:cxn ang="0">
                  <a:pos x="898" y="2285"/>
                </a:cxn>
                <a:cxn ang="0">
                  <a:pos x="982" y="2447"/>
                </a:cxn>
                <a:cxn ang="0">
                  <a:pos x="1003" y="2436"/>
                </a:cxn>
                <a:cxn ang="0">
                  <a:pos x="1029" y="2426"/>
                </a:cxn>
                <a:cxn ang="0">
                  <a:pos x="1073" y="2407"/>
                </a:cxn>
                <a:cxn ang="0">
                  <a:pos x="1080" y="2320"/>
                </a:cxn>
                <a:cxn ang="0">
                  <a:pos x="1027" y="2193"/>
                </a:cxn>
                <a:cxn ang="0">
                  <a:pos x="981" y="2083"/>
                </a:cxn>
                <a:cxn ang="0">
                  <a:pos x="941" y="1987"/>
                </a:cxn>
                <a:cxn ang="0">
                  <a:pos x="905" y="1900"/>
                </a:cxn>
                <a:cxn ang="0">
                  <a:pos x="869" y="1817"/>
                </a:cxn>
                <a:cxn ang="0">
                  <a:pos x="835" y="1732"/>
                </a:cxn>
                <a:cxn ang="0">
                  <a:pos x="797" y="1643"/>
                </a:cxn>
                <a:cxn ang="0">
                  <a:pos x="756" y="1542"/>
                </a:cxn>
                <a:cxn ang="0">
                  <a:pos x="708" y="1428"/>
                </a:cxn>
                <a:cxn ang="0">
                  <a:pos x="652" y="1294"/>
                </a:cxn>
                <a:cxn ang="0">
                  <a:pos x="586" y="1136"/>
                </a:cxn>
                <a:cxn ang="0">
                  <a:pos x="508" y="948"/>
                </a:cxn>
                <a:cxn ang="0">
                  <a:pos x="417" y="728"/>
                </a:cxn>
                <a:cxn ang="0">
                  <a:pos x="308" y="469"/>
                </a:cxn>
                <a:cxn ang="0">
                  <a:pos x="183" y="168"/>
                </a:cxn>
              </a:cxnLst>
              <a:rect l="0" t="0" r="r" b="b"/>
              <a:pathLst>
                <a:path w="1109" h="2454">
                  <a:moveTo>
                    <a:pt x="113" y="0"/>
                  </a:moveTo>
                  <a:lnTo>
                    <a:pt x="100" y="4"/>
                  </a:lnTo>
                  <a:lnTo>
                    <a:pt x="92" y="9"/>
                  </a:lnTo>
                  <a:lnTo>
                    <a:pt x="84" y="12"/>
                  </a:lnTo>
                  <a:lnTo>
                    <a:pt x="76" y="15"/>
                  </a:lnTo>
                  <a:lnTo>
                    <a:pt x="65" y="19"/>
                  </a:lnTo>
                  <a:lnTo>
                    <a:pt x="49" y="26"/>
                  </a:lnTo>
                  <a:lnTo>
                    <a:pt x="29" y="36"/>
                  </a:lnTo>
                  <a:lnTo>
                    <a:pt x="0" y="49"/>
                  </a:lnTo>
                  <a:lnTo>
                    <a:pt x="29" y="120"/>
                  </a:lnTo>
                  <a:lnTo>
                    <a:pt x="56" y="187"/>
                  </a:lnTo>
                  <a:lnTo>
                    <a:pt x="81" y="248"/>
                  </a:lnTo>
                  <a:lnTo>
                    <a:pt x="103" y="305"/>
                  </a:lnTo>
                  <a:lnTo>
                    <a:pt x="125" y="358"/>
                  </a:lnTo>
                  <a:lnTo>
                    <a:pt x="145" y="407"/>
                  </a:lnTo>
                  <a:lnTo>
                    <a:pt x="164" y="455"/>
                  </a:lnTo>
                  <a:lnTo>
                    <a:pt x="182" y="499"/>
                  </a:lnTo>
                  <a:lnTo>
                    <a:pt x="199" y="542"/>
                  </a:lnTo>
                  <a:lnTo>
                    <a:pt x="216" y="584"/>
                  </a:lnTo>
                  <a:lnTo>
                    <a:pt x="233" y="625"/>
                  </a:lnTo>
                  <a:lnTo>
                    <a:pt x="249" y="667"/>
                  </a:lnTo>
                  <a:lnTo>
                    <a:pt x="267" y="711"/>
                  </a:lnTo>
                  <a:lnTo>
                    <a:pt x="284" y="754"/>
                  </a:lnTo>
                  <a:lnTo>
                    <a:pt x="302" y="800"/>
                  </a:lnTo>
                  <a:lnTo>
                    <a:pt x="323" y="849"/>
                  </a:lnTo>
                  <a:lnTo>
                    <a:pt x="343" y="900"/>
                  </a:lnTo>
                  <a:lnTo>
                    <a:pt x="366" y="956"/>
                  </a:lnTo>
                  <a:lnTo>
                    <a:pt x="389" y="1016"/>
                  </a:lnTo>
                  <a:lnTo>
                    <a:pt x="415" y="1081"/>
                  </a:lnTo>
                  <a:lnTo>
                    <a:pt x="443" y="1151"/>
                  </a:lnTo>
                  <a:lnTo>
                    <a:pt x="474" y="1227"/>
                  </a:lnTo>
                  <a:lnTo>
                    <a:pt x="507" y="1311"/>
                  </a:lnTo>
                  <a:lnTo>
                    <a:pt x="544" y="1400"/>
                  </a:lnTo>
                  <a:lnTo>
                    <a:pt x="583" y="1499"/>
                  </a:lnTo>
                  <a:lnTo>
                    <a:pt x="626" y="1606"/>
                  </a:lnTo>
                  <a:lnTo>
                    <a:pt x="672" y="1721"/>
                  </a:lnTo>
                  <a:lnTo>
                    <a:pt x="723" y="1846"/>
                  </a:lnTo>
                  <a:lnTo>
                    <a:pt x="777" y="1981"/>
                  </a:lnTo>
                  <a:lnTo>
                    <a:pt x="835" y="2128"/>
                  </a:lnTo>
                  <a:lnTo>
                    <a:pt x="898" y="2285"/>
                  </a:lnTo>
                  <a:lnTo>
                    <a:pt x="966" y="2454"/>
                  </a:lnTo>
                  <a:lnTo>
                    <a:pt x="982" y="2447"/>
                  </a:lnTo>
                  <a:lnTo>
                    <a:pt x="994" y="2442"/>
                  </a:lnTo>
                  <a:lnTo>
                    <a:pt x="1003" y="2436"/>
                  </a:lnTo>
                  <a:lnTo>
                    <a:pt x="1014" y="2432"/>
                  </a:lnTo>
                  <a:lnTo>
                    <a:pt x="1029" y="2426"/>
                  </a:lnTo>
                  <a:lnTo>
                    <a:pt x="1047" y="2417"/>
                  </a:lnTo>
                  <a:lnTo>
                    <a:pt x="1073" y="2407"/>
                  </a:lnTo>
                  <a:lnTo>
                    <a:pt x="1109" y="2392"/>
                  </a:lnTo>
                  <a:lnTo>
                    <a:pt x="1080" y="2320"/>
                  </a:lnTo>
                  <a:lnTo>
                    <a:pt x="1052" y="2254"/>
                  </a:lnTo>
                  <a:lnTo>
                    <a:pt x="1027" y="2193"/>
                  </a:lnTo>
                  <a:lnTo>
                    <a:pt x="1003" y="2136"/>
                  </a:lnTo>
                  <a:lnTo>
                    <a:pt x="981" y="2083"/>
                  </a:lnTo>
                  <a:lnTo>
                    <a:pt x="960" y="2035"/>
                  </a:lnTo>
                  <a:lnTo>
                    <a:pt x="941" y="1987"/>
                  </a:lnTo>
                  <a:lnTo>
                    <a:pt x="922" y="1943"/>
                  </a:lnTo>
                  <a:lnTo>
                    <a:pt x="905" y="1900"/>
                  </a:lnTo>
                  <a:lnTo>
                    <a:pt x="887" y="1858"/>
                  </a:lnTo>
                  <a:lnTo>
                    <a:pt x="869" y="1817"/>
                  </a:lnTo>
                  <a:lnTo>
                    <a:pt x="852" y="1774"/>
                  </a:lnTo>
                  <a:lnTo>
                    <a:pt x="835" y="1732"/>
                  </a:lnTo>
                  <a:lnTo>
                    <a:pt x="816" y="1688"/>
                  </a:lnTo>
                  <a:lnTo>
                    <a:pt x="797" y="1643"/>
                  </a:lnTo>
                  <a:lnTo>
                    <a:pt x="778" y="1594"/>
                  </a:lnTo>
                  <a:lnTo>
                    <a:pt x="756" y="1542"/>
                  </a:lnTo>
                  <a:lnTo>
                    <a:pt x="733" y="1488"/>
                  </a:lnTo>
                  <a:lnTo>
                    <a:pt x="708" y="1428"/>
                  </a:lnTo>
                  <a:lnTo>
                    <a:pt x="681" y="1363"/>
                  </a:lnTo>
                  <a:lnTo>
                    <a:pt x="652" y="1294"/>
                  </a:lnTo>
                  <a:lnTo>
                    <a:pt x="621" y="1218"/>
                  </a:lnTo>
                  <a:lnTo>
                    <a:pt x="586" y="1136"/>
                  </a:lnTo>
                  <a:lnTo>
                    <a:pt x="549" y="1046"/>
                  </a:lnTo>
                  <a:lnTo>
                    <a:pt x="508" y="948"/>
                  </a:lnTo>
                  <a:lnTo>
                    <a:pt x="464" y="842"/>
                  </a:lnTo>
                  <a:lnTo>
                    <a:pt x="417" y="728"/>
                  </a:lnTo>
                  <a:lnTo>
                    <a:pt x="364" y="604"/>
                  </a:lnTo>
                  <a:lnTo>
                    <a:pt x="308" y="469"/>
                  </a:lnTo>
                  <a:lnTo>
                    <a:pt x="248" y="325"/>
                  </a:lnTo>
                  <a:lnTo>
                    <a:pt x="183" y="168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8C94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38" name="Freeform 478"/>
            <p:cNvSpPr>
              <a:spLocks/>
            </p:cNvSpPr>
            <p:nvPr/>
          </p:nvSpPr>
          <p:spPr bwMode="auto">
            <a:xfrm>
              <a:off x="1133" y="3301"/>
              <a:ext cx="49" cy="136"/>
            </a:xfrm>
            <a:custGeom>
              <a:avLst/>
              <a:gdLst/>
              <a:ahLst/>
              <a:cxnLst>
                <a:cxn ang="0">
                  <a:pos x="77" y="3"/>
                </a:cxn>
                <a:cxn ang="0">
                  <a:pos x="65" y="8"/>
                </a:cxn>
                <a:cxn ang="0">
                  <a:pos x="49" y="14"/>
                </a:cxn>
                <a:cxn ang="0">
                  <a:pos x="22" y="27"/>
                </a:cxn>
                <a:cxn ang="0">
                  <a:pos x="30" y="108"/>
                </a:cxn>
                <a:cxn ang="0">
                  <a:pos x="81" y="236"/>
                </a:cxn>
                <a:cxn ang="0">
                  <a:pos x="126" y="345"/>
                </a:cxn>
                <a:cxn ang="0">
                  <a:pos x="165" y="442"/>
                </a:cxn>
                <a:cxn ang="0">
                  <a:pos x="199" y="530"/>
                </a:cxn>
                <a:cxn ang="0">
                  <a:pos x="234" y="613"/>
                </a:cxn>
                <a:cxn ang="0">
                  <a:pos x="268" y="698"/>
                </a:cxn>
                <a:cxn ang="0">
                  <a:pos x="304" y="788"/>
                </a:cxn>
                <a:cxn ang="0">
                  <a:pos x="345" y="888"/>
                </a:cxn>
                <a:cxn ang="0">
                  <a:pos x="391" y="1003"/>
                </a:cxn>
                <a:cxn ang="0">
                  <a:pos x="445" y="1138"/>
                </a:cxn>
                <a:cxn ang="0">
                  <a:pos x="509" y="1297"/>
                </a:cxn>
                <a:cxn ang="0">
                  <a:pos x="585" y="1486"/>
                </a:cxn>
                <a:cxn ang="0">
                  <a:pos x="675" y="1707"/>
                </a:cxn>
                <a:cxn ang="0">
                  <a:pos x="780" y="1968"/>
                </a:cxn>
                <a:cxn ang="0">
                  <a:pos x="901" y="2270"/>
                </a:cxn>
                <a:cxn ang="0">
                  <a:pos x="982" y="2435"/>
                </a:cxn>
                <a:cxn ang="0">
                  <a:pos x="998" y="2426"/>
                </a:cxn>
                <a:cxn ang="0">
                  <a:pos x="1016" y="2419"/>
                </a:cxn>
                <a:cxn ang="0">
                  <a:pos x="1050" y="2404"/>
                </a:cxn>
                <a:cxn ang="0">
                  <a:pos x="1048" y="2322"/>
                </a:cxn>
                <a:cxn ang="0">
                  <a:pos x="995" y="2195"/>
                </a:cxn>
                <a:cxn ang="0">
                  <a:pos x="950" y="2085"/>
                </a:cxn>
                <a:cxn ang="0">
                  <a:pos x="910" y="1989"/>
                </a:cxn>
                <a:cxn ang="0">
                  <a:pos x="875" y="1901"/>
                </a:cxn>
                <a:cxn ang="0">
                  <a:pos x="840" y="1817"/>
                </a:cxn>
                <a:cxn ang="0">
                  <a:pos x="805" y="1733"/>
                </a:cxn>
                <a:cxn ang="0">
                  <a:pos x="768" y="1643"/>
                </a:cxn>
                <a:cxn ang="0">
                  <a:pos x="727" y="1543"/>
                </a:cxn>
                <a:cxn ang="0">
                  <a:pos x="679" y="1428"/>
                </a:cxn>
                <a:cxn ang="0">
                  <a:pos x="624" y="1294"/>
                </a:cxn>
                <a:cxn ang="0">
                  <a:pos x="557" y="1135"/>
                </a:cxn>
                <a:cxn ang="0">
                  <a:pos x="480" y="948"/>
                </a:cxn>
                <a:cxn ang="0">
                  <a:pos x="388" y="728"/>
                </a:cxn>
                <a:cxn ang="0">
                  <a:pos x="281" y="469"/>
                </a:cxn>
                <a:cxn ang="0">
                  <a:pos x="155" y="168"/>
                </a:cxn>
              </a:cxnLst>
              <a:rect l="0" t="0" r="r" b="b"/>
              <a:pathLst>
                <a:path w="1078" h="2440">
                  <a:moveTo>
                    <a:pt x="86" y="0"/>
                  </a:moveTo>
                  <a:lnTo>
                    <a:pt x="77" y="3"/>
                  </a:lnTo>
                  <a:lnTo>
                    <a:pt x="71" y="6"/>
                  </a:lnTo>
                  <a:lnTo>
                    <a:pt x="65" y="8"/>
                  </a:lnTo>
                  <a:lnTo>
                    <a:pt x="59" y="10"/>
                  </a:lnTo>
                  <a:lnTo>
                    <a:pt x="49" y="14"/>
                  </a:lnTo>
                  <a:lnTo>
                    <a:pt x="38" y="20"/>
                  </a:lnTo>
                  <a:lnTo>
                    <a:pt x="22" y="27"/>
                  </a:lnTo>
                  <a:lnTo>
                    <a:pt x="0" y="37"/>
                  </a:lnTo>
                  <a:lnTo>
                    <a:pt x="30" y="108"/>
                  </a:lnTo>
                  <a:lnTo>
                    <a:pt x="57" y="175"/>
                  </a:lnTo>
                  <a:lnTo>
                    <a:pt x="81" y="236"/>
                  </a:lnTo>
                  <a:lnTo>
                    <a:pt x="104" y="293"/>
                  </a:lnTo>
                  <a:lnTo>
                    <a:pt x="126" y="345"/>
                  </a:lnTo>
                  <a:lnTo>
                    <a:pt x="145" y="395"/>
                  </a:lnTo>
                  <a:lnTo>
                    <a:pt x="165" y="442"/>
                  </a:lnTo>
                  <a:lnTo>
                    <a:pt x="182" y="487"/>
                  </a:lnTo>
                  <a:lnTo>
                    <a:pt x="199" y="530"/>
                  </a:lnTo>
                  <a:lnTo>
                    <a:pt x="217" y="572"/>
                  </a:lnTo>
                  <a:lnTo>
                    <a:pt x="234" y="613"/>
                  </a:lnTo>
                  <a:lnTo>
                    <a:pt x="250" y="655"/>
                  </a:lnTo>
                  <a:lnTo>
                    <a:pt x="268" y="698"/>
                  </a:lnTo>
                  <a:lnTo>
                    <a:pt x="286" y="742"/>
                  </a:lnTo>
                  <a:lnTo>
                    <a:pt x="304" y="788"/>
                  </a:lnTo>
                  <a:lnTo>
                    <a:pt x="324" y="837"/>
                  </a:lnTo>
                  <a:lnTo>
                    <a:pt x="345" y="888"/>
                  </a:lnTo>
                  <a:lnTo>
                    <a:pt x="368" y="944"/>
                  </a:lnTo>
                  <a:lnTo>
                    <a:pt x="391" y="1003"/>
                  </a:lnTo>
                  <a:lnTo>
                    <a:pt x="418" y="1069"/>
                  </a:lnTo>
                  <a:lnTo>
                    <a:pt x="445" y="1138"/>
                  </a:lnTo>
                  <a:lnTo>
                    <a:pt x="476" y="1215"/>
                  </a:lnTo>
                  <a:lnTo>
                    <a:pt x="509" y="1297"/>
                  </a:lnTo>
                  <a:lnTo>
                    <a:pt x="546" y="1388"/>
                  </a:lnTo>
                  <a:lnTo>
                    <a:pt x="585" y="1486"/>
                  </a:lnTo>
                  <a:lnTo>
                    <a:pt x="628" y="1593"/>
                  </a:lnTo>
                  <a:lnTo>
                    <a:pt x="675" y="1707"/>
                  </a:lnTo>
                  <a:lnTo>
                    <a:pt x="725" y="1833"/>
                  </a:lnTo>
                  <a:lnTo>
                    <a:pt x="780" y="1968"/>
                  </a:lnTo>
                  <a:lnTo>
                    <a:pt x="838" y="2113"/>
                  </a:lnTo>
                  <a:lnTo>
                    <a:pt x="901" y="2270"/>
                  </a:lnTo>
                  <a:lnTo>
                    <a:pt x="969" y="2440"/>
                  </a:lnTo>
                  <a:lnTo>
                    <a:pt x="982" y="2435"/>
                  </a:lnTo>
                  <a:lnTo>
                    <a:pt x="990" y="2431"/>
                  </a:lnTo>
                  <a:lnTo>
                    <a:pt x="998" y="2426"/>
                  </a:lnTo>
                  <a:lnTo>
                    <a:pt x="1006" y="2423"/>
                  </a:lnTo>
                  <a:lnTo>
                    <a:pt x="1016" y="2419"/>
                  </a:lnTo>
                  <a:lnTo>
                    <a:pt x="1031" y="2413"/>
                  </a:lnTo>
                  <a:lnTo>
                    <a:pt x="1050" y="2404"/>
                  </a:lnTo>
                  <a:lnTo>
                    <a:pt x="1078" y="2394"/>
                  </a:lnTo>
                  <a:lnTo>
                    <a:pt x="1048" y="2322"/>
                  </a:lnTo>
                  <a:lnTo>
                    <a:pt x="1020" y="2256"/>
                  </a:lnTo>
                  <a:lnTo>
                    <a:pt x="995" y="2195"/>
                  </a:lnTo>
                  <a:lnTo>
                    <a:pt x="973" y="2138"/>
                  </a:lnTo>
                  <a:lnTo>
                    <a:pt x="950" y="2085"/>
                  </a:lnTo>
                  <a:lnTo>
                    <a:pt x="930" y="2035"/>
                  </a:lnTo>
                  <a:lnTo>
                    <a:pt x="910" y="1989"/>
                  </a:lnTo>
                  <a:lnTo>
                    <a:pt x="892" y="1944"/>
                  </a:lnTo>
                  <a:lnTo>
                    <a:pt x="875" y="1901"/>
                  </a:lnTo>
                  <a:lnTo>
                    <a:pt x="857" y="1859"/>
                  </a:lnTo>
                  <a:lnTo>
                    <a:pt x="840" y="1817"/>
                  </a:lnTo>
                  <a:lnTo>
                    <a:pt x="823" y="1775"/>
                  </a:lnTo>
                  <a:lnTo>
                    <a:pt x="805" y="1733"/>
                  </a:lnTo>
                  <a:lnTo>
                    <a:pt x="787" y="1688"/>
                  </a:lnTo>
                  <a:lnTo>
                    <a:pt x="768" y="1643"/>
                  </a:lnTo>
                  <a:lnTo>
                    <a:pt x="748" y="1595"/>
                  </a:lnTo>
                  <a:lnTo>
                    <a:pt x="727" y="1543"/>
                  </a:lnTo>
                  <a:lnTo>
                    <a:pt x="703" y="1487"/>
                  </a:lnTo>
                  <a:lnTo>
                    <a:pt x="679" y="1428"/>
                  </a:lnTo>
                  <a:lnTo>
                    <a:pt x="652" y="1364"/>
                  </a:lnTo>
                  <a:lnTo>
                    <a:pt x="624" y="1294"/>
                  </a:lnTo>
                  <a:lnTo>
                    <a:pt x="592" y="1218"/>
                  </a:lnTo>
                  <a:lnTo>
                    <a:pt x="557" y="1135"/>
                  </a:lnTo>
                  <a:lnTo>
                    <a:pt x="521" y="1045"/>
                  </a:lnTo>
                  <a:lnTo>
                    <a:pt x="480" y="948"/>
                  </a:lnTo>
                  <a:lnTo>
                    <a:pt x="436" y="843"/>
                  </a:lnTo>
                  <a:lnTo>
                    <a:pt x="388" y="728"/>
                  </a:lnTo>
                  <a:lnTo>
                    <a:pt x="337" y="604"/>
                  </a:lnTo>
                  <a:lnTo>
                    <a:pt x="281" y="469"/>
                  </a:lnTo>
                  <a:lnTo>
                    <a:pt x="221" y="324"/>
                  </a:lnTo>
                  <a:lnTo>
                    <a:pt x="155" y="168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A8B0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39" name="Freeform 479"/>
            <p:cNvSpPr>
              <a:spLocks/>
            </p:cNvSpPr>
            <p:nvPr/>
          </p:nvSpPr>
          <p:spPr bwMode="auto">
            <a:xfrm>
              <a:off x="1133" y="3302"/>
              <a:ext cx="48" cy="135"/>
            </a:xfrm>
            <a:custGeom>
              <a:avLst/>
              <a:gdLst/>
              <a:ahLst/>
              <a:cxnLst>
                <a:cxn ang="0">
                  <a:pos x="52" y="2"/>
                </a:cxn>
                <a:cxn ang="0">
                  <a:pos x="43" y="5"/>
                </a:cxn>
                <a:cxn ang="0">
                  <a:pos x="33" y="10"/>
                </a:cxn>
                <a:cxn ang="0">
                  <a:pos x="15" y="18"/>
                </a:cxn>
                <a:cxn ang="0">
                  <a:pos x="29" y="97"/>
                </a:cxn>
                <a:cxn ang="0">
                  <a:pos x="80" y="225"/>
                </a:cxn>
                <a:cxn ang="0">
                  <a:pos x="125" y="334"/>
                </a:cxn>
                <a:cxn ang="0">
                  <a:pos x="164" y="430"/>
                </a:cxn>
                <a:cxn ang="0">
                  <a:pos x="199" y="518"/>
                </a:cxn>
                <a:cxn ang="0">
                  <a:pos x="233" y="601"/>
                </a:cxn>
                <a:cxn ang="0">
                  <a:pos x="268" y="686"/>
                </a:cxn>
                <a:cxn ang="0">
                  <a:pos x="305" y="776"/>
                </a:cxn>
                <a:cxn ang="0">
                  <a:pos x="344" y="876"/>
                </a:cxn>
                <a:cxn ang="0">
                  <a:pos x="391" y="991"/>
                </a:cxn>
                <a:cxn ang="0">
                  <a:pos x="445" y="1126"/>
                </a:cxn>
                <a:cxn ang="0">
                  <a:pos x="511" y="1285"/>
                </a:cxn>
                <a:cxn ang="0">
                  <a:pos x="586" y="1474"/>
                </a:cxn>
                <a:cxn ang="0">
                  <a:pos x="676" y="1695"/>
                </a:cxn>
                <a:cxn ang="0">
                  <a:pos x="781" y="1956"/>
                </a:cxn>
                <a:cxn ang="0">
                  <a:pos x="903" y="2258"/>
                </a:cxn>
                <a:cxn ang="0">
                  <a:pos x="980" y="2424"/>
                </a:cxn>
                <a:cxn ang="0">
                  <a:pos x="991" y="2419"/>
                </a:cxn>
                <a:cxn ang="0">
                  <a:pos x="1004" y="2412"/>
                </a:cxn>
                <a:cxn ang="0">
                  <a:pos x="1028" y="2403"/>
                </a:cxn>
                <a:cxn ang="0">
                  <a:pos x="1017" y="2324"/>
                </a:cxn>
                <a:cxn ang="0">
                  <a:pos x="964" y="2196"/>
                </a:cxn>
                <a:cxn ang="0">
                  <a:pos x="920" y="2086"/>
                </a:cxn>
                <a:cxn ang="0">
                  <a:pos x="880" y="1990"/>
                </a:cxn>
                <a:cxn ang="0">
                  <a:pos x="843" y="1903"/>
                </a:cxn>
                <a:cxn ang="0">
                  <a:pos x="809" y="1819"/>
                </a:cxn>
                <a:cxn ang="0">
                  <a:pos x="774" y="1734"/>
                </a:cxn>
                <a:cxn ang="0">
                  <a:pos x="737" y="1645"/>
                </a:cxn>
                <a:cxn ang="0">
                  <a:pos x="696" y="1545"/>
                </a:cxn>
                <a:cxn ang="0">
                  <a:pos x="648" y="1430"/>
                </a:cxn>
                <a:cxn ang="0">
                  <a:pos x="593" y="1296"/>
                </a:cxn>
                <a:cxn ang="0">
                  <a:pos x="528" y="1138"/>
                </a:cxn>
                <a:cxn ang="0">
                  <a:pos x="450" y="950"/>
                </a:cxn>
                <a:cxn ang="0">
                  <a:pos x="359" y="730"/>
                </a:cxn>
                <a:cxn ang="0">
                  <a:pos x="251" y="470"/>
                </a:cxn>
                <a:cxn ang="0">
                  <a:pos x="127" y="169"/>
                </a:cxn>
              </a:cxnLst>
              <a:rect l="0" t="0" r="r" b="b"/>
              <a:pathLst>
                <a:path w="1046" h="2428">
                  <a:moveTo>
                    <a:pt x="58" y="0"/>
                  </a:moveTo>
                  <a:lnTo>
                    <a:pt x="52" y="2"/>
                  </a:lnTo>
                  <a:lnTo>
                    <a:pt x="47" y="4"/>
                  </a:lnTo>
                  <a:lnTo>
                    <a:pt x="43" y="5"/>
                  </a:lnTo>
                  <a:lnTo>
                    <a:pt x="39" y="7"/>
                  </a:lnTo>
                  <a:lnTo>
                    <a:pt x="33" y="10"/>
                  </a:lnTo>
                  <a:lnTo>
                    <a:pt x="25" y="13"/>
                  </a:lnTo>
                  <a:lnTo>
                    <a:pt x="15" y="18"/>
                  </a:lnTo>
                  <a:lnTo>
                    <a:pt x="0" y="25"/>
                  </a:lnTo>
                  <a:lnTo>
                    <a:pt x="29" y="97"/>
                  </a:lnTo>
                  <a:lnTo>
                    <a:pt x="56" y="164"/>
                  </a:lnTo>
                  <a:lnTo>
                    <a:pt x="80" y="225"/>
                  </a:lnTo>
                  <a:lnTo>
                    <a:pt x="104" y="282"/>
                  </a:lnTo>
                  <a:lnTo>
                    <a:pt x="125" y="334"/>
                  </a:lnTo>
                  <a:lnTo>
                    <a:pt x="145" y="384"/>
                  </a:lnTo>
                  <a:lnTo>
                    <a:pt x="164" y="430"/>
                  </a:lnTo>
                  <a:lnTo>
                    <a:pt x="182" y="475"/>
                  </a:lnTo>
                  <a:lnTo>
                    <a:pt x="199" y="518"/>
                  </a:lnTo>
                  <a:lnTo>
                    <a:pt x="217" y="560"/>
                  </a:lnTo>
                  <a:lnTo>
                    <a:pt x="233" y="601"/>
                  </a:lnTo>
                  <a:lnTo>
                    <a:pt x="250" y="643"/>
                  </a:lnTo>
                  <a:lnTo>
                    <a:pt x="268" y="686"/>
                  </a:lnTo>
                  <a:lnTo>
                    <a:pt x="285" y="730"/>
                  </a:lnTo>
                  <a:lnTo>
                    <a:pt x="305" y="776"/>
                  </a:lnTo>
                  <a:lnTo>
                    <a:pt x="324" y="825"/>
                  </a:lnTo>
                  <a:lnTo>
                    <a:pt x="344" y="876"/>
                  </a:lnTo>
                  <a:lnTo>
                    <a:pt x="367" y="932"/>
                  </a:lnTo>
                  <a:lnTo>
                    <a:pt x="391" y="991"/>
                  </a:lnTo>
                  <a:lnTo>
                    <a:pt x="418" y="1056"/>
                  </a:lnTo>
                  <a:lnTo>
                    <a:pt x="445" y="1126"/>
                  </a:lnTo>
                  <a:lnTo>
                    <a:pt x="477" y="1203"/>
                  </a:lnTo>
                  <a:lnTo>
                    <a:pt x="511" y="1285"/>
                  </a:lnTo>
                  <a:lnTo>
                    <a:pt x="546" y="1376"/>
                  </a:lnTo>
                  <a:lnTo>
                    <a:pt x="586" y="1474"/>
                  </a:lnTo>
                  <a:lnTo>
                    <a:pt x="629" y="1580"/>
                  </a:lnTo>
                  <a:lnTo>
                    <a:pt x="676" y="1695"/>
                  </a:lnTo>
                  <a:lnTo>
                    <a:pt x="726" y="1821"/>
                  </a:lnTo>
                  <a:lnTo>
                    <a:pt x="781" y="1956"/>
                  </a:lnTo>
                  <a:lnTo>
                    <a:pt x="840" y="2101"/>
                  </a:lnTo>
                  <a:lnTo>
                    <a:pt x="903" y="2258"/>
                  </a:lnTo>
                  <a:lnTo>
                    <a:pt x="972" y="2428"/>
                  </a:lnTo>
                  <a:lnTo>
                    <a:pt x="980" y="2424"/>
                  </a:lnTo>
                  <a:lnTo>
                    <a:pt x="986" y="2421"/>
                  </a:lnTo>
                  <a:lnTo>
                    <a:pt x="991" y="2419"/>
                  </a:lnTo>
                  <a:lnTo>
                    <a:pt x="997" y="2415"/>
                  </a:lnTo>
                  <a:lnTo>
                    <a:pt x="1004" y="2412"/>
                  </a:lnTo>
                  <a:lnTo>
                    <a:pt x="1013" y="2408"/>
                  </a:lnTo>
                  <a:lnTo>
                    <a:pt x="1028" y="2403"/>
                  </a:lnTo>
                  <a:lnTo>
                    <a:pt x="1046" y="2395"/>
                  </a:lnTo>
                  <a:lnTo>
                    <a:pt x="1017" y="2324"/>
                  </a:lnTo>
                  <a:lnTo>
                    <a:pt x="989" y="2257"/>
                  </a:lnTo>
                  <a:lnTo>
                    <a:pt x="964" y="2196"/>
                  </a:lnTo>
                  <a:lnTo>
                    <a:pt x="941" y="2139"/>
                  </a:lnTo>
                  <a:lnTo>
                    <a:pt x="920" y="2086"/>
                  </a:lnTo>
                  <a:lnTo>
                    <a:pt x="899" y="2037"/>
                  </a:lnTo>
                  <a:lnTo>
                    <a:pt x="880" y="1990"/>
                  </a:lnTo>
                  <a:lnTo>
                    <a:pt x="861" y="1946"/>
                  </a:lnTo>
                  <a:lnTo>
                    <a:pt x="843" y="1903"/>
                  </a:lnTo>
                  <a:lnTo>
                    <a:pt x="826" y="1861"/>
                  </a:lnTo>
                  <a:lnTo>
                    <a:pt x="809" y="1819"/>
                  </a:lnTo>
                  <a:lnTo>
                    <a:pt x="792" y="1778"/>
                  </a:lnTo>
                  <a:lnTo>
                    <a:pt x="774" y="1734"/>
                  </a:lnTo>
                  <a:lnTo>
                    <a:pt x="756" y="1691"/>
                  </a:lnTo>
                  <a:lnTo>
                    <a:pt x="737" y="1645"/>
                  </a:lnTo>
                  <a:lnTo>
                    <a:pt x="718" y="1596"/>
                  </a:lnTo>
                  <a:lnTo>
                    <a:pt x="696" y="1545"/>
                  </a:lnTo>
                  <a:lnTo>
                    <a:pt x="673" y="1490"/>
                  </a:lnTo>
                  <a:lnTo>
                    <a:pt x="648" y="1430"/>
                  </a:lnTo>
                  <a:lnTo>
                    <a:pt x="622" y="1365"/>
                  </a:lnTo>
                  <a:lnTo>
                    <a:pt x="593" y="1296"/>
                  </a:lnTo>
                  <a:lnTo>
                    <a:pt x="562" y="1220"/>
                  </a:lnTo>
                  <a:lnTo>
                    <a:pt x="528" y="1138"/>
                  </a:lnTo>
                  <a:lnTo>
                    <a:pt x="490" y="1047"/>
                  </a:lnTo>
                  <a:lnTo>
                    <a:pt x="450" y="950"/>
                  </a:lnTo>
                  <a:lnTo>
                    <a:pt x="407" y="843"/>
                  </a:lnTo>
                  <a:lnTo>
                    <a:pt x="359" y="730"/>
                  </a:lnTo>
                  <a:lnTo>
                    <a:pt x="308" y="605"/>
                  </a:lnTo>
                  <a:lnTo>
                    <a:pt x="251" y="470"/>
                  </a:lnTo>
                  <a:lnTo>
                    <a:pt x="192" y="325"/>
                  </a:lnTo>
                  <a:lnTo>
                    <a:pt x="127" y="16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C4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40" name="Freeform 480"/>
            <p:cNvSpPr>
              <a:spLocks/>
            </p:cNvSpPr>
            <p:nvPr/>
          </p:nvSpPr>
          <p:spPr bwMode="auto">
            <a:xfrm>
              <a:off x="1133" y="3302"/>
              <a:ext cx="46" cy="134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0" y="13"/>
                </a:cxn>
                <a:cxn ang="0">
                  <a:pos x="977" y="2414"/>
                </a:cxn>
                <a:cxn ang="0">
                  <a:pos x="1017" y="2396"/>
                </a:cxn>
                <a:cxn ang="0">
                  <a:pos x="32" y="0"/>
                </a:cxn>
              </a:cxnLst>
              <a:rect l="0" t="0" r="r" b="b"/>
              <a:pathLst>
                <a:path w="1017" h="2414">
                  <a:moveTo>
                    <a:pt x="32" y="0"/>
                  </a:moveTo>
                  <a:lnTo>
                    <a:pt x="0" y="13"/>
                  </a:lnTo>
                  <a:lnTo>
                    <a:pt x="977" y="2414"/>
                  </a:lnTo>
                  <a:lnTo>
                    <a:pt x="1017" y="2396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E0E8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41" name="Freeform 481"/>
            <p:cNvSpPr>
              <a:spLocks/>
            </p:cNvSpPr>
            <p:nvPr/>
          </p:nvSpPr>
          <p:spPr bwMode="auto">
            <a:xfrm>
              <a:off x="1132" y="3298"/>
              <a:ext cx="8" cy="6"/>
            </a:xfrm>
            <a:custGeom>
              <a:avLst/>
              <a:gdLst/>
              <a:ahLst/>
              <a:cxnLst>
                <a:cxn ang="0">
                  <a:pos x="173" y="20"/>
                </a:cxn>
                <a:cxn ang="0">
                  <a:pos x="7" y="95"/>
                </a:cxn>
                <a:cxn ang="0">
                  <a:pos x="0" y="75"/>
                </a:cxn>
                <a:cxn ang="0">
                  <a:pos x="166" y="0"/>
                </a:cxn>
                <a:cxn ang="0">
                  <a:pos x="173" y="20"/>
                </a:cxn>
              </a:cxnLst>
              <a:rect l="0" t="0" r="r" b="b"/>
              <a:pathLst>
                <a:path w="173" h="95">
                  <a:moveTo>
                    <a:pt x="173" y="20"/>
                  </a:moveTo>
                  <a:lnTo>
                    <a:pt x="7" y="95"/>
                  </a:lnTo>
                  <a:lnTo>
                    <a:pt x="0" y="75"/>
                  </a:lnTo>
                  <a:lnTo>
                    <a:pt x="166" y="0"/>
                  </a:lnTo>
                  <a:lnTo>
                    <a:pt x="173" y="20"/>
                  </a:lnTo>
                  <a:close/>
                </a:path>
              </a:pathLst>
            </a:custGeom>
            <a:solidFill>
              <a:srgbClr val="11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42" name="Freeform 482"/>
            <p:cNvSpPr>
              <a:spLocks/>
            </p:cNvSpPr>
            <p:nvPr/>
          </p:nvSpPr>
          <p:spPr bwMode="auto">
            <a:xfrm>
              <a:off x="1130" y="3293"/>
              <a:ext cx="9" cy="10"/>
            </a:xfrm>
            <a:custGeom>
              <a:avLst/>
              <a:gdLst/>
              <a:ahLst/>
              <a:cxnLst>
                <a:cxn ang="0">
                  <a:pos x="200" y="106"/>
                </a:cxn>
                <a:cxn ang="0">
                  <a:pos x="33" y="179"/>
                </a:cxn>
                <a:cxn ang="0">
                  <a:pos x="0" y="100"/>
                </a:cxn>
                <a:cxn ang="0">
                  <a:pos x="58" y="0"/>
                </a:cxn>
                <a:cxn ang="0">
                  <a:pos x="168" y="26"/>
                </a:cxn>
                <a:cxn ang="0">
                  <a:pos x="200" y="106"/>
                </a:cxn>
              </a:cxnLst>
              <a:rect l="0" t="0" r="r" b="b"/>
              <a:pathLst>
                <a:path w="200" h="179">
                  <a:moveTo>
                    <a:pt x="200" y="106"/>
                  </a:moveTo>
                  <a:lnTo>
                    <a:pt x="33" y="179"/>
                  </a:lnTo>
                  <a:lnTo>
                    <a:pt x="0" y="100"/>
                  </a:lnTo>
                  <a:lnTo>
                    <a:pt x="58" y="0"/>
                  </a:lnTo>
                  <a:lnTo>
                    <a:pt x="168" y="26"/>
                  </a:lnTo>
                  <a:lnTo>
                    <a:pt x="200" y="106"/>
                  </a:lnTo>
                  <a:close/>
                </a:path>
              </a:pathLst>
            </a:custGeom>
            <a:solidFill>
              <a:srgbClr val="5459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43" name="Freeform 483"/>
            <p:cNvSpPr>
              <a:spLocks/>
            </p:cNvSpPr>
            <p:nvPr/>
          </p:nvSpPr>
          <p:spPr bwMode="auto">
            <a:xfrm>
              <a:off x="1130" y="3293"/>
              <a:ext cx="8" cy="10"/>
            </a:xfrm>
            <a:custGeom>
              <a:avLst/>
              <a:gdLst/>
              <a:ahLst/>
              <a:cxnLst>
                <a:cxn ang="0">
                  <a:pos x="173" y="116"/>
                </a:cxn>
                <a:cxn ang="0">
                  <a:pos x="159" y="122"/>
                </a:cxn>
                <a:cxn ang="0">
                  <a:pos x="147" y="126"/>
                </a:cxn>
                <a:cxn ang="0">
                  <a:pos x="137" y="131"/>
                </a:cxn>
                <a:cxn ang="0">
                  <a:pos x="127" y="135"/>
                </a:cxn>
                <a:cxn ang="0">
                  <a:pos x="114" y="141"/>
                </a:cxn>
                <a:cxn ang="0">
                  <a:pos x="94" y="150"/>
                </a:cxn>
                <a:cxn ang="0">
                  <a:pos x="69" y="161"/>
                </a:cxn>
                <a:cxn ang="0">
                  <a:pos x="33" y="177"/>
                </a:cxn>
                <a:cxn ang="0">
                  <a:pos x="30" y="168"/>
                </a:cxn>
                <a:cxn ang="0">
                  <a:pos x="27" y="161"/>
                </a:cxn>
                <a:cxn ang="0">
                  <a:pos x="25" y="156"/>
                </a:cxn>
                <a:cxn ang="0">
                  <a:pos x="23" y="150"/>
                </a:cxn>
                <a:cxn ang="0">
                  <a:pos x="20" y="141"/>
                </a:cxn>
                <a:cxn ang="0">
                  <a:pos x="16" y="131"/>
                </a:cxn>
                <a:cxn ang="0">
                  <a:pos x="9" y="117"/>
                </a:cxn>
                <a:cxn ang="0">
                  <a:pos x="0" y="97"/>
                </a:cxn>
                <a:cxn ang="0">
                  <a:pos x="7" y="86"/>
                </a:cxn>
                <a:cxn ang="0">
                  <a:pos x="11" y="78"/>
                </a:cxn>
                <a:cxn ang="0">
                  <a:pos x="15" y="70"/>
                </a:cxn>
                <a:cxn ang="0">
                  <a:pos x="19" y="63"/>
                </a:cxn>
                <a:cxn ang="0">
                  <a:pos x="24" y="54"/>
                </a:cxn>
                <a:cxn ang="0">
                  <a:pos x="31" y="41"/>
                </a:cxn>
                <a:cxn ang="0">
                  <a:pos x="40" y="24"/>
                </a:cxn>
                <a:cxn ang="0">
                  <a:pos x="52" y="0"/>
                </a:cxn>
                <a:cxn ang="0">
                  <a:pos x="63" y="3"/>
                </a:cxn>
                <a:cxn ang="0">
                  <a:pos x="70" y="6"/>
                </a:cxn>
                <a:cxn ang="0">
                  <a:pos x="76" y="8"/>
                </a:cxn>
                <a:cxn ang="0">
                  <a:pos x="83" y="11"/>
                </a:cxn>
                <a:cxn ang="0">
                  <a:pos x="91" y="15"/>
                </a:cxn>
                <a:cxn ang="0">
                  <a:pos x="102" y="20"/>
                </a:cxn>
                <a:cxn ang="0">
                  <a:pos x="119" y="27"/>
                </a:cxn>
                <a:cxn ang="0">
                  <a:pos x="140" y="37"/>
                </a:cxn>
                <a:cxn ang="0">
                  <a:pos x="144" y="44"/>
                </a:cxn>
                <a:cxn ang="0">
                  <a:pos x="146" y="50"/>
                </a:cxn>
                <a:cxn ang="0">
                  <a:pos x="149" y="56"/>
                </a:cxn>
                <a:cxn ang="0">
                  <a:pos x="151" y="61"/>
                </a:cxn>
                <a:cxn ang="0">
                  <a:pos x="154" y="69"/>
                </a:cxn>
                <a:cxn ang="0">
                  <a:pos x="159" y="80"/>
                </a:cxn>
                <a:cxn ang="0">
                  <a:pos x="165" y="95"/>
                </a:cxn>
                <a:cxn ang="0">
                  <a:pos x="173" y="116"/>
                </a:cxn>
              </a:cxnLst>
              <a:rect l="0" t="0" r="r" b="b"/>
              <a:pathLst>
                <a:path w="173" h="177">
                  <a:moveTo>
                    <a:pt x="173" y="116"/>
                  </a:moveTo>
                  <a:lnTo>
                    <a:pt x="159" y="122"/>
                  </a:lnTo>
                  <a:lnTo>
                    <a:pt x="147" y="126"/>
                  </a:lnTo>
                  <a:lnTo>
                    <a:pt x="137" y="131"/>
                  </a:lnTo>
                  <a:lnTo>
                    <a:pt x="127" y="135"/>
                  </a:lnTo>
                  <a:lnTo>
                    <a:pt x="114" y="141"/>
                  </a:lnTo>
                  <a:lnTo>
                    <a:pt x="94" y="150"/>
                  </a:lnTo>
                  <a:lnTo>
                    <a:pt x="69" y="161"/>
                  </a:lnTo>
                  <a:lnTo>
                    <a:pt x="33" y="177"/>
                  </a:lnTo>
                  <a:lnTo>
                    <a:pt x="30" y="168"/>
                  </a:lnTo>
                  <a:lnTo>
                    <a:pt x="27" y="161"/>
                  </a:lnTo>
                  <a:lnTo>
                    <a:pt x="25" y="156"/>
                  </a:lnTo>
                  <a:lnTo>
                    <a:pt x="23" y="150"/>
                  </a:lnTo>
                  <a:lnTo>
                    <a:pt x="20" y="141"/>
                  </a:lnTo>
                  <a:lnTo>
                    <a:pt x="16" y="131"/>
                  </a:lnTo>
                  <a:lnTo>
                    <a:pt x="9" y="117"/>
                  </a:lnTo>
                  <a:lnTo>
                    <a:pt x="0" y="97"/>
                  </a:lnTo>
                  <a:lnTo>
                    <a:pt x="7" y="86"/>
                  </a:lnTo>
                  <a:lnTo>
                    <a:pt x="11" y="78"/>
                  </a:lnTo>
                  <a:lnTo>
                    <a:pt x="15" y="70"/>
                  </a:lnTo>
                  <a:lnTo>
                    <a:pt x="19" y="63"/>
                  </a:lnTo>
                  <a:lnTo>
                    <a:pt x="24" y="54"/>
                  </a:lnTo>
                  <a:lnTo>
                    <a:pt x="31" y="41"/>
                  </a:lnTo>
                  <a:lnTo>
                    <a:pt x="40" y="24"/>
                  </a:lnTo>
                  <a:lnTo>
                    <a:pt x="52" y="0"/>
                  </a:lnTo>
                  <a:lnTo>
                    <a:pt x="63" y="3"/>
                  </a:lnTo>
                  <a:lnTo>
                    <a:pt x="70" y="6"/>
                  </a:lnTo>
                  <a:lnTo>
                    <a:pt x="76" y="8"/>
                  </a:lnTo>
                  <a:lnTo>
                    <a:pt x="83" y="11"/>
                  </a:lnTo>
                  <a:lnTo>
                    <a:pt x="91" y="15"/>
                  </a:lnTo>
                  <a:lnTo>
                    <a:pt x="102" y="20"/>
                  </a:lnTo>
                  <a:lnTo>
                    <a:pt x="119" y="27"/>
                  </a:lnTo>
                  <a:lnTo>
                    <a:pt x="140" y="37"/>
                  </a:lnTo>
                  <a:lnTo>
                    <a:pt x="144" y="44"/>
                  </a:lnTo>
                  <a:lnTo>
                    <a:pt x="146" y="50"/>
                  </a:lnTo>
                  <a:lnTo>
                    <a:pt x="149" y="56"/>
                  </a:lnTo>
                  <a:lnTo>
                    <a:pt x="151" y="61"/>
                  </a:lnTo>
                  <a:lnTo>
                    <a:pt x="154" y="69"/>
                  </a:lnTo>
                  <a:lnTo>
                    <a:pt x="159" y="80"/>
                  </a:lnTo>
                  <a:lnTo>
                    <a:pt x="165" y="95"/>
                  </a:lnTo>
                  <a:lnTo>
                    <a:pt x="173" y="116"/>
                  </a:lnTo>
                  <a:close/>
                </a:path>
              </a:pathLst>
            </a:custGeom>
            <a:solidFill>
              <a:srgbClr val="70757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44" name="Freeform 484"/>
            <p:cNvSpPr>
              <a:spLocks/>
            </p:cNvSpPr>
            <p:nvPr/>
          </p:nvSpPr>
          <p:spPr bwMode="auto">
            <a:xfrm>
              <a:off x="1131" y="3293"/>
              <a:ext cx="6" cy="9"/>
            </a:xfrm>
            <a:custGeom>
              <a:avLst/>
              <a:gdLst/>
              <a:ahLst/>
              <a:cxnLst>
                <a:cxn ang="0">
                  <a:pos x="142" y="126"/>
                </a:cxn>
                <a:cxn ang="0">
                  <a:pos x="131" y="131"/>
                </a:cxn>
                <a:cxn ang="0">
                  <a:pos x="122" y="135"/>
                </a:cxn>
                <a:cxn ang="0">
                  <a:pos x="115" y="137"/>
                </a:cxn>
                <a:cxn ang="0">
                  <a:pos x="107" y="141"/>
                </a:cxn>
                <a:cxn ang="0">
                  <a:pos x="96" y="145"/>
                </a:cxn>
                <a:cxn ang="0">
                  <a:pos x="81" y="152"/>
                </a:cxn>
                <a:cxn ang="0">
                  <a:pos x="61" y="161"/>
                </a:cxn>
                <a:cxn ang="0">
                  <a:pos x="32" y="175"/>
                </a:cxn>
                <a:cxn ang="0">
                  <a:pos x="29" y="165"/>
                </a:cxn>
                <a:cxn ang="0">
                  <a:pos x="26" y="159"/>
                </a:cxn>
                <a:cxn ang="0">
                  <a:pos x="24" y="153"/>
                </a:cxn>
                <a:cxn ang="0">
                  <a:pos x="22" y="146"/>
                </a:cxn>
                <a:cxn ang="0">
                  <a:pos x="19" y="139"/>
                </a:cxn>
                <a:cxn ang="0">
                  <a:pos x="15" y="128"/>
                </a:cxn>
                <a:cxn ang="0">
                  <a:pos x="8" y="114"/>
                </a:cxn>
                <a:cxn ang="0">
                  <a:pos x="0" y="95"/>
                </a:cxn>
                <a:cxn ang="0">
                  <a:pos x="5" y="84"/>
                </a:cxn>
                <a:cxn ang="0">
                  <a:pos x="9" y="76"/>
                </a:cxn>
                <a:cxn ang="0">
                  <a:pos x="12" y="68"/>
                </a:cxn>
                <a:cxn ang="0">
                  <a:pos x="16" y="61"/>
                </a:cxn>
                <a:cxn ang="0">
                  <a:pos x="20" y="53"/>
                </a:cxn>
                <a:cxn ang="0">
                  <a:pos x="26" y="40"/>
                </a:cxn>
                <a:cxn ang="0">
                  <a:pos x="34" y="23"/>
                </a:cxn>
                <a:cxn ang="0">
                  <a:pos x="45" y="0"/>
                </a:cxn>
                <a:cxn ang="0">
                  <a:pos x="53" y="4"/>
                </a:cxn>
                <a:cxn ang="0">
                  <a:pos x="59" y="8"/>
                </a:cxn>
                <a:cxn ang="0">
                  <a:pos x="63" y="11"/>
                </a:cxn>
                <a:cxn ang="0">
                  <a:pos x="68" y="15"/>
                </a:cxn>
                <a:cxn ang="0">
                  <a:pos x="74" y="19"/>
                </a:cxn>
                <a:cxn ang="0">
                  <a:pos x="83" y="25"/>
                </a:cxn>
                <a:cxn ang="0">
                  <a:pos x="94" y="34"/>
                </a:cxn>
                <a:cxn ang="0">
                  <a:pos x="111" y="46"/>
                </a:cxn>
                <a:cxn ang="0">
                  <a:pos x="115" y="55"/>
                </a:cxn>
                <a:cxn ang="0">
                  <a:pos x="117" y="60"/>
                </a:cxn>
                <a:cxn ang="0">
                  <a:pos x="120" y="65"/>
                </a:cxn>
                <a:cxn ang="0">
                  <a:pos x="122" y="71"/>
                </a:cxn>
                <a:cxn ang="0">
                  <a:pos x="125" y="79"/>
                </a:cxn>
                <a:cxn ang="0">
                  <a:pos x="129" y="89"/>
                </a:cxn>
                <a:cxn ang="0">
                  <a:pos x="135" y="105"/>
                </a:cxn>
                <a:cxn ang="0">
                  <a:pos x="142" y="126"/>
                </a:cxn>
              </a:cxnLst>
              <a:rect l="0" t="0" r="r" b="b"/>
              <a:pathLst>
                <a:path w="142" h="175">
                  <a:moveTo>
                    <a:pt x="142" y="126"/>
                  </a:moveTo>
                  <a:lnTo>
                    <a:pt x="131" y="131"/>
                  </a:lnTo>
                  <a:lnTo>
                    <a:pt x="122" y="135"/>
                  </a:lnTo>
                  <a:lnTo>
                    <a:pt x="115" y="137"/>
                  </a:lnTo>
                  <a:lnTo>
                    <a:pt x="107" y="141"/>
                  </a:lnTo>
                  <a:lnTo>
                    <a:pt x="96" y="145"/>
                  </a:lnTo>
                  <a:lnTo>
                    <a:pt x="81" y="152"/>
                  </a:lnTo>
                  <a:lnTo>
                    <a:pt x="61" y="161"/>
                  </a:lnTo>
                  <a:lnTo>
                    <a:pt x="32" y="175"/>
                  </a:lnTo>
                  <a:lnTo>
                    <a:pt x="29" y="165"/>
                  </a:lnTo>
                  <a:lnTo>
                    <a:pt x="26" y="159"/>
                  </a:lnTo>
                  <a:lnTo>
                    <a:pt x="24" y="153"/>
                  </a:lnTo>
                  <a:lnTo>
                    <a:pt x="22" y="146"/>
                  </a:lnTo>
                  <a:lnTo>
                    <a:pt x="19" y="139"/>
                  </a:lnTo>
                  <a:lnTo>
                    <a:pt x="15" y="128"/>
                  </a:lnTo>
                  <a:lnTo>
                    <a:pt x="8" y="114"/>
                  </a:lnTo>
                  <a:lnTo>
                    <a:pt x="0" y="95"/>
                  </a:lnTo>
                  <a:lnTo>
                    <a:pt x="5" y="84"/>
                  </a:lnTo>
                  <a:lnTo>
                    <a:pt x="9" y="76"/>
                  </a:lnTo>
                  <a:lnTo>
                    <a:pt x="12" y="68"/>
                  </a:lnTo>
                  <a:lnTo>
                    <a:pt x="16" y="61"/>
                  </a:lnTo>
                  <a:lnTo>
                    <a:pt x="20" y="53"/>
                  </a:lnTo>
                  <a:lnTo>
                    <a:pt x="26" y="40"/>
                  </a:lnTo>
                  <a:lnTo>
                    <a:pt x="34" y="23"/>
                  </a:lnTo>
                  <a:lnTo>
                    <a:pt x="45" y="0"/>
                  </a:lnTo>
                  <a:lnTo>
                    <a:pt x="53" y="4"/>
                  </a:lnTo>
                  <a:lnTo>
                    <a:pt x="59" y="8"/>
                  </a:lnTo>
                  <a:lnTo>
                    <a:pt x="63" y="11"/>
                  </a:lnTo>
                  <a:lnTo>
                    <a:pt x="68" y="15"/>
                  </a:lnTo>
                  <a:lnTo>
                    <a:pt x="74" y="19"/>
                  </a:lnTo>
                  <a:lnTo>
                    <a:pt x="83" y="25"/>
                  </a:lnTo>
                  <a:lnTo>
                    <a:pt x="94" y="34"/>
                  </a:lnTo>
                  <a:lnTo>
                    <a:pt x="111" y="46"/>
                  </a:lnTo>
                  <a:lnTo>
                    <a:pt x="115" y="55"/>
                  </a:lnTo>
                  <a:lnTo>
                    <a:pt x="117" y="60"/>
                  </a:lnTo>
                  <a:lnTo>
                    <a:pt x="120" y="65"/>
                  </a:lnTo>
                  <a:lnTo>
                    <a:pt x="122" y="71"/>
                  </a:lnTo>
                  <a:lnTo>
                    <a:pt x="125" y="79"/>
                  </a:lnTo>
                  <a:lnTo>
                    <a:pt x="129" y="89"/>
                  </a:lnTo>
                  <a:lnTo>
                    <a:pt x="135" y="105"/>
                  </a:lnTo>
                  <a:lnTo>
                    <a:pt x="142" y="126"/>
                  </a:lnTo>
                  <a:close/>
                </a:path>
              </a:pathLst>
            </a:custGeom>
            <a:solidFill>
              <a:srgbClr val="8C94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45" name="Freeform 485"/>
            <p:cNvSpPr>
              <a:spLocks/>
            </p:cNvSpPr>
            <p:nvPr/>
          </p:nvSpPr>
          <p:spPr bwMode="auto">
            <a:xfrm>
              <a:off x="1131" y="3293"/>
              <a:ext cx="5" cy="9"/>
            </a:xfrm>
            <a:custGeom>
              <a:avLst/>
              <a:gdLst/>
              <a:ahLst/>
              <a:cxnLst>
                <a:cxn ang="0">
                  <a:pos x="116" y="136"/>
                </a:cxn>
                <a:cxn ang="0">
                  <a:pos x="107" y="139"/>
                </a:cxn>
                <a:cxn ang="0">
                  <a:pos x="101" y="141"/>
                </a:cxn>
                <a:cxn ang="0">
                  <a:pos x="95" y="144"/>
                </a:cxn>
                <a:cxn ang="0">
                  <a:pos x="88" y="146"/>
                </a:cxn>
                <a:cxn ang="0">
                  <a:pos x="80" y="150"/>
                </a:cxn>
                <a:cxn ang="0">
                  <a:pos x="69" y="155"/>
                </a:cxn>
                <a:cxn ang="0">
                  <a:pos x="54" y="162"/>
                </a:cxn>
                <a:cxn ang="0">
                  <a:pos x="32" y="172"/>
                </a:cxn>
                <a:cxn ang="0">
                  <a:pos x="29" y="163"/>
                </a:cxn>
                <a:cxn ang="0">
                  <a:pos x="26" y="156"/>
                </a:cxn>
                <a:cxn ang="0">
                  <a:pos x="24" y="151"/>
                </a:cxn>
                <a:cxn ang="0">
                  <a:pos x="22" y="144"/>
                </a:cxn>
                <a:cxn ang="0">
                  <a:pos x="19" y="136"/>
                </a:cxn>
                <a:cxn ang="0">
                  <a:pos x="15" y="126"/>
                </a:cxn>
                <a:cxn ang="0">
                  <a:pos x="8" y="112"/>
                </a:cxn>
                <a:cxn ang="0">
                  <a:pos x="0" y="93"/>
                </a:cxn>
                <a:cxn ang="0">
                  <a:pos x="5" y="82"/>
                </a:cxn>
                <a:cxn ang="0">
                  <a:pos x="8" y="74"/>
                </a:cxn>
                <a:cxn ang="0">
                  <a:pos x="11" y="67"/>
                </a:cxn>
                <a:cxn ang="0">
                  <a:pos x="14" y="60"/>
                </a:cxn>
                <a:cxn ang="0">
                  <a:pos x="18" y="51"/>
                </a:cxn>
                <a:cxn ang="0">
                  <a:pos x="23" y="39"/>
                </a:cxn>
                <a:cxn ang="0">
                  <a:pos x="31" y="22"/>
                </a:cxn>
                <a:cxn ang="0">
                  <a:pos x="40" y="0"/>
                </a:cxn>
                <a:cxn ang="0">
                  <a:pos x="46" y="5"/>
                </a:cxn>
                <a:cxn ang="0">
                  <a:pos x="50" y="9"/>
                </a:cxn>
                <a:cxn ang="0">
                  <a:pos x="53" y="14"/>
                </a:cxn>
                <a:cxn ang="0">
                  <a:pos x="56" y="18"/>
                </a:cxn>
                <a:cxn ang="0">
                  <a:pos x="60" y="23"/>
                </a:cxn>
                <a:cxn ang="0">
                  <a:pos x="65" y="30"/>
                </a:cxn>
                <a:cxn ang="0">
                  <a:pos x="73" y="41"/>
                </a:cxn>
                <a:cxn ang="0">
                  <a:pos x="83" y="56"/>
                </a:cxn>
                <a:cxn ang="0">
                  <a:pos x="87" y="64"/>
                </a:cxn>
                <a:cxn ang="0">
                  <a:pos x="89" y="69"/>
                </a:cxn>
                <a:cxn ang="0">
                  <a:pos x="92" y="75"/>
                </a:cxn>
                <a:cxn ang="0">
                  <a:pos x="95" y="81"/>
                </a:cxn>
                <a:cxn ang="0">
                  <a:pos x="98" y="88"/>
                </a:cxn>
                <a:cxn ang="0">
                  <a:pos x="102" y="99"/>
                </a:cxn>
                <a:cxn ang="0">
                  <a:pos x="108" y="115"/>
                </a:cxn>
                <a:cxn ang="0">
                  <a:pos x="116" y="136"/>
                </a:cxn>
              </a:cxnLst>
              <a:rect l="0" t="0" r="r" b="b"/>
              <a:pathLst>
                <a:path w="116" h="172">
                  <a:moveTo>
                    <a:pt x="116" y="136"/>
                  </a:moveTo>
                  <a:lnTo>
                    <a:pt x="107" y="139"/>
                  </a:lnTo>
                  <a:lnTo>
                    <a:pt x="101" y="141"/>
                  </a:lnTo>
                  <a:lnTo>
                    <a:pt x="95" y="144"/>
                  </a:lnTo>
                  <a:lnTo>
                    <a:pt x="88" y="146"/>
                  </a:lnTo>
                  <a:lnTo>
                    <a:pt x="80" y="150"/>
                  </a:lnTo>
                  <a:lnTo>
                    <a:pt x="69" y="155"/>
                  </a:lnTo>
                  <a:lnTo>
                    <a:pt x="54" y="162"/>
                  </a:lnTo>
                  <a:lnTo>
                    <a:pt x="32" y="172"/>
                  </a:lnTo>
                  <a:lnTo>
                    <a:pt x="29" y="163"/>
                  </a:lnTo>
                  <a:lnTo>
                    <a:pt x="26" y="156"/>
                  </a:lnTo>
                  <a:lnTo>
                    <a:pt x="24" y="151"/>
                  </a:lnTo>
                  <a:lnTo>
                    <a:pt x="22" y="144"/>
                  </a:lnTo>
                  <a:lnTo>
                    <a:pt x="19" y="136"/>
                  </a:lnTo>
                  <a:lnTo>
                    <a:pt x="15" y="126"/>
                  </a:lnTo>
                  <a:lnTo>
                    <a:pt x="8" y="112"/>
                  </a:lnTo>
                  <a:lnTo>
                    <a:pt x="0" y="93"/>
                  </a:lnTo>
                  <a:lnTo>
                    <a:pt x="5" y="82"/>
                  </a:lnTo>
                  <a:lnTo>
                    <a:pt x="8" y="74"/>
                  </a:lnTo>
                  <a:lnTo>
                    <a:pt x="11" y="67"/>
                  </a:lnTo>
                  <a:lnTo>
                    <a:pt x="14" y="60"/>
                  </a:lnTo>
                  <a:lnTo>
                    <a:pt x="18" y="51"/>
                  </a:lnTo>
                  <a:lnTo>
                    <a:pt x="23" y="39"/>
                  </a:lnTo>
                  <a:lnTo>
                    <a:pt x="31" y="22"/>
                  </a:lnTo>
                  <a:lnTo>
                    <a:pt x="40" y="0"/>
                  </a:lnTo>
                  <a:lnTo>
                    <a:pt x="46" y="5"/>
                  </a:lnTo>
                  <a:lnTo>
                    <a:pt x="50" y="9"/>
                  </a:lnTo>
                  <a:lnTo>
                    <a:pt x="53" y="14"/>
                  </a:lnTo>
                  <a:lnTo>
                    <a:pt x="56" y="18"/>
                  </a:lnTo>
                  <a:lnTo>
                    <a:pt x="60" y="23"/>
                  </a:lnTo>
                  <a:lnTo>
                    <a:pt x="65" y="30"/>
                  </a:lnTo>
                  <a:lnTo>
                    <a:pt x="73" y="41"/>
                  </a:lnTo>
                  <a:lnTo>
                    <a:pt x="83" y="56"/>
                  </a:lnTo>
                  <a:lnTo>
                    <a:pt x="87" y="64"/>
                  </a:lnTo>
                  <a:lnTo>
                    <a:pt x="89" y="69"/>
                  </a:lnTo>
                  <a:lnTo>
                    <a:pt x="92" y="75"/>
                  </a:lnTo>
                  <a:lnTo>
                    <a:pt x="95" y="81"/>
                  </a:lnTo>
                  <a:lnTo>
                    <a:pt x="98" y="88"/>
                  </a:lnTo>
                  <a:lnTo>
                    <a:pt x="102" y="99"/>
                  </a:lnTo>
                  <a:lnTo>
                    <a:pt x="108" y="115"/>
                  </a:lnTo>
                  <a:lnTo>
                    <a:pt x="116" y="136"/>
                  </a:lnTo>
                  <a:close/>
                </a:path>
              </a:pathLst>
            </a:custGeom>
            <a:solidFill>
              <a:srgbClr val="A8B0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46" name="Freeform 486"/>
            <p:cNvSpPr>
              <a:spLocks/>
            </p:cNvSpPr>
            <p:nvPr/>
          </p:nvSpPr>
          <p:spPr bwMode="auto">
            <a:xfrm>
              <a:off x="1131" y="3293"/>
              <a:ext cx="4" cy="9"/>
            </a:xfrm>
            <a:custGeom>
              <a:avLst/>
              <a:gdLst/>
              <a:ahLst/>
              <a:cxnLst>
                <a:cxn ang="0">
                  <a:pos x="88" y="145"/>
                </a:cxn>
                <a:cxn ang="0">
                  <a:pos x="81" y="147"/>
                </a:cxn>
                <a:cxn ang="0">
                  <a:pos x="77" y="150"/>
                </a:cxn>
                <a:cxn ang="0">
                  <a:pos x="73" y="151"/>
                </a:cxn>
                <a:cxn ang="0">
                  <a:pos x="69" y="153"/>
                </a:cxn>
                <a:cxn ang="0">
                  <a:pos x="64" y="155"/>
                </a:cxn>
                <a:cxn ang="0">
                  <a:pos x="57" y="158"/>
                </a:cxn>
                <a:cxn ang="0">
                  <a:pos x="47" y="163"/>
                </a:cxn>
                <a:cxn ang="0">
                  <a:pos x="32" y="170"/>
                </a:cxn>
                <a:cxn ang="0">
                  <a:pos x="29" y="161"/>
                </a:cxn>
                <a:cxn ang="0">
                  <a:pos x="26" y="154"/>
                </a:cxn>
                <a:cxn ang="0">
                  <a:pos x="24" y="148"/>
                </a:cxn>
                <a:cxn ang="0">
                  <a:pos x="22" y="142"/>
                </a:cxn>
                <a:cxn ang="0">
                  <a:pos x="19" y="134"/>
                </a:cxn>
                <a:cxn ang="0">
                  <a:pos x="15" y="123"/>
                </a:cxn>
                <a:cxn ang="0">
                  <a:pos x="8" y="109"/>
                </a:cxn>
                <a:cxn ang="0">
                  <a:pos x="0" y="89"/>
                </a:cxn>
                <a:cxn ang="0">
                  <a:pos x="4" y="79"/>
                </a:cxn>
                <a:cxn ang="0">
                  <a:pos x="7" y="71"/>
                </a:cxn>
                <a:cxn ang="0">
                  <a:pos x="9" y="65"/>
                </a:cxn>
                <a:cxn ang="0">
                  <a:pos x="12" y="58"/>
                </a:cxn>
                <a:cxn ang="0">
                  <a:pos x="15" y="49"/>
                </a:cxn>
                <a:cxn ang="0">
                  <a:pos x="19" y="38"/>
                </a:cxn>
                <a:cxn ang="0">
                  <a:pos x="26" y="22"/>
                </a:cxn>
                <a:cxn ang="0">
                  <a:pos x="34" y="0"/>
                </a:cxn>
                <a:cxn ang="0">
                  <a:pos x="40" y="11"/>
                </a:cxn>
                <a:cxn ang="0">
                  <a:pos x="43" y="21"/>
                </a:cxn>
                <a:cxn ang="0">
                  <a:pos x="47" y="36"/>
                </a:cxn>
                <a:cxn ang="0">
                  <a:pos x="55" y="65"/>
                </a:cxn>
                <a:cxn ang="0">
                  <a:pos x="59" y="74"/>
                </a:cxn>
                <a:cxn ang="0">
                  <a:pos x="61" y="79"/>
                </a:cxn>
                <a:cxn ang="0">
                  <a:pos x="64" y="84"/>
                </a:cxn>
                <a:cxn ang="0">
                  <a:pos x="66" y="90"/>
                </a:cxn>
                <a:cxn ang="0">
                  <a:pos x="69" y="98"/>
                </a:cxn>
                <a:cxn ang="0">
                  <a:pos x="73" y="108"/>
                </a:cxn>
                <a:cxn ang="0">
                  <a:pos x="79" y="124"/>
                </a:cxn>
                <a:cxn ang="0">
                  <a:pos x="88" y="145"/>
                </a:cxn>
              </a:cxnLst>
              <a:rect l="0" t="0" r="r" b="b"/>
              <a:pathLst>
                <a:path w="88" h="170">
                  <a:moveTo>
                    <a:pt x="88" y="145"/>
                  </a:moveTo>
                  <a:lnTo>
                    <a:pt x="81" y="147"/>
                  </a:lnTo>
                  <a:lnTo>
                    <a:pt x="77" y="150"/>
                  </a:lnTo>
                  <a:lnTo>
                    <a:pt x="73" y="151"/>
                  </a:lnTo>
                  <a:lnTo>
                    <a:pt x="69" y="153"/>
                  </a:lnTo>
                  <a:lnTo>
                    <a:pt x="64" y="155"/>
                  </a:lnTo>
                  <a:lnTo>
                    <a:pt x="57" y="158"/>
                  </a:lnTo>
                  <a:lnTo>
                    <a:pt x="47" y="163"/>
                  </a:lnTo>
                  <a:lnTo>
                    <a:pt x="32" y="170"/>
                  </a:lnTo>
                  <a:lnTo>
                    <a:pt x="29" y="161"/>
                  </a:lnTo>
                  <a:lnTo>
                    <a:pt x="26" y="154"/>
                  </a:lnTo>
                  <a:lnTo>
                    <a:pt x="24" y="148"/>
                  </a:lnTo>
                  <a:lnTo>
                    <a:pt x="22" y="142"/>
                  </a:lnTo>
                  <a:lnTo>
                    <a:pt x="19" y="134"/>
                  </a:lnTo>
                  <a:lnTo>
                    <a:pt x="15" y="123"/>
                  </a:lnTo>
                  <a:lnTo>
                    <a:pt x="8" y="109"/>
                  </a:lnTo>
                  <a:lnTo>
                    <a:pt x="0" y="89"/>
                  </a:lnTo>
                  <a:lnTo>
                    <a:pt x="4" y="79"/>
                  </a:lnTo>
                  <a:lnTo>
                    <a:pt x="7" y="71"/>
                  </a:lnTo>
                  <a:lnTo>
                    <a:pt x="9" y="65"/>
                  </a:lnTo>
                  <a:lnTo>
                    <a:pt x="12" y="58"/>
                  </a:lnTo>
                  <a:lnTo>
                    <a:pt x="15" y="49"/>
                  </a:lnTo>
                  <a:lnTo>
                    <a:pt x="19" y="38"/>
                  </a:lnTo>
                  <a:lnTo>
                    <a:pt x="26" y="22"/>
                  </a:lnTo>
                  <a:lnTo>
                    <a:pt x="34" y="0"/>
                  </a:lnTo>
                  <a:lnTo>
                    <a:pt x="40" y="11"/>
                  </a:lnTo>
                  <a:lnTo>
                    <a:pt x="43" y="21"/>
                  </a:lnTo>
                  <a:lnTo>
                    <a:pt x="47" y="36"/>
                  </a:lnTo>
                  <a:lnTo>
                    <a:pt x="55" y="65"/>
                  </a:lnTo>
                  <a:lnTo>
                    <a:pt x="59" y="74"/>
                  </a:lnTo>
                  <a:lnTo>
                    <a:pt x="61" y="79"/>
                  </a:lnTo>
                  <a:lnTo>
                    <a:pt x="64" y="84"/>
                  </a:lnTo>
                  <a:lnTo>
                    <a:pt x="66" y="90"/>
                  </a:lnTo>
                  <a:lnTo>
                    <a:pt x="69" y="98"/>
                  </a:lnTo>
                  <a:lnTo>
                    <a:pt x="73" y="108"/>
                  </a:lnTo>
                  <a:lnTo>
                    <a:pt x="79" y="124"/>
                  </a:lnTo>
                  <a:lnTo>
                    <a:pt x="88" y="145"/>
                  </a:lnTo>
                  <a:close/>
                </a:path>
              </a:pathLst>
            </a:custGeom>
            <a:solidFill>
              <a:srgbClr val="C4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47" name="Freeform 487"/>
            <p:cNvSpPr>
              <a:spLocks/>
            </p:cNvSpPr>
            <p:nvPr/>
          </p:nvSpPr>
          <p:spPr bwMode="auto">
            <a:xfrm>
              <a:off x="1132" y="3293"/>
              <a:ext cx="2" cy="9"/>
            </a:xfrm>
            <a:custGeom>
              <a:avLst/>
              <a:gdLst/>
              <a:ahLst/>
              <a:cxnLst>
                <a:cxn ang="0">
                  <a:pos x="59" y="155"/>
                </a:cxn>
                <a:cxn ang="0">
                  <a:pos x="33" y="167"/>
                </a:cxn>
                <a:cxn ang="0">
                  <a:pos x="0" y="87"/>
                </a:cxn>
                <a:cxn ang="0">
                  <a:pos x="29" y="0"/>
                </a:cxn>
                <a:cxn ang="0">
                  <a:pos x="26" y="76"/>
                </a:cxn>
                <a:cxn ang="0">
                  <a:pos x="59" y="155"/>
                </a:cxn>
              </a:cxnLst>
              <a:rect l="0" t="0" r="r" b="b"/>
              <a:pathLst>
                <a:path w="59" h="167">
                  <a:moveTo>
                    <a:pt x="59" y="155"/>
                  </a:moveTo>
                  <a:lnTo>
                    <a:pt x="33" y="167"/>
                  </a:lnTo>
                  <a:lnTo>
                    <a:pt x="0" y="87"/>
                  </a:lnTo>
                  <a:lnTo>
                    <a:pt x="29" y="0"/>
                  </a:lnTo>
                  <a:lnTo>
                    <a:pt x="26" y="76"/>
                  </a:lnTo>
                  <a:lnTo>
                    <a:pt x="59" y="155"/>
                  </a:lnTo>
                  <a:close/>
                </a:path>
              </a:pathLst>
            </a:custGeom>
            <a:solidFill>
              <a:srgbClr val="E0E8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48" name="Freeform 488"/>
            <p:cNvSpPr>
              <a:spLocks/>
            </p:cNvSpPr>
            <p:nvPr/>
          </p:nvSpPr>
          <p:spPr bwMode="auto">
            <a:xfrm>
              <a:off x="1130" y="3294"/>
              <a:ext cx="8" cy="4"/>
            </a:xfrm>
            <a:custGeom>
              <a:avLst/>
              <a:gdLst/>
              <a:ahLst/>
              <a:cxnLst>
                <a:cxn ang="0">
                  <a:pos x="170" y="4"/>
                </a:cxn>
                <a:cxn ang="0">
                  <a:pos x="168" y="0"/>
                </a:cxn>
                <a:cxn ang="0">
                  <a:pos x="0" y="73"/>
                </a:cxn>
                <a:cxn ang="0">
                  <a:pos x="4" y="81"/>
                </a:cxn>
                <a:cxn ang="0">
                  <a:pos x="172" y="8"/>
                </a:cxn>
                <a:cxn ang="0">
                  <a:pos x="170" y="4"/>
                </a:cxn>
              </a:cxnLst>
              <a:rect l="0" t="0" r="r" b="b"/>
              <a:pathLst>
                <a:path w="172" h="81">
                  <a:moveTo>
                    <a:pt x="170" y="4"/>
                  </a:moveTo>
                  <a:lnTo>
                    <a:pt x="168" y="0"/>
                  </a:lnTo>
                  <a:lnTo>
                    <a:pt x="0" y="73"/>
                  </a:lnTo>
                  <a:lnTo>
                    <a:pt x="4" y="81"/>
                  </a:lnTo>
                  <a:lnTo>
                    <a:pt x="172" y="8"/>
                  </a:lnTo>
                  <a:lnTo>
                    <a:pt x="170" y="4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49" name="Freeform 489"/>
            <p:cNvSpPr>
              <a:spLocks/>
            </p:cNvSpPr>
            <p:nvPr/>
          </p:nvSpPr>
          <p:spPr bwMode="auto">
            <a:xfrm>
              <a:off x="1176" y="3432"/>
              <a:ext cx="10" cy="6"/>
            </a:xfrm>
            <a:custGeom>
              <a:avLst/>
              <a:gdLst/>
              <a:ahLst/>
              <a:cxnLst>
                <a:cxn ang="0">
                  <a:pos x="216" y="12"/>
                </a:cxn>
                <a:cxn ang="0">
                  <a:pos x="4" y="103"/>
                </a:cxn>
                <a:cxn ang="0">
                  <a:pos x="0" y="93"/>
                </a:cxn>
                <a:cxn ang="0">
                  <a:pos x="211" y="0"/>
                </a:cxn>
                <a:cxn ang="0">
                  <a:pos x="216" y="12"/>
                </a:cxn>
              </a:cxnLst>
              <a:rect l="0" t="0" r="r" b="b"/>
              <a:pathLst>
                <a:path w="216" h="103">
                  <a:moveTo>
                    <a:pt x="216" y="12"/>
                  </a:moveTo>
                  <a:lnTo>
                    <a:pt x="4" y="103"/>
                  </a:lnTo>
                  <a:lnTo>
                    <a:pt x="0" y="93"/>
                  </a:lnTo>
                  <a:lnTo>
                    <a:pt x="211" y="0"/>
                  </a:lnTo>
                  <a:lnTo>
                    <a:pt x="216" y="12"/>
                  </a:lnTo>
                  <a:close/>
                </a:path>
              </a:pathLst>
            </a:custGeom>
            <a:solidFill>
              <a:srgbClr val="11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50" name="Freeform 490"/>
            <p:cNvSpPr>
              <a:spLocks/>
            </p:cNvSpPr>
            <p:nvPr/>
          </p:nvSpPr>
          <p:spPr bwMode="auto">
            <a:xfrm>
              <a:off x="1176" y="3433"/>
              <a:ext cx="11" cy="16"/>
            </a:xfrm>
            <a:custGeom>
              <a:avLst/>
              <a:gdLst/>
              <a:ahLst/>
              <a:cxnLst>
                <a:cxn ang="0">
                  <a:pos x="207" y="296"/>
                </a:cxn>
                <a:cxn ang="0">
                  <a:pos x="219" y="286"/>
                </a:cxn>
                <a:cxn ang="0">
                  <a:pos x="232" y="267"/>
                </a:cxn>
                <a:cxn ang="0">
                  <a:pos x="242" y="241"/>
                </a:cxn>
                <a:cxn ang="0">
                  <a:pos x="248" y="206"/>
                </a:cxn>
                <a:cxn ang="0">
                  <a:pos x="250" y="165"/>
                </a:cxn>
                <a:cxn ang="0">
                  <a:pos x="245" y="116"/>
                </a:cxn>
                <a:cxn ang="0">
                  <a:pos x="233" y="62"/>
                </a:cxn>
                <a:cxn ang="0">
                  <a:pos x="211" y="0"/>
                </a:cxn>
                <a:cxn ang="0">
                  <a:pos x="198" y="6"/>
                </a:cxn>
                <a:cxn ang="0">
                  <a:pos x="185" y="12"/>
                </a:cxn>
                <a:cxn ang="0">
                  <a:pos x="171" y="17"/>
                </a:cxn>
                <a:cxn ang="0">
                  <a:pos x="158" y="24"/>
                </a:cxn>
                <a:cxn ang="0">
                  <a:pos x="145" y="29"/>
                </a:cxn>
                <a:cxn ang="0">
                  <a:pos x="132" y="35"/>
                </a:cxn>
                <a:cxn ang="0">
                  <a:pos x="118" y="41"/>
                </a:cxn>
                <a:cxn ang="0">
                  <a:pos x="106" y="46"/>
                </a:cxn>
                <a:cxn ang="0">
                  <a:pos x="93" y="52"/>
                </a:cxn>
                <a:cxn ang="0">
                  <a:pos x="80" y="57"/>
                </a:cxn>
                <a:cxn ang="0">
                  <a:pos x="66" y="64"/>
                </a:cxn>
                <a:cxn ang="0">
                  <a:pos x="53" y="69"/>
                </a:cxn>
                <a:cxn ang="0">
                  <a:pos x="40" y="75"/>
                </a:cxn>
                <a:cxn ang="0">
                  <a:pos x="27" y="81"/>
                </a:cxn>
                <a:cxn ang="0">
                  <a:pos x="13" y="87"/>
                </a:cxn>
                <a:cxn ang="0">
                  <a:pos x="0" y="92"/>
                </a:cxn>
                <a:cxn ang="0">
                  <a:pos x="13" y="123"/>
                </a:cxn>
                <a:cxn ang="0">
                  <a:pos x="28" y="150"/>
                </a:cxn>
                <a:cxn ang="0">
                  <a:pos x="42" y="175"/>
                </a:cxn>
                <a:cxn ang="0">
                  <a:pos x="57" y="198"/>
                </a:cxn>
                <a:cxn ang="0">
                  <a:pos x="73" y="218"/>
                </a:cxn>
                <a:cxn ang="0">
                  <a:pos x="87" y="236"/>
                </a:cxn>
                <a:cxn ang="0">
                  <a:pos x="102" y="250"/>
                </a:cxn>
                <a:cxn ang="0">
                  <a:pos x="117" y="263"/>
                </a:cxn>
                <a:cxn ang="0">
                  <a:pos x="132" y="274"/>
                </a:cxn>
                <a:cxn ang="0">
                  <a:pos x="145" y="283"/>
                </a:cxn>
                <a:cxn ang="0">
                  <a:pos x="158" y="289"/>
                </a:cxn>
                <a:cxn ang="0">
                  <a:pos x="170" y="294"/>
                </a:cxn>
                <a:cxn ang="0">
                  <a:pos x="182" y="297"/>
                </a:cxn>
                <a:cxn ang="0">
                  <a:pos x="192" y="298"/>
                </a:cxn>
                <a:cxn ang="0">
                  <a:pos x="200" y="298"/>
                </a:cxn>
                <a:cxn ang="0">
                  <a:pos x="207" y="296"/>
                </a:cxn>
              </a:cxnLst>
              <a:rect l="0" t="0" r="r" b="b"/>
              <a:pathLst>
                <a:path w="250" h="298">
                  <a:moveTo>
                    <a:pt x="207" y="296"/>
                  </a:moveTo>
                  <a:lnTo>
                    <a:pt x="219" y="286"/>
                  </a:lnTo>
                  <a:lnTo>
                    <a:pt x="232" y="267"/>
                  </a:lnTo>
                  <a:lnTo>
                    <a:pt x="242" y="241"/>
                  </a:lnTo>
                  <a:lnTo>
                    <a:pt x="248" y="206"/>
                  </a:lnTo>
                  <a:lnTo>
                    <a:pt x="250" y="165"/>
                  </a:lnTo>
                  <a:lnTo>
                    <a:pt x="245" y="116"/>
                  </a:lnTo>
                  <a:lnTo>
                    <a:pt x="233" y="62"/>
                  </a:lnTo>
                  <a:lnTo>
                    <a:pt x="211" y="0"/>
                  </a:lnTo>
                  <a:lnTo>
                    <a:pt x="198" y="6"/>
                  </a:lnTo>
                  <a:lnTo>
                    <a:pt x="185" y="12"/>
                  </a:lnTo>
                  <a:lnTo>
                    <a:pt x="171" y="17"/>
                  </a:lnTo>
                  <a:lnTo>
                    <a:pt x="158" y="24"/>
                  </a:lnTo>
                  <a:lnTo>
                    <a:pt x="145" y="29"/>
                  </a:lnTo>
                  <a:lnTo>
                    <a:pt x="132" y="35"/>
                  </a:lnTo>
                  <a:lnTo>
                    <a:pt x="118" y="41"/>
                  </a:lnTo>
                  <a:lnTo>
                    <a:pt x="106" y="46"/>
                  </a:lnTo>
                  <a:lnTo>
                    <a:pt x="93" y="52"/>
                  </a:lnTo>
                  <a:lnTo>
                    <a:pt x="80" y="57"/>
                  </a:lnTo>
                  <a:lnTo>
                    <a:pt x="66" y="64"/>
                  </a:lnTo>
                  <a:lnTo>
                    <a:pt x="53" y="69"/>
                  </a:lnTo>
                  <a:lnTo>
                    <a:pt x="40" y="75"/>
                  </a:lnTo>
                  <a:lnTo>
                    <a:pt x="27" y="81"/>
                  </a:lnTo>
                  <a:lnTo>
                    <a:pt x="13" y="87"/>
                  </a:lnTo>
                  <a:lnTo>
                    <a:pt x="0" y="92"/>
                  </a:lnTo>
                  <a:lnTo>
                    <a:pt x="13" y="123"/>
                  </a:lnTo>
                  <a:lnTo>
                    <a:pt x="28" y="150"/>
                  </a:lnTo>
                  <a:lnTo>
                    <a:pt x="42" y="175"/>
                  </a:lnTo>
                  <a:lnTo>
                    <a:pt x="57" y="198"/>
                  </a:lnTo>
                  <a:lnTo>
                    <a:pt x="73" y="218"/>
                  </a:lnTo>
                  <a:lnTo>
                    <a:pt x="87" y="236"/>
                  </a:lnTo>
                  <a:lnTo>
                    <a:pt x="102" y="250"/>
                  </a:lnTo>
                  <a:lnTo>
                    <a:pt x="117" y="263"/>
                  </a:lnTo>
                  <a:lnTo>
                    <a:pt x="132" y="274"/>
                  </a:lnTo>
                  <a:lnTo>
                    <a:pt x="145" y="283"/>
                  </a:lnTo>
                  <a:lnTo>
                    <a:pt x="158" y="289"/>
                  </a:lnTo>
                  <a:lnTo>
                    <a:pt x="170" y="294"/>
                  </a:lnTo>
                  <a:lnTo>
                    <a:pt x="182" y="297"/>
                  </a:lnTo>
                  <a:lnTo>
                    <a:pt x="192" y="298"/>
                  </a:lnTo>
                  <a:lnTo>
                    <a:pt x="200" y="298"/>
                  </a:lnTo>
                  <a:lnTo>
                    <a:pt x="207" y="296"/>
                  </a:lnTo>
                  <a:close/>
                </a:path>
              </a:pathLst>
            </a:custGeom>
            <a:solidFill>
              <a:srgbClr val="11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51" name="Freeform 491"/>
            <p:cNvSpPr>
              <a:spLocks/>
            </p:cNvSpPr>
            <p:nvPr/>
          </p:nvSpPr>
          <p:spPr bwMode="auto">
            <a:xfrm>
              <a:off x="1176" y="3433"/>
              <a:ext cx="10" cy="16"/>
            </a:xfrm>
            <a:custGeom>
              <a:avLst/>
              <a:gdLst/>
              <a:ahLst/>
              <a:cxnLst>
                <a:cxn ang="0">
                  <a:pos x="199" y="285"/>
                </a:cxn>
                <a:cxn ang="0">
                  <a:pos x="209" y="276"/>
                </a:cxn>
                <a:cxn ang="0">
                  <a:pos x="217" y="259"/>
                </a:cxn>
                <a:cxn ang="0">
                  <a:pos x="224" y="234"/>
                </a:cxn>
                <a:cxn ang="0">
                  <a:pos x="226" y="202"/>
                </a:cxn>
                <a:cxn ang="0">
                  <a:pos x="223" y="162"/>
                </a:cxn>
                <a:cxn ang="0">
                  <a:pos x="214" y="115"/>
                </a:cxn>
                <a:cxn ang="0">
                  <a:pos x="200" y="61"/>
                </a:cxn>
                <a:cxn ang="0">
                  <a:pos x="178" y="0"/>
                </a:cxn>
                <a:cxn ang="0">
                  <a:pos x="166" y="5"/>
                </a:cxn>
                <a:cxn ang="0">
                  <a:pos x="155" y="10"/>
                </a:cxn>
                <a:cxn ang="0">
                  <a:pos x="144" y="15"/>
                </a:cxn>
                <a:cxn ang="0">
                  <a:pos x="134" y="20"/>
                </a:cxn>
                <a:cxn ang="0">
                  <a:pos x="123" y="24"/>
                </a:cxn>
                <a:cxn ang="0">
                  <a:pos x="111" y="30"/>
                </a:cxn>
                <a:cxn ang="0">
                  <a:pos x="100" y="34"/>
                </a:cxn>
                <a:cxn ang="0">
                  <a:pos x="89" y="39"/>
                </a:cxn>
                <a:cxn ang="0">
                  <a:pos x="78" y="44"/>
                </a:cxn>
                <a:cxn ang="0">
                  <a:pos x="67" y="49"/>
                </a:cxn>
                <a:cxn ang="0">
                  <a:pos x="55" y="54"/>
                </a:cxn>
                <a:cxn ang="0">
                  <a:pos x="45" y="58"/>
                </a:cxn>
                <a:cxn ang="0">
                  <a:pos x="34" y="63"/>
                </a:cxn>
                <a:cxn ang="0">
                  <a:pos x="23" y="69"/>
                </a:cxn>
                <a:cxn ang="0">
                  <a:pos x="11" y="73"/>
                </a:cxn>
                <a:cxn ang="0">
                  <a:pos x="0" y="78"/>
                </a:cxn>
                <a:cxn ang="0">
                  <a:pos x="13" y="109"/>
                </a:cxn>
                <a:cxn ang="0">
                  <a:pos x="28" y="136"/>
                </a:cxn>
                <a:cxn ang="0">
                  <a:pos x="42" y="161"/>
                </a:cxn>
                <a:cxn ang="0">
                  <a:pos x="56" y="184"/>
                </a:cxn>
                <a:cxn ang="0">
                  <a:pos x="72" y="204"/>
                </a:cxn>
                <a:cxn ang="0">
                  <a:pos x="86" y="221"/>
                </a:cxn>
                <a:cxn ang="0">
                  <a:pos x="101" y="236"/>
                </a:cxn>
                <a:cxn ang="0">
                  <a:pos x="115" y="250"/>
                </a:cxn>
                <a:cxn ang="0">
                  <a:pos x="129" y="260"/>
                </a:cxn>
                <a:cxn ang="0">
                  <a:pos x="142" y="270"/>
                </a:cxn>
                <a:cxn ang="0">
                  <a:pos x="155" y="276"/>
                </a:cxn>
                <a:cxn ang="0">
                  <a:pos x="166" y="282"/>
                </a:cxn>
                <a:cxn ang="0">
                  <a:pos x="177" y="285"/>
                </a:cxn>
                <a:cxn ang="0">
                  <a:pos x="186" y="287"/>
                </a:cxn>
                <a:cxn ang="0">
                  <a:pos x="193" y="287"/>
                </a:cxn>
                <a:cxn ang="0">
                  <a:pos x="199" y="285"/>
                </a:cxn>
              </a:cxnLst>
              <a:rect l="0" t="0" r="r" b="b"/>
              <a:pathLst>
                <a:path w="226" h="287">
                  <a:moveTo>
                    <a:pt x="199" y="285"/>
                  </a:moveTo>
                  <a:lnTo>
                    <a:pt x="209" y="276"/>
                  </a:lnTo>
                  <a:lnTo>
                    <a:pt x="217" y="259"/>
                  </a:lnTo>
                  <a:lnTo>
                    <a:pt x="224" y="234"/>
                  </a:lnTo>
                  <a:lnTo>
                    <a:pt x="226" y="202"/>
                  </a:lnTo>
                  <a:lnTo>
                    <a:pt x="223" y="162"/>
                  </a:lnTo>
                  <a:lnTo>
                    <a:pt x="214" y="115"/>
                  </a:lnTo>
                  <a:lnTo>
                    <a:pt x="200" y="61"/>
                  </a:lnTo>
                  <a:lnTo>
                    <a:pt x="178" y="0"/>
                  </a:lnTo>
                  <a:lnTo>
                    <a:pt x="166" y="5"/>
                  </a:lnTo>
                  <a:lnTo>
                    <a:pt x="155" y="10"/>
                  </a:lnTo>
                  <a:lnTo>
                    <a:pt x="144" y="15"/>
                  </a:lnTo>
                  <a:lnTo>
                    <a:pt x="134" y="20"/>
                  </a:lnTo>
                  <a:lnTo>
                    <a:pt x="123" y="24"/>
                  </a:lnTo>
                  <a:lnTo>
                    <a:pt x="111" y="30"/>
                  </a:lnTo>
                  <a:lnTo>
                    <a:pt x="100" y="34"/>
                  </a:lnTo>
                  <a:lnTo>
                    <a:pt x="89" y="39"/>
                  </a:lnTo>
                  <a:lnTo>
                    <a:pt x="78" y="44"/>
                  </a:lnTo>
                  <a:lnTo>
                    <a:pt x="67" y="49"/>
                  </a:lnTo>
                  <a:lnTo>
                    <a:pt x="55" y="54"/>
                  </a:lnTo>
                  <a:lnTo>
                    <a:pt x="45" y="58"/>
                  </a:lnTo>
                  <a:lnTo>
                    <a:pt x="34" y="63"/>
                  </a:lnTo>
                  <a:lnTo>
                    <a:pt x="23" y="69"/>
                  </a:lnTo>
                  <a:lnTo>
                    <a:pt x="11" y="73"/>
                  </a:lnTo>
                  <a:lnTo>
                    <a:pt x="0" y="78"/>
                  </a:lnTo>
                  <a:lnTo>
                    <a:pt x="13" y="109"/>
                  </a:lnTo>
                  <a:lnTo>
                    <a:pt x="28" y="136"/>
                  </a:lnTo>
                  <a:lnTo>
                    <a:pt x="42" y="161"/>
                  </a:lnTo>
                  <a:lnTo>
                    <a:pt x="56" y="184"/>
                  </a:lnTo>
                  <a:lnTo>
                    <a:pt x="72" y="204"/>
                  </a:lnTo>
                  <a:lnTo>
                    <a:pt x="86" y="221"/>
                  </a:lnTo>
                  <a:lnTo>
                    <a:pt x="101" y="236"/>
                  </a:lnTo>
                  <a:lnTo>
                    <a:pt x="115" y="250"/>
                  </a:lnTo>
                  <a:lnTo>
                    <a:pt x="129" y="260"/>
                  </a:lnTo>
                  <a:lnTo>
                    <a:pt x="142" y="270"/>
                  </a:lnTo>
                  <a:lnTo>
                    <a:pt x="155" y="276"/>
                  </a:lnTo>
                  <a:lnTo>
                    <a:pt x="166" y="282"/>
                  </a:lnTo>
                  <a:lnTo>
                    <a:pt x="177" y="285"/>
                  </a:lnTo>
                  <a:lnTo>
                    <a:pt x="186" y="287"/>
                  </a:lnTo>
                  <a:lnTo>
                    <a:pt x="193" y="287"/>
                  </a:lnTo>
                  <a:lnTo>
                    <a:pt x="199" y="285"/>
                  </a:lnTo>
                  <a:close/>
                </a:path>
              </a:pathLst>
            </a:custGeom>
            <a:solidFill>
              <a:srgbClr val="2B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52" name="Freeform 492"/>
            <p:cNvSpPr>
              <a:spLocks/>
            </p:cNvSpPr>
            <p:nvPr/>
          </p:nvSpPr>
          <p:spPr bwMode="auto">
            <a:xfrm>
              <a:off x="1177" y="3434"/>
              <a:ext cx="9" cy="15"/>
            </a:xfrm>
            <a:custGeom>
              <a:avLst/>
              <a:gdLst/>
              <a:ahLst/>
              <a:cxnLst>
                <a:cxn ang="0">
                  <a:pos x="189" y="273"/>
                </a:cxn>
                <a:cxn ang="0">
                  <a:pos x="196" y="265"/>
                </a:cxn>
                <a:cxn ang="0">
                  <a:pos x="201" y="251"/>
                </a:cxn>
                <a:cxn ang="0">
                  <a:pos x="202" y="227"/>
                </a:cxn>
                <a:cxn ang="0">
                  <a:pos x="200" y="197"/>
                </a:cxn>
                <a:cxn ang="0">
                  <a:pos x="193" y="159"/>
                </a:cxn>
                <a:cxn ang="0">
                  <a:pos x="182" y="114"/>
                </a:cxn>
                <a:cxn ang="0">
                  <a:pos x="165" y="60"/>
                </a:cxn>
                <a:cxn ang="0">
                  <a:pos x="142" y="0"/>
                </a:cxn>
                <a:cxn ang="0">
                  <a:pos x="125" y="7"/>
                </a:cxn>
                <a:cxn ang="0">
                  <a:pos x="107" y="14"/>
                </a:cxn>
                <a:cxn ang="0">
                  <a:pos x="89" y="23"/>
                </a:cxn>
                <a:cxn ang="0">
                  <a:pos x="72" y="30"/>
                </a:cxn>
                <a:cxn ang="0">
                  <a:pos x="53" y="39"/>
                </a:cxn>
                <a:cxn ang="0">
                  <a:pos x="36" y="46"/>
                </a:cxn>
                <a:cxn ang="0">
                  <a:pos x="18" y="54"/>
                </a:cxn>
                <a:cxn ang="0">
                  <a:pos x="0" y="62"/>
                </a:cxn>
                <a:cxn ang="0">
                  <a:pos x="14" y="92"/>
                </a:cxn>
                <a:cxn ang="0">
                  <a:pos x="28" y="120"/>
                </a:cxn>
                <a:cxn ang="0">
                  <a:pos x="41" y="145"/>
                </a:cxn>
                <a:cxn ang="0">
                  <a:pos x="57" y="168"/>
                </a:cxn>
                <a:cxn ang="0">
                  <a:pos x="71" y="188"/>
                </a:cxn>
                <a:cxn ang="0">
                  <a:pos x="85" y="206"/>
                </a:cxn>
                <a:cxn ang="0">
                  <a:pos x="98" y="221"/>
                </a:cxn>
                <a:cxn ang="0">
                  <a:pos x="113" y="235"/>
                </a:cxn>
                <a:cxn ang="0">
                  <a:pos x="126" y="246"/>
                </a:cxn>
                <a:cxn ang="0">
                  <a:pos x="138" y="256"/>
                </a:cxn>
                <a:cxn ang="0">
                  <a:pos x="149" y="262"/>
                </a:cxn>
                <a:cxn ang="0">
                  <a:pos x="160" y="268"/>
                </a:cxn>
                <a:cxn ang="0">
                  <a:pos x="170" y="272"/>
                </a:cxn>
                <a:cxn ang="0">
                  <a:pos x="178" y="274"/>
                </a:cxn>
                <a:cxn ang="0">
                  <a:pos x="184" y="274"/>
                </a:cxn>
                <a:cxn ang="0">
                  <a:pos x="189" y="273"/>
                </a:cxn>
              </a:cxnLst>
              <a:rect l="0" t="0" r="r" b="b"/>
              <a:pathLst>
                <a:path w="202" h="274">
                  <a:moveTo>
                    <a:pt x="189" y="273"/>
                  </a:moveTo>
                  <a:lnTo>
                    <a:pt x="196" y="265"/>
                  </a:lnTo>
                  <a:lnTo>
                    <a:pt x="201" y="251"/>
                  </a:lnTo>
                  <a:lnTo>
                    <a:pt x="202" y="227"/>
                  </a:lnTo>
                  <a:lnTo>
                    <a:pt x="200" y="197"/>
                  </a:lnTo>
                  <a:lnTo>
                    <a:pt x="193" y="159"/>
                  </a:lnTo>
                  <a:lnTo>
                    <a:pt x="182" y="114"/>
                  </a:lnTo>
                  <a:lnTo>
                    <a:pt x="165" y="60"/>
                  </a:lnTo>
                  <a:lnTo>
                    <a:pt x="142" y="0"/>
                  </a:lnTo>
                  <a:lnTo>
                    <a:pt x="125" y="7"/>
                  </a:lnTo>
                  <a:lnTo>
                    <a:pt x="107" y="14"/>
                  </a:lnTo>
                  <a:lnTo>
                    <a:pt x="89" y="23"/>
                  </a:lnTo>
                  <a:lnTo>
                    <a:pt x="72" y="30"/>
                  </a:lnTo>
                  <a:lnTo>
                    <a:pt x="53" y="39"/>
                  </a:lnTo>
                  <a:lnTo>
                    <a:pt x="36" y="46"/>
                  </a:lnTo>
                  <a:lnTo>
                    <a:pt x="18" y="54"/>
                  </a:lnTo>
                  <a:lnTo>
                    <a:pt x="0" y="62"/>
                  </a:lnTo>
                  <a:lnTo>
                    <a:pt x="14" y="92"/>
                  </a:lnTo>
                  <a:lnTo>
                    <a:pt x="28" y="120"/>
                  </a:lnTo>
                  <a:lnTo>
                    <a:pt x="41" y="145"/>
                  </a:lnTo>
                  <a:lnTo>
                    <a:pt x="57" y="168"/>
                  </a:lnTo>
                  <a:lnTo>
                    <a:pt x="71" y="188"/>
                  </a:lnTo>
                  <a:lnTo>
                    <a:pt x="85" y="206"/>
                  </a:lnTo>
                  <a:lnTo>
                    <a:pt x="98" y="221"/>
                  </a:lnTo>
                  <a:lnTo>
                    <a:pt x="113" y="235"/>
                  </a:lnTo>
                  <a:lnTo>
                    <a:pt x="126" y="246"/>
                  </a:lnTo>
                  <a:lnTo>
                    <a:pt x="138" y="256"/>
                  </a:lnTo>
                  <a:lnTo>
                    <a:pt x="149" y="262"/>
                  </a:lnTo>
                  <a:lnTo>
                    <a:pt x="160" y="268"/>
                  </a:lnTo>
                  <a:lnTo>
                    <a:pt x="170" y="272"/>
                  </a:lnTo>
                  <a:lnTo>
                    <a:pt x="178" y="274"/>
                  </a:lnTo>
                  <a:lnTo>
                    <a:pt x="184" y="274"/>
                  </a:lnTo>
                  <a:lnTo>
                    <a:pt x="189" y="273"/>
                  </a:lnTo>
                  <a:close/>
                </a:path>
              </a:pathLst>
            </a:custGeom>
            <a:solidFill>
              <a:srgbClr val="474F4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53" name="Freeform 493"/>
            <p:cNvSpPr>
              <a:spLocks/>
            </p:cNvSpPr>
            <p:nvPr/>
          </p:nvSpPr>
          <p:spPr bwMode="auto">
            <a:xfrm>
              <a:off x="1177" y="3435"/>
              <a:ext cx="9" cy="14"/>
            </a:xfrm>
            <a:custGeom>
              <a:avLst/>
              <a:gdLst/>
              <a:ahLst/>
              <a:cxnLst>
                <a:cxn ang="0">
                  <a:pos x="180" y="263"/>
                </a:cxn>
                <a:cxn ang="0">
                  <a:pos x="185" y="256"/>
                </a:cxn>
                <a:cxn ang="0">
                  <a:pos x="186" y="243"/>
                </a:cxn>
                <a:cxn ang="0">
                  <a:pos x="183" y="222"/>
                </a:cxn>
                <a:cxn ang="0">
                  <a:pos x="177" y="193"/>
                </a:cxn>
                <a:cxn ang="0">
                  <a:pos x="166" y="157"/>
                </a:cxn>
                <a:cxn ang="0">
                  <a:pos x="151" y="113"/>
                </a:cxn>
                <a:cxn ang="0">
                  <a:pos x="131" y="60"/>
                </a:cxn>
                <a:cxn ang="0">
                  <a:pos x="108" y="0"/>
                </a:cxn>
                <a:cxn ang="0">
                  <a:pos x="94" y="7"/>
                </a:cxn>
                <a:cxn ang="0">
                  <a:pos x="80" y="13"/>
                </a:cxn>
                <a:cxn ang="0">
                  <a:pos x="67" y="18"/>
                </a:cxn>
                <a:cxn ang="0">
                  <a:pos x="54" y="24"/>
                </a:cxn>
                <a:cxn ang="0">
                  <a:pos x="40" y="30"/>
                </a:cxn>
                <a:cxn ang="0">
                  <a:pos x="27" y="36"/>
                </a:cxn>
                <a:cxn ang="0">
                  <a:pos x="13" y="41"/>
                </a:cxn>
                <a:cxn ang="0">
                  <a:pos x="0" y="48"/>
                </a:cxn>
                <a:cxn ang="0">
                  <a:pos x="13" y="78"/>
                </a:cxn>
                <a:cxn ang="0">
                  <a:pos x="26" y="106"/>
                </a:cxn>
                <a:cxn ang="0">
                  <a:pos x="40" y="131"/>
                </a:cxn>
                <a:cxn ang="0">
                  <a:pos x="55" y="154"/>
                </a:cxn>
                <a:cxn ang="0">
                  <a:pos x="69" y="174"/>
                </a:cxn>
                <a:cxn ang="0">
                  <a:pos x="83" y="192"/>
                </a:cxn>
                <a:cxn ang="0">
                  <a:pos x="96" y="208"/>
                </a:cxn>
                <a:cxn ang="0">
                  <a:pos x="110" y="222"/>
                </a:cxn>
                <a:cxn ang="0">
                  <a:pos x="122" y="233"/>
                </a:cxn>
                <a:cxn ang="0">
                  <a:pos x="134" y="243"/>
                </a:cxn>
                <a:cxn ang="0">
                  <a:pos x="145" y="250"/>
                </a:cxn>
                <a:cxn ang="0">
                  <a:pos x="155" y="256"/>
                </a:cxn>
                <a:cxn ang="0">
                  <a:pos x="164" y="261"/>
                </a:cxn>
                <a:cxn ang="0">
                  <a:pos x="171" y="263"/>
                </a:cxn>
                <a:cxn ang="0">
                  <a:pos x="176" y="264"/>
                </a:cxn>
                <a:cxn ang="0">
                  <a:pos x="180" y="263"/>
                </a:cxn>
              </a:cxnLst>
              <a:rect l="0" t="0" r="r" b="b"/>
              <a:pathLst>
                <a:path w="186" h="264">
                  <a:moveTo>
                    <a:pt x="180" y="263"/>
                  </a:moveTo>
                  <a:lnTo>
                    <a:pt x="185" y="256"/>
                  </a:lnTo>
                  <a:lnTo>
                    <a:pt x="186" y="243"/>
                  </a:lnTo>
                  <a:lnTo>
                    <a:pt x="183" y="222"/>
                  </a:lnTo>
                  <a:lnTo>
                    <a:pt x="177" y="193"/>
                  </a:lnTo>
                  <a:lnTo>
                    <a:pt x="166" y="157"/>
                  </a:lnTo>
                  <a:lnTo>
                    <a:pt x="151" y="113"/>
                  </a:lnTo>
                  <a:lnTo>
                    <a:pt x="131" y="60"/>
                  </a:lnTo>
                  <a:lnTo>
                    <a:pt x="108" y="0"/>
                  </a:lnTo>
                  <a:lnTo>
                    <a:pt x="94" y="7"/>
                  </a:lnTo>
                  <a:lnTo>
                    <a:pt x="80" y="13"/>
                  </a:lnTo>
                  <a:lnTo>
                    <a:pt x="67" y="18"/>
                  </a:lnTo>
                  <a:lnTo>
                    <a:pt x="54" y="24"/>
                  </a:lnTo>
                  <a:lnTo>
                    <a:pt x="40" y="30"/>
                  </a:lnTo>
                  <a:lnTo>
                    <a:pt x="27" y="36"/>
                  </a:lnTo>
                  <a:lnTo>
                    <a:pt x="13" y="41"/>
                  </a:lnTo>
                  <a:lnTo>
                    <a:pt x="0" y="48"/>
                  </a:lnTo>
                  <a:lnTo>
                    <a:pt x="13" y="78"/>
                  </a:lnTo>
                  <a:lnTo>
                    <a:pt x="26" y="106"/>
                  </a:lnTo>
                  <a:lnTo>
                    <a:pt x="40" y="131"/>
                  </a:lnTo>
                  <a:lnTo>
                    <a:pt x="55" y="154"/>
                  </a:lnTo>
                  <a:lnTo>
                    <a:pt x="69" y="174"/>
                  </a:lnTo>
                  <a:lnTo>
                    <a:pt x="83" y="192"/>
                  </a:lnTo>
                  <a:lnTo>
                    <a:pt x="96" y="208"/>
                  </a:lnTo>
                  <a:lnTo>
                    <a:pt x="110" y="222"/>
                  </a:lnTo>
                  <a:lnTo>
                    <a:pt x="122" y="233"/>
                  </a:lnTo>
                  <a:lnTo>
                    <a:pt x="134" y="243"/>
                  </a:lnTo>
                  <a:lnTo>
                    <a:pt x="145" y="250"/>
                  </a:lnTo>
                  <a:lnTo>
                    <a:pt x="155" y="256"/>
                  </a:lnTo>
                  <a:lnTo>
                    <a:pt x="164" y="261"/>
                  </a:lnTo>
                  <a:lnTo>
                    <a:pt x="171" y="263"/>
                  </a:lnTo>
                  <a:lnTo>
                    <a:pt x="176" y="264"/>
                  </a:lnTo>
                  <a:lnTo>
                    <a:pt x="180" y="263"/>
                  </a:lnTo>
                  <a:close/>
                </a:path>
              </a:pathLst>
            </a:custGeom>
            <a:solidFill>
              <a:srgbClr val="61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54" name="Freeform 494"/>
            <p:cNvSpPr>
              <a:spLocks/>
            </p:cNvSpPr>
            <p:nvPr/>
          </p:nvSpPr>
          <p:spPr bwMode="auto">
            <a:xfrm>
              <a:off x="1177" y="3435"/>
              <a:ext cx="8" cy="14"/>
            </a:xfrm>
            <a:custGeom>
              <a:avLst/>
              <a:gdLst/>
              <a:ahLst/>
              <a:cxnLst>
                <a:cxn ang="0">
                  <a:pos x="171" y="251"/>
                </a:cxn>
                <a:cxn ang="0">
                  <a:pos x="173" y="245"/>
                </a:cxn>
                <a:cxn ang="0">
                  <a:pos x="170" y="233"/>
                </a:cxn>
                <a:cxn ang="0">
                  <a:pos x="164" y="214"/>
                </a:cxn>
                <a:cxn ang="0">
                  <a:pos x="153" y="187"/>
                </a:cxn>
                <a:cxn ang="0">
                  <a:pos x="137" y="153"/>
                </a:cxn>
                <a:cxn ang="0">
                  <a:pos x="119" y="110"/>
                </a:cxn>
                <a:cxn ang="0">
                  <a:pos x="97" y="60"/>
                </a:cxn>
                <a:cxn ang="0">
                  <a:pos x="72" y="0"/>
                </a:cxn>
                <a:cxn ang="0">
                  <a:pos x="63" y="4"/>
                </a:cxn>
                <a:cxn ang="0">
                  <a:pos x="54" y="7"/>
                </a:cxn>
                <a:cxn ang="0">
                  <a:pos x="45" y="11"/>
                </a:cxn>
                <a:cxn ang="0">
                  <a:pos x="36" y="16"/>
                </a:cxn>
                <a:cxn ang="0">
                  <a:pos x="27" y="20"/>
                </a:cxn>
                <a:cxn ang="0">
                  <a:pos x="18" y="23"/>
                </a:cxn>
                <a:cxn ang="0">
                  <a:pos x="9" y="27"/>
                </a:cxn>
                <a:cxn ang="0">
                  <a:pos x="0" y="31"/>
                </a:cxn>
                <a:cxn ang="0">
                  <a:pos x="13" y="62"/>
                </a:cxn>
                <a:cxn ang="0">
                  <a:pos x="26" y="89"/>
                </a:cxn>
                <a:cxn ang="0">
                  <a:pos x="41" y="115"/>
                </a:cxn>
                <a:cxn ang="0">
                  <a:pos x="54" y="138"/>
                </a:cxn>
                <a:cxn ang="0">
                  <a:pos x="68" y="159"/>
                </a:cxn>
                <a:cxn ang="0">
                  <a:pos x="81" y="177"/>
                </a:cxn>
                <a:cxn ang="0">
                  <a:pos x="95" y="193"/>
                </a:cxn>
                <a:cxn ang="0">
                  <a:pos x="107" y="206"/>
                </a:cxn>
                <a:cxn ang="0">
                  <a:pos x="119" y="218"/>
                </a:cxn>
                <a:cxn ang="0">
                  <a:pos x="130" y="229"/>
                </a:cxn>
                <a:cxn ang="0">
                  <a:pos x="141" y="236"/>
                </a:cxn>
                <a:cxn ang="0">
                  <a:pos x="150" y="242"/>
                </a:cxn>
                <a:cxn ang="0">
                  <a:pos x="157" y="246"/>
                </a:cxn>
                <a:cxn ang="0">
                  <a:pos x="163" y="250"/>
                </a:cxn>
                <a:cxn ang="0">
                  <a:pos x="168" y="251"/>
                </a:cxn>
                <a:cxn ang="0">
                  <a:pos x="171" y="251"/>
                </a:cxn>
              </a:cxnLst>
              <a:rect l="0" t="0" r="r" b="b"/>
              <a:pathLst>
                <a:path w="173" h="251">
                  <a:moveTo>
                    <a:pt x="171" y="251"/>
                  </a:moveTo>
                  <a:lnTo>
                    <a:pt x="173" y="245"/>
                  </a:lnTo>
                  <a:lnTo>
                    <a:pt x="170" y="233"/>
                  </a:lnTo>
                  <a:lnTo>
                    <a:pt x="164" y="214"/>
                  </a:lnTo>
                  <a:lnTo>
                    <a:pt x="153" y="187"/>
                  </a:lnTo>
                  <a:lnTo>
                    <a:pt x="137" y="153"/>
                  </a:lnTo>
                  <a:lnTo>
                    <a:pt x="119" y="110"/>
                  </a:lnTo>
                  <a:lnTo>
                    <a:pt x="97" y="60"/>
                  </a:lnTo>
                  <a:lnTo>
                    <a:pt x="72" y="0"/>
                  </a:lnTo>
                  <a:lnTo>
                    <a:pt x="63" y="4"/>
                  </a:lnTo>
                  <a:lnTo>
                    <a:pt x="54" y="7"/>
                  </a:lnTo>
                  <a:lnTo>
                    <a:pt x="45" y="11"/>
                  </a:lnTo>
                  <a:lnTo>
                    <a:pt x="36" y="16"/>
                  </a:lnTo>
                  <a:lnTo>
                    <a:pt x="27" y="20"/>
                  </a:lnTo>
                  <a:lnTo>
                    <a:pt x="18" y="23"/>
                  </a:lnTo>
                  <a:lnTo>
                    <a:pt x="9" y="27"/>
                  </a:lnTo>
                  <a:lnTo>
                    <a:pt x="0" y="31"/>
                  </a:lnTo>
                  <a:lnTo>
                    <a:pt x="13" y="62"/>
                  </a:lnTo>
                  <a:lnTo>
                    <a:pt x="26" y="89"/>
                  </a:lnTo>
                  <a:lnTo>
                    <a:pt x="41" y="115"/>
                  </a:lnTo>
                  <a:lnTo>
                    <a:pt x="54" y="138"/>
                  </a:lnTo>
                  <a:lnTo>
                    <a:pt x="68" y="159"/>
                  </a:lnTo>
                  <a:lnTo>
                    <a:pt x="81" y="177"/>
                  </a:lnTo>
                  <a:lnTo>
                    <a:pt x="95" y="193"/>
                  </a:lnTo>
                  <a:lnTo>
                    <a:pt x="107" y="206"/>
                  </a:lnTo>
                  <a:lnTo>
                    <a:pt x="119" y="218"/>
                  </a:lnTo>
                  <a:lnTo>
                    <a:pt x="130" y="229"/>
                  </a:lnTo>
                  <a:lnTo>
                    <a:pt x="141" y="236"/>
                  </a:lnTo>
                  <a:lnTo>
                    <a:pt x="150" y="242"/>
                  </a:lnTo>
                  <a:lnTo>
                    <a:pt x="157" y="246"/>
                  </a:lnTo>
                  <a:lnTo>
                    <a:pt x="163" y="250"/>
                  </a:lnTo>
                  <a:lnTo>
                    <a:pt x="168" y="251"/>
                  </a:lnTo>
                  <a:lnTo>
                    <a:pt x="171" y="251"/>
                  </a:lnTo>
                  <a:close/>
                </a:path>
              </a:pathLst>
            </a:custGeom>
            <a:solidFill>
              <a:srgbClr val="7A82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55" name="Freeform 495"/>
            <p:cNvSpPr>
              <a:spLocks/>
            </p:cNvSpPr>
            <p:nvPr/>
          </p:nvSpPr>
          <p:spPr bwMode="auto">
            <a:xfrm>
              <a:off x="1178" y="3436"/>
              <a:ext cx="7" cy="13"/>
            </a:xfrm>
            <a:custGeom>
              <a:avLst/>
              <a:gdLst/>
              <a:ahLst/>
              <a:cxnLst>
                <a:cxn ang="0">
                  <a:pos x="163" y="240"/>
                </a:cxn>
                <a:cxn ang="0">
                  <a:pos x="162" y="235"/>
                </a:cxn>
                <a:cxn ang="0">
                  <a:pos x="156" y="225"/>
                </a:cxn>
                <a:cxn ang="0">
                  <a:pos x="145" y="208"/>
                </a:cxn>
                <a:cxn ang="0">
                  <a:pos x="129" y="183"/>
                </a:cxn>
                <a:cxn ang="0">
                  <a:pos x="110" y="150"/>
                </a:cxn>
                <a:cxn ang="0">
                  <a:pos x="89" y="110"/>
                </a:cxn>
                <a:cxn ang="0">
                  <a:pos x="64" y="59"/>
                </a:cxn>
                <a:cxn ang="0">
                  <a:pos x="39" y="0"/>
                </a:cxn>
                <a:cxn ang="0">
                  <a:pos x="34" y="2"/>
                </a:cxn>
                <a:cxn ang="0">
                  <a:pos x="28" y="5"/>
                </a:cxn>
                <a:cxn ang="0">
                  <a:pos x="24" y="7"/>
                </a:cxn>
                <a:cxn ang="0">
                  <a:pos x="19" y="9"/>
                </a:cxn>
                <a:cxn ang="0">
                  <a:pos x="14" y="11"/>
                </a:cxn>
                <a:cxn ang="0">
                  <a:pos x="10" y="13"/>
                </a:cxn>
                <a:cxn ang="0">
                  <a:pos x="5" y="15"/>
                </a:cxn>
                <a:cxn ang="0">
                  <a:pos x="0" y="17"/>
                </a:cxn>
                <a:cxn ang="0">
                  <a:pos x="13" y="48"/>
                </a:cxn>
                <a:cxn ang="0">
                  <a:pos x="26" y="75"/>
                </a:cxn>
                <a:cxn ang="0">
                  <a:pos x="41" y="102"/>
                </a:cxn>
                <a:cxn ang="0">
                  <a:pos x="54" y="124"/>
                </a:cxn>
                <a:cxn ang="0">
                  <a:pos x="68" y="145"/>
                </a:cxn>
                <a:cxn ang="0">
                  <a:pos x="82" y="163"/>
                </a:cxn>
                <a:cxn ang="0">
                  <a:pos x="94" y="180"/>
                </a:cxn>
                <a:cxn ang="0">
                  <a:pos x="106" y="193"/>
                </a:cxn>
                <a:cxn ang="0">
                  <a:pos x="117" y="205"/>
                </a:cxn>
                <a:cxn ang="0">
                  <a:pos x="127" y="215"/>
                </a:cxn>
                <a:cxn ang="0">
                  <a:pos x="138" y="224"/>
                </a:cxn>
                <a:cxn ang="0">
                  <a:pos x="146" y="230"/>
                </a:cxn>
                <a:cxn ang="0">
                  <a:pos x="152" y="234"/>
                </a:cxn>
                <a:cxn ang="0">
                  <a:pos x="158" y="238"/>
                </a:cxn>
                <a:cxn ang="0">
                  <a:pos x="161" y="240"/>
                </a:cxn>
                <a:cxn ang="0">
                  <a:pos x="163" y="240"/>
                </a:cxn>
              </a:cxnLst>
              <a:rect l="0" t="0" r="r" b="b"/>
              <a:pathLst>
                <a:path w="163" h="240">
                  <a:moveTo>
                    <a:pt x="163" y="240"/>
                  </a:moveTo>
                  <a:lnTo>
                    <a:pt x="162" y="235"/>
                  </a:lnTo>
                  <a:lnTo>
                    <a:pt x="156" y="225"/>
                  </a:lnTo>
                  <a:lnTo>
                    <a:pt x="145" y="208"/>
                  </a:lnTo>
                  <a:lnTo>
                    <a:pt x="129" y="183"/>
                  </a:lnTo>
                  <a:lnTo>
                    <a:pt x="110" y="150"/>
                  </a:lnTo>
                  <a:lnTo>
                    <a:pt x="89" y="110"/>
                  </a:lnTo>
                  <a:lnTo>
                    <a:pt x="64" y="59"/>
                  </a:lnTo>
                  <a:lnTo>
                    <a:pt x="39" y="0"/>
                  </a:lnTo>
                  <a:lnTo>
                    <a:pt x="34" y="2"/>
                  </a:lnTo>
                  <a:lnTo>
                    <a:pt x="28" y="5"/>
                  </a:lnTo>
                  <a:lnTo>
                    <a:pt x="24" y="7"/>
                  </a:lnTo>
                  <a:lnTo>
                    <a:pt x="19" y="9"/>
                  </a:lnTo>
                  <a:lnTo>
                    <a:pt x="14" y="11"/>
                  </a:lnTo>
                  <a:lnTo>
                    <a:pt x="10" y="13"/>
                  </a:lnTo>
                  <a:lnTo>
                    <a:pt x="5" y="15"/>
                  </a:lnTo>
                  <a:lnTo>
                    <a:pt x="0" y="17"/>
                  </a:lnTo>
                  <a:lnTo>
                    <a:pt x="13" y="48"/>
                  </a:lnTo>
                  <a:lnTo>
                    <a:pt x="26" y="75"/>
                  </a:lnTo>
                  <a:lnTo>
                    <a:pt x="41" y="102"/>
                  </a:lnTo>
                  <a:lnTo>
                    <a:pt x="54" y="124"/>
                  </a:lnTo>
                  <a:lnTo>
                    <a:pt x="68" y="145"/>
                  </a:lnTo>
                  <a:lnTo>
                    <a:pt x="82" y="163"/>
                  </a:lnTo>
                  <a:lnTo>
                    <a:pt x="94" y="180"/>
                  </a:lnTo>
                  <a:lnTo>
                    <a:pt x="106" y="193"/>
                  </a:lnTo>
                  <a:lnTo>
                    <a:pt x="117" y="205"/>
                  </a:lnTo>
                  <a:lnTo>
                    <a:pt x="127" y="215"/>
                  </a:lnTo>
                  <a:lnTo>
                    <a:pt x="138" y="224"/>
                  </a:lnTo>
                  <a:lnTo>
                    <a:pt x="146" y="230"/>
                  </a:lnTo>
                  <a:lnTo>
                    <a:pt x="152" y="234"/>
                  </a:lnTo>
                  <a:lnTo>
                    <a:pt x="158" y="238"/>
                  </a:lnTo>
                  <a:lnTo>
                    <a:pt x="161" y="240"/>
                  </a:lnTo>
                  <a:lnTo>
                    <a:pt x="163" y="240"/>
                  </a:lnTo>
                  <a:close/>
                </a:path>
              </a:pathLst>
            </a:custGeom>
            <a:solidFill>
              <a:srgbClr val="91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56" name="Freeform 496"/>
            <p:cNvSpPr>
              <a:spLocks/>
            </p:cNvSpPr>
            <p:nvPr/>
          </p:nvSpPr>
          <p:spPr bwMode="auto">
            <a:xfrm>
              <a:off x="1185" y="3449"/>
              <a:ext cx="2" cy="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44" y="76"/>
                </a:cxn>
                <a:cxn ang="0">
                  <a:pos x="48" y="92"/>
                </a:cxn>
                <a:cxn ang="0">
                  <a:pos x="46" y="99"/>
                </a:cxn>
                <a:cxn ang="0">
                  <a:pos x="39" y="96"/>
                </a:cxn>
                <a:cxn ang="0">
                  <a:pos x="31" y="83"/>
                </a:cxn>
                <a:cxn ang="0">
                  <a:pos x="0" y="7"/>
                </a:cxn>
                <a:cxn ang="0">
                  <a:pos x="13" y="0"/>
                </a:cxn>
              </a:cxnLst>
              <a:rect l="0" t="0" r="r" b="b"/>
              <a:pathLst>
                <a:path w="48" h="99">
                  <a:moveTo>
                    <a:pt x="13" y="0"/>
                  </a:moveTo>
                  <a:lnTo>
                    <a:pt x="44" y="76"/>
                  </a:lnTo>
                  <a:lnTo>
                    <a:pt x="48" y="92"/>
                  </a:lnTo>
                  <a:lnTo>
                    <a:pt x="46" y="99"/>
                  </a:lnTo>
                  <a:lnTo>
                    <a:pt x="39" y="96"/>
                  </a:lnTo>
                  <a:lnTo>
                    <a:pt x="31" y="83"/>
                  </a:lnTo>
                  <a:lnTo>
                    <a:pt x="0" y="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2B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657" name="Group 497"/>
          <p:cNvGrpSpPr>
            <a:grpSpLocks/>
          </p:cNvGrpSpPr>
          <p:nvPr/>
        </p:nvGrpSpPr>
        <p:grpSpPr bwMode="auto">
          <a:xfrm>
            <a:off x="3113088" y="1552575"/>
            <a:ext cx="469900" cy="685800"/>
            <a:chOff x="1104" y="3024"/>
            <a:chExt cx="296" cy="432"/>
          </a:xfrm>
        </p:grpSpPr>
        <p:sp>
          <p:nvSpPr>
            <p:cNvPr id="92658" name="Freeform 498"/>
            <p:cNvSpPr>
              <a:spLocks/>
            </p:cNvSpPr>
            <p:nvPr/>
          </p:nvSpPr>
          <p:spPr bwMode="auto">
            <a:xfrm>
              <a:off x="1138" y="3298"/>
              <a:ext cx="9" cy="5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199" y="0"/>
                </a:cxn>
                <a:cxn ang="0">
                  <a:pos x="206" y="17"/>
                </a:cxn>
                <a:cxn ang="0">
                  <a:pos x="7" y="84"/>
                </a:cxn>
                <a:cxn ang="0">
                  <a:pos x="0" y="67"/>
                </a:cxn>
              </a:cxnLst>
              <a:rect l="0" t="0" r="r" b="b"/>
              <a:pathLst>
                <a:path w="206" h="84">
                  <a:moveTo>
                    <a:pt x="0" y="67"/>
                  </a:moveTo>
                  <a:lnTo>
                    <a:pt x="199" y="0"/>
                  </a:lnTo>
                  <a:lnTo>
                    <a:pt x="206" y="17"/>
                  </a:lnTo>
                  <a:lnTo>
                    <a:pt x="7" y="84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59" name="Freeform 499"/>
            <p:cNvSpPr>
              <a:spLocks/>
            </p:cNvSpPr>
            <p:nvPr/>
          </p:nvSpPr>
          <p:spPr bwMode="auto">
            <a:xfrm>
              <a:off x="1197" y="3450"/>
              <a:ext cx="3" cy="6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80" y="77"/>
                </a:cxn>
                <a:cxn ang="0">
                  <a:pos x="82" y="87"/>
                </a:cxn>
                <a:cxn ang="0">
                  <a:pos x="80" y="95"/>
                </a:cxn>
                <a:cxn ang="0">
                  <a:pos x="74" y="102"/>
                </a:cxn>
                <a:cxn ang="0">
                  <a:pos x="66" y="106"/>
                </a:cxn>
                <a:cxn ang="0">
                  <a:pos x="57" y="108"/>
                </a:cxn>
                <a:cxn ang="0">
                  <a:pos x="49" y="106"/>
                </a:cxn>
                <a:cxn ang="0">
                  <a:pos x="41" y="102"/>
                </a:cxn>
                <a:cxn ang="0">
                  <a:pos x="35" y="93"/>
                </a:cxn>
                <a:cxn ang="0">
                  <a:pos x="0" y="16"/>
                </a:cxn>
                <a:cxn ang="0">
                  <a:pos x="45" y="0"/>
                </a:cxn>
              </a:cxnLst>
              <a:rect l="0" t="0" r="r" b="b"/>
              <a:pathLst>
                <a:path w="82" h="108">
                  <a:moveTo>
                    <a:pt x="45" y="0"/>
                  </a:moveTo>
                  <a:lnTo>
                    <a:pt x="80" y="77"/>
                  </a:lnTo>
                  <a:lnTo>
                    <a:pt x="82" y="87"/>
                  </a:lnTo>
                  <a:lnTo>
                    <a:pt x="80" y="95"/>
                  </a:lnTo>
                  <a:lnTo>
                    <a:pt x="74" y="102"/>
                  </a:lnTo>
                  <a:lnTo>
                    <a:pt x="66" y="106"/>
                  </a:lnTo>
                  <a:lnTo>
                    <a:pt x="57" y="108"/>
                  </a:lnTo>
                  <a:lnTo>
                    <a:pt x="49" y="106"/>
                  </a:lnTo>
                  <a:lnTo>
                    <a:pt x="41" y="102"/>
                  </a:lnTo>
                  <a:lnTo>
                    <a:pt x="35" y="93"/>
                  </a:lnTo>
                  <a:lnTo>
                    <a:pt x="0" y="1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60" name="Freeform 500"/>
            <p:cNvSpPr>
              <a:spLocks/>
            </p:cNvSpPr>
            <p:nvPr/>
          </p:nvSpPr>
          <p:spPr bwMode="auto">
            <a:xfrm>
              <a:off x="1187" y="3433"/>
              <a:ext cx="13" cy="18"/>
            </a:xfrm>
            <a:custGeom>
              <a:avLst/>
              <a:gdLst/>
              <a:ahLst/>
              <a:cxnLst>
                <a:cxn ang="0">
                  <a:pos x="247" y="317"/>
                </a:cxn>
                <a:cxn ang="0">
                  <a:pos x="261" y="307"/>
                </a:cxn>
                <a:cxn ang="0">
                  <a:pos x="275" y="287"/>
                </a:cxn>
                <a:cxn ang="0">
                  <a:pos x="285" y="256"/>
                </a:cxn>
                <a:cxn ang="0">
                  <a:pos x="292" y="218"/>
                </a:cxn>
                <a:cxn ang="0">
                  <a:pos x="293" y="173"/>
                </a:cxn>
                <a:cxn ang="0">
                  <a:pos x="288" y="120"/>
                </a:cxn>
                <a:cxn ang="0">
                  <a:pos x="274" y="62"/>
                </a:cxn>
                <a:cxn ang="0">
                  <a:pos x="251" y="0"/>
                </a:cxn>
                <a:cxn ang="0">
                  <a:pos x="235" y="5"/>
                </a:cxn>
                <a:cxn ang="0">
                  <a:pos x="219" y="10"/>
                </a:cxn>
                <a:cxn ang="0">
                  <a:pos x="204" y="17"/>
                </a:cxn>
                <a:cxn ang="0">
                  <a:pos x="188" y="22"/>
                </a:cxn>
                <a:cxn ang="0">
                  <a:pos x="172" y="28"/>
                </a:cxn>
                <a:cxn ang="0">
                  <a:pos x="157" y="34"/>
                </a:cxn>
                <a:cxn ang="0">
                  <a:pos x="140" y="40"/>
                </a:cxn>
                <a:cxn ang="0">
                  <a:pos x="125" y="45"/>
                </a:cxn>
                <a:cxn ang="0">
                  <a:pos x="110" y="52"/>
                </a:cxn>
                <a:cxn ang="0">
                  <a:pos x="94" y="58"/>
                </a:cxn>
                <a:cxn ang="0">
                  <a:pos x="78" y="63"/>
                </a:cxn>
                <a:cxn ang="0">
                  <a:pos x="63" y="69"/>
                </a:cxn>
                <a:cxn ang="0">
                  <a:pos x="47" y="75"/>
                </a:cxn>
                <a:cxn ang="0">
                  <a:pos x="31" y="81"/>
                </a:cxn>
                <a:cxn ang="0">
                  <a:pos x="15" y="86"/>
                </a:cxn>
                <a:cxn ang="0">
                  <a:pos x="0" y="92"/>
                </a:cxn>
                <a:cxn ang="0">
                  <a:pos x="15" y="122"/>
                </a:cxn>
                <a:cxn ang="0">
                  <a:pos x="30" y="152"/>
                </a:cxn>
                <a:cxn ang="0">
                  <a:pos x="48" y="177"/>
                </a:cxn>
                <a:cxn ang="0">
                  <a:pos x="65" y="201"/>
                </a:cxn>
                <a:cxn ang="0">
                  <a:pos x="82" y="222"/>
                </a:cxn>
                <a:cxn ang="0">
                  <a:pos x="101" y="242"/>
                </a:cxn>
                <a:cxn ang="0">
                  <a:pos x="119" y="259"/>
                </a:cxn>
                <a:cxn ang="0">
                  <a:pos x="136" y="274"/>
                </a:cxn>
                <a:cxn ang="0">
                  <a:pos x="154" y="287"/>
                </a:cxn>
                <a:cxn ang="0">
                  <a:pos x="171" y="297"/>
                </a:cxn>
                <a:cxn ang="0">
                  <a:pos x="186" y="306"/>
                </a:cxn>
                <a:cxn ang="0">
                  <a:pos x="202" y="312"/>
                </a:cxn>
                <a:cxn ang="0">
                  <a:pos x="215" y="316"/>
                </a:cxn>
                <a:cxn ang="0">
                  <a:pos x="227" y="318"/>
                </a:cxn>
                <a:cxn ang="0">
                  <a:pos x="238" y="319"/>
                </a:cxn>
                <a:cxn ang="0">
                  <a:pos x="247" y="317"/>
                </a:cxn>
              </a:cxnLst>
              <a:rect l="0" t="0" r="r" b="b"/>
              <a:pathLst>
                <a:path w="293" h="319">
                  <a:moveTo>
                    <a:pt x="247" y="317"/>
                  </a:moveTo>
                  <a:lnTo>
                    <a:pt x="261" y="307"/>
                  </a:lnTo>
                  <a:lnTo>
                    <a:pt x="275" y="287"/>
                  </a:lnTo>
                  <a:lnTo>
                    <a:pt x="285" y="256"/>
                  </a:lnTo>
                  <a:lnTo>
                    <a:pt x="292" y="218"/>
                  </a:lnTo>
                  <a:lnTo>
                    <a:pt x="293" y="173"/>
                  </a:lnTo>
                  <a:lnTo>
                    <a:pt x="288" y="120"/>
                  </a:lnTo>
                  <a:lnTo>
                    <a:pt x="274" y="62"/>
                  </a:lnTo>
                  <a:lnTo>
                    <a:pt x="251" y="0"/>
                  </a:lnTo>
                  <a:lnTo>
                    <a:pt x="235" y="5"/>
                  </a:lnTo>
                  <a:lnTo>
                    <a:pt x="219" y="10"/>
                  </a:lnTo>
                  <a:lnTo>
                    <a:pt x="204" y="17"/>
                  </a:lnTo>
                  <a:lnTo>
                    <a:pt x="188" y="22"/>
                  </a:lnTo>
                  <a:lnTo>
                    <a:pt x="172" y="28"/>
                  </a:lnTo>
                  <a:lnTo>
                    <a:pt x="157" y="34"/>
                  </a:lnTo>
                  <a:lnTo>
                    <a:pt x="140" y="40"/>
                  </a:lnTo>
                  <a:lnTo>
                    <a:pt x="125" y="45"/>
                  </a:lnTo>
                  <a:lnTo>
                    <a:pt x="110" y="52"/>
                  </a:lnTo>
                  <a:lnTo>
                    <a:pt x="94" y="58"/>
                  </a:lnTo>
                  <a:lnTo>
                    <a:pt x="78" y="63"/>
                  </a:lnTo>
                  <a:lnTo>
                    <a:pt x="63" y="69"/>
                  </a:lnTo>
                  <a:lnTo>
                    <a:pt x="47" y="75"/>
                  </a:lnTo>
                  <a:lnTo>
                    <a:pt x="31" y="81"/>
                  </a:lnTo>
                  <a:lnTo>
                    <a:pt x="15" y="86"/>
                  </a:lnTo>
                  <a:lnTo>
                    <a:pt x="0" y="92"/>
                  </a:lnTo>
                  <a:lnTo>
                    <a:pt x="15" y="122"/>
                  </a:lnTo>
                  <a:lnTo>
                    <a:pt x="30" y="152"/>
                  </a:lnTo>
                  <a:lnTo>
                    <a:pt x="48" y="177"/>
                  </a:lnTo>
                  <a:lnTo>
                    <a:pt x="65" y="201"/>
                  </a:lnTo>
                  <a:lnTo>
                    <a:pt x="82" y="222"/>
                  </a:lnTo>
                  <a:lnTo>
                    <a:pt x="101" y="242"/>
                  </a:lnTo>
                  <a:lnTo>
                    <a:pt x="119" y="259"/>
                  </a:lnTo>
                  <a:lnTo>
                    <a:pt x="136" y="274"/>
                  </a:lnTo>
                  <a:lnTo>
                    <a:pt x="154" y="287"/>
                  </a:lnTo>
                  <a:lnTo>
                    <a:pt x="171" y="297"/>
                  </a:lnTo>
                  <a:lnTo>
                    <a:pt x="186" y="306"/>
                  </a:lnTo>
                  <a:lnTo>
                    <a:pt x="202" y="312"/>
                  </a:lnTo>
                  <a:lnTo>
                    <a:pt x="215" y="316"/>
                  </a:lnTo>
                  <a:lnTo>
                    <a:pt x="227" y="318"/>
                  </a:lnTo>
                  <a:lnTo>
                    <a:pt x="238" y="319"/>
                  </a:lnTo>
                  <a:lnTo>
                    <a:pt x="247" y="317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61" name="Freeform 501"/>
            <p:cNvSpPr>
              <a:spLocks/>
            </p:cNvSpPr>
            <p:nvPr/>
          </p:nvSpPr>
          <p:spPr bwMode="auto">
            <a:xfrm>
              <a:off x="1138" y="3299"/>
              <a:ext cx="60" cy="139"/>
            </a:xfrm>
            <a:custGeom>
              <a:avLst/>
              <a:gdLst/>
              <a:ahLst/>
              <a:cxnLst>
                <a:cxn ang="0">
                  <a:pos x="198" y="0"/>
                </a:cxn>
                <a:cxn ang="0">
                  <a:pos x="0" y="66"/>
                </a:cxn>
                <a:cxn ang="0">
                  <a:pos x="1064" y="2506"/>
                </a:cxn>
                <a:cxn ang="0">
                  <a:pos x="1314" y="2421"/>
                </a:cxn>
                <a:cxn ang="0">
                  <a:pos x="198" y="0"/>
                </a:cxn>
              </a:cxnLst>
              <a:rect l="0" t="0" r="r" b="b"/>
              <a:pathLst>
                <a:path w="1314" h="2506">
                  <a:moveTo>
                    <a:pt x="198" y="0"/>
                  </a:moveTo>
                  <a:lnTo>
                    <a:pt x="0" y="66"/>
                  </a:lnTo>
                  <a:lnTo>
                    <a:pt x="1064" y="2506"/>
                  </a:lnTo>
                  <a:lnTo>
                    <a:pt x="1314" y="2421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62" name="Freeform 502"/>
            <p:cNvSpPr>
              <a:spLocks/>
            </p:cNvSpPr>
            <p:nvPr/>
          </p:nvSpPr>
          <p:spPr bwMode="auto">
            <a:xfrm>
              <a:off x="1136" y="3292"/>
              <a:ext cx="11" cy="10"/>
            </a:xfrm>
            <a:custGeom>
              <a:avLst/>
              <a:gdLst/>
              <a:ahLst/>
              <a:cxnLst>
                <a:cxn ang="0">
                  <a:pos x="235" y="111"/>
                </a:cxn>
                <a:cxn ang="0">
                  <a:pos x="36" y="179"/>
                </a:cxn>
                <a:cxn ang="0">
                  <a:pos x="0" y="97"/>
                </a:cxn>
                <a:cxn ang="0">
                  <a:pos x="70" y="0"/>
                </a:cxn>
                <a:cxn ang="0">
                  <a:pos x="199" y="30"/>
                </a:cxn>
                <a:cxn ang="0">
                  <a:pos x="235" y="111"/>
                </a:cxn>
              </a:cxnLst>
              <a:rect l="0" t="0" r="r" b="b"/>
              <a:pathLst>
                <a:path w="235" h="179">
                  <a:moveTo>
                    <a:pt x="235" y="111"/>
                  </a:moveTo>
                  <a:lnTo>
                    <a:pt x="36" y="179"/>
                  </a:lnTo>
                  <a:lnTo>
                    <a:pt x="0" y="97"/>
                  </a:lnTo>
                  <a:lnTo>
                    <a:pt x="70" y="0"/>
                  </a:lnTo>
                  <a:lnTo>
                    <a:pt x="199" y="30"/>
                  </a:lnTo>
                  <a:lnTo>
                    <a:pt x="235" y="111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63" name="Freeform 503"/>
            <p:cNvSpPr>
              <a:spLocks/>
            </p:cNvSpPr>
            <p:nvPr/>
          </p:nvSpPr>
          <p:spPr bwMode="auto">
            <a:xfrm>
              <a:off x="1147" y="3103"/>
              <a:ext cx="208" cy="202"/>
            </a:xfrm>
            <a:custGeom>
              <a:avLst/>
              <a:gdLst/>
              <a:ahLst/>
              <a:cxnLst>
                <a:cxn ang="0">
                  <a:pos x="0" y="1626"/>
                </a:cxn>
                <a:cxn ang="0">
                  <a:pos x="3650" y="0"/>
                </a:cxn>
                <a:cxn ang="0">
                  <a:pos x="4569" y="1998"/>
                </a:cxn>
                <a:cxn ang="0">
                  <a:pos x="873" y="3641"/>
                </a:cxn>
                <a:cxn ang="0">
                  <a:pos x="0" y="1626"/>
                </a:cxn>
              </a:cxnLst>
              <a:rect l="0" t="0" r="r" b="b"/>
              <a:pathLst>
                <a:path w="4569" h="3641">
                  <a:moveTo>
                    <a:pt x="0" y="1626"/>
                  </a:moveTo>
                  <a:lnTo>
                    <a:pt x="3650" y="0"/>
                  </a:lnTo>
                  <a:lnTo>
                    <a:pt x="4569" y="1998"/>
                  </a:lnTo>
                  <a:lnTo>
                    <a:pt x="873" y="3641"/>
                  </a:lnTo>
                  <a:lnTo>
                    <a:pt x="0" y="1626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64" name="Freeform 504"/>
            <p:cNvSpPr>
              <a:spLocks/>
            </p:cNvSpPr>
            <p:nvPr/>
          </p:nvSpPr>
          <p:spPr bwMode="auto">
            <a:xfrm>
              <a:off x="1129" y="3045"/>
              <a:ext cx="271" cy="393"/>
            </a:xfrm>
            <a:custGeom>
              <a:avLst/>
              <a:gdLst/>
              <a:ahLst/>
              <a:cxnLst>
                <a:cxn ang="0">
                  <a:pos x="2496" y="7056"/>
                </a:cxn>
                <a:cxn ang="0">
                  <a:pos x="5894" y="5433"/>
                </a:cxn>
                <a:cxn ang="0">
                  <a:pos x="5912" y="5421"/>
                </a:cxn>
                <a:cxn ang="0">
                  <a:pos x="5927" y="5407"/>
                </a:cxn>
                <a:cxn ang="0">
                  <a:pos x="5941" y="5389"/>
                </a:cxn>
                <a:cxn ang="0">
                  <a:pos x="5950" y="5369"/>
                </a:cxn>
                <a:cxn ang="0">
                  <a:pos x="5955" y="5348"/>
                </a:cxn>
                <a:cxn ang="0">
                  <a:pos x="5957" y="5325"/>
                </a:cxn>
                <a:cxn ang="0">
                  <a:pos x="5955" y="5303"/>
                </a:cxn>
                <a:cxn ang="0">
                  <a:pos x="5948" y="5282"/>
                </a:cxn>
                <a:cxn ang="0">
                  <a:pos x="3503" y="65"/>
                </a:cxn>
                <a:cxn ang="0">
                  <a:pos x="3492" y="47"/>
                </a:cxn>
                <a:cxn ang="0">
                  <a:pos x="3477" y="31"/>
                </a:cxn>
                <a:cxn ang="0">
                  <a:pos x="3460" y="18"/>
                </a:cxn>
                <a:cxn ang="0">
                  <a:pos x="3441" y="9"/>
                </a:cxn>
                <a:cxn ang="0">
                  <a:pos x="3420" y="3"/>
                </a:cxn>
                <a:cxn ang="0">
                  <a:pos x="3399" y="0"/>
                </a:cxn>
                <a:cxn ang="0">
                  <a:pos x="3377" y="3"/>
                </a:cxn>
                <a:cxn ang="0">
                  <a:pos x="3357" y="9"/>
                </a:cxn>
                <a:cxn ang="0">
                  <a:pos x="63" y="1487"/>
                </a:cxn>
                <a:cxn ang="0">
                  <a:pos x="45" y="1497"/>
                </a:cxn>
                <a:cxn ang="0">
                  <a:pos x="29" y="1512"/>
                </a:cxn>
                <a:cxn ang="0">
                  <a:pos x="16" y="1530"/>
                </a:cxn>
                <a:cxn ang="0">
                  <a:pos x="7" y="1550"/>
                </a:cxn>
                <a:cxn ang="0">
                  <a:pos x="2" y="1572"/>
                </a:cxn>
                <a:cxn ang="0">
                  <a:pos x="0" y="1594"/>
                </a:cxn>
                <a:cxn ang="0">
                  <a:pos x="3" y="1616"/>
                </a:cxn>
                <a:cxn ang="0">
                  <a:pos x="9" y="1637"/>
                </a:cxn>
                <a:cxn ang="0">
                  <a:pos x="2350" y="7000"/>
                </a:cxn>
                <a:cxn ang="0">
                  <a:pos x="2361" y="7018"/>
                </a:cxn>
                <a:cxn ang="0">
                  <a:pos x="2376" y="7034"/>
                </a:cxn>
                <a:cxn ang="0">
                  <a:pos x="2393" y="7048"/>
                </a:cxn>
                <a:cxn ang="0">
                  <a:pos x="2412" y="7057"/>
                </a:cxn>
                <a:cxn ang="0">
                  <a:pos x="2433" y="7064"/>
                </a:cxn>
                <a:cxn ang="0">
                  <a:pos x="2454" y="7066"/>
                </a:cxn>
                <a:cxn ang="0">
                  <a:pos x="2476" y="7064"/>
                </a:cxn>
                <a:cxn ang="0">
                  <a:pos x="2496" y="7056"/>
                </a:cxn>
              </a:cxnLst>
              <a:rect l="0" t="0" r="r" b="b"/>
              <a:pathLst>
                <a:path w="5957" h="7066">
                  <a:moveTo>
                    <a:pt x="2496" y="7056"/>
                  </a:moveTo>
                  <a:lnTo>
                    <a:pt x="5894" y="5433"/>
                  </a:lnTo>
                  <a:lnTo>
                    <a:pt x="5912" y="5421"/>
                  </a:lnTo>
                  <a:lnTo>
                    <a:pt x="5927" y="5407"/>
                  </a:lnTo>
                  <a:lnTo>
                    <a:pt x="5941" y="5389"/>
                  </a:lnTo>
                  <a:lnTo>
                    <a:pt x="5950" y="5369"/>
                  </a:lnTo>
                  <a:lnTo>
                    <a:pt x="5955" y="5348"/>
                  </a:lnTo>
                  <a:lnTo>
                    <a:pt x="5957" y="5325"/>
                  </a:lnTo>
                  <a:lnTo>
                    <a:pt x="5955" y="5303"/>
                  </a:lnTo>
                  <a:lnTo>
                    <a:pt x="5948" y="5282"/>
                  </a:lnTo>
                  <a:lnTo>
                    <a:pt x="3503" y="65"/>
                  </a:lnTo>
                  <a:lnTo>
                    <a:pt x="3492" y="47"/>
                  </a:lnTo>
                  <a:lnTo>
                    <a:pt x="3477" y="31"/>
                  </a:lnTo>
                  <a:lnTo>
                    <a:pt x="3460" y="18"/>
                  </a:lnTo>
                  <a:lnTo>
                    <a:pt x="3441" y="9"/>
                  </a:lnTo>
                  <a:lnTo>
                    <a:pt x="3420" y="3"/>
                  </a:lnTo>
                  <a:lnTo>
                    <a:pt x="3399" y="0"/>
                  </a:lnTo>
                  <a:lnTo>
                    <a:pt x="3377" y="3"/>
                  </a:lnTo>
                  <a:lnTo>
                    <a:pt x="3357" y="9"/>
                  </a:lnTo>
                  <a:lnTo>
                    <a:pt x="63" y="1487"/>
                  </a:lnTo>
                  <a:lnTo>
                    <a:pt x="45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3" y="1616"/>
                  </a:lnTo>
                  <a:lnTo>
                    <a:pt x="9" y="1637"/>
                  </a:lnTo>
                  <a:lnTo>
                    <a:pt x="2350" y="7000"/>
                  </a:lnTo>
                  <a:lnTo>
                    <a:pt x="2361" y="7018"/>
                  </a:lnTo>
                  <a:lnTo>
                    <a:pt x="2376" y="7034"/>
                  </a:lnTo>
                  <a:lnTo>
                    <a:pt x="2393" y="7048"/>
                  </a:lnTo>
                  <a:lnTo>
                    <a:pt x="2412" y="7057"/>
                  </a:lnTo>
                  <a:lnTo>
                    <a:pt x="2433" y="7064"/>
                  </a:lnTo>
                  <a:lnTo>
                    <a:pt x="2454" y="7066"/>
                  </a:lnTo>
                  <a:lnTo>
                    <a:pt x="2476" y="7064"/>
                  </a:lnTo>
                  <a:lnTo>
                    <a:pt x="2496" y="7056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65" name="Freeform 505"/>
            <p:cNvSpPr>
              <a:spLocks/>
            </p:cNvSpPr>
            <p:nvPr/>
          </p:nvSpPr>
          <p:spPr bwMode="auto">
            <a:xfrm>
              <a:off x="1313" y="3096"/>
              <a:ext cx="51" cy="121"/>
            </a:xfrm>
            <a:custGeom>
              <a:avLst/>
              <a:gdLst/>
              <a:ahLst/>
              <a:cxnLst>
                <a:cxn ang="0">
                  <a:pos x="917" y="2127"/>
                </a:cxn>
                <a:cxn ang="0">
                  <a:pos x="0" y="131"/>
                </a:cxn>
                <a:cxn ang="0">
                  <a:pos x="33" y="0"/>
                </a:cxn>
                <a:cxn ang="0">
                  <a:pos x="70" y="14"/>
                </a:cxn>
                <a:cxn ang="0">
                  <a:pos x="106" y="29"/>
                </a:cxn>
                <a:cxn ang="0">
                  <a:pos x="143" y="44"/>
                </a:cxn>
                <a:cxn ang="0">
                  <a:pos x="180" y="61"/>
                </a:cxn>
                <a:cxn ang="0">
                  <a:pos x="217" y="78"/>
                </a:cxn>
                <a:cxn ang="0">
                  <a:pos x="252" y="96"/>
                </a:cxn>
                <a:cxn ang="0">
                  <a:pos x="288" y="116"/>
                </a:cxn>
                <a:cxn ang="0">
                  <a:pos x="324" y="136"/>
                </a:cxn>
                <a:cxn ang="0">
                  <a:pos x="358" y="159"/>
                </a:cxn>
                <a:cxn ang="0">
                  <a:pos x="393" y="181"/>
                </a:cxn>
                <a:cxn ang="0">
                  <a:pos x="428" y="204"/>
                </a:cxn>
                <a:cxn ang="0">
                  <a:pos x="461" y="228"/>
                </a:cxn>
                <a:cxn ang="0">
                  <a:pos x="495" y="252"/>
                </a:cxn>
                <a:cxn ang="0">
                  <a:pos x="528" y="279"/>
                </a:cxn>
                <a:cxn ang="0">
                  <a:pos x="560" y="305"/>
                </a:cxn>
                <a:cxn ang="0">
                  <a:pos x="592" y="333"/>
                </a:cxn>
                <a:cxn ang="0">
                  <a:pos x="624" y="361"/>
                </a:cxn>
                <a:cxn ang="0">
                  <a:pos x="654" y="389"/>
                </a:cxn>
                <a:cxn ang="0">
                  <a:pos x="684" y="419"/>
                </a:cxn>
                <a:cxn ang="0">
                  <a:pos x="713" y="450"/>
                </a:cxn>
                <a:cxn ang="0">
                  <a:pos x="742" y="481"/>
                </a:cxn>
                <a:cxn ang="0">
                  <a:pos x="769" y="513"/>
                </a:cxn>
                <a:cxn ang="0">
                  <a:pos x="796" y="545"/>
                </a:cxn>
                <a:cxn ang="0">
                  <a:pos x="822" y="578"/>
                </a:cxn>
                <a:cxn ang="0">
                  <a:pos x="847" y="612"/>
                </a:cxn>
                <a:cxn ang="0">
                  <a:pos x="871" y="647"/>
                </a:cxn>
                <a:cxn ang="0">
                  <a:pos x="895" y="681"/>
                </a:cxn>
                <a:cxn ang="0">
                  <a:pos x="917" y="717"/>
                </a:cxn>
                <a:cxn ang="0">
                  <a:pos x="939" y="754"/>
                </a:cxn>
                <a:cxn ang="0">
                  <a:pos x="959" y="791"/>
                </a:cxn>
                <a:cxn ang="0">
                  <a:pos x="979" y="828"/>
                </a:cxn>
                <a:cxn ang="0">
                  <a:pos x="997" y="866"/>
                </a:cxn>
                <a:cxn ang="0">
                  <a:pos x="1026" y="938"/>
                </a:cxn>
                <a:cxn ang="0">
                  <a:pos x="1053" y="1015"/>
                </a:cxn>
                <a:cxn ang="0">
                  <a:pos x="1075" y="1096"/>
                </a:cxn>
                <a:cxn ang="0">
                  <a:pos x="1095" y="1180"/>
                </a:cxn>
                <a:cxn ang="0">
                  <a:pos x="1110" y="1267"/>
                </a:cxn>
                <a:cxn ang="0">
                  <a:pos x="1121" y="1356"/>
                </a:cxn>
                <a:cxn ang="0">
                  <a:pos x="1130" y="1446"/>
                </a:cxn>
                <a:cxn ang="0">
                  <a:pos x="1134" y="1536"/>
                </a:cxn>
                <a:cxn ang="0">
                  <a:pos x="1134" y="1626"/>
                </a:cxn>
                <a:cxn ang="0">
                  <a:pos x="1131" y="1716"/>
                </a:cxn>
                <a:cxn ang="0">
                  <a:pos x="1122" y="1802"/>
                </a:cxn>
                <a:cxn ang="0">
                  <a:pos x="1111" y="1886"/>
                </a:cxn>
                <a:cxn ang="0">
                  <a:pos x="1096" y="1967"/>
                </a:cxn>
                <a:cxn ang="0">
                  <a:pos x="1076" y="2044"/>
                </a:cxn>
                <a:cxn ang="0">
                  <a:pos x="1053" y="2115"/>
                </a:cxn>
                <a:cxn ang="0">
                  <a:pos x="1025" y="2180"/>
                </a:cxn>
                <a:cxn ang="0">
                  <a:pos x="917" y="2127"/>
                </a:cxn>
              </a:cxnLst>
              <a:rect l="0" t="0" r="r" b="b"/>
              <a:pathLst>
                <a:path w="1134" h="2180">
                  <a:moveTo>
                    <a:pt x="917" y="2127"/>
                  </a:moveTo>
                  <a:lnTo>
                    <a:pt x="0" y="131"/>
                  </a:lnTo>
                  <a:lnTo>
                    <a:pt x="33" y="0"/>
                  </a:lnTo>
                  <a:lnTo>
                    <a:pt x="70" y="14"/>
                  </a:lnTo>
                  <a:lnTo>
                    <a:pt x="106" y="29"/>
                  </a:lnTo>
                  <a:lnTo>
                    <a:pt x="143" y="44"/>
                  </a:lnTo>
                  <a:lnTo>
                    <a:pt x="180" y="61"/>
                  </a:lnTo>
                  <a:lnTo>
                    <a:pt x="217" y="78"/>
                  </a:lnTo>
                  <a:lnTo>
                    <a:pt x="252" y="96"/>
                  </a:lnTo>
                  <a:lnTo>
                    <a:pt x="288" y="116"/>
                  </a:lnTo>
                  <a:lnTo>
                    <a:pt x="324" y="136"/>
                  </a:lnTo>
                  <a:lnTo>
                    <a:pt x="358" y="159"/>
                  </a:lnTo>
                  <a:lnTo>
                    <a:pt x="393" y="181"/>
                  </a:lnTo>
                  <a:lnTo>
                    <a:pt x="428" y="204"/>
                  </a:lnTo>
                  <a:lnTo>
                    <a:pt x="461" y="228"/>
                  </a:lnTo>
                  <a:lnTo>
                    <a:pt x="495" y="252"/>
                  </a:lnTo>
                  <a:lnTo>
                    <a:pt x="528" y="279"/>
                  </a:lnTo>
                  <a:lnTo>
                    <a:pt x="560" y="305"/>
                  </a:lnTo>
                  <a:lnTo>
                    <a:pt x="592" y="333"/>
                  </a:lnTo>
                  <a:lnTo>
                    <a:pt x="624" y="361"/>
                  </a:lnTo>
                  <a:lnTo>
                    <a:pt x="654" y="389"/>
                  </a:lnTo>
                  <a:lnTo>
                    <a:pt x="684" y="419"/>
                  </a:lnTo>
                  <a:lnTo>
                    <a:pt x="713" y="450"/>
                  </a:lnTo>
                  <a:lnTo>
                    <a:pt x="742" y="481"/>
                  </a:lnTo>
                  <a:lnTo>
                    <a:pt x="769" y="513"/>
                  </a:lnTo>
                  <a:lnTo>
                    <a:pt x="796" y="545"/>
                  </a:lnTo>
                  <a:lnTo>
                    <a:pt x="822" y="578"/>
                  </a:lnTo>
                  <a:lnTo>
                    <a:pt x="847" y="612"/>
                  </a:lnTo>
                  <a:lnTo>
                    <a:pt x="871" y="647"/>
                  </a:lnTo>
                  <a:lnTo>
                    <a:pt x="895" y="681"/>
                  </a:lnTo>
                  <a:lnTo>
                    <a:pt x="917" y="717"/>
                  </a:lnTo>
                  <a:lnTo>
                    <a:pt x="939" y="754"/>
                  </a:lnTo>
                  <a:lnTo>
                    <a:pt x="959" y="791"/>
                  </a:lnTo>
                  <a:lnTo>
                    <a:pt x="979" y="828"/>
                  </a:lnTo>
                  <a:lnTo>
                    <a:pt x="997" y="866"/>
                  </a:lnTo>
                  <a:lnTo>
                    <a:pt x="1026" y="938"/>
                  </a:lnTo>
                  <a:lnTo>
                    <a:pt x="1053" y="1015"/>
                  </a:lnTo>
                  <a:lnTo>
                    <a:pt x="1075" y="1096"/>
                  </a:lnTo>
                  <a:lnTo>
                    <a:pt x="1095" y="1180"/>
                  </a:lnTo>
                  <a:lnTo>
                    <a:pt x="1110" y="1267"/>
                  </a:lnTo>
                  <a:lnTo>
                    <a:pt x="1121" y="1356"/>
                  </a:lnTo>
                  <a:lnTo>
                    <a:pt x="1130" y="1446"/>
                  </a:lnTo>
                  <a:lnTo>
                    <a:pt x="1134" y="1536"/>
                  </a:lnTo>
                  <a:lnTo>
                    <a:pt x="1134" y="1626"/>
                  </a:lnTo>
                  <a:lnTo>
                    <a:pt x="1131" y="1716"/>
                  </a:lnTo>
                  <a:lnTo>
                    <a:pt x="1122" y="1802"/>
                  </a:lnTo>
                  <a:lnTo>
                    <a:pt x="1111" y="1886"/>
                  </a:lnTo>
                  <a:lnTo>
                    <a:pt x="1096" y="1967"/>
                  </a:lnTo>
                  <a:lnTo>
                    <a:pt x="1076" y="2044"/>
                  </a:lnTo>
                  <a:lnTo>
                    <a:pt x="1053" y="2115"/>
                  </a:lnTo>
                  <a:lnTo>
                    <a:pt x="1025" y="2180"/>
                  </a:lnTo>
                  <a:lnTo>
                    <a:pt x="917" y="2127"/>
                  </a:lnTo>
                  <a:close/>
                </a:path>
              </a:pathLst>
            </a:custGeom>
            <a:solidFill>
              <a:srgbClr val="6B68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66" name="Freeform 506"/>
            <p:cNvSpPr>
              <a:spLocks/>
            </p:cNvSpPr>
            <p:nvPr/>
          </p:nvSpPr>
          <p:spPr bwMode="auto">
            <a:xfrm>
              <a:off x="1122" y="3082"/>
              <a:ext cx="207" cy="202"/>
            </a:xfrm>
            <a:custGeom>
              <a:avLst/>
              <a:gdLst/>
              <a:ahLst/>
              <a:cxnLst>
                <a:cxn ang="0">
                  <a:pos x="0" y="1625"/>
                </a:cxn>
                <a:cxn ang="0">
                  <a:pos x="3650" y="0"/>
                </a:cxn>
                <a:cxn ang="0">
                  <a:pos x="4569" y="1997"/>
                </a:cxn>
                <a:cxn ang="0">
                  <a:pos x="873" y="3641"/>
                </a:cxn>
                <a:cxn ang="0">
                  <a:pos x="0" y="1625"/>
                </a:cxn>
              </a:cxnLst>
              <a:rect l="0" t="0" r="r" b="b"/>
              <a:pathLst>
                <a:path w="4569" h="3641">
                  <a:moveTo>
                    <a:pt x="0" y="1625"/>
                  </a:moveTo>
                  <a:lnTo>
                    <a:pt x="3650" y="0"/>
                  </a:lnTo>
                  <a:lnTo>
                    <a:pt x="4569" y="1997"/>
                  </a:lnTo>
                  <a:lnTo>
                    <a:pt x="873" y="3641"/>
                  </a:lnTo>
                  <a:lnTo>
                    <a:pt x="0" y="1625"/>
                  </a:lnTo>
                  <a:close/>
                </a:path>
              </a:pathLst>
            </a:custGeom>
            <a:solidFill>
              <a:srgbClr val="5459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67" name="Freeform 507"/>
            <p:cNvSpPr>
              <a:spLocks/>
            </p:cNvSpPr>
            <p:nvPr/>
          </p:nvSpPr>
          <p:spPr bwMode="auto">
            <a:xfrm>
              <a:off x="1104" y="3024"/>
              <a:ext cx="271" cy="393"/>
            </a:xfrm>
            <a:custGeom>
              <a:avLst/>
              <a:gdLst/>
              <a:ahLst/>
              <a:cxnLst>
                <a:cxn ang="0">
                  <a:pos x="2497" y="7056"/>
                </a:cxn>
                <a:cxn ang="0">
                  <a:pos x="5894" y="5432"/>
                </a:cxn>
                <a:cxn ang="0">
                  <a:pos x="5912" y="5421"/>
                </a:cxn>
                <a:cxn ang="0">
                  <a:pos x="5928" y="5406"/>
                </a:cxn>
                <a:cxn ang="0">
                  <a:pos x="5941" y="5388"/>
                </a:cxn>
                <a:cxn ang="0">
                  <a:pos x="5950" y="5368"/>
                </a:cxn>
                <a:cxn ang="0">
                  <a:pos x="5955" y="5347"/>
                </a:cxn>
                <a:cxn ang="0">
                  <a:pos x="5957" y="5325"/>
                </a:cxn>
                <a:cxn ang="0">
                  <a:pos x="5955" y="5303"/>
                </a:cxn>
                <a:cxn ang="0">
                  <a:pos x="5948" y="5282"/>
                </a:cxn>
                <a:cxn ang="0">
                  <a:pos x="3503" y="64"/>
                </a:cxn>
                <a:cxn ang="0">
                  <a:pos x="3492" y="46"/>
                </a:cxn>
                <a:cxn ang="0">
                  <a:pos x="3477" y="31"/>
                </a:cxn>
                <a:cxn ang="0">
                  <a:pos x="3460" y="18"/>
                </a:cxn>
                <a:cxn ang="0">
                  <a:pos x="3441" y="8"/>
                </a:cxn>
                <a:cxn ang="0">
                  <a:pos x="3420" y="2"/>
                </a:cxn>
                <a:cxn ang="0">
                  <a:pos x="3399" y="0"/>
                </a:cxn>
                <a:cxn ang="0">
                  <a:pos x="3377" y="2"/>
                </a:cxn>
                <a:cxn ang="0">
                  <a:pos x="3357" y="8"/>
                </a:cxn>
                <a:cxn ang="0">
                  <a:pos x="63" y="1486"/>
                </a:cxn>
                <a:cxn ang="0">
                  <a:pos x="45" y="1497"/>
                </a:cxn>
                <a:cxn ang="0">
                  <a:pos x="30" y="1512"/>
                </a:cxn>
                <a:cxn ang="0">
                  <a:pos x="16" y="1530"/>
                </a:cxn>
                <a:cxn ang="0">
                  <a:pos x="7" y="1550"/>
                </a:cxn>
                <a:cxn ang="0">
                  <a:pos x="2" y="1572"/>
                </a:cxn>
                <a:cxn ang="0">
                  <a:pos x="0" y="1594"/>
                </a:cxn>
                <a:cxn ang="0">
                  <a:pos x="3" y="1615"/>
                </a:cxn>
                <a:cxn ang="0">
                  <a:pos x="9" y="1636"/>
                </a:cxn>
                <a:cxn ang="0">
                  <a:pos x="2351" y="6999"/>
                </a:cxn>
                <a:cxn ang="0">
                  <a:pos x="2362" y="7018"/>
                </a:cxn>
                <a:cxn ang="0">
                  <a:pos x="2377" y="7034"/>
                </a:cxn>
                <a:cxn ang="0">
                  <a:pos x="2394" y="7048"/>
                </a:cxn>
                <a:cxn ang="0">
                  <a:pos x="2413" y="7057"/>
                </a:cxn>
                <a:cxn ang="0">
                  <a:pos x="2434" y="7063"/>
                </a:cxn>
                <a:cxn ang="0">
                  <a:pos x="2455" y="7065"/>
                </a:cxn>
                <a:cxn ang="0">
                  <a:pos x="2477" y="7063"/>
                </a:cxn>
                <a:cxn ang="0">
                  <a:pos x="2497" y="7056"/>
                </a:cxn>
              </a:cxnLst>
              <a:rect l="0" t="0" r="r" b="b"/>
              <a:pathLst>
                <a:path w="5957" h="7065">
                  <a:moveTo>
                    <a:pt x="2497" y="7056"/>
                  </a:moveTo>
                  <a:lnTo>
                    <a:pt x="5894" y="5432"/>
                  </a:lnTo>
                  <a:lnTo>
                    <a:pt x="5912" y="5421"/>
                  </a:lnTo>
                  <a:lnTo>
                    <a:pt x="5928" y="5406"/>
                  </a:lnTo>
                  <a:lnTo>
                    <a:pt x="5941" y="5388"/>
                  </a:lnTo>
                  <a:lnTo>
                    <a:pt x="5950" y="5368"/>
                  </a:lnTo>
                  <a:lnTo>
                    <a:pt x="5955" y="5347"/>
                  </a:lnTo>
                  <a:lnTo>
                    <a:pt x="5957" y="5325"/>
                  </a:lnTo>
                  <a:lnTo>
                    <a:pt x="5955" y="5303"/>
                  </a:lnTo>
                  <a:lnTo>
                    <a:pt x="5948" y="5282"/>
                  </a:lnTo>
                  <a:lnTo>
                    <a:pt x="3503" y="64"/>
                  </a:lnTo>
                  <a:lnTo>
                    <a:pt x="3492" y="46"/>
                  </a:lnTo>
                  <a:lnTo>
                    <a:pt x="3477" y="31"/>
                  </a:lnTo>
                  <a:lnTo>
                    <a:pt x="3460" y="18"/>
                  </a:lnTo>
                  <a:lnTo>
                    <a:pt x="3441" y="8"/>
                  </a:lnTo>
                  <a:lnTo>
                    <a:pt x="3420" y="2"/>
                  </a:lnTo>
                  <a:lnTo>
                    <a:pt x="3399" y="0"/>
                  </a:lnTo>
                  <a:lnTo>
                    <a:pt x="3377" y="2"/>
                  </a:lnTo>
                  <a:lnTo>
                    <a:pt x="3357" y="8"/>
                  </a:lnTo>
                  <a:lnTo>
                    <a:pt x="63" y="1486"/>
                  </a:lnTo>
                  <a:lnTo>
                    <a:pt x="45" y="1497"/>
                  </a:lnTo>
                  <a:lnTo>
                    <a:pt x="30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3" y="1615"/>
                  </a:lnTo>
                  <a:lnTo>
                    <a:pt x="9" y="1636"/>
                  </a:lnTo>
                  <a:lnTo>
                    <a:pt x="2351" y="6999"/>
                  </a:lnTo>
                  <a:lnTo>
                    <a:pt x="2362" y="7018"/>
                  </a:lnTo>
                  <a:lnTo>
                    <a:pt x="2377" y="7034"/>
                  </a:lnTo>
                  <a:lnTo>
                    <a:pt x="2394" y="7048"/>
                  </a:lnTo>
                  <a:lnTo>
                    <a:pt x="2413" y="7057"/>
                  </a:lnTo>
                  <a:lnTo>
                    <a:pt x="2434" y="7063"/>
                  </a:lnTo>
                  <a:lnTo>
                    <a:pt x="2455" y="7065"/>
                  </a:lnTo>
                  <a:lnTo>
                    <a:pt x="2477" y="7063"/>
                  </a:lnTo>
                  <a:lnTo>
                    <a:pt x="2497" y="7056"/>
                  </a:lnTo>
                  <a:close/>
                </a:path>
              </a:pathLst>
            </a:custGeom>
            <a:solidFill>
              <a:srgbClr val="BAC2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68" name="Freeform 508"/>
            <p:cNvSpPr>
              <a:spLocks/>
            </p:cNvSpPr>
            <p:nvPr/>
          </p:nvSpPr>
          <p:spPr bwMode="auto">
            <a:xfrm>
              <a:off x="1104" y="3024"/>
              <a:ext cx="162" cy="99"/>
            </a:xfrm>
            <a:custGeom>
              <a:avLst/>
              <a:gdLst/>
              <a:ahLst/>
              <a:cxnLst>
                <a:cxn ang="0">
                  <a:pos x="3562" y="183"/>
                </a:cxn>
                <a:cxn ang="0">
                  <a:pos x="3502" y="64"/>
                </a:cxn>
                <a:cxn ang="0">
                  <a:pos x="3491" y="46"/>
                </a:cxn>
                <a:cxn ang="0">
                  <a:pos x="3476" y="31"/>
                </a:cxn>
                <a:cxn ang="0">
                  <a:pos x="3459" y="18"/>
                </a:cxn>
                <a:cxn ang="0">
                  <a:pos x="3440" y="8"/>
                </a:cxn>
                <a:cxn ang="0">
                  <a:pos x="3418" y="2"/>
                </a:cxn>
                <a:cxn ang="0">
                  <a:pos x="3397" y="0"/>
                </a:cxn>
                <a:cxn ang="0">
                  <a:pos x="3376" y="2"/>
                </a:cxn>
                <a:cxn ang="0">
                  <a:pos x="3356" y="8"/>
                </a:cxn>
                <a:cxn ang="0">
                  <a:pos x="62" y="1486"/>
                </a:cxn>
                <a:cxn ang="0">
                  <a:pos x="44" y="1497"/>
                </a:cxn>
                <a:cxn ang="0">
                  <a:pos x="29" y="1512"/>
                </a:cxn>
                <a:cxn ang="0">
                  <a:pos x="16" y="1530"/>
                </a:cxn>
                <a:cxn ang="0">
                  <a:pos x="7" y="1550"/>
                </a:cxn>
                <a:cxn ang="0">
                  <a:pos x="2" y="1572"/>
                </a:cxn>
                <a:cxn ang="0">
                  <a:pos x="0" y="1594"/>
                </a:cxn>
                <a:cxn ang="0">
                  <a:pos x="2" y="1615"/>
                </a:cxn>
                <a:cxn ang="0">
                  <a:pos x="8" y="1636"/>
                </a:cxn>
                <a:cxn ang="0">
                  <a:pos x="68" y="1773"/>
                </a:cxn>
                <a:cxn ang="0">
                  <a:pos x="3562" y="183"/>
                </a:cxn>
              </a:cxnLst>
              <a:rect l="0" t="0" r="r" b="b"/>
              <a:pathLst>
                <a:path w="3562" h="1773">
                  <a:moveTo>
                    <a:pt x="3562" y="183"/>
                  </a:move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68" y="1773"/>
                  </a:lnTo>
                  <a:lnTo>
                    <a:pt x="3562" y="183"/>
                  </a:lnTo>
                  <a:close/>
                </a:path>
              </a:pathLst>
            </a:custGeom>
            <a:solidFill>
              <a:srgbClr val="BAC2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69" name="Freeform 509"/>
            <p:cNvSpPr>
              <a:spLocks/>
            </p:cNvSpPr>
            <p:nvPr/>
          </p:nvSpPr>
          <p:spPr bwMode="auto">
            <a:xfrm>
              <a:off x="1104" y="3024"/>
              <a:ext cx="161" cy="97"/>
            </a:xfrm>
            <a:custGeom>
              <a:avLst/>
              <a:gdLst/>
              <a:ahLst/>
              <a:cxnLst>
                <a:cxn ang="0">
                  <a:pos x="3545" y="153"/>
                </a:cxn>
                <a:cxn ang="0">
                  <a:pos x="3538" y="137"/>
                </a:cxn>
                <a:cxn ang="0">
                  <a:pos x="3529" y="120"/>
                </a:cxn>
                <a:cxn ang="0">
                  <a:pos x="3514" y="90"/>
                </a:cxn>
                <a:cxn ang="0">
                  <a:pos x="3491" y="46"/>
                </a:cxn>
                <a:cxn ang="0">
                  <a:pos x="3459" y="18"/>
                </a:cxn>
                <a:cxn ang="0">
                  <a:pos x="3418" y="2"/>
                </a:cxn>
                <a:cxn ang="0">
                  <a:pos x="3376" y="2"/>
                </a:cxn>
                <a:cxn ang="0">
                  <a:pos x="3257" y="53"/>
                </a:cxn>
                <a:cxn ang="0">
                  <a:pos x="3083" y="131"/>
                </a:cxn>
                <a:cxn ang="0">
                  <a:pos x="2932" y="198"/>
                </a:cxn>
                <a:cxn ang="0">
                  <a:pos x="2800" y="258"/>
                </a:cxn>
                <a:cxn ang="0">
                  <a:pos x="2681" y="312"/>
                </a:cxn>
                <a:cxn ang="0">
                  <a:pos x="2565" y="364"/>
                </a:cxn>
                <a:cxn ang="0">
                  <a:pos x="2450" y="415"/>
                </a:cxn>
                <a:cxn ang="0">
                  <a:pos x="2327" y="471"/>
                </a:cxn>
                <a:cxn ang="0">
                  <a:pos x="2189" y="532"/>
                </a:cxn>
                <a:cxn ang="0">
                  <a:pos x="2031" y="603"/>
                </a:cxn>
                <a:cxn ang="0">
                  <a:pos x="1846" y="686"/>
                </a:cxn>
                <a:cxn ang="0">
                  <a:pos x="1628" y="784"/>
                </a:cxn>
                <a:cxn ang="0">
                  <a:pos x="1370" y="899"/>
                </a:cxn>
                <a:cxn ang="0">
                  <a:pos x="1066" y="1036"/>
                </a:cxn>
                <a:cxn ang="0">
                  <a:pos x="710" y="1195"/>
                </a:cxn>
                <a:cxn ang="0">
                  <a:pos x="294" y="1382"/>
                </a:cxn>
                <a:cxn ang="0">
                  <a:pos x="44" y="1497"/>
                </a:cxn>
                <a:cxn ang="0">
                  <a:pos x="16" y="1530"/>
                </a:cxn>
                <a:cxn ang="0">
                  <a:pos x="2" y="1572"/>
                </a:cxn>
                <a:cxn ang="0">
                  <a:pos x="2" y="1615"/>
                </a:cxn>
                <a:cxn ang="0">
                  <a:pos x="14" y="1648"/>
                </a:cxn>
                <a:cxn ang="0">
                  <a:pos x="21" y="1665"/>
                </a:cxn>
                <a:cxn ang="0">
                  <a:pos x="31" y="1685"/>
                </a:cxn>
                <a:cxn ang="0">
                  <a:pos x="46" y="1719"/>
                </a:cxn>
                <a:cxn ang="0">
                  <a:pos x="162" y="1700"/>
                </a:cxn>
                <a:cxn ang="0">
                  <a:pos x="348" y="1616"/>
                </a:cxn>
                <a:cxn ang="0">
                  <a:pos x="508" y="1543"/>
                </a:cxn>
                <a:cxn ang="0">
                  <a:pos x="648" y="1480"/>
                </a:cxn>
                <a:cxn ang="0">
                  <a:pos x="776" y="1422"/>
                </a:cxn>
                <a:cxn ang="0">
                  <a:pos x="898" y="1367"/>
                </a:cxn>
                <a:cxn ang="0">
                  <a:pos x="1021" y="1311"/>
                </a:cxn>
                <a:cxn ang="0">
                  <a:pos x="1153" y="1251"/>
                </a:cxn>
                <a:cxn ang="0">
                  <a:pos x="1299" y="1186"/>
                </a:cxn>
                <a:cxn ang="0">
                  <a:pos x="1466" y="1110"/>
                </a:cxn>
                <a:cxn ang="0">
                  <a:pos x="1662" y="1020"/>
                </a:cxn>
                <a:cxn ang="0">
                  <a:pos x="1892" y="916"/>
                </a:cxn>
                <a:cxn ang="0">
                  <a:pos x="2166" y="792"/>
                </a:cxn>
                <a:cxn ang="0">
                  <a:pos x="2488" y="646"/>
                </a:cxn>
                <a:cxn ang="0">
                  <a:pos x="2864" y="474"/>
                </a:cxn>
                <a:cxn ang="0">
                  <a:pos x="3304" y="275"/>
                </a:cxn>
              </a:cxnLst>
              <a:rect l="0" t="0" r="r" b="b"/>
              <a:pathLst>
                <a:path w="3550" h="1748">
                  <a:moveTo>
                    <a:pt x="3550" y="163"/>
                  </a:moveTo>
                  <a:lnTo>
                    <a:pt x="3545" y="153"/>
                  </a:lnTo>
                  <a:lnTo>
                    <a:pt x="3541" y="144"/>
                  </a:lnTo>
                  <a:lnTo>
                    <a:pt x="3538" y="137"/>
                  </a:lnTo>
                  <a:lnTo>
                    <a:pt x="3533" y="130"/>
                  </a:lnTo>
                  <a:lnTo>
                    <a:pt x="3529" y="120"/>
                  </a:lnTo>
                  <a:lnTo>
                    <a:pt x="3523" y="108"/>
                  </a:lnTo>
                  <a:lnTo>
                    <a:pt x="3514" y="90"/>
                  </a:ln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3257" y="53"/>
                  </a:lnTo>
                  <a:lnTo>
                    <a:pt x="3166" y="94"/>
                  </a:lnTo>
                  <a:lnTo>
                    <a:pt x="3083" y="131"/>
                  </a:lnTo>
                  <a:lnTo>
                    <a:pt x="3004" y="167"/>
                  </a:lnTo>
                  <a:lnTo>
                    <a:pt x="2932" y="198"/>
                  </a:lnTo>
                  <a:lnTo>
                    <a:pt x="2864" y="229"/>
                  </a:lnTo>
                  <a:lnTo>
                    <a:pt x="2800" y="258"/>
                  </a:lnTo>
                  <a:lnTo>
                    <a:pt x="2740" y="286"/>
                  </a:lnTo>
                  <a:lnTo>
                    <a:pt x="2681" y="312"/>
                  </a:lnTo>
                  <a:lnTo>
                    <a:pt x="2623" y="337"/>
                  </a:lnTo>
                  <a:lnTo>
                    <a:pt x="2565" y="364"/>
                  </a:lnTo>
                  <a:lnTo>
                    <a:pt x="2508" y="389"/>
                  </a:lnTo>
                  <a:lnTo>
                    <a:pt x="2450" y="415"/>
                  </a:lnTo>
                  <a:lnTo>
                    <a:pt x="2389" y="443"/>
                  </a:lnTo>
                  <a:lnTo>
                    <a:pt x="2327" y="471"/>
                  </a:lnTo>
                  <a:lnTo>
                    <a:pt x="2259" y="501"/>
                  </a:lnTo>
                  <a:lnTo>
                    <a:pt x="2189" y="532"/>
                  </a:lnTo>
                  <a:lnTo>
                    <a:pt x="2113" y="567"/>
                  </a:lnTo>
                  <a:lnTo>
                    <a:pt x="2031" y="603"/>
                  </a:lnTo>
                  <a:lnTo>
                    <a:pt x="1942" y="643"/>
                  </a:lnTo>
                  <a:lnTo>
                    <a:pt x="1846" y="686"/>
                  </a:lnTo>
                  <a:lnTo>
                    <a:pt x="1741" y="733"/>
                  </a:lnTo>
                  <a:lnTo>
                    <a:pt x="1628" y="784"/>
                  </a:lnTo>
                  <a:lnTo>
                    <a:pt x="1505" y="839"/>
                  </a:lnTo>
                  <a:lnTo>
                    <a:pt x="1370" y="899"/>
                  </a:lnTo>
                  <a:lnTo>
                    <a:pt x="1224" y="966"/>
                  </a:lnTo>
                  <a:lnTo>
                    <a:pt x="1066" y="1036"/>
                  </a:lnTo>
                  <a:lnTo>
                    <a:pt x="895" y="1113"/>
                  </a:lnTo>
                  <a:lnTo>
                    <a:pt x="710" y="1195"/>
                  </a:lnTo>
                  <a:lnTo>
                    <a:pt x="510" y="1286"/>
                  </a:lnTo>
                  <a:lnTo>
                    <a:pt x="294" y="1382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4" y="1648"/>
                  </a:lnTo>
                  <a:lnTo>
                    <a:pt x="18" y="1657"/>
                  </a:lnTo>
                  <a:lnTo>
                    <a:pt x="21" y="1665"/>
                  </a:lnTo>
                  <a:lnTo>
                    <a:pt x="26" y="1673"/>
                  </a:lnTo>
                  <a:lnTo>
                    <a:pt x="31" y="1685"/>
                  </a:lnTo>
                  <a:lnTo>
                    <a:pt x="37" y="1699"/>
                  </a:lnTo>
                  <a:lnTo>
                    <a:pt x="46" y="1719"/>
                  </a:lnTo>
                  <a:lnTo>
                    <a:pt x="57" y="1748"/>
                  </a:lnTo>
                  <a:lnTo>
                    <a:pt x="162" y="1700"/>
                  </a:lnTo>
                  <a:lnTo>
                    <a:pt x="259" y="1656"/>
                  </a:lnTo>
                  <a:lnTo>
                    <a:pt x="348" y="1616"/>
                  </a:lnTo>
                  <a:lnTo>
                    <a:pt x="430" y="1579"/>
                  </a:lnTo>
                  <a:lnTo>
                    <a:pt x="508" y="1543"/>
                  </a:lnTo>
                  <a:lnTo>
                    <a:pt x="579" y="1511"/>
                  </a:lnTo>
                  <a:lnTo>
                    <a:pt x="648" y="1480"/>
                  </a:lnTo>
                  <a:lnTo>
                    <a:pt x="713" y="1451"/>
                  </a:lnTo>
                  <a:lnTo>
                    <a:pt x="776" y="1422"/>
                  </a:lnTo>
                  <a:lnTo>
                    <a:pt x="837" y="1395"/>
                  </a:lnTo>
                  <a:lnTo>
                    <a:pt x="898" y="1367"/>
                  </a:lnTo>
                  <a:lnTo>
                    <a:pt x="959" y="1340"/>
                  </a:lnTo>
                  <a:lnTo>
                    <a:pt x="1021" y="1311"/>
                  </a:lnTo>
                  <a:lnTo>
                    <a:pt x="1085" y="1282"/>
                  </a:lnTo>
                  <a:lnTo>
                    <a:pt x="1153" y="1251"/>
                  </a:lnTo>
                  <a:lnTo>
                    <a:pt x="1223" y="1220"/>
                  </a:lnTo>
                  <a:lnTo>
                    <a:pt x="1299" y="1186"/>
                  </a:lnTo>
                  <a:lnTo>
                    <a:pt x="1379" y="1149"/>
                  </a:lnTo>
                  <a:lnTo>
                    <a:pt x="1466" y="1110"/>
                  </a:lnTo>
                  <a:lnTo>
                    <a:pt x="1560" y="1067"/>
                  </a:lnTo>
                  <a:lnTo>
                    <a:pt x="1662" y="1020"/>
                  </a:lnTo>
                  <a:lnTo>
                    <a:pt x="1772" y="971"/>
                  </a:lnTo>
                  <a:lnTo>
                    <a:pt x="1892" y="916"/>
                  </a:lnTo>
                  <a:lnTo>
                    <a:pt x="2024" y="857"/>
                  </a:lnTo>
                  <a:lnTo>
                    <a:pt x="2166" y="792"/>
                  </a:lnTo>
                  <a:lnTo>
                    <a:pt x="2320" y="722"/>
                  </a:lnTo>
                  <a:lnTo>
                    <a:pt x="2488" y="646"/>
                  </a:lnTo>
                  <a:lnTo>
                    <a:pt x="2668" y="564"/>
                  </a:lnTo>
                  <a:lnTo>
                    <a:pt x="2864" y="474"/>
                  </a:lnTo>
                  <a:lnTo>
                    <a:pt x="3075" y="378"/>
                  </a:lnTo>
                  <a:lnTo>
                    <a:pt x="3304" y="275"/>
                  </a:lnTo>
                  <a:lnTo>
                    <a:pt x="3550" y="163"/>
                  </a:lnTo>
                  <a:close/>
                </a:path>
              </a:pathLst>
            </a:custGeom>
            <a:solidFill>
              <a:srgbClr val="BFC7C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70" name="Freeform 510"/>
            <p:cNvSpPr>
              <a:spLocks/>
            </p:cNvSpPr>
            <p:nvPr/>
          </p:nvSpPr>
          <p:spPr bwMode="auto">
            <a:xfrm>
              <a:off x="1104" y="3024"/>
              <a:ext cx="161" cy="96"/>
            </a:xfrm>
            <a:custGeom>
              <a:avLst/>
              <a:gdLst/>
              <a:ahLst/>
              <a:cxnLst>
                <a:cxn ang="0">
                  <a:pos x="3534" y="135"/>
                </a:cxn>
                <a:cxn ang="0">
                  <a:pos x="3529" y="123"/>
                </a:cxn>
                <a:cxn ang="0">
                  <a:pos x="3523" y="110"/>
                </a:cxn>
                <a:cxn ang="0">
                  <a:pos x="3511" y="84"/>
                </a:cxn>
                <a:cxn ang="0">
                  <a:pos x="3491" y="46"/>
                </a:cxn>
                <a:cxn ang="0">
                  <a:pos x="3459" y="18"/>
                </a:cxn>
                <a:cxn ang="0">
                  <a:pos x="3418" y="2"/>
                </a:cxn>
                <a:cxn ang="0">
                  <a:pos x="3376" y="2"/>
                </a:cxn>
                <a:cxn ang="0">
                  <a:pos x="3257" y="53"/>
                </a:cxn>
                <a:cxn ang="0">
                  <a:pos x="3083" y="131"/>
                </a:cxn>
                <a:cxn ang="0">
                  <a:pos x="2932" y="198"/>
                </a:cxn>
                <a:cxn ang="0">
                  <a:pos x="2800" y="258"/>
                </a:cxn>
                <a:cxn ang="0">
                  <a:pos x="2681" y="312"/>
                </a:cxn>
                <a:cxn ang="0">
                  <a:pos x="2565" y="364"/>
                </a:cxn>
                <a:cxn ang="0">
                  <a:pos x="2450" y="415"/>
                </a:cxn>
                <a:cxn ang="0">
                  <a:pos x="2327" y="471"/>
                </a:cxn>
                <a:cxn ang="0">
                  <a:pos x="2189" y="532"/>
                </a:cxn>
                <a:cxn ang="0">
                  <a:pos x="2031" y="603"/>
                </a:cxn>
                <a:cxn ang="0">
                  <a:pos x="1846" y="686"/>
                </a:cxn>
                <a:cxn ang="0">
                  <a:pos x="1628" y="784"/>
                </a:cxn>
                <a:cxn ang="0">
                  <a:pos x="1370" y="899"/>
                </a:cxn>
                <a:cxn ang="0">
                  <a:pos x="1066" y="1036"/>
                </a:cxn>
                <a:cxn ang="0">
                  <a:pos x="710" y="1195"/>
                </a:cxn>
                <a:cxn ang="0">
                  <a:pos x="294" y="1382"/>
                </a:cxn>
                <a:cxn ang="0">
                  <a:pos x="44" y="1497"/>
                </a:cxn>
                <a:cxn ang="0">
                  <a:pos x="16" y="1530"/>
                </a:cxn>
                <a:cxn ang="0">
                  <a:pos x="2" y="1572"/>
                </a:cxn>
                <a:cxn ang="0">
                  <a:pos x="2" y="1615"/>
                </a:cxn>
                <a:cxn ang="0">
                  <a:pos x="13" y="1646"/>
                </a:cxn>
                <a:cxn ang="0">
                  <a:pos x="19" y="1658"/>
                </a:cxn>
                <a:cxn ang="0">
                  <a:pos x="26" y="1674"/>
                </a:cxn>
                <a:cxn ang="0">
                  <a:pos x="37" y="1702"/>
                </a:cxn>
                <a:cxn ang="0">
                  <a:pos x="151" y="1676"/>
                </a:cxn>
                <a:cxn ang="0">
                  <a:pos x="337" y="1592"/>
                </a:cxn>
                <a:cxn ang="0">
                  <a:pos x="497" y="1520"/>
                </a:cxn>
                <a:cxn ang="0">
                  <a:pos x="637" y="1457"/>
                </a:cxn>
                <a:cxn ang="0">
                  <a:pos x="765" y="1399"/>
                </a:cxn>
                <a:cxn ang="0">
                  <a:pos x="886" y="1344"/>
                </a:cxn>
                <a:cxn ang="0">
                  <a:pos x="1010" y="1288"/>
                </a:cxn>
                <a:cxn ang="0">
                  <a:pos x="1141" y="1229"/>
                </a:cxn>
                <a:cxn ang="0">
                  <a:pos x="1287" y="1163"/>
                </a:cxn>
                <a:cxn ang="0">
                  <a:pos x="1455" y="1087"/>
                </a:cxn>
                <a:cxn ang="0">
                  <a:pos x="1650" y="998"/>
                </a:cxn>
                <a:cxn ang="0">
                  <a:pos x="1881" y="894"/>
                </a:cxn>
                <a:cxn ang="0">
                  <a:pos x="2154" y="771"/>
                </a:cxn>
                <a:cxn ang="0">
                  <a:pos x="2477" y="625"/>
                </a:cxn>
                <a:cxn ang="0">
                  <a:pos x="2853" y="453"/>
                </a:cxn>
                <a:cxn ang="0">
                  <a:pos x="3293" y="254"/>
                </a:cxn>
              </a:cxnLst>
              <a:rect l="0" t="0" r="r" b="b"/>
              <a:pathLst>
                <a:path w="3539" h="1724">
                  <a:moveTo>
                    <a:pt x="3539" y="143"/>
                  </a:moveTo>
                  <a:lnTo>
                    <a:pt x="3534" y="135"/>
                  </a:lnTo>
                  <a:lnTo>
                    <a:pt x="3531" y="129"/>
                  </a:lnTo>
                  <a:lnTo>
                    <a:pt x="3529" y="123"/>
                  </a:lnTo>
                  <a:lnTo>
                    <a:pt x="3526" y="117"/>
                  </a:lnTo>
                  <a:lnTo>
                    <a:pt x="3523" y="110"/>
                  </a:lnTo>
                  <a:lnTo>
                    <a:pt x="3518" y="99"/>
                  </a:lnTo>
                  <a:lnTo>
                    <a:pt x="3511" y="84"/>
                  </a:ln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3257" y="53"/>
                  </a:lnTo>
                  <a:lnTo>
                    <a:pt x="3166" y="94"/>
                  </a:lnTo>
                  <a:lnTo>
                    <a:pt x="3083" y="131"/>
                  </a:lnTo>
                  <a:lnTo>
                    <a:pt x="3004" y="167"/>
                  </a:lnTo>
                  <a:lnTo>
                    <a:pt x="2932" y="198"/>
                  </a:lnTo>
                  <a:lnTo>
                    <a:pt x="2864" y="229"/>
                  </a:lnTo>
                  <a:lnTo>
                    <a:pt x="2800" y="258"/>
                  </a:lnTo>
                  <a:lnTo>
                    <a:pt x="2740" y="286"/>
                  </a:lnTo>
                  <a:lnTo>
                    <a:pt x="2681" y="312"/>
                  </a:lnTo>
                  <a:lnTo>
                    <a:pt x="2623" y="337"/>
                  </a:lnTo>
                  <a:lnTo>
                    <a:pt x="2565" y="364"/>
                  </a:lnTo>
                  <a:lnTo>
                    <a:pt x="2508" y="389"/>
                  </a:lnTo>
                  <a:lnTo>
                    <a:pt x="2450" y="415"/>
                  </a:lnTo>
                  <a:lnTo>
                    <a:pt x="2389" y="443"/>
                  </a:lnTo>
                  <a:lnTo>
                    <a:pt x="2327" y="471"/>
                  </a:lnTo>
                  <a:lnTo>
                    <a:pt x="2259" y="501"/>
                  </a:lnTo>
                  <a:lnTo>
                    <a:pt x="2189" y="532"/>
                  </a:lnTo>
                  <a:lnTo>
                    <a:pt x="2113" y="567"/>
                  </a:lnTo>
                  <a:lnTo>
                    <a:pt x="2031" y="603"/>
                  </a:lnTo>
                  <a:lnTo>
                    <a:pt x="1942" y="643"/>
                  </a:lnTo>
                  <a:lnTo>
                    <a:pt x="1846" y="686"/>
                  </a:lnTo>
                  <a:lnTo>
                    <a:pt x="1741" y="733"/>
                  </a:lnTo>
                  <a:lnTo>
                    <a:pt x="1628" y="784"/>
                  </a:lnTo>
                  <a:lnTo>
                    <a:pt x="1505" y="839"/>
                  </a:lnTo>
                  <a:lnTo>
                    <a:pt x="1370" y="899"/>
                  </a:lnTo>
                  <a:lnTo>
                    <a:pt x="1224" y="966"/>
                  </a:lnTo>
                  <a:lnTo>
                    <a:pt x="1066" y="1036"/>
                  </a:lnTo>
                  <a:lnTo>
                    <a:pt x="895" y="1113"/>
                  </a:lnTo>
                  <a:lnTo>
                    <a:pt x="710" y="1195"/>
                  </a:lnTo>
                  <a:lnTo>
                    <a:pt x="510" y="1286"/>
                  </a:lnTo>
                  <a:lnTo>
                    <a:pt x="294" y="1382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3" y="1646"/>
                  </a:lnTo>
                  <a:lnTo>
                    <a:pt x="16" y="1652"/>
                  </a:lnTo>
                  <a:lnTo>
                    <a:pt x="19" y="1658"/>
                  </a:lnTo>
                  <a:lnTo>
                    <a:pt x="22" y="1666"/>
                  </a:lnTo>
                  <a:lnTo>
                    <a:pt x="26" y="1674"/>
                  </a:lnTo>
                  <a:lnTo>
                    <a:pt x="31" y="1686"/>
                  </a:lnTo>
                  <a:lnTo>
                    <a:pt x="37" y="1702"/>
                  </a:lnTo>
                  <a:lnTo>
                    <a:pt x="46" y="1724"/>
                  </a:lnTo>
                  <a:lnTo>
                    <a:pt x="151" y="1676"/>
                  </a:lnTo>
                  <a:lnTo>
                    <a:pt x="248" y="1633"/>
                  </a:lnTo>
                  <a:lnTo>
                    <a:pt x="337" y="1592"/>
                  </a:lnTo>
                  <a:lnTo>
                    <a:pt x="419" y="1555"/>
                  </a:lnTo>
                  <a:lnTo>
                    <a:pt x="497" y="1520"/>
                  </a:lnTo>
                  <a:lnTo>
                    <a:pt x="568" y="1488"/>
                  </a:lnTo>
                  <a:lnTo>
                    <a:pt x="637" y="1457"/>
                  </a:lnTo>
                  <a:lnTo>
                    <a:pt x="702" y="1427"/>
                  </a:lnTo>
                  <a:lnTo>
                    <a:pt x="765" y="1399"/>
                  </a:lnTo>
                  <a:lnTo>
                    <a:pt x="826" y="1372"/>
                  </a:lnTo>
                  <a:lnTo>
                    <a:pt x="886" y="1344"/>
                  </a:lnTo>
                  <a:lnTo>
                    <a:pt x="948" y="1316"/>
                  </a:lnTo>
                  <a:lnTo>
                    <a:pt x="1010" y="1288"/>
                  </a:lnTo>
                  <a:lnTo>
                    <a:pt x="1074" y="1259"/>
                  </a:lnTo>
                  <a:lnTo>
                    <a:pt x="1141" y="1229"/>
                  </a:lnTo>
                  <a:lnTo>
                    <a:pt x="1212" y="1197"/>
                  </a:lnTo>
                  <a:lnTo>
                    <a:pt x="1287" y="1163"/>
                  </a:lnTo>
                  <a:lnTo>
                    <a:pt x="1368" y="1126"/>
                  </a:lnTo>
                  <a:lnTo>
                    <a:pt x="1455" y="1087"/>
                  </a:lnTo>
                  <a:lnTo>
                    <a:pt x="1548" y="1045"/>
                  </a:lnTo>
                  <a:lnTo>
                    <a:pt x="1650" y="998"/>
                  </a:lnTo>
                  <a:lnTo>
                    <a:pt x="1761" y="949"/>
                  </a:lnTo>
                  <a:lnTo>
                    <a:pt x="1881" y="894"/>
                  </a:lnTo>
                  <a:lnTo>
                    <a:pt x="2013" y="835"/>
                  </a:lnTo>
                  <a:lnTo>
                    <a:pt x="2154" y="771"/>
                  </a:lnTo>
                  <a:lnTo>
                    <a:pt x="2308" y="700"/>
                  </a:lnTo>
                  <a:lnTo>
                    <a:pt x="2477" y="625"/>
                  </a:lnTo>
                  <a:lnTo>
                    <a:pt x="2657" y="543"/>
                  </a:lnTo>
                  <a:lnTo>
                    <a:pt x="2853" y="453"/>
                  </a:lnTo>
                  <a:lnTo>
                    <a:pt x="3064" y="357"/>
                  </a:lnTo>
                  <a:lnTo>
                    <a:pt x="3293" y="254"/>
                  </a:lnTo>
                  <a:lnTo>
                    <a:pt x="3539" y="143"/>
                  </a:lnTo>
                  <a:close/>
                </a:path>
              </a:pathLst>
            </a:custGeom>
            <a:solidFill>
              <a:srgbClr val="C9D1D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71" name="Freeform 511"/>
            <p:cNvSpPr>
              <a:spLocks/>
            </p:cNvSpPr>
            <p:nvPr/>
          </p:nvSpPr>
          <p:spPr bwMode="auto">
            <a:xfrm>
              <a:off x="1104" y="3024"/>
              <a:ext cx="160" cy="94"/>
            </a:xfrm>
            <a:custGeom>
              <a:avLst/>
              <a:gdLst/>
              <a:ahLst/>
              <a:cxnLst>
                <a:cxn ang="0">
                  <a:pos x="3522" y="112"/>
                </a:cxn>
                <a:cxn ang="0">
                  <a:pos x="3513" y="91"/>
                </a:cxn>
                <a:cxn ang="0">
                  <a:pos x="3491" y="46"/>
                </a:cxn>
                <a:cxn ang="0">
                  <a:pos x="3459" y="18"/>
                </a:cxn>
                <a:cxn ang="0">
                  <a:pos x="3418" y="2"/>
                </a:cxn>
                <a:cxn ang="0">
                  <a:pos x="3376" y="2"/>
                </a:cxn>
                <a:cxn ang="0">
                  <a:pos x="3257" y="53"/>
                </a:cxn>
                <a:cxn ang="0">
                  <a:pos x="3083" y="131"/>
                </a:cxn>
                <a:cxn ang="0">
                  <a:pos x="2932" y="198"/>
                </a:cxn>
                <a:cxn ang="0">
                  <a:pos x="2800" y="258"/>
                </a:cxn>
                <a:cxn ang="0">
                  <a:pos x="2681" y="312"/>
                </a:cxn>
                <a:cxn ang="0">
                  <a:pos x="2565" y="364"/>
                </a:cxn>
                <a:cxn ang="0">
                  <a:pos x="2450" y="415"/>
                </a:cxn>
                <a:cxn ang="0">
                  <a:pos x="2327" y="471"/>
                </a:cxn>
                <a:cxn ang="0">
                  <a:pos x="2189" y="532"/>
                </a:cxn>
                <a:cxn ang="0">
                  <a:pos x="2031" y="603"/>
                </a:cxn>
                <a:cxn ang="0">
                  <a:pos x="1846" y="686"/>
                </a:cxn>
                <a:cxn ang="0">
                  <a:pos x="1628" y="784"/>
                </a:cxn>
                <a:cxn ang="0">
                  <a:pos x="1370" y="899"/>
                </a:cxn>
                <a:cxn ang="0">
                  <a:pos x="1066" y="1036"/>
                </a:cxn>
                <a:cxn ang="0">
                  <a:pos x="710" y="1195"/>
                </a:cxn>
                <a:cxn ang="0">
                  <a:pos x="294" y="1382"/>
                </a:cxn>
                <a:cxn ang="0">
                  <a:pos x="44" y="1497"/>
                </a:cxn>
                <a:cxn ang="0">
                  <a:pos x="16" y="1530"/>
                </a:cxn>
                <a:cxn ang="0">
                  <a:pos x="2" y="1572"/>
                </a:cxn>
                <a:cxn ang="0">
                  <a:pos x="2" y="1615"/>
                </a:cxn>
                <a:cxn ang="0">
                  <a:pos x="14" y="1648"/>
                </a:cxn>
                <a:cxn ang="0">
                  <a:pos x="25" y="1671"/>
                </a:cxn>
                <a:cxn ang="0">
                  <a:pos x="141" y="1651"/>
                </a:cxn>
                <a:cxn ang="0">
                  <a:pos x="326" y="1568"/>
                </a:cxn>
                <a:cxn ang="0">
                  <a:pos x="486" y="1496"/>
                </a:cxn>
                <a:cxn ang="0">
                  <a:pos x="626" y="1433"/>
                </a:cxn>
                <a:cxn ang="0">
                  <a:pos x="754" y="1375"/>
                </a:cxn>
                <a:cxn ang="0">
                  <a:pos x="875" y="1320"/>
                </a:cxn>
                <a:cxn ang="0">
                  <a:pos x="999" y="1264"/>
                </a:cxn>
                <a:cxn ang="0">
                  <a:pos x="1130" y="1205"/>
                </a:cxn>
                <a:cxn ang="0">
                  <a:pos x="1276" y="1140"/>
                </a:cxn>
                <a:cxn ang="0">
                  <a:pos x="1443" y="1064"/>
                </a:cxn>
                <a:cxn ang="0">
                  <a:pos x="1639" y="975"/>
                </a:cxn>
                <a:cxn ang="0">
                  <a:pos x="1870" y="872"/>
                </a:cxn>
                <a:cxn ang="0">
                  <a:pos x="2143" y="749"/>
                </a:cxn>
                <a:cxn ang="0">
                  <a:pos x="2464" y="603"/>
                </a:cxn>
                <a:cxn ang="0">
                  <a:pos x="2841" y="432"/>
                </a:cxn>
                <a:cxn ang="0">
                  <a:pos x="3281" y="234"/>
                </a:cxn>
              </a:cxnLst>
              <a:rect l="0" t="0" r="r" b="b"/>
              <a:pathLst>
                <a:path w="3526" h="1698">
                  <a:moveTo>
                    <a:pt x="3526" y="123"/>
                  </a:moveTo>
                  <a:lnTo>
                    <a:pt x="3522" y="112"/>
                  </a:lnTo>
                  <a:lnTo>
                    <a:pt x="3518" y="103"/>
                  </a:lnTo>
                  <a:lnTo>
                    <a:pt x="3513" y="91"/>
                  </a:ln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3257" y="53"/>
                  </a:lnTo>
                  <a:lnTo>
                    <a:pt x="3166" y="94"/>
                  </a:lnTo>
                  <a:lnTo>
                    <a:pt x="3083" y="131"/>
                  </a:lnTo>
                  <a:lnTo>
                    <a:pt x="3004" y="167"/>
                  </a:lnTo>
                  <a:lnTo>
                    <a:pt x="2932" y="198"/>
                  </a:lnTo>
                  <a:lnTo>
                    <a:pt x="2864" y="229"/>
                  </a:lnTo>
                  <a:lnTo>
                    <a:pt x="2800" y="258"/>
                  </a:lnTo>
                  <a:lnTo>
                    <a:pt x="2740" y="286"/>
                  </a:lnTo>
                  <a:lnTo>
                    <a:pt x="2681" y="312"/>
                  </a:lnTo>
                  <a:lnTo>
                    <a:pt x="2623" y="337"/>
                  </a:lnTo>
                  <a:lnTo>
                    <a:pt x="2565" y="364"/>
                  </a:lnTo>
                  <a:lnTo>
                    <a:pt x="2508" y="389"/>
                  </a:lnTo>
                  <a:lnTo>
                    <a:pt x="2450" y="415"/>
                  </a:lnTo>
                  <a:lnTo>
                    <a:pt x="2389" y="443"/>
                  </a:lnTo>
                  <a:lnTo>
                    <a:pt x="2327" y="471"/>
                  </a:lnTo>
                  <a:lnTo>
                    <a:pt x="2259" y="501"/>
                  </a:lnTo>
                  <a:lnTo>
                    <a:pt x="2189" y="532"/>
                  </a:lnTo>
                  <a:lnTo>
                    <a:pt x="2113" y="567"/>
                  </a:lnTo>
                  <a:lnTo>
                    <a:pt x="2031" y="603"/>
                  </a:lnTo>
                  <a:lnTo>
                    <a:pt x="1942" y="643"/>
                  </a:lnTo>
                  <a:lnTo>
                    <a:pt x="1846" y="686"/>
                  </a:lnTo>
                  <a:lnTo>
                    <a:pt x="1741" y="733"/>
                  </a:lnTo>
                  <a:lnTo>
                    <a:pt x="1628" y="784"/>
                  </a:lnTo>
                  <a:lnTo>
                    <a:pt x="1505" y="839"/>
                  </a:lnTo>
                  <a:lnTo>
                    <a:pt x="1370" y="899"/>
                  </a:lnTo>
                  <a:lnTo>
                    <a:pt x="1224" y="966"/>
                  </a:lnTo>
                  <a:lnTo>
                    <a:pt x="1066" y="1036"/>
                  </a:lnTo>
                  <a:lnTo>
                    <a:pt x="895" y="1113"/>
                  </a:lnTo>
                  <a:lnTo>
                    <a:pt x="710" y="1195"/>
                  </a:lnTo>
                  <a:lnTo>
                    <a:pt x="510" y="1286"/>
                  </a:lnTo>
                  <a:lnTo>
                    <a:pt x="294" y="1382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4" y="1648"/>
                  </a:lnTo>
                  <a:lnTo>
                    <a:pt x="18" y="1657"/>
                  </a:lnTo>
                  <a:lnTo>
                    <a:pt x="25" y="1671"/>
                  </a:lnTo>
                  <a:lnTo>
                    <a:pt x="36" y="1698"/>
                  </a:lnTo>
                  <a:lnTo>
                    <a:pt x="141" y="1651"/>
                  </a:lnTo>
                  <a:lnTo>
                    <a:pt x="237" y="1608"/>
                  </a:lnTo>
                  <a:lnTo>
                    <a:pt x="326" y="1568"/>
                  </a:lnTo>
                  <a:lnTo>
                    <a:pt x="409" y="1530"/>
                  </a:lnTo>
                  <a:lnTo>
                    <a:pt x="486" y="1496"/>
                  </a:lnTo>
                  <a:lnTo>
                    <a:pt x="558" y="1463"/>
                  </a:lnTo>
                  <a:lnTo>
                    <a:pt x="626" y="1433"/>
                  </a:lnTo>
                  <a:lnTo>
                    <a:pt x="691" y="1403"/>
                  </a:lnTo>
                  <a:lnTo>
                    <a:pt x="754" y="1375"/>
                  </a:lnTo>
                  <a:lnTo>
                    <a:pt x="815" y="1347"/>
                  </a:lnTo>
                  <a:lnTo>
                    <a:pt x="875" y="1320"/>
                  </a:lnTo>
                  <a:lnTo>
                    <a:pt x="936" y="1292"/>
                  </a:lnTo>
                  <a:lnTo>
                    <a:pt x="999" y="1264"/>
                  </a:lnTo>
                  <a:lnTo>
                    <a:pt x="1063" y="1236"/>
                  </a:lnTo>
                  <a:lnTo>
                    <a:pt x="1130" y="1205"/>
                  </a:lnTo>
                  <a:lnTo>
                    <a:pt x="1201" y="1173"/>
                  </a:lnTo>
                  <a:lnTo>
                    <a:pt x="1276" y="1140"/>
                  </a:lnTo>
                  <a:lnTo>
                    <a:pt x="1357" y="1103"/>
                  </a:lnTo>
                  <a:lnTo>
                    <a:pt x="1443" y="1064"/>
                  </a:lnTo>
                  <a:lnTo>
                    <a:pt x="1537" y="1022"/>
                  </a:lnTo>
                  <a:lnTo>
                    <a:pt x="1639" y="975"/>
                  </a:lnTo>
                  <a:lnTo>
                    <a:pt x="1749" y="926"/>
                  </a:lnTo>
                  <a:lnTo>
                    <a:pt x="1870" y="872"/>
                  </a:lnTo>
                  <a:lnTo>
                    <a:pt x="2000" y="813"/>
                  </a:lnTo>
                  <a:lnTo>
                    <a:pt x="2143" y="749"/>
                  </a:lnTo>
                  <a:lnTo>
                    <a:pt x="2297" y="679"/>
                  </a:lnTo>
                  <a:lnTo>
                    <a:pt x="2464" y="603"/>
                  </a:lnTo>
                  <a:lnTo>
                    <a:pt x="2646" y="521"/>
                  </a:lnTo>
                  <a:lnTo>
                    <a:pt x="2841" y="432"/>
                  </a:lnTo>
                  <a:lnTo>
                    <a:pt x="3053" y="337"/>
                  </a:lnTo>
                  <a:lnTo>
                    <a:pt x="3281" y="234"/>
                  </a:lnTo>
                  <a:lnTo>
                    <a:pt x="3526" y="123"/>
                  </a:lnTo>
                  <a:close/>
                </a:path>
              </a:pathLst>
            </a:custGeom>
            <a:solidFill>
              <a:srgbClr val="D1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72" name="Freeform 512"/>
            <p:cNvSpPr>
              <a:spLocks/>
            </p:cNvSpPr>
            <p:nvPr/>
          </p:nvSpPr>
          <p:spPr bwMode="auto">
            <a:xfrm>
              <a:off x="1104" y="3024"/>
              <a:ext cx="160" cy="93"/>
            </a:xfrm>
            <a:custGeom>
              <a:avLst/>
              <a:gdLst/>
              <a:ahLst/>
              <a:cxnLst>
                <a:cxn ang="0">
                  <a:pos x="3513" y="96"/>
                </a:cxn>
                <a:cxn ang="0">
                  <a:pos x="3508" y="81"/>
                </a:cxn>
                <a:cxn ang="0">
                  <a:pos x="3491" y="46"/>
                </a:cxn>
                <a:cxn ang="0">
                  <a:pos x="3459" y="18"/>
                </a:cxn>
                <a:cxn ang="0">
                  <a:pos x="3418" y="2"/>
                </a:cxn>
                <a:cxn ang="0">
                  <a:pos x="3376" y="2"/>
                </a:cxn>
                <a:cxn ang="0">
                  <a:pos x="3257" y="53"/>
                </a:cxn>
                <a:cxn ang="0">
                  <a:pos x="3083" y="131"/>
                </a:cxn>
                <a:cxn ang="0">
                  <a:pos x="2932" y="198"/>
                </a:cxn>
                <a:cxn ang="0">
                  <a:pos x="2800" y="258"/>
                </a:cxn>
                <a:cxn ang="0">
                  <a:pos x="2681" y="312"/>
                </a:cxn>
                <a:cxn ang="0">
                  <a:pos x="2565" y="364"/>
                </a:cxn>
                <a:cxn ang="0">
                  <a:pos x="2450" y="415"/>
                </a:cxn>
                <a:cxn ang="0">
                  <a:pos x="2327" y="471"/>
                </a:cxn>
                <a:cxn ang="0">
                  <a:pos x="2189" y="532"/>
                </a:cxn>
                <a:cxn ang="0">
                  <a:pos x="2031" y="603"/>
                </a:cxn>
                <a:cxn ang="0">
                  <a:pos x="1846" y="686"/>
                </a:cxn>
                <a:cxn ang="0">
                  <a:pos x="1628" y="784"/>
                </a:cxn>
                <a:cxn ang="0">
                  <a:pos x="1370" y="899"/>
                </a:cxn>
                <a:cxn ang="0">
                  <a:pos x="1066" y="1036"/>
                </a:cxn>
                <a:cxn ang="0">
                  <a:pos x="710" y="1195"/>
                </a:cxn>
                <a:cxn ang="0">
                  <a:pos x="294" y="1382"/>
                </a:cxn>
                <a:cxn ang="0">
                  <a:pos x="44" y="1497"/>
                </a:cxn>
                <a:cxn ang="0">
                  <a:pos x="16" y="1530"/>
                </a:cxn>
                <a:cxn ang="0">
                  <a:pos x="2" y="1572"/>
                </a:cxn>
                <a:cxn ang="0">
                  <a:pos x="2" y="1615"/>
                </a:cxn>
                <a:cxn ang="0">
                  <a:pos x="12" y="1644"/>
                </a:cxn>
                <a:cxn ang="0">
                  <a:pos x="18" y="1657"/>
                </a:cxn>
                <a:cxn ang="0">
                  <a:pos x="130" y="1627"/>
                </a:cxn>
                <a:cxn ang="0">
                  <a:pos x="315" y="1543"/>
                </a:cxn>
                <a:cxn ang="0">
                  <a:pos x="474" y="1472"/>
                </a:cxn>
                <a:cxn ang="0">
                  <a:pos x="615" y="1408"/>
                </a:cxn>
                <a:cxn ang="0">
                  <a:pos x="743" y="1352"/>
                </a:cxn>
                <a:cxn ang="0">
                  <a:pos x="864" y="1297"/>
                </a:cxn>
                <a:cxn ang="0">
                  <a:pos x="987" y="1241"/>
                </a:cxn>
                <a:cxn ang="0">
                  <a:pos x="1119" y="1182"/>
                </a:cxn>
                <a:cxn ang="0">
                  <a:pos x="1265" y="1116"/>
                </a:cxn>
                <a:cxn ang="0">
                  <a:pos x="1432" y="1042"/>
                </a:cxn>
                <a:cxn ang="0">
                  <a:pos x="1628" y="953"/>
                </a:cxn>
                <a:cxn ang="0">
                  <a:pos x="1859" y="850"/>
                </a:cxn>
                <a:cxn ang="0">
                  <a:pos x="2132" y="726"/>
                </a:cxn>
                <a:cxn ang="0">
                  <a:pos x="2453" y="582"/>
                </a:cxn>
                <a:cxn ang="0">
                  <a:pos x="2830" y="412"/>
                </a:cxn>
                <a:cxn ang="0">
                  <a:pos x="3269" y="214"/>
                </a:cxn>
              </a:cxnLst>
              <a:rect l="0" t="0" r="r" b="b"/>
              <a:pathLst>
                <a:path w="3515" h="1674">
                  <a:moveTo>
                    <a:pt x="3515" y="103"/>
                  </a:moveTo>
                  <a:lnTo>
                    <a:pt x="3513" y="96"/>
                  </a:lnTo>
                  <a:lnTo>
                    <a:pt x="3511" y="91"/>
                  </a:lnTo>
                  <a:lnTo>
                    <a:pt x="3508" y="81"/>
                  </a:ln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3257" y="53"/>
                  </a:lnTo>
                  <a:lnTo>
                    <a:pt x="3166" y="94"/>
                  </a:lnTo>
                  <a:lnTo>
                    <a:pt x="3083" y="131"/>
                  </a:lnTo>
                  <a:lnTo>
                    <a:pt x="3004" y="167"/>
                  </a:lnTo>
                  <a:lnTo>
                    <a:pt x="2932" y="198"/>
                  </a:lnTo>
                  <a:lnTo>
                    <a:pt x="2864" y="229"/>
                  </a:lnTo>
                  <a:lnTo>
                    <a:pt x="2800" y="258"/>
                  </a:lnTo>
                  <a:lnTo>
                    <a:pt x="2740" y="286"/>
                  </a:lnTo>
                  <a:lnTo>
                    <a:pt x="2681" y="312"/>
                  </a:lnTo>
                  <a:lnTo>
                    <a:pt x="2623" y="337"/>
                  </a:lnTo>
                  <a:lnTo>
                    <a:pt x="2565" y="364"/>
                  </a:lnTo>
                  <a:lnTo>
                    <a:pt x="2508" y="389"/>
                  </a:lnTo>
                  <a:lnTo>
                    <a:pt x="2450" y="415"/>
                  </a:lnTo>
                  <a:lnTo>
                    <a:pt x="2389" y="443"/>
                  </a:lnTo>
                  <a:lnTo>
                    <a:pt x="2327" y="471"/>
                  </a:lnTo>
                  <a:lnTo>
                    <a:pt x="2259" y="501"/>
                  </a:lnTo>
                  <a:lnTo>
                    <a:pt x="2189" y="532"/>
                  </a:lnTo>
                  <a:lnTo>
                    <a:pt x="2113" y="567"/>
                  </a:lnTo>
                  <a:lnTo>
                    <a:pt x="2031" y="603"/>
                  </a:lnTo>
                  <a:lnTo>
                    <a:pt x="1942" y="643"/>
                  </a:lnTo>
                  <a:lnTo>
                    <a:pt x="1846" y="686"/>
                  </a:lnTo>
                  <a:lnTo>
                    <a:pt x="1741" y="733"/>
                  </a:lnTo>
                  <a:lnTo>
                    <a:pt x="1628" y="784"/>
                  </a:lnTo>
                  <a:lnTo>
                    <a:pt x="1505" y="839"/>
                  </a:lnTo>
                  <a:lnTo>
                    <a:pt x="1370" y="899"/>
                  </a:lnTo>
                  <a:lnTo>
                    <a:pt x="1224" y="966"/>
                  </a:lnTo>
                  <a:lnTo>
                    <a:pt x="1066" y="1036"/>
                  </a:lnTo>
                  <a:lnTo>
                    <a:pt x="895" y="1113"/>
                  </a:lnTo>
                  <a:lnTo>
                    <a:pt x="710" y="1195"/>
                  </a:lnTo>
                  <a:lnTo>
                    <a:pt x="510" y="1286"/>
                  </a:lnTo>
                  <a:lnTo>
                    <a:pt x="294" y="1382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2" y="1644"/>
                  </a:lnTo>
                  <a:lnTo>
                    <a:pt x="15" y="1649"/>
                  </a:lnTo>
                  <a:lnTo>
                    <a:pt x="18" y="1657"/>
                  </a:lnTo>
                  <a:lnTo>
                    <a:pt x="25" y="1674"/>
                  </a:lnTo>
                  <a:lnTo>
                    <a:pt x="130" y="1627"/>
                  </a:lnTo>
                  <a:lnTo>
                    <a:pt x="225" y="1583"/>
                  </a:lnTo>
                  <a:lnTo>
                    <a:pt x="315" y="1543"/>
                  </a:lnTo>
                  <a:lnTo>
                    <a:pt x="398" y="1506"/>
                  </a:lnTo>
                  <a:lnTo>
                    <a:pt x="474" y="1472"/>
                  </a:lnTo>
                  <a:lnTo>
                    <a:pt x="547" y="1439"/>
                  </a:lnTo>
                  <a:lnTo>
                    <a:pt x="615" y="1408"/>
                  </a:lnTo>
                  <a:lnTo>
                    <a:pt x="679" y="1379"/>
                  </a:lnTo>
                  <a:lnTo>
                    <a:pt x="743" y="1352"/>
                  </a:lnTo>
                  <a:lnTo>
                    <a:pt x="804" y="1324"/>
                  </a:lnTo>
                  <a:lnTo>
                    <a:pt x="864" y="1297"/>
                  </a:lnTo>
                  <a:lnTo>
                    <a:pt x="925" y="1269"/>
                  </a:lnTo>
                  <a:lnTo>
                    <a:pt x="987" y="1241"/>
                  </a:lnTo>
                  <a:lnTo>
                    <a:pt x="1052" y="1212"/>
                  </a:lnTo>
                  <a:lnTo>
                    <a:pt x="1119" y="1182"/>
                  </a:lnTo>
                  <a:lnTo>
                    <a:pt x="1189" y="1150"/>
                  </a:lnTo>
                  <a:lnTo>
                    <a:pt x="1265" y="1116"/>
                  </a:lnTo>
                  <a:lnTo>
                    <a:pt x="1345" y="1081"/>
                  </a:lnTo>
                  <a:lnTo>
                    <a:pt x="1432" y="1042"/>
                  </a:lnTo>
                  <a:lnTo>
                    <a:pt x="1526" y="999"/>
                  </a:lnTo>
                  <a:lnTo>
                    <a:pt x="1628" y="953"/>
                  </a:lnTo>
                  <a:lnTo>
                    <a:pt x="1738" y="903"/>
                  </a:lnTo>
                  <a:lnTo>
                    <a:pt x="1859" y="850"/>
                  </a:lnTo>
                  <a:lnTo>
                    <a:pt x="1989" y="791"/>
                  </a:lnTo>
                  <a:lnTo>
                    <a:pt x="2132" y="726"/>
                  </a:lnTo>
                  <a:lnTo>
                    <a:pt x="2286" y="657"/>
                  </a:lnTo>
                  <a:lnTo>
                    <a:pt x="2453" y="582"/>
                  </a:lnTo>
                  <a:lnTo>
                    <a:pt x="2635" y="500"/>
                  </a:lnTo>
                  <a:lnTo>
                    <a:pt x="2830" y="412"/>
                  </a:lnTo>
                  <a:lnTo>
                    <a:pt x="3042" y="316"/>
                  </a:lnTo>
                  <a:lnTo>
                    <a:pt x="3269" y="214"/>
                  </a:lnTo>
                  <a:lnTo>
                    <a:pt x="3515" y="103"/>
                  </a:lnTo>
                  <a:close/>
                </a:path>
              </a:pathLst>
            </a:custGeom>
            <a:solidFill>
              <a:srgbClr val="D6DED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73" name="Freeform 513"/>
            <p:cNvSpPr>
              <a:spLocks/>
            </p:cNvSpPr>
            <p:nvPr/>
          </p:nvSpPr>
          <p:spPr bwMode="auto">
            <a:xfrm>
              <a:off x="1104" y="3024"/>
              <a:ext cx="159" cy="92"/>
            </a:xfrm>
            <a:custGeom>
              <a:avLst/>
              <a:gdLst/>
              <a:ahLst/>
              <a:cxnLst>
                <a:cxn ang="0">
                  <a:pos x="3503" y="83"/>
                </a:cxn>
                <a:cxn ang="0">
                  <a:pos x="3502" y="64"/>
                </a:cxn>
                <a:cxn ang="0">
                  <a:pos x="3491" y="46"/>
                </a:cxn>
                <a:cxn ang="0">
                  <a:pos x="3476" y="31"/>
                </a:cxn>
                <a:cxn ang="0">
                  <a:pos x="3459" y="18"/>
                </a:cxn>
                <a:cxn ang="0">
                  <a:pos x="3440" y="8"/>
                </a:cxn>
                <a:cxn ang="0">
                  <a:pos x="3418" y="2"/>
                </a:cxn>
                <a:cxn ang="0">
                  <a:pos x="3397" y="0"/>
                </a:cxn>
                <a:cxn ang="0">
                  <a:pos x="3376" y="2"/>
                </a:cxn>
                <a:cxn ang="0">
                  <a:pos x="3356" y="8"/>
                </a:cxn>
                <a:cxn ang="0">
                  <a:pos x="62" y="1486"/>
                </a:cxn>
                <a:cxn ang="0">
                  <a:pos x="44" y="1497"/>
                </a:cxn>
                <a:cxn ang="0">
                  <a:pos x="29" y="1512"/>
                </a:cxn>
                <a:cxn ang="0">
                  <a:pos x="16" y="1530"/>
                </a:cxn>
                <a:cxn ang="0">
                  <a:pos x="7" y="1550"/>
                </a:cxn>
                <a:cxn ang="0">
                  <a:pos x="2" y="1572"/>
                </a:cxn>
                <a:cxn ang="0">
                  <a:pos x="0" y="1594"/>
                </a:cxn>
                <a:cxn ang="0">
                  <a:pos x="2" y="1615"/>
                </a:cxn>
                <a:cxn ang="0">
                  <a:pos x="8" y="1636"/>
                </a:cxn>
                <a:cxn ang="0">
                  <a:pos x="13" y="1649"/>
                </a:cxn>
                <a:cxn ang="0">
                  <a:pos x="3503" y="83"/>
                </a:cxn>
              </a:cxnLst>
              <a:rect l="0" t="0" r="r" b="b"/>
              <a:pathLst>
                <a:path w="3503" h="1649">
                  <a:moveTo>
                    <a:pt x="3503" y="83"/>
                  </a:moveTo>
                  <a:lnTo>
                    <a:pt x="3502" y="64"/>
                  </a:lnTo>
                  <a:lnTo>
                    <a:pt x="3491" y="46"/>
                  </a:lnTo>
                  <a:lnTo>
                    <a:pt x="3476" y="31"/>
                  </a:lnTo>
                  <a:lnTo>
                    <a:pt x="3459" y="18"/>
                  </a:lnTo>
                  <a:lnTo>
                    <a:pt x="3440" y="8"/>
                  </a:lnTo>
                  <a:lnTo>
                    <a:pt x="3418" y="2"/>
                  </a:lnTo>
                  <a:lnTo>
                    <a:pt x="3397" y="0"/>
                  </a:lnTo>
                  <a:lnTo>
                    <a:pt x="3376" y="2"/>
                  </a:lnTo>
                  <a:lnTo>
                    <a:pt x="3356" y="8"/>
                  </a:lnTo>
                  <a:lnTo>
                    <a:pt x="62" y="1486"/>
                  </a:lnTo>
                  <a:lnTo>
                    <a:pt x="44" y="1497"/>
                  </a:lnTo>
                  <a:lnTo>
                    <a:pt x="29" y="1512"/>
                  </a:lnTo>
                  <a:lnTo>
                    <a:pt x="16" y="1530"/>
                  </a:lnTo>
                  <a:lnTo>
                    <a:pt x="7" y="1550"/>
                  </a:lnTo>
                  <a:lnTo>
                    <a:pt x="2" y="1572"/>
                  </a:lnTo>
                  <a:lnTo>
                    <a:pt x="0" y="1594"/>
                  </a:lnTo>
                  <a:lnTo>
                    <a:pt x="2" y="1615"/>
                  </a:lnTo>
                  <a:lnTo>
                    <a:pt x="8" y="1636"/>
                  </a:lnTo>
                  <a:lnTo>
                    <a:pt x="13" y="1649"/>
                  </a:lnTo>
                  <a:lnTo>
                    <a:pt x="3503" y="83"/>
                  </a:lnTo>
                  <a:close/>
                </a:path>
              </a:pathLst>
            </a:custGeom>
            <a:solidFill>
              <a:srgbClr val="E0E8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74" name="Freeform 514"/>
            <p:cNvSpPr>
              <a:spLocks/>
            </p:cNvSpPr>
            <p:nvPr/>
          </p:nvSpPr>
          <p:spPr bwMode="auto">
            <a:xfrm>
              <a:off x="1277" y="3064"/>
              <a:ext cx="2" cy="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9" y="0"/>
                </a:cxn>
                <a:cxn ang="0">
                  <a:pos x="16" y="2"/>
                </a:cxn>
                <a:cxn ang="0">
                  <a:pos x="22" y="7"/>
                </a:cxn>
                <a:cxn ang="0">
                  <a:pos x="26" y="13"/>
                </a:cxn>
                <a:cxn ang="0">
                  <a:pos x="28" y="21"/>
                </a:cxn>
                <a:cxn ang="0">
                  <a:pos x="27" y="29"/>
                </a:cxn>
                <a:cxn ang="0">
                  <a:pos x="23" y="35"/>
                </a:cxn>
                <a:cxn ang="0">
                  <a:pos x="16" y="40"/>
                </a:cxn>
                <a:cxn ang="0">
                  <a:pos x="0" y="2"/>
                </a:cxn>
              </a:cxnLst>
              <a:rect l="0" t="0" r="r" b="b"/>
              <a:pathLst>
                <a:path w="28" h="40">
                  <a:moveTo>
                    <a:pt x="0" y="2"/>
                  </a:moveTo>
                  <a:lnTo>
                    <a:pt x="9" y="0"/>
                  </a:lnTo>
                  <a:lnTo>
                    <a:pt x="16" y="2"/>
                  </a:lnTo>
                  <a:lnTo>
                    <a:pt x="22" y="7"/>
                  </a:lnTo>
                  <a:lnTo>
                    <a:pt x="26" y="13"/>
                  </a:lnTo>
                  <a:lnTo>
                    <a:pt x="28" y="21"/>
                  </a:lnTo>
                  <a:lnTo>
                    <a:pt x="27" y="29"/>
                  </a:lnTo>
                  <a:lnTo>
                    <a:pt x="23" y="35"/>
                  </a:lnTo>
                  <a:lnTo>
                    <a:pt x="16" y="4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7A82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75" name="Freeform 515"/>
            <p:cNvSpPr>
              <a:spLocks/>
            </p:cNvSpPr>
            <p:nvPr/>
          </p:nvSpPr>
          <p:spPr bwMode="auto">
            <a:xfrm>
              <a:off x="1118" y="3064"/>
              <a:ext cx="160" cy="90"/>
            </a:xfrm>
            <a:custGeom>
              <a:avLst/>
              <a:gdLst/>
              <a:ahLst/>
              <a:cxnLst>
                <a:cxn ang="0">
                  <a:pos x="8" y="1596"/>
                </a:cxn>
                <a:cxn ang="0">
                  <a:pos x="0" y="1577"/>
                </a:cxn>
                <a:cxn ang="0">
                  <a:pos x="3513" y="0"/>
                </a:cxn>
                <a:cxn ang="0">
                  <a:pos x="3529" y="38"/>
                </a:cxn>
                <a:cxn ang="0">
                  <a:pos x="16" y="1614"/>
                </a:cxn>
                <a:cxn ang="0">
                  <a:pos x="8" y="1596"/>
                </a:cxn>
              </a:cxnLst>
              <a:rect l="0" t="0" r="r" b="b"/>
              <a:pathLst>
                <a:path w="3529" h="1614">
                  <a:moveTo>
                    <a:pt x="8" y="1596"/>
                  </a:moveTo>
                  <a:lnTo>
                    <a:pt x="0" y="1577"/>
                  </a:lnTo>
                  <a:lnTo>
                    <a:pt x="3513" y="0"/>
                  </a:lnTo>
                  <a:lnTo>
                    <a:pt x="3529" y="38"/>
                  </a:lnTo>
                  <a:lnTo>
                    <a:pt x="16" y="1614"/>
                  </a:lnTo>
                  <a:lnTo>
                    <a:pt x="8" y="1596"/>
                  </a:lnTo>
                  <a:close/>
                </a:path>
              </a:pathLst>
            </a:custGeom>
            <a:solidFill>
              <a:srgbClr val="7A82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76" name="Freeform 516"/>
            <p:cNvSpPr>
              <a:spLocks/>
            </p:cNvSpPr>
            <p:nvPr/>
          </p:nvSpPr>
          <p:spPr bwMode="auto">
            <a:xfrm>
              <a:off x="1117" y="3152"/>
              <a:ext cx="1" cy="2"/>
            </a:xfrm>
            <a:custGeom>
              <a:avLst/>
              <a:gdLst/>
              <a:ahLst/>
              <a:cxnLst>
                <a:cxn ang="0">
                  <a:pos x="28" y="37"/>
                </a:cxn>
                <a:cxn ang="0">
                  <a:pos x="19" y="40"/>
                </a:cxn>
                <a:cxn ang="0">
                  <a:pos x="12" y="37"/>
                </a:cxn>
                <a:cxn ang="0">
                  <a:pos x="6" y="33"/>
                </a:cxn>
                <a:cxn ang="0">
                  <a:pos x="2" y="26"/>
                </a:cxn>
                <a:cxn ang="0">
                  <a:pos x="0" y="19"/>
                </a:cxn>
                <a:cxn ang="0">
                  <a:pos x="1" y="11"/>
                </a:cxn>
                <a:cxn ang="0">
                  <a:pos x="5" y="5"/>
                </a:cxn>
                <a:cxn ang="0">
                  <a:pos x="12" y="0"/>
                </a:cxn>
                <a:cxn ang="0">
                  <a:pos x="28" y="37"/>
                </a:cxn>
              </a:cxnLst>
              <a:rect l="0" t="0" r="r" b="b"/>
              <a:pathLst>
                <a:path w="28" h="40">
                  <a:moveTo>
                    <a:pt x="28" y="37"/>
                  </a:moveTo>
                  <a:lnTo>
                    <a:pt x="19" y="40"/>
                  </a:lnTo>
                  <a:lnTo>
                    <a:pt x="12" y="37"/>
                  </a:lnTo>
                  <a:lnTo>
                    <a:pt x="6" y="33"/>
                  </a:lnTo>
                  <a:lnTo>
                    <a:pt x="2" y="26"/>
                  </a:lnTo>
                  <a:lnTo>
                    <a:pt x="0" y="19"/>
                  </a:lnTo>
                  <a:lnTo>
                    <a:pt x="1" y="11"/>
                  </a:lnTo>
                  <a:lnTo>
                    <a:pt x="5" y="5"/>
                  </a:lnTo>
                  <a:lnTo>
                    <a:pt x="12" y="0"/>
                  </a:lnTo>
                  <a:lnTo>
                    <a:pt x="28" y="37"/>
                  </a:lnTo>
                  <a:close/>
                </a:path>
              </a:pathLst>
            </a:custGeom>
            <a:solidFill>
              <a:srgbClr val="7A82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77" name="Freeform 517"/>
            <p:cNvSpPr>
              <a:spLocks/>
            </p:cNvSpPr>
            <p:nvPr/>
          </p:nvSpPr>
          <p:spPr bwMode="auto">
            <a:xfrm>
              <a:off x="1281" y="3075"/>
              <a:ext cx="2" cy="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9" y="0"/>
                </a:cxn>
                <a:cxn ang="0">
                  <a:pos x="16" y="2"/>
                </a:cxn>
                <a:cxn ang="0">
                  <a:pos x="22" y="6"/>
                </a:cxn>
                <a:cxn ang="0">
                  <a:pos x="26" y="13"/>
                </a:cxn>
                <a:cxn ang="0">
                  <a:pos x="28" y="21"/>
                </a:cxn>
                <a:cxn ang="0">
                  <a:pos x="27" y="29"/>
                </a:cxn>
                <a:cxn ang="0">
                  <a:pos x="23" y="35"/>
                </a:cxn>
                <a:cxn ang="0">
                  <a:pos x="16" y="40"/>
                </a:cxn>
                <a:cxn ang="0">
                  <a:pos x="0" y="2"/>
                </a:cxn>
              </a:cxnLst>
              <a:rect l="0" t="0" r="r" b="b"/>
              <a:pathLst>
                <a:path w="28" h="40">
                  <a:moveTo>
                    <a:pt x="0" y="2"/>
                  </a:moveTo>
                  <a:lnTo>
                    <a:pt x="9" y="0"/>
                  </a:lnTo>
                  <a:lnTo>
                    <a:pt x="16" y="2"/>
                  </a:lnTo>
                  <a:lnTo>
                    <a:pt x="22" y="6"/>
                  </a:lnTo>
                  <a:lnTo>
                    <a:pt x="26" y="13"/>
                  </a:lnTo>
                  <a:lnTo>
                    <a:pt x="28" y="21"/>
                  </a:lnTo>
                  <a:lnTo>
                    <a:pt x="27" y="29"/>
                  </a:lnTo>
                  <a:lnTo>
                    <a:pt x="23" y="35"/>
                  </a:lnTo>
                  <a:lnTo>
                    <a:pt x="16" y="4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78" name="Freeform 518"/>
            <p:cNvSpPr>
              <a:spLocks/>
            </p:cNvSpPr>
            <p:nvPr/>
          </p:nvSpPr>
          <p:spPr bwMode="auto">
            <a:xfrm>
              <a:off x="1121" y="3075"/>
              <a:ext cx="161" cy="91"/>
            </a:xfrm>
            <a:custGeom>
              <a:avLst/>
              <a:gdLst/>
              <a:ahLst/>
              <a:cxnLst>
                <a:cxn ang="0">
                  <a:pos x="8" y="1614"/>
                </a:cxn>
                <a:cxn ang="0">
                  <a:pos x="0" y="1595"/>
                </a:cxn>
                <a:cxn ang="0">
                  <a:pos x="3531" y="0"/>
                </a:cxn>
                <a:cxn ang="0">
                  <a:pos x="3547" y="38"/>
                </a:cxn>
                <a:cxn ang="0">
                  <a:pos x="17" y="1633"/>
                </a:cxn>
                <a:cxn ang="0">
                  <a:pos x="8" y="1614"/>
                </a:cxn>
              </a:cxnLst>
              <a:rect l="0" t="0" r="r" b="b"/>
              <a:pathLst>
                <a:path w="3547" h="1633">
                  <a:moveTo>
                    <a:pt x="8" y="1614"/>
                  </a:moveTo>
                  <a:lnTo>
                    <a:pt x="0" y="1595"/>
                  </a:lnTo>
                  <a:lnTo>
                    <a:pt x="3531" y="0"/>
                  </a:lnTo>
                  <a:lnTo>
                    <a:pt x="3547" y="38"/>
                  </a:lnTo>
                  <a:lnTo>
                    <a:pt x="17" y="1633"/>
                  </a:lnTo>
                  <a:lnTo>
                    <a:pt x="8" y="1614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79" name="Freeform 519"/>
            <p:cNvSpPr>
              <a:spLocks/>
            </p:cNvSpPr>
            <p:nvPr/>
          </p:nvSpPr>
          <p:spPr bwMode="auto">
            <a:xfrm>
              <a:off x="1120" y="3164"/>
              <a:ext cx="2" cy="2"/>
            </a:xfrm>
            <a:custGeom>
              <a:avLst/>
              <a:gdLst/>
              <a:ahLst/>
              <a:cxnLst>
                <a:cxn ang="0">
                  <a:pos x="29" y="38"/>
                </a:cxn>
                <a:cxn ang="0">
                  <a:pos x="19" y="40"/>
                </a:cxn>
                <a:cxn ang="0">
                  <a:pos x="12" y="38"/>
                </a:cxn>
                <a:cxn ang="0">
                  <a:pos x="6" y="34"/>
                </a:cxn>
                <a:cxn ang="0">
                  <a:pos x="2" y="27"/>
                </a:cxn>
                <a:cxn ang="0">
                  <a:pos x="0" y="19"/>
                </a:cxn>
                <a:cxn ang="0">
                  <a:pos x="1" y="12"/>
                </a:cxn>
                <a:cxn ang="0">
                  <a:pos x="5" y="6"/>
                </a:cxn>
                <a:cxn ang="0">
                  <a:pos x="12" y="0"/>
                </a:cxn>
                <a:cxn ang="0">
                  <a:pos x="29" y="38"/>
                </a:cxn>
              </a:cxnLst>
              <a:rect l="0" t="0" r="r" b="b"/>
              <a:pathLst>
                <a:path w="29" h="40">
                  <a:moveTo>
                    <a:pt x="29" y="38"/>
                  </a:moveTo>
                  <a:lnTo>
                    <a:pt x="19" y="40"/>
                  </a:lnTo>
                  <a:lnTo>
                    <a:pt x="12" y="38"/>
                  </a:lnTo>
                  <a:lnTo>
                    <a:pt x="6" y="34"/>
                  </a:lnTo>
                  <a:lnTo>
                    <a:pt x="2" y="27"/>
                  </a:lnTo>
                  <a:lnTo>
                    <a:pt x="0" y="19"/>
                  </a:lnTo>
                  <a:lnTo>
                    <a:pt x="1" y="12"/>
                  </a:lnTo>
                  <a:lnTo>
                    <a:pt x="5" y="6"/>
                  </a:lnTo>
                  <a:lnTo>
                    <a:pt x="12" y="0"/>
                  </a:lnTo>
                  <a:lnTo>
                    <a:pt x="29" y="38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80" name="Freeform 520"/>
            <p:cNvSpPr>
              <a:spLocks/>
            </p:cNvSpPr>
            <p:nvPr/>
          </p:nvSpPr>
          <p:spPr bwMode="auto">
            <a:xfrm>
              <a:off x="1112" y="3169"/>
              <a:ext cx="50" cy="122"/>
            </a:xfrm>
            <a:custGeom>
              <a:avLst/>
              <a:gdLst/>
              <a:ahLst/>
              <a:cxnLst>
                <a:cxn ang="0">
                  <a:pos x="230" y="56"/>
                </a:cxn>
                <a:cxn ang="0">
                  <a:pos x="1103" y="2072"/>
                </a:cxn>
                <a:cxn ang="0">
                  <a:pos x="1067" y="2201"/>
                </a:cxn>
                <a:cxn ang="0">
                  <a:pos x="1031" y="2186"/>
                </a:cxn>
                <a:cxn ang="0">
                  <a:pos x="994" y="2172"/>
                </a:cxn>
                <a:cxn ang="0">
                  <a:pos x="958" y="2155"/>
                </a:cxn>
                <a:cxn ang="0">
                  <a:pos x="921" y="2138"/>
                </a:cxn>
                <a:cxn ang="0">
                  <a:pos x="886" y="2119"/>
                </a:cxn>
                <a:cxn ang="0">
                  <a:pos x="850" y="2100"/>
                </a:cxn>
                <a:cxn ang="0">
                  <a:pos x="814" y="2079"/>
                </a:cxn>
                <a:cxn ang="0">
                  <a:pos x="780" y="2058"/>
                </a:cxn>
                <a:cxn ang="0">
                  <a:pos x="745" y="2036"/>
                </a:cxn>
                <a:cxn ang="0">
                  <a:pos x="711" y="2012"/>
                </a:cxn>
                <a:cxn ang="0">
                  <a:pos x="677" y="1988"/>
                </a:cxn>
                <a:cxn ang="0">
                  <a:pos x="644" y="1964"/>
                </a:cxn>
                <a:cxn ang="0">
                  <a:pos x="610" y="1939"/>
                </a:cxn>
                <a:cxn ang="0">
                  <a:pos x="579" y="1911"/>
                </a:cxn>
                <a:cxn ang="0">
                  <a:pos x="547" y="1884"/>
                </a:cxn>
                <a:cxn ang="0">
                  <a:pos x="515" y="1856"/>
                </a:cxn>
                <a:cxn ang="0">
                  <a:pos x="485" y="1827"/>
                </a:cxn>
                <a:cxn ang="0">
                  <a:pos x="455" y="1797"/>
                </a:cxn>
                <a:cxn ang="0">
                  <a:pos x="426" y="1767"/>
                </a:cxn>
                <a:cxn ang="0">
                  <a:pos x="397" y="1736"/>
                </a:cxn>
                <a:cxn ang="0">
                  <a:pos x="370" y="1705"/>
                </a:cxn>
                <a:cxn ang="0">
                  <a:pos x="342" y="1672"/>
                </a:cxn>
                <a:cxn ang="0">
                  <a:pos x="316" y="1638"/>
                </a:cxn>
                <a:cxn ang="0">
                  <a:pos x="291" y="1604"/>
                </a:cxn>
                <a:cxn ang="0">
                  <a:pos x="267" y="1571"/>
                </a:cxn>
                <a:cxn ang="0">
                  <a:pos x="243" y="1536"/>
                </a:cxn>
                <a:cxn ang="0">
                  <a:pos x="221" y="1500"/>
                </a:cxn>
                <a:cxn ang="0">
                  <a:pos x="199" y="1463"/>
                </a:cxn>
                <a:cxn ang="0">
                  <a:pos x="178" y="1427"/>
                </a:cxn>
                <a:cxn ang="0">
                  <a:pos x="158" y="1389"/>
                </a:cxn>
                <a:cxn ang="0">
                  <a:pos x="140" y="1351"/>
                </a:cxn>
                <a:cxn ang="0">
                  <a:pos x="123" y="1314"/>
                </a:cxn>
                <a:cxn ang="0">
                  <a:pos x="94" y="1241"/>
                </a:cxn>
                <a:cxn ang="0">
                  <a:pos x="70" y="1164"/>
                </a:cxn>
                <a:cxn ang="0">
                  <a:pos x="49" y="1083"/>
                </a:cxn>
                <a:cxn ang="0">
                  <a:pos x="32" y="997"/>
                </a:cxn>
                <a:cxn ang="0">
                  <a:pos x="19" y="910"/>
                </a:cxn>
                <a:cxn ang="0">
                  <a:pos x="8" y="822"/>
                </a:cxn>
                <a:cxn ang="0">
                  <a:pos x="2" y="732"/>
                </a:cxn>
                <a:cxn ang="0">
                  <a:pos x="0" y="641"/>
                </a:cxn>
                <a:cxn ang="0">
                  <a:pos x="2" y="551"/>
                </a:cxn>
                <a:cxn ang="0">
                  <a:pos x="8" y="463"/>
                </a:cxn>
                <a:cxn ang="0">
                  <a:pos x="18" y="375"/>
                </a:cxn>
                <a:cxn ang="0">
                  <a:pos x="31" y="292"/>
                </a:cxn>
                <a:cxn ang="0">
                  <a:pos x="48" y="212"/>
                </a:cxn>
                <a:cxn ang="0">
                  <a:pos x="69" y="136"/>
                </a:cxn>
                <a:cxn ang="0">
                  <a:pos x="94" y="65"/>
                </a:cxn>
                <a:cxn ang="0">
                  <a:pos x="123" y="0"/>
                </a:cxn>
                <a:cxn ang="0">
                  <a:pos x="230" y="56"/>
                </a:cxn>
              </a:cxnLst>
              <a:rect l="0" t="0" r="r" b="b"/>
              <a:pathLst>
                <a:path w="1103" h="2201">
                  <a:moveTo>
                    <a:pt x="230" y="56"/>
                  </a:moveTo>
                  <a:lnTo>
                    <a:pt x="1103" y="2072"/>
                  </a:lnTo>
                  <a:lnTo>
                    <a:pt x="1067" y="2201"/>
                  </a:lnTo>
                  <a:lnTo>
                    <a:pt x="1031" y="2186"/>
                  </a:lnTo>
                  <a:lnTo>
                    <a:pt x="994" y="2172"/>
                  </a:lnTo>
                  <a:lnTo>
                    <a:pt x="958" y="2155"/>
                  </a:lnTo>
                  <a:lnTo>
                    <a:pt x="921" y="2138"/>
                  </a:lnTo>
                  <a:lnTo>
                    <a:pt x="886" y="2119"/>
                  </a:lnTo>
                  <a:lnTo>
                    <a:pt x="850" y="2100"/>
                  </a:lnTo>
                  <a:lnTo>
                    <a:pt x="814" y="2079"/>
                  </a:lnTo>
                  <a:lnTo>
                    <a:pt x="780" y="2058"/>
                  </a:lnTo>
                  <a:lnTo>
                    <a:pt x="745" y="2036"/>
                  </a:lnTo>
                  <a:lnTo>
                    <a:pt x="711" y="2012"/>
                  </a:lnTo>
                  <a:lnTo>
                    <a:pt x="677" y="1988"/>
                  </a:lnTo>
                  <a:lnTo>
                    <a:pt x="644" y="1964"/>
                  </a:lnTo>
                  <a:lnTo>
                    <a:pt x="610" y="1939"/>
                  </a:lnTo>
                  <a:lnTo>
                    <a:pt x="579" y="1911"/>
                  </a:lnTo>
                  <a:lnTo>
                    <a:pt x="547" y="1884"/>
                  </a:lnTo>
                  <a:lnTo>
                    <a:pt x="515" y="1856"/>
                  </a:lnTo>
                  <a:lnTo>
                    <a:pt x="485" y="1827"/>
                  </a:lnTo>
                  <a:lnTo>
                    <a:pt x="455" y="1797"/>
                  </a:lnTo>
                  <a:lnTo>
                    <a:pt x="426" y="1767"/>
                  </a:lnTo>
                  <a:lnTo>
                    <a:pt x="397" y="1736"/>
                  </a:lnTo>
                  <a:lnTo>
                    <a:pt x="370" y="1705"/>
                  </a:lnTo>
                  <a:lnTo>
                    <a:pt x="342" y="1672"/>
                  </a:lnTo>
                  <a:lnTo>
                    <a:pt x="316" y="1638"/>
                  </a:lnTo>
                  <a:lnTo>
                    <a:pt x="291" y="1604"/>
                  </a:lnTo>
                  <a:lnTo>
                    <a:pt x="267" y="1571"/>
                  </a:lnTo>
                  <a:lnTo>
                    <a:pt x="243" y="1536"/>
                  </a:lnTo>
                  <a:lnTo>
                    <a:pt x="221" y="1500"/>
                  </a:lnTo>
                  <a:lnTo>
                    <a:pt x="199" y="1463"/>
                  </a:lnTo>
                  <a:lnTo>
                    <a:pt x="178" y="1427"/>
                  </a:lnTo>
                  <a:lnTo>
                    <a:pt x="158" y="1389"/>
                  </a:lnTo>
                  <a:lnTo>
                    <a:pt x="140" y="1351"/>
                  </a:lnTo>
                  <a:lnTo>
                    <a:pt x="123" y="1314"/>
                  </a:lnTo>
                  <a:lnTo>
                    <a:pt x="94" y="1241"/>
                  </a:lnTo>
                  <a:lnTo>
                    <a:pt x="70" y="1164"/>
                  </a:lnTo>
                  <a:lnTo>
                    <a:pt x="49" y="1083"/>
                  </a:lnTo>
                  <a:lnTo>
                    <a:pt x="32" y="997"/>
                  </a:lnTo>
                  <a:lnTo>
                    <a:pt x="19" y="910"/>
                  </a:lnTo>
                  <a:lnTo>
                    <a:pt x="8" y="822"/>
                  </a:lnTo>
                  <a:lnTo>
                    <a:pt x="2" y="732"/>
                  </a:lnTo>
                  <a:lnTo>
                    <a:pt x="0" y="641"/>
                  </a:lnTo>
                  <a:lnTo>
                    <a:pt x="2" y="551"/>
                  </a:lnTo>
                  <a:lnTo>
                    <a:pt x="8" y="463"/>
                  </a:lnTo>
                  <a:lnTo>
                    <a:pt x="18" y="375"/>
                  </a:lnTo>
                  <a:lnTo>
                    <a:pt x="31" y="292"/>
                  </a:lnTo>
                  <a:lnTo>
                    <a:pt x="48" y="212"/>
                  </a:lnTo>
                  <a:lnTo>
                    <a:pt x="69" y="136"/>
                  </a:lnTo>
                  <a:lnTo>
                    <a:pt x="94" y="65"/>
                  </a:lnTo>
                  <a:lnTo>
                    <a:pt x="123" y="0"/>
                  </a:lnTo>
                  <a:lnTo>
                    <a:pt x="230" y="56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81" name="Freeform 521"/>
            <p:cNvSpPr>
              <a:spLocks/>
            </p:cNvSpPr>
            <p:nvPr/>
          </p:nvSpPr>
          <p:spPr bwMode="auto">
            <a:xfrm>
              <a:off x="1111" y="3169"/>
              <a:ext cx="50" cy="122"/>
            </a:xfrm>
            <a:custGeom>
              <a:avLst/>
              <a:gdLst/>
              <a:ahLst/>
              <a:cxnLst>
                <a:cxn ang="0">
                  <a:pos x="230" y="56"/>
                </a:cxn>
                <a:cxn ang="0">
                  <a:pos x="1103" y="2072"/>
                </a:cxn>
                <a:cxn ang="0">
                  <a:pos x="1067" y="2202"/>
                </a:cxn>
                <a:cxn ang="0">
                  <a:pos x="1030" y="2187"/>
                </a:cxn>
                <a:cxn ang="0">
                  <a:pos x="994" y="2172"/>
                </a:cxn>
                <a:cxn ang="0">
                  <a:pos x="958" y="2155"/>
                </a:cxn>
                <a:cxn ang="0">
                  <a:pos x="921" y="2138"/>
                </a:cxn>
                <a:cxn ang="0">
                  <a:pos x="886" y="2119"/>
                </a:cxn>
                <a:cxn ang="0">
                  <a:pos x="850" y="2100"/>
                </a:cxn>
                <a:cxn ang="0">
                  <a:pos x="814" y="2079"/>
                </a:cxn>
                <a:cxn ang="0">
                  <a:pos x="779" y="2058"/>
                </a:cxn>
                <a:cxn ang="0">
                  <a:pos x="745" y="2036"/>
                </a:cxn>
                <a:cxn ang="0">
                  <a:pos x="711" y="2013"/>
                </a:cxn>
                <a:cxn ang="0">
                  <a:pos x="676" y="1989"/>
                </a:cxn>
                <a:cxn ang="0">
                  <a:pos x="644" y="1964"/>
                </a:cxn>
                <a:cxn ang="0">
                  <a:pos x="610" y="1939"/>
                </a:cxn>
                <a:cxn ang="0">
                  <a:pos x="578" y="1912"/>
                </a:cxn>
                <a:cxn ang="0">
                  <a:pos x="547" y="1884"/>
                </a:cxn>
                <a:cxn ang="0">
                  <a:pos x="515" y="1857"/>
                </a:cxn>
                <a:cxn ang="0">
                  <a:pos x="485" y="1827"/>
                </a:cxn>
                <a:cxn ang="0">
                  <a:pos x="455" y="1798"/>
                </a:cxn>
                <a:cxn ang="0">
                  <a:pos x="425" y="1767"/>
                </a:cxn>
                <a:cxn ang="0">
                  <a:pos x="397" y="1737"/>
                </a:cxn>
                <a:cxn ang="0">
                  <a:pos x="369" y="1705"/>
                </a:cxn>
                <a:cxn ang="0">
                  <a:pos x="342" y="1672"/>
                </a:cxn>
                <a:cxn ang="0">
                  <a:pos x="316" y="1639"/>
                </a:cxn>
                <a:cxn ang="0">
                  <a:pos x="291" y="1605"/>
                </a:cxn>
                <a:cxn ang="0">
                  <a:pos x="266" y="1571"/>
                </a:cxn>
                <a:cxn ang="0">
                  <a:pos x="243" y="1536"/>
                </a:cxn>
                <a:cxn ang="0">
                  <a:pos x="220" y="1500"/>
                </a:cxn>
                <a:cxn ang="0">
                  <a:pos x="199" y="1464"/>
                </a:cxn>
                <a:cxn ang="0">
                  <a:pos x="178" y="1428"/>
                </a:cxn>
                <a:cxn ang="0">
                  <a:pos x="158" y="1390"/>
                </a:cxn>
                <a:cxn ang="0">
                  <a:pos x="140" y="1352"/>
                </a:cxn>
                <a:cxn ang="0">
                  <a:pos x="123" y="1314"/>
                </a:cxn>
                <a:cxn ang="0">
                  <a:pos x="94" y="1241"/>
                </a:cxn>
                <a:cxn ang="0">
                  <a:pos x="69" y="1164"/>
                </a:cxn>
                <a:cxn ang="0">
                  <a:pos x="49" y="1083"/>
                </a:cxn>
                <a:cxn ang="0">
                  <a:pos x="32" y="998"/>
                </a:cxn>
                <a:cxn ang="0">
                  <a:pos x="18" y="910"/>
                </a:cxn>
                <a:cxn ang="0">
                  <a:pos x="8" y="823"/>
                </a:cxn>
                <a:cxn ang="0">
                  <a:pos x="2" y="732"/>
                </a:cxn>
                <a:cxn ang="0">
                  <a:pos x="0" y="641"/>
                </a:cxn>
                <a:cxn ang="0">
                  <a:pos x="2" y="552"/>
                </a:cxn>
                <a:cxn ang="0">
                  <a:pos x="8" y="463"/>
                </a:cxn>
                <a:cxn ang="0">
                  <a:pos x="17" y="376"/>
                </a:cxn>
                <a:cxn ang="0">
                  <a:pos x="31" y="292"/>
                </a:cxn>
                <a:cxn ang="0">
                  <a:pos x="48" y="212"/>
                </a:cxn>
                <a:cxn ang="0">
                  <a:pos x="68" y="136"/>
                </a:cxn>
                <a:cxn ang="0">
                  <a:pos x="94" y="66"/>
                </a:cxn>
                <a:cxn ang="0">
                  <a:pos x="123" y="0"/>
                </a:cxn>
                <a:cxn ang="0">
                  <a:pos x="230" y="56"/>
                </a:cxn>
              </a:cxnLst>
              <a:rect l="0" t="0" r="r" b="b"/>
              <a:pathLst>
                <a:path w="1103" h="2202">
                  <a:moveTo>
                    <a:pt x="230" y="56"/>
                  </a:moveTo>
                  <a:lnTo>
                    <a:pt x="1103" y="2072"/>
                  </a:lnTo>
                  <a:lnTo>
                    <a:pt x="1067" y="2202"/>
                  </a:lnTo>
                  <a:lnTo>
                    <a:pt x="1030" y="2187"/>
                  </a:lnTo>
                  <a:lnTo>
                    <a:pt x="994" y="2172"/>
                  </a:lnTo>
                  <a:lnTo>
                    <a:pt x="958" y="2155"/>
                  </a:lnTo>
                  <a:lnTo>
                    <a:pt x="921" y="2138"/>
                  </a:lnTo>
                  <a:lnTo>
                    <a:pt x="886" y="2119"/>
                  </a:lnTo>
                  <a:lnTo>
                    <a:pt x="850" y="2100"/>
                  </a:lnTo>
                  <a:lnTo>
                    <a:pt x="814" y="2079"/>
                  </a:lnTo>
                  <a:lnTo>
                    <a:pt x="779" y="2058"/>
                  </a:lnTo>
                  <a:lnTo>
                    <a:pt x="745" y="2036"/>
                  </a:lnTo>
                  <a:lnTo>
                    <a:pt x="711" y="2013"/>
                  </a:lnTo>
                  <a:lnTo>
                    <a:pt x="676" y="1989"/>
                  </a:lnTo>
                  <a:lnTo>
                    <a:pt x="644" y="1964"/>
                  </a:lnTo>
                  <a:lnTo>
                    <a:pt x="610" y="1939"/>
                  </a:lnTo>
                  <a:lnTo>
                    <a:pt x="578" y="1912"/>
                  </a:lnTo>
                  <a:lnTo>
                    <a:pt x="547" y="1884"/>
                  </a:lnTo>
                  <a:lnTo>
                    <a:pt x="515" y="1857"/>
                  </a:lnTo>
                  <a:lnTo>
                    <a:pt x="485" y="1827"/>
                  </a:lnTo>
                  <a:lnTo>
                    <a:pt x="455" y="1798"/>
                  </a:lnTo>
                  <a:lnTo>
                    <a:pt x="425" y="1767"/>
                  </a:lnTo>
                  <a:lnTo>
                    <a:pt x="397" y="1737"/>
                  </a:lnTo>
                  <a:lnTo>
                    <a:pt x="369" y="1705"/>
                  </a:lnTo>
                  <a:lnTo>
                    <a:pt x="342" y="1672"/>
                  </a:lnTo>
                  <a:lnTo>
                    <a:pt x="316" y="1639"/>
                  </a:lnTo>
                  <a:lnTo>
                    <a:pt x="291" y="1605"/>
                  </a:lnTo>
                  <a:lnTo>
                    <a:pt x="266" y="1571"/>
                  </a:lnTo>
                  <a:lnTo>
                    <a:pt x="243" y="1536"/>
                  </a:lnTo>
                  <a:lnTo>
                    <a:pt x="220" y="1500"/>
                  </a:lnTo>
                  <a:lnTo>
                    <a:pt x="199" y="1464"/>
                  </a:lnTo>
                  <a:lnTo>
                    <a:pt x="178" y="1428"/>
                  </a:lnTo>
                  <a:lnTo>
                    <a:pt x="158" y="1390"/>
                  </a:lnTo>
                  <a:lnTo>
                    <a:pt x="140" y="1352"/>
                  </a:lnTo>
                  <a:lnTo>
                    <a:pt x="123" y="1314"/>
                  </a:lnTo>
                  <a:lnTo>
                    <a:pt x="94" y="1241"/>
                  </a:lnTo>
                  <a:lnTo>
                    <a:pt x="69" y="1164"/>
                  </a:lnTo>
                  <a:lnTo>
                    <a:pt x="49" y="1083"/>
                  </a:lnTo>
                  <a:lnTo>
                    <a:pt x="32" y="998"/>
                  </a:lnTo>
                  <a:lnTo>
                    <a:pt x="18" y="910"/>
                  </a:lnTo>
                  <a:lnTo>
                    <a:pt x="8" y="823"/>
                  </a:lnTo>
                  <a:lnTo>
                    <a:pt x="2" y="732"/>
                  </a:lnTo>
                  <a:lnTo>
                    <a:pt x="0" y="641"/>
                  </a:lnTo>
                  <a:lnTo>
                    <a:pt x="2" y="552"/>
                  </a:lnTo>
                  <a:lnTo>
                    <a:pt x="8" y="463"/>
                  </a:lnTo>
                  <a:lnTo>
                    <a:pt x="17" y="376"/>
                  </a:lnTo>
                  <a:lnTo>
                    <a:pt x="31" y="292"/>
                  </a:lnTo>
                  <a:lnTo>
                    <a:pt x="48" y="212"/>
                  </a:lnTo>
                  <a:lnTo>
                    <a:pt x="68" y="136"/>
                  </a:lnTo>
                  <a:lnTo>
                    <a:pt x="94" y="66"/>
                  </a:lnTo>
                  <a:lnTo>
                    <a:pt x="123" y="0"/>
                  </a:lnTo>
                  <a:lnTo>
                    <a:pt x="230" y="56"/>
                  </a:lnTo>
                  <a:close/>
                </a:path>
              </a:pathLst>
            </a:custGeom>
            <a:solidFill>
              <a:srgbClr val="BAC2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82" name="Freeform 522"/>
            <p:cNvSpPr>
              <a:spLocks/>
            </p:cNvSpPr>
            <p:nvPr/>
          </p:nvSpPr>
          <p:spPr bwMode="auto">
            <a:xfrm>
              <a:off x="1288" y="3074"/>
              <a:ext cx="52" cy="121"/>
            </a:xfrm>
            <a:custGeom>
              <a:avLst/>
              <a:gdLst/>
              <a:ahLst/>
              <a:cxnLst>
                <a:cxn ang="0">
                  <a:pos x="917" y="2127"/>
                </a:cxn>
                <a:cxn ang="0">
                  <a:pos x="0" y="131"/>
                </a:cxn>
                <a:cxn ang="0">
                  <a:pos x="32" y="0"/>
                </a:cxn>
                <a:cxn ang="0">
                  <a:pos x="69" y="14"/>
                </a:cxn>
                <a:cxn ang="0">
                  <a:pos x="106" y="29"/>
                </a:cxn>
                <a:cxn ang="0">
                  <a:pos x="142" y="44"/>
                </a:cxn>
                <a:cxn ang="0">
                  <a:pos x="179" y="60"/>
                </a:cxn>
                <a:cxn ang="0">
                  <a:pos x="216" y="78"/>
                </a:cxn>
                <a:cxn ang="0">
                  <a:pos x="252" y="96"/>
                </a:cxn>
                <a:cxn ang="0">
                  <a:pos x="287" y="116"/>
                </a:cxn>
                <a:cxn ang="0">
                  <a:pos x="323" y="136"/>
                </a:cxn>
                <a:cxn ang="0">
                  <a:pos x="358" y="159"/>
                </a:cxn>
                <a:cxn ang="0">
                  <a:pos x="392" y="181"/>
                </a:cxn>
                <a:cxn ang="0">
                  <a:pos x="427" y="204"/>
                </a:cxn>
                <a:cxn ang="0">
                  <a:pos x="461" y="228"/>
                </a:cxn>
                <a:cxn ang="0">
                  <a:pos x="494" y="252"/>
                </a:cxn>
                <a:cxn ang="0">
                  <a:pos x="527" y="279"/>
                </a:cxn>
                <a:cxn ang="0">
                  <a:pos x="560" y="305"/>
                </a:cxn>
                <a:cxn ang="0">
                  <a:pos x="591" y="332"/>
                </a:cxn>
                <a:cxn ang="0">
                  <a:pos x="623" y="361"/>
                </a:cxn>
                <a:cxn ang="0">
                  <a:pos x="653" y="389"/>
                </a:cxn>
                <a:cxn ang="0">
                  <a:pos x="683" y="419"/>
                </a:cxn>
                <a:cxn ang="0">
                  <a:pos x="713" y="449"/>
                </a:cxn>
                <a:cxn ang="0">
                  <a:pos x="741" y="481"/>
                </a:cxn>
                <a:cxn ang="0">
                  <a:pos x="769" y="513"/>
                </a:cxn>
                <a:cxn ang="0">
                  <a:pos x="795" y="545"/>
                </a:cxn>
                <a:cxn ang="0">
                  <a:pos x="822" y="578"/>
                </a:cxn>
                <a:cxn ang="0">
                  <a:pos x="846" y="612"/>
                </a:cxn>
                <a:cxn ang="0">
                  <a:pos x="871" y="647"/>
                </a:cxn>
                <a:cxn ang="0">
                  <a:pos x="894" y="681"/>
                </a:cxn>
                <a:cxn ang="0">
                  <a:pos x="917" y="717"/>
                </a:cxn>
                <a:cxn ang="0">
                  <a:pos x="938" y="754"/>
                </a:cxn>
                <a:cxn ang="0">
                  <a:pos x="958" y="791"/>
                </a:cxn>
                <a:cxn ang="0">
                  <a:pos x="978" y="828"/>
                </a:cxn>
                <a:cxn ang="0">
                  <a:pos x="996" y="866"/>
                </a:cxn>
                <a:cxn ang="0">
                  <a:pos x="1026" y="938"/>
                </a:cxn>
                <a:cxn ang="0">
                  <a:pos x="1052" y="1015"/>
                </a:cxn>
                <a:cxn ang="0">
                  <a:pos x="1075" y="1096"/>
                </a:cxn>
                <a:cxn ang="0">
                  <a:pos x="1094" y="1180"/>
                </a:cxn>
                <a:cxn ang="0">
                  <a:pos x="1109" y="1266"/>
                </a:cxn>
                <a:cxn ang="0">
                  <a:pos x="1121" y="1356"/>
                </a:cxn>
                <a:cxn ang="0">
                  <a:pos x="1129" y="1446"/>
                </a:cxn>
                <a:cxn ang="0">
                  <a:pos x="1133" y="1536"/>
                </a:cxn>
                <a:cxn ang="0">
                  <a:pos x="1133" y="1626"/>
                </a:cxn>
                <a:cxn ang="0">
                  <a:pos x="1130" y="1716"/>
                </a:cxn>
                <a:cxn ang="0">
                  <a:pos x="1122" y="1802"/>
                </a:cxn>
                <a:cxn ang="0">
                  <a:pos x="1110" y="1886"/>
                </a:cxn>
                <a:cxn ang="0">
                  <a:pos x="1095" y="1967"/>
                </a:cxn>
                <a:cxn ang="0">
                  <a:pos x="1076" y="2043"/>
                </a:cxn>
                <a:cxn ang="0">
                  <a:pos x="1052" y="2115"/>
                </a:cxn>
                <a:cxn ang="0">
                  <a:pos x="1025" y="2181"/>
                </a:cxn>
                <a:cxn ang="0">
                  <a:pos x="917" y="2127"/>
                </a:cxn>
              </a:cxnLst>
              <a:rect l="0" t="0" r="r" b="b"/>
              <a:pathLst>
                <a:path w="1133" h="2181">
                  <a:moveTo>
                    <a:pt x="917" y="2127"/>
                  </a:moveTo>
                  <a:lnTo>
                    <a:pt x="0" y="131"/>
                  </a:lnTo>
                  <a:lnTo>
                    <a:pt x="32" y="0"/>
                  </a:lnTo>
                  <a:lnTo>
                    <a:pt x="69" y="14"/>
                  </a:lnTo>
                  <a:lnTo>
                    <a:pt x="106" y="29"/>
                  </a:lnTo>
                  <a:lnTo>
                    <a:pt x="142" y="44"/>
                  </a:lnTo>
                  <a:lnTo>
                    <a:pt x="179" y="60"/>
                  </a:lnTo>
                  <a:lnTo>
                    <a:pt x="216" y="78"/>
                  </a:lnTo>
                  <a:lnTo>
                    <a:pt x="252" y="96"/>
                  </a:lnTo>
                  <a:lnTo>
                    <a:pt x="287" y="116"/>
                  </a:lnTo>
                  <a:lnTo>
                    <a:pt x="323" y="136"/>
                  </a:lnTo>
                  <a:lnTo>
                    <a:pt x="358" y="159"/>
                  </a:lnTo>
                  <a:lnTo>
                    <a:pt x="392" y="181"/>
                  </a:lnTo>
                  <a:lnTo>
                    <a:pt x="427" y="204"/>
                  </a:lnTo>
                  <a:lnTo>
                    <a:pt x="461" y="228"/>
                  </a:lnTo>
                  <a:lnTo>
                    <a:pt x="494" y="252"/>
                  </a:lnTo>
                  <a:lnTo>
                    <a:pt x="527" y="279"/>
                  </a:lnTo>
                  <a:lnTo>
                    <a:pt x="560" y="305"/>
                  </a:lnTo>
                  <a:lnTo>
                    <a:pt x="591" y="332"/>
                  </a:lnTo>
                  <a:lnTo>
                    <a:pt x="623" y="361"/>
                  </a:lnTo>
                  <a:lnTo>
                    <a:pt x="653" y="389"/>
                  </a:lnTo>
                  <a:lnTo>
                    <a:pt x="683" y="419"/>
                  </a:lnTo>
                  <a:lnTo>
                    <a:pt x="713" y="449"/>
                  </a:lnTo>
                  <a:lnTo>
                    <a:pt x="741" y="481"/>
                  </a:lnTo>
                  <a:lnTo>
                    <a:pt x="769" y="513"/>
                  </a:lnTo>
                  <a:lnTo>
                    <a:pt x="795" y="545"/>
                  </a:lnTo>
                  <a:lnTo>
                    <a:pt x="822" y="578"/>
                  </a:lnTo>
                  <a:lnTo>
                    <a:pt x="846" y="612"/>
                  </a:lnTo>
                  <a:lnTo>
                    <a:pt x="871" y="647"/>
                  </a:lnTo>
                  <a:lnTo>
                    <a:pt x="894" y="681"/>
                  </a:lnTo>
                  <a:lnTo>
                    <a:pt x="917" y="717"/>
                  </a:lnTo>
                  <a:lnTo>
                    <a:pt x="938" y="754"/>
                  </a:lnTo>
                  <a:lnTo>
                    <a:pt x="958" y="791"/>
                  </a:lnTo>
                  <a:lnTo>
                    <a:pt x="978" y="828"/>
                  </a:lnTo>
                  <a:lnTo>
                    <a:pt x="996" y="866"/>
                  </a:lnTo>
                  <a:lnTo>
                    <a:pt x="1026" y="938"/>
                  </a:lnTo>
                  <a:lnTo>
                    <a:pt x="1052" y="1015"/>
                  </a:lnTo>
                  <a:lnTo>
                    <a:pt x="1075" y="1096"/>
                  </a:lnTo>
                  <a:lnTo>
                    <a:pt x="1094" y="1180"/>
                  </a:lnTo>
                  <a:lnTo>
                    <a:pt x="1109" y="1266"/>
                  </a:lnTo>
                  <a:lnTo>
                    <a:pt x="1121" y="1356"/>
                  </a:lnTo>
                  <a:lnTo>
                    <a:pt x="1129" y="1446"/>
                  </a:lnTo>
                  <a:lnTo>
                    <a:pt x="1133" y="1536"/>
                  </a:lnTo>
                  <a:lnTo>
                    <a:pt x="1133" y="1626"/>
                  </a:lnTo>
                  <a:lnTo>
                    <a:pt x="1130" y="1716"/>
                  </a:lnTo>
                  <a:lnTo>
                    <a:pt x="1122" y="1802"/>
                  </a:lnTo>
                  <a:lnTo>
                    <a:pt x="1110" y="1886"/>
                  </a:lnTo>
                  <a:lnTo>
                    <a:pt x="1095" y="1967"/>
                  </a:lnTo>
                  <a:lnTo>
                    <a:pt x="1076" y="2043"/>
                  </a:lnTo>
                  <a:lnTo>
                    <a:pt x="1052" y="2115"/>
                  </a:lnTo>
                  <a:lnTo>
                    <a:pt x="1025" y="2181"/>
                  </a:lnTo>
                  <a:lnTo>
                    <a:pt x="917" y="2127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83" name="Freeform 523"/>
            <p:cNvSpPr>
              <a:spLocks/>
            </p:cNvSpPr>
            <p:nvPr/>
          </p:nvSpPr>
          <p:spPr bwMode="auto">
            <a:xfrm>
              <a:off x="1288" y="3074"/>
              <a:ext cx="51" cy="122"/>
            </a:xfrm>
            <a:custGeom>
              <a:avLst/>
              <a:gdLst/>
              <a:ahLst/>
              <a:cxnLst>
                <a:cxn ang="0">
                  <a:pos x="918" y="2126"/>
                </a:cxn>
                <a:cxn ang="0">
                  <a:pos x="0" y="130"/>
                </a:cxn>
                <a:cxn ang="0">
                  <a:pos x="33" y="0"/>
                </a:cxn>
                <a:cxn ang="0">
                  <a:pos x="70" y="13"/>
                </a:cxn>
                <a:cxn ang="0">
                  <a:pos x="107" y="28"/>
                </a:cxn>
                <a:cxn ang="0">
                  <a:pos x="143" y="43"/>
                </a:cxn>
                <a:cxn ang="0">
                  <a:pos x="180" y="60"/>
                </a:cxn>
                <a:cxn ang="0">
                  <a:pos x="217" y="78"/>
                </a:cxn>
                <a:cxn ang="0">
                  <a:pos x="252" y="96"/>
                </a:cxn>
                <a:cxn ang="0">
                  <a:pos x="288" y="116"/>
                </a:cxn>
                <a:cxn ang="0">
                  <a:pos x="324" y="136"/>
                </a:cxn>
                <a:cxn ang="0">
                  <a:pos x="359" y="158"/>
                </a:cxn>
                <a:cxn ang="0">
                  <a:pos x="393" y="180"/>
                </a:cxn>
                <a:cxn ang="0">
                  <a:pos x="428" y="203"/>
                </a:cxn>
                <a:cxn ang="0">
                  <a:pos x="462" y="227"/>
                </a:cxn>
                <a:cxn ang="0">
                  <a:pos x="495" y="252"/>
                </a:cxn>
                <a:cxn ang="0">
                  <a:pos x="528" y="278"/>
                </a:cxn>
                <a:cxn ang="0">
                  <a:pos x="561" y="304"/>
                </a:cxn>
                <a:cxn ang="0">
                  <a:pos x="592" y="332"/>
                </a:cxn>
                <a:cxn ang="0">
                  <a:pos x="624" y="360"/>
                </a:cxn>
                <a:cxn ang="0">
                  <a:pos x="654" y="389"/>
                </a:cxn>
                <a:cxn ang="0">
                  <a:pos x="684" y="418"/>
                </a:cxn>
                <a:cxn ang="0">
                  <a:pos x="714" y="449"/>
                </a:cxn>
                <a:cxn ang="0">
                  <a:pos x="742" y="480"/>
                </a:cxn>
                <a:cxn ang="0">
                  <a:pos x="770" y="512"/>
                </a:cxn>
                <a:cxn ang="0">
                  <a:pos x="796" y="545"/>
                </a:cxn>
                <a:cxn ang="0">
                  <a:pos x="823" y="577"/>
                </a:cxn>
                <a:cxn ang="0">
                  <a:pos x="847" y="611"/>
                </a:cxn>
                <a:cxn ang="0">
                  <a:pos x="872" y="646"/>
                </a:cxn>
                <a:cxn ang="0">
                  <a:pos x="895" y="681"/>
                </a:cxn>
                <a:cxn ang="0">
                  <a:pos x="918" y="717"/>
                </a:cxn>
                <a:cxn ang="0">
                  <a:pos x="939" y="754"/>
                </a:cxn>
                <a:cxn ang="0">
                  <a:pos x="959" y="790"/>
                </a:cxn>
                <a:cxn ang="0">
                  <a:pos x="979" y="827"/>
                </a:cxn>
                <a:cxn ang="0">
                  <a:pos x="997" y="865"/>
                </a:cxn>
                <a:cxn ang="0">
                  <a:pos x="1027" y="937"/>
                </a:cxn>
                <a:cxn ang="0">
                  <a:pos x="1053" y="1014"/>
                </a:cxn>
                <a:cxn ang="0">
                  <a:pos x="1076" y="1095"/>
                </a:cxn>
                <a:cxn ang="0">
                  <a:pos x="1095" y="1179"/>
                </a:cxn>
                <a:cxn ang="0">
                  <a:pos x="1110" y="1266"/>
                </a:cxn>
                <a:cxn ang="0">
                  <a:pos x="1122" y="1355"/>
                </a:cxn>
                <a:cxn ang="0">
                  <a:pos x="1130" y="1445"/>
                </a:cxn>
                <a:cxn ang="0">
                  <a:pos x="1134" y="1536"/>
                </a:cxn>
                <a:cxn ang="0">
                  <a:pos x="1134" y="1625"/>
                </a:cxn>
                <a:cxn ang="0">
                  <a:pos x="1131" y="1715"/>
                </a:cxn>
                <a:cxn ang="0">
                  <a:pos x="1123" y="1801"/>
                </a:cxn>
                <a:cxn ang="0">
                  <a:pos x="1111" y="1886"/>
                </a:cxn>
                <a:cxn ang="0">
                  <a:pos x="1096" y="1966"/>
                </a:cxn>
                <a:cxn ang="0">
                  <a:pos x="1077" y="2043"/>
                </a:cxn>
                <a:cxn ang="0">
                  <a:pos x="1053" y="2115"/>
                </a:cxn>
                <a:cxn ang="0">
                  <a:pos x="1026" y="2180"/>
                </a:cxn>
                <a:cxn ang="0">
                  <a:pos x="918" y="2126"/>
                </a:cxn>
              </a:cxnLst>
              <a:rect l="0" t="0" r="r" b="b"/>
              <a:pathLst>
                <a:path w="1134" h="2180">
                  <a:moveTo>
                    <a:pt x="918" y="2126"/>
                  </a:moveTo>
                  <a:lnTo>
                    <a:pt x="0" y="130"/>
                  </a:lnTo>
                  <a:lnTo>
                    <a:pt x="33" y="0"/>
                  </a:lnTo>
                  <a:lnTo>
                    <a:pt x="70" y="13"/>
                  </a:lnTo>
                  <a:lnTo>
                    <a:pt x="107" y="28"/>
                  </a:lnTo>
                  <a:lnTo>
                    <a:pt x="143" y="43"/>
                  </a:lnTo>
                  <a:lnTo>
                    <a:pt x="180" y="60"/>
                  </a:lnTo>
                  <a:lnTo>
                    <a:pt x="217" y="78"/>
                  </a:lnTo>
                  <a:lnTo>
                    <a:pt x="252" y="96"/>
                  </a:lnTo>
                  <a:lnTo>
                    <a:pt x="288" y="116"/>
                  </a:lnTo>
                  <a:lnTo>
                    <a:pt x="324" y="136"/>
                  </a:lnTo>
                  <a:lnTo>
                    <a:pt x="359" y="158"/>
                  </a:lnTo>
                  <a:lnTo>
                    <a:pt x="393" y="180"/>
                  </a:lnTo>
                  <a:lnTo>
                    <a:pt x="428" y="203"/>
                  </a:lnTo>
                  <a:lnTo>
                    <a:pt x="462" y="227"/>
                  </a:lnTo>
                  <a:lnTo>
                    <a:pt x="495" y="252"/>
                  </a:lnTo>
                  <a:lnTo>
                    <a:pt x="528" y="278"/>
                  </a:lnTo>
                  <a:lnTo>
                    <a:pt x="561" y="304"/>
                  </a:lnTo>
                  <a:lnTo>
                    <a:pt x="592" y="332"/>
                  </a:lnTo>
                  <a:lnTo>
                    <a:pt x="624" y="360"/>
                  </a:lnTo>
                  <a:lnTo>
                    <a:pt x="654" y="389"/>
                  </a:lnTo>
                  <a:lnTo>
                    <a:pt x="684" y="418"/>
                  </a:lnTo>
                  <a:lnTo>
                    <a:pt x="714" y="449"/>
                  </a:lnTo>
                  <a:lnTo>
                    <a:pt x="742" y="480"/>
                  </a:lnTo>
                  <a:lnTo>
                    <a:pt x="770" y="512"/>
                  </a:lnTo>
                  <a:lnTo>
                    <a:pt x="796" y="545"/>
                  </a:lnTo>
                  <a:lnTo>
                    <a:pt x="823" y="577"/>
                  </a:lnTo>
                  <a:lnTo>
                    <a:pt x="847" y="611"/>
                  </a:lnTo>
                  <a:lnTo>
                    <a:pt x="872" y="646"/>
                  </a:lnTo>
                  <a:lnTo>
                    <a:pt x="895" y="681"/>
                  </a:lnTo>
                  <a:lnTo>
                    <a:pt x="918" y="717"/>
                  </a:lnTo>
                  <a:lnTo>
                    <a:pt x="939" y="754"/>
                  </a:lnTo>
                  <a:lnTo>
                    <a:pt x="959" y="790"/>
                  </a:lnTo>
                  <a:lnTo>
                    <a:pt x="979" y="827"/>
                  </a:lnTo>
                  <a:lnTo>
                    <a:pt x="997" y="865"/>
                  </a:lnTo>
                  <a:lnTo>
                    <a:pt x="1027" y="937"/>
                  </a:lnTo>
                  <a:lnTo>
                    <a:pt x="1053" y="1014"/>
                  </a:lnTo>
                  <a:lnTo>
                    <a:pt x="1076" y="1095"/>
                  </a:lnTo>
                  <a:lnTo>
                    <a:pt x="1095" y="1179"/>
                  </a:lnTo>
                  <a:lnTo>
                    <a:pt x="1110" y="1266"/>
                  </a:lnTo>
                  <a:lnTo>
                    <a:pt x="1122" y="1355"/>
                  </a:lnTo>
                  <a:lnTo>
                    <a:pt x="1130" y="1445"/>
                  </a:lnTo>
                  <a:lnTo>
                    <a:pt x="1134" y="1536"/>
                  </a:lnTo>
                  <a:lnTo>
                    <a:pt x="1134" y="1625"/>
                  </a:lnTo>
                  <a:lnTo>
                    <a:pt x="1131" y="1715"/>
                  </a:lnTo>
                  <a:lnTo>
                    <a:pt x="1123" y="1801"/>
                  </a:lnTo>
                  <a:lnTo>
                    <a:pt x="1111" y="1886"/>
                  </a:lnTo>
                  <a:lnTo>
                    <a:pt x="1096" y="1966"/>
                  </a:lnTo>
                  <a:lnTo>
                    <a:pt x="1077" y="2043"/>
                  </a:lnTo>
                  <a:lnTo>
                    <a:pt x="1053" y="2115"/>
                  </a:lnTo>
                  <a:lnTo>
                    <a:pt x="1026" y="2180"/>
                  </a:lnTo>
                  <a:lnTo>
                    <a:pt x="918" y="2126"/>
                  </a:lnTo>
                  <a:close/>
                </a:path>
              </a:pathLst>
            </a:custGeom>
            <a:solidFill>
              <a:srgbClr val="BAC2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84" name="Freeform 524"/>
            <p:cNvSpPr>
              <a:spLocks/>
            </p:cNvSpPr>
            <p:nvPr/>
          </p:nvSpPr>
          <p:spPr bwMode="auto">
            <a:xfrm>
              <a:off x="1170" y="3144"/>
              <a:ext cx="164" cy="228"/>
            </a:xfrm>
            <a:custGeom>
              <a:avLst/>
              <a:gdLst/>
              <a:ahLst/>
              <a:cxnLst>
                <a:cxn ang="0">
                  <a:pos x="1404" y="4112"/>
                </a:cxn>
                <a:cxn ang="0">
                  <a:pos x="3622" y="3023"/>
                </a:cxn>
                <a:cxn ang="0">
                  <a:pos x="2218" y="0"/>
                </a:cxn>
                <a:cxn ang="0">
                  <a:pos x="0" y="989"/>
                </a:cxn>
                <a:cxn ang="0">
                  <a:pos x="1404" y="4112"/>
                </a:cxn>
              </a:cxnLst>
              <a:rect l="0" t="0" r="r" b="b"/>
              <a:pathLst>
                <a:path w="3622" h="4112">
                  <a:moveTo>
                    <a:pt x="1404" y="4112"/>
                  </a:moveTo>
                  <a:lnTo>
                    <a:pt x="3622" y="3023"/>
                  </a:lnTo>
                  <a:lnTo>
                    <a:pt x="2218" y="0"/>
                  </a:lnTo>
                  <a:lnTo>
                    <a:pt x="0" y="989"/>
                  </a:lnTo>
                  <a:lnTo>
                    <a:pt x="1404" y="4112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85" name="Freeform 525"/>
            <p:cNvSpPr>
              <a:spLocks/>
            </p:cNvSpPr>
            <p:nvPr/>
          </p:nvSpPr>
          <p:spPr bwMode="auto">
            <a:xfrm>
              <a:off x="1170" y="3141"/>
              <a:ext cx="164" cy="228"/>
            </a:xfrm>
            <a:custGeom>
              <a:avLst/>
              <a:gdLst/>
              <a:ahLst/>
              <a:cxnLst>
                <a:cxn ang="0">
                  <a:pos x="1404" y="4113"/>
                </a:cxn>
                <a:cxn ang="0">
                  <a:pos x="3622" y="3024"/>
                </a:cxn>
                <a:cxn ang="0">
                  <a:pos x="2218" y="0"/>
                </a:cxn>
                <a:cxn ang="0">
                  <a:pos x="0" y="989"/>
                </a:cxn>
                <a:cxn ang="0">
                  <a:pos x="1404" y="4113"/>
                </a:cxn>
              </a:cxnLst>
              <a:rect l="0" t="0" r="r" b="b"/>
              <a:pathLst>
                <a:path w="3622" h="4113">
                  <a:moveTo>
                    <a:pt x="1404" y="4113"/>
                  </a:moveTo>
                  <a:lnTo>
                    <a:pt x="3622" y="3024"/>
                  </a:lnTo>
                  <a:lnTo>
                    <a:pt x="2218" y="0"/>
                  </a:lnTo>
                  <a:lnTo>
                    <a:pt x="0" y="989"/>
                  </a:lnTo>
                  <a:lnTo>
                    <a:pt x="1404" y="4113"/>
                  </a:lnTo>
                  <a:close/>
                </a:path>
              </a:pathLst>
            </a:custGeom>
            <a:solidFill>
              <a:srgbClr val="11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86" name="Freeform 526"/>
            <p:cNvSpPr>
              <a:spLocks/>
            </p:cNvSpPr>
            <p:nvPr/>
          </p:nvSpPr>
          <p:spPr bwMode="auto">
            <a:xfrm>
              <a:off x="1176" y="3146"/>
              <a:ext cx="157" cy="218"/>
            </a:xfrm>
            <a:custGeom>
              <a:avLst/>
              <a:gdLst/>
              <a:ahLst/>
              <a:cxnLst>
                <a:cxn ang="0">
                  <a:pos x="1335" y="3913"/>
                </a:cxn>
                <a:cxn ang="0">
                  <a:pos x="3446" y="2878"/>
                </a:cxn>
                <a:cxn ang="0">
                  <a:pos x="2111" y="0"/>
                </a:cxn>
                <a:cxn ang="0">
                  <a:pos x="0" y="942"/>
                </a:cxn>
                <a:cxn ang="0">
                  <a:pos x="1335" y="3913"/>
                </a:cxn>
              </a:cxnLst>
              <a:rect l="0" t="0" r="r" b="b"/>
              <a:pathLst>
                <a:path w="3446" h="3913">
                  <a:moveTo>
                    <a:pt x="1335" y="3913"/>
                  </a:moveTo>
                  <a:lnTo>
                    <a:pt x="3446" y="2878"/>
                  </a:lnTo>
                  <a:lnTo>
                    <a:pt x="2111" y="0"/>
                  </a:lnTo>
                  <a:lnTo>
                    <a:pt x="0" y="942"/>
                  </a:lnTo>
                  <a:lnTo>
                    <a:pt x="1335" y="3913"/>
                  </a:lnTo>
                  <a:close/>
                </a:path>
              </a:pathLst>
            </a:custGeom>
            <a:solidFill>
              <a:srgbClr val="1A78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87" name="Freeform 527"/>
            <p:cNvSpPr>
              <a:spLocks/>
            </p:cNvSpPr>
            <p:nvPr/>
          </p:nvSpPr>
          <p:spPr bwMode="auto">
            <a:xfrm>
              <a:off x="1183" y="3109"/>
              <a:ext cx="19" cy="19"/>
            </a:xfrm>
            <a:custGeom>
              <a:avLst/>
              <a:gdLst/>
              <a:ahLst/>
              <a:cxnLst>
                <a:cxn ang="0">
                  <a:pos x="431" y="186"/>
                </a:cxn>
                <a:cxn ang="0">
                  <a:pos x="79" y="343"/>
                </a:cxn>
                <a:cxn ang="0">
                  <a:pos x="0" y="157"/>
                </a:cxn>
                <a:cxn ang="0">
                  <a:pos x="352" y="0"/>
                </a:cxn>
                <a:cxn ang="0">
                  <a:pos x="431" y="186"/>
                </a:cxn>
              </a:cxnLst>
              <a:rect l="0" t="0" r="r" b="b"/>
              <a:pathLst>
                <a:path w="431" h="343">
                  <a:moveTo>
                    <a:pt x="431" y="186"/>
                  </a:moveTo>
                  <a:lnTo>
                    <a:pt x="79" y="343"/>
                  </a:lnTo>
                  <a:lnTo>
                    <a:pt x="0" y="157"/>
                  </a:lnTo>
                  <a:lnTo>
                    <a:pt x="352" y="0"/>
                  </a:lnTo>
                  <a:lnTo>
                    <a:pt x="431" y="18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88" name="Freeform 528"/>
            <p:cNvSpPr>
              <a:spLocks/>
            </p:cNvSpPr>
            <p:nvPr/>
          </p:nvSpPr>
          <p:spPr bwMode="auto">
            <a:xfrm>
              <a:off x="1186" y="3112"/>
              <a:ext cx="16" cy="15"/>
            </a:xfrm>
            <a:custGeom>
              <a:avLst/>
              <a:gdLst/>
              <a:ahLst/>
              <a:cxnLst>
                <a:cxn ang="0">
                  <a:pos x="347" y="126"/>
                </a:cxn>
                <a:cxn ang="0">
                  <a:pos x="53" y="257"/>
                </a:cxn>
                <a:cxn ang="0">
                  <a:pos x="0" y="132"/>
                </a:cxn>
                <a:cxn ang="0">
                  <a:pos x="294" y="0"/>
                </a:cxn>
                <a:cxn ang="0">
                  <a:pos x="347" y="126"/>
                </a:cxn>
              </a:cxnLst>
              <a:rect l="0" t="0" r="r" b="b"/>
              <a:pathLst>
                <a:path w="347" h="257">
                  <a:moveTo>
                    <a:pt x="347" y="126"/>
                  </a:moveTo>
                  <a:lnTo>
                    <a:pt x="53" y="257"/>
                  </a:lnTo>
                  <a:lnTo>
                    <a:pt x="0" y="132"/>
                  </a:lnTo>
                  <a:lnTo>
                    <a:pt x="294" y="0"/>
                  </a:lnTo>
                  <a:lnTo>
                    <a:pt x="347" y="126"/>
                  </a:lnTo>
                  <a:close/>
                </a:path>
              </a:pathLst>
            </a:custGeom>
            <a:solidFill>
              <a:srgbClr val="BAC2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89" name="Freeform 529"/>
            <p:cNvSpPr>
              <a:spLocks/>
            </p:cNvSpPr>
            <p:nvPr/>
          </p:nvSpPr>
          <p:spPr bwMode="auto">
            <a:xfrm>
              <a:off x="1191" y="3110"/>
              <a:ext cx="10" cy="13"/>
            </a:xfrm>
            <a:custGeom>
              <a:avLst/>
              <a:gdLst/>
              <a:ahLst/>
              <a:cxnLst>
                <a:cxn ang="0">
                  <a:pos x="5" y="73"/>
                </a:cxn>
                <a:cxn ang="0">
                  <a:pos x="167" y="0"/>
                </a:cxn>
                <a:cxn ang="0">
                  <a:pos x="171" y="0"/>
                </a:cxn>
                <a:cxn ang="0">
                  <a:pos x="175" y="2"/>
                </a:cxn>
                <a:cxn ang="0">
                  <a:pos x="180" y="6"/>
                </a:cxn>
                <a:cxn ang="0">
                  <a:pos x="183" y="13"/>
                </a:cxn>
                <a:cxn ang="0">
                  <a:pos x="236" y="141"/>
                </a:cxn>
                <a:cxn ang="0">
                  <a:pos x="238" y="147"/>
                </a:cxn>
                <a:cxn ang="0">
                  <a:pos x="238" y="154"/>
                </a:cxn>
                <a:cxn ang="0">
                  <a:pos x="237" y="159"/>
                </a:cxn>
                <a:cxn ang="0">
                  <a:pos x="234" y="162"/>
                </a:cxn>
                <a:cxn ang="0">
                  <a:pos x="73" y="234"/>
                </a:cxn>
                <a:cxn ang="0">
                  <a:pos x="69" y="234"/>
                </a:cxn>
                <a:cxn ang="0">
                  <a:pos x="64" y="232"/>
                </a:cxn>
                <a:cxn ang="0">
                  <a:pos x="60" y="228"/>
                </a:cxn>
                <a:cxn ang="0">
                  <a:pos x="56" y="221"/>
                </a:cxn>
                <a:cxn ang="0">
                  <a:pos x="2" y="94"/>
                </a:cxn>
                <a:cxn ang="0">
                  <a:pos x="0" y="86"/>
                </a:cxn>
                <a:cxn ang="0">
                  <a:pos x="0" y="80"/>
                </a:cxn>
                <a:cxn ang="0">
                  <a:pos x="1" y="76"/>
                </a:cxn>
                <a:cxn ang="0">
                  <a:pos x="5" y="73"/>
                </a:cxn>
              </a:cxnLst>
              <a:rect l="0" t="0" r="r" b="b"/>
              <a:pathLst>
                <a:path w="238" h="234">
                  <a:moveTo>
                    <a:pt x="5" y="73"/>
                  </a:moveTo>
                  <a:lnTo>
                    <a:pt x="167" y="0"/>
                  </a:lnTo>
                  <a:lnTo>
                    <a:pt x="171" y="0"/>
                  </a:lnTo>
                  <a:lnTo>
                    <a:pt x="175" y="2"/>
                  </a:lnTo>
                  <a:lnTo>
                    <a:pt x="180" y="6"/>
                  </a:lnTo>
                  <a:lnTo>
                    <a:pt x="183" y="13"/>
                  </a:lnTo>
                  <a:lnTo>
                    <a:pt x="236" y="141"/>
                  </a:lnTo>
                  <a:lnTo>
                    <a:pt x="238" y="147"/>
                  </a:lnTo>
                  <a:lnTo>
                    <a:pt x="238" y="154"/>
                  </a:lnTo>
                  <a:lnTo>
                    <a:pt x="237" y="159"/>
                  </a:lnTo>
                  <a:lnTo>
                    <a:pt x="234" y="162"/>
                  </a:lnTo>
                  <a:lnTo>
                    <a:pt x="73" y="234"/>
                  </a:lnTo>
                  <a:lnTo>
                    <a:pt x="69" y="234"/>
                  </a:lnTo>
                  <a:lnTo>
                    <a:pt x="64" y="232"/>
                  </a:lnTo>
                  <a:lnTo>
                    <a:pt x="60" y="228"/>
                  </a:lnTo>
                  <a:lnTo>
                    <a:pt x="56" y="221"/>
                  </a:lnTo>
                  <a:lnTo>
                    <a:pt x="2" y="94"/>
                  </a:lnTo>
                  <a:lnTo>
                    <a:pt x="0" y="86"/>
                  </a:lnTo>
                  <a:lnTo>
                    <a:pt x="0" y="80"/>
                  </a:lnTo>
                  <a:lnTo>
                    <a:pt x="1" y="76"/>
                  </a:lnTo>
                  <a:lnTo>
                    <a:pt x="5" y="73"/>
                  </a:lnTo>
                  <a:close/>
                </a:path>
              </a:pathLst>
            </a:custGeom>
            <a:solidFill>
              <a:srgbClr val="E0E8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90" name="Freeform 530"/>
            <p:cNvSpPr>
              <a:spLocks/>
            </p:cNvSpPr>
            <p:nvPr/>
          </p:nvSpPr>
          <p:spPr bwMode="auto">
            <a:xfrm>
              <a:off x="1191" y="3111"/>
              <a:ext cx="10" cy="11"/>
            </a:xfrm>
            <a:custGeom>
              <a:avLst/>
              <a:gdLst/>
              <a:ahLst/>
              <a:cxnLst>
                <a:cxn ang="0">
                  <a:pos x="4" y="62"/>
                </a:cxn>
                <a:cxn ang="0">
                  <a:pos x="142" y="0"/>
                </a:cxn>
                <a:cxn ang="0">
                  <a:pos x="146" y="0"/>
                </a:cxn>
                <a:cxn ang="0">
                  <a:pos x="150" y="2"/>
                </a:cxn>
                <a:cxn ang="0">
                  <a:pos x="153" y="5"/>
                </a:cxn>
                <a:cxn ang="0">
                  <a:pos x="156" y="10"/>
                </a:cxn>
                <a:cxn ang="0">
                  <a:pos x="202" y="120"/>
                </a:cxn>
                <a:cxn ang="0">
                  <a:pos x="204" y="125"/>
                </a:cxn>
                <a:cxn ang="0">
                  <a:pos x="204" y="130"/>
                </a:cxn>
                <a:cxn ang="0">
                  <a:pos x="202" y="135"/>
                </a:cxn>
                <a:cxn ang="0">
                  <a:pos x="200" y="138"/>
                </a:cxn>
                <a:cxn ang="0">
                  <a:pos x="62" y="199"/>
                </a:cxn>
                <a:cxn ang="0">
                  <a:pos x="58" y="199"/>
                </a:cxn>
                <a:cxn ang="0">
                  <a:pos x="54" y="198"/>
                </a:cxn>
                <a:cxn ang="0">
                  <a:pos x="51" y="194"/>
                </a:cxn>
                <a:cxn ang="0">
                  <a:pos x="48" y="188"/>
                </a:cxn>
                <a:cxn ang="0">
                  <a:pos x="2" y="80"/>
                </a:cxn>
                <a:cxn ang="0">
                  <a:pos x="0" y="74"/>
                </a:cxn>
                <a:cxn ang="0">
                  <a:pos x="0" y="68"/>
                </a:cxn>
                <a:cxn ang="0">
                  <a:pos x="2" y="64"/>
                </a:cxn>
                <a:cxn ang="0">
                  <a:pos x="4" y="62"/>
                </a:cxn>
              </a:cxnLst>
              <a:rect l="0" t="0" r="r" b="b"/>
              <a:pathLst>
                <a:path w="204" h="199">
                  <a:moveTo>
                    <a:pt x="4" y="62"/>
                  </a:moveTo>
                  <a:lnTo>
                    <a:pt x="142" y="0"/>
                  </a:lnTo>
                  <a:lnTo>
                    <a:pt x="146" y="0"/>
                  </a:lnTo>
                  <a:lnTo>
                    <a:pt x="150" y="2"/>
                  </a:lnTo>
                  <a:lnTo>
                    <a:pt x="153" y="5"/>
                  </a:lnTo>
                  <a:lnTo>
                    <a:pt x="156" y="10"/>
                  </a:lnTo>
                  <a:lnTo>
                    <a:pt x="202" y="120"/>
                  </a:lnTo>
                  <a:lnTo>
                    <a:pt x="204" y="125"/>
                  </a:lnTo>
                  <a:lnTo>
                    <a:pt x="204" y="130"/>
                  </a:lnTo>
                  <a:lnTo>
                    <a:pt x="202" y="135"/>
                  </a:lnTo>
                  <a:lnTo>
                    <a:pt x="200" y="138"/>
                  </a:lnTo>
                  <a:lnTo>
                    <a:pt x="62" y="199"/>
                  </a:lnTo>
                  <a:lnTo>
                    <a:pt x="58" y="199"/>
                  </a:lnTo>
                  <a:lnTo>
                    <a:pt x="54" y="198"/>
                  </a:lnTo>
                  <a:lnTo>
                    <a:pt x="51" y="194"/>
                  </a:lnTo>
                  <a:lnTo>
                    <a:pt x="48" y="188"/>
                  </a:lnTo>
                  <a:lnTo>
                    <a:pt x="2" y="80"/>
                  </a:lnTo>
                  <a:lnTo>
                    <a:pt x="0" y="74"/>
                  </a:lnTo>
                  <a:lnTo>
                    <a:pt x="0" y="68"/>
                  </a:lnTo>
                  <a:lnTo>
                    <a:pt x="2" y="64"/>
                  </a:lnTo>
                  <a:lnTo>
                    <a:pt x="4" y="62"/>
                  </a:lnTo>
                  <a:close/>
                </a:path>
              </a:pathLst>
            </a:custGeom>
            <a:solidFill>
              <a:srgbClr val="91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91" name="Freeform 531"/>
            <p:cNvSpPr>
              <a:spLocks/>
            </p:cNvSpPr>
            <p:nvPr/>
          </p:nvSpPr>
          <p:spPr bwMode="auto">
            <a:xfrm>
              <a:off x="1194" y="3113"/>
              <a:ext cx="6" cy="8"/>
            </a:xfrm>
            <a:custGeom>
              <a:avLst/>
              <a:gdLst/>
              <a:ahLst/>
              <a:cxnLst>
                <a:cxn ang="0">
                  <a:pos x="88" y="6"/>
                </a:cxn>
                <a:cxn ang="0">
                  <a:pos x="116" y="77"/>
                </a:cxn>
                <a:cxn ang="0">
                  <a:pos x="118" y="85"/>
                </a:cxn>
                <a:cxn ang="0">
                  <a:pos x="118" y="95"/>
                </a:cxn>
                <a:cxn ang="0">
                  <a:pos x="116" y="103"/>
                </a:cxn>
                <a:cxn ang="0">
                  <a:pos x="112" y="108"/>
                </a:cxn>
                <a:cxn ang="0">
                  <a:pos x="14" y="152"/>
                </a:cxn>
                <a:cxn ang="0">
                  <a:pos x="6" y="154"/>
                </a:cxn>
                <a:cxn ang="0">
                  <a:pos x="2" y="150"/>
                </a:cxn>
                <a:cxn ang="0">
                  <a:pos x="0" y="140"/>
                </a:cxn>
                <a:cxn ang="0">
                  <a:pos x="1" y="127"/>
                </a:cxn>
                <a:cxn ang="0">
                  <a:pos x="4" y="112"/>
                </a:cxn>
                <a:cxn ang="0">
                  <a:pos x="9" y="95"/>
                </a:cxn>
                <a:cxn ang="0">
                  <a:pos x="14" y="77"/>
                </a:cxn>
                <a:cxn ang="0">
                  <a:pos x="21" y="61"/>
                </a:cxn>
                <a:cxn ang="0">
                  <a:pos x="29" y="46"/>
                </a:cxn>
                <a:cxn ang="0">
                  <a:pos x="38" y="33"/>
                </a:cxn>
                <a:cxn ang="0">
                  <a:pos x="48" y="21"/>
                </a:cxn>
                <a:cxn ang="0">
                  <a:pos x="58" y="12"/>
                </a:cxn>
                <a:cxn ang="0">
                  <a:pos x="67" y="4"/>
                </a:cxn>
                <a:cxn ang="0">
                  <a:pos x="76" y="0"/>
                </a:cxn>
                <a:cxn ang="0">
                  <a:pos x="83" y="1"/>
                </a:cxn>
                <a:cxn ang="0">
                  <a:pos x="88" y="6"/>
                </a:cxn>
              </a:cxnLst>
              <a:rect l="0" t="0" r="r" b="b"/>
              <a:pathLst>
                <a:path w="118" h="154">
                  <a:moveTo>
                    <a:pt x="88" y="6"/>
                  </a:moveTo>
                  <a:lnTo>
                    <a:pt x="116" y="77"/>
                  </a:lnTo>
                  <a:lnTo>
                    <a:pt x="118" y="85"/>
                  </a:lnTo>
                  <a:lnTo>
                    <a:pt x="118" y="95"/>
                  </a:lnTo>
                  <a:lnTo>
                    <a:pt x="116" y="103"/>
                  </a:lnTo>
                  <a:lnTo>
                    <a:pt x="112" y="108"/>
                  </a:lnTo>
                  <a:lnTo>
                    <a:pt x="14" y="152"/>
                  </a:lnTo>
                  <a:lnTo>
                    <a:pt x="6" y="154"/>
                  </a:lnTo>
                  <a:lnTo>
                    <a:pt x="2" y="150"/>
                  </a:lnTo>
                  <a:lnTo>
                    <a:pt x="0" y="140"/>
                  </a:lnTo>
                  <a:lnTo>
                    <a:pt x="1" y="127"/>
                  </a:lnTo>
                  <a:lnTo>
                    <a:pt x="4" y="112"/>
                  </a:lnTo>
                  <a:lnTo>
                    <a:pt x="9" y="95"/>
                  </a:lnTo>
                  <a:lnTo>
                    <a:pt x="14" y="77"/>
                  </a:lnTo>
                  <a:lnTo>
                    <a:pt x="21" y="61"/>
                  </a:lnTo>
                  <a:lnTo>
                    <a:pt x="29" y="46"/>
                  </a:lnTo>
                  <a:lnTo>
                    <a:pt x="38" y="33"/>
                  </a:lnTo>
                  <a:lnTo>
                    <a:pt x="48" y="21"/>
                  </a:lnTo>
                  <a:lnTo>
                    <a:pt x="58" y="12"/>
                  </a:lnTo>
                  <a:lnTo>
                    <a:pt x="67" y="4"/>
                  </a:lnTo>
                  <a:lnTo>
                    <a:pt x="76" y="0"/>
                  </a:lnTo>
                  <a:lnTo>
                    <a:pt x="83" y="1"/>
                  </a:lnTo>
                  <a:lnTo>
                    <a:pt x="88" y="6"/>
                  </a:lnTo>
                  <a:close/>
                </a:path>
              </a:pathLst>
            </a:custGeom>
            <a:solidFill>
              <a:srgbClr val="D1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92" name="Freeform 532"/>
            <p:cNvSpPr>
              <a:spLocks/>
            </p:cNvSpPr>
            <p:nvPr/>
          </p:nvSpPr>
          <p:spPr bwMode="auto">
            <a:xfrm>
              <a:off x="1207" y="3099"/>
              <a:ext cx="13" cy="16"/>
            </a:xfrm>
            <a:custGeom>
              <a:avLst/>
              <a:gdLst/>
              <a:ahLst/>
              <a:cxnLst>
                <a:cxn ang="0">
                  <a:pos x="287" y="186"/>
                </a:cxn>
                <a:cxn ang="0">
                  <a:pos x="78" y="280"/>
                </a:cxn>
                <a:cxn ang="0">
                  <a:pos x="0" y="93"/>
                </a:cxn>
                <a:cxn ang="0">
                  <a:pos x="210" y="0"/>
                </a:cxn>
                <a:cxn ang="0">
                  <a:pos x="287" y="186"/>
                </a:cxn>
              </a:cxnLst>
              <a:rect l="0" t="0" r="r" b="b"/>
              <a:pathLst>
                <a:path w="287" h="280">
                  <a:moveTo>
                    <a:pt x="287" y="186"/>
                  </a:moveTo>
                  <a:lnTo>
                    <a:pt x="78" y="280"/>
                  </a:lnTo>
                  <a:lnTo>
                    <a:pt x="0" y="93"/>
                  </a:lnTo>
                  <a:lnTo>
                    <a:pt x="210" y="0"/>
                  </a:lnTo>
                  <a:lnTo>
                    <a:pt x="287" y="18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93" name="Freeform 533"/>
            <p:cNvSpPr>
              <a:spLocks/>
            </p:cNvSpPr>
            <p:nvPr/>
          </p:nvSpPr>
          <p:spPr bwMode="auto">
            <a:xfrm>
              <a:off x="1209" y="3102"/>
              <a:ext cx="11" cy="12"/>
            </a:xfrm>
            <a:custGeom>
              <a:avLst/>
              <a:gdLst/>
              <a:ahLst/>
              <a:cxnLst>
                <a:cxn ang="0">
                  <a:pos x="227" y="125"/>
                </a:cxn>
                <a:cxn ang="0">
                  <a:pos x="53" y="203"/>
                </a:cxn>
                <a:cxn ang="0">
                  <a:pos x="0" y="78"/>
                </a:cxn>
                <a:cxn ang="0">
                  <a:pos x="175" y="0"/>
                </a:cxn>
                <a:cxn ang="0">
                  <a:pos x="227" y="125"/>
                </a:cxn>
              </a:cxnLst>
              <a:rect l="0" t="0" r="r" b="b"/>
              <a:pathLst>
                <a:path w="227" h="203">
                  <a:moveTo>
                    <a:pt x="227" y="125"/>
                  </a:moveTo>
                  <a:lnTo>
                    <a:pt x="53" y="203"/>
                  </a:lnTo>
                  <a:lnTo>
                    <a:pt x="0" y="78"/>
                  </a:lnTo>
                  <a:lnTo>
                    <a:pt x="175" y="0"/>
                  </a:lnTo>
                  <a:lnTo>
                    <a:pt x="227" y="125"/>
                  </a:lnTo>
                  <a:close/>
                </a:path>
              </a:pathLst>
            </a:custGeom>
            <a:solidFill>
              <a:srgbClr val="BAC2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94" name="Freeform 534"/>
            <p:cNvSpPr>
              <a:spLocks/>
            </p:cNvSpPr>
            <p:nvPr/>
          </p:nvSpPr>
          <p:spPr bwMode="auto">
            <a:xfrm>
              <a:off x="1209" y="3100"/>
              <a:ext cx="10" cy="13"/>
            </a:xfrm>
            <a:custGeom>
              <a:avLst/>
              <a:gdLst/>
              <a:ahLst/>
              <a:cxnLst>
                <a:cxn ang="0">
                  <a:pos x="4" y="72"/>
                </a:cxn>
                <a:cxn ang="0">
                  <a:pos x="167" y="0"/>
                </a:cxn>
                <a:cxn ang="0">
                  <a:pos x="171" y="0"/>
                </a:cxn>
                <a:cxn ang="0">
                  <a:pos x="175" y="2"/>
                </a:cxn>
                <a:cxn ang="0">
                  <a:pos x="180" y="6"/>
                </a:cxn>
                <a:cxn ang="0">
                  <a:pos x="183" y="12"/>
                </a:cxn>
                <a:cxn ang="0">
                  <a:pos x="236" y="141"/>
                </a:cxn>
                <a:cxn ang="0">
                  <a:pos x="238" y="147"/>
                </a:cxn>
                <a:cxn ang="0">
                  <a:pos x="238" y="154"/>
                </a:cxn>
                <a:cxn ang="0">
                  <a:pos x="237" y="159"/>
                </a:cxn>
                <a:cxn ang="0">
                  <a:pos x="234" y="162"/>
                </a:cxn>
                <a:cxn ang="0">
                  <a:pos x="73" y="234"/>
                </a:cxn>
                <a:cxn ang="0">
                  <a:pos x="69" y="234"/>
                </a:cxn>
                <a:cxn ang="0">
                  <a:pos x="63" y="232"/>
                </a:cxn>
                <a:cxn ang="0">
                  <a:pos x="59" y="227"/>
                </a:cxn>
                <a:cxn ang="0">
                  <a:pos x="55" y="221"/>
                </a:cxn>
                <a:cxn ang="0">
                  <a:pos x="2" y="94"/>
                </a:cxn>
                <a:cxn ang="0">
                  <a:pos x="0" y="86"/>
                </a:cxn>
                <a:cxn ang="0">
                  <a:pos x="0" y="80"/>
                </a:cxn>
                <a:cxn ang="0">
                  <a:pos x="1" y="76"/>
                </a:cxn>
                <a:cxn ang="0">
                  <a:pos x="4" y="72"/>
                </a:cxn>
              </a:cxnLst>
              <a:rect l="0" t="0" r="r" b="b"/>
              <a:pathLst>
                <a:path w="238" h="234">
                  <a:moveTo>
                    <a:pt x="4" y="72"/>
                  </a:moveTo>
                  <a:lnTo>
                    <a:pt x="167" y="0"/>
                  </a:lnTo>
                  <a:lnTo>
                    <a:pt x="171" y="0"/>
                  </a:lnTo>
                  <a:lnTo>
                    <a:pt x="175" y="2"/>
                  </a:lnTo>
                  <a:lnTo>
                    <a:pt x="180" y="6"/>
                  </a:lnTo>
                  <a:lnTo>
                    <a:pt x="183" y="12"/>
                  </a:lnTo>
                  <a:lnTo>
                    <a:pt x="236" y="141"/>
                  </a:lnTo>
                  <a:lnTo>
                    <a:pt x="238" y="147"/>
                  </a:lnTo>
                  <a:lnTo>
                    <a:pt x="238" y="154"/>
                  </a:lnTo>
                  <a:lnTo>
                    <a:pt x="237" y="159"/>
                  </a:lnTo>
                  <a:lnTo>
                    <a:pt x="234" y="162"/>
                  </a:lnTo>
                  <a:lnTo>
                    <a:pt x="73" y="234"/>
                  </a:lnTo>
                  <a:lnTo>
                    <a:pt x="69" y="234"/>
                  </a:lnTo>
                  <a:lnTo>
                    <a:pt x="63" y="232"/>
                  </a:lnTo>
                  <a:lnTo>
                    <a:pt x="59" y="227"/>
                  </a:lnTo>
                  <a:lnTo>
                    <a:pt x="55" y="221"/>
                  </a:lnTo>
                  <a:lnTo>
                    <a:pt x="2" y="94"/>
                  </a:lnTo>
                  <a:lnTo>
                    <a:pt x="0" y="86"/>
                  </a:lnTo>
                  <a:lnTo>
                    <a:pt x="0" y="80"/>
                  </a:lnTo>
                  <a:lnTo>
                    <a:pt x="1" y="76"/>
                  </a:lnTo>
                  <a:lnTo>
                    <a:pt x="4" y="72"/>
                  </a:lnTo>
                  <a:close/>
                </a:path>
              </a:pathLst>
            </a:custGeom>
            <a:solidFill>
              <a:srgbClr val="E0E8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95" name="Freeform 535"/>
            <p:cNvSpPr>
              <a:spLocks/>
            </p:cNvSpPr>
            <p:nvPr/>
          </p:nvSpPr>
          <p:spPr bwMode="auto">
            <a:xfrm>
              <a:off x="1209" y="3101"/>
              <a:ext cx="10" cy="11"/>
            </a:xfrm>
            <a:custGeom>
              <a:avLst/>
              <a:gdLst/>
              <a:ahLst/>
              <a:cxnLst>
                <a:cxn ang="0">
                  <a:pos x="4" y="62"/>
                </a:cxn>
                <a:cxn ang="0">
                  <a:pos x="141" y="0"/>
                </a:cxn>
                <a:cxn ang="0">
                  <a:pos x="145" y="0"/>
                </a:cxn>
                <a:cxn ang="0">
                  <a:pos x="150" y="2"/>
                </a:cxn>
                <a:cxn ang="0">
                  <a:pos x="153" y="5"/>
                </a:cxn>
                <a:cxn ang="0">
                  <a:pos x="156" y="10"/>
                </a:cxn>
                <a:cxn ang="0">
                  <a:pos x="202" y="120"/>
                </a:cxn>
                <a:cxn ang="0">
                  <a:pos x="204" y="125"/>
                </a:cxn>
                <a:cxn ang="0">
                  <a:pos x="204" y="130"/>
                </a:cxn>
                <a:cxn ang="0">
                  <a:pos x="202" y="135"/>
                </a:cxn>
                <a:cxn ang="0">
                  <a:pos x="200" y="138"/>
                </a:cxn>
                <a:cxn ang="0">
                  <a:pos x="62" y="199"/>
                </a:cxn>
                <a:cxn ang="0">
                  <a:pos x="58" y="199"/>
                </a:cxn>
                <a:cxn ang="0">
                  <a:pos x="54" y="198"/>
                </a:cxn>
                <a:cxn ang="0">
                  <a:pos x="51" y="194"/>
                </a:cxn>
                <a:cxn ang="0">
                  <a:pos x="48" y="188"/>
                </a:cxn>
                <a:cxn ang="0">
                  <a:pos x="2" y="80"/>
                </a:cxn>
                <a:cxn ang="0">
                  <a:pos x="0" y="73"/>
                </a:cxn>
                <a:cxn ang="0">
                  <a:pos x="0" y="68"/>
                </a:cxn>
                <a:cxn ang="0">
                  <a:pos x="2" y="64"/>
                </a:cxn>
                <a:cxn ang="0">
                  <a:pos x="4" y="62"/>
                </a:cxn>
              </a:cxnLst>
              <a:rect l="0" t="0" r="r" b="b"/>
              <a:pathLst>
                <a:path w="204" h="199">
                  <a:moveTo>
                    <a:pt x="4" y="62"/>
                  </a:moveTo>
                  <a:lnTo>
                    <a:pt x="141" y="0"/>
                  </a:lnTo>
                  <a:lnTo>
                    <a:pt x="145" y="0"/>
                  </a:lnTo>
                  <a:lnTo>
                    <a:pt x="150" y="2"/>
                  </a:lnTo>
                  <a:lnTo>
                    <a:pt x="153" y="5"/>
                  </a:lnTo>
                  <a:lnTo>
                    <a:pt x="156" y="10"/>
                  </a:lnTo>
                  <a:lnTo>
                    <a:pt x="202" y="120"/>
                  </a:lnTo>
                  <a:lnTo>
                    <a:pt x="204" y="125"/>
                  </a:lnTo>
                  <a:lnTo>
                    <a:pt x="204" y="130"/>
                  </a:lnTo>
                  <a:lnTo>
                    <a:pt x="202" y="135"/>
                  </a:lnTo>
                  <a:lnTo>
                    <a:pt x="200" y="138"/>
                  </a:lnTo>
                  <a:lnTo>
                    <a:pt x="62" y="199"/>
                  </a:lnTo>
                  <a:lnTo>
                    <a:pt x="58" y="199"/>
                  </a:lnTo>
                  <a:lnTo>
                    <a:pt x="54" y="198"/>
                  </a:lnTo>
                  <a:lnTo>
                    <a:pt x="51" y="194"/>
                  </a:lnTo>
                  <a:lnTo>
                    <a:pt x="48" y="188"/>
                  </a:lnTo>
                  <a:lnTo>
                    <a:pt x="2" y="80"/>
                  </a:lnTo>
                  <a:lnTo>
                    <a:pt x="0" y="73"/>
                  </a:lnTo>
                  <a:lnTo>
                    <a:pt x="0" y="68"/>
                  </a:lnTo>
                  <a:lnTo>
                    <a:pt x="2" y="64"/>
                  </a:lnTo>
                  <a:lnTo>
                    <a:pt x="4" y="62"/>
                  </a:lnTo>
                  <a:close/>
                </a:path>
              </a:pathLst>
            </a:custGeom>
            <a:solidFill>
              <a:srgbClr val="91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96" name="Freeform 536"/>
            <p:cNvSpPr>
              <a:spLocks/>
            </p:cNvSpPr>
            <p:nvPr/>
          </p:nvSpPr>
          <p:spPr bwMode="auto">
            <a:xfrm>
              <a:off x="1212" y="3103"/>
              <a:ext cx="6" cy="8"/>
            </a:xfrm>
            <a:custGeom>
              <a:avLst/>
              <a:gdLst/>
              <a:ahLst/>
              <a:cxnLst>
                <a:cxn ang="0">
                  <a:pos x="88" y="6"/>
                </a:cxn>
                <a:cxn ang="0">
                  <a:pos x="116" y="78"/>
                </a:cxn>
                <a:cxn ang="0">
                  <a:pos x="118" y="86"/>
                </a:cxn>
                <a:cxn ang="0">
                  <a:pos x="119" y="95"/>
                </a:cxn>
                <a:cxn ang="0">
                  <a:pos x="117" y="103"/>
                </a:cxn>
                <a:cxn ang="0">
                  <a:pos x="112" y="109"/>
                </a:cxn>
                <a:cxn ang="0">
                  <a:pos x="14" y="152"/>
                </a:cxn>
                <a:cxn ang="0">
                  <a:pos x="6" y="154"/>
                </a:cxn>
                <a:cxn ang="0">
                  <a:pos x="2" y="150"/>
                </a:cxn>
                <a:cxn ang="0">
                  <a:pos x="0" y="140"/>
                </a:cxn>
                <a:cxn ang="0">
                  <a:pos x="1" y="128"/>
                </a:cxn>
                <a:cxn ang="0">
                  <a:pos x="4" y="112"/>
                </a:cxn>
                <a:cxn ang="0">
                  <a:pos x="9" y="95"/>
                </a:cxn>
                <a:cxn ang="0">
                  <a:pos x="14" y="78"/>
                </a:cxn>
                <a:cxn ang="0">
                  <a:pos x="21" y="61"/>
                </a:cxn>
                <a:cxn ang="0">
                  <a:pos x="29" y="46"/>
                </a:cxn>
                <a:cxn ang="0">
                  <a:pos x="38" y="33"/>
                </a:cxn>
                <a:cxn ang="0">
                  <a:pos x="48" y="21"/>
                </a:cxn>
                <a:cxn ang="0">
                  <a:pos x="58" y="12"/>
                </a:cxn>
                <a:cxn ang="0">
                  <a:pos x="67" y="4"/>
                </a:cxn>
                <a:cxn ang="0">
                  <a:pos x="76" y="0"/>
                </a:cxn>
                <a:cxn ang="0">
                  <a:pos x="82" y="1"/>
                </a:cxn>
                <a:cxn ang="0">
                  <a:pos x="88" y="6"/>
                </a:cxn>
              </a:cxnLst>
              <a:rect l="0" t="0" r="r" b="b"/>
              <a:pathLst>
                <a:path w="119" h="154">
                  <a:moveTo>
                    <a:pt x="88" y="6"/>
                  </a:moveTo>
                  <a:lnTo>
                    <a:pt x="116" y="78"/>
                  </a:lnTo>
                  <a:lnTo>
                    <a:pt x="118" y="86"/>
                  </a:lnTo>
                  <a:lnTo>
                    <a:pt x="119" y="95"/>
                  </a:lnTo>
                  <a:lnTo>
                    <a:pt x="117" y="103"/>
                  </a:lnTo>
                  <a:lnTo>
                    <a:pt x="112" y="109"/>
                  </a:lnTo>
                  <a:lnTo>
                    <a:pt x="14" y="152"/>
                  </a:lnTo>
                  <a:lnTo>
                    <a:pt x="6" y="154"/>
                  </a:lnTo>
                  <a:lnTo>
                    <a:pt x="2" y="150"/>
                  </a:lnTo>
                  <a:lnTo>
                    <a:pt x="0" y="140"/>
                  </a:lnTo>
                  <a:lnTo>
                    <a:pt x="1" y="128"/>
                  </a:lnTo>
                  <a:lnTo>
                    <a:pt x="4" y="112"/>
                  </a:lnTo>
                  <a:lnTo>
                    <a:pt x="9" y="95"/>
                  </a:lnTo>
                  <a:lnTo>
                    <a:pt x="14" y="78"/>
                  </a:lnTo>
                  <a:lnTo>
                    <a:pt x="21" y="61"/>
                  </a:lnTo>
                  <a:lnTo>
                    <a:pt x="29" y="46"/>
                  </a:lnTo>
                  <a:lnTo>
                    <a:pt x="38" y="33"/>
                  </a:lnTo>
                  <a:lnTo>
                    <a:pt x="48" y="21"/>
                  </a:lnTo>
                  <a:lnTo>
                    <a:pt x="58" y="12"/>
                  </a:lnTo>
                  <a:lnTo>
                    <a:pt x="67" y="4"/>
                  </a:lnTo>
                  <a:lnTo>
                    <a:pt x="76" y="0"/>
                  </a:lnTo>
                  <a:lnTo>
                    <a:pt x="82" y="1"/>
                  </a:lnTo>
                  <a:lnTo>
                    <a:pt x="88" y="6"/>
                  </a:lnTo>
                  <a:close/>
                </a:path>
              </a:pathLst>
            </a:custGeom>
            <a:solidFill>
              <a:srgbClr val="D1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97" name="Freeform 537"/>
            <p:cNvSpPr>
              <a:spLocks/>
            </p:cNvSpPr>
            <p:nvPr/>
          </p:nvSpPr>
          <p:spPr bwMode="auto">
            <a:xfrm>
              <a:off x="1232" y="3092"/>
              <a:ext cx="4" cy="6"/>
            </a:xfrm>
            <a:custGeom>
              <a:avLst/>
              <a:gdLst/>
              <a:ahLst/>
              <a:cxnLst>
                <a:cxn ang="0">
                  <a:pos x="50" y="104"/>
                </a:cxn>
                <a:cxn ang="0">
                  <a:pos x="40" y="103"/>
                </a:cxn>
                <a:cxn ang="0">
                  <a:pos x="31" y="99"/>
                </a:cxn>
                <a:cxn ang="0">
                  <a:pos x="23" y="95"/>
                </a:cxn>
                <a:cxn ang="0">
                  <a:pos x="15" y="89"/>
                </a:cxn>
                <a:cxn ang="0">
                  <a:pos x="8" y="80"/>
                </a:cxn>
                <a:cxn ang="0">
                  <a:pos x="4" y="72"/>
                </a:cxn>
                <a:cxn ang="0">
                  <a:pos x="1" y="62"/>
                </a:cxn>
                <a:cxn ang="0">
                  <a:pos x="0" y="52"/>
                </a:cxn>
                <a:cxn ang="0">
                  <a:pos x="1" y="41"/>
                </a:cxn>
                <a:cxn ang="0">
                  <a:pos x="4" y="32"/>
                </a:cxn>
                <a:cxn ang="0">
                  <a:pos x="8" y="23"/>
                </a:cxn>
                <a:cxn ang="0">
                  <a:pos x="15" y="15"/>
                </a:cxn>
                <a:cxn ang="0">
                  <a:pos x="23" y="9"/>
                </a:cxn>
                <a:cxn ang="0">
                  <a:pos x="31" y="5"/>
                </a:cxn>
                <a:cxn ang="0">
                  <a:pos x="40" y="1"/>
                </a:cxn>
                <a:cxn ang="0">
                  <a:pos x="50" y="0"/>
                </a:cxn>
                <a:cxn ang="0">
                  <a:pos x="60" y="1"/>
                </a:cxn>
                <a:cxn ang="0">
                  <a:pos x="70" y="5"/>
                </a:cxn>
                <a:cxn ang="0">
                  <a:pos x="78" y="9"/>
                </a:cxn>
                <a:cxn ang="0">
                  <a:pos x="86" y="15"/>
                </a:cxn>
                <a:cxn ang="0">
                  <a:pos x="92" y="23"/>
                </a:cxn>
                <a:cxn ang="0">
                  <a:pos x="96" y="32"/>
                </a:cxn>
                <a:cxn ang="0">
                  <a:pos x="99" y="41"/>
                </a:cxn>
                <a:cxn ang="0">
                  <a:pos x="100" y="52"/>
                </a:cxn>
                <a:cxn ang="0">
                  <a:pos x="99" y="62"/>
                </a:cxn>
                <a:cxn ang="0">
                  <a:pos x="96" y="72"/>
                </a:cxn>
                <a:cxn ang="0">
                  <a:pos x="92" y="80"/>
                </a:cxn>
                <a:cxn ang="0">
                  <a:pos x="86" y="89"/>
                </a:cxn>
                <a:cxn ang="0">
                  <a:pos x="78" y="95"/>
                </a:cxn>
                <a:cxn ang="0">
                  <a:pos x="70" y="99"/>
                </a:cxn>
                <a:cxn ang="0">
                  <a:pos x="60" y="103"/>
                </a:cxn>
                <a:cxn ang="0">
                  <a:pos x="50" y="104"/>
                </a:cxn>
              </a:cxnLst>
              <a:rect l="0" t="0" r="r" b="b"/>
              <a:pathLst>
                <a:path w="100" h="104">
                  <a:moveTo>
                    <a:pt x="50" y="104"/>
                  </a:moveTo>
                  <a:lnTo>
                    <a:pt x="40" y="103"/>
                  </a:lnTo>
                  <a:lnTo>
                    <a:pt x="31" y="99"/>
                  </a:lnTo>
                  <a:lnTo>
                    <a:pt x="23" y="95"/>
                  </a:lnTo>
                  <a:lnTo>
                    <a:pt x="15" y="89"/>
                  </a:lnTo>
                  <a:lnTo>
                    <a:pt x="8" y="80"/>
                  </a:lnTo>
                  <a:lnTo>
                    <a:pt x="4" y="72"/>
                  </a:lnTo>
                  <a:lnTo>
                    <a:pt x="1" y="62"/>
                  </a:lnTo>
                  <a:lnTo>
                    <a:pt x="0" y="52"/>
                  </a:lnTo>
                  <a:lnTo>
                    <a:pt x="1" y="41"/>
                  </a:lnTo>
                  <a:lnTo>
                    <a:pt x="4" y="32"/>
                  </a:lnTo>
                  <a:lnTo>
                    <a:pt x="8" y="23"/>
                  </a:lnTo>
                  <a:lnTo>
                    <a:pt x="15" y="15"/>
                  </a:lnTo>
                  <a:lnTo>
                    <a:pt x="23" y="9"/>
                  </a:lnTo>
                  <a:lnTo>
                    <a:pt x="31" y="5"/>
                  </a:lnTo>
                  <a:lnTo>
                    <a:pt x="40" y="1"/>
                  </a:lnTo>
                  <a:lnTo>
                    <a:pt x="50" y="0"/>
                  </a:lnTo>
                  <a:lnTo>
                    <a:pt x="60" y="1"/>
                  </a:lnTo>
                  <a:lnTo>
                    <a:pt x="70" y="5"/>
                  </a:lnTo>
                  <a:lnTo>
                    <a:pt x="78" y="9"/>
                  </a:lnTo>
                  <a:lnTo>
                    <a:pt x="86" y="15"/>
                  </a:lnTo>
                  <a:lnTo>
                    <a:pt x="92" y="23"/>
                  </a:lnTo>
                  <a:lnTo>
                    <a:pt x="96" y="32"/>
                  </a:lnTo>
                  <a:lnTo>
                    <a:pt x="99" y="41"/>
                  </a:lnTo>
                  <a:lnTo>
                    <a:pt x="100" y="52"/>
                  </a:lnTo>
                  <a:lnTo>
                    <a:pt x="99" y="62"/>
                  </a:lnTo>
                  <a:lnTo>
                    <a:pt x="96" y="72"/>
                  </a:lnTo>
                  <a:lnTo>
                    <a:pt x="92" y="80"/>
                  </a:lnTo>
                  <a:lnTo>
                    <a:pt x="86" y="89"/>
                  </a:lnTo>
                  <a:lnTo>
                    <a:pt x="78" y="95"/>
                  </a:lnTo>
                  <a:lnTo>
                    <a:pt x="70" y="99"/>
                  </a:lnTo>
                  <a:lnTo>
                    <a:pt x="60" y="103"/>
                  </a:lnTo>
                  <a:lnTo>
                    <a:pt x="50" y="104"/>
                  </a:lnTo>
                  <a:close/>
                </a:path>
              </a:pathLst>
            </a:custGeom>
            <a:solidFill>
              <a:srgbClr val="61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98" name="Freeform 538"/>
            <p:cNvSpPr>
              <a:spLocks/>
            </p:cNvSpPr>
            <p:nvPr/>
          </p:nvSpPr>
          <p:spPr bwMode="auto">
            <a:xfrm>
              <a:off x="1163" y="3131"/>
              <a:ext cx="5" cy="5"/>
            </a:xfrm>
            <a:custGeom>
              <a:avLst/>
              <a:gdLst/>
              <a:ahLst/>
              <a:cxnLst>
                <a:cxn ang="0">
                  <a:pos x="50" y="103"/>
                </a:cxn>
                <a:cxn ang="0">
                  <a:pos x="39" y="102"/>
                </a:cxn>
                <a:cxn ang="0">
                  <a:pos x="30" y="99"/>
                </a:cxn>
                <a:cxn ang="0">
                  <a:pos x="22" y="95"/>
                </a:cxn>
                <a:cxn ang="0">
                  <a:pos x="14" y="88"/>
                </a:cxn>
                <a:cxn ang="0">
                  <a:pos x="8" y="80"/>
                </a:cxn>
                <a:cxn ang="0">
                  <a:pos x="4" y="71"/>
                </a:cxn>
                <a:cxn ang="0">
                  <a:pos x="1" y="62"/>
                </a:cxn>
                <a:cxn ang="0">
                  <a:pos x="0" y="51"/>
                </a:cxn>
                <a:cxn ang="0">
                  <a:pos x="1" y="41"/>
                </a:cxn>
                <a:cxn ang="0">
                  <a:pos x="4" y="31"/>
                </a:cxn>
                <a:cxn ang="0">
                  <a:pos x="8" y="23"/>
                </a:cxn>
                <a:cxn ang="0">
                  <a:pos x="14" y="15"/>
                </a:cxn>
                <a:cxn ang="0">
                  <a:pos x="22" y="8"/>
                </a:cxn>
                <a:cxn ang="0">
                  <a:pos x="30" y="4"/>
                </a:cxn>
                <a:cxn ang="0">
                  <a:pos x="39" y="1"/>
                </a:cxn>
                <a:cxn ang="0">
                  <a:pos x="50" y="0"/>
                </a:cxn>
                <a:cxn ang="0">
                  <a:pos x="60" y="1"/>
                </a:cxn>
                <a:cxn ang="0">
                  <a:pos x="69" y="4"/>
                </a:cxn>
                <a:cxn ang="0">
                  <a:pos x="77" y="8"/>
                </a:cxn>
                <a:cxn ang="0">
                  <a:pos x="85" y="15"/>
                </a:cxn>
                <a:cxn ang="0">
                  <a:pos x="91" y="23"/>
                </a:cxn>
                <a:cxn ang="0">
                  <a:pos x="96" y="31"/>
                </a:cxn>
                <a:cxn ang="0">
                  <a:pos x="99" y="41"/>
                </a:cxn>
                <a:cxn ang="0">
                  <a:pos x="100" y="51"/>
                </a:cxn>
                <a:cxn ang="0">
                  <a:pos x="99" y="62"/>
                </a:cxn>
                <a:cxn ang="0">
                  <a:pos x="96" y="71"/>
                </a:cxn>
                <a:cxn ang="0">
                  <a:pos x="91" y="80"/>
                </a:cxn>
                <a:cxn ang="0">
                  <a:pos x="85" y="88"/>
                </a:cxn>
                <a:cxn ang="0">
                  <a:pos x="77" y="95"/>
                </a:cxn>
                <a:cxn ang="0">
                  <a:pos x="69" y="99"/>
                </a:cxn>
                <a:cxn ang="0">
                  <a:pos x="60" y="102"/>
                </a:cxn>
                <a:cxn ang="0">
                  <a:pos x="50" y="103"/>
                </a:cxn>
              </a:cxnLst>
              <a:rect l="0" t="0" r="r" b="b"/>
              <a:pathLst>
                <a:path w="100" h="103">
                  <a:moveTo>
                    <a:pt x="50" y="103"/>
                  </a:moveTo>
                  <a:lnTo>
                    <a:pt x="39" y="102"/>
                  </a:lnTo>
                  <a:lnTo>
                    <a:pt x="30" y="99"/>
                  </a:lnTo>
                  <a:lnTo>
                    <a:pt x="22" y="95"/>
                  </a:lnTo>
                  <a:lnTo>
                    <a:pt x="14" y="88"/>
                  </a:lnTo>
                  <a:lnTo>
                    <a:pt x="8" y="80"/>
                  </a:lnTo>
                  <a:lnTo>
                    <a:pt x="4" y="71"/>
                  </a:lnTo>
                  <a:lnTo>
                    <a:pt x="1" y="62"/>
                  </a:lnTo>
                  <a:lnTo>
                    <a:pt x="0" y="51"/>
                  </a:lnTo>
                  <a:lnTo>
                    <a:pt x="1" y="41"/>
                  </a:lnTo>
                  <a:lnTo>
                    <a:pt x="4" y="31"/>
                  </a:lnTo>
                  <a:lnTo>
                    <a:pt x="8" y="23"/>
                  </a:lnTo>
                  <a:lnTo>
                    <a:pt x="14" y="15"/>
                  </a:lnTo>
                  <a:lnTo>
                    <a:pt x="22" y="8"/>
                  </a:lnTo>
                  <a:lnTo>
                    <a:pt x="30" y="4"/>
                  </a:lnTo>
                  <a:lnTo>
                    <a:pt x="39" y="1"/>
                  </a:lnTo>
                  <a:lnTo>
                    <a:pt x="50" y="0"/>
                  </a:lnTo>
                  <a:lnTo>
                    <a:pt x="60" y="1"/>
                  </a:lnTo>
                  <a:lnTo>
                    <a:pt x="69" y="4"/>
                  </a:lnTo>
                  <a:lnTo>
                    <a:pt x="77" y="8"/>
                  </a:lnTo>
                  <a:lnTo>
                    <a:pt x="85" y="15"/>
                  </a:lnTo>
                  <a:lnTo>
                    <a:pt x="91" y="23"/>
                  </a:lnTo>
                  <a:lnTo>
                    <a:pt x="96" y="31"/>
                  </a:lnTo>
                  <a:lnTo>
                    <a:pt x="99" y="41"/>
                  </a:lnTo>
                  <a:lnTo>
                    <a:pt x="100" y="51"/>
                  </a:lnTo>
                  <a:lnTo>
                    <a:pt x="99" y="62"/>
                  </a:lnTo>
                  <a:lnTo>
                    <a:pt x="96" y="71"/>
                  </a:lnTo>
                  <a:lnTo>
                    <a:pt x="91" y="80"/>
                  </a:lnTo>
                  <a:lnTo>
                    <a:pt x="85" y="88"/>
                  </a:lnTo>
                  <a:lnTo>
                    <a:pt x="77" y="95"/>
                  </a:lnTo>
                  <a:lnTo>
                    <a:pt x="69" y="99"/>
                  </a:lnTo>
                  <a:lnTo>
                    <a:pt x="60" y="102"/>
                  </a:lnTo>
                  <a:lnTo>
                    <a:pt x="50" y="103"/>
                  </a:lnTo>
                  <a:close/>
                </a:path>
              </a:pathLst>
            </a:custGeom>
            <a:solidFill>
              <a:srgbClr val="61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99" name="Freeform 539"/>
            <p:cNvSpPr>
              <a:spLocks/>
            </p:cNvSpPr>
            <p:nvPr/>
          </p:nvSpPr>
          <p:spPr bwMode="auto">
            <a:xfrm>
              <a:off x="1234" y="3094"/>
              <a:ext cx="2" cy="3"/>
            </a:xfrm>
            <a:custGeom>
              <a:avLst/>
              <a:gdLst/>
              <a:ahLst/>
              <a:cxnLst>
                <a:cxn ang="0">
                  <a:pos x="28" y="57"/>
                </a:cxn>
                <a:cxn ang="0">
                  <a:pos x="16" y="55"/>
                </a:cxn>
                <a:cxn ang="0">
                  <a:pos x="8" y="49"/>
                </a:cxn>
                <a:cxn ang="0">
                  <a:pos x="2" y="40"/>
                </a:cxn>
                <a:cxn ang="0">
                  <a:pos x="0" y="28"/>
                </a:cxn>
                <a:cxn ang="0">
                  <a:pos x="2" y="17"/>
                </a:cxn>
                <a:cxn ang="0">
                  <a:pos x="8" y="8"/>
                </a:cxn>
                <a:cxn ang="0">
                  <a:pos x="16" y="2"/>
                </a:cxn>
                <a:cxn ang="0">
                  <a:pos x="28" y="0"/>
                </a:cxn>
                <a:cxn ang="0">
                  <a:pos x="39" y="2"/>
                </a:cxn>
                <a:cxn ang="0">
                  <a:pos x="47" y="8"/>
                </a:cxn>
                <a:cxn ang="0">
                  <a:pos x="53" y="17"/>
                </a:cxn>
                <a:cxn ang="0">
                  <a:pos x="55" y="28"/>
                </a:cxn>
                <a:cxn ang="0">
                  <a:pos x="53" y="40"/>
                </a:cxn>
                <a:cxn ang="0">
                  <a:pos x="47" y="49"/>
                </a:cxn>
                <a:cxn ang="0">
                  <a:pos x="39" y="55"/>
                </a:cxn>
                <a:cxn ang="0">
                  <a:pos x="28" y="57"/>
                </a:cxn>
              </a:cxnLst>
              <a:rect l="0" t="0" r="r" b="b"/>
              <a:pathLst>
                <a:path w="55" h="57">
                  <a:moveTo>
                    <a:pt x="28" y="57"/>
                  </a:moveTo>
                  <a:lnTo>
                    <a:pt x="16" y="55"/>
                  </a:lnTo>
                  <a:lnTo>
                    <a:pt x="8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8" y="8"/>
                  </a:lnTo>
                  <a:lnTo>
                    <a:pt x="16" y="2"/>
                  </a:lnTo>
                  <a:lnTo>
                    <a:pt x="28" y="0"/>
                  </a:lnTo>
                  <a:lnTo>
                    <a:pt x="39" y="2"/>
                  </a:lnTo>
                  <a:lnTo>
                    <a:pt x="47" y="8"/>
                  </a:lnTo>
                  <a:lnTo>
                    <a:pt x="53" y="17"/>
                  </a:lnTo>
                  <a:lnTo>
                    <a:pt x="55" y="28"/>
                  </a:lnTo>
                  <a:lnTo>
                    <a:pt x="53" y="40"/>
                  </a:lnTo>
                  <a:lnTo>
                    <a:pt x="47" y="49"/>
                  </a:lnTo>
                  <a:lnTo>
                    <a:pt x="39" y="55"/>
                  </a:lnTo>
                  <a:lnTo>
                    <a:pt x="28" y="57"/>
                  </a:lnTo>
                  <a:close/>
                </a:path>
              </a:pathLst>
            </a:custGeom>
            <a:solidFill>
              <a:srgbClr val="D1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00" name="Freeform 540"/>
            <p:cNvSpPr>
              <a:spLocks/>
            </p:cNvSpPr>
            <p:nvPr/>
          </p:nvSpPr>
          <p:spPr bwMode="auto">
            <a:xfrm>
              <a:off x="1165" y="3133"/>
              <a:ext cx="2" cy="3"/>
            </a:xfrm>
            <a:custGeom>
              <a:avLst/>
              <a:gdLst/>
              <a:ahLst/>
              <a:cxnLst>
                <a:cxn ang="0">
                  <a:pos x="28" y="56"/>
                </a:cxn>
                <a:cxn ang="0">
                  <a:pos x="17" y="54"/>
                </a:cxn>
                <a:cxn ang="0">
                  <a:pos x="9" y="48"/>
                </a:cxn>
                <a:cxn ang="0">
                  <a:pos x="2" y="40"/>
                </a:cxn>
                <a:cxn ang="0">
                  <a:pos x="0" y="28"/>
                </a:cxn>
                <a:cxn ang="0">
                  <a:pos x="2" y="16"/>
                </a:cxn>
                <a:cxn ang="0">
                  <a:pos x="9" y="8"/>
                </a:cxn>
                <a:cxn ang="0">
                  <a:pos x="17" y="2"/>
                </a:cxn>
                <a:cxn ang="0">
                  <a:pos x="28" y="0"/>
                </a:cxn>
                <a:cxn ang="0">
                  <a:pos x="39" y="2"/>
                </a:cxn>
                <a:cxn ang="0">
                  <a:pos x="47" y="8"/>
                </a:cxn>
                <a:cxn ang="0">
                  <a:pos x="53" y="16"/>
                </a:cxn>
                <a:cxn ang="0">
                  <a:pos x="55" y="28"/>
                </a:cxn>
                <a:cxn ang="0">
                  <a:pos x="53" y="40"/>
                </a:cxn>
                <a:cxn ang="0">
                  <a:pos x="47" y="48"/>
                </a:cxn>
                <a:cxn ang="0">
                  <a:pos x="39" y="54"/>
                </a:cxn>
                <a:cxn ang="0">
                  <a:pos x="28" y="56"/>
                </a:cxn>
              </a:cxnLst>
              <a:rect l="0" t="0" r="r" b="b"/>
              <a:pathLst>
                <a:path w="55" h="56">
                  <a:moveTo>
                    <a:pt x="28" y="56"/>
                  </a:moveTo>
                  <a:lnTo>
                    <a:pt x="17" y="54"/>
                  </a:lnTo>
                  <a:lnTo>
                    <a:pt x="9" y="48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6"/>
                  </a:lnTo>
                  <a:lnTo>
                    <a:pt x="9" y="8"/>
                  </a:lnTo>
                  <a:lnTo>
                    <a:pt x="17" y="2"/>
                  </a:lnTo>
                  <a:lnTo>
                    <a:pt x="28" y="0"/>
                  </a:lnTo>
                  <a:lnTo>
                    <a:pt x="39" y="2"/>
                  </a:lnTo>
                  <a:lnTo>
                    <a:pt x="47" y="8"/>
                  </a:lnTo>
                  <a:lnTo>
                    <a:pt x="53" y="16"/>
                  </a:lnTo>
                  <a:lnTo>
                    <a:pt x="55" y="28"/>
                  </a:lnTo>
                  <a:lnTo>
                    <a:pt x="53" y="40"/>
                  </a:lnTo>
                  <a:lnTo>
                    <a:pt x="47" y="48"/>
                  </a:lnTo>
                  <a:lnTo>
                    <a:pt x="39" y="54"/>
                  </a:lnTo>
                  <a:lnTo>
                    <a:pt x="28" y="56"/>
                  </a:lnTo>
                  <a:close/>
                </a:path>
              </a:pathLst>
            </a:custGeom>
            <a:solidFill>
              <a:srgbClr val="D1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01" name="Freeform 541"/>
            <p:cNvSpPr>
              <a:spLocks/>
            </p:cNvSpPr>
            <p:nvPr/>
          </p:nvSpPr>
          <p:spPr bwMode="auto">
            <a:xfrm>
              <a:off x="1177" y="3076"/>
              <a:ext cx="29" cy="29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0" y="222"/>
                </a:cxn>
                <a:cxn ang="0">
                  <a:pos x="125" y="522"/>
                </a:cxn>
                <a:cxn ang="0">
                  <a:pos x="624" y="301"/>
                </a:cxn>
                <a:cxn ang="0">
                  <a:pos x="498" y="0"/>
                </a:cxn>
              </a:cxnLst>
              <a:rect l="0" t="0" r="r" b="b"/>
              <a:pathLst>
                <a:path w="624" h="522">
                  <a:moveTo>
                    <a:pt x="498" y="0"/>
                  </a:moveTo>
                  <a:lnTo>
                    <a:pt x="0" y="222"/>
                  </a:lnTo>
                  <a:lnTo>
                    <a:pt x="125" y="522"/>
                  </a:lnTo>
                  <a:lnTo>
                    <a:pt x="624" y="30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rgbClr val="11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02" name="Freeform 542"/>
            <p:cNvSpPr>
              <a:spLocks/>
            </p:cNvSpPr>
            <p:nvPr/>
          </p:nvSpPr>
          <p:spPr bwMode="auto">
            <a:xfrm>
              <a:off x="1178" y="3077"/>
              <a:ext cx="27" cy="27"/>
            </a:xfrm>
            <a:custGeom>
              <a:avLst/>
              <a:gdLst/>
              <a:ahLst/>
              <a:cxnLst>
                <a:cxn ang="0">
                  <a:pos x="474" y="0"/>
                </a:cxn>
                <a:cxn ang="0">
                  <a:pos x="0" y="211"/>
                </a:cxn>
                <a:cxn ang="0">
                  <a:pos x="114" y="484"/>
                </a:cxn>
                <a:cxn ang="0">
                  <a:pos x="589" y="273"/>
                </a:cxn>
                <a:cxn ang="0">
                  <a:pos x="474" y="0"/>
                </a:cxn>
              </a:cxnLst>
              <a:rect l="0" t="0" r="r" b="b"/>
              <a:pathLst>
                <a:path w="589" h="484">
                  <a:moveTo>
                    <a:pt x="474" y="0"/>
                  </a:moveTo>
                  <a:lnTo>
                    <a:pt x="0" y="211"/>
                  </a:lnTo>
                  <a:lnTo>
                    <a:pt x="114" y="484"/>
                  </a:lnTo>
                  <a:lnTo>
                    <a:pt x="589" y="273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03" name="Freeform 543"/>
            <p:cNvSpPr>
              <a:spLocks/>
            </p:cNvSpPr>
            <p:nvPr/>
          </p:nvSpPr>
          <p:spPr bwMode="auto">
            <a:xfrm>
              <a:off x="1178" y="3078"/>
              <a:ext cx="27" cy="26"/>
            </a:xfrm>
            <a:custGeom>
              <a:avLst/>
              <a:gdLst/>
              <a:ahLst/>
              <a:cxnLst>
                <a:cxn ang="0">
                  <a:pos x="473" y="0"/>
                </a:cxn>
                <a:cxn ang="0">
                  <a:pos x="0" y="211"/>
                </a:cxn>
                <a:cxn ang="0">
                  <a:pos x="108" y="471"/>
                </a:cxn>
                <a:cxn ang="0">
                  <a:pos x="583" y="260"/>
                </a:cxn>
                <a:cxn ang="0">
                  <a:pos x="473" y="0"/>
                </a:cxn>
              </a:cxnLst>
              <a:rect l="0" t="0" r="r" b="b"/>
              <a:pathLst>
                <a:path w="583" h="471">
                  <a:moveTo>
                    <a:pt x="473" y="0"/>
                  </a:moveTo>
                  <a:lnTo>
                    <a:pt x="0" y="211"/>
                  </a:lnTo>
                  <a:lnTo>
                    <a:pt x="108" y="471"/>
                  </a:lnTo>
                  <a:lnTo>
                    <a:pt x="583" y="260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878F8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04" name="Freeform 544"/>
            <p:cNvSpPr>
              <a:spLocks/>
            </p:cNvSpPr>
            <p:nvPr/>
          </p:nvSpPr>
          <p:spPr bwMode="auto">
            <a:xfrm>
              <a:off x="1191" y="3082"/>
              <a:ext cx="10" cy="13"/>
            </a:xfrm>
            <a:custGeom>
              <a:avLst/>
              <a:gdLst/>
              <a:ahLst/>
              <a:cxnLst>
                <a:cxn ang="0">
                  <a:pos x="159" y="223"/>
                </a:cxn>
                <a:cxn ang="0">
                  <a:pos x="137" y="231"/>
                </a:cxn>
                <a:cxn ang="0">
                  <a:pos x="115" y="234"/>
                </a:cxn>
                <a:cxn ang="0">
                  <a:pos x="93" y="232"/>
                </a:cxn>
                <a:cxn ang="0">
                  <a:pos x="73" y="225"/>
                </a:cxn>
                <a:cxn ang="0">
                  <a:pos x="54" y="215"/>
                </a:cxn>
                <a:cxn ang="0">
                  <a:pos x="36" y="201"/>
                </a:cxn>
                <a:cxn ang="0">
                  <a:pos x="22" y="184"/>
                </a:cxn>
                <a:cxn ang="0">
                  <a:pos x="11" y="163"/>
                </a:cxn>
                <a:cxn ang="0">
                  <a:pos x="4" y="141"/>
                </a:cxn>
                <a:cxn ang="0">
                  <a:pos x="0" y="118"/>
                </a:cxn>
                <a:cxn ang="0">
                  <a:pos x="3" y="96"/>
                </a:cxn>
                <a:cxn ang="0">
                  <a:pos x="9" y="74"/>
                </a:cxn>
                <a:cxn ang="0">
                  <a:pos x="19" y="55"/>
                </a:cxn>
                <a:cxn ang="0">
                  <a:pos x="32" y="37"/>
                </a:cxn>
                <a:cxn ang="0">
                  <a:pos x="48" y="22"/>
                </a:cxn>
                <a:cxn ang="0">
                  <a:pos x="69" y="10"/>
                </a:cxn>
                <a:cxn ang="0">
                  <a:pos x="90" y="3"/>
                </a:cxn>
                <a:cxn ang="0">
                  <a:pos x="113" y="0"/>
                </a:cxn>
                <a:cxn ang="0">
                  <a:pos x="134" y="2"/>
                </a:cxn>
                <a:cxn ang="0">
                  <a:pos x="156" y="8"/>
                </a:cxn>
                <a:cxn ang="0">
                  <a:pos x="174" y="19"/>
                </a:cxn>
                <a:cxn ang="0">
                  <a:pos x="191" y="32"/>
                </a:cxn>
                <a:cxn ang="0">
                  <a:pos x="206" y="49"/>
                </a:cxn>
                <a:cxn ang="0">
                  <a:pos x="217" y="70"/>
                </a:cxn>
                <a:cxn ang="0">
                  <a:pos x="224" y="93"/>
                </a:cxn>
                <a:cxn ang="0">
                  <a:pos x="227" y="116"/>
                </a:cxn>
                <a:cxn ang="0">
                  <a:pos x="225" y="138"/>
                </a:cxn>
                <a:cxn ang="0">
                  <a:pos x="219" y="159"/>
                </a:cxn>
                <a:cxn ang="0">
                  <a:pos x="209" y="179"/>
                </a:cxn>
                <a:cxn ang="0">
                  <a:pos x="195" y="197"/>
                </a:cxn>
                <a:cxn ang="0">
                  <a:pos x="179" y="212"/>
                </a:cxn>
                <a:cxn ang="0">
                  <a:pos x="159" y="223"/>
                </a:cxn>
              </a:cxnLst>
              <a:rect l="0" t="0" r="r" b="b"/>
              <a:pathLst>
                <a:path w="227" h="234">
                  <a:moveTo>
                    <a:pt x="159" y="223"/>
                  </a:moveTo>
                  <a:lnTo>
                    <a:pt x="137" y="231"/>
                  </a:lnTo>
                  <a:lnTo>
                    <a:pt x="115" y="234"/>
                  </a:lnTo>
                  <a:lnTo>
                    <a:pt x="93" y="232"/>
                  </a:lnTo>
                  <a:lnTo>
                    <a:pt x="73" y="225"/>
                  </a:lnTo>
                  <a:lnTo>
                    <a:pt x="54" y="215"/>
                  </a:lnTo>
                  <a:lnTo>
                    <a:pt x="36" y="201"/>
                  </a:lnTo>
                  <a:lnTo>
                    <a:pt x="22" y="184"/>
                  </a:lnTo>
                  <a:lnTo>
                    <a:pt x="11" y="163"/>
                  </a:lnTo>
                  <a:lnTo>
                    <a:pt x="4" y="141"/>
                  </a:lnTo>
                  <a:lnTo>
                    <a:pt x="0" y="118"/>
                  </a:lnTo>
                  <a:lnTo>
                    <a:pt x="3" y="96"/>
                  </a:lnTo>
                  <a:lnTo>
                    <a:pt x="9" y="74"/>
                  </a:lnTo>
                  <a:lnTo>
                    <a:pt x="19" y="55"/>
                  </a:lnTo>
                  <a:lnTo>
                    <a:pt x="32" y="37"/>
                  </a:lnTo>
                  <a:lnTo>
                    <a:pt x="48" y="22"/>
                  </a:lnTo>
                  <a:lnTo>
                    <a:pt x="69" y="10"/>
                  </a:lnTo>
                  <a:lnTo>
                    <a:pt x="90" y="3"/>
                  </a:lnTo>
                  <a:lnTo>
                    <a:pt x="113" y="0"/>
                  </a:lnTo>
                  <a:lnTo>
                    <a:pt x="134" y="2"/>
                  </a:lnTo>
                  <a:lnTo>
                    <a:pt x="156" y="8"/>
                  </a:lnTo>
                  <a:lnTo>
                    <a:pt x="174" y="19"/>
                  </a:lnTo>
                  <a:lnTo>
                    <a:pt x="191" y="32"/>
                  </a:lnTo>
                  <a:lnTo>
                    <a:pt x="206" y="49"/>
                  </a:lnTo>
                  <a:lnTo>
                    <a:pt x="217" y="70"/>
                  </a:lnTo>
                  <a:lnTo>
                    <a:pt x="224" y="93"/>
                  </a:lnTo>
                  <a:lnTo>
                    <a:pt x="227" y="116"/>
                  </a:lnTo>
                  <a:lnTo>
                    <a:pt x="225" y="138"/>
                  </a:lnTo>
                  <a:lnTo>
                    <a:pt x="219" y="159"/>
                  </a:lnTo>
                  <a:lnTo>
                    <a:pt x="209" y="179"/>
                  </a:lnTo>
                  <a:lnTo>
                    <a:pt x="195" y="197"/>
                  </a:lnTo>
                  <a:lnTo>
                    <a:pt x="179" y="212"/>
                  </a:lnTo>
                  <a:lnTo>
                    <a:pt x="159" y="223"/>
                  </a:lnTo>
                  <a:close/>
                </a:path>
              </a:pathLst>
            </a:custGeom>
            <a:solidFill>
              <a:srgbClr val="E3333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05" name="Freeform 545"/>
            <p:cNvSpPr>
              <a:spLocks/>
            </p:cNvSpPr>
            <p:nvPr/>
          </p:nvSpPr>
          <p:spPr bwMode="auto">
            <a:xfrm>
              <a:off x="1191" y="3082"/>
              <a:ext cx="10" cy="12"/>
            </a:xfrm>
            <a:custGeom>
              <a:avLst/>
              <a:gdLst/>
              <a:ahLst/>
              <a:cxnLst>
                <a:cxn ang="0">
                  <a:pos x="146" y="206"/>
                </a:cxn>
                <a:cxn ang="0">
                  <a:pos x="125" y="212"/>
                </a:cxn>
                <a:cxn ang="0">
                  <a:pos x="105" y="214"/>
                </a:cxn>
                <a:cxn ang="0">
                  <a:pos x="84" y="212"/>
                </a:cxn>
                <a:cxn ang="0">
                  <a:pos x="66" y="206"/>
                </a:cxn>
                <a:cxn ang="0">
                  <a:pos x="48" y="196"/>
                </a:cxn>
                <a:cxn ang="0">
                  <a:pos x="31" y="183"/>
                </a:cxn>
                <a:cxn ang="0">
                  <a:pos x="18" y="168"/>
                </a:cxn>
                <a:cxn ang="0">
                  <a:pos x="8" y="149"/>
                </a:cxn>
                <a:cxn ang="0">
                  <a:pos x="2" y="129"/>
                </a:cxn>
                <a:cxn ang="0">
                  <a:pos x="0" y="108"/>
                </a:cxn>
                <a:cxn ang="0">
                  <a:pos x="2" y="86"/>
                </a:cxn>
                <a:cxn ang="0">
                  <a:pos x="8" y="67"/>
                </a:cxn>
                <a:cxn ang="0">
                  <a:pos x="17" y="49"/>
                </a:cxn>
                <a:cxn ang="0">
                  <a:pos x="29" y="33"/>
                </a:cxn>
                <a:cxn ang="0">
                  <a:pos x="45" y="19"/>
                </a:cxn>
                <a:cxn ang="0">
                  <a:pos x="63" y="8"/>
                </a:cxn>
                <a:cxn ang="0">
                  <a:pos x="83" y="2"/>
                </a:cxn>
                <a:cxn ang="0">
                  <a:pos x="104" y="0"/>
                </a:cxn>
                <a:cxn ang="0">
                  <a:pos x="123" y="2"/>
                </a:cxn>
                <a:cxn ang="0">
                  <a:pos x="142" y="7"/>
                </a:cxn>
                <a:cxn ang="0">
                  <a:pos x="161" y="17"/>
                </a:cxn>
                <a:cxn ang="0">
                  <a:pos x="176" y="30"/>
                </a:cxn>
                <a:cxn ang="0">
                  <a:pos x="189" y="45"/>
                </a:cxn>
                <a:cxn ang="0">
                  <a:pos x="200" y="63"/>
                </a:cxn>
                <a:cxn ang="0">
                  <a:pos x="206" y="84"/>
                </a:cxn>
                <a:cxn ang="0">
                  <a:pos x="208" y="105"/>
                </a:cxn>
                <a:cxn ang="0">
                  <a:pos x="206" y="127"/>
                </a:cxn>
                <a:cxn ang="0">
                  <a:pos x="201" y="147"/>
                </a:cxn>
                <a:cxn ang="0">
                  <a:pos x="191" y="164"/>
                </a:cxn>
                <a:cxn ang="0">
                  <a:pos x="179" y="181"/>
                </a:cxn>
                <a:cxn ang="0">
                  <a:pos x="164" y="195"/>
                </a:cxn>
                <a:cxn ang="0">
                  <a:pos x="146" y="206"/>
                </a:cxn>
              </a:cxnLst>
              <a:rect l="0" t="0" r="r" b="b"/>
              <a:pathLst>
                <a:path w="208" h="214">
                  <a:moveTo>
                    <a:pt x="146" y="206"/>
                  </a:moveTo>
                  <a:lnTo>
                    <a:pt x="125" y="212"/>
                  </a:lnTo>
                  <a:lnTo>
                    <a:pt x="105" y="214"/>
                  </a:lnTo>
                  <a:lnTo>
                    <a:pt x="84" y="212"/>
                  </a:lnTo>
                  <a:lnTo>
                    <a:pt x="66" y="206"/>
                  </a:lnTo>
                  <a:lnTo>
                    <a:pt x="48" y="196"/>
                  </a:lnTo>
                  <a:lnTo>
                    <a:pt x="31" y="183"/>
                  </a:lnTo>
                  <a:lnTo>
                    <a:pt x="18" y="168"/>
                  </a:lnTo>
                  <a:lnTo>
                    <a:pt x="8" y="149"/>
                  </a:lnTo>
                  <a:lnTo>
                    <a:pt x="2" y="129"/>
                  </a:lnTo>
                  <a:lnTo>
                    <a:pt x="0" y="108"/>
                  </a:lnTo>
                  <a:lnTo>
                    <a:pt x="2" y="86"/>
                  </a:lnTo>
                  <a:lnTo>
                    <a:pt x="8" y="67"/>
                  </a:lnTo>
                  <a:lnTo>
                    <a:pt x="17" y="49"/>
                  </a:lnTo>
                  <a:lnTo>
                    <a:pt x="29" y="33"/>
                  </a:lnTo>
                  <a:lnTo>
                    <a:pt x="45" y="19"/>
                  </a:lnTo>
                  <a:lnTo>
                    <a:pt x="63" y="8"/>
                  </a:lnTo>
                  <a:lnTo>
                    <a:pt x="83" y="2"/>
                  </a:lnTo>
                  <a:lnTo>
                    <a:pt x="104" y="0"/>
                  </a:lnTo>
                  <a:lnTo>
                    <a:pt x="123" y="2"/>
                  </a:lnTo>
                  <a:lnTo>
                    <a:pt x="142" y="7"/>
                  </a:lnTo>
                  <a:lnTo>
                    <a:pt x="161" y="17"/>
                  </a:lnTo>
                  <a:lnTo>
                    <a:pt x="176" y="30"/>
                  </a:lnTo>
                  <a:lnTo>
                    <a:pt x="189" y="45"/>
                  </a:lnTo>
                  <a:lnTo>
                    <a:pt x="200" y="63"/>
                  </a:lnTo>
                  <a:lnTo>
                    <a:pt x="206" y="84"/>
                  </a:lnTo>
                  <a:lnTo>
                    <a:pt x="208" y="105"/>
                  </a:lnTo>
                  <a:lnTo>
                    <a:pt x="206" y="127"/>
                  </a:lnTo>
                  <a:lnTo>
                    <a:pt x="201" y="147"/>
                  </a:lnTo>
                  <a:lnTo>
                    <a:pt x="191" y="164"/>
                  </a:lnTo>
                  <a:lnTo>
                    <a:pt x="179" y="181"/>
                  </a:lnTo>
                  <a:lnTo>
                    <a:pt x="164" y="195"/>
                  </a:lnTo>
                  <a:lnTo>
                    <a:pt x="146" y="206"/>
                  </a:lnTo>
                  <a:close/>
                </a:path>
              </a:pathLst>
            </a:custGeom>
            <a:solidFill>
              <a:srgbClr val="EB5F6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06" name="Freeform 546"/>
            <p:cNvSpPr>
              <a:spLocks/>
            </p:cNvSpPr>
            <p:nvPr/>
          </p:nvSpPr>
          <p:spPr bwMode="auto">
            <a:xfrm>
              <a:off x="1192" y="3083"/>
              <a:ext cx="8" cy="10"/>
            </a:xfrm>
            <a:custGeom>
              <a:avLst/>
              <a:gdLst/>
              <a:ahLst/>
              <a:cxnLst>
                <a:cxn ang="0">
                  <a:pos x="131" y="187"/>
                </a:cxn>
                <a:cxn ang="0">
                  <a:pos x="113" y="193"/>
                </a:cxn>
                <a:cxn ang="0">
                  <a:pos x="95" y="194"/>
                </a:cxn>
                <a:cxn ang="0">
                  <a:pos x="76" y="192"/>
                </a:cxn>
                <a:cxn ang="0">
                  <a:pos x="59" y="187"/>
                </a:cxn>
                <a:cxn ang="0">
                  <a:pos x="44" y="178"/>
                </a:cxn>
                <a:cxn ang="0">
                  <a:pos x="29" y="167"/>
                </a:cxn>
                <a:cxn ang="0">
                  <a:pos x="17" y="152"/>
                </a:cxn>
                <a:cxn ang="0">
                  <a:pos x="8" y="135"/>
                </a:cxn>
                <a:cxn ang="0">
                  <a:pos x="2" y="116"/>
                </a:cxn>
                <a:cxn ang="0">
                  <a:pos x="0" y="97"/>
                </a:cxn>
                <a:cxn ang="0">
                  <a:pos x="2" y="79"/>
                </a:cxn>
                <a:cxn ang="0">
                  <a:pos x="7" y="61"/>
                </a:cxn>
                <a:cxn ang="0">
                  <a:pos x="15" y="45"/>
                </a:cxn>
                <a:cxn ang="0">
                  <a:pos x="26" y="30"/>
                </a:cxn>
                <a:cxn ang="0">
                  <a:pos x="41" y="17"/>
                </a:cxn>
                <a:cxn ang="0">
                  <a:pos x="57" y="8"/>
                </a:cxn>
                <a:cxn ang="0">
                  <a:pos x="75" y="1"/>
                </a:cxn>
                <a:cxn ang="0">
                  <a:pos x="95" y="0"/>
                </a:cxn>
                <a:cxn ang="0">
                  <a:pos x="112" y="1"/>
                </a:cxn>
                <a:cxn ang="0">
                  <a:pos x="130" y="7"/>
                </a:cxn>
                <a:cxn ang="0">
                  <a:pos x="146" y="15"/>
                </a:cxn>
                <a:cxn ang="0">
                  <a:pos x="160" y="27"/>
                </a:cxn>
                <a:cxn ang="0">
                  <a:pos x="172" y="41"/>
                </a:cxn>
                <a:cxn ang="0">
                  <a:pos x="181" y="58"/>
                </a:cxn>
                <a:cxn ang="0">
                  <a:pos x="187" y="77"/>
                </a:cxn>
                <a:cxn ang="0">
                  <a:pos x="189" y="96"/>
                </a:cxn>
                <a:cxn ang="0">
                  <a:pos x="188" y="114"/>
                </a:cxn>
                <a:cxn ang="0">
                  <a:pos x="182" y="132"/>
                </a:cxn>
                <a:cxn ang="0">
                  <a:pos x="174" y="149"/>
                </a:cxn>
                <a:cxn ang="0">
                  <a:pos x="163" y="165"/>
                </a:cxn>
                <a:cxn ang="0">
                  <a:pos x="149" y="177"/>
                </a:cxn>
                <a:cxn ang="0">
                  <a:pos x="131" y="187"/>
                </a:cxn>
              </a:cxnLst>
              <a:rect l="0" t="0" r="r" b="b"/>
              <a:pathLst>
                <a:path w="189" h="194">
                  <a:moveTo>
                    <a:pt x="131" y="187"/>
                  </a:moveTo>
                  <a:lnTo>
                    <a:pt x="113" y="193"/>
                  </a:lnTo>
                  <a:lnTo>
                    <a:pt x="95" y="194"/>
                  </a:lnTo>
                  <a:lnTo>
                    <a:pt x="76" y="192"/>
                  </a:lnTo>
                  <a:lnTo>
                    <a:pt x="59" y="187"/>
                  </a:lnTo>
                  <a:lnTo>
                    <a:pt x="44" y="178"/>
                  </a:lnTo>
                  <a:lnTo>
                    <a:pt x="29" y="167"/>
                  </a:lnTo>
                  <a:lnTo>
                    <a:pt x="17" y="152"/>
                  </a:lnTo>
                  <a:lnTo>
                    <a:pt x="8" y="135"/>
                  </a:lnTo>
                  <a:lnTo>
                    <a:pt x="2" y="116"/>
                  </a:lnTo>
                  <a:lnTo>
                    <a:pt x="0" y="97"/>
                  </a:lnTo>
                  <a:lnTo>
                    <a:pt x="2" y="79"/>
                  </a:lnTo>
                  <a:lnTo>
                    <a:pt x="7" y="61"/>
                  </a:lnTo>
                  <a:lnTo>
                    <a:pt x="15" y="45"/>
                  </a:lnTo>
                  <a:lnTo>
                    <a:pt x="26" y="30"/>
                  </a:lnTo>
                  <a:lnTo>
                    <a:pt x="41" y="17"/>
                  </a:lnTo>
                  <a:lnTo>
                    <a:pt x="57" y="8"/>
                  </a:lnTo>
                  <a:lnTo>
                    <a:pt x="75" y="1"/>
                  </a:lnTo>
                  <a:lnTo>
                    <a:pt x="95" y="0"/>
                  </a:lnTo>
                  <a:lnTo>
                    <a:pt x="112" y="1"/>
                  </a:lnTo>
                  <a:lnTo>
                    <a:pt x="130" y="7"/>
                  </a:lnTo>
                  <a:lnTo>
                    <a:pt x="146" y="15"/>
                  </a:lnTo>
                  <a:lnTo>
                    <a:pt x="160" y="27"/>
                  </a:lnTo>
                  <a:lnTo>
                    <a:pt x="172" y="41"/>
                  </a:lnTo>
                  <a:lnTo>
                    <a:pt x="181" y="58"/>
                  </a:lnTo>
                  <a:lnTo>
                    <a:pt x="187" y="77"/>
                  </a:lnTo>
                  <a:lnTo>
                    <a:pt x="189" y="96"/>
                  </a:lnTo>
                  <a:lnTo>
                    <a:pt x="188" y="114"/>
                  </a:lnTo>
                  <a:lnTo>
                    <a:pt x="182" y="132"/>
                  </a:lnTo>
                  <a:lnTo>
                    <a:pt x="174" y="149"/>
                  </a:lnTo>
                  <a:lnTo>
                    <a:pt x="163" y="165"/>
                  </a:lnTo>
                  <a:lnTo>
                    <a:pt x="149" y="177"/>
                  </a:lnTo>
                  <a:lnTo>
                    <a:pt x="131" y="187"/>
                  </a:lnTo>
                  <a:close/>
                </a:path>
              </a:pathLst>
            </a:custGeom>
            <a:solidFill>
              <a:srgbClr val="F0878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07" name="Freeform 547"/>
            <p:cNvSpPr>
              <a:spLocks/>
            </p:cNvSpPr>
            <p:nvPr/>
          </p:nvSpPr>
          <p:spPr bwMode="auto">
            <a:xfrm>
              <a:off x="1192" y="3083"/>
              <a:ext cx="8" cy="10"/>
            </a:xfrm>
            <a:custGeom>
              <a:avLst/>
              <a:gdLst/>
              <a:ahLst/>
              <a:cxnLst>
                <a:cxn ang="0">
                  <a:pos x="120" y="170"/>
                </a:cxn>
                <a:cxn ang="0">
                  <a:pos x="104" y="175"/>
                </a:cxn>
                <a:cxn ang="0">
                  <a:pos x="87" y="177"/>
                </a:cxn>
                <a:cxn ang="0">
                  <a:pos x="70" y="176"/>
                </a:cxn>
                <a:cxn ang="0">
                  <a:pos x="54" y="171"/>
                </a:cxn>
                <a:cxn ang="0">
                  <a:pos x="40" y="163"/>
                </a:cxn>
                <a:cxn ang="0">
                  <a:pos x="27" y="152"/>
                </a:cxn>
                <a:cxn ang="0">
                  <a:pos x="15" y="139"/>
                </a:cxn>
                <a:cxn ang="0">
                  <a:pos x="7" y="124"/>
                </a:cxn>
                <a:cxn ang="0">
                  <a:pos x="2" y="107"/>
                </a:cxn>
                <a:cxn ang="0">
                  <a:pos x="0" y="90"/>
                </a:cxn>
                <a:cxn ang="0">
                  <a:pos x="2" y="72"/>
                </a:cxn>
                <a:cxn ang="0">
                  <a:pos x="7" y="56"/>
                </a:cxn>
                <a:cxn ang="0">
                  <a:pos x="14" y="41"/>
                </a:cxn>
                <a:cxn ang="0">
                  <a:pos x="25" y="28"/>
                </a:cxn>
                <a:cxn ang="0">
                  <a:pos x="37" y="16"/>
                </a:cxn>
                <a:cxn ang="0">
                  <a:pos x="52" y="8"/>
                </a:cxn>
                <a:cxn ang="0">
                  <a:pos x="68" y="2"/>
                </a:cxn>
                <a:cxn ang="0">
                  <a:pos x="85" y="0"/>
                </a:cxn>
                <a:cxn ang="0">
                  <a:pos x="102" y="2"/>
                </a:cxn>
                <a:cxn ang="0">
                  <a:pos x="117" y="7"/>
                </a:cxn>
                <a:cxn ang="0">
                  <a:pos x="132" y="15"/>
                </a:cxn>
                <a:cxn ang="0">
                  <a:pos x="145" y="25"/>
                </a:cxn>
                <a:cxn ang="0">
                  <a:pos x="156" y="38"/>
                </a:cxn>
                <a:cxn ang="0">
                  <a:pos x="164" y="53"/>
                </a:cxn>
                <a:cxn ang="0">
                  <a:pos x="169" y="70"/>
                </a:cxn>
                <a:cxn ang="0">
                  <a:pos x="171" y="88"/>
                </a:cxn>
                <a:cxn ang="0">
                  <a:pos x="169" y="105"/>
                </a:cxn>
                <a:cxn ang="0">
                  <a:pos x="165" y="121"/>
                </a:cxn>
                <a:cxn ang="0">
                  <a:pos x="158" y="136"/>
                </a:cxn>
                <a:cxn ang="0">
                  <a:pos x="148" y="150"/>
                </a:cxn>
                <a:cxn ang="0">
                  <a:pos x="136" y="162"/>
                </a:cxn>
                <a:cxn ang="0">
                  <a:pos x="120" y="170"/>
                </a:cxn>
              </a:cxnLst>
              <a:rect l="0" t="0" r="r" b="b"/>
              <a:pathLst>
                <a:path w="171" h="177">
                  <a:moveTo>
                    <a:pt x="120" y="170"/>
                  </a:moveTo>
                  <a:lnTo>
                    <a:pt x="104" y="175"/>
                  </a:lnTo>
                  <a:lnTo>
                    <a:pt x="87" y="177"/>
                  </a:lnTo>
                  <a:lnTo>
                    <a:pt x="70" y="176"/>
                  </a:lnTo>
                  <a:lnTo>
                    <a:pt x="54" y="171"/>
                  </a:lnTo>
                  <a:lnTo>
                    <a:pt x="40" y="163"/>
                  </a:lnTo>
                  <a:lnTo>
                    <a:pt x="27" y="152"/>
                  </a:lnTo>
                  <a:lnTo>
                    <a:pt x="15" y="139"/>
                  </a:lnTo>
                  <a:lnTo>
                    <a:pt x="7" y="124"/>
                  </a:lnTo>
                  <a:lnTo>
                    <a:pt x="2" y="107"/>
                  </a:lnTo>
                  <a:lnTo>
                    <a:pt x="0" y="90"/>
                  </a:lnTo>
                  <a:lnTo>
                    <a:pt x="2" y="72"/>
                  </a:lnTo>
                  <a:lnTo>
                    <a:pt x="7" y="56"/>
                  </a:lnTo>
                  <a:lnTo>
                    <a:pt x="14" y="41"/>
                  </a:lnTo>
                  <a:lnTo>
                    <a:pt x="25" y="28"/>
                  </a:lnTo>
                  <a:lnTo>
                    <a:pt x="37" y="16"/>
                  </a:lnTo>
                  <a:lnTo>
                    <a:pt x="52" y="8"/>
                  </a:lnTo>
                  <a:lnTo>
                    <a:pt x="68" y="2"/>
                  </a:lnTo>
                  <a:lnTo>
                    <a:pt x="85" y="0"/>
                  </a:lnTo>
                  <a:lnTo>
                    <a:pt x="102" y="2"/>
                  </a:lnTo>
                  <a:lnTo>
                    <a:pt x="117" y="7"/>
                  </a:lnTo>
                  <a:lnTo>
                    <a:pt x="132" y="15"/>
                  </a:lnTo>
                  <a:lnTo>
                    <a:pt x="145" y="25"/>
                  </a:lnTo>
                  <a:lnTo>
                    <a:pt x="156" y="38"/>
                  </a:lnTo>
                  <a:lnTo>
                    <a:pt x="164" y="53"/>
                  </a:lnTo>
                  <a:lnTo>
                    <a:pt x="169" y="70"/>
                  </a:lnTo>
                  <a:lnTo>
                    <a:pt x="171" y="88"/>
                  </a:lnTo>
                  <a:lnTo>
                    <a:pt x="169" y="105"/>
                  </a:lnTo>
                  <a:lnTo>
                    <a:pt x="165" y="121"/>
                  </a:lnTo>
                  <a:lnTo>
                    <a:pt x="158" y="136"/>
                  </a:lnTo>
                  <a:lnTo>
                    <a:pt x="148" y="150"/>
                  </a:lnTo>
                  <a:lnTo>
                    <a:pt x="136" y="162"/>
                  </a:lnTo>
                  <a:lnTo>
                    <a:pt x="120" y="170"/>
                  </a:lnTo>
                  <a:close/>
                </a:path>
              </a:pathLst>
            </a:custGeom>
            <a:solidFill>
              <a:srgbClr val="F5AE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08" name="Freeform 548"/>
            <p:cNvSpPr>
              <a:spLocks/>
            </p:cNvSpPr>
            <p:nvPr/>
          </p:nvSpPr>
          <p:spPr bwMode="auto">
            <a:xfrm>
              <a:off x="1193" y="3083"/>
              <a:ext cx="7" cy="9"/>
            </a:xfrm>
            <a:custGeom>
              <a:avLst/>
              <a:gdLst/>
              <a:ahLst/>
              <a:cxnLst>
                <a:cxn ang="0">
                  <a:pos x="106" y="149"/>
                </a:cxn>
                <a:cxn ang="0">
                  <a:pos x="92" y="155"/>
                </a:cxn>
                <a:cxn ang="0">
                  <a:pos x="77" y="156"/>
                </a:cxn>
                <a:cxn ang="0">
                  <a:pos x="63" y="155"/>
                </a:cxn>
                <a:cxn ang="0">
                  <a:pos x="48" y="150"/>
                </a:cxn>
                <a:cxn ang="0">
                  <a:pos x="35" y="143"/>
                </a:cxn>
                <a:cxn ang="0">
                  <a:pos x="24" y="133"/>
                </a:cxn>
                <a:cxn ang="0">
                  <a:pos x="14" y="122"/>
                </a:cxn>
                <a:cxn ang="0">
                  <a:pos x="6" y="108"/>
                </a:cxn>
                <a:cxn ang="0">
                  <a:pos x="2" y="93"/>
                </a:cxn>
                <a:cxn ang="0">
                  <a:pos x="0" y="78"/>
                </a:cxn>
                <a:cxn ang="0">
                  <a:pos x="1" y="63"/>
                </a:cxn>
                <a:cxn ang="0">
                  <a:pos x="5" y="49"/>
                </a:cxn>
                <a:cxn ang="0">
                  <a:pos x="13" y="35"/>
                </a:cxn>
                <a:cxn ang="0">
                  <a:pos x="22" y="24"/>
                </a:cxn>
                <a:cxn ang="0">
                  <a:pos x="33" y="13"/>
                </a:cxn>
                <a:cxn ang="0">
                  <a:pos x="46" y="6"/>
                </a:cxn>
                <a:cxn ang="0">
                  <a:pos x="60" y="1"/>
                </a:cxn>
                <a:cxn ang="0">
                  <a:pos x="76" y="0"/>
                </a:cxn>
                <a:cxn ang="0">
                  <a:pos x="90" y="1"/>
                </a:cxn>
                <a:cxn ang="0">
                  <a:pos x="104" y="5"/>
                </a:cxn>
                <a:cxn ang="0">
                  <a:pos x="118" y="11"/>
                </a:cxn>
                <a:cxn ang="0">
                  <a:pos x="129" y="21"/>
                </a:cxn>
                <a:cxn ang="0">
                  <a:pos x="139" y="32"/>
                </a:cxn>
                <a:cxn ang="0">
                  <a:pos x="146" y="46"/>
                </a:cxn>
                <a:cxn ang="0">
                  <a:pos x="150" y="61"/>
                </a:cxn>
                <a:cxn ang="0">
                  <a:pos x="152" y="77"/>
                </a:cxn>
                <a:cxn ang="0">
                  <a:pos x="151" y="91"/>
                </a:cxn>
                <a:cxn ang="0">
                  <a:pos x="147" y="106"/>
                </a:cxn>
                <a:cxn ang="0">
                  <a:pos x="140" y="120"/>
                </a:cxn>
                <a:cxn ang="0">
                  <a:pos x="131" y="131"/>
                </a:cxn>
                <a:cxn ang="0">
                  <a:pos x="120" y="142"/>
                </a:cxn>
                <a:cxn ang="0">
                  <a:pos x="106" y="149"/>
                </a:cxn>
              </a:cxnLst>
              <a:rect l="0" t="0" r="r" b="b"/>
              <a:pathLst>
                <a:path w="152" h="156">
                  <a:moveTo>
                    <a:pt x="106" y="149"/>
                  </a:moveTo>
                  <a:lnTo>
                    <a:pt x="92" y="155"/>
                  </a:lnTo>
                  <a:lnTo>
                    <a:pt x="77" y="156"/>
                  </a:lnTo>
                  <a:lnTo>
                    <a:pt x="63" y="155"/>
                  </a:lnTo>
                  <a:lnTo>
                    <a:pt x="48" y="150"/>
                  </a:lnTo>
                  <a:lnTo>
                    <a:pt x="35" y="143"/>
                  </a:lnTo>
                  <a:lnTo>
                    <a:pt x="24" y="133"/>
                  </a:lnTo>
                  <a:lnTo>
                    <a:pt x="14" y="122"/>
                  </a:lnTo>
                  <a:lnTo>
                    <a:pt x="6" y="108"/>
                  </a:lnTo>
                  <a:lnTo>
                    <a:pt x="2" y="93"/>
                  </a:lnTo>
                  <a:lnTo>
                    <a:pt x="0" y="78"/>
                  </a:lnTo>
                  <a:lnTo>
                    <a:pt x="1" y="63"/>
                  </a:lnTo>
                  <a:lnTo>
                    <a:pt x="5" y="49"/>
                  </a:lnTo>
                  <a:lnTo>
                    <a:pt x="13" y="35"/>
                  </a:lnTo>
                  <a:lnTo>
                    <a:pt x="22" y="24"/>
                  </a:lnTo>
                  <a:lnTo>
                    <a:pt x="33" y="13"/>
                  </a:lnTo>
                  <a:lnTo>
                    <a:pt x="46" y="6"/>
                  </a:lnTo>
                  <a:lnTo>
                    <a:pt x="60" y="1"/>
                  </a:lnTo>
                  <a:lnTo>
                    <a:pt x="76" y="0"/>
                  </a:lnTo>
                  <a:lnTo>
                    <a:pt x="90" y="1"/>
                  </a:lnTo>
                  <a:lnTo>
                    <a:pt x="104" y="5"/>
                  </a:lnTo>
                  <a:lnTo>
                    <a:pt x="118" y="11"/>
                  </a:lnTo>
                  <a:lnTo>
                    <a:pt x="129" y="21"/>
                  </a:lnTo>
                  <a:lnTo>
                    <a:pt x="139" y="32"/>
                  </a:lnTo>
                  <a:lnTo>
                    <a:pt x="146" y="46"/>
                  </a:lnTo>
                  <a:lnTo>
                    <a:pt x="150" y="61"/>
                  </a:lnTo>
                  <a:lnTo>
                    <a:pt x="152" y="77"/>
                  </a:lnTo>
                  <a:lnTo>
                    <a:pt x="151" y="91"/>
                  </a:lnTo>
                  <a:lnTo>
                    <a:pt x="147" y="106"/>
                  </a:lnTo>
                  <a:lnTo>
                    <a:pt x="140" y="120"/>
                  </a:lnTo>
                  <a:lnTo>
                    <a:pt x="131" y="131"/>
                  </a:lnTo>
                  <a:lnTo>
                    <a:pt x="120" y="142"/>
                  </a:lnTo>
                  <a:lnTo>
                    <a:pt x="106" y="149"/>
                  </a:lnTo>
                  <a:close/>
                </a:path>
              </a:pathLst>
            </a:custGeom>
            <a:solidFill>
              <a:srgbClr val="FAD6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09" name="Freeform 549"/>
            <p:cNvSpPr>
              <a:spLocks/>
            </p:cNvSpPr>
            <p:nvPr/>
          </p:nvSpPr>
          <p:spPr bwMode="auto">
            <a:xfrm>
              <a:off x="1193" y="3083"/>
              <a:ext cx="6" cy="8"/>
            </a:xfrm>
            <a:custGeom>
              <a:avLst/>
              <a:gdLst/>
              <a:ahLst/>
              <a:cxnLst>
                <a:cxn ang="0">
                  <a:pos x="93" y="134"/>
                </a:cxn>
                <a:cxn ang="0">
                  <a:pos x="80" y="138"/>
                </a:cxn>
                <a:cxn ang="0">
                  <a:pos x="68" y="139"/>
                </a:cxn>
                <a:cxn ang="0">
                  <a:pos x="55" y="138"/>
                </a:cxn>
                <a:cxn ang="0">
                  <a:pos x="42" y="134"/>
                </a:cxn>
                <a:cxn ang="0">
                  <a:pos x="30" y="127"/>
                </a:cxn>
                <a:cxn ang="0">
                  <a:pos x="20" y="119"/>
                </a:cxn>
                <a:cxn ang="0">
                  <a:pos x="12" y="109"/>
                </a:cxn>
                <a:cxn ang="0">
                  <a:pos x="5" y="97"/>
                </a:cxn>
                <a:cxn ang="0">
                  <a:pos x="1" y="83"/>
                </a:cxn>
                <a:cxn ang="0">
                  <a:pos x="0" y="70"/>
                </a:cxn>
                <a:cxn ang="0">
                  <a:pos x="1" y="57"/>
                </a:cxn>
                <a:cxn ang="0">
                  <a:pos x="5" y="44"/>
                </a:cxn>
                <a:cxn ang="0">
                  <a:pos x="11" y="31"/>
                </a:cxn>
                <a:cxn ang="0">
                  <a:pos x="19" y="21"/>
                </a:cxn>
                <a:cxn ang="0">
                  <a:pos x="28" y="12"/>
                </a:cxn>
                <a:cxn ang="0">
                  <a:pos x="40" y="5"/>
                </a:cxn>
                <a:cxn ang="0">
                  <a:pos x="54" y="1"/>
                </a:cxn>
                <a:cxn ang="0">
                  <a:pos x="66" y="0"/>
                </a:cxn>
                <a:cxn ang="0">
                  <a:pos x="79" y="1"/>
                </a:cxn>
                <a:cxn ang="0">
                  <a:pos x="91" y="5"/>
                </a:cxn>
                <a:cxn ang="0">
                  <a:pos x="104" y="11"/>
                </a:cxn>
                <a:cxn ang="0">
                  <a:pos x="114" y="20"/>
                </a:cxn>
                <a:cxn ang="0">
                  <a:pos x="122" y="29"/>
                </a:cxn>
                <a:cxn ang="0">
                  <a:pos x="129" y="42"/>
                </a:cxn>
                <a:cxn ang="0">
                  <a:pos x="133" y="56"/>
                </a:cxn>
                <a:cxn ang="0">
                  <a:pos x="134" y="68"/>
                </a:cxn>
                <a:cxn ang="0">
                  <a:pos x="133" y="82"/>
                </a:cxn>
                <a:cxn ang="0">
                  <a:pos x="129" y="95"/>
                </a:cxn>
                <a:cxn ang="0">
                  <a:pos x="123" y="107"/>
                </a:cxn>
                <a:cxn ang="0">
                  <a:pos x="115" y="118"/>
                </a:cxn>
                <a:cxn ang="0">
                  <a:pos x="106" y="126"/>
                </a:cxn>
                <a:cxn ang="0">
                  <a:pos x="93" y="134"/>
                </a:cxn>
              </a:cxnLst>
              <a:rect l="0" t="0" r="r" b="b"/>
              <a:pathLst>
                <a:path w="134" h="139">
                  <a:moveTo>
                    <a:pt x="93" y="134"/>
                  </a:moveTo>
                  <a:lnTo>
                    <a:pt x="80" y="138"/>
                  </a:lnTo>
                  <a:lnTo>
                    <a:pt x="68" y="139"/>
                  </a:lnTo>
                  <a:lnTo>
                    <a:pt x="55" y="138"/>
                  </a:lnTo>
                  <a:lnTo>
                    <a:pt x="42" y="134"/>
                  </a:lnTo>
                  <a:lnTo>
                    <a:pt x="30" y="127"/>
                  </a:lnTo>
                  <a:lnTo>
                    <a:pt x="20" y="119"/>
                  </a:lnTo>
                  <a:lnTo>
                    <a:pt x="12" y="109"/>
                  </a:lnTo>
                  <a:lnTo>
                    <a:pt x="5" y="97"/>
                  </a:lnTo>
                  <a:lnTo>
                    <a:pt x="1" y="83"/>
                  </a:lnTo>
                  <a:lnTo>
                    <a:pt x="0" y="70"/>
                  </a:lnTo>
                  <a:lnTo>
                    <a:pt x="1" y="57"/>
                  </a:lnTo>
                  <a:lnTo>
                    <a:pt x="5" y="44"/>
                  </a:lnTo>
                  <a:lnTo>
                    <a:pt x="11" y="31"/>
                  </a:lnTo>
                  <a:lnTo>
                    <a:pt x="19" y="21"/>
                  </a:lnTo>
                  <a:lnTo>
                    <a:pt x="28" y="12"/>
                  </a:lnTo>
                  <a:lnTo>
                    <a:pt x="40" y="5"/>
                  </a:lnTo>
                  <a:lnTo>
                    <a:pt x="54" y="1"/>
                  </a:lnTo>
                  <a:lnTo>
                    <a:pt x="66" y="0"/>
                  </a:lnTo>
                  <a:lnTo>
                    <a:pt x="79" y="1"/>
                  </a:lnTo>
                  <a:lnTo>
                    <a:pt x="91" y="5"/>
                  </a:lnTo>
                  <a:lnTo>
                    <a:pt x="104" y="11"/>
                  </a:lnTo>
                  <a:lnTo>
                    <a:pt x="114" y="20"/>
                  </a:lnTo>
                  <a:lnTo>
                    <a:pt x="122" y="29"/>
                  </a:lnTo>
                  <a:lnTo>
                    <a:pt x="129" y="42"/>
                  </a:lnTo>
                  <a:lnTo>
                    <a:pt x="133" y="56"/>
                  </a:lnTo>
                  <a:lnTo>
                    <a:pt x="134" y="68"/>
                  </a:lnTo>
                  <a:lnTo>
                    <a:pt x="133" y="82"/>
                  </a:lnTo>
                  <a:lnTo>
                    <a:pt x="129" y="95"/>
                  </a:lnTo>
                  <a:lnTo>
                    <a:pt x="123" y="107"/>
                  </a:lnTo>
                  <a:lnTo>
                    <a:pt x="115" y="118"/>
                  </a:lnTo>
                  <a:lnTo>
                    <a:pt x="106" y="126"/>
                  </a:lnTo>
                  <a:lnTo>
                    <a:pt x="93" y="1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10" name="Freeform 550"/>
            <p:cNvSpPr>
              <a:spLocks/>
            </p:cNvSpPr>
            <p:nvPr/>
          </p:nvSpPr>
          <p:spPr bwMode="auto">
            <a:xfrm>
              <a:off x="1185" y="3093"/>
              <a:ext cx="1" cy="2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5" y="3"/>
                </a:cxn>
                <a:cxn ang="0">
                  <a:pos x="1" y="8"/>
                </a:cxn>
                <a:cxn ang="0">
                  <a:pos x="0" y="15"/>
                </a:cxn>
                <a:cxn ang="0">
                  <a:pos x="1" y="20"/>
                </a:cxn>
                <a:cxn ang="0">
                  <a:pos x="4" y="26"/>
                </a:cxn>
                <a:cxn ang="0">
                  <a:pos x="8" y="31"/>
                </a:cxn>
                <a:cxn ang="0">
                  <a:pos x="14" y="33"/>
                </a:cxn>
                <a:cxn ang="0">
                  <a:pos x="21" y="32"/>
                </a:cxn>
                <a:cxn ang="0">
                  <a:pos x="11" y="0"/>
                </a:cxn>
              </a:cxnLst>
              <a:rect l="0" t="0" r="r" b="b"/>
              <a:pathLst>
                <a:path w="21" h="33">
                  <a:moveTo>
                    <a:pt x="11" y="0"/>
                  </a:moveTo>
                  <a:lnTo>
                    <a:pt x="5" y="3"/>
                  </a:lnTo>
                  <a:lnTo>
                    <a:pt x="1" y="8"/>
                  </a:lnTo>
                  <a:lnTo>
                    <a:pt x="0" y="15"/>
                  </a:lnTo>
                  <a:lnTo>
                    <a:pt x="1" y="20"/>
                  </a:lnTo>
                  <a:lnTo>
                    <a:pt x="4" y="26"/>
                  </a:lnTo>
                  <a:lnTo>
                    <a:pt x="8" y="31"/>
                  </a:lnTo>
                  <a:lnTo>
                    <a:pt x="14" y="33"/>
                  </a:lnTo>
                  <a:lnTo>
                    <a:pt x="21" y="3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11" name="Freeform 551"/>
            <p:cNvSpPr>
              <a:spLocks/>
            </p:cNvSpPr>
            <p:nvPr/>
          </p:nvSpPr>
          <p:spPr bwMode="auto">
            <a:xfrm>
              <a:off x="1186" y="3089"/>
              <a:ext cx="3" cy="6"/>
            </a:xfrm>
            <a:custGeom>
              <a:avLst/>
              <a:gdLst/>
              <a:ahLst/>
              <a:cxnLst>
                <a:cxn ang="0">
                  <a:pos x="40" y="12"/>
                </a:cxn>
                <a:cxn ang="0">
                  <a:pos x="40" y="12"/>
                </a:cxn>
                <a:cxn ang="0">
                  <a:pos x="42" y="22"/>
                </a:cxn>
                <a:cxn ang="0">
                  <a:pos x="42" y="28"/>
                </a:cxn>
                <a:cxn ang="0">
                  <a:pos x="39" y="37"/>
                </a:cxn>
                <a:cxn ang="0">
                  <a:pos x="36" y="43"/>
                </a:cxn>
                <a:cxn ang="0">
                  <a:pos x="30" y="49"/>
                </a:cxn>
                <a:cxn ang="0">
                  <a:pos x="21" y="57"/>
                </a:cxn>
                <a:cxn ang="0">
                  <a:pos x="12" y="61"/>
                </a:cxn>
                <a:cxn ang="0">
                  <a:pos x="0" y="66"/>
                </a:cxn>
                <a:cxn ang="0">
                  <a:pos x="10" y="98"/>
                </a:cxn>
                <a:cxn ang="0">
                  <a:pos x="26" y="92"/>
                </a:cxn>
                <a:cxn ang="0">
                  <a:pos x="39" y="84"/>
                </a:cxn>
                <a:cxn ang="0">
                  <a:pos x="50" y="74"/>
                </a:cxn>
                <a:cxn ang="0">
                  <a:pos x="63" y="64"/>
                </a:cxn>
                <a:cxn ang="0">
                  <a:pos x="70" y="49"/>
                </a:cxn>
                <a:cxn ang="0">
                  <a:pos x="75" y="34"/>
                </a:cxn>
                <a:cxn ang="0">
                  <a:pos x="75" y="18"/>
                </a:cxn>
                <a:cxn ang="0">
                  <a:pos x="71" y="0"/>
                </a:cxn>
                <a:cxn ang="0">
                  <a:pos x="71" y="0"/>
                </a:cxn>
                <a:cxn ang="0">
                  <a:pos x="40" y="12"/>
                </a:cxn>
              </a:cxnLst>
              <a:rect l="0" t="0" r="r" b="b"/>
              <a:pathLst>
                <a:path w="75" h="98">
                  <a:moveTo>
                    <a:pt x="40" y="12"/>
                  </a:moveTo>
                  <a:lnTo>
                    <a:pt x="40" y="12"/>
                  </a:lnTo>
                  <a:lnTo>
                    <a:pt x="42" y="22"/>
                  </a:lnTo>
                  <a:lnTo>
                    <a:pt x="42" y="28"/>
                  </a:lnTo>
                  <a:lnTo>
                    <a:pt x="39" y="37"/>
                  </a:lnTo>
                  <a:lnTo>
                    <a:pt x="36" y="43"/>
                  </a:lnTo>
                  <a:lnTo>
                    <a:pt x="30" y="49"/>
                  </a:lnTo>
                  <a:lnTo>
                    <a:pt x="21" y="57"/>
                  </a:lnTo>
                  <a:lnTo>
                    <a:pt x="12" y="61"/>
                  </a:lnTo>
                  <a:lnTo>
                    <a:pt x="0" y="66"/>
                  </a:lnTo>
                  <a:lnTo>
                    <a:pt x="10" y="98"/>
                  </a:lnTo>
                  <a:lnTo>
                    <a:pt x="26" y="92"/>
                  </a:lnTo>
                  <a:lnTo>
                    <a:pt x="39" y="84"/>
                  </a:lnTo>
                  <a:lnTo>
                    <a:pt x="50" y="74"/>
                  </a:lnTo>
                  <a:lnTo>
                    <a:pt x="63" y="64"/>
                  </a:lnTo>
                  <a:lnTo>
                    <a:pt x="70" y="49"/>
                  </a:lnTo>
                  <a:lnTo>
                    <a:pt x="75" y="34"/>
                  </a:lnTo>
                  <a:lnTo>
                    <a:pt x="75" y="18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40" y="12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12" name="Freeform 552"/>
            <p:cNvSpPr>
              <a:spLocks/>
            </p:cNvSpPr>
            <p:nvPr/>
          </p:nvSpPr>
          <p:spPr bwMode="auto">
            <a:xfrm>
              <a:off x="1184" y="3087"/>
              <a:ext cx="5" cy="3"/>
            </a:xfrm>
            <a:custGeom>
              <a:avLst/>
              <a:gdLst/>
              <a:ahLst/>
              <a:cxnLst>
                <a:cxn ang="0">
                  <a:pos x="20" y="43"/>
                </a:cxn>
                <a:cxn ang="0">
                  <a:pos x="20" y="43"/>
                </a:cxn>
                <a:cxn ang="0">
                  <a:pos x="27" y="39"/>
                </a:cxn>
                <a:cxn ang="0">
                  <a:pos x="36" y="35"/>
                </a:cxn>
                <a:cxn ang="0">
                  <a:pos x="45" y="33"/>
                </a:cxn>
                <a:cxn ang="0">
                  <a:pos x="54" y="33"/>
                </a:cxn>
                <a:cxn ang="0">
                  <a:pos x="62" y="36"/>
                </a:cxn>
                <a:cxn ang="0">
                  <a:pos x="69" y="39"/>
                </a:cxn>
                <a:cxn ang="0">
                  <a:pos x="74" y="43"/>
                </a:cxn>
                <a:cxn ang="0">
                  <a:pos x="77" y="49"/>
                </a:cxn>
                <a:cxn ang="0">
                  <a:pos x="108" y="37"/>
                </a:cxn>
                <a:cxn ang="0">
                  <a:pos x="98" y="22"/>
                </a:cxn>
                <a:cxn ang="0">
                  <a:pos x="87" y="11"/>
                </a:cxn>
                <a:cxn ang="0">
                  <a:pos x="74" y="4"/>
                </a:cxn>
                <a:cxn ang="0">
                  <a:pos x="58" y="0"/>
                </a:cxn>
                <a:cxn ang="0">
                  <a:pos x="41" y="0"/>
                </a:cxn>
                <a:cxn ang="0">
                  <a:pos x="26" y="3"/>
                </a:cxn>
                <a:cxn ang="0">
                  <a:pos x="13" y="9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0" y="43"/>
                </a:cxn>
              </a:cxnLst>
              <a:rect l="0" t="0" r="r" b="b"/>
              <a:pathLst>
                <a:path w="108" h="49">
                  <a:moveTo>
                    <a:pt x="20" y="43"/>
                  </a:moveTo>
                  <a:lnTo>
                    <a:pt x="20" y="43"/>
                  </a:lnTo>
                  <a:lnTo>
                    <a:pt x="27" y="39"/>
                  </a:lnTo>
                  <a:lnTo>
                    <a:pt x="36" y="35"/>
                  </a:lnTo>
                  <a:lnTo>
                    <a:pt x="45" y="33"/>
                  </a:lnTo>
                  <a:lnTo>
                    <a:pt x="54" y="33"/>
                  </a:lnTo>
                  <a:lnTo>
                    <a:pt x="62" y="36"/>
                  </a:lnTo>
                  <a:lnTo>
                    <a:pt x="69" y="39"/>
                  </a:lnTo>
                  <a:lnTo>
                    <a:pt x="74" y="43"/>
                  </a:lnTo>
                  <a:lnTo>
                    <a:pt x="77" y="49"/>
                  </a:lnTo>
                  <a:lnTo>
                    <a:pt x="108" y="37"/>
                  </a:lnTo>
                  <a:lnTo>
                    <a:pt x="98" y="22"/>
                  </a:lnTo>
                  <a:lnTo>
                    <a:pt x="87" y="11"/>
                  </a:lnTo>
                  <a:lnTo>
                    <a:pt x="74" y="4"/>
                  </a:lnTo>
                  <a:lnTo>
                    <a:pt x="58" y="0"/>
                  </a:lnTo>
                  <a:lnTo>
                    <a:pt x="41" y="0"/>
                  </a:lnTo>
                  <a:lnTo>
                    <a:pt x="26" y="3"/>
                  </a:lnTo>
                  <a:lnTo>
                    <a:pt x="13" y="9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0" y="43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13" name="Freeform 553"/>
            <p:cNvSpPr>
              <a:spLocks/>
            </p:cNvSpPr>
            <p:nvPr/>
          </p:nvSpPr>
          <p:spPr bwMode="auto">
            <a:xfrm>
              <a:off x="1182" y="3088"/>
              <a:ext cx="3" cy="8"/>
            </a:xfrm>
            <a:custGeom>
              <a:avLst/>
              <a:gdLst/>
              <a:ahLst/>
              <a:cxnLst>
                <a:cxn ang="0">
                  <a:pos x="36" y="112"/>
                </a:cxn>
                <a:cxn ang="0">
                  <a:pos x="36" y="112"/>
                </a:cxn>
                <a:cxn ang="0">
                  <a:pos x="33" y="104"/>
                </a:cxn>
                <a:cxn ang="0">
                  <a:pos x="32" y="95"/>
                </a:cxn>
                <a:cxn ang="0">
                  <a:pos x="34" y="83"/>
                </a:cxn>
                <a:cxn ang="0">
                  <a:pos x="38" y="69"/>
                </a:cxn>
                <a:cxn ang="0">
                  <a:pos x="44" y="58"/>
                </a:cxn>
                <a:cxn ang="0">
                  <a:pos x="52" y="44"/>
                </a:cxn>
                <a:cxn ang="0">
                  <a:pos x="60" y="34"/>
                </a:cxn>
                <a:cxn ang="0">
                  <a:pos x="69" y="25"/>
                </a:cxn>
                <a:cxn ang="0">
                  <a:pos x="49" y="0"/>
                </a:cxn>
                <a:cxn ang="0">
                  <a:pos x="37" y="11"/>
                </a:cxn>
                <a:cxn ang="0">
                  <a:pos x="25" y="25"/>
                </a:cxn>
                <a:cxn ang="0">
                  <a:pos x="16" y="41"/>
                </a:cxn>
                <a:cxn ang="0">
                  <a:pos x="8" y="57"/>
                </a:cxn>
                <a:cxn ang="0">
                  <a:pos x="2" y="75"/>
                </a:cxn>
                <a:cxn ang="0">
                  <a:pos x="0" y="92"/>
                </a:cxn>
                <a:cxn ang="0">
                  <a:pos x="1" y="112"/>
                </a:cxn>
                <a:cxn ang="0">
                  <a:pos x="8" y="129"/>
                </a:cxn>
                <a:cxn ang="0">
                  <a:pos x="8" y="129"/>
                </a:cxn>
                <a:cxn ang="0">
                  <a:pos x="36" y="112"/>
                </a:cxn>
              </a:cxnLst>
              <a:rect l="0" t="0" r="r" b="b"/>
              <a:pathLst>
                <a:path w="69" h="129">
                  <a:moveTo>
                    <a:pt x="36" y="112"/>
                  </a:moveTo>
                  <a:lnTo>
                    <a:pt x="36" y="112"/>
                  </a:lnTo>
                  <a:lnTo>
                    <a:pt x="33" y="104"/>
                  </a:lnTo>
                  <a:lnTo>
                    <a:pt x="32" y="95"/>
                  </a:lnTo>
                  <a:lnTo>
                    <a:pt x="34" y="83"/>
                  </a:lnTo>
                  <a:lnTo>
                    <a:pt x="38" y="69"/>
                  </a:lnTo>
                  <a:lnTo>
                    <a:pt x="44" y="58"/>
                  </a:lnTo>
                  <a:lnTo>
                    <a:pt x="52" y="44"/>
                  </a:lnTo>
                  <a:lnTo>
                    <a:pt x="60" y="34"/>
                  </a:lnTo>
                  <a:lnTo>
                    <a:pt x="69" y="25"/>
                  </a:lnTo>
                  <a:lnTo>
                    <a:pt x="49" y="0"/>
                  </a:lnTo>
                  <a:lnTo>
                    <a:pt x="37" y="11"/>
                  </a:lnTo>
                  <a:lnTo>
                    <a:pt x="25" y="25"/>
                  </a:lnTo>
                  <a:lnTo>
                    <a:pt x="16" y="41"/>
                  </a:lnTo>
                  <a:lnTo>
                    <a:pt x="8" y="57"/>
                  </a:lnTo>
                  <a:lnTo>
                    <a:pt x="2" y="75"/>
                  </a:lnTo>
                  <a:lnTo>
                    <a:pt x="0" y="92"/>
                  </a:lnTo>
                  <a:lnTo>
                    <a:pt x="1" y="112"/>
                  </a:lnTo>
                  <a:lnTo>
                    <a:pt x="8" y="129"/>
                  </a:lnTo>
                  <a:lnTo>
                    <a:pt x="8" y="129"/>
                  </a:lnTo>
                  <a:lnTo>
                    <a:pt x="36" y="112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14" name="Freeform 554"/>
            <p:cNvSpPr>
              <a:spLocks/>
            </p:cNvSpPr>
            <p:nvPr/>
          </p:nvSpPr>
          <p:spPr bwMode="auto">
            <a:xfrm>
              <a:off x="1182" y="3095"/>
              <a:ext cx="5" cy="4"/>
            </a:xfrm>
            <a:custGeom>
              <a:avLst/>
              <a:gdLst/>
              <a:ahLst/>
              <a:cxnLst>
                <a:cxn ang="0">
                  <a:pos x="107" y="41"/>
                </a:cxn>
                <a:cxn ang="0">
                  <a:pos x="107" y="41"/>
                </a:cxn>
                <a:cxn ang="0">
                  <a:pos x="96" y="43"/>
                </a:cxn>
                <a:cxn ang="0">
                  <a:pos x="83" y="43"/>
                </a:cxn>
                <a:cxn ang="0">
                  <a:pos x="72" y="42"/>
                </a:cxn>
                <a:cxn ang="0">
                  <a:pos x="62" y="36"/>
                </a:cxn>
                <a:cxn ang="0">
                  <a:pos x="52" y="30"/>
                </a:cxn>
                <a:cxn ang="0">
                  <a:pos x="43" y="23"/>
                </a:cxn>
                <a:cxn ang="0">
                  <a:pos x="35" y="13"/>
                </a:cxn>
                <a:cxn ang="0">
                  <a:pos x="28" y="0"/>
                </a:cxn>
                <a:cxn ang="0">
                  <a:pos x="0" y="17"/>
                </a:cxn>
                <a:cxn ang="0">
                  <a:pos x="9" y="32"/>
                </a:cxn>
                <a:cxn ang="0">
                  <a:pos x="20" y="46"/>
                </a:cxn>
                <a:cxn ang="0">
                  <a:pos x="33" y="57"/>
                </a:cxn>
                <a:cxn ang="0">
                  <a:pos x="48" y="66"/>
                </a:cxn>
                <a:cxn ang="0">
                  <a:pos x="64" y="73"/>
                </a:cxn>
                <a:cxn ang="0">
                  <a:pos x="81" y="76"/>
                </a:cxn>
                <a:cxn ang="0">
                  <a:pos x="98" y="76"/>
                </a:cxn>
                <a:cxn ang="0">
                  <a:pos x="117" y="72"/>
                </a:cxn>
                <a:cxn ang="0">
                  <a:pos x="117" y="72"/>
                </a:cxn>
                <a:cxn ang="0">
                  <a:pos x="107" y="41"/>
                </a:cxn>
              </a:cxnLst>
              <a:rect l="0" t="0" r="r" b="b"/>
              <a:pathLst>
                <a:path w="117" h="76">
                  <a:moveTo>
                    <a:pt x="107" y="41"/>
                  </a:moveTo>
                  <a:lnTo>
                    <a:pt x="107" y="41"/>
                  </a:lnTo>
                  <a:lnTo>
                    <a:pt x="96" y="43"/>
                  </a:lnTo>
                  <a:lnTo>
                    <a:pt x="83" y="43"/>
                  </a:lnTo>
                  <a:lnTo>
                    <a:pt x="72" y="42"/>
                  </a:lnTo>
                  <a:lnTo>
                    <a:pt x="62" y="36"/>
                  </a:lnTo>
                  <a:lnTo>
                    <a:pt x="52" y="30"/>
                  </a:lnTo>
                  <a:lnTo>
                    <a:pt x="43" y="23"/>
                  </a:lnTo>
                  <a:lnTo>
                    <a:pt x="35" y="13"/>
                  </a:lnTo>
                  <a:lnTo>
                    <a:pt x="28" y="0"/>
                  </a:lnTo>
                  <a:lnTo>
                    <a:pt x="0" y="17"/>
                  </a:lnTo>
                  <a:lnTo>
                    <a:pt x="9" y="32"/>
                  </a:lnTo>
                  <a:lnTo>
                    <a:pt x="20" y="46"/>
                  </a:lnTo>
                  <a:lnTo>
                    <a:pt x="33" y="57"/>
                  </a:lnTo>
                  <a:lnTo>
                    <a:pt x="48" y="66"/>
                  </a:lnTo>
                  <a:lnTo>
                    <a:pt x="64" y="73"/>
                  </a:lnTo>
                  <a:lnTo>
                    <a:pt x="81" y="76"/>
                  </a:lnTo>
                  <a:lnTo>
                    <a:pt x="98" y="76"/>
                  </a:lnTo>
                  <a:lnTo>
                    <a:pt x="117" y="72"/>
                  </a:lnTo>
                  <a:lnTo>
                    <a:pt x="117" y="72"/>
                  </a:lnTo>
                  <a:lnTo>
                    <a:pt x="107" y="41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15" name="Freeform 555"/>
            <p:cNvSpPr>
              <a:spLocks/>
            </p:cNvSpPr>
            <p:nvPr/>
          </p:nvSpPr>
          <p:spPr bwMode="auto">
            <a:xfrm>
              <a:off x="1187" y="3094"/>
              <a:ext cx="4" cy="5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46" y="8"/>
                </a:cxn>
                <a:cxn ang="0">
                  <a:pos x="44" y="15"/>
                </a:cxn>
                <a:cxn ang="0">
                  <a:pos x="40" y="24"/>
                </a:cxn>
                <a:cxn ang="0">
                  <a:pos x="35" y="32"/>
                </a:cxn>
                <a:cxn ang="0">
                  <a:pos x="28" y="39"/>
                </a:cxn>
                <a:cxn ang="0">
                  <a:pos x="21" y="46"/>
                </a:cxn>
                <a:cxn ang="0">
                  <a:pos x="11" y="52"/>
                </a:cxn>
                <a:cxn ang="0">
                  <a:pos x="0" y="57"/>
                </a:cxn>
                <a:cxn ang="0">
                  <a:pos x="10" y="88"/>
                </a:cxn>
                <a:cxn ang="0">
                  <a:pos x="25" y="82"/>
                </a:cxn>
                <a:cxn ang="0">
                  <a:pos x="40" y="73"/>
                </a:cxn>
                <a:cxn ang="0">
                  <a:pos x="51" y="64"/>
                </a:cxn>
                <a:cxn ang="0">
                  <a:pos x="61" y="53"/>
                </a:cxn>
                <a:cxn ang="0">
                  <a:pos x="68" y="41"/>
                </a:cxn>
                <a:cxn ang="0">
                  <a:pos x="74" y="28"/>
                </a:cxn>
                <a:cxn ang="0">
                  <a:pos x="78" y="14"/>
                </a:cxn>
                <a:cxn ang="0">
                  <a:pos x="79" y="2"/>
                </a:cxn>
                <a:cxn ang="0">
                  <a:pos x="47" y="0"/>
                </a:cxn>
              </a:cxnLst>
              <a:rect l="0" t="0" r="r" b="b"/>
              <a:pathLst>
                <a:path w="79" h="88">
                  <a:moveTo>
                    <a:pt x="47" y="0"/>
                  </a:moveTo>
                  <a:lnTo>
                    <a:pt x="46" y="8"/>
                  </a:lnTo>
                  <a:lnTo>
                    <a:pt x="44" y="15"/>
                  </a:lnTo>
                  <a:lnTo>
                    <a:pt x="40" y="24"/>
                  </a:lnTo>
                  <a:lnTo>
                    <a:pt x="35" y="32"/>
                  </a:lnTo>
                  <a:lnTo>
                    <a:pt x="28" y="39"/>
                  </a:lnTo>
                  <a:lnTo>
                    <a:pt x="21" y="46"/>
                  </a:lnTo>
                  <a:lnTo>
                    <a:pt x="11" y="52"/>
                  </a:lnTo>
                  <a:lnTo>
                    <a:pt x="0" y="57"/>
                  </a:lnTo>
                  <a:lnTo>
                    <a:pt x="10" y="88"/>
                  </a:lnTo>
                  <a:lnTo>
                    <a:pt x="25" y="82"/>
                  </a:lnTo>
                  <a:lnTo>
                    <a:pt x="40" y="73"/>
                  </a:lnTo>
                  <a:lnTo>
                    <a:pt x="51" y="64"/>
                  </a:lnTo>
                  <a:lnTo>
                    <a:pt x="61" y="53"/>
                  </a:lnTo>
                  <a:lnTo>
                    <a:pt x="68" y="41"/>
                  </a:lnTo>
                  <a:lnTo>
                    <a:pt x="74" y="28"/>
                  </a:lnTo>
                  <a:lnTo>
                    <a:pt x="78" y="14"/>
                  </a:lnTo>
                  <a:lnTo>
                    <a:pt x="79" y="2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16" name="Freeform 556"/>
            <p:cNvSpPr>
              <a:spLocks/>
            </p:cNvSpPr>
            <p:nvPr/>
          </p:nvSpPr>
          <p:spPr bwMode="auto">
            <a:xfrm>
              <a:off x="1186" y="3097"/>
              <a:ext cx="2" cy="1"/>
            </a:xfrm>
            <a:custGeom>
              <a:avLst/>
              <a:gdLst/>
              <a:ahLst/>
              <a:cxnLst>
                <a:cxn ang="0">
                  <a:pos x="32" y="18"/>
                </a:cxn>
                <a:cxn ang="0">
                  <a:pos x="31" y="11"/>
                </a:cxn>
                <a:cxn ang="0">
                  <a:pos x="28" y="6"/>
                </a:cxn>
                <a:cxn ang="0">
                  <a:pos x="23" y="3"/>
                </a:cxn>
                <a:cxn ang="0">
                  <a:pos x="17" y="0"/>
                </a:cxn>
                <a:cxn ang="0">
                  <a:pos x="11" y="2"/>
                </a:cxn>
                <a:cxn ang="0">
                  <a:pos x="6" y="4"/>
                </a:cxn>
                <a:cxn ang="0">
                  <a:pos x="2" y="9"/>
                </a:cxn>
                <a:cxn ang="0">
                  <a:pos x="0" y="16"/>
                </a:cxn>
                <a:cxn ang="0">
                  <a:pos x="32" y="18"/>
                </a:cxn>
              </a:cxnLst>
              <a:rect l="0" t="0" r="r" b="b"/>
              <a:pathLst>
                <a:path w="32" h="18">
                  <a:moveTo>
                    <a:pt x="32" y="18"/>
                  </a:moveTo>
                  <a:lnTo>
                    <a:pt x="31" y="11"/>
                  </a:lnTo>
                  <a:lnTo>
                    <a:pt x="28" y="6"/>
                  </a:lnTo>
                  <a:lnTo>
                    <a:pt x="23" y="3"/>
                  </a:lnTo>
                  <a:lnTo>
                    <a:pt x="17" y="0"/>
                  </a:lnTo>
                  <a:lnTo>
                    <a:pt x="11" y="2"/>
                  </a:lnTo>
                  <a:lnTo>
                    <a:pt x="6" y="4"/>
                  </a:lnTo>
                  <a:lnTo>
                    <a:pt x="2" y="9"/>
                  </a:lnTo>
                  <a:lnTo>
                    <a:pt x="0" y="16"/>
                  </a:lnTo>
                  <a:lnTo>
                    <a:pt x="32" y="18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17" name="Freeform 557"/>
            <p:cNvSpPr>
              <a:spLocks/>
            </p:cNvSpPr>
            <p:nvPr/>
          </p:nvSpPr>
          <p:spPr bwMode="auto">
            <a:xfrm>
              <a:off x="1186" y="3094"/>
              <a:ext cx="1" cy="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5" y="3"/>
                </a:cxn>
                <a:cxn ang="0">
                  <a:pos x="1" y="8"/>
                </a:cxn>
                <a:cxn ang="0">
                  <a:pos x="0" y="14"/>
                </a:cxn>
                <a:cxn ang="0">
                  <a:pos x="1" y="20"/>
                </a:cxn>
                <a:cxn ang="0">
                  <a:pos x="4" y="26"/>
                </a:cxn>
                <a:cxn ang="0">
                  <a:pos x="9" y="30"/>
                </a:cxn>
                <a:cxn ang="0">
                  <a:pos x="15" y="32"/>
                </a:cxn>
                <a:cxn ang="0">
                  <a:pos x="22" y="31"/>
                </a:cxn>
                <a:cxn ang="0">
                  <a:pos x="12" y="0"/>
                </a:cxn>
              </a:cxnLst>
              <a:rect l="0" t="0" r="r" b="b"/>
              <a:pathLst>
                <a:path w="22" h="32">
                  <a:moveTo>
                    <a:pt x="12" y="0"/>
                  </a:moveTo>
                  <a:lnTo>
                    <a:pt x="5" y="3"/>
                  </a:lnTo>
                  <a:lnTo>
                    <a:pt x="1" y="8"/>
                  </a:lnTo>
                  <a:lnTo>
                    <a:pt x="0" y="14"/>
                  </a:lnTo>
                  <a:lnTo>
                    <a:pt x="1" y="20"/>
                  </a:lnTo>
                  <a:lnTo>
                    <a:pt x="4" y="26"/>
                  </a:lnTo>
                  <a:lnTo>
                    <a:pt x="9" y="30"/>
                  </a:lnTo>
                  <a:lnTo>
                    <a:pt x="15" y="32"/>
                  </a:lnTo>
                  <a:lnTo>
                    <a:pt x="22" y="3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18" name="Freeform 558"/>
            <p:cNvSpPr>
              <a:spLocks/>
            </p:cNvSpPr>
            <p:nvPr/>
          </p:nvSpPr>
          <p:spPr bwMode="auto">
            <a:xfrm>
              <a:off x="1186" y="3090"/>
              <a:ext cx="4" cy="5"/>
            </a:xfrm>
            <a:custGeom>
              <a:avLst/>
              <a:gdLst/>
              <a:ahLst/>
              <a:cxnLst>
                <a:cxn ang="0">
                  <a:pos x="39" y="13"/>
                </a:cxn>
                <a:cxn ang="0">
                  <a:pos x="39" y="12"/>
                </a:cxn>
                <a:cxn ang="0">
                  <a:pos x="41" y="22"/>
                </a:cxn>
                <a:cxn ang="0">
                  <a:pos x="41" y="30"/>
                </a:cxn>
                <a:cxn ang="0">
                  <a:pos x="38" y="37"/>
                </a:cxn>
                <a:cxn ang="0">
                  <a:pos x="35" y="43"/>
                </a:cxn>
                <a:cxn ang="0">
                  <a:pos x="28" y="51"/>
                </a:cxn>
                <a:cxn ang="0">
                  <a:pos x="20" y="58"/>
                </a:cxn>
                <a:cxn ang="0">
                  <a:pos x="11" y="62"/>
                </a:cxn>
                <a:cxn ang="0">
                  <a:pos x="0" y="68"/>
                </a:cxn>
                <a:cxn ang="0">
                  <a:pos x="10" y="99"/>
                </a:cxn>
                <a:cxn ang="0">
                  <a:pos x="25" y="94"/>
                </a:cxn>
                <a:cxn ang="0">
                  <a:pos x="38" y="85"/>
                </a:cxn>
                <a:cxn ang="0">
                  <a:pos x="51" y="76"/>
                </a:cxn>
                <a:cxn ang="0">
                  <a:pos x="62" y="64"/>
                </a:cxn>
                <a:cxn ang="0">
                  <a:pos x="69" y="52"/>
                </a:cxn>
                <a:cxn ang="0">
                  <a:pos x="74" y="36"/>
                </a:cxn>
                <a:cxn ang="0">
                  <a:pos x="74" y="18"/>
                </a:cxn>
                <a:cxn ang="0">
                  <a:pos x="70" y="1"/>
                </a:cxn>
                <a:cxn ang="0">
                  <a:pos x="70" y="0"/>
                </a:cxn>
                <a:cxn ang="0">
                  <a:pos x="39" y="13"/>
                </a:cxn>
              </a:cxnLst>
              <a:rect l="0" t="0" r="r" b="b"/>
              <a:pathLst>
                <a:path w="74" h="99">
                  <a:moveTo>
                    <a:pt x="39" y="13"/>
                  </a:moveTo>
                  <a:lnTo>
                    <a:pt x="39" y="12"/>
                  </a:lnTo>
                  <a:lnTo>
                    <a:pt x="41" y="22"/>
                  </a:lnTo>
                  <a:lnTo>
                    <a:pt x="41" y="30"/>
                  </a:lnTo>
                  <a:lnTo>
                    <a:pt x="38" y="37"/>
                  </a:lnTo>
                  <a:lnTo>
                    <a:pt x="35" y="43"/>
                  </a:lnTo>
                  <a:lnTo>
                    <a:pt x="28" y="51"/>
                  </a:lnTo>
                  <a:lnTo>
                    <a:pt x="20" y="58"/>
                  </a:lnTo>
                  <a:lnTo>
                    <a:pt x="11" y="62"/>
                  </a:lnTo>
                  <a:lnTo>
                    <a:pt x="0" y="68"/>
                  </a:lnTo>
                  <a:lnTo>
                    <a:pt x="10" y="99"/>
                  </a:lnTo>
                  <a:lnTo>
                    <a:pt x="25" y="94"/>
                  </a:lnTo>
                  <a:lnTo>
                    <a:pt x="38" y="85"/>
                  </a:lnTo>
                  <a:lnTo>
                    <a:pt x="51" y="76"/>
                  </a:lnTo>
                  <a:lnTo>
                    <a:pt x="62" y="64"/>
                  </a:lnTo>
                  <a:lnTo>
                    <a:pt x="69" y="52"/>
                  </a:lnTo>
                  <a:lnTo>
                    <a:pt x="74" y="36"/>
                  </a:lnTo>
                  <a:lnTo>
                    <a:pt x="74" y="18"/>
                  </a:lnTo>
                  <a:lnTo>
                    <a:pt x="70" y="1"/>
                  </a:lnTo>
                  <a:lnTo>
                    <a:pt x="70" y="0"/>
                  </a:lnTo>
                  <a:lnTo>
                    <a:pt x="39" y="13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19" name="Freeform 559"/>
            <p:cNvSpPr>
              <a:spLocks/>
            </p:cNvSpPr>
            <p:nvPr/>
          </p:nvSpPr>
          <p:spPr bwMode="auto">
            <a:xfrm>
              <a:off x="1185" y="3088"/>
              <a:ext cx="5" cy="3"/>
            </a:xfrm>
            <a:custGeom>
              <a:avLst/>
              <a:gdLst/>
              <a:ahLst/>
              <a:cxnLst>
                <a:cxn ang="0">
                  <a:pos x="20" y="44"/>
                </a:cxn>
                <a:cxn ang="0">
                  <a:pos x="20" y="43"/>
                </a:cxn>
                <a:cxn ang="0">
                  <a:pos x="27" y="39"/>
                </a:cxn>
                <a:cxn ang="0">
                  <a:pos x="37" y="35"/>
                </a:cxn>
                <a:cxn ang="0">
                  <a:pos x="46" y="34"/>
                </a:cxn>
                <a:cxn ang="0">
                  <a:pos x="54" y="34"/>
                </a:cxn>
                <a:cxn ang="0">
                  <a:pos x="61" y="36"/>
                </a:cxn>
                <a:cxn ang="0">
                  <a:pos x="69" y="39"/>
                </a:cxn>
                <a:cxn ang="0">
                  <a:pos x="74" y="43"/>
                </a:cxn>
                <a:cxn ang="0">
                  <a:pos x="77" y="50"/>
                </a:cxn>
                <a:cxn ang="0">
                  <a:pos x="108" y="37"/>
                </a:cxn>
                <a:cxn ang="0">
                  <a:pos x="99" y="22"/>
                </a:cxn>
                <a:cxn ang="0">
                  <a:pos x="88" y="12"/>
                </a:cxn>
                <a:cxn ang="0">
                  <a:pos x="73" y="4"/>
                </a:cxn>
                <a:cxn ang="0">
                  <a:pos x="58" y="0"/>
                </a:cxn>
                <a:cxn ang="0">
                  <a:pos x="42" y="0"/>
                </a:cxn>
                <a:cxn ang="0">
                  <a:pos x="26" y="3"/>
                </a:cxn>
                <a:cxn ang="0">
                  <a:pos x="13" y="10"/>
                </a:cxn>
                <a:cxn ang="0">
                  <a:pos x="0" y="18"/>
                </a:cxn>
                <a:cxn ang="0">
                  <a:pos x="0" y="17"/>
                </a:cxn>
                <a:cxn ang="0">
                  <a:pos x="20" y="44"/>
                </a:cxn>
              </a:cxnLst>
              <a:rect l="0" t="0" r="r" b="b"/>
              <a:pathLst>
                <a:path w="108" h="50">
                  <a:moveTo>
                    <a:pt x="20" y="44"/>
                  </a:moveTo>
                  <a:lnTo>
                    <a:pt x="20" y="43"/>
                  </a:lnTo>
                  <a:lnTo>
                    <a:pt x="27" y="39"/>
                  </a:lnTo>
                  <a:lnTo>
                    <a:pt x="37" y="35"/>
                  </a:lnTo>
                  <a:lnTo>
                    <a:pt x="46" y="34"/>
                  </a:lnTo>
                  <a:lnTo>
                    <a:pt x="54" y="34"/>
                  </a:lnTo>
                  <a:lnTo>
                    <a:pt x="61" y="36"/>
                  </a:lnTo>
                  <a:lnTo>
                    <a:pt x="69" y="39"/>
                  </a:lnTo>
                  <a:lnTo>
                    <a:pt x="74" y="43"/>
                  </a:lnTo>
                  <a:lnTo>
                    <a:pt x="77" y="50"/>
                  </a:lnTo>
                  <a:lnTo>
                    <a:pt x="108" y="37"/>
                  </a:lnTo>
                  <a:lnTo>
                    <a:pt x="99" y="22"/>
                  </a:lnTo>
                  <a:lnTo>
                    <a:pt x="88" y="12"/>
                  </a:lnTo>
                  <a:lnTo>
                    <a:pt x="73" y="4"/>
                  </a:lnTo>
                  <a:lnTo>
                    <a:pt x="58" y="0"/>
                  </a:lnTo>
                  <a:lnTo>
                    <a:pt x="42" y="0"/>
                  </a:lnTo>
                  <a:lnTo>
                    <a:pt x="26" y="3"/>
                  </a:lnTo>
                  <a:lnTo>
                    <a:pt x="13" y="10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20" y="44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20" name="Freeform 560"/>
            <p:cNvSpPr>
              <a:spLocks/>
            </p:cNvSpPr>
            <p:nvPr/>
          </p:nvSpPr>
          <p:spPr bwMode="auto">
            <a:xfrm>
              <a:off x="1182" y="3089"/>
              <a:ext cx="4" cy="7"/>
            </a:xfrm>
            <a:custGeom>
              <a:avLst/>
              <a:gdLst/>
              <a:ahLst/>
              <a:cxnLst>
                <a:cxn ang="0">
                  <a:pos x="36" y="114"/>
                </a:cxn>
                <a:cxn ang="0">
                  <a:pos x="36" y="114"/>
                </a:cxn>
                <a:cxn ang="0">
                  <a:pos x="34" y="107"/>
                </a:cxn>
                <a:cxn ang="0">
                  <a:pos x="33" y="96"/>
                </a:cxn>
                <a:cxn ang="0">
                  <a:pos x="35" y="83"/>
                </a:cxn>
                <a:cxn ang="0">
                  <a:pos x="38" y="72"/>
                </a:cxn>
                <a:cxn ang="0">
                  <a:pos x="44" y="59"/>
                </a:cxn>
                <a:cxn ang="0">
                  <a:pos x="52" y="46"/>
                </a:cxn>
                <a:cxn ang="0">
                  <a:pos x="60" y="36"/>
                </a:cxn>
                <a:cxn ang="0">
                  <a:pos x="69" y="27"/>
                </a:cxn>
                <a:cxn ang="0">
                  <a:pos x="49" y="0"/>
                </a:cxn>
                <a:cxn ang="0">
                  <a:pos x="36" y="13"/>
                </a:cxn>
                <a:cxn ang="0">
                  <a:pos x="25" y="27"/>
                </a:cxn>
                <a:cxn ang="0">
                  <a:pos x="15" y="42"/>
                </a:cxn>
                <a:cxn ang="0">
                  <a:pos x="7" y="59"/>
                </a:cxn>
                <a:cxn ang="0">
                  <a:pos x="2" y="77"/>
                </a:cxn>
                <a:cxn ang="0">
                  <a:pos x="0" y="94"/>
                </a:cxn>
                <a:cxn ang="0">
                  <a:pos x="1" y="113"/>
                </a:cxn>
                <a:cxn ang="0">
                  <a:pos x="7" y="131"/>
                </a:cxn>
                <a:cxn ang="0">
                  <a:pos x="7" y="131"/>
                </a:cxn>
                <a:cxn ang="0">
                  <a:pos x="36" y="114"/>
                </a:cxn>
              </a:cxnLst>
              <a:rect l="0" t="0" r="r" b="b"/>
              <a:pathLst>
                <a:path w="69" h="131">
                  <a:moveTo>
                    <a:pt x="36" y="114"/>
                  </a:moveTo>
                  <a:lnTo>
                    <a:pt x="36" y="114"/>
                  </a:lnTo>
                  <a:lnTo>
                    <a:pt x="34" y="107"/>
                  </a:lnTo>
                  <a:lnTo>
                    <a:pt x="33" y="96"/>
                  </a:lnTo>
                  <a:lnTo>
                    <a:pt x="35" y="83"/>
                  </a:lnTo>
                  <a:lnTo>
                    <a:pt x="38" y="72"/>
                  </a:lnTo>
                  <a:lnTo>
                    <a:pt x="44" y="59"/>
                  </a:lnTo>
                  <a:lnTo>
                    <a:pt x="52" y="46"/>
                  </a:lnTo>
                  <a:lnTo>
                    <a:pt x="60" y="36"/>
                  </a:lnTo>
                  <a:lnTo>
                    <a:pt x="69" y="27"/>
                  </a:lnTo>
                  <a:lnTo>
                    <a:pt x="49" y="0"/>
                  </a:lnTo>
                  <a:lnTo>
                    <a:pt x="36" y="13"/>
                  </a:lnTo>
                  <a:lnTo>
                    <a:pt x="25" y="27"/>
                  </a:lnTo>
                  <a:lnTo>
                    <a:pt x="15" y="42"/>
                  </a:lnTo>
                  <a:lnTo>
                    <a:pt x="7" y="59"/>
                  </a:lnTo>
                  <a:lnTo>
                    <a:pt x="2" y="77"/>
                  </a:lnTo>
                  <a:lnTo>
                    <a:pt x="0" y="94"/>
                  </a:lnTo>
                  <a:lnTo>
                    <a:pt x="1" y="113"/>
                  </a:lnTo>
                  <a:lnTo>
                    <a:pt x="7" y="131"/>
                  </a:lnTo>
                  <a:lnTo>
                    <a:pt x="7" y="131"/>
                  </a:lnTo>
                  <a:lnTo>
                    <a:pt x="36" y="114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21" name="Freeform 561"/>
            <p:cNvSpPr>
              <a:spLocks/>
            </p:cNvSpPr>
            <p:nvPr/>
          </p:nvSpPr>
          <p:spPr bwMode="auto">
            <a:xfrm>
              <a:off x="1183" y="3095"/>
              <a:ext cx="5" cy="4"/>
            </a:xfrm>
            <a:custGeom>
              <a:avLst/>
              <a:gdLst/>
              <a:ahLst/>
              <a:cxnLst>
                <a:cxn ang="0">
                  <a:pos x="107" y="41"/>
                </a:cxn>
                <a:cxn ang="0">
                  <a:pos x="107" y="41"/>
                </a:cxn>
                <a:cxn ang="0">
                  <a:pos x="96" y="43"/>
                </a:cxn>
                <a:cxn ang="0">
                  <a:pos x="85" y="43"/>
                </a:cxn>
                <a:cxn ang="0">
                  <a:pos x="75" y="41"/>
                </a:cxn>
                <a:cxn ang="0">
                  <a:pos x="63" y="37"/>
                </a:cxn>
                <a:cxn ang="0">
                  <a:pos x="54" y="29"/>
                </a:cxn>
                <a:cxn ang="0">
                  <a:pos x="44" y="22"/>
                </a:cxn>
                <a:cxn ang="0">
                  <a:pos x="36" y="13"/>
                </a:cxn>
                <a:cxn ang="0">
                  <a:pos x="29" y="0"/>
                </a:cxn>
                <a:cxn ang="0">
                  <a:pos x="0" y="17"/>
                </a:cxn>
                <a:cxn ang="0">
                  <a:pos x="9" y="32"/>
                </a:cxn>
                <a:cxn ang="0">
                  <a:pos x="21" y="45"/>
                </a:cxn>
                <a:cxn ang="0">
                  <a:pos x="34" y="57"/>
                </a:cxn>
                <a:cxn ang="0">
                  <a:pos x="49" y="66"/>
                </a:cxn>
                <a:cxn ang="0">
                  <a:pos x="64" y="73"/>
                </a:cxn>
                <a:cxn ang="0">
                  <a:pos x="81" y="77"/>
                </a:cxn>
                <a:cxn ang="0">
                  <a:pos x="98" y="77"/>
                </a:cxn>
                <a:cxn ang="0">
                  <a:pos x="117" y="73"/>
                </a:cxn>
                <a:cxn ang="0">
                  <a:pos x="117" y="73"/>
                </a:cxn>
                <a:cxn ang="0">
                  <a:pos x="107" y="41"/>
                </a:cxn>
              </a:cxnLst>
              <a:rect l="0" t="0" r="r" b="b"/>
              <a:pathLst>
                <a:path w="117" h="77">
                  <a:moveTo>
                    <a:pt x="107" y="41"/>
                  </a:moveTo>
                  <a:lnTo>
                    <a:pt x="107" y="41"/>
                  </a:lnTo>
                  <a:lnTo>
                    <a:pt x="96" y="43"/>
                  </a:lnTo>
                  <a:lnTo>
                    <a:pt x="85" y="43"/>
                  </a:lnTo>
                  <a:lnTo>
                    <a:pt x="75" y="41"/>
                  </a:lnTo>
                  <a:lnTo>
                    <a:pt x="63" y="37"/>
                  </a:lnTo>
                  <a:lnTo>
                    <a:pt x="54" y="29"/>
                  </a:lnTo>
                  <a:lnTo>
                    <a:pt x="44" y="22"/>
                  </a:lnTo>
                  <a:lnTo>
                    <a:pt x="36" y="13"/>
                  </a:lnTo>
                  <a:lnTo>
                    <a:pt x="29" y="0"/>
                  </a:lnTo>
                  <a:lnTo>
                    <a:pt x="0" y="17"/>
                  </a:lnTo>
                  <a:lnTo>
                    <a:pt x="9" y="32"/>
                  </a:lnTo>
                  <a:lnTo>
                    <a:pt x="21" y="45"/>
                  </a:lnTo>
                  <a:lnTo>
                    <a:pt x="34" y="57"/>
                  </a:lnTo>
                  <a:lnTo>
                    <a:pt x="49" y="66"/>
                  </a:lnTo>
                  <a:lnTo>
                    <a:pt x="64" y="73"/>
                  </a:lnTo>
                  <a:lnTo>
                    <a:pt x="81" y="77"/>
                  </a:lnTo>
                  <a:lnTo>
                    <a:pt x="98" y="77"/>
                  </a:lnTo>
                  <a:lnTo>
                    <a:pt x="117" y="73"/>
                  </a:lnTo>
                  <a:lnTo>
                    <a:pt x="117" y="73"/>
                  </a:lnTo>
                  <a:lnTo>
                    <a:pt x="107" y="41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22" name="Freeform 562"/>
            <p:cNvSpPr>
              <a:spLocks/>
            </p:cNvSpPr>
            <p:nvPr/>
          </p:nvSpPr>
          <p:spPr bwMode="auto">
            <a:xfrm>
              <a:off x="1188" y="3094"/>
              <a:ext cx="3" cy="5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47" y="8"/>
                </a:cxn>
                <a:cxn ang="0">
                  <a:pos x="44" y="18"/>
                </a:cxn>
                <a:cxn ang="0">
                  <a:pos x="41" y="26"/>
                </a:cxn>
                <a:cxn ang="0">
                  <a:pos x="36" y="34"/>
                </a:cxn>
                <a:cxn ang="0">
                  <a:pos x="31" y="40"/>
                </a:cxn>
                <a:cxn ang="0">
                  <a:pos x="22" y="47"/>
                </a:cxn>
                <a:cxn ang="0">
                  <a:pos x="12" y="54"/>
                </a:cxn>
                <a:cxn ang="0">
                  <a:pos x="0" y="58"/>
                </a:cxn>
                <a:cxn ang="0">
                  <a:pos x="10" y="90"/>
                </a:cxn>
                <a:cxn ang="0">
                  <a:pos x="27" y="83"/>
                </a:cxn>
                <a:cxn ang="0">
                  <a:pos x="40" y="75"/>
                </a:cxn>
                <a:cxn ang="0">
                  <a:pos x="51" y="65"/>
                </a:cxn>
                <a:cxn ang="0">
                  <a:pos x="62" y="55"/>
                </a:cxn>
                <a:cxn ang="0">
                  <a:pos x="70" y="41"/>
                </a:cxn>
                <a:cxn ang="0">
                  <a:pos x="75" y="28"/>
                </a:cxn>
                <a:cxn ang="0">
                  <a:pos x="78" y="17"/>
                </a:cxn>
                <a:cxn ang="0">
                  <a:pos x="81" y="4"/>
                </a:cxn>
                <a:cxn ang="0">
                  <a:pos x="48" y="0"/>
                </a:cxn>
              </a:cxnLst>
              <a:rect l="0" t="0" r="r" b="b"/>
              <a:pathLst>
                <a:path w="81" h="90">
                  <a:moveTo>
                    <a:pt x="48" y="0"/>
                  </a:moveTo>
                  <a:lnTo>
                    <a:pt x="47" y="8"/>
                  </a:lnTo>
                  <a:lnTo>
                    <a:pt x="44" y="18"/>
                  </a:lnTo>
                  <a:lnTo>
                    <a:pt x="41" y="26"/>
                  </a:lnTo>
                  <a:lnTo>
                    <a:pt x="36" y="34"/>
                  </a:lnTo>
                  <a:lnTo>
                    <a:pt x="31" y="40"/>
                  </a:lnTo>
                  <a:lnTo>
                    <a:pt x="22" y="47"/>
                  </a:lnTo>
                  <a:lnTo>
                    <a:pt x="12" y="54"/>
                  </a:lnTo>
                  <a:lnTo>
                    <a:pt x="0" y="58"/>
                  </a:lnTo>
                  <a:lnTo>
                    <a:pt x="10" y="90"/>
                  </a:lnTo>
                  <a:lnTo>
                    <a:pt x="27" y="83"/>
                  </a:lnTo>
                  <a:lnTo>
                    <a:pt x="40" y="75"/>
                  </a:lnTo>
                  <a:lnTo>
                    <a:pt x="51" y="65"/>
                  </a:lnTo>
                  <a:lnTo>
                    <a:pt x="62" y="55"/>
                  </a:lnTo>
                  <a:lnTo>
                    <a:pt x="70" y="41"/>
                  </a:lnTo>
                  <a:lnTo>
                    <a:pt x="75" y="28"/>
                  </a:lnTo>
                  <a:lnTo>
                    <a:pt x="78" y="17"/>
                  </a:lnTo>
                  <a:lnTo>
                    <a:pt x="81" y="4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23" name="Freeform 563"/>
            <p:cNvSpPr>
              <a:spLocks/>
            </p:cNvSpPr>
            <p:nvPr/>
          </p:nvSpPr>
          <p:spPr bwMode="auto">
            <a:xfrm>
              <a:off x="1187" y="3097"/>
              <a:ext cx="2" cy="1"/>
            </a:xfrm>
            <a:custGeom>
              <a:avLst/>
              <a:gdLst/>
              <a:ahLst/>
              <a:cxnLst>
                <a:cxn ang="0">
                  <a:pos x="33" y="19"/>
                </a:cxn>
                <a:cxn ang="0">
                  <a:pos x="32" y="12"/>
                </a:cxn>
                <a:cxn ang="0">
                  <a:pos x="28" y="6"/>
                </a:cxn>
                <a:cxn ang="0">
                  <a:pos x="23" y="2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3"/>
                </a:cxn>
                <a:cxn ang="0">
                  <a:pos x="2" y="7"/>
                </a:cxn>
                <a:cxn ang="0">
                  <a:pos x="0" y="15"/>
                </a:cxn>
                <a:cxn ang="0">
                  <a:pos x="33" y="19"/>
                </a:cxn>
              </a:cxnLst>
              <a:rect l="0" t="0" r="r" b="b"/>
              <a:pathLst>
                <a:path w="33" h="19">
                  <a:moveTo>
                    <a:pt x="33" y="19"/>
                  </a:moveTo>
                  <a:lnTo>
                    <a:pt x="32" y="12"/>
                  </a:lnTo>
                  <a:lnTo>
                    <a:pt x="28" y="6"/>
                  </a:lnTo>
                  <a:lnTo>
                    <a:pt x="23" y="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6" y="3"/>
                  </a:lnTo>
                  <a:lnTo>
                    <a:pt x="2" y="7"/>
                  </a:lnTo>
                  <a:lnTo>
                    <a:pt x="0" y="15"/>
                  </a:lnTo>
                  <a:lnTo>
                    <a:pt x="33" y="19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24" name="Freeform 564"/>
            <p:cNvSpPr>
              <a:spLocks/>
            </p:cNvSpPr>
            <p:nvPr/>
          </p:nvSpPr>
          <p:spPr bwMode="auto">
            <a:xfrm>
              <a:off x="1142" y="3240"/>
              <a:ext cx="1" cy="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6" y="27"/>
                </a:cxn>
                <a:cxn ang="0">
                  <a:pos x="11" y="26"/>
                </a:cxn>
                <a:cxn ang="0">
                  <a:pos x="16" y="24"/>
                </a:cxn>
                <a:cxn ang="0">
                  <a:pos x="19" y="20"/>
                </a:cxn>
                <a:cxn ang="0">
                  <a:pos x="21" y="15"/>
                </a:cxn>
                <a:cxn ang="0">
                  <a:pos x="21" y="9"/>
                </a:cxn>
                <a:cxn ang="0">
                  <a:pos x="19" y="4"/>
                </a:cxn>
                <a:cxn ang="0">
                  <a:pos x="14" y="0"/>
                </a:cxn>
                <a:cxn ang="0">
                  <a:pos x="0" y="25"/>
                </a:cxn>
              </a:cxnLst>
              <a:rect l="0" t="0" r="r" b="b"/>
              <a:pathLst>
                <a:path w="21" h="27">
                  <a:moveTo>
                    <a:pt x="0" y="25"/>
                  </a:moveTo>
                  <a:lnTo>
                    <a:pt x="6" y="27"/>
                  </a:lnTo>
                  <a:lnTo>
                    <a:pt x="11" y="26"/>
                  </a:lnTo>
                  <a:lnTo>
                    <a:pt x="16" y="24"/>
                  </a:lnTo>
                  <a:lnTo>
                    <a:pt x="19" y="20"/>
                  </a:lnTo>
                  <a:lnTo>
                    <a:pt x="21" y="15"/>
                  </a:lnTo>
                  <a:lnTo>
                    <a:pt x="21" y="9"/>
                  </a:lnTo>
                  <a:lnTo>
                    <a:pt x="19" y="4"/>
                  </a:lnTo>
                  <a:lnTo>
                    <a:pt x="14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25" name="Freeform 565"/>
            <p:cNvSpPr>
              <a:spLocks/>
            </p:cNvSpPr>
            <p:nvPr/>
          </p:nvSpPr>
          <p:spPr bwMode="auto">
            <a:xfrm>
              <a:off x="1133" y="3221"/>
              <a:ext cx="10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29"/>
                </a:cxn>
                <a:cxn ang="0">
                  <a:pos x="3" y="56"/>
                </a:cxn>
                <a:cxn ang="0">
                  <a:pos x="8" y="84"/>
                </a:cxn>
                <a:cxn ang="0">
                  <a:pos x="15" y="110"/>
                </a:cxn>
                <a:cxn ang="0">
                  <a:pos x="22" y="135"/>
                </a:cxn>
                <a:cxn ang="0">
                  <a:pos x="31" y="162"/>
                </a:cxn>
                <a:cxn ang="0">
                  <a:pos x="41" y="187"/>
                </a:cxn>
                <a:cxn ang="0">
                  <a:pos x="55" y="211"/>
                </a:cxn>
                <a:cxn ang="0">
                  <a:pos x="68" y="235"/>
                </a:cxn>
                <a:cxn ang="0">
                  <a:pos x="84" y="258"/>
                </a:cxn>
                <a:cxn ang="0">
                  <a:pos x="102" y="278"/>
                </a:cxn>
                <a:cxn ang="0">
                  <a:pos x="119" y="298"/>
                </a:cxn>
                <a:cxn ang="0">
                  <a:pos x="138" y="317"/>
                </a:cxn>
                <a:cxn ang="0">
                  <a:pos x="159" y="335"/>
                </a:cxn>
                <a:cxn ang="0">
                  <a:pos x="180" y="352"/>
                </a:cxn>
                <a:cxn ang="0">
                  <a:pos x="204" y="365"/>
                </a:cxn>
                <a:cxn ang="0">
                  <a:pos x="218" y="340"/>
                </a:cxn>
                <a:cxn ang="0">
                  <a:pos x="196" y="326"/>
                </a:cxn>
                <a:cxn ang="0">
                  <a:pos x="177" y="311"/>
                </a:cxn>
                <a:cxn ang="0">
                  <a:pos x="157" y="296"/>
                </a:cxn>
                <a:cxn ang="0">
                  <a:pos x="139" y="277"/>
                </a:cxn>
                <a:cxn ang="0">
                  <a:pos x="122" y="259"/>
                </a:cxn>
                <a:cxn ang="0">
                  <a:pos x="107" y="239"/>
                </a:cxn>
                <a:cxn ang="0">
                  <a:pos x="92" y="218"/>
                </a:cxn>
                <a:cxn ang="0">
                  <a:pos x="79" y="197"/>
                </a:cxn>
                <a:cxn ang="0">
                  <a:pos x="68" y="174"/>
                </a:cxn>
                <a:cxn ang="0">
                  <a:pos x="58" y="151"/>
                </a:cxn>
                <a:cxn ang="0">
                  <a:pos x="49" y="127"/>
                </a:cxn>
                <a:cxn ang="0">
                  <a:pos x="41" y="102"/>
                </a:cxn>
                <a:cxn ang="0">
                  <a:pos x="36" y="77"/>
                </a:cxn>
                <a:cxn ang="0">
                  <a:pos x="31" y="52"/>
                </a:cxn>
                <a:cxn ang="0">
                  <a:pos x="29" y="27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0" y="0"/>
                </a:cxn>
              </a:cxnLst>
              <a:rect l="0" t="0" r="r" b="b"/>
              <a:pathLst>
                <a:path w="218" h="365">
                  <a:moveTo>
                    <a:pt x="0" y="0"/>
                  </a:moveTo>
                  <a:lnTo>
                    <a:pt x="0" y="0"/>
                  </a:lnTo>
                  <a:lnTo>
                    <a:pt x="1" y="29"/>
                  </a:lnTo>
                  <a:lnTo>
                    <a:pt x="3" y="56"/>
                  </a:lnTo>
                  <a:lnTo>
                    <a:pt x="8" y="84"/>
                  </a:lnTo>
                  <a:lnTo>
                    <a:pt x="15" y="110"/>
                  </a:lnTo>
                  <a:lnTo>
                    <a:pt x="22" y="135"/>
                  </a:lnTo>
                  <a:lnTo>
                    <a:pt x="31" y="162"/>
                  </a:lnTo>
                  <a:lnTo>
                    <a:pt x="41" y="187"/>
                  </a:lnTo>
                  <a:lnTo>
                    <a:pt x="55" y="211"/>
                  </a:lnTo>
                  <a:lnTo>
                    <a:pt x="68" y="235"/>
                  </a:lnTo>
                  <a:lnTo>
                    <a:pt x="84" y="258"/>
                  </a:lnTo>
                  <a:lnTo>
                    <a:pt x="102" y="278"/>
                  </a:lnTo>
                  <a:lnTo>
                    <a:pt x="119" y="298"/>
                  </a:lnTo>
                  <a:lnTo>
                    <a:pt x="138" y="317"/>
                  </a:lnTo>
                  <a:lnTo>
                    <a:pt x="159" y="335"/>
                  </a:lnTo>
                  <a:lnTo>
                    <a:pt x="180" y="352"/>
                  </a:lnTo>
                  <a:lnTo>
                    <a:pt x="204" y="365"/>
                  </a:lnTo>
                  <a:lnTo>
                    <a:pt x="218" y="340"/>
                  </a:lnTo>
                  <a:lnTo>
                    <a:pt x="196" y="326"/>
                  </a:lnTo>
                  <a:lnTo>
                    <a:pt x="177" y="311"/>
                  </a:lnTo>
                  <a:lnTo>
                    <a:pt x="157" y="296"/>
                  </a:lnTo>
                  <a:lnTo>
                    <a:pt x="139" y="277"/>
                  </a:lnTo>
                  <a:lnTo>
                    <a:pt x="122" y="259"/>
                  </a:lnTo>
                  <a:lnTo>
                    <a:pt x="107" y="239"/>
                  </a:lnTo>
                  <a:lnTo>
                    <a:pt x="92" y="218"/>
                  </a:lnTo>
                  <a:lnTo>
                    <a:pt x="79" y="197"/>
                  </a:lnTo>
                  <a:lnTo>
                    <a:pt x="68" y="174"/>
                  </a:lnTo>
                  <a:lnTo>
                    <a:pt x="58" y="151"/>
                  </a:lnTo>
                  <a:lnTo>
                    <a:pt x="49" y="127"/>
                  </a:lnTo>
                  <a:lnTo>
                    <a:pt x="41" y="102"/>
                  </a:lnTo>
                  <a:lnTo>
                    <a:pt x="36" y="77"/>
                  </a:lnTo>
                  <a:lnTo>
                    <a:pt x="31" y="52"/>
                  </a:lnTo>
                  <a:lnTo>
                    <a:pt x="29" y="27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26" name="Freeform 566"/>
            <p:cNvSpPr>
              <a:spLocks/>
            </p:cNvSpPr>
            <p:nvPr/>
          </p:nvSpPr>
          <p:spPr bwMode="auto">
            <a:xfrm>
              <a:off x="1133" y="3216"/>
              <a:ext cx="2" cy="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7" y="10"/>
                </a:cxn>
                <a:cxn ang="0">
                  <a:pos x="5" y="23"/>
                </a:cxn>
                <a:cxn ang="0">
                  <a:pos x="4" y="33"/>
                </a:cxn>
                <a:cxn ang="0">
                  <a:pos x="2" y="45"/>
                </a:cxn>
                <a:cxn ang="0">
                  <a:pos x="1" y="58"/>
                </a:cxn>
                <a:cxn ang="0">
                  <a:pos x="1" y="69"/>
                </a:cxn>
                <a:cxn ang="0">
                  <a:pos x="0" y="80"/>
                </a:cxn>
                <a:cxn ang="0">
                  <a:pos x="0" y="92"/>
                </a:cxn>
                <a:cxn ang="0">
                  <a:pos x="28" y="92"/>
                </a:cxn>
                <a:cxn ang="0">
                  <a:pos x="28" y="82"/>
                </a:cxn>
                <a:cxn ang="0">
                  <a:pos x="29" y="71"/>
                </a:cxn>
                <a:cxn ang="0">
                  <a:pos x="29" y="60"/>
                </a:cxn>
                <a:cxn ang="0">
                  <a:pos x="30" y="49"/>
                </a:cxn>
                <a:cxn ang="0">
                  <a:pos x="32" y="38"/>
                </a:cxn>
                <a:cxn ang="0">
                  <a:pos x="33" y="27"/>
                </a:cxn>
                <a:cxn ang="0">
                  <a:pos x="35" y="17"/>
                </a:cxn>
                <a:cxn ang="0">
                  <a:pos x="37" y="6"/>
                </a:cxn>
                <a:cxn ang="0">
                  <a:pos x="9" y="0"/>
                </a:cxn>
              </a:cxnLst>
              <a:rect l="0" t="0" r="r" b="b"/>
              <a:pathLst>
                <a:path w="37" h="92">
                  <a:moveTo>
                    <a:pt x="9" y="0"/>
                  </a:moveTo>
                  <a:lnTo>
                    <a:pt x="7" y="10"/>
                  </a:lnTo>
                  <a:lnTo>
                    <a:pt x="5" y="23"/>
                  </a:lnTo>
                  <a:lnTo>
                    <a:pt x="4" y="33"/>
                  </a:lnTo>
                  <a:lnTo>
                    <a:pt x="2" y="45"/>
                  </a:lnTo>
                  <a:lnTo>
                    <a:pt x="1" y="58"/>
                  </a:lnTo>
                  <a:lnTo>
                    <a:pt x="1" y="69"/>
                  </a:lnTo>
                  <a:lnTo>
                    <a:pt x="0" y="80"/>
                  </a:lnTo>
                  <a:lnTo>
                    <a:pt x="0" y="92"/>
                  </a:lnTo>
                  <a:lnTo>
                    <a:pt x="28" y="92"/>
                  </a:lnTo>
                  <a:lnTo>
                    <a:pt x="28" y="82"/>
                  </a:lnTo>
                  <a:lnTo>
                    <a:pt x="29" y="71"/>
                  </a:lnTo>
                  <a:lnTo>
                    <a:pt x="29" y="60"/>
                  </a:lnTo>
                  <a:lnTo>
                    <a:pt x="30" y="49"/>
                  </a:lnTo>
                  <a:lnTo>
                    <a:pt x="32" y="38"/>
                  </a:lnTo>
                  <a:lnTo>
                    <a:pt x="33" y="27"/>
                  </a:lnTo>
                  <a:lnTo>
                    <a:pt x="35" y="17"/>
                  </a:lnTo>
                  <a:lnTo>
                    <a:pt x="37" y="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27" name="Freeform 567"/>
            <p:cNvSpPr>
              <a:spLocks/>
            </p:cNvSpPr>
            <p:nvPr/>
          </p:nvSpPr>
          <p:spPr bwMode="auto">
            <a:xfrm>
              <a:off x="1133" y="3220"/>
              <a:ext cx="1" cy="1"/>
            </a:xfrm>
            <a:custGeom>
              <a:avLst/>
              <a:gdLst/>
              <a:ahLst/>
              <a:cxnLst>
                <a:cxn ang="0">
                  <a:pos x="28" y="18"/>
                </a:cxn>
                <a:cxn ang="0">
                  <a:pos x="28" y="11"/>
                </a:cxn>
                <a:cxn ang="0">
                  <a:pos x="26" y="6"/>
                </a:cxn>
                <a:cxn ang="0">
                  <a:pos x="22" y="2"/>
                </a:cxn>
                <a:cxn ang="0">
                  <a:pos x="17" y="0"/>
                </a:cxn>
                <a:cxn ang="0">
                  <a:pos x="12" y="0"/>
                </a:cxn>
                <a:cxn ang="0">
                  <a:pos x="7" y="2"/>
                </a:cxn>
                <a:cxn ang="0">
                  <a:pos x="3" y="5"/>
                </a:cxn>
                <a:cxn ang="0">
                  <a:pos x="0" y="11"/>
                </a:cxn>
                <a:cxn ang="0">
                  <a:pos x="28" y="18"/>
                </a:cxn>
              </a:cxnLst>
              <a:rect l="0" t="0" r="r" b="b"/>
              <a:pathLst>
                <a:path w="28" h="18">
                  <a:moveTo>
                    <a:pt x="28" y="18"/>
                  </a:moveTo>
                  <a:lnTo>
                    <a:pt x="28" y="11"/>
                  </a:lnTo>
                  <a:lnTo>
                    <a:pt x="26" y="6"/>
                  </a:lnTo>
                  <a:lnTo>
                    <a:pt x="22" y="2"/>
                  </a:lnTo>
                  <a:lnTo>
                    <a:pt x="17" y="0"/>
                  </a:lnTo>
                  <a:lnTo>
                    <a:pt x="12" y="0"/>
                  </a:lnTo>
                  <a:lnTo>
                    <a:pt x="7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28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28" name="Freeform 568"/>
            <p:cNvSpPr>
              <a:spLocks/>
            </p:cNvSpPr>
            <p:nvPr/>
          </p:nvSpPr>
          <p:spPr bwMode="auto">
            <a:xfrm>
              <a:off x="1141" y="3233"/>
              <a:ext cx="1" cy="2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6" y="27"/>
                </a:cxn>
                <a:cxn ang="0">
                  <a:pos x="11" y="26"/>
                </a:cxn>
                <a:cxn ang="0">
                  <a:pos x="16" y="24"/>
                </a:cxn>
                <a:cxn ang="0">
                  <a:pos x="19" y="20"/>
                </a:cxn>
                <a:cxn ang="0">
                  <a:pos x="21" y="14"/>
                </a:cxn>
                <a:cxn ang="0">
                  <a:pos x="21" y="9"/>
                </a:cxn>
                <a:cxn ang="0">
                  <a:pos x="19" y="4"/>
                </a:cxn>
                <a:cxn ang="0">
                  <a:pos x="14" y="0"/>
                </a:cxn>
                <a:cxn ang="0">
                  <a:pos x="0" y="25"/>
                </a:cxn>
              </a:cxnLst>
              <a:rect l="0" t="0" r="r" b="b"/>
              <a:pathLst>
                <a:path w="21" h="27">
                  <a:moveTo>
                    <a:pt x="0" y="25"/>
                  </a:moveTo>
                  <a:lnTo>
                    <a:pt x="6" y="27"/>
                  </a:lnTo>
                  <a:lnTo>
                    <a:pt x="11" y="26"/>
                  </a:lnTo>
                  <a:lnTo>
                    <a:pt x="16" y="24"/>
                  </a:lnTo>
                  <a:lnTo>
                    <a:pt x="19" y="20"/>
                  </a:lnTo>
                  <a:lnTo>
                    <a:pt x="21" y="14"/>
                  </a:lnTo>
                  <a:lnTo>
                    <a:pt x="21" y="9"/>
                  </a:lnTo>
                  <a:lnTo>
                    <a:pt x="19" y="4"/>
                  </a:lnTo>
                  <a:lnTo>
                    <a:pt x="14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29" name="Freeform 569"/>
            <p:cNvSpPr>
              <a:spLocks/>
            </p:cNvSpPr>
            <p:nvPr/>
          </p:nvSpPr>
          <p:spPr bwMode="auto">
            <a:xfrm>
              <a:off x="1137" y="3224"/>
              <a:ext cx="5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2" y="27"/>
                </a:cxn>
                <a:cxn ang="0">
                  <a:pos x="4" y="40"/>
                </a:cxn>
                <a:cxn ang="0">
                  <a:pos x="7" y="53"/>
                </a:cxn>
                <a:cxn ang="0">
                  <a:pos x="11" y="68"/>
                </a:cxn>
                <a:cxn ang="0">
                  <a:pos x="15" y="80"/>
                </a:cxn>
                <a:cxn ang="0">
                  <a:pos x="21" y="92"/>
                </a:cxn>
                <a:cxn ang="0">
                  <a:pos x="28" y="104"/>
                </a:cxn>
                <a:cxn ang="0">
                  <a:pos x="34" y="116"/>
                </a:cxn>
                <a:cxn ang="0">
                  <a:pos x="42" y="126"/>
                </a:cxn>
                <a:cxn ang="0">
                  <a:pos x="50" y="138"/>
                </a:cxn>
                <a:cxn ang="0">
                  <a:pos x="59" y="147"/>
                </a:cxn>
                <a:cxn ang="0">
                  <a:pos x="68" y="157"/>
                </a:cxn>
                <a:cxn ang="0">
                  <a:pos x="80" y="165"/>
                </a:cxn>
                <a:cxn ang="0">
                  <a:pos x="90" y="173"/>
                </a:cxn>
                <a:cxn ang="0">
                  <a:pos x="101" y="181"/>
                </a:cxn>
                <a:cxn ang="0">
                  <a:pos x="115" y="156"/>
                </a:cxn>
                <a:cxn ang="0">
                  <a:pos x="106" y="149"/>
                </a:cxn>
                <a:cxn ang="0">
                  <a:pos x="96" y="142"/>
                </a:cxn>
                <a:cxn ang="0">
                  <a:pos x="87" y="136"/>
                </a:cxn>
                <a:cxn ang="0">
                  <a:pos x="80" y="126"/>
                </a:cxn>
                <a:cxn ang="0">
                  <a:pos x="70" y="119"/>
                </a:cxn>
                <a:cxn ang="0">
                  <a:pos x="64" y="109"/>
                </a:cxn>
                <a:cxn ang="0">
                  <a:pos x="58" y="101"/>
                </a:cxn>
                <a:cxn ang="0">
                  <a:pos x="52" y="89"/>
                </a:cxn>
                <a:cxn ang="0">
                  <a:pos x="46" y="80"/>
                </a:cxn>
                <a:cxn ang="0">
                  <a:pos x="42" y="69"/>
                </a:cxn>
                <a:cxn ang="0">
                  <a:pos x="38" y="58"/>
                </a:cxn>
                <a:cxn ang="0">
                  <a:pos x="34" y="47"/>
                </a:cxn>
                <a:cxn ang="0">
                  <a:pos x="33" y="35"/>
                </a:cxn>
                <a:cxn ang="0">
                  <a:pos x="31" y="23"/>
                </a:cxn>
                <a:cxn ang="0">
                  <a:pos x="29" y="11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0" y="0"/>
                </a:cxn>
              </a:cxnLst>
              <a:rect l="0" t="0" r="r" b="b"/>
              <a:pathLst>
                <a:path w="115" h="181">
                  <a:moveTo>
                    <a:pt x="0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2" y="27"/>
                  </a:lnTo>
                  <a:lnTo>
                    <a:pt x="4" y="40"/>
                  </a:lnTo>
                  <a:lnTo>
                    <a:pt x="7" y="53"/>
                  </a:lnTo>
                  <a:lnTo>
                    <a:pt x="11" y="68"/>
                  </a:lnTo>
                  <a:lnTo>
                    <a:pt x="15" y="80"/>
                  </a:lnTo>
                  <a:lnTo>
                    <a:pt x="21" y="92"/>
                  </a:lnTo>
                  <a:lnTo>
                    <a:pt x="28" y="104"/>
                  </a:lnTo>
                  <a:lnTo>
                    <a:pt x="34" y="116"/>
                  </a:lnTo>
                  <a:lnTo>
                    <a:pt x="42" y="126"/>
                  </a:lnTo>
                  <a:lnTo>
                    <a:pt x="50" y="138"/>
                  </a:lnTo>
                  <a:lnTo>
                    <a:pt x="59" y="147"/>
                  </a:lnTo>
                  <a:lnTo>
                    <a:pt x="68" y="157"/>
                  </a:lnTo>
                  <a:lnTo>
                    <a:pt x="80" y="165"/>
                  </a:lnTo>
                  <a:lnTo>
                    <a:pt x="90" y="173"/>
                  </a:lnTo>
                  <a:lnTo>
                    <a:pt x="101" y="181"/>
                  </a:lnTo>
                  <a:lnTo>
                    <a:pt x="115" y="156"/>
                  </a:lnTo>
                  <a:lnTo>
                    <a:pt x="106" y="149"/>
                  </a:lnTo>
                  <a:lnTo>
                    <a:pt x="96" y="142"/>
                  </a:lnTo>
                  <a:lnTo>
                    <a:pt x="87" y="136"/>
                  </a:lnTo>
                  <a:lnTo>
                    <a:pt x="80" y="126"/>
                  </a:lnTo>
                  <a:lnTo>
                    <a:pt x="70" y="119"/>
                  </a:lnTo>
                  <a:lnTo>
                    <a:pt x="64" y="109"/>
                  </a:lnTo>
                  <a:lnTo>
                    <a:pt x="58" y="101"/>
                  </a:lnTo>
                  <a:lnTo>
                    <a:pt x="52" y="89"/>
                  </a:lnTo>
                  <a:lnTo>
                    <a:pt x="46" y="80"/>
                  </a:lnTo>
                  <a:lnTo>
                    <a:pt x="42" y="69"/>
                  </a:lnTo>
                  <a:lnTo>
                    <a:pt x="38" y="58"/>
                  </a:lnTo>
                  <a:lnTo>
                    <a:pt x="34" y="47"/>
                  </a:lnTo>
                  <a:lnTo>
                    <a:pt x="33" y="35"/>
                  </a:lnTo>
                  <a:lnTo>
                    <a:pt x="31" y="23"/>
                  </a:lnTo>
                  <a:lnTo>
                    <a:pt x="29" y="11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30" name="Freeform 570"/>
            <p:cNvSpPr>
              <a:spLocks/>
            </p:cNvSpPr>
            <p:nvPr/>
          </p:nvSpPr>
          <p:spPr bwMode="auto">
            <a:xfrm>
              <a:off x="1137" y="3222"/>
              <a:ext cx="1" cy="2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6"/>
                </a:cxn>
                <a:cxn ang="0">
                  <a:pos x="2" y="11"/>
                </a:cxn>
                <a:cxn ang="0">
                  <a:pos x="1" y="18"/>
                </a:cxn>
                <a:cxn ang="0">
                  <a:pos x="1" y="23"/>
                </a:cxn>
                <a:cxn ang="0">
                  <a:pos x="0" y="30"/>
                </a:cxn>
                <a:cxn ang="0">
                  <a:pos x="0" y="36"/>
                </a:cxn>
                <a:cxn ang="0">
                  <a:pos x="0" y="41"/>
                </a:cxn>
                <a:cxn ang="0">
                  <a:pos x="0" y="47"/>
                </a:cxn>
                <a:cxn ang="0">
                  <a:pos x="29" y="47"/>
                </a:cxn>
                <a:cxn ang="0">
                  <a:pos x="29" y="41"/>
                </a:cxn>
                <a:cxn ang="0">
                  <a:pos x="29" y="36"/>
                </a:cxn>
                <a:cxn ang="0">
                  <a:pos x="29" y="32"/>
                </a:cxn>
                <a:cxn ang="0">
                  <a:pos x="30" y="26"/>
                </a:cxn>
                <a:cxn ang="0">
                  <a:pos x="30" y="20"/>
                </a:cxn>
                <a:cxn ang="0">
                  <a:pos x="31" y="17"/>
                </a:cxn>
                <a:cxn ang="0">
                  <a:pos x="32" y="12"/>
                </a:cxn>
                <a:cxn ang="0">
                  <a:pos x="33" y="7"/>
                </a:cxn>
                <a:cxn ang="0">
                  <a:pos x="4" y="0"/>
                </a:cxn>
              </a:cxnLst>
              <a:rect l="0" t="0" r="r" b="b"/>
              <a:pathLst>
                <a:path w="33" h="47">
                  <a:moveTo>
                    <a:pt x="4" y="0"/>
                  </a:moveTo>
                  <a:lnTo>
                    <a:pt x="3" y="6"/>
                  </a:lnTo>
                  <a:lnTo>
                    <a:pt x="2" y="11"/>
                  </a:lnTo>
                  <a:lnTo>
                    <a:pt x="1" y="18"/>
                  </a:lnTo>
                  <a:lnTo>
                    <a:pt x="1" y="23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0" y="41"/>
                  </a:lnTo>
                  <a:lnTo>
                    <a:pt x="0" y="47"/>
                  </a:lnTo>
                  <a:lnTo>
                    <a:pt x="29" y="47"/>
                  </a:lnTo>
                  <a:lnTo>
                    <a:pt x="29" y="41"/>
                  </a:lnTo>
                  <a:lnTo>
                    <a:pt x="29" y="36"/>
                  </a:lnTo>
                  <a:lnTo>
                    <a:pt x="29" y="32"/>
                  </a:lnTo>
                  <a:lnTo>
                    <a:pt x="30" y="26"/>
                  </a:lnTo>
                  <a:lnTo>
                    <a:pt x="30" y="20"/>
                  </a:lnTo>
                  <a:lnTo>
                    <a:pt x="31" y="17"/>
                  </a:lnTo>
                  <a:lnTo>
                    <a:pt x="32" y="12"/>
                  </a:lnTo>
                  <a:lnTo>
                    <a:pt x="33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31" name="Freeform 571"/>
            <p:cNvSpPr>
              <a:spLocks/>
            </p:cNvSpPr>
            <p:nvPr/>
          </p:nvSpPr>
          <p:spPr bwMode="auto">
            <a:xfrm>
              <a:off x="1137" y="3224"/>
              <a:ext cx="1" cy="1"/>
            </a:xfrm>
            <a:custGeom>
              <a:avLst/>
              <a:gdLst/>
              <a:ahLst/>
              <a:cxnLst>
                <a:cxn ang="0">
                  <a:pos x="29" y="18"/>
                </a:cxn>
                <a:cxn ang="0">
                  <a:pos x="29" y="11"/>
                </a:cxn>
                <a:cxn ang="0">
                  <a:pos x="27" y="6"/>
                </a:cxn>
                <a:cxn ang="0">
                  <a:pos x="22" y="2"/>
                </a:cxn>
                <a:cxn ang="0">
                  <a:pos x="17" y="0"/>
                </a:cxn>
                <a:cxn ang="0">
                  <a:pos x="12" y="0"/>
                </a:cxn>
                <a:cxn ang="0">
                  <a:pos x="7" y="2"/>
                </a:cxn>
                <a:cxn ang="0">
                  <a:pos x="3" y="5"/>
                </a:cxn>
                <a:cxn ang="0">
                  <a:pos x="0" y="11"/>
                </a:cxn>
                <a:cxn ang="0">
                  <a:pos x="29" y="18"/>
                </a:cxn>
              </a:cxnLst>
              <a:rect l="0" t="0" r="r" b="b"/>
              <a:pathLst>
                <a:path w="29" h="18">
                  <a:moveTo>
                    <a:pt x="29" y="18"/>
                  </a:moveTo>
                  <a:lnTo>
                    <a:pt x="29" y="11"/>
                  </a:lnTo>
                  <a:lnTo>
                    <a:pt x="27" y="6"/>
                  </a:lnTo>
                  <a:lnTo>
                    <a:pt x="22" y="2"/>
                  </a:lnTo>
                  <a:lnTo>
                    <a:pt x="17" y="0"/>
                  </a:lnTo>
                  <a:lnTo>
                    <a:pt x="12" y="0"/>
                  </a:lnTo>
                  <a:lnTo>
                    <a:pt x="7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29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32" name="Freeform 572"/>
            <p:cNvSpPr>
              <a:spLocks/>
            </p:cNvSpPr>
            <p:nvPr/>
          </p:nvSpPr>
          <p:spPr bwMode="auto">
            <a:xfrm>
              <a:off x="1307" y="3123"/>
              <a:ext cx="1" cy="1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7" y="0"/>
                </a:cxn>
                <a:cxn ang="0">
                  <a:pos x="1" y="5"/>
                </a:cxn>
                <a:cxn ang="0">
                  <a:pos x="0" y="13"/>
                </a:cxn>
                <a:cxn ang="0">
                  <a:pos x="5" y="20"/>
                </a:cxn>
                <a:cxn ang="0">
                  <a:pos x="15" y="1"/>
                </a:cxn>
              </a:cxnLst>
              <a:rect l="0" t="0" r="r" b="b"/>
              <a:pathLst>
                <a:path w="15" h="20">
                  <a:moveTo>
                    <a:pt x="15" y="1"/>
                  </a:moveTo>
                  <a:lnTo>
                    <a:pt x="7" y="0"/>
                  </a:lnTo>
                  <a:lnTo>
                    <a:pt x="1" y="5"/>
                  </a:lnTo>
                  <a:lnTo>
                    <a:pt x="0" y="13"/>
                  </a:lnTo>
                  <a:lnTo>
                    <a:pt x="5" y="20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33" name="Freeform 573"/>
            <p:cNvSpPr>
              <a:spLocks/>
            </p:cNvSpPr>
            <p:nvPr/>
          </p:nvSpPr>
          <p:spPr bwMode="auto">
            <a:xfrm>
              <a:off x="1307" y="3123"/>
              <a:ext cx="7" cy="15"/>
            </a:xfrm>
            <a:custGeom>
              <a:avLst/>
              <a:gdLst/>
              <a:ahLst/>
              <a:cxnLst>
                <a:cxn ang="0">
                  <a:pos x="164" y="274"/>
                </a:cxn>
                <a:cxn ang="0">
                  <a:pos x="164" y="274"/>
                </a:cxn>
                <a:cxn ang="0">
                  <a:pos x="162" y="253"/>
                </a:cxn>
                <a:cxn ang="0">
                  <a:pos x="160" y="233"/>
                </a:cxn>
                <a:cxn ang="0">
                  <a:pos x="157" y="211"/>
                </a:cxn>
                <a:cxn ang="0">
                  <a:pos x="153" y="190"/>
                </a:cxn>
                <a:cxn ang="0">
                  <a:pos x="147" y="170"/>
                </a:cxn>
                <a:cxn ang="0">
                  <a:pos x="139" y="152"/>
                </a:cxn>
                <a:cxn ang="0">
                  <a:pos x="130" y="135"/>
                </a:cxn>
                <a:cxn ang="0">
                  <a:pos x="122" y="116"/>
                </a:cxn>
                <a:cxn ang="0">
                  <a:pos x="112" y="98"/>
                </a:cxn>
                <a:cxn ang="0">
                  <a:pos x="100" y="82"/>
                </a:cxn>
                <a:cxn ang="0">
                  <a:pos x="87" y="65"/>
                </a:cxn>
                <a:cxn ang="0">
                  <a:pos x="73" y="50"/>
                </a:cxn>
                <a:cxn ang="0">
                  <a:pos x="59" y="35"/>
                </a:cxn>
                <a:cxn ang="0">
                  <a:pos x="43" y="23"/>
                </a:cxn>
                <a:cxn ang="0">
                  <a:pos x="27" y="10"/>
                </a:cxn>
                <a:cxn ang="0">
                  <a:pos x="10" y="0"/>
                </a:cxn>
                <a:cxn ang="0">
                  <a:pos x="0" y="19"/>
                </a:cxn>
                <a:cxn ang="0">
                  <a:pos x="15" y="29"/>
                </a:cxn>
                <a:cxn ang="0">
                  <a:pos x="30" y="40"/>
                </a:cxn>
                <a:cxn ang="0">
                  <a:pos x="45" y="52"/>
                </a:cxn>
                <a:cxn ang="0">
                  <a:pos x="59" y="65"/>
                </a:cxn>
                <a:cxn ang="0">
                  <a:pos x="71" y="80"/>
                </a:cxn>
                <a:cxn ang="0">
                  <a:pos x="83" y="94"/>
                </a:cxn>
                <a:cxn ang="0">
                  <a:pos x="94" y="110"/>
                </a:cxn>
                <a:cxn ang="0">
                  <a:pos x="104" y="126"/>
                </a:cxn>
                <a:cxn ang="0">
                  <a:pos x="112" y="143"/>
                </a:cxn>
                <a:cxn ang="0">
                  <a:pos x="119" y="161"/>
                </a:cxn>
                <a:cxn ang="0">
                  <a:pos x="126" y="179"/>
                </a:cxn>
                <a:cxn ang="0">
                  <a:pos x="132" y="197"/>
                </a:cxn>
                <a:cxn ang="0">
                  <a:pos x="136" y="216"/>
                </a:cxn>
                <a:cxn ang="0">
                  <a:pos x="139" y="235"/>
                </a:cxn>
                <a:cxn ang="0">
                  <a:pos x="141" y="255"/>
                </a:cxn>
                <a:cxn ang="0">
                  <a:pos x="141" y="274"/>
                </a:cxn>
                <a:cxn ang="0">
                  <a:pos x="141" y="274"/>
                </a:cxn>
                <a:cxn ang="0">
                  <a:pos x="164" y="274"/>
                </a:cxn>
              </a:cxnLst>
              <a:rect l="0" t="0" r="r" b="b"/>
              <a:pathLst>
                <a:path w="164" h="274">
                  <a:moveTo>
                    <a:pt x="164" y="274"/>
                  </a:moveTo>
                  <a:lnTo>
                    <a:pt x="164" y="274"/>
                  </a:lnTo>
                  <a:lnTo>
                    <a:pt x="162" y="253"/>
                  </a:lnTo>
                  <a:lnTo>
                    <a:pt x="160" y="233"/>
                  </a:lnTo>
                  <a:lnTo>
                    <a:pt x="157" y="211"/>
                  </a:lnTo>
                  <a:lnTo>
                    <a:pt x="153" y="190"/>
                  </a:lnTo>
                  <a:lnTo>
                    <a:pt x="147" y="170"/>
                  </a:lnTo>
                  <a:lnTo>
                    <a:pt x="139" y="152"/>
                  </a:lnTo>
                  <a:lnTo>
                    <a:pt x="130" y="135"/>
                  </a:lnTo>
                  <a:lnTo>
                    <a:pt x="122" y="116"/>
                  </a:lnTo>
                  <a:lnTo>
                    <a:pt x="112" y="98"/>
                  </a:lnTo>
                  <a:lnTo>
                    <a:pt x="100" y="82"/>
                  </a:lnTo>
                  <a:lnTo>
                    <a:pt x="87" y="65"/>
                  </a:lnTo>
                  <a:lnTo>
                    <a:pt x="73" y="50"/>
                  </a:lnTo>
                  <a:lnTo>
                    <a:pt x="59" y="35"/>
                  </a:lnTo>
                  <a:lnTo>
                    <a:pt x="43" y="23"/>
                  </a:lnTo>
                  <a:lnTo>
                    <a:pt x="27" y="10"/>
                  </a:lnTo>
                  <a:lnTo>
                    <a:pt x="10" y="0"/>
                  </a:lnTo>
                  <a:lnTo>
                    <a:pt x="0" y="19"/>
                  </a:lnTo>
                  <a:lnTo>
                    <a:pt x="15" y="29"/>
                  </a:lnTo>
                  <a:lnTo>
                    <a:pt x="30" y="40"/>
                  </a:lnTo>
                  <a:lnTo>
                    <a:pt x="45" y="52"/>
                  </a:lnTo>
                  <a:lnTo>
                    <a:pt x="59" y="65"/>
                  </a:lnTo>
                  <a:lnTo>
                    <a:pt x="71" y="80"/>
                  </a:lnTo>
                  <a:lnTo>
                    <a:pt x="83" y="94"/>
                  </a:lnTo>
                  <a:lnTo>
                    <a:pt x="94" y="110"/>
                  </a:lnTo>
                  <a:lnTo>
                    <a:pt x="104" y="126"/>
                  </a:lnTo>
                  <a:lnTo>
                    <a:pt x="112" y="143"/>
                  </a:lnTo>
                  <a:lnTo>
                    <a:pt x="119" y="161"/>
                  </a:lnTo>
                  <a:lnTo>
                    <a:pt x="126" y="179"/>
                  </a:lnTo>
                  <a:lnTo>
                    <a:pt x="132" y="197"/>
                  </a:lnTo>
                  <a:lnTo>
                    <a:pt x="136" y="216"/>
                  </a:lnTo>
                  <a:lnTo>
                    <a:pt x="139" y="235"/>
                  </a:lnTo>
                  <a:lnTo>
                    <a:pt x="141" y="255"/>
                  </a:lnTo>
                  <a:lnTo>
                    <a:pt x="141" y="274"/>
                  </a:lnTo>
                  <a:lnTo>
                    <a:pt x="141" y="274"/>
                  </a:lnTo>
                  <a:lnTo>
                    <a:pt x="164" y="2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34" name="Freeform 574"/>
            <p:cNvSpPr>
              <a:spLocks/>
            </p:cNvSpPr>
            <p:nvPr/>
          </p:nvSpPr>
          <p:spPr bwMode="auto">
            <a:xfrm>
              <a:off x="1313" y="3138"/>
              <a:ext cx="1" cy="4"/>
            </a:xfrm>
            <a:custGeom>
              <a:avLst/>
              <a:gdLst/>
              <a:ahLst/>
              <a:cxnLst>
                <a:cxn ang="0">
                  <a:pos x="21" y="68"/>
                </a:cxn>
                <a:cxn ang="0">
                  <a:pos x="22" y="60"/>
                </a:cxn>
                <a:cxn ang="0">
                  <a:pos x="24" y="52"/>
                </a:cxn>
                <a:cxn ang="0">
                  <a:pos x="25" y="43"/>
                </a:cxn>
                <a:cxn ang="0">
                  <a:pos x="26" y="34"/>
                </a:cxn>
                <a:cxn ang="0">
                  <a:pos x="28" y="25"/>
                </a:cxn>
                <a:cxn ang="0">
                  <a:pos x="28" y="17"/>
                </a:cxn>
                <a:cxn ang="0">
                  <a:pos x="29" y="8"/>
                </a:cxn>
                <a:cxn ang="0">
                  <a:pos x="29" y="0"/>
                </a:cxn>
                <a:cxn ang="0">
                  <a:pos x="6" y="0"/>
                </a:cxn>
                <a:cxn ang="0">
                  <a:pos x="6" y="8"/>
                </a:cxn>
                <a:cxn ang="0">
                  <a:pos x="5" y="17"/>
                </a:cxn>
                <a:cxn ang="0">
                  <a:pos x="5" y="25"/>
                </a:cxn>
                <a:cxn ang="0">
                  <a:pos x="5" y="32"/>
                </a:cxn>
                <a:cxn ang="0">
                  <a:pos x="4" y="41"/>
                </a:cxn>
                <a:cxn ang="0">
                  <a:pos x="3" y="48"/>
                </a:cxn>
                <a:cxn ang="0">
                  <a:pos x="1" y="56"/>
                </a:cxn>
                <a:cxn ang="0">
                  <a:pos x="0" y="64"/>
                </a:cxn>
                <a:cxn ang="0">
                  <a:pos x="21" y="68"/>
                </a:cxn>
              </a:cxnLst>
              <a:rect l="0" t="0" r="r" b="b"/>
              <a:pathLst>
                <a:path w="29" h="68">
                  <a:moveTo>
                    <a:pt x="21" y="68"/>
                  </a:moveTo>
                  <a:lnTo>
                    <a:pt x="22" y="60"/>
                  </a:lnTo>
                  <a:lnTo>
                    <a:pt x="24" y="52"/>
                  </a:lnTo>
                  <a:lnTo>
                    <a:pt x="25" y="43"/>
                  </a:lnTo>
                  <a:lnTo>
                    <a:pt x="26" y="34"/>
                  </a:lnTo>
                  <a:lnTo>
                    <a:pt x="28" y="25"/>
                  </a:lnTo>
                  <a:lnTo>
                    <a:pt x="28" y="17"/>
                  </a:lnTo>
                  <a:lnTo>
                    <a:pt x="29" y="8"/>
                  </a:lnTo>
                  <a:lnTo>
                    <a:pt x="29" y="0"/>
                  </a:lnTo>
                  <a:lnTo>
                    <a:pt x="6" y="0"/>
                  </a:lnTo>
                  <a:lnTo>
                    <a:pt x="6" y="8"/>
                  </a:lnTo>
                  <a:lnTo>
                    <a:pt x="5" y="17"/>
                  </a:lnTo>
                  <a:lnTo>
                    <a:pt x="5" y="25"/>
                  </a:lnTo>
                  <a:lnTo>
                    <a:pt x="5" y="32"/>
                  </a:lnTo>
                  <a:lnTo>
                    <a:pt x="4" y="41"/>
                  </a:lnTo>
                  <a:lnTo>
                    <a:pt x="3" y="48"/>
                  </a:lnTo>
                  <a:lnTo>
                    <a:pt x="1" y="56"/>
                  </a:lnTo>
                  <a:lnTo>
                    <a:pt x="0" y="64"/>
                  </a:lnTo>
                  <a:lnTo>
                    <a:pt x="21" y="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35" name="Freeform 575"/>
            <p:cNvSpPr>
              <a:spLocks/>
            </p:cNvSpPr>
            <p:nvPr/>
          </p:nvSpPr>
          <p:spPr bwMode="auto">
            <a:xfrm>
              <a:off x="1313" y="3138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8"/>
                </a:cxn>
                <a:cxn ang="0">
                  <a:pos x="10" y="12"/>
                </a:cxn>
                <a:cxn ang="0">
                  <a:pos x="17" y="11"/>
                </a:cxn>
                <a:cxn ang="0">
                  <a:pos x="21" y="4"/>
                </a:cxn>
                <a:cxn ang="0">
                  <a:pos x="0" y="0"/>
                </a:cxn>
              </a:cxnLst>
              <a:rect l="0" t="0" r="r" b="b"/>
              <a:pathLst>
                <a:path w="21" h="12">
                  <a:moveTo>
                    <a:pt x="0" y="0"/>
                  </a:moveTo>
                  <a:lnTo>
                    <a:pt x="3" y="8"/>
                  </a:lnTo>
                  <a:lnTo>
                    <a:pt x="10" y="12"/>
                  </a:lnTo>
                  <a:lnTo>
                    <a:pt x="17" y="11"/>
                  </a:lnTo>
                  <a:lnTo>
                    <a:pt x="21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36" name="Freeform 576"/>
            <p:cNvSpPr>
              <a:spLocks/>
            </p:cNvSpPr>
            <p:nvPr/>
          </p:nvSpPr>
          <p:spPr bwMode="auto">
            <a:xfrm>
              <a:off x="1307" y="3128"/>
              <a:ext cx="1" cy="1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7" y="0"/>
                </a:cxn>
                <a:cxn ang="0">
                  <a:pos x="1" y="6"/>
                </a:cxn>
                <a:cxn ang="0">
                  <a:pos x="0" y="14"/>
                </a:cxn>
                <a:cxn ang="0">
                  <a:pos x="5" y="20"/>
                </a:cxn>
                <a:cxn ang="0">
                  <a:pos x="15" y="1"/>
                </a:cxn>
              </a:cxnLst>
              <a:rect l="0" t="0" r="r" b="b"/>
              <a:pathLst>
                <a:path w="15" h="20">
                  <a:moveTo>
                    <a:pt x="15" y="1"/>
                  </a:moveTo>
                  <a:lnTo>
                    <a:pt x="7" y="0"/>
                  </a:lnTo>
                  <a:lnTo>
                    <a:pt x="1" y="6"/>
                  </a:lnTo>
                  <a:lnTo>
                    <a:pt x="0" y="14"/>
                  </a:lnTo>
                  <a:lnTo>
                    <a:pt x="5" y="20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37" name="Freeform 577"/>
            <p:cNvSpPr>
              <a:spLocks/>
            </p:cNvSpPr>
            <p:nvPr/>
          </p:nvSpPr>
          <p:spPr bwMode="auto">
            <a:xfrm>
              <a:off x="1308" y="3128"/>
              <a:ext cx="4" cy="8"/>
            </a:xfrm>
            <a:custGeom>
              <a:avLst/>
              <a:gdLst/>
              <a:ahLst/>
              <a:cxnLst>
                <a:cxn ang="0">
                  <a:pos x="86" y="136"/>
                </a:cxn>
                <a:cxn ang="0">
                  <a:pos x="86" y="136"/>
                </a:cxn>
                <a:cxn ang="0">
                  <a:pos x="85" y="116"/>
                </a:cxn>
                <a:cxn ang="0">
                  <a:pos x="81" y="95"/>
                </a:cxn>
                <a:cxn ang="0">
                  <a:pos x="76" y="76"/>
                </a:cxn>
                <a:cxn ang="0">
                  <a:pos x="66" y="58"/>
                </a:cxn>
                <a:cxn ang="0">
                  <a:pos x="55" y="41"/>
                </a:cxn>
                <a:cxn ang="0">
                  <a:pos x="42" y="26"/>
                </a:cxn>
                <a:cxn ang="0">
                  <a:pos x="27" y="12"/>
                </a:cxn>
                <a:cxn ang="0">
                  <a:pos x="10" y="0"/>
                </a:cxn>
                <a:cxn ang="0">
                  <a:pos x="0" y="19"/>
                </a:cxn>
                <a:cxn ang="0">
                  <a:pos x="14" y="29"/>
                </a:cxn>
                <a:cxn ang="0">
                  <a:pos x="28" y="40"/>
                </a:cxn>
                <a:cxn ang="0">
                  <a:pos x="39" y="54"/>
                </a:cxn>
                <a:cxn ang="0">
                  <a:pos x="48" y="69"/>
                </a:cxn>
                <a:cxn ang="0">
                  <a:pos x="55" y="85"/>
                </a:cxn>
                <a:cxn ang="0">
                  <a:pos x="60" y="102"/>
                </a:cxn>
                <a:cxn ang="0">
                  <a:pos x="64" y="118"/>
                </a:cxn>
                <a:cxn ang="0">
                  <a:pos x="65" y="136"/>
                </a:cxn>
                <a:cxn ang="0">
                  <a:pos x="65" y="136"/>
                </a:cxn>
                <a:cxn ang="0">
                  <a:pos x="86" y="136"/>
                </a:cxn>
              </a:cxnLst>
              <a:rect l="0" t="0" r="r" b="b"/>
              <a:pathLst>
                <a:path w="86" h="136">
                  <a:moveTo>
                    <a:pt x="86" y="136"/>
                  </a:moveTo>
                  <a:lnTo>
                    <a:pt x="86" y="136"/>
                  </a:lnTo>
                  <a:lnTo>
                    <a:pt x="85" y="116"/>
                  </a:lnTo>
                  <a:lnTo>
                    <a:pt x="81" y="95"/>
                  </a:lnTo>
                  <a:lnTo>
                    <a:pt x="76" y="76"/>
                  </a:lnTo>
                  <a:lnTo>
                    <a:pt x="66" y="58"/>
                  </a:lnTo>
                  <a:lnTo>
                    <a:pt x="55" y="41"/>
                  </a:lnTo>
                  <a:lnTo>
                    <a:pt x="42" y="26"/>
                  </a:lnTo>
                  <a:lnTo>
                    <a:pt x="27" y="12"/>
                  </a:lnTo>
                  <a:lnTo>
                    <a:pt x="10" y="0"/>
                  </a:lnTo>
                  <a:lnTo>
                    <a:pt x="0" y="19"/>
                  </a:lnTo>
                  <a:lnTo>
                    <a:pt x="14" y="29"/>
                  </a:lnTo>
                  <a:lnTo>
                    <a:pt x="28" y="40"/>
                  </a:lnTo>
                  <a:lnTo>
                    <a:pt x="39" y="54"/>
                  </a:lnTo>
                  <a:lnTo>
                    <a:pt x="48" y="69"/>
                  </a:lnTo>
                  <a:lnTo>
                    <a:pt x="55" y="85"/>
                  </a:lnTo>
                  <a:lnTo>
                    <a:pt x="60" y="102"/>
                  </a:lnTo>
                  <a:lnTo>
                    <a:pt x="64" y="118"/>
                  </a:lnTo>
                  <a:lnTo>
                    <a:pt x="65" y="136"/>
                  </a:lnTo>
                  <a:lnTo>
                    <a:pt x="65" y="136"/>
                  </a:lnTo>
                  <a:lnTo>
                    <a:pt x="86" y="1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38" name="Freeform 578"/>
            <p:cNvSpPr>
              <a:spLocks/>
            </p:cNvSpPr>
            <p:nvPr/>
          </p:nvSpPr>
          <p:spPr bwMode="auto">
            <a:xfrm>
              <a:off x="1311" y="3136"/>
              <a:ext cx="1" cy="2"/>
            </a:xfrm>
            <a:custGeom>
              <a:avLst/>
              <a:gdLst/>
              <a:ahLst/>
              <a:cxnLst>
                <a:cxn ang="0">
                  <a:pos x="21" y="35"/>
                </a:cxn>
                <a:cxn ang="0">
                  <a:pos x="22" y="30"/>
                </a:cxn>
                <a:cxn ang="0">
                  <a:pos x="22" y="26"/>
                </a:cxn>
                <a:cxn ang="0">
                  <a:pos x="23" y="21"/>
                </a:cxn>
                <a:cxn ang="0">
                  <a:pos x="23" y="18"/>
                </a:cxn>
                <a:cxn ang="0">
                  <a:pos x="24" y="15"/>
                </a:cxn>
                <a:cxn ang="0">
                  <a:pos x="24" y="9"/>
                </a:cxn>
                <a:cxn ang="0">
                  <a:pos x="24" y="5"/>
                </a:cxn>
                <a:cxn ang="0">
                  <a:pos x="24" y="0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3" y="9"/>
                </a:cxn>
                <a:cxn ang="0">
                  <a:pos x="3" y="11"/>
                </a:cxn>
                <a:cxn ang="0">
                  <a:pos x="2" y="14"/>
                </a:cxn>
                <a:cxn ang="0">
                  <a:pos x="2" y="19"/>
                </a:cxn>
                <a:cxn ang="0">
                  <a:pos x="1" y="24"/>
                </a:cxn>
                <a:cxn ang="0">
                  <a:pos x="1" y="28"/>
                </a:cxn>
                <a:cxn ang="0">
                  <a:pos x="0" y="31"/>
                </a:cxn>
                <a:cxn ang="0">
                  <a:pos x="21" y="35"/>
                </a:cxn>
              </a:cxnLst>
              <a:rect l="0" t="0" r="r" b="b"/>
              <a:pathLst>
                <a:path w="24" h="35">
                  <a:moveTo>
                    <a:pt x="21" y="35"/>
                  </a:moveTo>
                  <a:lnTo>
                    <a:pt x="22" y="30"/>
                  </a:lnTo>
                  <a:lnTo>
                    <a:pt x="22" y="26"/>
                  </a:lnTo>
                  <a:lnTo>
                    <a:pt x="23" y="21"/>
                  </a:lnTo>
                  <a:lnTo>
                    <a:pt x="23" y="18"/>
                  </a:lnTo>
                  <a:lnTo>
                    <a:pt x="24" y="15"/>
                  </a:lnTo>
                  <a:lnTo>
                    <a:pt x="24" y="9"/>
                  </a:lnTo>
                  <a:lnTo>
                    <a:pt x="24" y="5"/>
                  </a:lnTo>
                  <a:lnTo>
                    <a:pt x="24" y="0"/>
                  </a:lnTo>
                  <a:lnTo>
                    <a:pt x="3" y="0"/>
                  </a:lnTo>
                  <a:lnTo>
                    <a:pt x="3" y="5"/>
                  </a:lnTo>
                  <a:lnTo>
                    <a:pt x="3" y="9"/>
                  </a:lnTo>
                  <a:lnTo>
                    <a:pt x="3" y="11"/>
                  </a:lnTo>
                  <a:lnTo>
                    <a:pt x="2" y="14"/>
                  </a:lnTo>
                  <a:lnTo>
                    <a:pt x="2" y="19"/>
                  </a:lnTo>
                  <a:lnTo>
                    <a:pt x="1" y="24"/>
                  </a:lnTo>
                  <a:lnTo>
                    <a:pt x="1" y="28"/>
                  </a:lnTo>
                  <a:lnTo>
                    <a:pt x="0" y="31"/>
                  </a:lnTo>
                  <a:lnTo>
                    <a:pt x="21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39" name="Freeform 579"/>
            <p:cNvSpPr>
              <a:spLocks/>
            </p:cNvSpPr>
            <p:nvPr/>
          </p:nvSpPr>
          <p:spPr bwMode="auto">
            <a:xfrm>
              <a:off x="1311" y="3135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9"/>
                </a:cxn>
                <a:cxn ang="0">
                  <a:pos x="10" y="13"/>
                </a:cxn>
                <a:cxn ang="0">
                  <a:pos x="17" y="12"/>
                </a:cxn>
                <a:cxn ang="0">
                  <a:pos x="21" y="4"/>
                </a:cxn>
                <a:cxn ang="0">
                  <a:pos x="0" y="0"/>
                </a:cxn>
              </a:cxnLst>
              <a:rect l="0" t="0" r="r" b="b"/>
              <a:pathLst>
                <a:path w="21" h="13">
                  <a:moveTo>
                    <a:pt x="0" y="0"/>
                  </a:moveTo>
                  <a:lnTo>
                    <a:pt x="2" y="9"/>
                  </a:lnTo>
                  <a:lnTo>
                    <a:pt x="10" y="13"/>
                  </a:lnTo>
                  <a:lnTo>
                    <a:pt x="17" y="12"/>
                  </a:lnTo>
                  <a:lnTo>
                    <a:pt x="21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40" name="Freeform 580"/>
            <p:cNvSpPr>
              <a:spLocks/>
            </p:cNvSpPr>
            <p:nvPr/>
          </p:nvSpPr>
          <p:spPr bwMode="auto">
            <a:xfrm>
              <a:off x="1132" y="3300"/>
              <a:ext cx="53" cy="137"/>
            </a:xfrm>
            <a:custGeom>
              <a:avLst/>
              <a:gdLst/>
              <a:ahLst/>
              <a:cxnLst>
                <a:cxn ang="0">
                  <a:pos x="166" y="0"/>
                </a:cxn>
                <a:cxn ang="0">
                  <a:pos x="0" y="73"/>
                </a:cxn>
                <a:cxn ang="0">
                  <a:pos x="959" y="2481"/>
                </a:cxn>
                <a:cxn ang="0">
                  <a:pos x="1169" y="2389"/>
                </a:cxn>
                <a:cxn ang="0">
                  <a:pos x="166" y="0"/>
                </a:cxn>
              </a:cxnLst>
              <a:rect l="0" t="0" r="r" b="b"/>
              <a:pathLst>
                <a:path w="1169" h="2481">
                  <a:moveTo>
                    <a:pt x="166" y="0"/>
                  </a:moveTo>
                  <a:lnTo>
                    <a:pt x="0" y="73"/>
                  </a:lnTo>
                  <a:lnTo>
                    <a:pt x="959" y="2481"/>
                  </a:lnTo>
                  <a:lnTo>
                    <a:pt x="1169" y="2389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5459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41" name="Freeform 581"/>
            <p:cNvSpPr>
              <a:spLocks/>
            </p:cNvSpPr>
            <p:nvPr/>
          </p:nvSpPr>
          <p:spPr bwMode="auto">
            <a:xfrm>
              <a:off x="1132" y="3300"/>
              <a:ext cx="52" cy="137"/>
            </a:xfrm>
            <a:custGeom>
              <a:avLst/>
              <a:gdLst/>
              <a:ahLst/>
              <a:cxnLst>
                <a:cxn ang="0">
                  <a:pos x="126" y="6"/>
                </a:cxn>
                <a:cxn ang="0">
                  <a:pos x="104" y="14"/>
                </a:cxn>
                <a:cxn ang="0">
                  <a:pos x="81" y="24"/>
                </a:cxn>
                <a:cxn ang="0">
                  <a:pos x="36" y="44"/>
                </a:cxn>
                <a:cxn ang="0">
                  <a:pos x="29" y="132"/>
                </a:cxn>
                <a:cxn ang="0">
                  <a:pos x="81" y="260"/>
                </a:cxn>
                <a:cxn ang="0">
                  <a:pos x="125" y="370"/>
                </a:cxn>
                <a:cxn ang="0">
                  <a:pos x="163" y="467"/>
                </a:cxn>
                <a:cxn ang="0">
                  <a:pos x="198" y="554"/>
                </a:cxn>
                <a:cxn ang="0">
                  <a:pos x="232" y="637"/>
                </a:cxn>
                <a:cxn ang="0">
                  <a:pos x="265" y="723"/>
                </a:cxn>
                <a:cxn ang="0">
                  <a:pos x="302" y="812"/>
                </a:cxn>
                <a:cxn ang="0">
                  <a:pos x="342" y="913"/>
                </a:cxn>
                <a:cxn ang="0">
                  <a:pos x="388" y="1029"/>
                </a:cxn>
                <a:cxn ang="0">
                  <a:pos x="442" y="1164"/>
                </a:cxn>
                <a:cxn ang="0">
                  <a:pos x="505" y="1323"/>
                </a:cxn>
                <a:cxn ang="0">
                  <a:pos x="581" y="1511"/>
                </a:cxn>
                <a:cxn ang="0">
                  <a:pos x="669" y="1733"/>
                </a:cxn>
                <a:cxn ang="0">
                  <a:pos x="773" y="1993"/>
                </a:cxn>
                <a:cxn ang="0">
                  <a:pos x="895" y="2297"/>
                </a:cxn>
                <a:cxn ang="0">
                  <a:pos x="972" y="2462"/>
                </a:cxn>
                <a:cxn ang="0">
                  <a:pos x="989" y="2455"/>
                </a:cxn>
                <a:cxn ang="0">
                  <a:pos x="1003" y="2449"/>
                </a:cxn>
                <a:cxn ang="0">
                  <a:pos x="1015" y="2442"/>
                </a:cxn>
                <a:cxn ang="0">
                  <a:pos x="1030" y="2436"/>
                </a:cxn>
                <a:cxn ang="0">
                  <a:pos x="1050" y="2428"/>
                </a:cxn>
                <a:cxn ang="0">
                  <a:pos x="1077" y="2416"/>
                </a:cxn>
                <a:cxn ang="0">
                  <a:pos x="1116" y="2399"/>
                </a:cxn>
                <a:cxn ang="0">
                  <a:pos x="1110" y="2318"/>
                </a:cxn>
                <a:cxn ang="0">
                  <a:pos x="1056" y="2190"/>
                </a:cxn>
                <a:cxn ang="0">
                  <a:pos x="1011" y="2082"/>
                </a:cxn>
                <a:cxn ang="0">
                  <a:pos x="970" y="1985"/>
                </a:cxn>
                <a:cxn ang="0">
                  <a:pos x="935" y="1897"/>
                </a:cxn>
                <a:cxn ang="0">
                  <a:pos x="899" y="1814"/>
                </a:cxn>
                <a:cxn ang="0">
                  <a:pos x="864" y="1730"/>
                </a:cxn>
                <a:cxn ang="0">
                  <a:pos x="826" y="1640"/>
                </a:cxn>
                <a:cxn ang="0">
                  <a:pos x="785" y="1541"/>
                </a:cxn>
                <a:cxn ang="0">
                  <a:pos x="738" y="1426"/>
                </a:cxn>
                <a:cxn ang="0">
                  <a:pos x="682" y="1292"/>
                </a:cxn>
                <a:cxn ang="0">
                  <a:pos x="615" y="1134"/>
                </a:cxn>
                <a:cxn ang="0">
                  <a:pos x="537" y="947"/>
                </a:cxn>
                <a:cxn ang="0">
                  <a:pos x="445" y="727"/>
                </a:cxn>
                <a:cxn ang="0">
                  <a:pos x="337" y="469"/>
                </a:cxn>
                <a:cxn ang="0">
                  <a:pos x="210" y="167"/>
                </a:cxn>
              </a:cxnLst>
              <a:rect l="0" t="0" r="r" b="b"/>
              <a:pathLst>
                <a:path w="1140" h="2467">
                  <a:moveTo>
                    <a:pt x="140" y="0"/>
                  </a:moveTo>
                  <a:lnTo>
                    <a:pt x="126" y="6"/>
                  </a:lnTo>
                  <a:lnTo>
                    <a:pt x="114" y="10"/>
                  </a:lnTo>
                  <a:lnTo>
                    <a:pt x="104" y="14"/>
                  </a:lnTo>
                  <a:lnTo>
                    <a:pt x="94" y="19"/>
                  </a:lnTo>
                  <a:lnTo>
                    <a:pt x="81" y="24"/>
                  </a:lnTo>
                  <a:lnTo>
                    <a:pt x="61" y="32"/>
                  </a:lnTo>
                  <a:lnTo>
                    <a:pt x="36" y="44"/>
                  </a:lnTo>
                  <a:lnTo>
                    <a:pt x="0" y="61"/>
                  </a:lnTo>
                  <a:lnTo>
                    <a:pt x="29" y="132"/>
                  </a:lnTo>
                  <a:lnTo>
                    <a:pt x="55" y="199"/>
                  </a:lnTo>
                  <a:lnTo>
                    <a:pt x="81" y="260"/>
                  </a:lnTo>
                  <a:lnTo>
                    <a:pt x="103" y="317"/>
                  </a:lnTo>
                  <a:lnTo>
                    <a:pt x="125" y="370"/>
                  </a:lnTo>
                  <a:lnTo>
                    <a:pt x="144" y="419"/>
                  </a:lnTo>
                  <a:lnTo>
                    <a:pt x="163" y="467"/>
                  </a:lnTo>
                  <a:lnTo>
                    <a:pt x="181" y="511"/>
                  </a:lnTo>
                  <a:lnTo>
                    <a:pt x="198" y="554"/>
                  </a:lnTo>
                  <a:lnTo>
                    <a:pt x="215" y="596"/>
                  </a:lnTo>
                  <a:lnTo>
                    <a:pt x="232" y="637"/>
                  </a:lnTo>
                  <a:lnTo>
                    <a:pt x="249" y="680"/>
                  </a:lnTo>
                  <a:lnTo>
                    <a:pt x="265" y="723"/>
                  </a:lnTo>
                  <a:lnTo>
                    <a:pt x="284" y="766"/>
                  </a:lnTo>
                  <a:lnTo>
                    <a:pt x="302" y="812"/>
                  </a:lnTo>
                  <a:lnTo>
                    <a:pt x="322" y="861"/>
                  </a:lnTo>
                  <a:lnTo>
                    <a:pt x="342" y="913"/>
                  </a:lnTo>
                  <a:lnTo>
                    <a:pt x="364" y="968"/>
                  </a:lnTo>
                  <a:lnTo>
                    <a:pt x="388" y="1029"/>
                  </a:lnTo>
                  <a:lnTo>
                    <a:pt x="414" y="1093"/>
                  </a:lnTo>
                  <a:lnTo>
                    <a:pt x="442" y="1164"/>
                  </a:lnTo>
                  <a:lnTo>
                    <a:pt x="473" y="1239"/>
                  </a:lnTo>
                  <a:lnTo>
                    <a:pt x="505" y="1323"/>
                  </a:lnTo>
                  <a:lnTo>
                    <a:pt x="542" y="1412"/>
                  </a:lnTo>
                  <a:lnTo>
                    <a:pt x="581" y="1511"/>
                  </a:lnTo>
                  <a:lnTo>
                    <a:pt x="623" y="1618"/>
                  </a:lnTo>
                  <a:lnTo>
                    <a:pt x="669" y="1733"/>
                  </a:lnTo>
                  <a:lnTo>
                    <a:pt x="719" y="1858"/>
                  </a:lnTo>
                  <a:lnTo>
                    <a:pt x="773" y="1993"/>
                  </a:lnTo>
                  <a:lnTo>
                    <a:pt x="832" y="2140"/>
                  </a:lnTo>
                  <a:lnTo>
                    <a:pt x="895" y="2297"/>
                  </a:lnTo>
                  <a:lnTo>
                    <a:pt x="962" y="2467"/>
                  </a:lnTo>
                  <a:lnTo>
                    <a:pt x="972" y="2462"/>
                  </a:lnTo>
                  <a:lnTo>
                    <a:pt x="982" y="2458"/>
                  </a:lnTo>
                  <a:lnTo>
                    <a:pt x="989" y="2455"/>
                  </a:lnTo>
                  <a:lnTo>
                    <a:pt x="996" y="2452"/>
                  </a:lnTo>
                  <a:lnTo>
                    <a:pt x="1003" y="2449"/>
                  </a:lnTo>
                  <a:lnTo>
                    <a:pt x="1009" y="2445"/>
                  </a:lnTo>
                  <a:lnTo>
                    <a:pt x="1015" y="2442"/>
                  </a:lnTo>
                  <a:lnTo>
                    <a:pt x="1022" y="2439"/>
                  </a:lnTo>
                  <a:lnTo>
                    <a:pt x="1030" y="2436"/>
                  </a:lnTo>
                  <a:lnTo>
                    <a:pt x="1040" y="2432"/>
                  </a:lnTo>
                  <a:lnTo>
                    <a:pt x="1050" y="2428"/>
                  </a:lnTo>
                  <a:lnTo>
                    <a:pt x="1063" y="2422"/>
                  </a:lnTo>
                  <a:lnTo>
                    <a:pt x="1077" y="2416"/>
                  </a:lnTo>
                  <a:lnTo>
                    <a:pt x="1095" y="2409"/>
                  </a:lnTo>
                  <a:lnTo>
                    <a:pt x="1116" y="2399"/>
                  </a:lnTo>
                  <a:lnTo>
                    <a:pt x="1140" y="2390"/>
                  </a:lnTo>
                  <a:lnTo>
                    <a:pt x="1110" y="2318"/>
                  </a:lnTo>
                  <a:lnTo>
                    <a:pt x="1081" y="2251"/>
                  </a:lnTo>
                  <a:lnTo>
                    <a:pt x="1056" y="2190"/>
                  </a:lnTo>
                  <a:lnTo>
                    <a:pt x="1033" y="2134"/>
                  </a:lnTo>
                  <a:lnTo>
                    <a:pt x="1011" y="2082"/>
                  </a:lnTo>
                  <a:lnTo>
                    <a:pt x="991" y="2032"/>
                  </a:lnTo>
                  <a:lnTo>
                    <a:pt x="970" y="1985"/>
                  </a:lnTo>
                  <a:lnTo>
                    <a:pt x="952" y="1940"/>
                  </a:lnTo>
                  <a:lnTo>
                    <a:pt x="935" y="1897"/>
                  </a:lnTo>
                  <a:lnTo>
                    <a:pt x="916" y="1856"/>
                  </a:lnTo>
                  <a:lnTo>
                    <a:pt x="899" y="1814"/>
                  </a:lnTo>
                  <a:lnTo>
                    <a:pt x="882" y="1773"/>
                  </a:lnTo>
                  <a:lnTo>
                    <a:pt x="864" y="1730"/>
                  </a:lnTo>
                  <a:lnTo>
                    <a:pt x="846" y="1686"/>
                  </a:lnTo>
                  <a:lnTo>
                    <a:pt x="826" y="1640"/>
                  </a:lnTo>
                  <a:lnTo>
                    <a:pt x="807" y="1592"/>
                  </a:lnTo>
                  <a:lnTo>
                    <a:pt x="785" y="1541"/>
                  </a:lnTo>
                  <a:lnTo>
                    <a:pt x="762" y="1485"/>
                  </a:lnTo>
                  <a:lnTo>
                    <a:pt x="738" y="1426"/>
                  </a:lnTo>
                  <a:lnTo>
                    <a:pt x="710" y="1362"/>
                  </a:lnTo>
                  <a:lnTo>
                    <a:pt x="682" y="1292"/>
                  </a:lnTo>
                  <a:lnTo>
                    <a:pt x="650" y="1216"/>
                  </a:lnTo>
                  <a:lnTo>
                    <a:pt x="615" y="1134"/>
                  </a:lnTo>
                  <a:lnTo>
                    <a:pt x="578" y="1044"/>
                  </a:lnTo>
                  <a:lnTo>
                    <a:pt x="537" y="947"/>
                  </a:lnTo>
                  <a:lnTo>
                    <a:pt x="493" y="842"/>
                  </a:lnTo>
                  <a:lnTo>
                    <a:pt x="445" y="727"/>
                  </a:lnTo>
                  <a:lnTo>
                    <a:pt x="393" y="603"/>
                  </a:lnTo>
                  <a:lnTo>
                    <a:pt x="337" y="469"/>
                  </a:lnTo>
                  <a:lnTo>
                    <a:pt x="276" y="324"/>
                  </a:lnTo>
                  <a:lnTo>
                    <a:pt x="210" y="167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70757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42" name="Freeform 582"/>
            <p:cNvSpPr>
              <a:spLocks/>
            </p:cNvSpPr>
            <p:nvPr/>
          </p:nvSpPr>
          <p:spPr bwMode="auto">
            <a:xfrm>
              <a:off x="1133" y="3301"/>
              <a:ext cx="50" cy="136"/>
            </a:xfrm>
            <a:custGeom>
              <a:avLst/>
              <a:gdLst/>
              <a:ahLst/>
              <a:cxnLst>
                <a:cxn ang="0">
                  <a:pos x="100" y="4"/>
                </a:cxn>
                <a:cxn ang="0">
                  <a:pos x="84" y="12"/>
                </a:cxn>
                <a:cxn ang="0">
                  <a:pos x="65" y="19"/>
                </a:cxn>
                <a:cxn ang="0">
                  <a:pos x="29" y="36"/>
                </a:cxn>
                <a:cxn ang="0">
                  <a:pos x="29" y="120"/>
                </a:cxn>
                <a:cxn ang="0">
                  <a:pos x="81" y="248"/>
                </a:cxn>
                <a:cxn ang="0">
                  <a:pos x="125" y="358"/>
                </a:cxn>
                <a:cxn ang="0">
                  <a:pos x="164" y="455"/>
                </a:cxn>
                <a:cxn ang="0">
                  <a:pos x="199" y="542"/>
                </a:cxn>
                <a:cxn ang="0">
                  <a:pos x="233" y="625"/>
                </a:cxn>
                <a:cxn ang="0">
                  <a:pos x="267" y="711"/>
                </a:cxn>
                <a:cxn ang="0">
                  <a:pos x="302" y="800"/>
                </a:cxn>
                <a:cxn ang="0">
                  <a:pos x="343" y="900"/>
                </a:cxn>
                <a:cxn ang="0">
                  <a:pos x="389" y="1016"/>
                </a:cxn>
                <a:cxn ang="0">
                  <a:pos x="443" y="1151"/>
                </a:cxn>
                <a:cxn ang="0">
                  <a:pos x="507" y="1311"/>
                </a:cxn>
                <a:cxn ang="0">
                  <a:pos x="583" y="1499"/>
                </a:cxn>
                <a:cxn ang="0">
                  <a:pos x="672" y="1721"/>
                </a:cxn>
                <a:cxn ang="0">
                  <a:pos x="777" y="1981"/>
                </a:cxn>
                <a:cxn ang="0">
                  <a:pos x="898" y="2285"/>
                </a:cxn>
                <a:cxn ang="0">
                  <a:pos x="982" y="2447"/>
                </a:cxn>
                <a:cxn ang="0">
                  <a:pos x="1003" y="2436"/>
                </a:cxn>
                <a:cxn ang="0">
                  <a:pos x="1029" y="2426"/>
                </a:cxn>
                <a:cxn ang="0">
                  <a:pos x="1073" y="2407"/>
                </a:cxn>
                <a:cxn ang="0">
                  <a:pos x="1080" y="2320"/>
                </a:cxn>
                <a:cxn ang="0">
                  <a:pos x="1027" y="2193"/>
                </a:cxn>
                <a:cxn ang="0">
                  <a:pos x="981" y="2083"/>
                </a:cxn>
                <a:cxn ang="0">
                  <a:pos x="941" y="1987"/>
                </a:cxn>
                <a:cxn ang="0">
                  <a:pos x="905" y="1900"/>
                </a:cxn>
                <a:cxn ang="0">
                  <a:pos x="869" y="1817"/>
                </a:cxn>
                <a:cxn ang="0">
                  <a:pos x="835" y="1732"/>
                </a:cxn>
                <a:cxn ang="0">
                  <a:pos x="797" y="1643"/>
                </a:cxn>
                <a:cxn ang="0">
                  <a:pos x="756" y="1542"/>
                </a:cxn>
                <a:cxn ang="0">
                  <a:pos x="708" y="1428"/>
                </a:cxn>
                <a:cxn ang="0">
                  <a:pos x="652" y="1294"/>
                </a:cxn>
                <a:cxn ang="0">
                  <a:pos x="586" y="1136"/>
                </a:cxn>
                <a:cxn ang="0">
                  <a:pos x="508" y="948"/>
                </a:cxn>
                <a:cxn ang="0">
                  <a:pos x="417" y="728"/>
                </a:cxn>
                <a:cxn ang="0">
                  <a:pos x="308" y="469"/>
                </a:cxn>
                <a:cxn ang="0">
                  <a:pos x="183" y="168"/>
                </a:cxn>
              </a:cxnLst>
              <a:rect l="0" t="0" r="r" b="b"/>
              <a:pathLst>
                <a:path w="1109" h="2454">
                  <a:moveTo>
                    <a:pt x="113" y="0"/>
                  </a:moveTo>
                  <a:lnTo>
                    <a:pt x="100" y="4"/>
                  </a:lnTo>
                  <a:lnTo>
                    <a:pt x="92" y="9"/>
                  </a:lnTo>
                  <a:lnTo>
                    <a:pt x="84" y="12"/>
                  </a:lnTo>
                  <a:lnTo>
                    <a:pt x="76" y="15"/>
                  </a:lnTo>
                  <a:lnTo>
                    <a:pt x="65" y="19"/>
                  </a:lnTo>
                  <a:lnTo>
                    <a:pt x="49" y="26"/>
                  </a:lnTo>
                  <a:lnTo>
                    <a:pt x="29" y="36"/>
                  </a:lnTo>
                  <a:lnTo>
                    <a:pt x="0" y="49"/>
                  </a:lnTo>
                  <a:lnTo>
                    <a:pt x="29" y="120"/>
                  </a:lnTo>
                  <a:lnTo>
                    <a:pt x="56" y="187"/>
                  </a:lnTo>
                  <a:lnTo>
                    <a:pt x="81" y="248"/>
                  </a:lnTo>
                  <a:lnTo>
                    <a:pt x="103" y="305"/>
                  </a:lnTo>
                  <a:lnTo>
                    <a:pt x="125" y="358"/>
                  </a:lnTo>
                  <a:lnTo>
                    <a:pt x="145" y="407"/>
                  </a:lnTo>
                  <a:lnTo>
                    <a:pt x="164" y="455"/>
                  </a:lnTo>
                  <a:lnTo>
                    <a:pt x="182" y="499"/>
                  </a:lnTo>
                  <a:lnTo>
                    <a:pt x="199" y="542"/>
                  </a:lnTo>
                  <a:lnTo>
                    <a:pt x="216" y="584"/>
                  </a:lnTo>
                  <a:lnTo>
                    <a:pt x="233" y="625"/>
                  </a:lnTo>
                  <a:lnTo>
                    <a:pt x="249" y="667"/>
                  </a:lnTo>
                  <a:lnTo>
                    <a:pt x="267" y="711"/>
                  </a:lnTo>
                  <a:lnTo>
                    <a:pt x="284" y="754"/>
                  </a:lnTo>
                  <a:lnTo>
                    <a:pt x="302" y="800"/>
                  </a:lnTo>
                  <a:lnTo>
                    <a:pt x="323" y="849"/>
                  </a:lnTo>
                  <a:lnTo>
                    <a:pt x="343" y="900"/>
                  </a:lnTo>
                  <a:lnTo>
                    <a:pt x="366" y="956"/>
                  </a:lnTo>
                  <a:lnTo>
                    <a:pt x="389" y="1016"/>
                  </a:lnTo>
                  <a:lnTo>
                    <a:pt x="415" y="1081"/>
                  </a:lnTo>
                  <a:lnTo>
                    <a:pt x="443" y="1151"/>
                  </a:lnTo>
                  <a:lnTo>
                    <a:pt x="474" y="1227"/>
                  </a:lnTo>
                  <a:lnTo>
                    <a:pt x="507" y="1311"/>
                  </a:lnTo>
                  <a:lnTo>
                    <a:pt x="544" y="1400"/>
                  </a:lnTo>
                  <a:lnTo>
                    <a:pt x="583" y="1499"/>
                  </a:lnTo>
                  <a:lnTo>
                    <a:pt x="626" y="1606"/>
                  </a:lnTo>
                  <a:lnTo>
                    <a:pt x="672" y="1721"/>
                  </a:lnTo>
                  <a:lnTo>
                    <a:pt x="723" y="1846"/>
                  </a:lnTo>
                  <a:lnTo>
                    <a:pt x="777" y="1981"/>
                  </a:lnTo>
                  <a:lnTo>
                    <a:pt x="835" y="2128"/>
                  </a:lnTo>
                  <a:lnTo>
                    <a:pt x="898" y="2285"/>
                  </a:lnTo>
                  <a:lnTo>
                    <a:pt x="966" y="2454"/>
                  </a:lnTo>
                  <a:lnTo>
                    <a:pt x="982" y="2447"/>
                  </a:lnTo>
                  <a:lnTo>
                    <a:pt x="994" y="2442"/>
                  </a:lnTo>
                  <a:lnTo>
                    <a:pt x="1003" y="2436"/>
                  </a:lnTo>
                  <a:lnTo>
                    <a:pt x="1014" y="2432"/>
                  </a:lnTo>
                  <a:lnTo>
                    <a:pt x="1029" y="2426"/>
                  </a:lnTo>
                  <a:lnTo>
                    <a:pt x="1047" y="2417"/>
                  </a:lnTo>
                  <a:lnTo>
                    <a:pt x="1073" y="2407"/>
                  </a:lnTo>
                  <a:lnTo>
                    <a:pt x="1109" y="2392"/>
                  </a:lnTo>
                  <a:lnTo>
                    <a:pt x="1080" y="2320"/>
                  </a:lnTo>
                  <a:lnTo>
                    <a:pt x="1052" y="2254"/>
                  </a:lnTo>
                  <a:lnTo>
                    <a:pt x="1027" y="2193"/>
                  </a:lnTo>
                  <a:lnTo>
                    <a:pt x="1003" y="2136"/>
                  </a:lnTo>
                  <a:lnTo>
                    <a:pt x="981" y="2083"/>
                  </a:lnTo>
                  <a:lnTo>
                    <a:pt x="960" y="2035"/>
                  </a:lnTo>
                  <a:lnTo>
                    <a:pt x="941" y="1987"/>
                  </a:lnTo>
                  <a:lnTo>
                    <a:pt x="922" y="1943"/>
                  </a:lnTo>
                  <a:lnTo>
                    <a:pt x="905" y="1900"/>
                  </a:lnTo>
                  <a:lnTo>
                    <a:pt x="887" y="1858"/>
                  </a:lnTo>
                  <a:lnTo>
                    <a:pt x="869" y="1817"/>
                  </a:lnTo>
                  <a:lnTo>
                    <a:pt x="852" y="1774"/>
                  </a:lnTo>
                  <a:lnTo>
                    <a:pt x="835" y="1732"/>
                  </a:lnTo>
                  <a:lnTo>
                    <a:pt x="816" y="1688"/>
                  </a:lnTo>
                  <a:lnTo>
                    <a:pt x="797" y="1643"/>
                  </a:lnTo>
                  <a:lnTo>
                    <a:pt x="778" y="1594"/>
                  </a:lnTo>
                  <a:lnTo>
                    <a:pt x="756" y="1542"/>
                  </a:lnTo>
                  <a:lnTo>
                    <a:pt x="733" y="1488"/>
                  </a:lnTo>
                  <a:lnTo>
                    <a:pt x="708" y="1428"/>
                  </a:lnTo>
                  <a:lnTo>
                    <a:pt x="681" y="1363"/>
                  </a:lnTo>
                  <a:lnTo>
                    <a:pt x="652" y="1294"/>
                  </a:lnTo>
                  <a:lnTo>
                    <a:pt x="621" y="1218"/>
                  </a:lnTo>
                  <a:lnTo>
                    <a:pt x="586" y="1136"/>
                  </a:lnTo>
                  <a:lnTo>
                    <a:pt x="549" y="1046"/>
                  </a:lnTo>
                  <a:lnTo>
                    <a:pt x="508" y="948"/>
                  </a:lnTo>
                  <a:lnTo>
                    <a:pt x="464" y="842"/>
                  </a:lnTo>
                  <a:lnTo>
                    <a:pt x="417" y="728"/>
                  </a:lnTo>
                  <a:lnTo>
                    <a:pt x="364" y="604"/>
                  </a:lnTo>
                  <a:lnTo>
                    <a:pt x="308" y="469"/>
                  </a:lnTo>
                  <a:lnTo>
                    <a:pt x="248" y="325"/>
                  </a:lnTo>
                  <a:lnTo>
                    <a:pt x="183" y="168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8C94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43" name="Freeform 583"/>
            <p:cNvSpPr>
              <a:spLocks/>
            </p:cNvSpPr>
            <p:nvPr/>
          </p:nvSpPr>
          <p:spPr bwMode="auto">
            <a:xfrm>
              <a:off x="1133" y="3301"/>
              <a:ext cx="49" cy="136"/>
            </a:xfrm>
            <a:custGeom>
              <a:avLst/>
              <a:gdLst/>
              <a:ahLst/>
              <a:cxnLst>
                <a:cxn ang="0">
                  <a:pos x="77" y="3"/>
                </a:cxn>
                <a:cxn ang="0">
                  <a:pos x="65" y="8"/>
                </a:cxn>
                <a:cxn ang="0">
                  <a:pos x="49" y="14"/>
                </a:cxn>
                <a:cxn ang="0">
                  <a:pos x="22" y="27"/>
                </a:cxn>
                <a:cxn ang="0">
                  <a:pos x="30" y="108"/>
                </a:cxn>
                <a:cxn ang="0">
                  <a:pos x="81" y="236"/>
                </a:cxn>
                <a:cxn ang="0">
                  <a:pos x="126" y="345"/>
                </a:cxn>
                <a:cxn ang="0">
                  <a:pos x="165" y="442"/>
                </a:cxn>
                <a:cxn ang="0">
                  <a:pos x="199" y="530"/>
                </a:cxn>
                <a:cxn ang="0">
                  <a:pos x="234" y="613"/>
                </a:cxn>
                <a:cxn ang="0">
                  <a:pos x="268" y="698"/>
                </a:cxn>
                <a:cxn ang="0">
                  <a:pos x="304" y="788"/>
                </a:cxn>
                <a:cxn ang="0">
                  <a:pos x="345" y="888"/>
                </a:cxn>
                <a:cxn ang="0">
                  <a:pos x="391" y="1003"/>
                </a:cxn>
                <a:cxn ang="0">
                  <a:pos x="445" y="1138"/>
                </a:cxn>
                <a:cxn ang="0">
                  <a:pos x="509" y="1297"/>
                </a:cxn>
                <a:cxn ang="0">
                  <a:pos x="585" y="1486"/>
                </a:cxn>
                <a:cxn ang="0">
                  <a:pos x="675" y="1707"/>
                </a:cxn>
                <a:cxn ang="0">
                  <a:pos x="780" y="1968"/>
                </a:cxn>
                <a:cxn ang="0">
                  <a:pos x="901" y="2270"/>
                </a:cxn>
                <a:cxn ang="0">
                  <a:pos x="982" y="2435"/>
                </a:cxn>
                <a:cxn ang="0">
                  <a:pos x="998" y="2426"/>
                </a:cxn>
                <a:cxn ang="0">
                  <a:pos x="1016" y="2419"/>
                </a:cxn>
                <a:cxn ang="0">
                  <a:pos x="1050" y="2404"/>
                </a:cxn>
                <a:cxn ang="0">
                  <a:pos x="1048" y="2322"/>
                </a:cxn>
                <a:cxn ang="0">
                  <a:pos x="995" y="2195"/>
                </a:cxn>
                <a:cxn ang="0">
                  <a:pos x="950" y="2085"/>
                </a:cxn>
                <a:cxn ang="0">
                  <a:pos x="910" y="1989"/>
                </a:cxn>
                <a:cxn ang="0">
                  <a:pos x="875" y="1901"/>
                </a:cxn>
                <a:cxn ang="0">
                  <a:pos x="840" y="1817"/>
                </a:cxn>
                <a:cxn ang="0">
                  <a:pos x="805" y="1733"/>
                </a:cxn>
                <a:cxn ang="0">
                  <a:pos x="768" y="1643"/>
                </a:cxn>
                <a:cxn ang="0">
                  <a:pos x="727" y="1543"/>
                </a:cxn>
                <a:cxn ang="0">
                  <a:pos x="679" y="1428"/>
                </a:cxn>
                <a:cxn ang="0">
                  <a:pos x="624" y="1294"/>
                </a:cxn>
                <a:cxn ang="0">
                  <a:pos x="557" y="1135"/>
                </a:cxn>
                <a:cxn ang="0">
                  <a:pos x="480" y="948"/>
                </a:cxn>
                <a:cxn ang="0">
                  <a:pos x="388" y="728"/>
                </a:cxn>
                <a:cxn ang="0">
                  <a:pos x="281" y="469"/>
                </a:cxn>
                <a:cxn ang="0">
                  <a:pos x="155" y="168"/>
                </a:cxn>
              </a:cxnLst>
              <a:rect l="0" t="0" r="r" b="b"/>
              <a:pathLst>
                <a:path w="1078" h="2440">
                  <a:moveTo>
                    <a:pt x="86" y="0"/>
                  </a:moveTo>
                  <a:lnTo>
                    <a:pt x="77" y="3"/>
                  </a:lnTo>
                  <a:lnTo>
                    <a:pt x="71" y="6"/>
                  </a:lnTo>
                  <a:lnTo>
                    <a:pt x="65" y="8"/>
                  </a:lnTo>
                  <a:lnTo>
                    <a:pt x="59" y="10"/>
                  </a:lnTo>
                  <a:lnTo>
                    <a:pt x="49" y="14"/>
                  </a:lnTo>
                  <a:lnTo>
                    <a:pt x="38" y="20"/>
                  </a:lnTo>
                  <a:lnTo>
                    <a:pt x="22" y="27"/>
                  </a:lnTo>
                  <a:lnTo>
                    <a:pt x="0" y="37"/>
                  </a:lnTo>
                  <a:lnTo>
                    <a:pt x="30" y="108"/>
                  </a:lnTo>
                  <a:lnTo>
                    <a:pt x="57" y="175"/>
                  </a:lnTo>
                  <a:lnTo>
                    <a:pt x="81" y="236"/>
                  </a:lnTo>
                  <a:lnTo>
                    <a:pt x="104" y="293"/>
                  </a:lnTo>
                  <a:lnTo>
                    <a:pt x="126" y="345"/>
                  </a:lnTo>
                  <a:lnTo>
                    <a:pt x="145" y="395"/>
                  </a:lnTo>
                  <a:lnTo>
                    <a:pt x="165" y="442"/>
                  </a:lnTo>
                  <a:lnTo>
                    <a:pt x="182" y="487"/>
                  </a:lnTo>
                  <a:lnTo>
                    <a:pt x="199" y="530"/>
                  </a:lnTo>
                  <a:lnTo>
                    <a:pt x="217" y="572"/>
                  </a:lnTo>
                  <a:lnTo>
                    <a:pt x="234" y="613"/>
                  </a:lnTo>
                  <a:lnTo>
                    <a:pt x="250" y="655"/>
                  </a:lnTo>
                  <a:lnTo>
                    <a:pt x="268" y="698"/>
                  </a:lnTo>
                  <a:lnTo>
                    <a:pt x="286" y="742"/>
                  </a:lnTo>
                  <a:lnTo>
                    <a:pt x="304" y="788"/>
                  </a:lnTo>
                  <a:lnTo>
                    <a:pt x="324" y="837"/>
                  </a:lnTo>
                  <a:lnTo>
                    <a:pt x="345" y="888"/>
                  </a:lnTo>
                  <a:lnTo>
                    <a:pt x="368" y="944"/>
                  </a:lnTo>
                  <a:lnTo>
                    <a:pt x="391" y="1003"/>
                  </a:lnTo>
                  <a:lnTo>
                    <a:pt x="418" y="1069"/>
                  </a:lnTo>
                  <a:lnTo>
                    <a:pt x="445" y="1138"/>
                  </a:lnTo>
                  <a:lnTo>
                    <a:pt x="476" y="1215"/>
                  </a:lnTo>
                  <a:lnTo>
                    <a:pt x="509" y="1297"/>
                  </a:lnTo>
                  <a:lnTo>
                    <a:pt x="546" y="1388"/>
                  </a:lnTo>
                  <a:lnTo>
                    <a:pt x="585" y="1486"/>
                  </a:lnTo>
                  <a:lnTo>
                    <a:pt x="628" y="1593"/>
                  </a:lnTo>
                  <a:lnTo>
                    <a:pt x="675" y="1707"/>
                  </a:lnTo>
                  <a:lnTo>
                    <a:pt x="725" y="1833"/>
                  </a:lnTo>
                  <a:lnTo>
                    <a:pt x="780" y="1968"/>
                  </a:lnTo>
                  <a:lnTo>
                    <a:pt x="838" y="2113"/>
                  </a:lnTo>
                  <a:lnTo>
                    <a:pt x="901" y="2270"/>
                  </a:lnTo>
                  <a:lnTo>
                    <a:pt x="969" y="2440"/>
                  </a:lnTo>
                  <a:lnTo>
                    <a:pt x="982" y="2435"/>
                  </a:lnTo>
                  <a:lnTo>
                    <a:pt x="990" y="2431"/>
                  </a:lnTo>
                  <a:lnTo>
                    <a:pt x="998" y="2426"/>
                  </a:lnTo>
                  <a:lnTo>
                    <a:pt x="1006" y="2423"/>
                  </a:lnTo>
                  <a:lnTo>
                    <a:pt x="1016" y="2419"/>
                  </a:lnTo>
                  <a:lnTo>
                    <a:pt x="1031" y="2413"/>
                  </a:lnTo>
                  <a:lnTo>
                    <a:pt x="1050" y="2404"/>
                  </a:lnTo>
                  <a:lnTo>
                    <a:pt x="1078" y="2394"/>
                  </a:lnTo>
                  <a:lnTo>
                    <a:pt x="1048" y="2322"/>
                  </a:lnTo>
                  <a:lnTo>
                    <a:pt x="1020" y="2256"/>
                  </a:lnTo>
                  <a:lnTo>
                    <a:pt x="995" y="2195"/>
                  </a:lnTo>
                  <a:lnTo>
                    <a:pt x="973" y="2138"/>
                  </a:lnTo>
                  <a:lnTo>
                    <a:pt x="950" y="2085"/>
                  </a:lnTo>
                  <a:lnTo>
                    <a:pt x="930" y="2035"/>
                  </a:lnTo>
                  <a:lnTo>
                    <a:pt x="910" y="1989"/>
                  </a:lnTo>
                  <a:lnTo>
                    <a:pt x="892" y="1944"/>
                  </a:lnTo>
                  <a:lnTo>
                    <a:pt x="875" y="1901"/>
                  </a:lnTo>
                  <a:lnTo>
                    <a:pt x="857" y="1859"/>
                  </a:lnTo>
                  <a:lnTo>
                    <a:pt x="840" y="1817"/>
                  </a:lnTo>
                  <a:lnTo>
                    <a:pt x="823" y="1775"/>
                  </a:lnTo>
                  <a:lnTo>
                    <a:pt x="805" y="1733"/>
                  </a:lnTo>
                  <a:lnTo>
                    <a:pt x="787" y="1688"/>
                  </a:lnTo>
                  <a:lnTo>
                    <a:pt x="768" y="1643"/>
                  </a:lnTo>
                  <a:lnTo>
                    <a:pt x="748" y="1595"/>
                  </a:lnTo>
                  <a:lnTo>
                    <a:pt x="727" y="1543"/>
                  </a:lnTo>
                  <a:lnTo>
                    <a:pt x="703" y="1487"/>
                  </a:lnTo>
                  <a:lnTo>
                    <a:pt x="679" y="1428"/>
                  </a:lnTo>
                  <a:lnTo>
                    <a:pt x="652" y="1364"/>
                  </a:lnTo>
                  <a:lnTo>
                    <a:pt x="624" y="1294"/>
                  </a:lnTo>
                  <a:lnTo>
                    <a:pt x="592" y="1218"/>
                  </a:lnTo>
                  <a:lnTo>
                    <a:pt x="557" y="1135"/>
                  </a:lnTo>
                  <a:lnTo>
                    <a:pt x="521" y="1045"/>
                  </a:lnTo>
                  <a:lnTo>
                    <a:pt x="480" y="948"/>
                  </a:lnTo>
                  <a:lnTo>
                    <a:pt x="436" y="843"/>
                  </a:lnTo>
                  <a:lnTo>
                    <a:pt x="388" y="728"/>
                  </a:lnTo>
                  <a:lnTo>
                    <a:pt x="337" y="604"/>
                  </a:lnTo>
                  <a:lnTo>
                    <a:pt x="281" y="469"/>
                  </a:lnTo>
                  <a:lnTo>
                    <a:pt x="221" y="324"/>
                  </a:lnTo>
                  <a:lnTo>
                    <a:pt x="155" y="168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A8B0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44" name="Freeform 584"/>
            <p:cNvSpPr>
              <a:spLocks/>
            </p:cNvSpPr>
            <p:nvPr/>
          </p:nvSpPr>
          <p:spPr bwMode="auto">
            <a:xfrm>
              <a:off x="1133" y="3302"/>
              <a:ext cx="48" cy="135"/>
            </a:xfrm>
            <a:custGeom>
              <a:avLst/>
              <a:gdLst/>
              <a:ahLst/>
              <a:cxnLst>
                <a:cxn ang="0">
                  <a:pos x="52" y="2"/>
                </a:cxn>
                <a:cxn ang="0">
                  <a:pos x="43" y="5"/>
                </a:cxn>
                <a:cxn ang="0">
                  <a:pos x="33" y="10"/>
                </a:cxn>
                <a:cxn ang="0">
                  <a:pos x="15" y="18"/>
                </a:cxn>
                <a:cxn ang="0">
                  <a:pos x="29" y="97"/>
                </a:cxn>
                <a:cxn ang="0">
                  <a:pos x="80" y="225"/>
                </a:cxn>
                <a:cxn ang="0">
                  <a:pos x="125" y="334"/>
                </a:cxn>
                <a:cxn ang="0">
                  <a:pos x="164" y="430"/>
                </a:cxn>
                <a:cxn ang="0">
                  <a:pos x="199" y="518"/>
                </a:cxn>
                <a:cxn ang="0">
                  <a:pos x="233" y="601"/>
                </a:cxn>
                <a:cxn ang="0">
                  <a:pos x="268" y="686"/>
                </a:cxn>
                <a:cxn ang="0">
                  <a:pos x="305" y="776"/>
                </a:cxn>
                <a:cxn ang="0">
                  <a:pos x="344" y="876"/>
                </a:cxn>
                <a:cxn ang="0">
                  <a:pos x="391" y="991"/>
                </a:cxn>
                <a:cxn ang="0">
                  <a:pos x="445" y="1126"/>
                </a:cxn>
                <a:cxn ang="0">
                  <a:pos x="511" y="1285"/>
                </a:cxn>
                <a:cxn ang="0">
                  <a:pos x="586" y="1474"/>
                </a:cxn>
                <a:cxn ang="0">
                  <a:pos x="676" y="1695"/>
                </a:cxn>
                <a:cxn ang="0">
                  <a:pos x="781" y="1956"/>
                </a:cxn>
                <a:cxn ang="0">
                  <a:pos x="903" y="2258"/>
                </a:cxn>
                <a:cxn ang="0">
                  <a:pos x="980" y="2424"/>
                </a:cxn>
                <a:cxn ang="0">
                  <a:pos x="991" y="2419"/>
                </a:cxn>
                <a:cxn ang="0">
                  <a:pos x="1004" y="2412"/>
                </a:cxn>
                <a:cxn ang="0">
                  <a:pos x="1028" y="2403"/>
                </a:cxn>
                <a:cxn ang="0">
                  <a:pos x="1017" y="2324"/>
                </a:cxn>
                <a:cxn ang="0">
                  <a:pos x="964" y="2196"/>
                </a:cxn>
                <a:cxn ang="0">
                  <a:pos x="920" y="2086"/>
                </a:cxn>
                <a:cxn ang="0">
                  <a:pos x="880" y="1990"/>
                </a:cxn>
                <a:cxn ang="0">
                  <a:pos x="843" y="1903"/>
                </a:cxn>
                <a:cxn ang="0">
                  <a:pos x="809" y="1819"/>
                </a:cxn>
                <a:cxn ang="0">
                  <a:pos x="774" y="1734"/>
                </a:cxn>
                <a:cxn ang="0">
                  <a:pos x="737" y="1645"/>
                </a:cxn>
                <a:cxn ang="0">
                  <a:pos x="696" y="1545"/>
                </a:cxn>
                <a:cxn ang="0">
                  <a:pos x="648" y="1430"/>
                </a:cxn>
                <a:cxn ang="0">
                  <a:pos x="593" y="1296"/>
                </a:cxn>
                <a:cxn ang="0">
                  <a:pos x="528" y="1138"/>
                </a:cxn>
                <a:cxn ang="0">
                  <a:pos x="450" y="950"/>
                </a:cxn>
                <a:cxn ang="0">
                  <a:pos x="359" y="730"/>
                </a:cxn>
                <a:cxn ang="0">
                  <a:pos x="251" y="470"/>
                </a:cxn>
                <a:cxn ang="0">
                  <a:pos x="127" y="169"/>
                </a:cxn>
              </a:cxnLst>
              <a:rect l="0" t="0" r="r" b="b"/>
              <a:pathLst>
                <a:path w="1046" h="2428">
                  <a:moveTo>
                    <a:pt x="58" y="0"/>
                  </a:moveTo>
                  <a:lnTo>
                    <a:pt x="52" y="2"/>
                  </a:lnTo>
                  <a:lnTo>
                    <a:pt x="47" y="4"/>
                  </a:lnTo>
                  <a:lnTo>
                    <a:pt x="43" y="5"/>
                  </a:lnTo>
                  <a:lnTo>
                    <a:pt x="39" y="7"/>
                  </a:lnTo>
                  <a:lnTo>
                    <a:pt x="33" y="10"/>
                  </a:lnTo>
                  <a:lnTo>
                    <a:pt x="25" y="13"/>
                  </a:lnTo>
                  <a:lnTo>
                    <a:pt x="15" y="18"/>
                  </a:lnTo>
                  <a:lnTo>
                    <a:pt x="0" y="25"/>
                  </a:lnTo>
                  <a:lnTo>
                    <a:pt x="29" y="97"/>
                  </a:lnTo>
                  <a:lnTo>
                    <a:pt x="56" y="164"/>
                  </a:lnTo>
                  <a:lnTo>
                    <a:pt x="80" y="225"/>
                  </a:lnTo>
                  <a:lnTo>
                    <a:pt x="104" y="282"/>
                  </a:lnTo>
                  <a:lnTo>
                    <a:pt x="125" y="334"/>
                  </a:lnTo>
                  <a:lnTo>
                    <a:pt x="145" y="384"/>
                  </a:lnTo>
                  <a:lnTo>
                    <a:pt x="164" y="430"/>
                  </a:lnTo>
                  <a:lnTo>
                    <a:pt x="182" y="475"/>
                  </a:lnTo>
                  <a:lnTo>
                    <a:pt x="199" y="518"/>
                  </a:lnTo>
                  <a:lnTo>
                    <a:pt x="217" y="560"/>
                  </a:lnTo>
                  <a:lnTo>
                    <a:pt x="233" y="601"/>
                  </a:lnTo>
                  <a:lnTo>
                    <a:pt x="250" y="643"/>
                  </a:lnTo>
                  <a:lnTo>
                    <a:pt x="268" y="686"/>
                  </a:lnTo>
                  <a:lnTo>
                    <a:pt x="285" y="730"/>
                  </a:lnTo>
                  <a:lnTo>
                    <a:pt x="305" y="776"/>
                  </a:lnTo>
                  <a:lnTo>
                    <a:pt x="324" y="825"/>
                  </a:lnTo>
                  <a:lnTo>
                    <a:pt x="344" y="876"/>
                  </a:lnTo>
                  <a:lnTo>
                    <a:pt x="367" y="932"/>
                  </a:lnTo>
                  <a:lnTo>
                    <a:pt x="391" y="991"/>
                  </a:lnTo>
                  <a:lnTo>
                    <a:pt x="418" y="1056"/>
                  </a:lnTo>
                  <a:lnTo>
                    <a:pt x="445" y="1126"/>
                  </a:lnTo>
                  <a:lnTo>
                    <a:pt x="477" y="1203"/>
                  </a:lnTo>
                  <a:lnTo>
                    <a:pt x="511" y="1285"/>
                  </a:lnTo>
                  <a:lnTo>
                    <a:pt x="546" y="1376"/>
                  </a:lnTo>
                  <a:lnTo>
                    <a:pt x="586" y="1474"/>
                  </a:lnTo>
                  <a:lnTo>
                    <a:pt x="629" y="1580"/>
                  </a:lnTo>
                  <a:lnTo>
                    <a:pt x="676" y="1695"/>
                  </a:lnTo>
                  <a:lnTo>
                    <a:pt x="726" y="1821"/>
                  </a:lnTo>
                  <a:lnTo>
                    <a:pt x="781" y="1956"/>
                  </a:lnTo>
                  <a:lnTo>
                    <a:pt x="840" y="2101"/>
                  </a:lnTo>
                  <a:lnTo>
                    <a:pt x="903" y="2258"/>
                  </a:lnTo>
                  <a:lnTo>
                    <a:pt x="972" y="2428"/>
                  </a:lnTo>
                  <a:lnTo>
                    <a:pt x="980" y="2424"/>
                  </a:lnTo>
                  <a:lnTo>
                    <a:pt x="986" y="2421"/>
                  </a:lnTo>
                  <a:lnTo>
                    <a:pt x="991" y="2419"/>
                  </a:lnTo>
                  <a:lnTo>
                    <a:pt x="997" y="2415"/>
                  </a:lnTo>
                  <a:lnTo>
                    <a:pt x="1004" y="2412"/>
                  </a:lnTo>
                  <a:lnTo>
                    <a:pt x="1013" y="2408"/>
                  </a:lnTo>
                  <a:lnTo>
                    <a:pt x="1028" y="2403"/>
                  </a:lnTo>
                  <a:lnTo>
                    <a:pt x="1046" y="2395"/>
                  </a:lnTo>
                  <a:lnTo>
                    <a:pt x="1017" y="2324"/>
                  </a:lnTo>
                  <a:lnTo>
                    <a:pt x="989" y="2257"/>
                  </a:lnTo>
                  <a:lnTo>
                    <a:pt x="964" y="2196"/>
                  </a:lnTo>
                  <a:lnTo>
                    <a:pt x="941" y="2139"/>
                  </a:lnTo>
                  <a:lnTo>
                    <a:pt x="920" y="2086"/>
                  </a:lnTo>
                  <a:lnTo>
                    <a:pt x="899" y="2037"/>
                  </a:lnTo>
                  <a:lnTo>
                    <a:pt x="880" y="1990"/>
                  </a:lnTo>
                  <a:lnTo>
                    <a:pt x="861" y="1946"/>
                  </a:lnTo>
                  <a:lnTo>
                    <a:pt x="843" y="1903"/>
                  </a:lnTo>
                  <a:lnTo>
                    <a:pt x="826" y="1861"/>
                  </a:lnTo>
                  <a:lnTo>
                    <a:pt x="809" y="1819"/>
                  </a:lnTo>
                  <a:lnTo>
                    <a:pt x="792" y="1778"/>
                  </a:lnTo>
                  <a:lnTo>
                    <a:pt x="774" y="1734"/>
                  </a:lnTo>
                  <a:lnTo>
                    <a:pt x="756" y="1691"/>
                  </a:lnTo>
                  <a:lnTo>
                    <a:pt x="737" y="1645"/>
                  </a:lnTo>
                  <a:lnTo>
                    <a:pt x="718" y="1596"/>
                  </a:lnTo>
                  <a:lnTo>
                    <a:pt x="696" y="1545"/>
                  </a:lnTo>
                  <a:lnTo>
                    <a:pt x="673" y="1490"/>
                  </a:lnTo>
                  <a:lnTo>
                    <a:pt x="648" y="1430"/>
                  </a:lnTo>
                  <a:lnTo>
                    <a:pt x="622" y="1365"/>
                  </a:lnTo>
                  <a:lnTo>
                    <a:pt x="593" y="1296"/>
                  </a:lnTo>
                  <a:lnTo>
                    <a:pt x="562" y="1220"/>
                  </a:lnTo>
                  <a:lnTo>
                    <a:pt x="528" y="1138"/>
                  </a:lnTo>
                  <a:lnTo>
                    <a:pt x="490" y="1047"/>
                  </a:lnTo>
                  <a:lnTo>
                    <a:pt x="450" y="950"/>
                  </a:lnTo>
                  <a:lnTo>
                    <a:pt x="407" y="843"/>
                  </a:lnTo>
                  <a:lnTo>
                    <a:pt x="359" y="730"/>
                  </a:lnTo>
                  <a:lnTo>
                    <a:pt x="308" y="605"/>
                  </a:lnTo>
                  <a:lnTo>
                    <a:pt x="251" y="470"/>
                  </a:lnTo>
                  <a:lnTo>
                    <a:pt x="192" y="325"/>
                  </a:lnTo>
                  <a:lnTo>
                    <a:pt x="127" y="16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C4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45" name="Freeform 585"/>
            <p:cNvSpPr>
              <a:spLocks/>
            </p:cNvSpPr>
            <p:nvPr/>
          </p:nvSpPr>
          <p:spPr bwMode="auto">
            <a:xfrm>
              <a:off x="1133" y="3302"/>
              <a:ext cx="46" cy="134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0" y="13"/>
                </a:cxn>
                <a:cxn ang="0">
                  <a:pos x="977" y="2414"/>
                </a:cxn>
                <a:cxn ang="0">
                  <a:pos x="1017" y="2396"/>
                </a:cxn>
                <a:cxn ang="0">
                  <a:pos x="32" y="0"/>
                </a:cxn>
              </a:cxnLst>
              <a:rect l="0" t="0" r="r" b="b"/>
              <a:pathLst>
                <a:path w="1017" h="2414">
                  <a:moveTo>
                    <a:pt x="32" y="0"/>
                  </a:moveTo>
                  <a:lnTo>
                    <a:pt x="0" y="13"/>
                  </a:lnTo>
                  <a:lnTo>
                    <a:pt x="977" y="2414"/>
                  </a:lnTo>
                  <a:lnTo>
                    <a:pt x="1017" y="2396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E0E8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46" name="Freeform 586"/>
            <p:cNvSpPr>
              <a:spLocks/>
            </p:cNvSpPr>
            <p:nvPr/>
          </p:nvSpPr>
          <p:spPr bwMode="auto">
            <a:xfrm>
              <a:off x="1132" y="3298"/>
              <a:ext cx="8" cy="6"/>
            </a:xfrm>
            <a:custGeom>
              <a:avLst/>
              <a:gdLst/>
              <a:ahLst/>
              <a:cxnLst>
                <a:cxn ang="0">
                  <a:pos x="173" y="20"/>
                </a:cxn>
                <a:cxn ang="0">
                  <a:pos x="7" y="95"/>
                </a:cxn>
                <a:cxn ang="0">
                  <a:pos x="0" y="75"/>
                </a:cxn>
                <a:cxn ang="0">
                  <a:pos x="166" y="0"/>
                </a:cxn>
                <a:cxn ang="0">
                  <a:pos x="173" y="20"/>
                </a:cxn>
              </a:cxnLst>
              <a:rect l="0" t="0" r="r" b="b"/>
              <a:pathLst>
                <a:path w="173" h="95">
                  <a:moveTo>
                    <a:pt x="173" y="20"/>
                  </a:moveTo>
                  <a:lnTo>
                    <a:pt x="7" y="95"/>
                  </a:lnTo>
                  <a:lnTo>
                    <a:pt x="0" y="75"/>
                  </a:lnTo>
                  <a:lnTo>
                    <a:pt x="166" y="0"/>
                  </a:lnTo>
                  <a:lnTo>
                    <a:pt x="173" y="20"/>
                  </a:lnTo>
                  <a:close/>
                </a:path>
              </a:pathLst>
            </a:custGeom>
            <a:solidFill>
              <a:srgbClr val="11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47" name="Freeform 587"/>
            <p:cNvSpPr>
              <a:spLocks/>
            </p:cNvSpPr>
            <p:nvPr/>
          </p:nvSpPr>
          <p:spPr bwMode="auto">
            <a:xfrm>
              <a:off x="1130" y="3293"/>
              <a:ext cx="9" cy="10"/>
            </a:xfrm>
            <a:custGeom>
              <a:avLst/>
              <a:gdLst/>
              <a:ahLst/>
              <a:cxnLst>
                <a:cxn ang="0">
                  <a:pos x="200" y="106"/>
                </a:cxn>
                <a:cxn ang="0">
                  <a:pos x="33" y="179"/>
                </a:cxn>
                <a:cxn ang="0">
                  <a:pos x="0" y="100"/>
                </a:cxn>
                <a:cxn ang="0">
                  <a:pos x="58" y="0"/>
                </a:cxn>
                <a:cxn ang="0">
                  <a:pos x="168" y="26"/>
                </a:cxn>
                <a:cxn ang="0">
                  <a:pos x="200" y="106"/>
                </a:cxn>
              </a:cxnLst>
              <a:rect l="0" t="0" r="r" b="b"/>
              <a:pathLst>
                <a:path w="200" h="179">
                  <a:moveTo>
                    <a:pt x="200" y="106"/>
                  </a:moveTo>
                  <a:lnTo>
                    <a:pt x="33" y="179"/>
                  </a:lnTo>
                  <a:lnTo>
                    <a:pt x="0" y="100"/>
                  </a:lnTo>
                  <a:lnTo>
                    <a:pt x="58" y="0"/>
                  </a:lnTo>
                  <a:lnTo>
                    <a:pt x="168" y="26"/>
                  </a:lnTo>
                  <a:lnTo>
                    <a:pt x="200" y="106"/>
                  </a:lnTo>
                  <a:close/>
                </a:path>
              </a:pathLst>
            </a:custGeom>
            <a:solidFill>
              <a:srgbClr val="5459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48" name="Freeform 588"/>
            <p:cNvSpPr>
              <a:spLocks/>
            </p:cNvSpPr>
            <p:nvPr/>
          </p:nvSpPr>
          <p:spPr bwMode="auto">
            <a:xfrm>
              <a:off x="1130" y="3293"/>
              <a:ext cx="8" cy="10"/>
            </a:xfrm>
            <a:custGeom>
              <a:avLst/>
              <a:gdLst/>
              <a:ahLst/>
              <a:cxnLst>
                <a:cxn ang="0">
                  <a:pos x="173" y="116"/>
                </a:cxn>
                <a:cxn ang="0">
                  <a:pos x="159" y="122"/>
                </a:cxn>
                <a:cxn ang="0">
                  <a:pos x="147" y="126"/>
                </a:cxn>
                <a:cxn ang="0">
                  <a:pos x="137" y="131"/>
                </a:cxn>
                <a:cxn ang="0">
                  <a:pos x="127" y="135"/>
                </a:cxn>
                <a:cxn ang="0">
                  <a:pos x="114" y="141"/>
                </a:cxn>
                <a:cxn ang="0">
                  <a:pos x="94" y="150"/>
                </a:cxn>
                <a:cxn ang="0">
                  <a:pos x="69" y="161"/>
                </a:cxn>
                <a:cxn ang="0">
                  <a:pos x="33" y="177"/>
                </a:cxn>
                <a:cxn ang="0">
                  <a:pos x="30" y="168"/>
                </a:cxn>
                <a:cxn ang="0">
                  <a:pos x="27" y="161"/>
                </a:cxn>
                <a:cxn ang="0">
                  <a:pos x="25" y="156"/>
                </a:cxn>
                <a:cxn ang="0">
                  <a:pos x="23" y="150"/>
                </a:cxn>
                <a:cxn ang="0">
                  <a:pos x="20" y="141"/>
                </a:cxn>
                <a:cxn ang="0">
                  <a:pos x="16" y="131"/>
                </a:cxn>
                <a:cxn ang="0">
                  <a:pos x="9" y="117"/>
                </a:cxn>
                <a:cxn ang="0">
                  <a:pos x="0" y="97"/>
                </a:cxn>
                <a:cxn ang="0">
                  <a:pos x="7" y="86"/>
                </a:cxn>
                <a:cxn ang="0">
                  <a:pos x="11" y="78"/>
                </a:cxn>
                <a:cxn ang="0">
                  <a:pos x="15" y="70"/>
                </a:cxn>
                <a:cxn ang="0">
                  <a:pos x="19" y="63"/>
                </a:cxn>
                <a:cxn ang="0">
                  <a:pos x="24" y="54"/>
                </a:cxn>
                <a:cxn ang="0">
                  <a:pos x="31" y="41"/>
                </a:cxn>
                <a:cxn ang="0">
                  <a:pos x="40" y="24"/>
                </a:cxn>
                <a:cxn ang="0">
                  <a:pos x="52" y="0"/>
                </a:cxn>
                <a:cxn ang="0">
                  <a:pos x="63" y="3"/>
                </a:cxn>
                <a:cxn ang="0">
                  <a:pos x="70" y="6"/>
                </a:cxn>
                <a:cxn ang="0">
                  <a:pos x="76" y="8"/>
                </a:cxn>
                <a:cxn ang="0">
                  <a:pos x="83" y="11"/>
                </a:cxn>
                <a:cxn ang="0">
                  <a:pos x="91" y="15"/>
                </a:cxn>
                <a:cxn ang="0">
                  <a:pos x="102" y="20"/>
                </a:cxn>
                <a:cxn ang="0">
                  <a:pos x="119" y="27"/>
                </a:cxn>
                <a:cxn ang="0">
                  <a:pos x="140" y="37"/>
                </a:cxn>
                <a:cxn ang="0">
                  <a:pos x="144" y="44"/>
                </a:cxn>
                <a:cxn ang="0">
                  <a:pos x="146" y="50"/>
                </a:cxn>
                <a:cxn ang="0">
                  <a:pos x="149" y="56"/>
                </a:cxn>
                <a:cxn ang="0">
                  <a:pos x="151" y="61"/>
                </a:cxn>
                <a:cxn ang="0">
                  <a:pos x="154" y="69"/>
                </a:cxn>
                <a:cxn ang="0">
                  <a:pos x="159" y="80"/>
                </a:cxn>
                <a:cxn ang="0">
                  <a:pos x="165" y="95"/>
                </a:cxn>
                <a:cxn ang="0">
                  <a:pos x="173" y="116"/>
                </a:cxn>
              </a:cxnLst>
              <a:rect l="0" t="0" r="r" b="b"/>
              <a:pathLst>
                <a:path w="173" h="177">
                  <a:moveTo>
                    <a:pt x="173" y="116"/>
                  </a:moveTo>
                  <a:lnTo>
                    <a:pt x="159" y="122"/>
                  </a:lnTo>
                  <a:lnTo>
                    <a:pt x="147" y="126"/>
                  </a:lnTo>
                  <a:lnTo>
                    <a:pt x="137" y="131"/>
                  </a:lnTo>
                  <a:lnTo>
                    <a:pt x="127" y="135"/>
                  </a:lnTo>
                  <a:lnTo>
                    <a:pt x="114" y="141"/>
                  </a:lnTo>
                  <a:lnTo>
                    <a:pt x="94" y="150"/>
                  </a:lnTo>
                  <a:lnTo>
                    <a:pt x="69" y="161"/>
                  </a:lnTo>
                  <a:lnTo>
                    <a:pt x="33" y="177"/>
                  </a:lnTo>
                  <a:lnTo>
                    <a:pt x="30" y="168"/>
                  </a:lnTo>
                  <a:lnTo>
                    <a:pt x="27" y="161"/>
                  </a:lnTo>
                  <a:lnTo>
                    <a:pt x="25" y="156"/>
                  </a:lnTo>
                  <a:lnTo>
                    <a:pt x="23" y="150"/>
                  </a:lnTo>
                  <a:lnTo>
                    <a:pt x="20" y="141"/>
                  </a:lnTo>
                  <a:lnTo>
                    <a:pt x="16" y="131"/>
                  </a:lnTo>
                  <a:lnTo>
                    <a:pt x="9" y="117"/>
                  </a:lnTo>
                  <a:lnTo>
                    <a:pt x="0" y="97"/>
                  </a:lnTo>
                  <a:lnTo>
                    <a:pt x="7" y="86"/>
                  </a:lnTo>
                  <a:lnTo>
                    <a:pt x="11" y="78"/>
                  </a:lnTo>
                  <a:lnTo>
                    <a:pt x="15" y="70"/>
                  </a:lnTo>
                  <a:lnTo>
                    <a:pt x="19" y="63"/>
                  </a:lnTo>
                  <a:lnTo>
                    <a:pt x="24" y="54"/>
                  </a:lnTo>
                  <a:lnTo>
                    <a:pt x="31" y="41"/>
                  </a:lnTo>
                  <a:lnTo>
                    <a:pt x="40" y="24"/>
                  </a:lnTo>
                  <a:lnTo>
                    <a:pt x="52" y="0"/>
                  </a:lnTo>
                  <a:lnTo>
                    <a:pt x="63" y="3"/>
                  </a:lnTo>
                  <a:lnTo>
                    <a:pt x="70" y="6"/>
                  </a:lnTo>
                  <a:lnTo>
                    <a:pt x="76" y="8"/>
                  </a:lnTo>
                  <a:lnTo>
                    <a:pt x="83" y="11"/>
                  </a:lnTo>
                  <a:lnTo>
                    <a:pt x="91" y="15"/>
                  </a:lnTo>
                  <a:lnTo>
                    <a:pt x="102" y="20"/>
                  </a:lnTo>
                  <a:lnTo>
                    <a:pt x="119" y="27"/>
                  </a:lnTo>
                  <a:lnTo>
                    <a:pt x="140" y="37"/>
                  </a:lnTo>
                  <a:lnTo>
                    <a:pt x="144" y="44"/>
                  </a:lnTo>
                  <a:lnTo>
                    <a:pt x="146" y="50"/>
                  </a:lnTo>
                  <a:lnTo>
                    <a:pt x="149" y="56"/>
                  </a:lnTo>
                  <a:lnTo>
                    <a:pt x="151" y="61"/>
                  </a:lnTo>
                  <a:lnTo>
                    <a:pt x="154" y="69"/>
                  </a:lnTo>
                  <a:lnTo>
                    <a:pt x="159" y="80"/>
                  </a:lnTo>
                  <a:lnTo>
                    <a:pt x="165" y="95"/>
                  </a:lnTo>
                  <a:lnTo>
                    <a:pt x="173" y="116"/>
                  </a:lnTo>
                  <a:close/>
                </a:path>
              </a:pathLst>
            </a:custGeom>
            <a:solidFill>
              <a:srgbClr val="70757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49" name="Freeform 589"/>
            <p:cNvSpPr>
              <a:spLocks/>
            </p:cNvSpPr>
            <p:nvPr/>
          </p:nvSpPr>
          <p:spPr bwMode="auto">
            <a:xfrm>
              <a:off x="1131" y="3293"/>
              <a:ext cx="6" cy="9"/>
            </a:xfrm>
            <a:custGeom>
              <a:avLst/>
              <a:gdLst/>
              <a:ahLst/>
              <a:cxnLst>
                <a:cxn ang="0">
                  <a:pos x="142" y="126"/>
                </a:cxn>
                <a:cxn ang="0">
                  <a:pos x="131" y="131"/>
                </a:cxn>
                <a:cxn ang="0">
                  <a:pos x="122" y="135"/>
                </a:cxn>
                <a:cxn ang="0">
                  <a:pos x="115" y="137"/>
                </a:cxn>
                <a:cxn ang="0">
                  <a:pos x="107" y="141"/>
                </a:cxn>
                <a:cxn ang="0">
                  <a:pos x="96" y="145"/>
                </a:cxn>
                <a:cxn ang="0">
                  <a:pos x="81" y="152"/>
                </a:cxn>
                <a:cxn ang="0">
                  <a:pos x="61" y="161"/>
                </a:cxn>
                <a:cxn ang="0">
                  <a:pos x="32" y="175"/>
                </a:cxn>
                <a:cxn ang="0">
                  <a:pos x="29" y="165"/>
                </a:cxn>
                <a:cxn ang="0">
                  <a:pos x="26" y="159"/>
                </a:cxn>
                <a:cxn ang="0">
                  <a:pos x="24" y="153"/>
                </a:cxn>
                <a:cxn ang="0">
                  <a:pos x="22" y="146"/>
                </a:cxn>
                <a:cxn ang="0">
                  <a:pos x="19" y="139"/>
                </a:cxn>
                <a:cxn ang="0">
                  <a:pos x="15" y="128"/>
                </a:cxn>
                <a:cxn ang="0">
                  <a:pos x="8" y="114"/>
                </a:cxn>
                <a:cxn ang="0">
                  <a:pos x="0" y="95"/>
                </a:cxn>
                <a:cxn ang="0">
                  <a:pos x="5" y="84"/>
                </a:cxn>
                <a:cxn ang="0">
                  <a:pos x="9" y="76"/>
                </a:cxn>
                <a:cxn ang="0">
                  <a:pos x="12" y="68"/>
                </a:cxn>
                <a:cxn ang="0">
                  <a:pos x="16" y="61"/>
                </a:cxn>
                <a:cxn ang="0">
                  <a:pos x="20" y="53"/>
                </a:cxn>
                <a:cxn ang="0">
                  <a:pos x="26" y="40"/>
                </a:cxn>
                <a:cxn ang="0">
                  <a:pos x="34" y="23"/>
                </a:cxn>
                <a:cxn ang="0">
                  <a:pos x="45" y="0"/>
                </a:cxn>
                <a:cxn ang="0">
                  <a:pos x="53" y="4"/>
                </a:cxn>
                <a:cxn ang="0">
                  <a:pos x="59" y="8"/>
                </a:cxn>
                <a:cxn ang="0">
                  <a:pos x="63" y="11"/>
                </a:cxn>
                <a:cxn ang="0">
                  <a:pos x="68" y="15"/>
                </a:cxn>
                <a:cxn ang="0">
                  <a:pos x="74" y="19"/>
                </a:cxn>
                <a:cxn ang="0">
                  <a:pos x="83" y="25"/>
                </a:cxn>
                <a:cxn ang="0">
                  <a:pos x="94" y="34"/>
                </a:cxn>
                <a:cxn ang="0">
                  <a:pos x="111" y="46"/>
                </a:cxn>
                <a:cxn ang="0">
                  <a:pos x="115" y="55"/>
                </a:cxn>
                <a:cxn ang="0">
                  <a:pos x="117" y="60"/>
                </a:cxn>
                <a:cxn ang="0">
                  <a:pos x="120" y="65"/>
                </a:cxn>
                <a:cxn ang="0">
                  <a:pos x="122" y="71"/>
                </a:cxn>
                <a:cxn ang="0">
                  <a:pos x="125" y="79"/>
                </a:cxn>
                <a:cxn ang="0">
                  <a:pos x="129" y="89"/>
                </a:cxn>
                <a:cxn ang="0">
                  <a:pos x="135" y="105"/>
                </a:cxn>
                <a:cxn ang="0">
                  <a:pos x="142" y="126"/>
                </a:cxn>
              </a:cxnLst>
              <a:rect l="0" t="0" r="r" b="b"/>
              <a:pathLst>
                <a:path w="142" h="175">
                  <a:moveTo>
                    <a:pt x="142" y="126"/>
                  </a:moveTo>
                  <a:lnTo>
                    <a:pt x="131" y="131"/>
                  </a:lnTo>
                  <a:lnTo>
                    <a:pt x="122" y="135"/>
                  </a:lnTo>
                  <a:lnTo>
                    <a:pt x="115" y="137"/>
                  </a:lnTo>
                  <a:lnTo>
                    <a:pt x="107" y="141"/>
                  </a:lnTo>
                  <a:lnTo>
                    <a:pt x="96" y="145"/>
                  </a:lnTo>
                  <a:lnTo>
                    <a:pt x="81" y="152"/>
                  </a:lnTo>
                  <a:lnTo>
                    <a:pt x="61" y="161"/>
                  </a:lnTo>
                  <a:lnTo>
                    <a:pt x="32" y="175"/>
                  </a:lnTo>
                  <a:lnTo>
                    <a:pt x="29" y="165"/>
                  </a:lnTo>
                  <a:lnTo>
                    <a:pt x="26" y="159"/>
                  </a:lnTo>
                  <a:lnTo>
                    <a:pt x="24" y="153"/>
                  </a:lnTo>
                  <a:lnTo>
                    <a:pt x="22" y="146"/>
                  </a:lnTo>
                  <a:lnTo>
                    <a:pt x="19" y="139"/>
                  </a:lnTo>
                  <a:lnTo>
                    <a:pt x="15" y="128"/>
                  </a:lnTo>
                  <a:lnTo>
                    <a:pt x="8" y="114"/>
                  </a:lnTo>
                  <a:lnTo>
                    <a:pt x="0" y="95"/>
                  </a:lnTo>
                  <a:lnTo>
                    <a:pt x="5" y="84"/>
                  </a:lnTo>
                  <a:lnTo>
                    <a:pt x="9" y="76"/>
                  </a:lnTo>
                  <a:lnTo>
                    <a:pt x="12" y="68"/>
                  </a:lnTo>
                  <a:lnTo>
                    <a:pt x="16" y="61"/>
                  </a:lnTo>
                  <a:lnTo>
                    <a:pt x="20" y="53"/>
                  </a:lnTo>
                  <a:lnTo>
                    <a:pt x="26" y="40"/>
                  </a:lnTo>
                  <a:lnTo>
                    <a:pt x="34" y="23"/>
                  </a:lnTo>
                  <a:lnTo>
                    <a:pt x="45" y="0"/>
                  </a:lnTo>
                  <a:lnTo>
                    <a:pt x="53" y="4"/>
                  </a:lnTo>
                  <a:lnTo>
                    <a:pt x="59" y="8"/>
                  </a:lnTo>
                  <a:lnTo>
                    <a:pt x="63" y="11"/>
                  </a:lnTo>
                  <a:lnTo>
                    <a:pt x="68" y="15"/>
                  </a:lnTo>
                  <a:lnTo>
                    <a:pt x="74" y="19"/>
                  </a:lnTo>
                  <a:lnTo>
                    <a:pt x="83" y="25"/>
                  </a:lnTo>
                  <a:lnTo>
                    <a:pt x="94" y="34"/>
                  </a:lnTo>
                  <a:lnTo>
                    <a:pt x="111" y="46"/>
                  </a:lnTo>
                  <a:lnTo>
                    <a:pt x="115" y="55"/>
                  </a:lnTo>
                  <a:lnTo>
                    <a:pt x="117" y="60"/>
                  </a:lnTo>
                  <a:lnTo>
                    <a:pt x="120" y="65"/>
                  </a:lnTo>
                  <a:lnTo>
                    <a:pt x="122" y="71"/>
                  </a:lnTo>
                  <a:lnTo>
                    <a:pt x="125" y="79"/>
                  </a:lnTo>
                  <a:lnTo>
                    <a:pt x="129" y="89"/>
                  </a:lnTo>
                  <a:lnTo>
                    <a:pt x="135" y="105"/>
                  </a:lnTo>
                  <a:lnTo>
                    <a:pt x="142" y="126"/>
                  </a:lnTo>
                  <a:close/>
                </a:path>
              </a:pathLst>
            </a:custGeom>
            <a:solidFill>
              <a:srgbClr val="8C94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50" name="Freeform 590"/>
            <p:cNvSpPr>
              <a:spLocks/>
            </p:cNvSpPr>
            <p:nvPr/>
          </p:nvSpPr>
          <p:spPr bwMode="auto">
            <a:xfrm>
              <a:off x="1131" y="3293"/>
              <a:ext cx="5" cy="9"/>
            </a:xfrm>
            <a:custGeom>
              <a:avLst/>
              <a:gdLst/>
              <a:ahLst/>
              <a:cxnLst>
                <a:cxn ang="0">
                  <a:pos x="116" y="136"/>
                </a:cxn>
                <a:cxn ang="0">
                  <a:pos x="107" y="139"/>
                </a:cxn>
                <a:cxn ang="0">
                  <a:pos x="101" y="141"/>
                </a:cxn>
                <a:cxn ang="0">
                  <a:pos x="95" y="144"/>
                </a:cxn>
                <a:cxn ang="0">
                  <a:pos x="88" y="146"/>
                </a:cxn>
                <a:cxn ang="0">
                  <a:pos x="80" y="150"/>
                </a:cxn>
                <a:cxn ang="0">
                  <a:pos x="69" y="155"/>
                </a:cxn>
                <a:cxn ang="0">
                  <a:pos x="54" y="162"/>
                </a:cxn>
                <a:cxn ang="0">
                  <a:pos x="32" y="172"/>
                </a:cxn>
                <a:cxn ang="0">
                  <a:pos x="29" y="163"/>
                </a:cxn>
                <a:cxn ang="0">
                  <a:pos x="26" y="156"/>
                </a:cxn>
                <a:cxn ang="0">
                  <a:pos x="24" y="151"/>
                </a:cxn>
                <a:cxn ang="0">
                  <a:pos x="22" y="144"/>
                </a:cxn>
                <a:cxn ang="0">
                  <a:pos x="19" y="136"/>
                </a:cxn>
                <a:cxn ang="0">
                  <a:pos x="15" y="126"/>
                </a:cxn>
                <a:cxn ang="0">
                  <a:pos x="8" y="112"/>
                </a:cxn>
                <a:cxn ang="0">
                  <a:pos x="0" y="93"/>
                </a:cxn>
                <a:cxn ang="0">
                  <a:pos x="5" y="82"/>
                </a:cxn>
                <a:cxn ang="0">
                  <a:pos x="8" y="74"/>
                </a:cxn>
                <a:cxn ang="0">
                  <a:pos x="11" y="67"/>
                </a:cxn>
                <a:cxn ang="0">
                  <a:pos x="14" y="60"/>
                </a:cxn>
                <a:cxn ang="0">
                  <a:pos x="18" y="51"/>
                </a:cxn>
                <a:cxn ang="0">
                  <a:pos x="23" y="39"/>
                </a:cxn>
                <a:cxn ang="0">
                  <a:pos x="31" y="22"/>
                </a:cxn>
                <a:cxn ang="0">
                  <a:pos x="40" y="0"/>
                </a:cxn>
                <a:cxn ang="0">
                  <a:pos x="46" y="5"/>
                </a:cxn>
                <a:cxn ang="0">
                  <a:pos x="50" y="9"/>
                </a:cxn>
                <a:cxn ang="0">
                  <a:pos x="53" y="14"/>
                </a:cxn>
                <a:cxn ang="0">
                  <a:pos x="56" y="18"/>
                </a:cxn>
                <a:cxn ang="0">
                  <a:pos x="60" y="23"/>
                </a:cxn>
                <a:cxn ang="0">
                  <a:pos x="65" y="30"/>
                </a:cxn>
                <a:cxn ang="0">
                  <a:pos x="73" y="41"/>
                </a:cxn>
                <a:cxn ang="0">
                  <a:pos x="83" y="56"/>
                </a:cxn>
                <a:cxn ang="0">
                  <a:pos x="87" y="64"/>
                </a:cxn>
                <a:cxn ang="0">
                  <a:pos x="89" y="69"/>
                </a:cxn>
                <a:cxn ang="0">
                  <a:pos x="92" y="75"/>
                </a:cxn>
                <a:cxn ang="0">
                  <a:pos x="95" y="81"/>
                </a:cxn>
                <a:cxn ang="0">
                  <a:pos x="98" y="88"/>
                </a:cxn>
                <a:cxn ang="0">
                  <a:pos x="102" y="99"/>
                </a:cxn>
                <a:cxn ang="0">
                  <a:pos x="108" y="115"/>
                </a:cxn>
                <a:cxn ang="0">
                  <a:pos x="116" y="136"/>
                </a:cxn>
              </a:cxnLst>
              <a:rect l="0" t="0" r="r" b="b"/>
              <a:pathLst>
                <a:path w="116" h="172">
                  <a:moveTo>
                    <a:pt x="116" y="136"/>
                  </a:moveTo>
                  <a:lnTo>
                    <a:pt x="107" y="139"/>
                  </a:lnTo>
                  <a:lnTo>
                    <a:pt x="101" y="141"/>
                  </a:lnTo>
                  <a:lnTo>
                    <a:pt x="95" y="144"/>
                  </a:lnTo>
                  <a:lnTo>
                    <a:pt x="88" y="146"/>
                  </a:lnTo>
                  <a:lnTo>
                    <a:pt x="80" y="150"/>
                  </a:lnTo>
                  <a:lnTo>
                    <a:pt x="69" y="155"/>
                  </a:lnTo>
                  <a:lnTo>
                    <a:pt x="54" y="162"/>
                  </a:lnTo>
                  <a:lnTo>
                    <a:pt x="32" y="172"/>
                  </a:lnTo>
                  <a:lnTo>
                    <a:pt x="29" y="163"/>
                  </a:lnTo>
                  <a:lnTo>
                    <a:pt x="26" y="156"/>
                  </a:lnTo>
                  <a:lnTo>
                    <a:pt x="24" y="151"/>
                  </a:lnTo>
                  <a:lnTo>
                    <a:pt x="22" y="144"/>
                  </a:lnTo>
                  <a:lnTo>
                    <a:pt x="19" y="136"/>
                  </a:lnTo>
                  <a:lnTo>
                    <a:pt x="15" y="126"/>
                  </a:lnTo>
                  <a:lnTo>
                    <a:pt x="8" y="112"/>
                  </a:lnTo>
                  <a:lnTo>
                    <a:pt x="0" y="93"/>
                  </a:lnTo>
                  <a:lnTo>
                    <a:pt x="5" y="82"/>
                  </a:lnTo>
                  <a:lnTo>
                    <a:pt x="8" y="74"/>
                  </a:lnTo>
                  <a:lnTo>
                    <a:pt x="11" y="67"/>
                  </a:lnTo>
                  <a:lnTo>
                    <a:pt x="14" y="60"/>
                  </a:lnTo>
                  <a:lnTo>
                    <a:pt x="18" y="51"/>
                  </a:lnTo>
                  <a:lnTo>
                    <a:pt x="23" y="39"/>
                  </a:lnTo>
                  <a:lnTo>
                    <a:pt x="31" y="22"/>
                  </a:lnTo>
                  <a:lnTo>
                    <a:pt x="40" y="0"/>
                  </a:lnTo>
                  <a:lnTo>
                    <a:pt x="46" y="5"/>
                  </a:lnTo>
                  <a:lnTo>
                    <a:pt x="50" y="9"/>
                  </a:lnTo>
                  <a:lnTo>
                    <a:pt x="53" y="14"/>
                  </a:lnTo>
                  <a:lnTo>
                    <a:pt x="56" y="18"/>
                  </a:lnTo>
                  <a:lnTo>
                    <a:pt x="60" y="23"/>
                  </a:lnTo>
                  <a:lnTo>
                    <a:pt x="65" y="30"/>
                  </a:lnTo>
                  <a:lnTo>
                    <a:pt x="73" y="41"/>
                  </a:lnTo>
                  <a:lnTo>
                    <a:pt x="83" y="56"/>
                  </a:lnTo>
                  <a:lnTo>
                    <a:pt x="87" y="64"/>
                  </a:lnTo>
                  <a:lnTo>
                    <a:pt x="89" y="69"/>
                  </a:lnTo>
                  <a:lnTo>
                    <a:pt x="92" y="75"/>
                  </a:lnTo>
                  <a:lnTo>
                    <a:pt x="95" y="81"/>
                  </a:lnTo>
                  <a:lnTo>
                    <a:pt x="98" y="88"/>
                  </a:lnTo>
                  <a:lnTo>
                    <a:pt x="102" y="99"/>
                  </a:lnTo>
                  <a:lnTo>
                    <a:pt x="108" y="115"/>
                  </a:lnTo>
                  <a:lnTo>
                    <a:pt x="116" y="136"/>
                  </a:lnTo>
                  <a:close/>
                </a:path>
              </a:pathLst>
            </a:custGeom>
            <a:solidFill>
              <a:srgbClr val="A8B0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51" name="Freeform 591"/>
            <p:cNvSpPr>
              <a:spLocks/>
            </p:cNvSpPr>
            <p:nvPr/>
          </p:nvSpPr>
          <p:spPr bwMode="auto">
            <a:xfrm>
              <a:off x="1131" y="3293"/>
              <a:ext cx="4" cy="9"/>
            </a:xfrm>
            <a:custGeom>
              <a:avLst/>
              <a:gdLst/>
              <a:ahLst/>
              <a:cxnLst>
                <a:cxn ang="0">
                  <a:pos x="88" y="145"/>
                </a:cxn>
                <a:cxn ang="0">
                  <a:pos x="81" y="147"/>
                </a:cxn>
                <a:cxn ang="0">
                  <a:pos x="77" y="150"/>
                </a:cxn>
                <a:cxn ang="0">
                  <a:pos x="73" y="151"/>
                </a:cxn>
                <a:cxn ang="0">
                  <a:pos x="69" y="153"/>
                </a:cxn>
                <a:cxn ang="0">
                  <a:pos x="64" y="155"/>
                </a:cxn>
                <a:cxn ang="0">
                  <a:pos x="57" y="158"/>
                </a:cxn>
                <a:cxn ang="0">
                  <a:pos x="47" y="163"/>
                </a:cxn>
                <a:cxn ang="0">
                  <a:pos x="32" y="170"/>
                </a:cxn>
                <a:cxn ang="0">
                  <a:pos x="29" y="161"/>
                </a:cxn>
                <a:cxn ang="0">
                  <a:pos x="26" y="154"/>
                </a:cxn>
                <a:cxn ang="0">
                  <a:pos x="24" y="148"/>
                </a:cxn>
                <a:cxn ang="0">
                  <a:pos x="22" y="142"/>
                </a:cxn>
                <a:cxn ang="0">
                  <a:pos x="19" y="134"/>
                </a:cxn>
                <a:cxn ang="0">
                  <a:pos x="15" y="123"/>
                </a:cxn>
                <a:cxn ang="0">
                  <a:pos x="8" y="109"/>
                </a:cxn>
                <a:cxn ang="0">
                  <a:pos x="0" y="89"/>
                </a:cxn>
                <a:cxn ang="0">
                  <a:pos x="4" y="79"/>
                </a:cxn>
                <a:cxn ang="0">
                  <a:pos x="7" y="71"/>
                </a:cxn>
                <a:cxn ang="0">
                  <a:pos x="9" y="65"/>
                </a:cxn>
                <a:cxn ang="0">
                  <a:pos x="12" y="58"/>
                </a:cxn>
                <a:cxn ang="0">
                  <a:pos x="15" y="49"/>
                </a:cxn>
                <a:cxn ang="0">
                  <a:pos x="19" y="38"/>
                </a:cxn>
                <a:cxn ang="0">
                  <a:pos x="26" y="22"/>
                </a:cxn>
                <a:cxn ang="0">
                  <a:pos x="34" y="0"/>
                </a:cxn>
                <a:cxn ang="0">
                  <a:pos x="40" y="11"/>
                </a:cxn>
                <a:cxn ang="0">
                  <a:pos x="43" y="21"/>
                </a:cxn>
                <a:cxn ang="0">
                  <a:pos x="47" y="36"/>
                </a:cxn>
                <a:cxn ang="0">
                  <a:pos x="55" y="65"/>
                </a:cxn>
                <a:cxn ang="0">
                  <a:pos x="59" y="74"/>
                </a:cxn>
                <a:cxn ang="0">
                  <a:pos x="61" y="79"/>
                </a:cxn>
                <a:cxn ang="0">
                  <a:pos x="64" y="84"/>
                </a:cxn>
                <a:cxn ang="0">
                  <a:pos x="66" y="90"/>
                </a:cxn>
                <a:cxn ang="0">
                  <a:pos x="69" y="98"/>
                </a:cxn>
                <a:cxn ang="0">
                  <a:pos x="73" y="108"/>
                </a:cxn>
                <a:cxn ang="0">
                  <a:pos x="79" y="124"/>
                </a:cxn>
                <a:cxn ang="0">
                  <a:pos x="88" y="145"/>
                </a:cxn>
              </a:cxnLst>
              <a:rect l="0" t="0" r="r" b="b"/>
              <a:pathLst>
                <a:path w="88" h="170">
                  <a:moveTo>
                    <a:pt x="88" y="145"/>
                  </a:moveTo>
                  <a:lnTo>
                    <a:pt x="81" y="147"/>
                  </a:lnTo>
                  <a:lnTo>
                    <a:pt x="77" y="150"/>
                  </a:lnTo>
                  <a:lnTo>
                    <a:pt x="73" y="151"/>
                  </a:lnTo>
                  <a:lnTo>
                    <a:pt x="69" y="153"/>
                  </a:lnTo>
                  <a:lnTo>
                    <a:pt x="64" y="155"/>
                  </a:lnTo>
                  <a:lnTo>
                    <a:pt x="57" y="158"/>
                  </a:lnTo>
                  <a:lnTo>
                    <a:pt x="47" y="163"/>
                  </a:lnTo>
                  <a:lnTo>
                    <a:pt x="32" y="170"/>
                  </a:lnTo>
                  <a:lnTo>
                    <a:pt x="29" y="161"/>
                  </a:lnTo>
                  <a:lnTo>
                    <a:pt x="26" y="154"/>
                  </a:lnTo>
                  <a:lnTo>
                    <a:pt x="24" y="148"/>
                  </a:lnTo>
                  <a:lnTo>
                    <a:pt x="22" y="142"/>
                  </a:lnTo>
                  <a:lnTo>
                    <a:pt x="19" y="134"/>
                  </a:lnTo>
                  <a:lnTo>
                    <a:pt x="15" y="123"/>
                  </a:lnTo>
                  <a:lnTo>
                    <a:pt x="8" y="109"/>
                  </a:lnTo>
                  <a:lnTo>
                    <a:pt x="0" y="89"/>
                  </a:lnTo>
                  <a:lnTo>
                    <a:pt x="4" y="79"/>
                  </a:lnTo>
                  <a:lnTo>
                    <a:pt x="7" y="71"/>
                  </a:lnTo>
                  <a:lnTo>
                    <a:pt x="9" y="65"/>
                  </a:lnTo>
                  <a:lnTo>
                    <a:pt x="12" y="58"/>
                  </a:lnTo>
                  <a:lnTo>
                    <a:pt x="15" y="49"/>
                  </a:lnTo>
                  <a:lnTo>
                    <a:pt x="19" y="38"/>
                  </a:lnTo>
                  <a:lnTo>
                    <a:pt x="26" y="22"/>
                  </a:lnTo>
                  <a:lnTo>
                    <a:pt x="34" y="0"/>
                  </a:lnTo>
                  <a:lnTo>
                    <a:pt x="40" y="11"/>
                  </a:lnTo>
                  <a:lnTo>
                    <a:pt x="43" y="21"/>
                  </a:lnTo>
                  <a:lnTo>
                    <a:pt x="47" y="36"/>
                  </a:lnTo>
                  <a:lnTo>
                    <a:pt x="55" y="65"/>
                  </a:lnTo>
                  <a:lnTo>
                    <a:pt x="59" y="74"/>
                  </a:lnTo>
                  <a:lnTo>
                    <a:pt x="61" y="79"/>
                  </a:lnTo>
                  <a:lnTo>
                    <a:pt x="64" y="84"/>
                  </a:lnTo>
                  <a:lnTo>
                    <a:pt x="66" y="90"/>
                  </a:lnTo>
                  <a:lnTo>
                    <a:pt x="69" y="98"/>
                  </a:lnTo>
                  <a:lnTo>
                    <a:pt x="73" y="108"/>
                  </a:lnTo>
                  <a:lnTo>
                    <a:pt x="79" y="124"/>
                  </a:lnTo>
                  <a:lnTo>
                    <a:pt x="88" y="145"/>
                  </a:lnTo>
                  <a:close/>
                </a:path>
              </a:pathLst>
            </a:custGeom>
            <a:solidFill>
              <a:srgbClr val="C4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52" name="Freeform 592"/>
            <p:cNvSpPr>
              <a:spLocks/>
            </p:cNvSpPr>
            <p:nvPr/>
          </p:nvSpPr>
          <p:spPr bwMode="auto">
            <a:xfrm>
              <a:off x="1132" y="3293"/>
              <a:ext cx="2" cy="9"/>
            </a:xfrm>
            <a:custGeom>
              <a:avLst/>
              <a:gdLst/>
              <a:ahLst/>
              <a:cxnLst>
                <a:cxn ang="0">
                  <a:pos x="59" y="155"/>
                </a:cxn>
                <a:cxn ang="0">
                  <a:pos x="33" y="167"/>
                </a:cxn>
                <a:cxn ang="0">
                  <a:pos x="0" y="87"/>
                </a:cxn>
                <a:cxn ang="0">
                  <a:pos x="29" y="0"/>
                </a:cxn>
                <a:cxn ang="0">
                  <a:pos x="26" y="76"/>
                </a:cxn>
                <a:cxn ang="0">
                  <a:pos x="59" y="155"/>
                </a:cxn>
              </a:cxnLst>
              <a:rect l="0" t="0" r="r" b="b"/>
              <a:pathLst>
                <a:path w="59" h="167">
                  <a:moveTo>
                    <a:pt x="59" y="155"/>
                  </a:moveTo>
                  <a:lnTo>
                    <a:pt x="33" y="167"/>
                  </a:lnTo>
                  <a:lnTo>
                    <a:pt x="0" y="87"/>
                  </a:lnTo>
                  <a:lnTo>
                    <a:pt x="29" y="0"/>
                  </a:lnTo>
                  <a:lnTo>
                    <a:pt x="26" y="76"/>
                  </a:lnTo>
                  <a:lnTo>
                    <a:pt x="59" y="155"/>
                  </a:lnTo>
                  <a:close/>
                </a:path>
              </a:pathLst>
            </a:custGeom>
            <a:solidFill>
              <a:srgbClr val="E0E8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53" name="Freeform 593"/>
            <p:cNvSpPr>
              <a:spLocks/>
            </p:cNvSpPr>
            <p:nvPr/>
          </p:nvSpPr>
          <p:spPr bwMode="auto">
            <a:xfrm>
              <a:off x="1130" y="3294"/>
              <a:ext cx="8" cy="4"/>
            </a:xfrm>
            <a:custGeom>
              <a:avLst/>
              <a:gdLst/>
              <a:ahLst/>
              <a:cxnLst>
                <a:cxn ang="0">
                  <a:pos x="170" y="4"/>
                </a:cxn>
                <a:cxn ang="0">
                  <a:pos x="168" y="0"/>
                </a:cxn>
                <a:cxn ang="0">
                  <a:pos x="0" y="73"/>
                </a:cxn>
                <a:cxn ang="0">
                  <a:pos x="4" y="81"/>
                </a:cxn>
                <a:cxn ang="0">
                  <a:pos x="172" y="8"/>
                </a:cxn>
                <a:cxn ang="0">
                  <a:pos x="170" y="4"/>
                </a:cxn>
              </a:cxnLst>
              <a:rect l="0" t="0" r="r" b="b"/>
              <a:pathLst>
                <a:path w="172" h="81">
                  <a:moveTo>
                    <a:pt x="170" y="4"/>
                  </a:moveTo>
                  <a:lnTo>
                    <a:pt x="168" y="0"/>
                  </a:lnTo>
                  <a:lnTo>
                    <a:pt x="0" y="73"/>
                  </a:lnTo>
                  <a:lnTo>
                    <a:pt x="4" y="81"/>
                  </a:lnTo>
                  <a:lnTo>
                    <a:pt x="172" y="8"/>
                  </a:lnTo>
                  <a:lnTo>
                    <a:pt x="170" y="4"/>
                  </a:lnTo>
                  <a:close/>
                </a:path>
              </a:pathLst>
            </a:custGeom>
            <a:solidFill>
              <a:srgbClr val="EDF5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54" name="Freeform 594"/>
            <p:cNvSpPr>
              <a:spLocks/>
            </p:cNvSpPr>
            <p:nvPr/>
          </p:nvSpPr>
          <p:spPr bwMode="auto">
            <a:xfrm>
              <a:off x="1176" y="3432"/>
              <a:ext cx="10" cy="6"/>
            </a:xfrm>
            <a:custGeom>
              <a:avLst/>
              <a:gdLst/>
              <a:ahLst/>
              <a:cxnLst>
                <a:cxn ang="0">
                  <a:pos x="216" y="12"/>
                </a:cxn>
                <a:cxn ang="0">
                  <a:pos x="4" y="103"/>
                </a:cxn>
                <a:cxn ang="0">
                  <a:pos x="0" y="93"/>
                </a:cxn>
                <a:cxn ang="0">
                  <a:pos x="211" y="0"/>
                </a:cxn>
                <a:cxn ang="0">
                  <a:pos x="216" y="12"/>
                </a:cxn>
              </a:cxnLst>
              <a:rect l="0" t="0" r="r" b="b"/>
              <a:pathLst>
                <a:path w="216" h="103">
                  <a:moveTo>
                    <a:pt x="216" y="12"/>
                  </a:moveTo>
                  <a:lnTo>
                    <a:pt x="4" y="103"/>
                  </a:lnTo>
                  <a:lnTo>
                    <a:pt x="0" y="93"/>
                  </a:lnTo>
                  <a:lnTo>
                    <a:pt x="211" y="0"/>
                  </a:lnTo>
                  <a:lnTo>
                    <a:pt x="216" y="12"/>
                  </a:lnTo>
                  <a:close/>
                </a:path>
              </a:pathLst>
            </a:custGeom>
            <a:solidFill>
              <a:srgbClr val="11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55" name="Freeform 595"/>
            <p:cNvSpPr>
              <a:spLocks/>
            </p:cNvSpPr>
            <p:nvPr/>
          </p:nvSpPr>
          <p:spPr bwMode="auto">
            <a:xfrm>
              <a:off x="1176" y="3433"/>
              <a:ext cx="11" cy="16"/>
            </a:xfrm>
            <a:custGeom>
              <a:avLst/>
              <a:gdLst/>
              <a:ahLst/>
              <a:cxnLst>
                <a:cxn ang="0">
                  <a:pos x="207" y="296"/>
                </a:cxn>
                <a:cxn ang="0">
                  <a:pos x="219" y="286"/>
                </a:cxn>
                <a:cxn ang="0">
                  <a:pos x="232" y="267"/>
                </a:cxn>
                <a:cxn ang="0">
                  <a:pos x="242" y="241"/>
                </a:cxn>
                <a:cxn ang="0">
                  <a:pos x="248" y="206"/>
                </a:cxn>
                <a:cxn ang="0">
                  <a:pos x="250" y="165"/>
                </a:cxn>
                <a:cxn ang="0">
                  <a:pos x="245" y="116"/>
                </a:cxn>
                <a:cxn ang="0">
                  <a:pos x="233" y="62"/>
                </a:cxn>
                <a:cxn ang="0">
                  <a:pos x="211" y="0"/>
                </a:cxn>
                <a:cxn ang="0">
                  <a:pos x="198" y="6"/>
                </a:cxn>
                <a:cxn ang="0">
                  <a:pos x="185" y="12"/>
                </a:cxn>
                <a:cxn ang="0">
                  <a:pos x="171" y="17"/>
                </a:cxn>
                <a:cxn ang="0">
                  <a:pos x="158" y="24"/>
                </a:cxn>
                <a:cxn ang="0">
                  <a:pos x="145" y="29"/>
                </a:cxn>
                <a:cxn ang="0">
                  <a:pos x="132" y="35"/>
                </a:cxn>
                <a:cxn ang="0">
                  <a:pos x="118" y="41"/>
                </a:cxn>
                <a:cxn ang="0">
                  <a:pos x="106" y="46"/>
                </a:cxn>
                <a:cxn ang="0">
                  <a:pos x="93" y="52"/>
                </a:cxn>
                <a:cxn ang="0">
                  <a:pos x="80" y="57"/>
                </a:cxn>
                <a:cxn ang="0">
                  <a:pos x="66" y="64"/>
                </a:cxn>
                <a:cxn ang="0">
                  <a:pos x="53" y="69"/>
                </a:cxn>
                <a:cxn ang="0">
                  <a:pos x="40" y="75"/>
                </a:cxn>
                <a:cxn ang="0">
                  <a:pos x="27" y="81"/>
                </a:cxn>
                <a:cxn ang="0">
                  <a:pos x="13" y="87"/>
                </a:cxn>
                <a:cxn ang="0">
                  <a:pos x="0" y="92"/>
                </a:cxn>
                <a:cxn ang="0">
                  <a:pos x="13" y="123"/>
                </a:cxn>
                <a:cxn ang="0">
                  <a:pos x="28" y="150"/>
                </a:cxn>
                <a:cxn ang="0">
                  <a:pos x="42" y="175"/>
                </a:cxn>
                <a:cxn ang="0">
                  <a:pos x="57" y="198"/>
                </a:cxn>
                <a:cxn ang="0">
                  <a:pos x="73" y="218"/>
                </a:cxn>
                <a:cxn ang="0">
                  <a:pos x="87" y="236"/>
                </a:cxn>
                <a:cxn ang="0">
                  <a:pos x="102" y="250"/>
                </a:cxn>
                <a:cxn ang="0">
                  <a:pos x="117" y="263"/>
                </a:cxn>
                <a:cxn ang="0">
                  <a:pos x="132" y="274"/>
                </a:cxn>
                <a:cxn ang="0">
                  <a:pos x="145" y="283"/>
                </a:cxn>
                <a:cxn ang="0">
                  <a:pos x="158" y="289"/>
                </a:cxn>
                <a:cxn ang="0">
                  <a:pos x="170" y="294"/>
                </a:cxn>
                <a:cxn ang="0">
                  <a:pos x="182" y="297"/>
                </a:cxn>
                <a:cxn ang="0">
                  <a:pos x="192" y="298"/>
                </a:cxn>
                <a:cxn ang="0">
                  <a:pos x="200" y="298"/>
                </a:cxn>
                <a:cxn ang="0">
                  <a:pos x="207" y="296"/>
                </a:cxn>
              </a:cxnLst>
              <a:rect l="0" t="0" r="r" b="b"/>
              <a:pathLst>
                <a:path w="250" h="298">
                  <a:moveTo>
                    <a:pt x="207" y="296"/>
                  </a:moveTo>
                  <a:lnTo>
                    <a:pt x="219" y="286"/>
                  </a:lnTo>
                  <a:lnTo>
                    <a:pt x="232" y="267"/>
                  </a:lnTo>
                  <a:lnTo>
                    <a:pt x="242" y="241"/>
                  </a:lnTo>
                  <a:lnTo>
                    <a:pt x="248" y="206"/>
                  </a:lnTo>
                  <a:lnTo>
                    <a:pt x="250" y="165"/>
                  </a:lnTo>
                  <a:lnTo>
                    <a:pt x="245" y="116"/>
                  </a:lnTo>
                  <a:lnTo>
                    <a:pt x="233" y="62"/>
                  </a:lnTo>
                  <a:lnTo>
                    <a:pt x="211" y="0"/>
                  </a:lnTo>
                  <a:lnTo>
                    <a:pt x="198" y="6"/>
                  </a:lnTo>
                  <a:lnTo>
                    <a:pt x="185" y="12"/>
                  </a:lnTo>
                  <a:lnTo>
                    <a:pt x="171" y="17"/>
                  </a:lnTo>
                  <a:lnTo>
                    <a:pt x="158" y="24"/>
                  </a:lnTo>
                  <a:lnTo>
                    <a:pt x="145" y="29"/>
                  </a:lnTo>
                  <a:lnTo>
                    <a:pt x="132" y="35"/>
                  </a:lnTo>
                  <a:lnTo>
                    <a:pt x="118" y="41"/>
                  </a:lnTo>
                  <a:lnTo>
                    <a:pt x="106" y="46"/>
                  </a:lnTo>
                  <a:lnTo>
                    <a:pt x="93" y="52"/>
                  </a:lnTo>
                  <a:lnTo>
                    <a:pt x="80" y="57"/>
                  </a:lnTo>
                  <a:lnTo>
                    <a:pt x="66" y="64"/>
                  </a:lnTo>
                  <a:lnTo>
                    <a:pt x="53" y="69"/>
                  </a:lnTo>
                  <a:lnTo>
                    <a:pt x="40" y="75"/>
                  </a:lnTo>
                  <a:lnTo>
                    <a:pt x="27" y="81"/>
                  </a:lnTo>
                  <a:lnTo>
                    <a:pt x="13" y="87"/>
                  </a:lnTo>
                  <a:lnTo>
                    <a:pt x="0" y="92"/>
                  </a:lnTo>
                  <a:lnTo>
                    <a:pt x="13" y="123"/>
                  </a:lnTo>
                  <a:lnTo>
                    <a:pt x="28" y="150"/>
                  </a:lnTo>
                  <a:lnTo>
                    <a:pt x="42" y="175"/>
                  </a:lnTo>
                  <a:lnTo>
                    <a:pt x="57" y="198"/>
                  </a:lnTo>
                  <a:lnTo>
                    <a:pt x="73" y="218"/>
                  </a:lnTo>
                  <a:lnTo>
                    <a:pt x="87" y="236"/>
                  </a:lnTo>
                  <a:lnTo>
                    <a:pt x="102" y="250"/>
                  </a:lnTo>
                  <a:lnTo>
                    <a:pt x="117" y="263"/>
                  </a:lnTo>
                  <a:lnTo>
                    <a:pt x="132" y="274"/>
                  </a:lnTo>
                  <a:lnTo>
                    <a:pt x="145" y="283"/>
                  </a:lnTo>
                  <a:lnTo>
                    <a:pt x="158" y="289"/>
                  </a:lnTo>
                  <a:lnTo>
                    <a:pt x="170" y="294"/>
                  </a:lnTo>
                  <a:lnTo>
                    <a:pt x="182" y="297"/>
                  </a:lnTo>
                  <a:lnTo>
                    <a:pt x="192" y="298"/>
                  </a:lnTo>
                  <a:lnTo>
                    <a:pt x="200" y="298"/>
                  </a:lnTo>
                  <a:lnTo>
                    <a:pt x="207" y="296"/>
                  </a:lnTo>
                  <a:close/>
                </a:path>
              </a:pathLst>
            </a:custGeom>
            <a:solidFill>
              <a:srgbClr val="11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56" name="Freeform 596"/>
            <p:cNvSpPr>
              <a:spLocks/>
            </p:cNvSpPr>
            <p:nvPr/>
          </p:nvSpPr>
          <p:spPr bwMode="auto">
            <a:xfrm>
              <a:off x="1176" y="3433"/>
              <a:ext cx="10" cy="16"/>
            </a:xfrm>
            <a:custGeom>
              <a:avLst/>
              <a:gdLst/>
              <a:ahLst/>
              <a:cxnLst>
                <a:cxn ang="0">
                  <a:pos x="199" y="285"/>
                </a:cxn>
                <a:cxn ang="0">
                  <a:pos x="209" y="276"/>
                </a:cxn>
                <a:cxn ang="0">
                  <a:pos x="217" y="259"/>
                </a:cxn>
                <a:cxn ang="0">
                  <a:pos x="224" y="234"/>
                </a:cxn>
                <a:cxn ang="0">
                  <a:pos x="226" y="202"/>
                </a:cxn>
                <a:cxn ang="0">
                  <a:pos x="223" y="162"/>
                </a:cxn>
                <a:cxn ang="0">
                  <a:pos x="214" y="115"/>
                </a:cxn>
                <a:cxn ang="0">
                  <a:pos x="200" y="61"/>
                </a:cxn>
                <a:cxn ang="0">
                  <a:pos x="178" y="0"/>
                </a:cxn>
                <a:cxn ang="0">
                  <a:pos x="166" y="5"/>
                </a:cxn>
                <a:cxn ang="0">
                  <a:pos x="155" y="10"/>
                </a:cxn>
                <a:cxn ang="0">
                  <a:pos x="144" y="15"/>
                </a:cxn>
                <a:cxn ang="0">
                  <a:pos x="134" y="20"/>
                </a:cxn>
                <a:cxn ang="0">
                  <a:pos x="123" y="24"/>
                </a:cxn>
                <a:cxn ang="0">
                  <a:pos x="111" y="30"/>
                </a:cxn>
                <a:cxn ang="0">
                  <a:pos x="100" y="34"/>
                </a:cxn>
                <a:cxn ang="0">
                  <a:pos x="89" y="39"/>
                </a:cxn>
                <a:cxn ang="0">
                  <a:pos x="78" y="44"/>
                </a:cxn>
                <a:cxn ang="0">
                  <a:pos x="67" y="49"/>
                </a:cxn>
                <a:cxn ang="0">
                  <a:pos x="55" y="54"/>
                </a:cxn>
                <a:cxn ang="0">
                  <a:pos x="45" y="58"/>
                </a:cxn>
                <a:cxn ang="0">
                  <a:pos x="34" y="63"/>
                </a:cxn>
                <a:cxn ang="0">
                  <a:pos x="23" y="69"/>
                </a:cxn>
                <a:cxn ang="0">
                  <a:pos x="11" y="73"/>
                </a:cxn>
                <a:cxn ang="0">
                  <a:pos x="0" y="78"/>
                </a:cxn>
                <a:cxn ang="0">
                  <a:pos x="13" y="109"/>
                </a:cxn>
                <a:cxn ang="0">
                  <a:pos x="28" y="136"/>
                </a:cxn>
                <a:cxn ang="0">
                  <a:pos x="42" y="161"/>
                </a:cxn>
                <a:cxn ang="0">
                  <a:pos x="56" y="184"/>
                </a:cxn>
                <a:cxn ang="0">
                  <a:pos x="72" y="204"/>
                </a:cxn>
                <a:cxn ang="0">
                  <a:pos x="86" y="221"/>
                </a:cxn>
                <a:cxn ang="0">
                  <a:pos x="101" y="236"/>
                </a:cxn>
                <a:cxn ang="0">
                  <a:pos x="115" y="250"/>
                </a:cxn>
                <a:cxn ang="0">
                  <a:pos x="129" y="260"/>
                </a:cxn>
                <a:cxn ang="0">
                  <a:pos x="142" y="270"/>
                </a:cxn>
                <a:cxn ang="0">
                  <a:pos x="155" y="276"/>
                </a:cxn>
                <a:cxn ang="0">
                  <a:pos x="166" y="282"/>
                </a:cxn>
                <a:cxn ang="0">
                  <a:pos x="177" y="285"/>
                </a:cxn>
                <a:cxn ang="0">
                  <a:pos x="186" y="287"/>
                </a:cxn>
                <a:cxn ang="0">
                  <a:pos x="193" y="287"/>
                </a:cxn>
                <a:cxn ang="0">
                  <a:pos x="199" y="285"/>
                </a:cxn>
              </a:cxnLst>
              <a:rect l="0" t="0" r="r" b="b"/>
              <a:pathLst>
                <a:path w="226" h="287">
                  <a:moveTo>
                    <a:pt x="199" y="285"/>
                  </a:moveTo>
                  <a:lnTo>
                    <a:pt x="209" y="276"/>
                  </a:lnTo>
                  <a:lnTo>
                    <a:pt x="217" y="259"/>
                  </a:lnTo>
                  <a:lnTo>
                    <a:pt x="224" y="234"/>
                  </a:lnTo>
                  <a:lnTo>
                    <a:pt x="226" y="202"/>
                  </a:lnTo>
                  <a:lnTo>
                    <a:pt x="223" y="162"/>
                  </a:lnTo>
                  <a:lnTo>
                    <a:pt x="214" y="115"/>
                  </a:lnTo>
                  <a:lnTo>
                    <a:pt x="200" y="61"/>
                  </a:lnTo>
                  <a:lnTo>
                    <a:pt x="178" y="0"/>
                  </a:lnTo>
                  <a:lnTo>
                    <a:pt x="166" y="5"/>
                  </a:lnTo>
                  <a:lnTo>
                    <a:pt x="155" y="10"/>
                  </a:lnTo>
                  <a:lnTo>
                    <a:pt x="144" y="15"/>
                  </a:lnTo>
                  <a:lnTo>
                    <a:pt x="134" y="20"/>
                  </a:lnTo>
                  <a:lnTo>
                    <a:pt x="123" y="24"/>
                  </a:lnTo>
                  <a:lnTo>
                    <a:pt x="111" y="30"/>
                  </a:lnTo>
                  <a:lnTo>
                    <a:pt x="100" y="34"/>
                  </a:lnTo>
                  <a:lnTo>
                    <a:pt x="89" y="39"/>
                  </a:lnTo>
                  <a:lnTo>
                    <a:pt x="78" y="44"/>
                  </a:lnTo>
                  <a:lnTo>
                    <a:pt x="67" y="49"/>
                  </a:lnTo>
                  <a:lnTo>
                    <a:pt x="55" y="54"/>
                  </a:lnTo>
                  <a:lnTo>
                    <a:pt x="45" y="58"/>
                  </a:lnTo>
                  <a:lnTo>
                    <a:pt x="34" y="63"/>
                  </a:lnTo>
                  <a:lnTo>
                    <a:pt x="23" y="69"/>
                  </a:lnTo>
                  <a:lnTo>
                    <a:pt x="11" y="73"/>
                  </a:lnTo>
                  <a:lnTo>
                    <a:pt x="0" y="78"/>
                  </a:lnTo>
                  <a:lnTo>
                    <a:pt x="13" y="109"/>
                  </a:lnTo>
                  <a:lnTo>
                    <a:pt x="28" y="136"/>
                  </a:lnTo>
                  <a:lnTo>
                    <a:pt x="42" y="161"/>
                  </a:lnTo>
                  <a:lnTo>
                    <a:pt x="56" y="184"/>
                  </a:lnTo>
                  <a:lnTo>
                    <a:pt x="72" y="204"/>
                  </a:lnTo>
                  <a:lnTo>
                    <a:pt x="86" y="221"/>
                  </a:lnTo>
                  <a:lnTo>
                    <a:pt x="101" y="236"/>
                  </a:lnTo>
                  <a:lnTo>
                    <a:pt x="115" y="250"/>
                  </a:lnTo>
                  <a:lnTo>
                    <a:pt x="129" y="260"/>
                  </a:lnTo>
                  <a:lnTo>
                    <a:pt x="142" y="270"/>
                  </a:lnTo>
                  <a:lnTo>
                    <a:pt x="155" y="276"/>
                  </a:lnTo>
                  <a:lnTo>
                    <a:pt x="166" y="282"/>
                  </a:lnTo>
                  <a:lnTo>
                    <a:pt x="177" y="285"/>
                  </a:lnTo>
                  <a:lnTo>
                    <a:pt x="186" y="287"/>
                  </a:lnTo>
                  <a:lnTo>
                    <a:pt x="193" y="287"/>
                  </a:lnTo>
                  <a:lnTo>
                    <a:pt x="199" y="285"/>
                  </a:lnTo>
                  <a:close/>
                </a:path>
              </a:pathLst>
            </a:custGeom>
            <a:solidFill>
              <a:srgbClr val="2B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57" name="Freeform 597"/>
            <p:cNvSpPr>
              <a:spLocks/>
            </p:cNvSpPr>
            <p:nvPr/>
          </p:nvSpPr>
          <p:spPr bwMode="auto">
            <a:xfrm>
              <a:off x="1177" y="3434"/>
              <a:ext cx="9" cy="15"/>
            </a:xfrm>
            <a:custGeom>
              <a:avLst/>
              <a:gdLst/>
              <a:ahLst/>
              <a:cxnLst>
                <a:cxn ang="0">
                  <a:pos x="189" y="273"/>
                </a:cxn>
                <a:cxn ang="0">
                  <a:pos x="196" y="265"/>
                </a:cxn>
                <a:cxn ang="0">
                  <a:pos x="201" y="251"/>
                </a:cxn>
                <a:cxn ang="0">
                  <a:pos x="202" y="227"/>
                </a:cxn>
                <a:cxn ang="0">
                  <a:pos x="200" y="197"/>
                </a:cxn>
                <a:cxn ang="0">
                  <a:pos x="193" y="159"/>
                </a:cxn>
                <a:cxn ang="0">
                  <a:pos x="182" y="114"/>
                </a:cxn>
                <a:cxn ang="0">
                  <a:pos x="165" y="60"/>
                </a:cxn>
                <a:cxn ang="0">
                  <a:pos x="142" y="0"/>
                </a:cxn>
                <a:cxn ang="0">
                  <a:pos x="125" y="7"/>
                </a:cxn>
                <a:cxn ang="0">
                  <a:pos x="107" y="14"/>
                </a:cxn>
                <a:cxn ang="0">
                  <a:pos x="89" y="23"/>
                </a:cxn>
                <a:cxn ang="0">
                  <a:pos x="72" y="30"/>
                </a:cxn>
                <a:cxn ang="0">
                  <a:pos x="53" y="39"/>
                </a:cxn>
                <a:cxn ang="0">
                  <a:pos x="36" y="46"/>
                </a:cxn>
                <a:cxn ang="0">
                  <a:pos x="18" y="54"/>
                </a:cxn>
                <a:cxn ang="0">
                  <a:pos x="0" y="62"/>
                </a:cxn>
                <a:cxn ang="0">
                  <a:pos x="14" y="92"/>
                </a:cxn>
                <a:cxn ang="0">
                  <a:pos x="28" y="120"/>
                </a:cxn>
                <a:cxn ang="0">
                  <a:pos x="41" y="145"/>
                </a:cxn>
                <a:cxn ang="0">
                  <a:pos x="57" y="168"/>
                </a:cxn>
                <a:cxn ang="0">
                  <a:pos x="71" y="188"/>
                </a:cxn>
                <a:cxn ang="0">
                  <a:pos x="85" y="206"/>
                </a:cxn>
                <a:cxn ang="0">
                  <a:pos x="98" y="221"/>
                </a:cxn>
                <a:cxn ang="0">
                  <a:pos x="113" y="235"/>
                </a:cxn>
                <a:cxn ang="0">
                  <a:pos x="126" y="246"/>
                </a:cxn>
                <a:cxn ang="0">
                  <a:pos x="138" y="256"/>
                </a:cxn>
                <a:cxn ang="0">
                  <a:pos x="149" y="262"/>
                </a:cxn>
                <a:cxn ang="0">
                  <a:pos x="160" y="268"/>
                </a:cxn>
                <a:cxn ang="0">
                  <a:pos x="170" y="272"/>
                </a:cxn>
                <a:cxn ang="0">
                  <a:pos x="178" y="274"/>
                </a:cxn>
                <a:cxn ang="0">
                  <a:pos x="184" y="274"/>
                </a:cxn>
                <a:cxn ang="0">
                  <a:pos x="189" y="273"/>
                </a:cxn>
              </a:cxnLst>
              <a:rect l="0" t="0" r="r" b="b"/>
              <a:pathLst>
                <a:path w="202" h="274">
                  <a:moveTo>
                    <a:pt x="189" y="273"/>
                  </a:moveTo>
                  <a:lnTo>
                    <a:pt x="196" y="265"/>
                  </a:lnTo>
                  <a:lnTo>
                    <a:pt x="201" y="251"/>
                  </a:lnTo>
                  <a:lnTo>
                    <a:pt x="202" y="227"/>
                  </a:lnTo>
                  <a:lnTo>
                    <a:pt x="200" y="197"/>
                  </a:lnTo>
                  <a:lnTo>
                    <a:pt x="193" y="159"/>
                  </a:lnTo>
                  <a:lnTo>
                    <a:pt x="182" y="114"/>
                  </a:lnTo>
                  <a:lnTo>
                    <a:pt x="165" y="60"/>
                  </a:lnTo>
                  <a:lnTo>
                    <a:pt x="142" y="0"/>
                  </a:lnTo>
                  <a:lnTo>
                    <a:pt x="125" y="7"/>
                  </a:lnTo>
                  <a:lnTo>
                    <a:pt x="107" y="14"/>
                  </a:lnTo>
                  <a:lnTo>
                    <a:pt x="89" y="23"/>
                  </a:lnTo>
                  <a:lnTo>
                    <a:pt x="72" y="30"/>
                  </a:lnTo>
                  <a:lnTo>
                    <a:pt x="53" y="39"/>
                  </a:lnTo>
                  <a:lnTo>
                    <a:pt x="36" y="46"/>
                  </a:lnTo>
                  <a:lnTo>
                    <a:pt x="18" y="54"/>
                  </a:lnTo>
                  <a:lnTo>
                    <a:pt x="0" y="62"/>
                  </a:lnTo>
                  <a:lnTo>
                    <a:pt x="14" y="92"/>
                  </a:lnTo>
                  <a:lnTo>
                    <a:pt x="28" y="120"/>
                  </a:lnTo>
                  <a:lnTo>
                    <a:pt x="41" y="145"/>
                  </a:lnTo>
                  <a:lnTo>
                    <a:pt x="57" y="168"/>
                  </a:lnTo>
                  <a:lnTo>
                    <a:pt x="71" y="188"/>
                  </a:lnTo>
                  <a:lnTo>
                    <a:pt x="85" y="206"/>
                  </a:lnTo>
                  <a:lnTo>
                    <a:pt x="98" y="221"/>
                  </a:lnTo>
                  <a:lnTo>
                    <a:pt x="113" y="235"/>
                  </a:lnTo>
                  <a:lnTo>
                    <a:pt x="126" y="246"/>
                  </a:lnTo>
                  <a:lnTo>
                    <a:pt x="138" y="256"/>
                  </a:lnTo>
                  <a:lnTo>
                    <a:pt x="149" y="262"/>
                  </a:lnTo>
                  <a:lnTo>
                    <a:pt x="160" y="268"/>
                  </a:lnTo>
                  <a:lnTo>
                    <a:pt x="170" y="272"/>
                  </a:lnTo>
                  <a:lnTo>
                    <a:pt x="178" y="274"/>
                  </a:lnTo>
                  <a:lnTo>
                    <a:pt x="184" y="274"/>
                  </a:lnTo>
                  <a:lnTo>
                    <a:pt x="189" y="273"/>
                  </a:lnTo>
                  <a:close/>
                </a:path>
              </a:pathLst>
            </a:custGeom>
            <a:solidFill>
              <a:srgbClr val="474F4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58" name="Freeform 598"/>
            <p:cNvSpPr>
              <a:spLocks/>
            </p:cNvSpPr>
            <p:nvPr/>
          </p:nvSpPr>
          <p:spPr bwMode="auto">
            <a:xfrm>
              <a:off x="1177" y="3435"/>
              <a:ext cx="9" cy="14"/>
            </a:xfrm>
            <a:custGeom>
              <a:avLst/>
              <a:gdLst/>
              <a:ahLst/>
              <a:cxnLst>
                <a:cxn ang="0">
                  <a:pos x="180" y="263"/>
                </a:cxn>
                <a:cxn ang="0">
                  <a:pos x="185" y="256"/>
                </a:cxn>
                <a:cxn ang="0">
                  <a:pos x="186" y="243"/>
                </a:cxn>
                <a:cxn ang="0">
                  <a:pos x="183" y="222"/>
                </a:cxn>
                <a:cxn ang="0">
                  <a:pos x="177" y="193"/>
                </a:cxn>
                <a:cxn ang="0">
                  <a:pos x="166" y="157"/>
                </a:cxn>
                <a:cxn ang="0">
                  <a:pos x="151" y="113"/>
                </a:cxn>
                <a:cxn ang="0">
                  <a:pos x="131" y="60"/>
                </a:cxn>
                <a:cxn ang="0">
                  <a:pos x="108" y="0"/>
                </a:cxn>
                <a:cxn ang="0">
                  <a:pos x="94" y="7"/>
                </a:cxn>
                <a:cxn ang="0">
                  <a:pos x="80" y="13"/>
                </a:cxn>
                <a:cxn ang="0">
                  <a:pos x="67" y="18"/>
                </a:cxn>
                <a:cxn ang="0">
                  <a:pos x="54" y="24"/>
                </a:cxn>
                <a:cxn ang="0">
                  <a:pos x="40" y="30"/>
                </a:cxn>
                <a:cxn ang="0">
                  <a:pos x="27" y="36"/>
                </a:cxn>
                <a:cxn ang="0">
                  <a:pos x="13" y="41"/>
                </a:cxn>
                <a:cxn ang="0">
                  <a:pos x="0" y="48"/>
                </a:cxn>
                <a:cxn ang="0">
                  <a:pos x="13" y="78"/>
                </a:cxn>
                <a:cxn ang="0">
                  <a:pos x="26" y="106"/>
                </a:cxn>
                <a:cxn ang="0">
                  <a:pos x="40" y="131"/>
                </a:cxn>
                <a:cxn ang="0">
                  <a:pos x="55" y="154"/>
                </a:cxn>
                <a:cxn ang="0">
                  <a:pos x="69" y="174"/>
                </a:cxn>
                <a:cxn ang="0">
                  <a:pos x="83" y="192"/>
                </a:cxn>
                <a:cxn ang="0">
                  <a:pos x="96" y="208"/>
                </a:cxn>
                <a:cxn ang="0">
                  <a:pos x="110" y="222"/>
                </a:cxn>
                <a:cxn ang="0">
                  <a:pos x="122" y="233"/>
                </a:cxn>
                <a:cxn ang="0">
                  <a:pos x="134" y="243"/>
                </a:cxn>
                <a:cxn ang="0">
                  <a:pos x="145" y="250"/>
                </a:cxn>
                <a:cxn ang="0">
                  <a:pos x="155" y="256"/>
                </a:cxn>
                <a:cxn ang="0">
                  <a:pos x="164" y="261"/>
                </a:cxn>
                <a:cxn ang="0">
                  <a:pos x="171" y="263"/>
                </a:cxn>
                <a:cxn ang="0">
                  <a:pos x="176" y="264"/>
                </a:cxn>
                <a:cxn ang="0">
                  <a:pos x="180" y="263"/>
                </a:cxn>
              </a:cxnLst>
              <a:rect l="0" t="0" r="r" b="b"/>
              <a:pathLst>
                <a:path w="186" h="264">
                  <a:moveTo>
                    <a:pt x="180" y="263"/>
                  </a:moveTo>
                  <a:lnTo>
                    <a:pt x="185" y="256"/>
                  </a:lnTo>
                  <a:lnTo>
                    <a:pt x="186" y="243"/>
                  </a:lnTo>
                  <a:lnTo>
                    <a:pt x="183" y="222"/>
                  </a:lnTo>
                  <a:lnTo>
                    <a:pt x="177" y="193"/>
                  </a:lnTo>
                  <a:lnTo>
                    <a:pt x="166" y="157"/>
                  </a:lnTo>
                  <a:lnTo>
                    <a:pt x="151" y="113"/>
                  </a:lnTo>
                  <a:lnTo>
                    <a:pt x="131" y="60"/>
                  </a:lnTo>
                  <a:lnTo>
                    <a:pt x="108" y="0"/>
                  </a:lnTo>
                  <a:lnTo>
                    <a:pt x="94" y="7"/>
                  </a:lnTo>
                  <a:lnTo>
                    <a:pt x="80" y="13"/>
                  </a:lnTo>
                  <a:lnTo>
                    <a:pt x="67" y="18"/>
                  </a:lnTo>
                  <a:lnTo>
                    <a:pt x="54" y="24"/>
                  </a:lnTo>
                  <a:lnTo>
                    <a:pt x="40" y="30"/>
                  </a:lnTo>
                  <a:lnTo>
                    <a:pt x="27" y="36"/>
                  </a:lnTo>
                  <a:lnTo>
                    <a:pt x="13" y="41"/>
                  </a:lnTo>
                  <a:lnTo>
                    <a:pt x="0" y="48"/>
                  </a:lnTo>
                  <a:lnTo>
                    <a:pt x="13" y="78"/>
                  </a:lnTo>
                  <a:lnTo>
                    <a:pt x="26" y="106"/>
                  </a:lnTo>
                  <a:lnTo>
                    <a:pt x="40" y="131"/>
                  </a:lnTo>
                  <a:lnTo>
                    <a:pt x="55" y="154"/>
                  </a:lnTo>
                  <a:lnTo>
                    <a:pt x="69" y="174"/>
                  </a:lnTo>
                  <a:lnTo>
                    <a:pt x="83" y="192"/>
                  </a:lnTo>
                  <a:lnTo>
                    <a:pt x="96" y="208"/>
                  </a:lnTo>
                  <a:lnTo>
                    <a:pt x="110" y="222"/>
                  </a:lnTo>
                  <a:lnTo>
                    <a:pt x="122" y="233"/>
                  </a:lnTo>
                  <a:lnTo>
                    <a:pt x="134" y="243"/>
                  </a:lnTo>
                  <a:lnTo>
                    <a:pt x="145" y="250"/>
                  </a:lnTo>
                  <a:lnTo>
                    <a:pt x="155" y="256"/>
                  </a:lnTo>
                  <a:lnTo>
                    <a:pt x="164" y="261"/>
                  </a:lnTo>
                  <a:lnTo>
                    <a:pt x="171" y="263"/>
                  </a:lnTo>
                  <a:lnTo>
                    <a:pt x="176" y="264"/>
                  </a:lnTo>
                  <a:lnTo>
                    <a:pt x="180" y="263"/>
                  </a:lnTo>
                  <a:close/>
                </a:path>
              </a:pathLst>
            </a:custGeom>
            <a:solidFill>
              <a:srgbClr val="61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59" name="Freeform 599"/>
            <p:cNvSpPr>
              <a:spLocks/>
            </p:cNvSpPr>
            <p:nvPr/>
          </p:nvSpPr>
          <p:spPr bwMode="auto">
            <a:xfrm>
              <a:off x="1177" y="3435"/>
              <a:ext cx="8" cy="14"/>
            </a:xfrm>
            <a:custGeom>
              <a:avLst/>
              <a:gdLst/>
              <a:ahLst/>
              <a:cxnLst>
                <a:cxn ang="0">
                  <a:pos x="171" y="251"/>
                </a:cxn>
                <a:cxn ang="0">
                  <a:pos x="173" y="245"/>
                </a:cxn>
                <a:cxn ang="0">
                  <a:pos x="170" y="233"/>
                </a:cxn>
                <a:cxn ang="0">
                  <a:pos x="164" y="214"/>
                </a:cxn>
                <a:cxn ang="0">
                  <a:pos x="153" y="187"/>
                </a:cxn>
                <a:cxn ang="0">
                  <a:pos x="137" y="153"/>
                </a:cxn>
                <a:cxn ang="0">
                  <a:pos x="119" y="110"/>
                </a:cxn>
                <a:cxn ang="0">
                  <a:pos x="97" y="60"/>
                </a:cxn>
                <a:cxn ang="0">
                  <a:pos x="72" y="0"/>
                </a:cxn>
                <a:cxn ang="0">
                  <a:pos x="63" y="4"/>
                </a:cxn>
                <a:cxn ang="0">
                  <a:pos x="54" y="7"/>
                </a:cxn>
                <a:cxn ang="0">
                  <a:pos x="45" y="11"/>
                </a:cxn>
                <a:cxn ang="0">
                  <a:pos x="36" y="16"/>
                </a:cxn>
                <a:cxn ang="0">
                  <a:pos x="27" y="20"/>
                </a:cxn>
                <a:cxn ang="0">
                  <a:pos x="18" y="23"/>
                </a:cxn>
                <a:cxn ang="0">
                  <a:pos x="9" y="27"/>
                </a:cxn>
                <a:cxn ang="0">
                  <a:pos x="0" y="31"/>
                </a:cxn>
                <a:cxn ang="0">
                  <a:pos x="13" y="62"/>
                </a:cxn>
                <a:cxn ang="0">
                  <a:pos x="26" y="89"/>
                </a:cxn>
                <a:cxn ang="0">
                  <a:pos x="41" y="115"/>
                </a:cxn>
                <a:cxn ang="0">
                  <a:pos x="54" y="138"/>
                </a:cxn>
                <a:cxn ang="0">
                  <a:pos x="68" y="159"/>
                </a:cxn>
                <a:cxn ang="0">
                  <a:pos x="81" y="177"/>
                </a:cxn>
                <a:cxn ang="0">
                  <a:pos x="95" y="193"/>
                </a:cxn>
                <a:cxn ang="0">
                  <a:pos x="107" y="206"/>
                </a:cxn>
                <a:cxn ang="0">
                  <a:pos x="119" y="218"/>
                </a:cxn>
                <a:cxn ang="0">
                  <a:pos x="130" y="229"/>
                </a:cxn>
                <a:cxn ang="0">
                  <a:pos x="141" y="236"/>
                </a:cxn>
                <a:cxn ang="0">
                  <a:pos x="150" y="242"/>
                </a:cxn>
                <a:cxn ang="0">
                  <a:pos x="157" y="246"/>
                </a:cxn>
                <a:cxn ang="0">
                  <a:pos x="163" y="250"/>
                </a:cxn>
                <a:cxn ang="0">
                  <a:pos x="168" y="251"/>
                </a:cxn>
                <a:cxn ang="0">
                  <a:pos x="171" y="251"/>
                </a:cxn>
              </a:cxnLst>
              <a:rect l="0" t="0" r="r" b="b"/>
              <a:pathLst>
                <a:path w="173" h="251">
                  <a:moveTo>
                    <a:pt x="171" y="251"/>
                  </a:moveTo>
                  <a:lnTo>
                    <a:pt x="173" y="245"/>
                  </a:lnTo>
                  <a:lnTo>
                    <a:pt x="170" y="233"/>
                  </a:lnTo>
                  <a:lnTo>
                    <a:pt x="164" y="214"/>
                  </a:lnTo>
                  <a:lnTo>
                    <a:pt x="153" y="187"/>
                  </a:lnTo>
                  <a:lnTo>
                    <a:pt x="137" y="153"/>
                  </a:lnTo>
                  <a:lnTo>
                    <a:pt x="119" y="110"/>
                  </a:lnTo>
                  <a:lnTo>
                    <a:pt x="97" y="60"/>
                  </a:lnTo>
                  <a:lnTo>
                    <a:pt x="72" y="0"/>
                  </a:lnTo>
                  <a:lnTo>
                    <a:pt x="63" y="4"/>
                  </a:lnTo>
                  <a:lnTo>
                    <a:pt x="54" y="7"/>
                  </a:lnTo>
                  <a:lnTo>
                    <a:pt x="45" y="11"/>
                  </a:lnTo>
                  <a:lnTo>
                    <a:pt x="36" y="16"/>
                  </a:lnTo>
                  <a:lnTo>
                    <a:pt x="27" y="20"/>
                  </a:lnTo>
                  <a:lnTo>
                    <a:pt x="18" y="23"/>
                  </a:lnTo>
                  <a:lnTo>
                    <a:pt x="9" y="27"/>
                  </a:lnTo>
                  <a:lnTo>
                    <a:pt x="0" y="31"/>
                  </a:lnTo>
                  <a:lnTo>
                    <a:pt x="13" y="62"/>
                  </a:lnTo>
                  <a:lnTo>
                    <a:pt x="26" y="89"/>
                  </a:lnTo>
                  <a:lnTo>
                    <a:pt x="41" y="115"/>
                  </a:lnTo>
                  <a:lnTo>
                    <a:pt x="54" y="138"/>
                  </a:lnTo>
                  <a:lnTo>
                    <a:pt x="68" y="159"/>
                  </a:lnTo>
                  <a:lnTo>
                    <a:pt x="81" y="177"/>
                  </a:lnTo>
                  <a:lnTo>
                    <a:pt x="95" y="193"/>
                  </a:lnTo>
                  <a:lnTo>
                    <a:pt x="107" y="206"/>
                  </a:lnTo>
                  <a:lnTo>
                    <a:pt x="119" y="218"/>
                  </a:lnTo>
                  <a:lnTo>
                    <a:pt x="130" y="229"/>
                  </a:lnTo>
                  <a:lnTo>
                    <a:pt x="141" y="236"/>
                  </a:lnTo>
                  <a:lnTo>
                    <a:pt x="150" y="242"/>
                  </a:lnTo>
                  <a:lnTo>
                    <a:pt x="157" y="246"/>
                  </a:lnTo>
                  <a:lnTo>
                    <a:pt x="163" y="250"/>
                  </a:lnTo>
                  <a:lnTo>
                    <a:pt x="168" y="251"/>
                  </a:lnTo>
                  <a:lnTo>
                    <a:pt x="171" y="251"/>
                  </a:lnTo>
                  <a:close/>
                </a:path>
              </a:pathLst>
            </a:custGeom>
            <a:solidFill>
              <a:srgbClr val="7A82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60" name="Freeform 600"/>
            <p:cNvSpPr>
              <a:spLocks/>
            </p:cNvSpPr>
            <p:nvPr/>
          </p:nvSpPr>
          <p:spPr bwMode="auto">
            <a:xfrm>
              <a:off x="1178" y="3436"/>
              <a:ext cx="7" cy="13"/>
            </a:xfrm>
            <a:custGeom>
              <a:avLst/>
              <a:gdLst/>
              <a:ahLst/>
              <a:cxnLst>
                <a:cxn ang="0">
                  <a:pos x="163" y="240"/>
                </a:cxn>
                <a:cxn ang="0">
                  <a:pos x="162" y="235"/>
                </a:cxn>
                <a:cxn ang="0">
                  <a:pos x="156" y="225"/>
                </a:cxn>
                <a:cxn ang="0">
                  <a:pos x="145" y="208"/>
                </a:cxn>
                <a:cxn ang="0">
                  <a:pos x="129" y="183"/>
                </a:cxn>
                <a:cxn ang="0">
                  <a:pos x="110" y="150"/>
                </a:cxn>
                <a:cxn ang="0">
                  <a:pos x="89" y="110"/>
                </a:cxn>
                <a:cxn ang="0">
                  <a:pos x="64" y="59"/>
                </a:cxn>
                <a:cxn ang="0">
                  <a:pos x="39" y="0"/>
                </a:cxn>
                <a:cxn ang="0">
                  <a:pos x="34" y="2"/>
                </a:cxn>
                <a:cxn ang="0">
                  <a:pos x="28" y="5"/>
                </a:cxn>
                <a:cxn ang="0">
                  <a:pos x="24" y="7"/>
                </a:cxn>
                <a:cxn ang="0">
                  <a:pos x="19" y="9"/>
                </a:cxn>
                <a:cxn ang="0">
                  <a:pos x="14" y="11"/>
                </a:cxn>
                <a:cxn ang="0">
                  <a:pos x="10" y="13"/>
                </a:cxn>
                <a:cxn ang="0">
                  <a:pos x="5" y="15"/>
                </a:cxn>
                <a:cxn ang="0">
                  <a:pos x="0" y="17"/>
                </a:cxn>
                <a:cxn ang="0">
                  <a:pos x="13" y="48"/>
                </a:cxn>
                <a:cxn ang="0">
                  <a:pos x="26" y="75"/>
                </a:cxn>
                <a:cxn ang="0">
                  <a:pos x="41" y="102"/>
                </a:cxn>
                <a:cxn ang="0">
                  <a:pos x="54" y="124"/>
                </a:cxn>
                <a:cxn ang="0">
                  <a:pos x="68" y="145"/>
                </a:cxn>
                <a:cxn ang="0">
                  <a:pos x="82" y="163"/>
                </a:cxn>
                <a:cxn ang="0">
                  <a:pos x="94" y="180"/>
                </a:cxn>
                <a:cxn ang="0">
                  <a:pos x="106" y="193"/>
                </a:cxn>
                <a:cxn ang="0">
                  <a:pos x="117" y="205"/>
                </a:cxn>
                <a:cxn ang="0">
                  <a:pos x="127" y="215"/>
                </a:cxn>
                <a:cxn ang="0">
                  <a:pos x="138" y="224"/>
                </a:cxn>
                <a:cxn ang="0">
                  <a:pos x="146" y="230"/>
                </a:cxn>
                <a:cxn ang="0">
                  <a:pos x="152" y="234"/>
                </a:cxn>
                <a:cxn ang="0">
                  <a:pos x="158" y="238"/>
                </a:cxn>
                <a:cxn ang="0">
                  <a:pos x="161" y="240"/>
                </a:cxn>
                <a:cxn ang="0">
                  <a:pos x="163" y="240"/>
                </a:cxn>
              </a:cxnLst>
              <a:rect l="0" t="0" r="r" b="b"/>
              <a:pathLst>
                <a:path w="163" h="240">
                  <a:moveTo>
                    <a:pt x="163" y="240"/>
                  </a:moveTo>
                  <a:lnTo>
                    <a:pt x="162" y="235"/>
                  </a:lnTo>
                  <a:lnTo>
                    <a:pt x="156" y="225"/>
                  </a:lnTo>
                  <a:lnTo>
                    <a:pt x="145" y="208"/>
                  </a:lnTo>
                  <a:lnTo>
                    <a:pt x="129" y="183"/>
                  </a:lnTo>
                  <a:lnTo>
                    <a:pt x="110" y="150"/>
                  </a:lnTo>
                  <a:lnTo>
                    <a:pt x="89" y="110"/>
                  </a:lnTo>
                  <a:lnTo>
                    <a:pt x="64" y="59"/>
                  </a:lnTo>
                  <a:lnTo>
                    <a:pt x="39" y="0"/>
                  </a:lnTo>
                  <a:lnTo>
                    <a:pt x="34" y="2"/>
                  </a:lnTo>
                  <a:lnTo>
                    <a:pt x="28" y="5"/>
                  </a:lnTo>
                  <a:lnTo>
                    <a:pt x="24" y="7"/>
                  </a:lnTo>
                  <a:lnTo>
                    <a:pt x="19" y="9"/>
                  </a:lnTo>
                  <a:lnTo>
                    <a:pt x="14" y="11"/>
                  </a:lnTo>
                  <a:lnTo>
                    <a:pt x="10" y="13"/>
                  </a:lnTo>
                  <a:lnTo>
                    <a:pt x="5" y="15"/>
                  </a:lnTo>
                  <a:lnTo>
                    <a:pt x="0" y="17"/>
                  </a:lnTo>
                  <a:lnTo>
                    <a:pt x="13" y="48"/>
                  </a:lnTo>
                  <a:lnTo>
                    <a:pt x="26" y="75"/>
                  </a:lnTo>
                  <a:lnTo>
                    <a:pt x="41" y="102"/>
                  </a:lnTo>
                  <a:lnTo>
                    <a:pt x="54" y="124"/>
                  </a:lnTo>
                  <a:lnTo>
                    <a:pt x="68" y="145"/>
                  </a:lnTo>
                  <a:lnTo>
                    <a:pt x="82" y="163"/>
                  </a:lnTo>
                  <a:lnTo>
                    <a:pt x="94" y="180"/>
                  </a:lnTo>
                  <a:lnTo>
                    <a:pt x="106" y="193"/>
                  </a:lnTo>
                  <a:lnTo>
                    <a:pt x="117" y="205"/>
                  </a:lnTo>
                  <a:lnTo>
                    <a:pt x="127" y="215"/>
                  </a:lnTo>
                  <a:lnTo>
                    <a:pt x="138" y="224"/>
                  </a:lnTo>
                  <a:lnTo>
                    <a:pt x="146" y="230"/>
                  </a:lnTo>
                  <a:lnTo>
                    <a:pt x="152" y="234"/>
                  </a:lnTo>
                  <a:lnTo>
                    <a:pt x="158" y="238"/>
                  </a:lnTo>
                  <a:lnTo>
                    <a:pt x="161" y="240"/>
                  </a:lnTo>
                  <a:lnTo>
                    <a:pt x="163" y="240"/>
                  </a:lnTo>
                  <a:close/>
                </a:path>
              </a:pathLst>
            </a:custGeom>
            <a:solidFill>
              <a:srgbClr val="91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61" name="Freeform 601"/>
            <p:cNvSpPr>
              <a:spLocks/>
            </p:cNvSpPr>
            <p:nvPr/>
          </p:nvSpPr>
          <p:spPr bwMode="auto">
            <a:xfrm>
              <a:off x="1185" y="3449"/>
              <a:ext cx="2" cy="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44" y="76"/>
                </a:cxn>
                <a:cxn ang="0">
                  <a:pos x="48" y="92"/>
                </a:cxn>
                <a:cxn ang="0">
                  <a:pos x="46" y="99"/>
                </a:cxn>
                <a:cxn ang="0">
                  <a:pos x="39" y="96"/>
                </a:cxn>
                <a:cxn ang="0">
                  <a:pos x="31" y="83"/>
                </a:cxn>
                <a:cxn ang="0">
                  <a:pos x="0" y="7"/>
                </a:cxn>
                <a:cxn ang="0">
                  <a:pos x="13" y="0"/>
                </a:cxn>
              </a:cxnLst>
              <a:rect l="0" t="0" r="r" b="b"/>
              <a:pathLst>
                <a:path w="48" h="99">
                  <a:moveTo>
                    <a:pt x="13" y="0"/>
                  </a:moveTo>
                  <a:lnTo>
                    <a:pt x="44" y="76"/>
                  </a:lnTo>
                  <a:lnTo>
                    <a:pt x="48" y="92"/>
                  </a:lnTo>
                  <a:lnTo>
                    <a:pt x="46" y="99"/>
                  </a:lnTo>
                  <a:lnTo>
                    <a:pt x="39" y="96"/>
                  </a:lnTo>
                  <a:lnTo>
                    <a:pt x="31" y="83"/>
                  </a:lnTo>
                  <a:lnTo>
                    <a:pt x="0" y="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2B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92993" name="Picture 833" descr="j023596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1913" y="3913188"/>
            <a:ext cx="904875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994" name="Picture 834" descr="j023596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2763" y="2378075"/>
            <a:ext cx="904875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2995" name="Group 835"/>
          <p:cNvGrpSpPr>
            <a:grpSpLocks/>
          </p:cNvGrpSpPr>
          <p:nvPr/>
        </p:nvGrpSpPr>
        <p:grpSpPr bwMode="auto">
          <a:xfrm rot="20450558" flipH="1">
            <a:off x="2333625" y="1801813"/>
            <a:ext cx="381000" cy="304800"/>
            <a:chOff x="1248" y="2736"/>
            <a:chExt cx="240" cy="192"/>
          </a:xfrm>
        </p:grpSpPr>
        <p:sp>
          <p:nvSpPr>
            <p:cNvPr id="92996" name="Line 836"/>
            <p:cNvSpPr>
              <a:spLocks noChangeShapeType="1"/>
            </p:cNvSpPr>
            <p:nvPr/>
          </p:nvSpPr>
          <p:spPr bwMode="auto">
            <a:xfrm flipV="1">
              <a:off x="1296" y="2736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97" name="Line 837"/>
            <p:cNvSpPr>
              <a:spLocks noChangeShapeType="1"/>
            </p:cNvSpPr>
            <p:nvPr/>
          </p:nvSpPr>
          <p:spPr bwMode="auto">
            <a:xfrm flipH="1">
              <a:off x="1248" y="2832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98" name="Line 838"/>
            <p:cNvSpPr>
              <a:spLocks noChangeShapeType="1"/>
            </p:cNvSpPr>
            <p:nvPr/>
          </p:nvSpPr>
          <p:spPr bwMode="auto">
            <a:xfrm>
              <a:off x="1296" y="283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Prof. Dr.-Ing. Jochen H. Schiller    www.jochenschiller.de    MC - 2012</a:t>
            </a:r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IEEE standard 802.11</a:t>
            </a:r>
          </a:p>
        </p:txBody>
      </p:sp>
      <p:sp>
        <p:nvSpPr>
          <p:cNvPr id="70250" name="Rectangle 618"/>
          <p:cNvSpPr>
            <a:spLocks noChangeArrowheads="1"/>
          </p:cNvSpPr>
          <p:nvPr/>
        </p:nvSpPr>
        <p:spPr bwMode="auto">
          <a:xfrm>
            <a:off x="762000" y="4951413"/>
            <a:ext cx="3810000" cy="762000"/>
          </a:xfrm>
          <a:prstGeom prst="rect">
            <a:avLst/>
          </a:prstGeom>
          <a:solidFill>
            <a:srgbClr val="DADAF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70251" name="Picture 619" descr="j023596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6013" y="2279650"/>
            <a:ext cx="974725" cy="98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0252" name="Group 620"/>
          <p:cNvGrpSpPr>
            <a:grpSpLocks/>
          </p:cNvGrpSpPr>
          <p:nvPr/>
        </p:nvGrpSpPr>
        <p:grpSpPr bwMode="auto">
          <a:xfrm>
            <a:off x="2286000" y="2284413"/>
            <a:ext cx="1066800" cy="609600"/>
            <a:chOff x="1248" y="2736"/>
            <a:chExt cx="240" cy="192"/>
          </a:xfrm>
        </p:grpSpPr>
        <p:sp>
          <p:nvSpPr>
            <p:cNvPr id="70253" name="Line 621"/>
            <p:cNvSpPr>
              <a:spLocks noChangeShapeType="1"/>
            </p:cNvSpPr>
            <p:nvPr/>
          </p:nvSpPr>
          <p:spPr bwMode="auto">
            <a:xfrm flipV="1">
              <a:off x="1296" y="2736"/>
              <a:ext cx="192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54" name="Line 622"/>
            <p:cNvSpPr>
              <a:spLocks noChangeShapeType="1"/>
            </p:cNvSpPr>
            <p:nvPr/>
          </p:nvSpPr>
          <p:spPr bwMode="auto">
            <a:xfrm flipH="1">
              <a:off x="1248" y="2832"/>
              <a:ext cx="192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55" name="Line 623"/>
            <p:cNvSpPr>
              <a:spLocks noChangeShapeType="1"/>
            </p:cNvSpPr>
            <p:nvPr/>
          </p:nvSpPr>
          <p:spPr bwMode="auto">
            <a:xfrm>
              <a:off x="1296" y="2832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70256" name="Object 624"/>
          <p:cNvGraphicFramePr>
            <a:graphicFrameLocks noChangeAspect="1"/>
          </p:cNvGraphicFramePr>
          <p:nvPr/>
        </p:nvGraphicFramePr>
        <p:xfrm>
          <a:off x="3962400" y="2741613"/>
          <a:ext cx="979488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265" name="Clip" r:id="rId5" imgW="4395600" imgH="1652040" progId="">
                  <p:embed/>
                </p:oleObj>
              </mc:Choice>
              <mc:Fallback>
                <p:oleObj name="Clip" r:id="rId5" imgW="4395600" imgH="1652040" progId="">
                  <p:embed/>
                  <p:pic>
                    <p:nvPicPr>
                      <p:cNvPr id="0" name="Picture 6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741613"/>
                        <a:ext cx="979488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257" name="Line 625"/>
          <p:cNvSpPr>
            <a:spLocks noChangeShapeType="1"/>
          </p:cNvSpPr>
          <p:nvPr/>
        </p:nvSpPr>
        <p:spPr bwMode="auto">
          <a:xfrm flipV="1">
            <a:off x="4114800" y="2208213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0262" name="Object 630"/>
          <p:cNvGraphicFramePr>
            <a:graphicFrameLocks noChangeAspect="1"/>
          </p:cNvGraphicFramePr>
          <p:nvPr/>
        </p:nvGraphicFramePr>
        <p:xfrm>
          <a:off x="5508625" y="1557338"/>
          <a:ext cx="8794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266" name="Clip" r:id="rId7" imgW="3985920" imgH="4144680" progId="">
                  <p:embed/>
                </p:oleObj>
              </mc:Choice>
              <mc:Fallback>
                <p:oleObj name="Clip" r:id="rId7" imgW="3985920" imgH="4144680" progId="">
                  <p:embed/>
                  <p:pic>
                    <p:nvPicPr>
                      <p:cNvPr id="0" name="Picture 6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1557338"/>
                        <a:ext cx="87947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263" name="Text Box 631"/>
          <p:cNvSpPr txBox="1">
            <a:spLocks noChangeArrowheads="1"/>
          </p:cNvSpPr>
          <p:nvPr/>
        </p:nvSpPr>
        <p:spPr bwMode="auto">
          <a:xfrm>
            <a:off x="971550" y="1557338"/>
            <a:ext cx="15605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de-DE" sz="1600">
                <a:latin typeface="Arial" charset="0"/>
              </a:rPr>
              <a:t>mobile terminal</a:t>
            </a:r>
          </a:p>
        </p:txBody>
      </p:sp>
      <p:sp>
        <p:nvSpPr>
          <p:cNvPr id="70264" name="Text Box 632"/>
          <p:cNvSpPr txBox="1">
            <a:spLocks noChangeArrowheads="1"/>
          </p:cNvSpPr>
          <p:nvPr/>
        </p:nvSpPr>
        <p:spPr bwMode="auto">
          <a:xfrm>
            <a:off x="3851275" y="3141663"/>
            <a:ext cx="1312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>
                <a:latin typeface="Arial" charset="0"/>
              </a:rPr>
              <a:t>access point</a:t>
            </a:r>
          </a:p>
        </p:txBody>
      </p:sp>
      <p:sp>
        <p:nvSpPr>
          <p:cNvPr id="70266" name="Text Box 634"/>
          <p:cNvSpPr txBox="1">
            <a:spLocks noChangeArrowheads="1"/>
          </p:cNvSpPr>
          <p:nvPr/>
        </p:nvSpPr>
        <p:spPr bwMode="auto">
          <a:xfrm>
            <a:off x="7812088" y="1125538"/>
            <a:ext cx="9064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de-DE" sz="1600">
                <a:latin typeface="Arial" charset="0"/>
              </a:rPr>
              <a:t>fixed</a:t>
            </a:r>
          </a:p>
          <a:p>
            <a:pPr algn="l" eaLnBrk="0" hangingPunct="0"/>
            <a:r>
              <a:rPr lang="de-DE" sz="1600">
                <a:latin typeface="Arial" charset="0"/>
              </a:rPr>
              <a:t>terminal</a:t>
            </a:r>
          </a:p>
        </p:txBody>
      </p:sp>
      <p:sp>
        <p:nvSpPr>
          <p:cNvPr id="70267" name="Rectangle 635"/>
          <p:cNvSpPr>
            <a:spLocks noChangeArrowheads="1"/>
          </p:cNvSpPr>
          <p:nvPr/>
        </p:nvSpPr>
        <p:spPr bwMode="auto">
          <a:xfrm>
            <a:off x="762000" y="3427413"/>
            <a:ext cx="1676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application</a:t>
            </a:r>
          </a:p>
        </p:txBody>
      </p:sp>
      <p:sp>
        <p:nvSpPr>
          <p:cNvPr id="70268" name="Rectangle 636"/>
          <p:cNvSpPr>
            <a:spLocks noChangeArrowheads="1"/>
          </p:cNvSpPr>
          <p:nvPr/>
        </p:nvSpPr>
        <p:spPr bwMode="auto">
          <a:xfrm>
            <a:off x="762000" y="3808413"/>
            <a:ext cx="1676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TCP</a:t>
            </a:r>
          </a:p>
        </p:txBody>
      </p:sp>
      <p:sp>
        <p:nvSpPr>
          <p:cNvPr id="70269" name="Rectangle 637"/>
          <p:cNvSpPr>
            <a:spLocks noChangeArrowheads="1"/>
          </p:cNvSpPr>
          <p:nvPr/>
        </p:nvSpPr>
        <p:spPr bwMode="auto">
          <a:xfrm>
            <a:off x="762000" y="5332413"/>
            <a:ext cx="1676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802.11 PHY</a:t>
            </a:r>
          </a:p>
        </p:txBody>
      </p:sp>
      <p:sp>
        <p:nvSpPr>
          <p:cNvPr id="70270" name="Rectangle 638"/>
          <p:cNvSpPr>
            <a:spLocks noChangeArrowheads="1"/>
          </p:cNvSpPr>
          <p:nvPr/>
        </p:nvSpPr>
        <p:spPr bwMode="auto">
          <a:xfrm>
            <a:off x="762000" y="4951413"/>
            <a:ext cx="1676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802.11 MAC</a:t>
            </a:r>
          </a:p>
        </p:txBody>
      </p:sp>
      <p:sp>
        <p:nvSpPr>
          <p:cNvPr id="70271" name="Rectangle 639"/>
          <p:cNvSpPr>
            <a:spLocks noChangeArrowheads="1"/>
          </p:cNvSpPr>
          <p:nvPr/>
        </p:nvSpPr>
        <p:spPr bwMode="auto">
          <a:xfrm>
            <a:off x="762000" y="4189413"/>
            <a:ext cx="1676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IP</a:t>
            </a:r>
          </a:p>
        </p:txBody>
      </p:sp>
      <p:sp>
        <p:nvSpPr>
          <p:cNvPr id="70272" name="Rectangle 640"/>
          <p:cNvSpPr>
            <a:spLocks noChangeArrowheads="1"/>
          </p:cNvSpPr>
          <p:nvPr/>
        </p:nvSpPr>
        <p:spPr bwMode="auto">
          <a:xfrm>
            <a:off x="4572000" y="4951413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802.3 MAC</a:t>
            </a:r>
          </a:p>
        </p:txBody>
      </p:sp>
      <p:sp>
        <p:nvSpPr>
          <p:cNvPr id="70273" name="Rectangle 641"/>
          <p:cNvSpPr>
            <a:spLocks noChangeArrowheads="1"/>
          </p:cNvSpPr>
          <p:nvPr/>
        </p:nvSpPr>
        <p:spPr bwMode="auto">
          <a:xfrm>
            <a:off x="4572000" y="5332413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802.3 PHY</a:t>
            </a:r>
          </a:p>
        </p:txBody>
      </p:sp>
      <p:sp>
        <p:nvSpPr>
          <p:cNvPr id="70274" name="Rectangle 642"/>
          <p:cNvSpPr>
            <a:spLocks noChangeArrowheads="1"/>
          </p:cNvSpPr>
          <p:nvPr/>
        </p:nvSpPr>
        <p:spPr bwMode="auto">
          <a:xfrm>
            <a:off x="6553200" y="3427413"/>
            <a:ext cx="1676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application</a:t>
            </a:r>
          </a:p>
        </p:txBody>
      </p:sp>
      <p:sp>
        <p:nvSpPr>
          <p:cNvPr id="70275" name="Rectangle 643"/>
          <p:cNvSpPr>
            <a:spLocks noChangeArrowheads="1"/>
          </p:cNvSpPr>
          <p:nvPr/>
        </p:nvSpPr>
        <p:spPr bwMode="auto">
          <a:xfrm>
            <a:off x="6553200" y="3808413"/>
            <a:ext cx="1676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TCP</a:t>
            </a:r>
          </a:p>
        </p:txBody>
      </p:sp>
      <p:sp>
        <p:nvSpPr>
          <p:cNvPr id="70276" name="Rectangle 644"/>
          <p:cNvSpPr>
            <a:spLocks noChangeArrowheads="1"/>
          </p:cNvSpPr>
          <p:nvPr/>
        </p:nvSpPr>
        <p:spPr bwMode="auto">
          <a:xfrm>
            <a:off x="6553200" y="5332413"/>
            <a:ext cx="1676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802.3 PHY</a:t>
            </a:r>
          </a:p>
        </p:txBody>
      </p:sp>
      <p:sp>
        <p:nvSpPr>
          <p:cNvPr id="70277" name="Rectangle 645"/>
          <p:cNvSpPr>
            <a:spLocks noChangeArrowheads="1"/>
          </p:cNvSpPr>
          <p:nvPr/>
        </p:nvSpPr>
        <p:spPr bwMode="auto">
          <a:xfrm>
            <a:off x="6553200" y="4951413"/>
            <a:ext cx="1676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802.3 MAC</a:t>
            </a:r>
          </a:p>
        </p:txBody>
      </p:sp>
      <p:sp>
        <p:nvSpPr>
          <p:cNvPr id="70278" name="Rectangle 646"/>
          <p:cNvSpPr>
            <a:spLocks noChangeArrowheads="1"/>
          </p:cNvSpPr>
          <p:nvPr/>
        </p:nvSpPr>
        <p:spPr bwMode="auto">
          <a:xfrm>
            <a:off x="6553200" y="4189413"/>
            <a:ext cx="1676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IP</a:t>
            </a:r>
          </a:p>
        </p:txBody>
      </p:sp>
      <p:sp>
        <p:nvSpPr>
          <p:cNvPr id="70279" name="Rectangle 647"/>
          <p:cNvSpPr>
            <a:spLocks noChangeArrowheads="1"/>
          </p:cNvSpPr>
          <p:nvPr/>
        </p:nvSpPr>
        <p:spPr bwMode="auto">
          <a:xfrm>
            <a:off x="3276600" y="4951413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802.11 MAC</a:t>
            </a:r>
          </a:p>
        </p:txBody>
      </p:sp>
      <p:sp>
        <p:nvSpPr>
          <p:cNvPr id="70280" name="Rectangle 648"/>
          <p:cNvSpPr>
            <a:spLocks noChangeArrowheads="1"/>
          </p:cNvSpPr>
          <p:nvPr/>
        </p:nvSpPr>
        <p:spPr bwMode="auto">
          <a:xfrm>
            <a:off x="3276600" y="5332413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802.11 PHY</a:t>
            </a:r>
          </a:p>
        </p:txBody>
      </p:sp>
      <p:sp>
        <p:nvSpPr>
          <p:cNvPr id="70281" name="Rectangle 649"/>
          <p:cNvSpPr>
            <a:spLocks noChangeArrowheads="1"/>
          </p:cNvSpPr>
          <p:nvPr/>
        </p:nvSpPr>
        <p:spPr bwMode="auto">
          <a:xfrm>
            <a:off x="3276600" y="4570413"/>
            <a:ext cx="2590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LLC</a:t>
            </a:r>
          </a:p>
        </p:txBody>
      </p:sp>
      <p:sp>
        <p:nvSpPr>
          <p:cNvPr id="70282" name="Line 650"/>
          <p:cNvSpPr>
            <a:spLocks noChangeShapeType="1"/>
          </p:cNvSpPr>
          <p:nvPr/>
        </p:nvSpPr>
        <p:spPr bwMode="auto">
          <a:xfrm>
            <a:off x="1600200" y="571341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283" name="Line 651"/>
          <p:cNvSpPr>
            <a:spLocks noChangeShapeType="1"/>
          </p:cNvSpPr>
          <p:nvPr/>
        </p:nvSpPr>
        <p:spPr bwMode="auto">
          <a:xfrm>
            <a:off x="1600200" y="5942013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284" name="Line 652"/>
          <p:cNvSpPr>
            <a:spLocks noChangeShapeType="1"/>
          </p:cNvSpPr>
          <p:nvPr/>
        </p:nvSpPr>
        <p:spPr bwMode="auto">
          <a:xfrm flipV="1">
            <a:off x="4038600" y="571341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285" name="Line 653"/>
          <p:cNvSpPr>
            <a:spLocks noChangeShapeType="1"/>
          </p:cNvSpPr>
          <p:nvPr/>
        </p:nvSpPr>
        <p:spPr bwMode="auto">
          <a:xfrm>
            <a:off x="5029200" y="571341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286" name="Line 654"/>
          <p:cNvSpPr>
            <a:spLocks noChangeShapeType="1"/>
          </p:cNvSpPr>
          <p:nvPr/>
        </p:nvSpPr>
        <p:spPr bwMode="auto">
          <a:xfrm>
            <a:off x="5029200" y="5942013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287" name="Line 655"/>
          <p:cNvSpPr>
            <a:spLocks noChangeShapeType="1"/>
          </p:cNvSpPr>
          <p:nvPr/>
        </p:nvSpPr>
        <p:spPr bwMode="auto">
          <a:xfrm flipV="1">
            <a:off x="7467600" y="571341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288" name="Text Box 656"/>
          <p:cNvSpPr txBox="1">
            <a:spLocks noChangeArrowheads="1"/>
          </p:cNvSpPr>
          <p:nvPr/>
        </p:nvSpPr>
        <p:spPr bwMode="auto">
          <a:xfrm>
            <a:off x="6011863" y="2420938"/>
            <a:ext cx="1371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>
                <a:latin typeface="Arial" charset="0"/>
              </a:rPr>
              <a:t>infrastructure</a:t>
            </a:r>
          </a:p>
          <a:p>
            <a:pPr algn="l" eaLnBrk="0" hangingPunct="0"/>
            <a:r>
              <a:rPr lang="en-US" sz="1600">
                <a:latin typeface="Arial" charset="0"/>
              </a:rPr>
              <a:t>network</a:t>
            </a:r>
          </a:p>
        </p:txBody>
      </p:sp>
      <p:sp>
        <p:nvSpPr>
          <p:cNvPr id="70289" name="Rectangle 657"/>
          <p:cNvSpPr>
            <a:spLocks noChangeArrowheads="1"/>
          </p:cNvSpPr>
          <p:nvPr/>
        </p:nvSpPr>
        <p:spPr bwMode="auto">
          <a:xfrm>
            <a:off x="762000" y="4570413"/>
            <a:ext cx="1676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LLC</a:t>
            </a:r>
          </a:p>
        </p:txBody>
      </p:sp>
      <p:sp>
        <p:nvSpPr>
          <p:cNvPr id="70290" name="Rectangle 658"/>
          <p:cNvSpPr>
            <a:spLocks noChangeArrowheads="1"/>
          </p:cNvSpPr>
          <p:nvPr/>
        </p:nvSpPr>
        <p:spPr bwMode="auto">
          <a:xfrm>
            <a:off x="6553200" y="4570413"/>
            <a:ext cx="1676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de-DE" sz="1600">
                <a:latin typeface="Arial" charset="0"/>
              </a:rPr>
              <a:t>LLC</a:t>
            </a:r>
          </a:p>
        </p:txBody>
      </p:sp>
      <p:pic>
        <p:nvPicPr>
          <p:cNvPr id="70291" name="Picture 659" descr="j028575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732588" y="981075"/>
            <a:ext cx="1117600" cy="68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0292" name="AutoShape 660"/>
          <p:cNvCxnSpPr>
            <a:cxnSpLocks noChangeShapeType="1"/>
            <a:stCxn id="0" idx="2"/>
            <a:endCxn id="0" idx="3"/>
          </p:cNvCxnSpPr>
          <p:nvPr/>
        </p:nvCxnSpPr>
        <p:spPr bwMode="auto">
          <a:xfrm flipH="1">
            <a:off x="6388100" y="1668463"/>
            <a:ext cx="903288" cy="346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0293" name="AutoShape 661"/>
          <p:cNvCxnSpPr>
            <a:cxnSpLocks noChangeShapeType="1"/>
            <a:stCxn id="0" idx="1"/>
            <a:endCxn id="0" idx="0"/>
          </p:cNvCxnSpPr>
          <p:nvPr/>
        </p:nvCxnSpPr>
        <p:spPr bwMode="auto">
          <a:xfrm flipH="1">
            <a:off x="4452938" y="2014538"/>
            <a:ext cx="1055687" cy="727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0294" name="AutoShape 662"/>
          <p:cNvCxnSpPr>
            <a:cxnSpLocks noChangeShapeType="1"/>
            <a:stCxn id="0" idx="0"/>
          </p:cNvCxnSpPr>
          <p:nvPr/>
        </p:nvCxnSpPr>
        <p:spPr bwMode="auto">
          <a:xfrm flipH="1" flipV="1">
            <a:off x="5292725" y="1268413"/>
            <a:ext cx="655638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0295" name="AutoShape 663"/>
          <p:cNvCxnSpPr>
            <a:cxnSpLocks noChangeShapeType="1"/>
            <a:endCxn id="0" idx="3"/>
          </p:cNvCxnSpPr>
          <p:nvPr/>
        </p:nvCxnSpPr>
        <p:spPr bwMode="auto">
          <a:xfrm flipH="1" flipV="1">
            <a:off x="6388100" y="2014538"/>
            <a:ext cx="1639888" cy="261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AEAEA"/>
      </a:accent1>
      <a:accent2>
        <a:srgbClr val="FF9933"/>
      </a:accent2>
      <a:accent3>
        <a:srgbClr val="FFFFFF"/>
      </a:accent3>
      <a:accent4>
        <a:srgbClr val="000000"/>
      </a:accent4>
      <a:accent5>
        <a:srgbClr val="F3F3F3"/>
      </a:accent5>
      <a:accent6>
        <a:srgbClr val="E78A2D"/>
      </a:accent6>
      <a:hlink>
        <a:srgbClr val="003366"/>
      </a:hlink>
      <a:folHlink>
        <a:srgbClr val="003366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00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0000"/>
        </a:accent6>
        <a:hlink>
          <a:srgbClr val="003366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E78A2D"/>
        </a:accent6>
        <a:hlink>
          <a:srgbClr val="003366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DDEFF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DBECFF"/>
        </a:accent5>
        <a:accent6>
          <a:srgbClr val="E78A2D"/>
        </a:accent6>
        <a:hlink>
          <a:srgbClr val="003366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E78A2D"/>
        </a:accent6>
        <a:hlink>
          <a:srgbClr val="003366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AEAEA"/>
      </a:accent1>
      <a:accent2>
        <a:srgbClr val="FF9933"/>
      </a:accent2>
      <a:accent3>
        <a:srgbClr val="FFFFFF"/>
      </a:accent3>
      <a:accent4>
        <a:srgbClr val="000000"/>
      </a:accent4>
      <a:accent5>
        <a:srgbClr val="F3F3F3"/>
      </a:accent5>
      <a:accent6>
        <a:srgbClr val="E78A2D"/>
      </a:accent6>
      <a:hlink>
        <a:srgbClr val="003366"/>
      </a:hlink>
      <a:folHlink>
        <a:srgbClr val="003366"/>
      </a:folHlink>
    </a:clrScheme>
    <a:fontScheme name="Benutzerdefiniertes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E78A2D"/>
        </a:accent6>
        <a:hlink>
          <a:srgbClr val="003366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DDEFF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DBECFF"/>
        </a:accent5>
        <a:accent6>
          <a:srgbClr val="E78A2D"/>
        </a:accent6>
        <a:hlink>
          <a:srgbClr val="003366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E78A2D"/>
        </a:accent6>
        <a:hlink>
          <a:srgbClr val="003366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C01-Introduction</Template>
  <TotalTime>132</TotalTime>
  <Words>4747</Words>
  <Application>Microsoft Office PowerPoint</Application>
  <PresentationFormat>On-screen Show (4:3)</PresentationFormat>
  <Paragraphs>1145</Paragraphs>
  <Slides>43</Slides>
  <Notes>39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Default Design</vt:lpstr>
      <vt:lpstr>Benutzerdefiniertes Design</vt:lpstr>
      <vt:lpstr>Clip</vt:lpstr>
      <vt:lpstr>Dokument</vt:lpstr>
      <vt:lpstr>Mobile Communications  Chapter 7: Wireless LANs</vt:lpstr>
      <vt:lpstr>Mobile Communication Technology according to IEEE (examples)</vt:lpstr>
      <vt:lpstr>Characteristics of wireless LANs</vt:lpstr>
      <vt:lpstr>Design goals for wireless LANs</vt:lpstr>
      <vt:lpstr>Comparison: infrastructure vs. ad-hoc networks</vt:lpstr>
      <vt:lpstr>WiFi Routers</vt:lpstr>
      <vt:lpstr>802.11 - Architecture of an infrastructure network</vt:lpstr>
      <vt:lpstr>802.11 - Architecture of an ad-hoc network</vt:lpstr>
      <vt:lpstr>IEEE standard 802.11</vt:lpstr>
      <vt:lpstr>802.11 - Layers and functions</vt:lpstr>
      <vt:lpstr>802.11 - Physical layer (legacy)</vt:lpstr>
      <vt:lpstr>FHSS PHY packet format (legacy)</vt:lpstr>
      <vt:lpstr>DSSS PHY packet format (legacy)</vt:lpstr>
      <vt:lpstr>802.11 - MAC layer I - DFWMAC</vt:lpstr>
      <vt:lpstr>802.11 - MAC layer II</vt:lpstr>
      <vt:lpstr>802.11 - CSMA/CA access method I</vt:lpstr>
      <vt:lpstr>802.11 - CSMA/CA access method II</vt:lpstr>
      <vt:lpstr>802.11 - DFWMAC</vt:lpstr>
      <vt:lpstr>Fragmentation</vt:lpstr>
      <vt:lpstr>DFWMAC-PCF I (almost never used)</vt:lpstr>
      <vt:lpstr>DFWMAC-PCF II</vt:lpstr>
      <vt:lpstr>802.11 - Frame format</vt:lpstr>
      <vt:lpstr>MAC address format</vt:lpstr>
      <vt:lpstr>Special Frames: ACK, RTS, CTS</vt:lpstr>
      <vt:lpstr>802.11 - MAC management</vt:lpstr>
      <vt:lpstr>Power management</vt:lpstr>
      <vt:lpstr>END OF WLAN</vt:lpstr>
      <vt:lpstr>Bluetooth</vt:lpstr>
      <vt:lpstr>PowerPoint Presentation</vt:lpstr>
      <vt:lpstr>Bluetooth</vt:lpstr>
      <vt:lpstr>Characteristics</vt:lpstr>
      <vt:lpstr>Piconet</vt:lpstr>
      <vt:lpstr>Forming a piconet</vt:lpstr>
      <vt:lpstr>Scatternet</vt:lpstr>
      <vt:lpstr>Bluetooth protocol stack</vt:lpstr>
      <vt:lpstr>Baseband</vt:lpstr>
      <vt:lpstr>Baseband states of a Bluetooth device</vt:lpstr>
      <vt:lpstr>Bluetooth versions</vt:lpstr>
      <vt:lpstr>WPAN: IEEE 802.15 – future developments 3</vt:lpstr>
      <vt:lpstr>ZigBee</vt:lpstr>
      <vt:lpstr>WPAN: IEEE 802.15 – future developments 4</vt:lpstr>
      <vt:lpstr>Some more IEEE standards for mobile communications</vt:lpstr>
      <vt:lpstr>RFID – Radio Frequency Identification (1)</vt:lpstr>
    </vt:vector>
  </TitlesOfParts>
  <Company>FU Berlin, Germany</Company>
  <LinksUpToDate>false</LinksUpToDate>
  <SharedDoc>false</SharedDoc>
  <HyperlinkBase>www.jochenschiller.de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Communications</dc:title>
  <dc:subject>Chapter 7 - Wireless LANs</dc:subject>
  <dc:creator>Jochen H. Schiller</dc:creator>
  <cp:keywords>wireless LAN, 802.11, 802.15, Bluetooth, RFID</cp:keywords>
  <cp:lastModifiedBy>coe-reception</cp:lastModifiedBy>
  <cp:revision>226</cp:revision>
  <cp:lastPrinted>1999-03-21T16:43:53Z</cp:lastPrinted>
  <dcterms:created xsi:type="dcterms:W3CDTF">1997-11-03T15:44:45Z</dcterms:created>
  <dcterms:modified xsi:type="dcterms:W3CDTF">2023-03-28T04:50:26Z</dcterms:modified>
  <cp:category>lecture</cp:category>
</cp:coreProperties>
</file>