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27"/>
  </p:notesMasterIdLst>
  <p:sldIdLst>
    <p:sldId id="256" r:id="rId5"/>
    <p:sldId id="257" r:id="rId6"/>
    <p:sldId id="258" r:id="rId7"/>
    <p:sldId id="276" r:id="rId8"/>
    <p:sldId id="278" r:id="rId9"/>
    <p:sldId id="266" r:id="rId10"/>
    <p:sldId id="277" r:id="rId11"/>
    <p:sldId id="260" r:id="rId12"/>
    <p:sldId id="281" r:id="rId13"/>
    <p:sldId id="268" r:id="rId14"/>
    <p:sldId id="269" r:id="rId15"/>
    <p:sldId id="285" r:id="rId16"/>
    <p:sldId id="270" r:id="rId17"/>
    <p:sldId id="284" r:id="rId18"/>
    <p:sldId id="271" r:id="rId19"/>
    <p:sldId id="272" r:id="rId20"/>
    <p:sldId id="274" r:id="rId21"/>
    <p:sldId id="273" r:id="rId22"/>
    <p:sldId id="275" r:id="rId23"/>
    <p:sldId id="279" r:id="rId24"/>
    <p:sldId id="283"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xsBWEwW1ihxEjpXD/UTC/m5e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94" autoAdjust="0"/>
  </p:normalViewPr>
  <p:slideViewPr>
    <p:cSldViewPr snapToGrid="0">
      <p:cViewPr varScale="1">
        <p:scale>
          <a:sx n="127" d="100"/>
          <a:sy n="127" d="100"/>
        </p:scale>
        <p:origin x="116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91543fb85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g791543fb8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aec80ab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aec80ab7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7aec80ab7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extLst>
      <p:ext uri="{BB962C8B-B14F-4D97-AF65-F5344CB8AC3E}">
        <p14:creationId xmlns:p14="http://schemas.microsoft.com/office/powerpoint/2010/main" val="2615274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aec80ab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aec80ab7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7aec80ab7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extLst>
      <p:ext uri="{BB962C8B-B14F-4D97-AF65-F5344CB8AC3E}">
        <p14:creationId xmlns:p14="http://schemas.microsoft.com/office/powerpoint/2010/main" val="3506009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aec80ab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aec80ab7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7aec80ab7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extLst>
      <p:ext uri="{BB962C8B-B14F-4D97-AF65-F5344CB8AC3E}">
        <p14:creationId xmlns:p14="http://schemas.microsoft.com/office/powerpoint/2010/main" val="1205974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aec80ab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aec80ab7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7aec80ab7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extLst>
      <p:ext uri="{BB962C8B-B14F-4D97-AF65-F5344CB8AC3E}">
        <p14:creationId xmlns:p14="http://schemas.microsoft.com/office/powerpoint/2010/main" val="526308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aec80ab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aec80ab7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7aec80ab7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extLst>
      <p:ext uri="{BB962C8B-B14F-4D97-AF65-F5344CB8AC3E}">
        <p14:creationId xmlns:p14="http://schemas.microsoft.com/office/powerpoint/2010/main" val="2846867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65249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a9e6b568b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g9a9e6b568b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9a9e6b568b_1_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9de6628e5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9de6628e54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We have to speak in terms of two cases -&gt; What sort of functions are compatible to Co-ordinate descent algorithm and if co-ordinate algorithm fetches us the minimum</a:t>
            </a:r>
            <a:endParaRPr dirty="0"/>
          </a:p>
        </p:txBody>
      </p:sp>
      <p:sp>
        <p:nvSpPr>
          <p:cNvPr id="114" name="Google Shape;114;g9de6628e54_0_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9de6628e5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9de6628e54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We have to speak in terms of two cases -&gt; What sort of functions are compatible to Co-ordinate descent algorithm and if co-ordinate algorithm fetches us the minimum</a:t>
            </a:r>
            <a:endParaRPr dirty="0"/>
          </a:p>
        </p:txBody>
      </p:sp>
      <p:sp>
        <p:nvSpPr>
          <p:cNvPr id="114" name="Google Shape;114;g9de6628e54_0_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Tree>
    <p:extLst>
      <p:ext uri="{BB962C8B-B14F-4D97-AF65-F5344CB8AC3E}">
        <p14:creationId xmlns:p14="http://schemas.microsoft.com/office/powerpoint/2010/main" val="258142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9de6628e5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9de6628e54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g9de6628e54_0_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extLst>
      <p:ext uri="{BB962C8B-B14F-4D97-AF65-F5344CB8AC3E}">
        <p14:creationId xmlns:p14="http://schemas.microsoft.com/office/powerpoint/2010/main" val="437862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 a function to be regular, the smoothness property of the differentiable part </a:t>
            </a:r>
            <a:r>
              <a:rPr lang="en-IN" dirty="0" err="1"/>
              <a:t>fo</a:t>
            </a:r>
            <a:r>
              <a:rPr lang="en-IN" dirty="0"/>
              <a:t> is evaluate</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8773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aec80ab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aec80ab7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7aec80ab7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aec80ab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aec80ab7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7aec80ab7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extLst>
      <p:ext uri="{BB962C8B-B14F-4D97-AF65-F5344CB8AC3E}">
        <p14:creationId xmlns:p14="http://schemas.microsoft.com/office/powerpoint/2010/main" val="927500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aec80ab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aec80ab7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7aec80ab7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extLst>
      <p:ext uri="{BB962C8B-B14F-4D97-AF65-F5344CB8AC3E}">
        <p14:creationId xmlns:p14="http://schemas.microsoft.com/office/powerpoint/2010/main" val="3260255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0"/>
        <p:cNvGrpSpPr/>
        <p:nvPr/>
      </p:nvGrpSpPr>
      <p:grpSpPr>
        <a:xfrm>
          <a:off x="0" y="0"/>
          <a:ext cx="0" cy="0"/>
          <a:chOff x="0" y="0"/>
          <a:chExt cx="0" cy="0"/>
        </a:xfrm>
      </p:grpSpPr>
      <p:sp>
        <p:nvSpPr>
          <p:cNvPr id="21" name="Google Shape;21;p7"/>
          <p:cNvSpPr/>
          <p:nvPr/>
        </p:nvSpPr>
        <p:spPr>
          <a:xfrm>
            <a:off x="2382" y="4800600"/>
            <a:ext cx="9141600"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7"/>
          <p:cNvSpPr/>
          <p:nvPr/>
        </p:nvSpPr>
        <p:spPr>
          <a:xfrm>
            <a:off x="12" y="4750737"/>
            <a:ext cx="9141600" cy="4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7"/>
          <p:cNvSpPr txBox="1">
            <a:spLocks noGrp="1"/>
          </p:cNvSpPr>
          <p:nvPr>
            <p:ph type="ctrTitle"/>
          </p:nvPr>
        </p:nvSpPr>
        <p:spPr>
          <a:xfrm>
            <a:off x="822960" y="1553308"/>
            <a:ext cx="7543800" cy="1690405"/>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45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7"/>
          <p:cNvSpPr txBox="1">
            <a:spLocks noGrp="1"/>
          </p:cNvSpPr>
          <p:nvPr>
            <p:ph type="subTitle" idx="1"/>
          </p:nvPr>
        </p:nvSpPr>
        <p:spPr>
          <a:xfrm>
            <a:off x="825038" y="3341716"/>
            <a:ext cx="7543800" cy="8574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5" name="Google Shape;25;p7"/>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7425344" y="4844839"/>
            <a:ext cx="9840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p7"/>
          <p:cNvCxnSpPr/>
          <p:nvPr/>
        </p:nvCxnSpPr>
        <p:spPr>
          <a:xfrm>
            <a:off x="905744" y="3257550"/>
            <a:ext cx="7406700" cy="0"/>
          </a:xfrm>
          <a:prstGeom prst="straightConnector1">
            <a:avLst/>
          </a:prstGeom>
          <a:noFill/>
          <a:ln w="9525" cap="flat" cmpd="sng">
            <a:solidFill>
              <a:srgbClr val="7F7F7F"/>
            </a:solidFill>
            <a:prstDash val="solid"/>
            <a:round/>
            <a:headEnd type="none" w="sm" len="sm"/>
            <a:tailEnd type="none" w="sm" len="sm"/>
          </a:ln>
        </p:spPr>
      </p:cxnSp>
      <p:pic>
        <p:nvPicPr>
          <p:cNvPr id="29" name="Google Shape;29;p7" descr="http://wcsng.ucsd.edu/images/logopic/logo_black_full.png"/>
          <p:cNvPicPr preferRelativeResize="0"/>
          <p:nvPr/>
        </p:nvPicPr>
        <p:blipFill rotWithShape="1">
          <a:blip r:embed="rId2">
            <a:alphaModFix/>
          </a:blip>
          <a:srcRect/>
          <a:stretch/>
        </p:blipFill>
        <p:spPr>
          <a:xfrm>
            <a:off x="7425344" y="190468"/>
            <a:ext cx="1222374" cy="1257566"/>
          </a:xfrm>
          <a:prstGeom prst="rect">
            <a:avLst/>
          </a:prstGeom>
          <a:noFill/>
          <a:ln>
            <a:noFill/>
          </a:ln>
        </p:spPr>
      </p:pic>
      <p:grpSp>
        <p:nvGrpSpPr>
          <p:cNvPr id="30" name="Google Shape;30;p7"/>
          <p:cNvGrpSpPr/>
          <p:nvPr/>
        </p:nvGrpSpPr>
        <p:grpSpPr>
          <a:xfrm>
            <a:off x="408113" y="268799"/>
            <a:ext cx="3414858" cy="1100905"/>
            <a:chOff x="408112" y="127144"/>
            <a:chExt cx="4162700" cy="1341999"/>
          </a:xfrm>
        </p:grpSpPr>
        <p:pic>
          <p:nvPicPr>
            <p:cNvPr id="31" name="Google Shape;31;p7" descr="https://jacobsschool.ucsd.edu/news/news_resources/resources_logos/logo_files/ECE/Digital/JPG/UCSDLogo_JSOE-ElectricalComputerEng_BlueGold_Web.jpg"/>
            <p:cNvPicPr preferRelativeResize="0"/>
            <p:nvPr/>
          </p:nvPicPr>
          <p:blipFill rotWithShape="1">
            <a:blip r:embed="rId3">
              <a:alphaModFix/>
            </a:blip>
            <a:srcRect/>
            <a:stretch/>
          </p:blipFill>
          <p:spPr>
            <a:xfrm>
              <a:off x="1814722" y="362918"/>
              <a:ext cx="2756090" cy="870450"/>
            </a:xfrm>
            <a:prstGeom prst="rect">
              <a:avLst/>
            </a:prstGeom>
            <a:noFill/>
            <a:ln>
              <a:noFill/>
            </a:ln>
          </p:spPr>
        </p:pic>
        <p:pic>
          <p:nvPicPr>
            <p:cNvPr id="32" name="Google Shape;32;p7"/>
            <p:cNvPicPr preferRelativeResize="0"/>
            <p:nvPr/>
          </p:nvPicPr>
          <p:blipFill rotWithShape="1">
            <a:blip r:embed="rId4">
              <a:alphaModFix/>
            </a:blip>
            <a:srcRect/>
            <a:stretch/>
          </p:blipFill>
          <p:spPr>
            <a:xfrm>
              <a:off x="408112" y="127144"/>
              <a:ext cx="1341999" cy="1341999"/>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wo Content">
  <p:cSld name="One Conten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822950" y="214951"/>
            <a:ext cx="7543800" cy="6003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822950" y="883499"/>
            <a:ext cx="7543800" cy="3715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Clr>
                <a:srgbClr val="002060"/>
              </a:buClr>
              <a:buSzPts val="1800"/>
              <a:buFont typeface="Noto Sans Symbols"/>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 name="Google Shape;36;p9"/>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7425344" y="4844839"/>
            <a:ext cx="9840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9"/>
        <p:cNvGrpSpPr/>
        <p:nvPr/>
      </p:nvGrpSpPr>
      <p:grpSpPr>
        <a:xfrm>
          <a:off x="0" y="0"/>
          <a:ext cx="0" cy="0"/>
          <a:chOff x="0" y="0"/>
          <a:chExt cx="0" cy="0"/>
        </a:xfrm>
      </p:grpSpPr>
      <p:sp>
        <p:nvSpPr>
          <p:cNvPr id="40" name="Google Shape;40;p1"/>
          <p:cNvSpPr txBox="1">
            <a:spLocks noGrp="1"/>
          </p:cNvSpPr>
          <p:nvPr>
            <p:ph type="title"/>
          </p:nvPr>
        </p:nvSpPr>
        <p:spPr>
          <a:xfrm>
            <a:off x="822950" y="214951"/>
            <a:ext cx="7543800" cy="6003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
          <p:cNvSpPr txBox="1">
            <a:spLocks noGrp="1"/>
          </p:cNvSpPr>
          <p:nvPr>
            <p:ph type="body" idx="1"/>
          </p:nvPr>
        </p:nvSpPr>
        <p:spPr>
          <a:xfrm>
            <a:off x="822960" y="1384300"/>
            <a:ext cx="3703200" cy="30174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1"/>
          <p:cNvSpPr txBox="1">
            <a:spLocks noGrp="1"/>
          </p:cNvSpPr>
          <p:nvPr>
            <p:ph type="body" idx="2"/>
          </p:nvPr>
        </p:nvSpPr>
        <p:spPr>
          <a:xfrm>
            <a:off x="4663440" y="1384302"/>
            <a:ext cx="3703200" cy="30174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3" name="Google Shape;43;p1"/>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
          <p:cNvSpPr txBox="1">
            <a:spLocks noGrp="1"/>
          </p:cNvSpPr>
          <p:nvPr>
            <p:ph type="sldNum" idx="12"/>
          </p:nvPr>
        </p:nvSpPr>
        <p:spPr>
          <a:xfrm>
            <a:off x="7425344" y="4844839"/>
            <a:ext cx="9840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822950" y="214951"/>
            <a:ext cx="7543800" cy="6003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body" idx="1"/>
          </p:nvPr>
        </p:nvSpPr>
        <p:spPr>
          <a:xfrm>
            <a:off x="822960" y="1384539"/>
            <a:ext cx="3703200" cy="5520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9" name="Google Shape;49;p10"/>
          <p:cNvSpPr txBox="1">
            <a:spLocks noGrp="1"/>
          </p:cNvSpPr>
          <p:nvPr>
            <p:ph type="body" idx="2"/>
          </p:nvPr>
        </p:nvSpPr>
        <p:spPr>
          <a:xfrm>
            <a:off x="822960" y="1936750"/>
            <a:ext cx="3703200" cy="24651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 name="Google Shape;50;p10"/>
          <p:cNvSpPr txBox="1">
            <a:spLocks noGrp="1"/>
          </p:cNvSpPr>
          <p:nvPr>
            <p:ph type="body" idx="3"/>
          </p:nvPr>
        </p:nvSpPr>
        <p:spPr>
          <a:xfrm>
            <a:off x="4663440" y="1384539"/>
            <a:ext cx="3703200" cy="5520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1" name="Google Shape;51;p10"/>
          <p:cNvSpPr txBox="1">
            <a:spLocks noGrp="1"/>
          </p:cNvSpPr>
          <p:nvPr>
            <p:ph type="body" idx="4"/>
          </p:nvPr>
        </p:nvSpPr>
        <p:spPr>
          <a:xfrm>
            <a:off x="4663440" y="1936750"/>
            <a:ext cx="3703200" cy="24651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10"/>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0"/>
          <p:cNvSpPr txBox="1">
            <a:spLocks noGrp="1"/>
          </p:cNvSpPr>
          <p:nvPr>
            <p:ph type="sldNum" idx="12"/>
          </p:nvPr>
        </p:nvSpPr>
        <p:spPr>
          <a:xfrm>
            <a:off x="7425344" y="4844839"/>
            <a:ext cx="9840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822950" y="214951"/>
            <a:ext cx="7543800" cy="6003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1"/>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1"/>
          <p:cNvSpPr txBox="1">
            <a:spLocks noGrp="1"/>
          </p:cNvSpPr>
          <p:nvPr>
            <p:ph type="sldNum" idx="12"/>
          </p:nvPr>
        </p:nvSpPr>
        <p:spPr>
          <a:xfrm>
            <a:off x="7425344" y="4844839"/>
            <a:ext cx="9840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0"/>
        <p:cNvGrpSpPr/>
        <p:nvPr/>
      </p:nvGrpSpPr>
      <p:grpSpPr>
        <a:xfrm>
          <a:off x="0" y="0"/>
          <a:ext cx="0" cy="0"/>
          <a:chOff x="0" y="0"/>
          <a:chExt cx="0" cy="0"/>
        </a:xfrm>
      </p:grpSpPr>
      <p:sp>
        <p:nvSpPr>
          <p:cNvPr id="71" name="Google Shape;71;p13"/>
          <p:cNvSpPr/>
          <p:nvPr/>
        </p:nvSpPr>
        <p:spPr>
          <a:xfrm>
            <a:off x="0" y="3714750"/>
            <a:ext cx="9141600" cy="1428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3"/>
          <p:cNvSpPr/>
          <p:nvPr/>
        </p:nvSpPr>
        <p:spPr>
          <a:xfrm>
            <a:off x="12" y="3686307"/>
            <a:ext cx="9141600" cy="4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3"/>
          <p:cNvSpPr txBox="1">
            <a:spLocks noGrp="1"/>
          </p:cNvSpPr>
          <p:nvPr>
            <p:ph type="title"/>
          </p:nvPr>
        </p:nvSpPr>
        <p:spPr>
          <a:xfrm>
            <a:off x="822960" y="3806190"/>
            <a:ext cx="7589400" cy="61710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3"/>
          <p:cNvSpPr>
            <a:spLocks noGrp="1"/>
          </p:cNvSpPr>
          <p:nvPr>
            <p:ph type="pic" idx="2"/>
          </p:nvPr>
        </p:nvSpPr>
        <p:spPr>
          <a:xfrm>
            <a:off x="12" y="0"/>
            <a:ext cx="9144000" cy="3686400"/>
          </a:xfrm>
          <a:prstGeom prst="rect">
            <a:avLst/>
          </a:prstGeom>
          <a:blipFill rotWithShape="1">
            <a:blip r:embed="rId2">
              <a:alphaModFix/>
            </a:blip>
            <a:stretch>
              <a:fillRect/>
            </a:stretch>
          </a:blipFill>
          <a:ln>
            <a:noFill/>
          </a:ln>
        </p:spPr>
        <p:txBody>
          <a:bodyPr spcFirstLastPara="1" wrap="square" lIns="457200" tIns="457200" rIns="0" bIns="45700" anchor="t" anchorCtr="0">
            <a:no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75" name="Google Shape;75;p13"/>
          <p:cNvSpPr txBox="1">
            <a:spLocks noGrp="1"/>
          </p:cNvSpPr>
          <p:nvPr>
            <p:ph type="body" idx="1"/>
          </p:nvPr>
        </p:nvSpPr>
        <p:spPr>
          <a:xfrm>
            <a:off x="822959" y="4430268"/>
            <a:ext cx="7589400" cy="445800"/>
          </a:xfrm>
          <a:prstGeom prst="rect">
            <a:avLst/>
          </a:prstGeom>
          <a:noFill/>
          <a:ln>
            <a:noFill/>
          </a:ln>
        </p:spPr>
        <p:txBody>
          <a:bodyPr spcFirstLastPara="1" wrap="square" lIns="91425" tIns="0" rIns="91425" bIns="0" anchor="t" anchorCtr="0">
            <a:no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6" name="Google Shape;76;p13"/>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7425344" y="4844839"/>
            <a:ext cx="9840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822950" y="214951"/>
            <a:ext cx="7543800" cy="6003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4"/>
          <p:cNvSpPr txBox="1">
            <a:spLocks noGrp="1"/>
          </p:cNvSpPr>
          <p:nvPr>
            <p:ph type="body" idx="1"/>
          </p:nvPr>
        </p:nvSpPr>
        <p:spPr>
          <a:xfrm rot="5400000">
            <a:off x="3086160" y="-878899"/>
            <a:ext cx="3017400" cy="75438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2" name="Google Shape;82;p14"/>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4"/>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4"/>
          <p:cNvSpPr txBox="1">
            <a:spLocks noGrp="1"/>
          </p:cNvSpPr>
          <p:nvPr>
            <p:ph type="sldNum" idx="12"/>
          </p:nvPr>
        </p:nvSpPr>
        <p:spPr>
          <a:xfrm>
            <a:off x="7425344" y="4844839"/>
            <a:ext cx="9840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5"/>
          <p:cNvSpPr/>
          <p:nvPr/>
        </p:nvSpPr>
        <p:spPr>
          <a:xfrm>
            <a:off x="2382" y="4800600"/>
            <a:ext cx="9141600"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5"/>
          <p:cNvSpPr/>
          <p:nvPr/>
        </p:nvSpPr>
        <p:spPr>
          <a:xfrm>
            <a:off x="12" y="4750737"/>
            <a:ext cx="9141600" cy="4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5"/>
          <p:cNvSpPr txBox="1">
            <a:spLocks noGrp="1"/>
          </p:cNvSpPr>
          <p:nvPr>
            <p:ph type="title"/>
          </p:nvPr>
        </p:nvSpPr>
        <p:spPr>
          <a:xfrm rot="5400000">
            <a:off x="5370600" y="1484234"/>
            <a:ext cx="4317900" cy="19716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5"/>
          <p:cNvSpPr txBox="1">
            <a:spLocks noGrp="1"/>
          </p:cNvSpPr>
          <p:nvPr>
            <p:ph type="body" idx="1"/>
          </p:nvPr>
        </p:nvSpPr>
        <p:spPr>
          <a:xfrm rot="5400000">
            <a:off x="1370025" y="-430366"/>
            <a:ext cx="4317900" cy="58008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15"/>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5"/>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5"/>
          <p:cNvSpPr txBox="1">
            <a:spLocks noGrp="1"/>
          </p:cNvSpPr>
          <p:nvPr>
            <p:ph type="sldNum" idx="12"/>
          </p:nvPr>
        </p:nvSpPr>
        <p:spPr>
          <a:xfrm>
            <a:off x="7425344" y="4844839"/>
            <a:ext cx="9840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93" name="Google Shape;93;p15" descr="https://jacobsschool.ucsd.edu/news/news_resources/resources_logos/logo_files/ECE/Digital/PNG/UCSDLogo_JSOE-ElectricalComputerEng_White.png"/>
          <p:cNvPicPr preferRelativeResize="0"/>
          <p:nvPr/>
        </p:nvPicPr>
        <p:blipFill rotWithShape="1">
          <a:blip r:embed="rId2">
            <a:alphaModFix/>
          </a:blip>
          <a:srcRect/>
          <a:stretch/>
        </p:blipFill>
        <p:spPr>
          <a:xfrm>
            <a:off x="72826" y="4820078"/>
            <a:ext cx="871100" cy="275118"/>
          </a:xfrm>
          <a:prstGeom prst="rect">
            <a:avLst/>
          </a:prstGeom>
          <a:noFill/>
          <a:ln>
            <a:noFill/>
          </a:ln>
        </p:spPr>
      </p:pic>
      <p:pic>
        <p:nvPicPr>
          <p:cNvPr id="94" name="Google Shape;94;p15" descr="http://wcsng.ucsd.edu/images/logopic/logo_white.png"/>
          <p:cNvPicPr preferRelativeResize="0"/>
          <p:nvPr/>
        </p:nvPicPr>
        <p:blipFill rotWithShape="1">
          <a:blip r:embed="rId3">
            <a:alphaModFix/>
          </a:blip>
          <a:srcRect/>
          <a:stretch/>
        </p:blipFill>
        <p:spPr>
          <a:xfrm>
            <a:off x="8733657" y="4820766"/>
            <a:ext cx="336820" cy="30256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p:nvPr/>
        </p:nvSpPr>
        <p:spPr>
          <a:xfrm>
            <a:off x="0" y="4800600"/>
            <a:ext cx="9144000"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4"/>
          <p:cNvSpPr/>
          <p:nvPr/>
        </p:nvSpPr>
        <p:spPr>
          <a:xfrm>
            <a:off x="0" y="4750736"/>
            <a:ext cx="9144000" cy="4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4"/>
          <p:cNvSpPr txBox="1">
            <a:spLocks noGrp="1"/>
          </p:cNvSpPr>
          <p:nvPr>
            <p:ph type="title"/>
          </p:nvPr>
        </p:nvSpPr>
        <p:spPr>
          <a:xfrm>
            <a:off x="822950" y="214951"/>
            <a:ext cx="7543800" cy="600300"/>
          </a:xfrm>
          <a:prstGeom prst="rect">
            <a:avLst/>
          </a:prstGeom>
          <a:noFill/>
          <a:ln>
            <a:noFill/>
          </a:ln>
        </p:spPr>
        <p:txBody>
          <a:bodyPr spcFirstLastPara="1" wrap="square" lIns="91425" tIns="45700" rIns="91425" bIns="45700" anchor="t" anchorCtr="0">
            <a:noAutofit/>
          </a:bodyPr>
          <a:lstStyle>
            <a:lvl1pPr marR="0" lvl="0" rtl="0">
              <a:lnSpc>
                <a:spcPct val="85000"/>
              </a:lnSpc>
              <a:spcBef>
                <a:spcPts val="0"/>
              </a:spcBef>
              <a:spcAft>
                <a:spcPts val="0"/>
              </a:spcAft>
              <a:buClr>
                <a:srgbClr val="3F3F3F"/>
              </a:buClr>
              <a:buSzPts val="2400"/>
              <a:buFont typeface="Calibri"/>
              <a:buNone/>
              <a:defRPr sz="24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4"/>
          <p:cNvSpPr txBox="1">
            <a:spLocks noGrp="1"/>
          </p:cNvSpPr>
          <p:nvPr>
            <p:ph type="body" idx="1"/>
          </p:nvPr>
        </p:nvSpPr>
        <p:spPr>
          <a:xfrm>
            <a:off x="822950" y="762375"/>
            <a:ext cx="7543800" cy="3754200"/>
          </a:xfrm>
          <a:prstGeom prst="rect">
            <a:avLst/>
          </a:prstGeom>
          <a:noFill/>
          <a:ln>
            <a:noFill/>
          </a:ln>
        </p:spPr>
        <p:txBody>
          <a:bodyPr spcFirstLastPara="1" wrap="square" lIns="0" tIns="45700" rIns="0" bIns="45700" anchor="t" anchorCtr="0">
            <a:noAutofit/>
          </a:bodyPr>
          <a:lstStyle>
            <a:lvl1pPr marL="457200" marR="0" lvl="0" indent="-323850" algn="l" rtl="0">
              <a:lnSpc>
                <a:spcPct val="90000"/>
              </a:lnSpc>
              <a:spcBef>
                <a:spcPts val="12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1150" algn="l" rtl="0">
              <a:lnSpc>
                <a:spcPct val="90000"/>
              </a:lnSpc>
              <a:spcBef>
                <a:spcPts val="200"/>
              </a:spcBef>
              <a:spcAft>
                <a:spcPts val="0"/>
              </a:spcAft>
              <a:buClr>
                <a:schemeClr val="accent1"/>
              </a:buClr>
              <a:buSzPts val="1300"/>
              <a:buFont typeface="Calibri"/>
              <a:buChar char="◦"/>
              <a:defRPr sz="1300" b="0" i="0" u="none" strike="noStrike" cap="none">
                <a:solidFill>
                  <a:srgbClr val="3F3F3F"/>
                </a:solidFill>
                <a:latin typeface="Calibri"/>
                <a:ea typeface="Calibri"/>
                <a:cs typeface="Calibri"/>
                <a:sym typeface="Calibri"/>
              </a:defRPr>
            </a:lvl2pPr>
            <a:lvl3pPr marL="1371600" marR="0" lvl="2" indent="-311150" algn="l" rtl="0">
              <a:lnSpc>
                <a:spcPct val="90000"/>
              </a:lnSpc>
              <a:spcBef>
                <a:spcPts val="400"/>
              </a:spcBef>
              <a:spcAft>
                <a:spcPts val="0"/>
              </a:spcAft>
              <a:buClr>
                <a:schemeClr val="accent1"/>
              </a:buClr>
              <a:buSzPts val="1300"/>
              <a:buFont typeface="Calibri"/>
              <a:buChar char="◦"/>
              <a:defRPr sz="13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4"/>
          <p:cNvSpPr txBox="1">
            <a:spLocks noGrp="1"/>
          </p:cNvSpPr>
          <p:nvPr>
            <p:ph type="dt" idx="10"/>
          </p:nvPr>
        </p:nvSpPr>
        <p:spPr>
          <a:xfrm>
            <a:off x="822961" y="4844839"/>
            <a:ext cx="18543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4"/>
          <p:cNvSpPr txBox="1">
            <a:spLocks noGrp="1"/>
          </p:cNvSpPr>
          <p:nvPr>
            <p:ph type="ftr" idx="11"/>
          </p:nvPr>
        </p:nvSpPr>
        <p:spPr>
          <a:xfrm>
            <a:off x="2764639" y="4844839"/>
            <a:ext cx="36171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4"/>
          <p:cNvSpPr txBox="1">
            <a:spLocks noGrp="1"/>
          </p:cNvSpPr>
          <p:nvPr>
            <p:ph type="sldNum" idx="12"/>
          </p:nvPr>
        </p:nvSpPr>
        <p:spPr>
          <a:xfrm>
            <a:off x="7425344" y="4844839"/>
            <a:ext cx="9840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4"/>
          <p:cNvCxnSpPr/>
          <p:nvPr/>
        </p:nvCxnSpPr>
        <p:spPr>
          <a:xfrm>
            <a:off x="895149" y="846184"/>
            <a:ext cx="7475100" cy="0"/>
          </a:xfrm>
          <a:prstGeom prst="straightConnector1">
            <a:avLst/>
          </a:prstGeom>
          <a:noFill/>
          <a:ln w="9525" cap="flat" cmpd="sng">
            <a:solidFill>
              <a:srgbClr val="7F7F7F"/>
            </a:solidFill>
            <a:prstDash val="solid"/>
            <a:round/>
            <a:headEnd type="none" w="sm" len="sm"/>
            <a:tailEnd type="none" w="sm" len="sm"/>
          </a:ln>
        </p:spPr>
      </p:cxnSp>
      <p:pic>
        <p:nvPicPr>
          <p:cNvPr id="18" name="Google Shape;18;p4" descr="https://jacobsschool.ucsd.edu/news/news_resources/resources_logos/logo_files/ECE/Digital/PNG/UCSDLogo_JSOE-ElectricalComputerEng_White.png"/>
          <p:cNvPicPr preferRelativeResize="0"/>
          <p:nvPr/>
        </p:nvPicPr>
        <p:blipFill rotWithShape="1">
          <a:blip r:embed="rId10">
            <a:alphaModFix/>
          </a:blip>
          <a:srcRect/>
          <a:stretch/>
        </p:blipFill>
        <p:spPr>
          <a:xfrm>
            <a:off x="72826" y="4820078"/>
            <a:ext cx="871100" cy="275118"/>
          </a:xfrm>
          <a:prstGeom prst="rect">
            <a:avLst/>
          </a:prstGeom>
          <a:noFill/>
          <a:ln>
            <a:noFill/>
          </a:ln>
        </p:spPr>
      </p:pic>
      <p:pic>
        <p:nvPicPr>
          <p:cNvPr id="19" name="Google Shape;19;p4" descr="http://wcsng.ucsd.edu/images/logopic/logo_white.png"/>
          <p:cNvPicPr preferRelativeResize="0"/>
          <p:nvPr/>
        </p:nvPicPr>
        <p:blipFill rotWithShape="1">
          <a:blip r:embed="rId11">
            <a:alphaModFix/>
          </a:blip>
          <a:srcRect/>
          <a:stretch/>
        </p:blipFill>
        <p:spPr>
          <a:xfrm>
            <a:off x="8733657" y="4820766"/>
            <a:ext cx="336820" cy="30256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s.cmu.edu/~ggordon/10725-F12/slides/25-coord-desc.pdf" TargetMode="External"/><Relationship Id="rId2" Type="http://schemas.openxmlformats.org/officeDocument/2006/relationships/hyperlink" Target="https://stats.stackexchange.com/questions/123672/coordinate-descent-soft-thresholding-update-operator-for-lasso" TargetMode="External"/><Relationship Id="rId1" Type="http://schemas.openxmlformats.org/officeDocument/2006/relationships/slideLayout" Target="../slideLayouts/slideLayout2.xml"/><Relationship Id="rId4" Type="http://schemas.openxmlformats.org/officeDocument/2006/relationships/hyperlink" Target="https://en.wikipedia.org/wiki/Dykstra%27s_projection_algorith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791543fb85_0_4"/>
          <p:cNvSpPr txBox="1">
            <a:spLocks noGrp="1"/>
          </p:cNvSpPr>
          <p:nvPr>
            <p:ph type="ctrTitle"/>
          </p:nvPr>
        </p:nvSpPr>
        <p:spPr>
          <a:xfrm>
            <a:off x="822960" y="2182091"/>
            <a:ext cx="7543800" cy="1061622"/>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262626"/>
              </a:buClr>
              <a:buSzPts val="8000"/>
              <a:buFont typeface="Calibri"/>
              <a:buNone/>
            </a:pPr>
            <a:r>
              <a:rPr lang="en-IN" sz="3700" dirty="0"/>
              <a:t>Co-ordinate Descent , Dykstra’s algorithm and LASSO</a:t>
            </a:r>
            <a:endParaRPr sz="3700" dirty="0"/>
          </a:p>
        </p:txBody>
      </p:sp>
      <p:sp>
        <p:nvSpPr>
          <p:cNvPr id="100" name="Google Shape;100;g791543fb85_0_4"/>
          <p:cNvSpPr txBox="1">
            <a:spLocks noGrp="1"/>
          </p:cNvSpPr>
          <p:nvPr>
            <p:ph type="subTitle" idx="1"/>
          </p:nvPr>
        </p:nvSpPr>
        <p:spPr>
          <a:xfrm>
            <a:off x="825038" y="3341716"/>
            <a:ext cx="7543800" cy="857400"/>
          </a:xfrm>
          <a:prstGeom prst="rect">
            <a:avLst/>
          </a:prstGeom>
          <a:noFill/>
          <a:ln>
            <a:noFill/>
          </a:ln>
        </p:spPr>
        <p:txBody>
          <a:bodyPr spcFirstLastPara="1" wrap="square" lIns="91425" tIns="45700" rIns="91425" bIns="45700" anchor="t" anchorCtr="0">
            <a:noAutofit/>
          </a:bodyPr>
          <a:lstStyle/>
          <a:p>
            <a:pPr marL="457200" lvl="0" indent="-355600" algn="l" rtl="0">
              <a:lnSpc>
                <a:spcPct val="90000"/>
              </a:lnSpc>
              <a:spcBef>
                <a:spcPts val="1200"/>
              </a:spcBef>
              <a:spcAft>
                <a:spcPts val="0"/>
              </a:spcAft>
              <a:buSzPts val="2400"/>
              <a:buNone/>
            </a:pPr>
            <a:r>
              <a:rPr lang="en-US" dirty="0"/>
              <a:t>Sanjeev Anthia Ganesh</a:t>
            </a:r>
            <a:endParaRPr dirty="0"/>
          </a:p>
          <a:p>
            <a:pPr marL="457200" lvl="0" indent="-355600" algn="l" rtl="0">
              <a:lnSpc>
                <a:spcPct val="90000"/>
              </a:lnSpc>
              <a:spcBef>
                <a:spcPts val="1200"/>
              </a:spcBef>
              <a:spcAft>
                <a:spcPts val="0"/>
              </a:spcAft>
              <a:buSzPts val="2400"/>
              <a:buNone/>
            </a:pPr>
            <a:r>
              <a:rPr lang="en-US" dirty="0"/>
              <a:t>PID : A53308351</a:t>
            </a:r>
            <a:endParaRPr dirty="0"/>
          </a:p>
        </p:txBody>
      </p:sp>
      <p:sp>
        <p:nvSpPr>
          <p:cNvPr id="2" name="Rectangle 1">
            <a:extLst>
              <a:ext uri="{FF2B5EF4-FFF2-40B4-BE49-F238E27FC236}">
                <a16:creationId xmlns:a16="http://schemas.microsoft.com/office/drawing/2014/main" id="{6EA3D42F-34D8-4E18-A801-0CF019C8C9CB}"/>
              </a:ext>
            </a:extLst>
          </p:cNvPr>
          <p:cNvSpPr/>
          <p:nvPr/>
        </p:nvSpPr>
        <p:spPr>
          <a:xfrm>
            <a:off x="7201734" y="173536"/>
            <a:ext cx="1601869" cy="1379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FEA4F6B-E680-4EAF-B22E-8BB818405D6E}"/>
              </a:ext>
            </a:extLst>
          </p:cNvPr>
          <p:cNvSpPr txBox="1"/>
          <p:nvPr/>
        </p:nvSpPr>
        <p:spPr>
          <a:xfrm>
            <a:off x="822960" y="1553308"/>
            <a:ext cx="7628313" cy="661720"/>
          </a:xfrm>
          <a:prstGeom prst="rect">
            <a:avLst/>
          </a:prstGeom>
          <a:noFill/>
        </p:spPr>
        <p:txBody>
          <a:bodyPr wrap="square" rtlCol="0">
            <a:spAutoFit/>
          </a:bodyPr>
          <a:lstStyle/>
          <a:p>
            <a:r>
              <a:rPr lang="en-IN" sz="3700" dirty="0">
                <a:latin typeface="Calibri" panose="020F0502020204030204" pitchFamily="34" charset="0"/>
                <a:cs typeface="Calibri" panose="020F0502020204030204" pitchFamily="34" charset="0"/>
              </a:rPr>
              <a:t>ECE–273 Final Project: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1" name="Google Shape;141;g7aec80ab7c_0_0"/>
          <p:cNvSpPr txBox="1">
            <a:spLocks noGrp="1"/>
          </p:cNvSpPr>
          <p:nvPr>
            <p:ph type="title"/>
          </p:nvPr>
        </p:nvSpPr>
        <p:spPr>
          <a:xfrm>
            <a:off x="822950" y="214951"/>
            <a:ext cx="7543800" cy="600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sz="2600" dirty="0"/>
              <a:t>LASSO</a:t>
            </a:r>
            <a:endParaRPr sz="2600" dirty="0"/>
          </a:p>
        </p:txBody>
      </p:sp>
      <p:sp>
        <p:nvSpPr>
          <p:cNvPr id="143" name="Google Shape;143;g7aec80ab7c_0_0"/>
          <p:cNvSpPr txBox="1">
            <a:spLocks noGrp="1"/>
          </p:cNvSpPr>
          <p:nvPr>
            <p:ph type="sldNum" idx="12"/>
          </p:nvPr>
        </p:nvSpPr>
        <p:spPr>
          <a:xfrm>
            <a:off x="7425344" y="4844839"/>
            <a:ext cx="9840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t>10</a:t>
            </a:fld>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3F7E2BE-4F66-4B03-9514-29B4C5769FDA}"/>
                  </a:ext>
                </a:extLst>
              </p:cNvPr>
              <p:cNvSpPr>
                <a:spLocks noGrp="1"/>
              </p:cNvSpPr>
              <p:nvPr>
                <p:ph type="body" idx="1"/>
              </p:nvPr>
            </p:nvSpPr>
            <p:spPr/>
            <p:txBody>
              <a:bodyPr/>
              <a:lstStyle/>
              <a:p>
                <a:r>
                  <a:rPr lang="en-IN" dirty="0"/>
                  <a:t>It is a regularized regression problem where the penalty function to the objective problem tries to reduce the magnitude of elements along each co-ordinate system.</a:t>
                </a:r>
              </a:p>
              <a:p>
                <a:r>
                  <a:rPr lang="en-IN" dirty="0"/>
                  <a:t>Equation wise, the LASSO problem can be represented as </a:t>
                </a:r>
              </a:p>
              <a:p>
                <a:pPr marL="114300" indent="0">
                  <a:buNone/>
                </a:pPr>
                <a:r>
                  <a:rPr lang="en-IN" dirty="0"/>
                  <a:t>	</a:t>
                </a:r>
                <a14:m>
                  <m:oMath xmlns:m="http://schemas.openxmlformats.org/officeDocument/2006/math">
                    <m:r>
                      <a:rPr lang="en-IN" b="0" i="1" smtClean="0">
                        <a:latin typeface="Cambria Math" panose="02040503050406030204" pitchFamily="18" charset="0"/>
                      </a:rPr>
                      <m:t>𝑚𝑖𝑛𝑖𝑚𝑖𝑧𝑒</m:t>
                    </m:r>
                    <m:r>
                      <a:rPr lang="en-IN" b="0" i="1" smtClean="0">
                        <a:latin typeface="Cambria Math" panose="02040503050406030204" pitchFamily="18" charset="0"/>
                      </a:rPr>
                      <m:t> </m:t>
                    </m:r>
                    <m:r>
                      <a:rPr lang="en-IN" b="0" i="1" smtClean="0">
                        <a:latin typeface="Cambria Math" panose="02040503050406030204" pitchFamily="18" charset="0"/>
                      </a:rPr>
                      <m:t>𝑜𝑣𝑒𝑟</m:t>
                    </m:r>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𝛽</m:t>
                    </m:r>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𝜀</m:t>
                    </m:r>
                    <m:r>
                      <a:rPr lang="en-IN" b="0" i="1" smtClean="0">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𝑅</m:t>
                        </m:r>
                      </m:e>
                      <m:sup>
                        <m:r>
                          <a:rPr lang="en-IN" b="0" i="1" smtClean="0">
                            <a:latin typeface="Cambria Math" panose="02040503050406030204" pitchFamily="18" charset="0"/>
                            <a:ea typeface="Cambria Math" panose="02040503050406030204" pitchFamily="18" charset="0"/>
                          </a:rPr>
                          <m:t>𝑝</m:t>
                        </m:r>
                      </m:sup>
                    </m:sSup>
                    <m:r>
                      <a:rPr lang="en-IN" b="0" i="1" smtClean="0">
                        <a:latin typeface="Cambria Math" panose="02040503050406030204" pitchFamily="18" charset="0"/>
                        <a:ea typeface="Cambria Math" panose="02040503050406030204" pitchFamily="18" charset="0"/>
                      </a:rPr>
                      <m:t> </m:t>
                    </m:r>
                    <m:d>
                      <m:dPr>
                        <m:ctrlPr>
                          <a:rPr lang="en-IN" b="0" i="1" smtClean="0">
                            <a:latin typeface="Cambria Math" panose="02040503050406030204" pitchFamily="18" charset="0"/>
                            <a:ea typeface="Cambria Math" panose="02040503050406030204" pitchFamily="18" charset="0"/>
                          </a:rPr>
                        </m:ctrlPr>
                      </m:dPr>
                      <m:e>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m:t>
                            </m:r>
                          </m:den>
                        </m:f>
                      </m:e>
                    </m:d>
                    <m:sSup>
                      <m:sSupPr>
                        <m:ctrlPr>
                          <a:rPr lang="en-IN" b="0" i="1" smtClean="0">
                            <a:latin typeface="Cambria Math" panose="02040503050406030204" pitchFamily="18" charset="0"/>
                            <a:ea typeface="Cambria Math" panose="02040503050406030204" pitchFamily="18" charset="0"/>
                          </a:rPr>
                        </m:ctrlPr>
                      </m:sSupPr>
                      <m:e>
                        <m:d>
                          <m:dPr>
                            <m:begChr m:val="|"/>
                            <m:endChr m:val="|"/>
                            <m:ctrlPr>
                              <a:rPr lang="en-IN" b="0" i="1" smtClean="0">
                                <a:latin typeface="Cambria Math" panose="02040503050406030204" pitchFamily="18" charset="0"/>
                                <a:ea typeface="Cambria Math" panose="02040503050406030204" pitchFamily="18" charset="0"/>
                              </a:rPr>
                            </m:ctrlPr>
                          </m:dPr>
                          <m:e>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𝛽</m:t>
                                </m:r>
                              </m:e>
                            </m:d>
                          </m:e>
                        </m:d>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 </m:t>
                    </m:r>
                    <m:r>
                      <a:rPr lang="en-IN" i="1" dirty="0" smtClean="0">
                        <a:latin typeface="Cambria Math" panose="02040503050406030204" pitchFamily="18" charset="0"/>
                      </a:rPr>
                      <m:t>𝜆</m:t>
                    </m:r>
                    <m:sSub>
                      <m:sSubPr>
                        <m:ctrlPr>
                          <a:rPr lang="en-IN" b="0" i="1" dirty="0" smtClean="0">
                            <a:latin typeface="Cambria Math" panose="02040503050406030204" pitchFamily="18" charset="0"/>
                            <a:ea typeface="Cambria Math" panose="02040503050406030204" pitchFamily="18" charset="0"/>
                          </a:rPr>
                        </m:ctrlPr>
                      </m:sSubPr>
                      <m:e>
                        <m:d>
                          <m:dPr>
                            <m:begChr m:val="|"/>
                            <m:endChr m:val="|"/>
                            <m:ctrlPr>
                              <a:rPr lang="en-IN" b="0" i="1" dirty="0" smtClean="0">
                                <a:latin typeface="Cambria Math" panose="02040503050406030204" pitchFamily="18" charset="0"/>
                                <a:ea typeface="Cambria Math" panose="02040503050406030204" pitchFamily="18" charset="0"/>
                              </a:rPr>
                            </m:ctrlPr>
                          </m:dPr>
                          <m:e>
                            <m:d>
                              <m:dPr>
                                <m:begChr m:val="|"/>
                                <m:endChr m:val="|"/>
                                <m:ctrlPr>
                                  <a:rPr lang="en-IN" b="0" i="1" dirty="0" smtClean="0">
                                    <a:latin typeface="Cambria Math" panose="02040503050406030204" pitchFamily="18" charset="0"/>
                                    <a:ea typeface="Cambria Math" panose="02040503050406030204" pitchFamily="18" charset="0"/>
                                  </a:rPr>
                                </m:ctrlPr>
                              </m:dPr>
                              <m:e>
                                <m:r>
                                  <a:rPr lang="en-IN" b="0" i="1" dirty="0" smtClean="0">
                                    <a:latin typeface="Cambria Math" panose="02040503050406030204" pitchFamily="18" charset="0"/>
                                    <a:ea typeface="Cambria Math" panose="02040503050406030204" pitchFamily="18" charset="0"/>
                                  </a:rPr>
                                  <m:t>𝛽</m:t>
                                </m:r>
                              </m:e>
                            </m:d>
                          </m:e>
                        </m:d>
                      </m:e>
                      <m:sub>
                        <m:r>
                          <a:rPr lang="en-IN" b="0" i="1" dirty="0" smtClean="0">
                            <a:latin typeface="Cambria Math" panose="02040503050406030204" pitchFamily="18" charset="0"/>
                          </a:rPr>
                          <m:t>1</m:t>
                        </m:r>
                      </m:sub>
                    </m:sSub>
                  </m:oMath>
                </a14:m>
                <a:r>
                  <a:rPr lang="en-IN" dirty="0"/>
                  <a:t> </a:t>
                </a:r>
              </a:p>
              <a:p>
                <a:pPr marL="114300" indent="0">
                  <a:buNone/>
                </a:pPr>
                <a:r>
                  <a:rPr lang="en-IN" dirty="0"/>
                  <a:t>		where, </a:t>
                </a:r>
                <a14:m>
                  <m:oMath xmlns:m="http://schemas.openxmlformats.org/officeDocument/2006/math">
                    <m:r>
                      <a:rPr lang="en-IN" i="1">
                        <a:latin typeface="Cambria Math" panose="02040503050406030204" pitchFamily="18" charset="0"/>
                        <a:ea typeface="Cambria Math" panose="02040503050406030204" pitchFamily="18" charset="0"/>
                      </a:rPr>
                      <m:t>𝛽</m:t>
                    </m:r>
                    <m:r>
                      <a:rPr lang="en-IN" i="1">
                        <a:latin typeface="Cambria Math" panose="02040503050406030204" pitchFamily="18" charset="0"/>
                      </a:rPr>
                      <m:t> </m:t>
                    </m:r>
                    <m:r>
                      <a:rPr lang="en-IN" i="1">
                        <a:latin typeface="Cambria Math" panose="02040503050406030204" pitchFamily="18" charset="0"/>
                        <a:ea typeface="Cambria Math" panose="02040503050406030204" pitchFamily="18" charset="0"/>
                      </a:rPr>
                      <m:t>𝜀</m:t>
                    </m:r>
                    <m:r>
                      <a:rPr lang="en-IN" i="1">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𝑅</m:t>
                        </m:r>
                      </m:e>
                      <m:sup>
                        <m:r>
                          <a:rPr lang="en-IN" i="1">
                            <a:latin typeface="Cambria Math" panose="02040503050406030204" pitchFamily="18" charset="0"/>
                            <a:ea typeface="Cambria Math" panose="02040503050406030204" pitchFamily="18" charset="0"/>
                          </a:rPr>
                          <m:t>𝑝</m:t>
                        </m:r>
                      </m:sup>
                    </m:sSup>
                  </m:oMath>
                </a14:m>
                <a:r>
                  <a:rPr lang="en-IN" dirty="0"/>
                  <a:t> is the feature vector,      </a:t>
                </a:r>
                <a:endParaRPr lang="en-IN" b="0" i="1" dirty="0">
                  <a:latin typeface="Cambria Math" panose="02040503050406030204" pitchFamily="18" charset="0"/>
                </a:endParaRPr>
              </a:p>
              <a:p>
                <a:pPr marL="114300" indent="0">
                  <a:buNone/>
                </a:pPr>
                <a:r>
                  <a:rPr lang="en-IN" b="0" dirty="0"/>
                  <a:t>                                                     </a:t>
                </a: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𝜀</m:t>
                    </m:r>
                    <m:r>
                      <a:rPr lang="en-IN" b="0" i="1" smtClean="0">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𝑅</m:t>
                        </m:r>
                      </m:e>
                      <m:sup>
                        <m:r>
                          <a:rPr lang="en-IN" b="0" i="1" smtClean="0">
                            <a:latin typeface="Cambria Math" panose="02040503050406030204" pitchFamily="18" charset="0"/>
                            <a:ea typeface="Cambria Math" panose="02040503050406030204" pitchFamily="18" charset="0"/>
                          </a:rPr>
                          <m:t>𝑛</m:t>
                        </m:r>
                      </m:sup>
                    </m:sSup>
                  </m:oMath>
                </a14:m>
                <a:r>
                  <a:rPr lang="en-IN" dirty="0"/>
                  <a:t> is the observation vector,</a:t>
                </a:r>
              </a:p>
              <a:p>
                <a:pPr marL="114300" indent="0">
                  <a:buNone/>
                </a:pPr>
                <a:r>
                  <a:rPr lang="en-IN" dirty="0"/>
                  <a:t>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𝜖</m:t>
                    </m:r>
                    <m:r>
                      <a:rPr lang="en-IN" b="0" i="1" smtClean="0">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𝑅</m:t>
                        </m:r>
                      </m:e>
                      <m:sup>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𝑁</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𝑝</m:t>
                            </m:r>
                          </m:e>
                        </m:d>
                      </m:sup>
                    </m:sSup>
                  </m:oMath>
                </a14:m>
                <a:r>
                  <a:rPr lang="en-IN" dirty="0"/>
                  <a:t> is the transformation matrix and</a:t>
                </a:r>
              </a:p>
              <a:p>
                <a:pPr marL="114300" indent="0">
                  <a:buNone/>
                </a:pPr>
                <a:r>
                  <a:rPr lang="en-IN" dirty="0"/>
                  <a:t>                                                   lambda is the hyperparameter assigning the weights of the penalty.</a:t>
                </a:r>
              </a:p>
              <a:p>
                <a:r>
                  <a:rPr lang="en-IN" dirty="0"/>
                  <a:t>The LASSO solution tries to find a sparse solution from these measurements.</a:t>
                </a:r>
              </a:p>
            </p:txBody>
          </p:sp>
        </mc:Choice>
        <mc:Fallback xmlns="">
          <p:sp>
            <p:nvSpPr>
              <p:cNvPr id="3" name="Text Placeholder 2">
                <a:extLst>
                  <a:ext uri="{FF2B5EF4-FFF2-40B4-BE49-F238E27FC236}">
                    <a16:creationId xmlns:a16="http://schemas.microsoft.com/office/drawing/2014/main" id="{E3F7E2BE-4F66-4B03-9514-29B4C5769FDA}"/>
                  </a:ext>
                </a:extLst>
              </p:cNvPr>
              <p:cNvSpPr>
                <a:spLocks noGrp="1" noRot="1" noChangeAspect="1" noMove="1" noResize="1" noEditPoints="1" noAdjustHandles="1" noChangeArrowheads="1" noChangeShapeType="1" noTextEdit="1"/>
              </p:cNvSpPr>
              <p:nvPr>
                <p:ph type="body" idx="1"/>
              </p:nvPr>
            </p:nvSpPr>
            <p:spPr>
              <a:blipFill>
                <a:blip r:embed="rId3"/>
                <a:stretch>
                  <a:fillRect l="-566" r="-1213"/>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93C08625-C16D-46C1-AD41-0FE016A6DC65}"/>
              </a:ext>
            </a:extLst>
          </p:cNvPr>
          <p:cNvPicPr>
            <a:picLocks noChangeAspect="1"/>
          </p:cNvPicPr>
          <p:nvPr/>
        </p:nvPicPr>
        <p:blipFill>
          <a:blip r:embed="rId4"/>
          <a:stretch>
            <a:fillRect/>
          </a:stretch>
        </p:blipFill>
        <p:spPr>
          <a:xfrm>
            <a:off x="6370571" y="1695135"/>
            <a:ext cx="1633765" cy="1252712"/>
          </a:xfrm>
          <a:prstGeom prst="rect">
            <a:avLst/>
          </a:prstGeom>
        </p:spPr>
      </p:pic>
    </p:spTree>
    <p:extLst>
      <p:ext uri="{BB962C8B-B14F-4D97-AF65-F5344CB8AC3E}">
        <p14:creationId xmlns:p14="http://schemas.microsoft.com/office/powerpoint/2010/main" val="959818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1" name="Google Shape;141;g7aec80ab7c_0_0"/>
          <p:cNvSpPr txBox="1">
            <a:spLocks noGrp="1"/>
          </p:cNvSpPr>
          <p:nvPr>
            <p:ph type="title"/>
          </p:nvPr>
        </p:nvSpPr>
        <p:spPr>
          <a:xfrm>
            <a:off x="822950" y="214951"/>
            <a:ext cx="7543800" cy="600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sz="2600" dirty="0"/>
              <a:t>LASSO using Co-ordinate Descent</a:t>
            </a:r>
            <a:endParaRPr sz="2600" dirty="0"/>
          </a:p>
        </p:txBody>
      </p:sp>
      <p:sp>
        <p:nvSpPr>
          <p:cNvPr id="143" name="Google Shape;143;g7aec80ab7c_0_0"/>
          <p:cNvSpPr txBox="1">
            <a:spLocks noGrp="1"/>
          </p:cNvSpPr>
          <p:nvPr>
            <p:ph type="sldNum" idx="12"/>
          </p:nvPr>
        </p:nvSpPr>
        <p:spPr>
          <a:xfrm>
            <a:off x="7425344" y="4844839"/>
            <a:ext cx="9840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t>11</a:t>
            </a:fld>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3F7E2BE-4F66-4B03-9514-29B4C5769FDA}"/>
                  </a:ext>
                </a:extLst>
              </p:cNvPr>
              <p:cNvSpPr>
                <a:spLocks noGrp="1"/>
              </p:cNvSpPr>
              <p:nvPr>
                <p:ph type="body" idx="1"/>
              </p:nvPr>
            </p:nvSpPr>
            <p:spPr/>
            <p:txBody>
              <a:bodyPr/>
              <a:lstStyle/>
              <a:p>
                <a:pPr marL="114300" indent="0">
                  <a:buNone/>
                </a:pPr>
                <a:r>
                  <a:rPr lang="en-IN" dirty="0"/>
                  <a:t>Iterations:</a:t>
                </a:r>
              </a:p>
              <a:p>
                <a:pPr>
                  <a:buFont typeface="+mj-lt"/>
                  <a:buAutoNum type="arabicPeriod"/>
                </a:pPr>
                <a:r>
                  <a:rPr lang="en-IN" dirty="0"/>
                  <a:t>Minimizing over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𝛽</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𝑤𝑖𝑡h</m:t>
                    </m:r>
                    <m:r>
                      <a:rPr lang="en-IN" b="0" i="1" smtClean="0">
                        <a:latin typeface="Cambria Math" panose="02040503050406030204" pitchFamily="18" charset="0"/>
                        <a:ea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𝛽</m:t>
                        </m:r>
                      </m:e>
                      <m:sub>
                        <m:r>
                          <a:rPr lang="en-IN" b="0" i="1" smtClean="0">
                            <a:latin typeface="Cambria Math" panose="02040503050406030204" pitchFamily="18" charset="0"/>
                            <a:ea typeface="Cambria Math" panose="02040503050406030204" pitchFamily="18" charset="0"/>
                          </a:rPr>
                          <m:t>𝑗</m:t>
                        </m:r>
                      </m:sub>
                    </m:sSub>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𝑖</m:t>
                    </m:r>
                  </m:oMath>
                </a14:m>
                <a:r>
                  <a:rPr lang="en-IN" b="0" dirty="0">
                    <a:ea typeface="Cambria Math" panose="02040503050406030204" pitchFamily="18" charset="0"/>
                  </a:rPr>
                  <a:t> fixed:</a:t>
                </a:r>
              </a:p>
              <a:p>
                <a:pPr>
                  <a:buFont typeface="+mj-lt"/>
                  <a:buAutoNum type="arabicPeriod"/>
                </a:pPr>
                <a14:m>
                  <m:oMath xmlns:m="http://schemas.openxmlformats.org/officeDocument/2006/math">
                    <m:r>
                      <a:rPr lang="en-IN" b="0" i="1" smtClean="0">
                        <a:latin typeface="Cambria Math" panose="02040503050406030204" pitchFamily="18" charset="0"/>
                      </a:rPr>
                      <m:t>0=</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𝑋</m:t>
                        </m:r>
                      </m:e>
                      <m:sub>
                        <m:r>
                          <a:rPr lang="en-IN" b="0" i="1" smtClean="0">
                            <a:latin typeface="Cambria Math" panose="02040503050406030204" pitchFamily="18" charset="0"/>
                          </a:rPr>
                          <m:t>𝑖</m:t>
                        </m:r>
                      </m:sub>
                      <m:sup>
                        <m:r>
                          <a:rPr lang="en-IN" b="0" i="1" smtClean="0">
                            <a:latin typeface="Cambria Math" panose="02040503050406030204" pitchFamily="18" charset="0"/>
                          </a:rPr>
                          <m:t>𝑇</m:t>
                        </m:r>
                      </m:sup>
                    </m:sSubSup>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𝛽</m:t>
                            </m:r>
                          </m:e>
                          <m:sub>
                            <m:r>
                              <a:rPr lang="en-IN" b="0" i="1" smtClean="0">
                                <a:latin typeface="Cambria Math" panose="02040503050406030204" pitchFamily="18" charset="0"/>
                                <a:ea typeface="Cambria Math" panose="02040503050406030204" pitchFamily="18" charset="0"/>
                              </a:rPr>
                              <m:t>𝑖</m:t>
                            </m:r>
                          </m:sub>
                        </m:sSub>
                      </m:e>
                    </m:d>
                    <m:r>
                      <a:rPr lang="en-IN" b="0" i="1" smtClean="0">
                        <a:latin typeface="Cambria Math" panose="02040503050406030204" pitchFamily="18" charset="0"/>
                        <a:ea typeface="Cambria Math" panose="02040503050406030204" pitchFamily="18" charset="0"/>
                      </a:rPr>
                      <m:t>+</m:t>
                    </m:r>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𝑋</m:t>
                        </m:r>
                      </m:e>
                      <m:sub>
                        <m:r>
                          <a:rPr lang="en-IN" b="0" i="1" smtClean="0">
                            <a:latin typeface="Cambria Math" panose="02040503050406030204" pitchFamily="18" charset="0"/>
                            <a:ea typeface="Cambria Math" panose="02040503050406030204" pitchFamily="18" charset="0"/>
                          </a:rPr>
                          <m:t>𝑖</m:t>
                        </m:r>
                      </m:sub>
                      <m:sup>
                        <m:r>
                          <a:rPr lang="en-IN" b="0" i="1" smtClean="0">
                            <a:latin typeface="Cambria Math" panose="02040503050406030204" pitchFamily="18" charset="0"/>
                            <a:ea typeface="Cambria Math" panose="02040503050406030204" pitchFamily="18" charset="0"/>
                          </a:rPr>
                          <m:t>𝑇</m:t>
                        </m:r>
                      </m:sup>
                    </m:sSubSup>
                    <m:d>
                      <m:dPr>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𝑋</m:t>
                            </m:r>
                          </m:e>
                          <m: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𝑖</m:t>
                            </m:r>
                          </m:sub>
                        </m:sSub>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𝛽</m:t>
                            </m:r>
                          </m:e>
                          <m: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e>
                    </m:d>
                    <m:r>
                      <a:rPr lang="en-IN" b="0" i="1" smtClean="0">
                        <a:latin typeface="Cambria Math" panose="02040503050406030204" pitchFamily="18" charset="0"/>
                        <a:ea typeface="Cambria Math" panose="02040503050406030204" pitchFamily="18" charset="0"/>
                      </a:rPr>
                      <m:t>+</m:t>
                    </m:r>
                    <m:r>
                      <a:rPr lang="en-IN" i="1" dirty="0" smtClean="0">
                        <a:latin typeface="Cambria Math" panose="02040503050406030204" pitchFamily="18" charset="0"/>
                      </a:rPr>
                      <m:t>𝜆</m:t>
                    </m:r>
                    <m:r>
                      <a:rPr lang="en-IN" i="1" dirty="0" smtClean="0">
                        <a:latin typeface="Cambria Math" panose="02040503050406030204" pitchFamily="18" charset="0"/>
                        <a:ea typeface="Cambria Math" panose="02040503050406030204" pitchFamily="18" charset="0"/>
                      </a:rPr>
                      <m:t>𝜕</m:t>
                    </m:r>
                    <m:d>
                      <m:dPr>
                        <m:begChr m:val="|"/>
                        <m:endChr m:val="|"/>
                        <m:ctrlPr>
                          <a:rPr lang="en-IN" b="0" i="1" dirty="0" smtClean="0">
                            <a:latin typeface="Cambria Math" panose="02040503050406030204" pitchFamily="18" charset="0"/>
                            <a:ea typeface="Cambria Math" panose="02040503050406030204" pitchFamily="18" charset="0"/>
                          </a:rPr>
                        </m:ctrlPr>
                      </m:dPr>
                      <m:e>
                        <m:sSub>
                          <m:sSubPr>
                            <m:ctrlPr>
                              <a:rPr lang="en-IN" b="0" i="1" dirty="0" smtClean="0">
                                <a:latin typeface="Cambria Math" panose="02040503050406030204" pitchFamily="18" charset="0"/>
                                <a:ea typeface="Cambria Math" panose="02040503050406030204" pitchFamily="18" charset="0"/>
                              </a:rPr>
                            </m:ctrlPr>
                          </m:sSubPr>
                          <m:e>
                            <m:r>
                              <a:rPr lang="en-IN" b="0" i="1" dirty="0" smtClean="0">
                                <a:latin typeface="Cambria Math" panose="02040503050406030204" pitchFamily="18" charset="0"/>
                                <a:ea typeface="Cambria Math" panose="02040503050406030204" pitchFamily="18" charset="0"/>
                              </a:rPr>
                              <m:t>𝛽</m:t>
                            </m:r>
                          </m:e>
                          <m:sub>
                            <m:r>
                              <a:rPr lang="en-IN" b="0" i="1" dirty="0" smtClean="0">
                                <a:latin typeface="Cambria Math" panose="02040503050406030204" pitchFamily="18" charset="0"/>
                                <a:ea typeface="Cambria Math" panose="02040503050406030204" pitchFamily="18" charset="0"/>
                              </a:rPr>
                              <m:t>𝑖</m:t>
                            </m:r>
                          </m:sub>
                        </m:sSub>
                      </m:e>
                    </m:d>
                  </m:oMath>
                </a14:m>
                <a:endParaRPr lang="en-IN" b="0" dirty="0">
                  <a:ea typeface="Cambria Math" panose="02040503050406030204" pitchFamily="18" charset="0"/>
                </a:endParaRPr>
              </a:p>
              <a:p>
                <a:pPr>
                  <a:buFont typeface="+mj-lt"/>
                  <a:buAutoNum type="arabicPeriod"/>
                </a:pPr>
                <a:r>
                  <a:rPr lang="en-IN" dirty="0"/>
                  <a:t> The solution is given by soft-thresholding:</a:t>
                </a:r>
              </a:p>
              <a:p>
                <a:pPr marL="114300" indent="0">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f>
                            <m:fPr>
                              <m:ctrlPr>
                                <a:rPr lang="en-IN" b="0" i="1" dirty="0" smtClean="0">
                                  <a:latin typeface="Cambria Math" panose="02040503050406030204" pitchFamily="18" charset="0"/>
                                </a:rPr>
                              </m:ctrlPr>
                            </m:fPr>
                            <m:num>
                              <m:r>
                                <a:rPr lang="en-IN" i="1" dirty="0" smtClean="0">
                                  <a:latin typeface="Cambria Math" panose="02040503050406030204" pitchFamily="18" charset="0"/>
                                </a:rPr>
                                <m:t>𝜆</m:t>
                              </m:r>
                            </m:num>
                            <m:den>
                              <m:sSup>
                                <m:sSupPr>
                                  <m:ctrlPr>
                                    <a:rPr lang="en-IN" b="0" i="1" dirty="0" smtClean="0">
                                      <a:latin typeface="Cambria Math" panose="02040503050406030204" pitchFamily="18" charset="0"/>
                                    </a:rPr>
                                  </m:ctrlPr>
                                </m:sSupPr>
                                <m:e>
                                  <m:d>
                                    <m:dPr>
                                      <m:begChr m:val="|"/>
                                      <m:endChr m:val="|"/>
                                      <m:ctrlPr>
                                        <a:rPr lang="en-IN" b="0" i="1" dirty="0" smtClean="0">
                                          <a:latin typeface="Cambria Math" panose="02040503050406030204" pitchFamily="18" charset="0"/>
                                        </a:rPr>
                                      </m:ctrlPr>
                                    </m:dPr>
                                    <m:e>
                                      <m:d>
                                        <m:dPr>
                                          <m:begChr m:val="|"/>
                                          <m:endChr m:val="|"/>
                                          <m:ctrlPr>
                                            <a:rPr lang="en-IN" b="0" i="1" dirty="0" smtClean="0">
                                              <a:latin typeface="Cambria Math" panose="02040503050406030204" pitchFamily="18" charset="0"/>
                                            </a:rPr>
                                          </m:ctrlPr>
                                        </m:dPr>
                                        <m:e>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𝑋</m:t>
                                              </m:r>
                                            </m:e>
                                            <m:sub>
                                              <m:r>
                                                <a:rPr lang="en-IN" b="0" i="1" dirty="0" smtClean="0">
                                                  <a:latin typeface="Cambria Math" panose="02040503050406030204" pitchFamily="18" charset="0"/>
                                                </a:rPr>
                                                <m:t>𝑖</m:t>
                                              </m:r>
                                            </m:sub>
                                          </m:sSub>
                                        </m:e>
                                      </m:d>
                                    </m:e>
                                  </m:d>
                                </m:e>
                                <m:sup>
                                  <m:r>
                                    <a:rPr lang="en-IN" b="0" i="1" dirty="0" smtClean="0">
                                      <a:latin typeface="Cambria Math" panose="02040503050406030204" pitchFamily="18" charset="0"/>
                                    </a:rPr>
                                    <m:t>2</m:t>
                                  </m:r>
                                </m:sup>
                              </m:sSup>
                            </m:den>
                          </m:f>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𝑋</m:t>
                              </m:r>
                            </m:e>
                            <m:sub>
                              <m:r>
                                <a:rPr lang="en-IN" b="0" i="1" smtClean="0">
                                  <a:latin typeface="Cambria Math" panose="02040503050406030204" pitchFamily="18" charset="0"/>
                                </a:rPr>
                                <m:t>𝑖</m:t>
                              </m:r>
                            </m:sub>
                            <m:sup>
                              <m:r>
                                <a:rPr lang="en-IN" b="0" i="1" smtClean="0">
                                  <a:latin typeface="Cambria Math" panose="02040503050406030204" pitchFamily="18" charset="0"/>
                                </a:rPr>
                                <m:t>𝑇</m:t>
                              </m:r>
                            </m:sup>
                          </m:sSubSup>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m:t>
                                  </m:r>
                                  <m:r>
                                    <a:rPr lang="en-IN" b="0" i="1" smtClean="0">
                                      <a:latin typeface="Cambria Math" panose="02040503050406030204" pitchFamily="18" charset="0"/>
                                    </a:rPr>
                                    <m:t>𝑖</m:t>
                                  </m:r>
                                </m:sub>
                              </m:sSub>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𝛽</m:t>
                                  </m:r>
                                </m:e>
                                <m: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𝑖</m:t>
                                  </m:r>
                                </m:sub>
                              </m:sSub>
                            </m:e>
                          </m:d>
                        </m:num>
                        <m:den>
                          <m:sSup>
                            <m:sSupPr>
                              <m:ctrlPr>
                                <a:rPr lang="en-IN" b="0" i="1" smtClean="0">
                                  <a:latin typeface="Cambria Math" panose="02040503050406030204" pitchFamily="18" charset="0"/>
                                  <a:ea typeface="Cambria Math" panose="02040503050406030204" pitchFamily="18" charset="0"/>
                                </a:rPr>
                              </m:ctrlPr>
                            </m:sSupPr>
                            <m:e>
                              <m:d>
                                <m:dPr>
                                  <m:begChr m:val="|"/>
                                  <m:endChr m:val="|"/>
                                  <m:ctrlPr>
                                    <a:rPr lang="en-IN" b="0" i="1" smtClean="0">
                                      <a:latin typeface="Cambria Math" panose="02040503050406030204" pitchFamily="18" charset="0"/>
                                      <a:ea typeface="Cambria Math" panose="02040503050406030204" pitchFamily="18" charset="0"/>
                                    </a:rPr>
                                  </m:ctrlPr>
                                </m:dPr>
                                <m:e>
                                  <m:d>
                                    <m:dPr>
                                      <m:begChr m:val="|"/>
                                      <m:endChr m:val="|"/>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e>
                                  </m:d>
                                </m:e>
                              </m:d>
                            </m:e>
                            <m:sup>
                              <m:r>
                                <a:rPr lang="en-IN" b="0" i="1" smtClean="0">
                                  <a:latin typeface="Cambria Math" panose="02040503050406030204" pitchFamily="18" charset="0"/>
                                </a:rPr>
                                <m:t>2</m:t>
                              </m:r>
                            </m:sup>
                          </m:sSup>
                        </m:den>
                      </m:f>
                      <m:r>
                        <a:rPr lang="en-IN" b="0" i="1" smtClean="0">
                          <a:latin typeface="Cambria Math" panose="02040503050406030204" pitchFamily="18" charset="0"/>
                        </a:rPr>
                        <m:t>)</m:t>
                      </m:r>
                    </m:oMath>
                  </m:oMathPara>
                </a14:m>
                <a:endParaRPr lang="en-IN" dirty="0"/>
              </a:p>
              <a:p>
                <a:pPr marL="114300" indent="0">
                  <a:buNone/>
                </a:pPr>
                <a:r>
                  <a:rPr lang="en-IN" dirty="0"/>
                  <a:t>	where </a:t>
                </a:r>
                <a:r>
                  <a:rPr lang="en-IN" dirty="0" err="1"/>
                  <a:t>i</a:t>
                </a:r>
                <a:r>
                  <a:rPr lang="en-IN" dirty="0"/>
                  <a:t> is repeated from 1,2,..p,1,2..p in a cyclic order</a:t>
                </a:r>
              </a:p>
              <a:p>
                <a:pPr marL="114300" indent="0">
                  <a:buNone/>
                </a:pPr>
                <a:r>
                  <a:rPr lang="en-IN" dirty="0"/>
                  <a:t>The soft-thresholding operator is given by</a:t>
                </a:r>
              </a:p>
              <a:p>
                <a:pPr marL="114300" indent="0">
                  <a:buNone/>
                </a:pPr>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i="1" dirty="0" smtClean="0">
                            <a:latin typeface="Cambria Math" panose="02040503050406030204" pitchFamily="18" charset="0"/>
                          </a:rPr>
                          <m:t>𝜆</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d>
                          <m:dPr>
                            <m:ctrlPr>
                              <a:rPr lang="en-IN" b="0" i="1" smtClean="0">
                                <a:latin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𝛽</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rPr>
                              <m:t>𝜆</m:t>
                            </m:r>
                            <m:r>
                              <a:rPr lang="en-IN" b="0" i="1" smtClean="0">
                                <a:latin typeface="Cambria Math" panose="02040503050406030204" pitchFamily="18" charset="0"/>
                              </a:rPr>
                              <m:t> </m:t>
                            </m:r>
                            <m:r>
                              <a:rPr lang="en-IN" b="0" i="1" smtClean="0">
                                <a:latin typeface="Cambria Math" panose="02040503050406030204" pitchFamily="18" charset="0"/>
                              </a:rPr>
                              <m:t>𝑖𝑓</m:t>
                            </m:r>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𝛽</m:t>
                            </m:r>
                            <m:r>
                              <a:rPr lang="en-IN" b="0" i="1" smtClean="0">
                                <a:latin typeface="Cambria Math" panose="02040503050406030204" pitchFamily="18" charset="0"/>
                              </a:rPr>
                              <m:t>&gt;0</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i="1">
                                <a:latin typeface="Cambria Math" panose="02040503050406030204" pitchFamily="18" charset="0"/>
                                <a:ea typeface="Cambria Math" panose="02040503050406030204" pitchFamily="18" charset="0"/>
                              </a:rPr>
                              <m:t>𝛽</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rPr>
                              <m:t>𝜆</m:t>
                            </m:r>
                            <m:r>
                              <a:rPr lang="en-IN" b="0" i="1" smtClean="0">
                                <a:latin typeface="Cambria Math" panose="02040503050406030204" pitchFamily="18" charset="0"/>
                              </a:rPr>
                              <m:t> </m:t>
                            </m:r>
                            <m:r>
                              <a:rPr lang="en-IN" b="0" i="1" smtClean="0">
                                <a:latin typeface="Cambria Math" panose="02040503050406030204" pitchFamily="18" charset="0"/>
                              </a:rPr>
                              <m:t>𝑖𝑓</m:t>
                            </m:r>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𝛽</m:t>
                            </m:r>
                            <m:r>
                              <a:rPr lang="en-IN" b="0" i="1" smtClean="0">
                                <a:latin typeface="Cambria Math" panose="02040503050406030204" pitchFamily="18" charset="0"/>
                                <a:ea typeface="Cambria Math" panose="02040503050406030204" pitchFamily="18" charset="0"/>
                              </a:rPr>
                              <m:t>&lt;0</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0 </m:t>
                            </m:r>
                            <m:r>
                              <a:rPr lang="en-IN" b="0" i="1" smtClean="0">
                                <a:latin typeface="Cambria Math" panose="02040503050406030204" pitchFamily="18" charset="0"/>
                              </a:rPr>
                              <m:t>𝑒𝑙𝑠𝑒𝑤h𝑒𝑟𝑒</m:t>
                            </m:r>
                          </m:e>
                        </m:d>
                      </m:e>
                    </m:d>
                  </m:oMath>
                </a14:m>
                <a:endParaRPr lang="en-IN" dirty="0"/>
              </a:p>
              <a:p>
                <a:endParaRPr lang="en-IN" dirty="0"/>
              </a:p>
              <a:p>
                <a:pPr marL="114300" indent="0">
                  <a:buNone/>
                </a:pPr>
                <a:r>
                  <a:rPr lang="en-IN" dirty="0"/>
                  <a:t>	</a:t>
                </a:r>
              </a:p>
            </p:txBody>
          </p:sp>
        </mc:Choice>
        <mc:Fallback xmlns="">
          <p:sp>
            <p:nvSpPr>
              <p:cNvPr id="3" name="Text Placeholder 2">
                <a:extLst>
                  <a:ext uri="{FF2B5EF4-FFF2-40B4-BE49-F238E27FC236}">
                    <a16:creationId xmlns:a16="http://schemas.microsoft.com/office/drawing/2014/main" id="{E3F7E2BE-4F66-4B03-9514-29B4C5769FDA}"/>
                  </a:ext>
                </a:extLst>
              </p:cNvPr>
              <p:cNvSpPr>
                <a:spLocks noGrp="1" noRot="1" noChangeAspect="1" noMove="1" noResize="1" noEditPoints="1" noAdjustHandles="1" noChangeArrowheads="1" noChangeShapeType="1" noTextEdit="1"/>
              </p:cNvSpPr>
              <p:nvPr>
                <p:ph type="body" idx="1"/>
              </p:nvPr>
            </p:nvSpPr>
            <p:spPr>
              <a:blipFill>
                <a:blip r:embed="rId3"/>
                <a:stretch>
                  <a:fillRect l="-404"/>
                </a:stretch>
              </a:blipFill>
            </p:spPr>
            <p:txBody>
              <a:bodyPr/>
              <a:lstStyle/>
              <a:p>
                <a:r>
                  <a:rPr lang="en-IN">
                    <a:noFill/>
                  </a:rPr>
                  <a:t> </a:t>
                </a:r>
              </a:p>
            </p:txBody>
          </p:sp>
        </mc:Fallback>
      </mc:AlternateContent>
    </p:spTree>
    <p:extLst>
      <p:ext uri="{BB962C8B-B14F-4D97-AF65-F5344CB8AC3E}">
        <p14:creationId xmlns:p14="http://schemas.microsoft.com/office/powerpoint/2010/main" val="547776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C06C0-7253-4DDF-AC8D-BDA51902FD57}"/>
              </a:ext>
            </a:extLst>
          </p:cNvPr>
          <p:cNvSpPr>
            <a:spLocks noGrp="1"/>
          </p:cNvSpPr>
          <p:nvPr>
            <p:ph type="title"/>
          </p:nvPr>
        </p:nvSpPr>
        <p:spPr/>
        <p:txBody>
          <a:bodyPr/>
          <a:lstStyle/>
          <a:p>
            <a:r>
              <a:rPr lang="en-IN" dirty="0"/>
              <a:t>Generating the Dataset</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B0D38DD-FD98-4D26-B321-2539143EC593}"/>
                  </a:ext>
                </a:extLst>
              </p:cNvPr>
              <p:cNvSpPr>
                <a:spLocks noGrp="1"/>
              </p:cNvSpPr>
              <p:nvPr>
                <p:ph type="body" idx="1"/>
              </p:nvPr>
            </p:nvSpPr>
            <p:spPr/>
            <p:txBody>
              <a:bodyPr/>
              <a:lstStyle/>
              <a:p>
                <a14:m>
                  <m:oMath xmlns:m="http://schemas.openxmlformats.org/officeDocument/2006/math">
                    <m:r>
                      <a:rPr lang="en-IN" i="1" smtClean="0">
                        <a:latin typeface="Cambria Math" panose="02040503050406030204" pitchFamily="18" charset="0"/>
                        <a:ea typeface="Cambria Math" panose="02040503050406030204" pitchFamily="18" charset="0"/>
                      </a:rPr>
                      <m:t>𝛽</m:t>
                    </m:r>
                  </m:oMath>
                </a14:m>
                <a:r>
                  <a:rPr lang="en-IN" dirty="0"/>
                  <a:t> is generated as random gaussian vector with mean 0 and standard deviation as 10. The standard deviation is chosen in such a way to differentiate a non-zero element from a zero-element. The sparse elements are shuffled to avoid any bias.</a:t>
                </a:r>
              </a:p>
              <a:p>
                <a:r>
                  <a:rPr lang="en-IN" dirty="0"/>
                  <a:t>The transformation matrix X is generated as IID gaussian full row rank matrix with mean 0 and standard deviation as 100.</a:t>
                </a:r>
              </a:p>
              <a:p>
                <a:r>
                  <a:rPr lang="en-IN" dirty="0"/>
                  <a:t>The observation vector </a:t>
                </a:r>
                <a14:m>
                  <m:oMath xmlns:m="http://schemas.openxmlformats.org/officeDocument/2006/math">
                    <m:r>
                      <a:rPr lang="en-IN" b="0" i="1" smtClean="0">
                        <a:latin typeface="Cambria Math" panose="02040503050406030204" pitchFamily="18" charset="0"/>
                      </a:rPr>
                      <m:t>𝑦</m:t>
                    </m:r>
                  </m:oMath>
                </a14:m>
                <a:r>
                  <a:rPr lang="en-IN" dirty="0"/>
                  <a:t> is obtained by multiplying X with </a:t>
                </a:r>
                <a14:m>
                  <m:oMath xmlns:m="http://schemas.openxmlformats.org/officeDocument/2006/math">
                    <m:r>
                      <a:rPr lang="en-IN" i="1" smtClean="0">
                        <a:latin typeface="Cambria Math" panose="02040503050406030204" pitchFamily="18" charset="0"/>
                        <a:ea typeface="Cambria Math" panose="02040503050406030204" pitchFamily="18" charset="0"/>
                      </a:rPr>
                      <m:t>𝛽</m:t>
                    </m:r>
                  </m:oMath>
                </a14:m>
                <a:r>
                  <a:rPr lang="en-IN" dirty="0"/>
                  <a:t>. </a:t>
                </a:r>
              </a:p>
              <a:p>
                <a:r>
                  <a:rPr lang="en-IN" dirty="0"/>
                  <a:t>The observation vector y and the transformation matrix X is sent into the co-ordinate descent algorithm to predict the feature vector </a:t>
                </a:r>
                <a14:m>
                  <m:oMath xmlns:m="http://schemas.openxmlformats.org/officeDocument/2006/math">
                    <m:r>
                      <a:rPr lang="en-IN" i="1" smtClean="0">
                        <a:latin typeface="Cambria Math" panose="02040503050406030204" pitchFamily="18" charset="0"/>
                        <a:ea typeface="Cambria Math" panose="02040503050406030204" pitchFamily="18" charset="0"/>
                      </a:rPr>
                      <m:t>𝛽</m:t>
                    </m:r>
                    <m:r>
                      <a:rPr lang="en-IN" b="0" i="1" smtClean="0">
                        <a:latin typeface="Cambria Math" panose="02040503050406030204" pitchFamily="18" charset="0"/>
                        <a:ea typeface="Cambria Math" panose="02040503050406030204" pitchFamily="18" charset="0"/>
                      </a:rPr>
                      <m:t>.</m:t>
                    </m:r>
                  </m:oMath>
                </a14:m>
                <a:endParaRPr lang="en-IN" dirty="0"/>
              </a:p>
            </p:txBody>
          </p:sp>
        </mc:Choice>
        <mc:Fallback>
          <p:sp>
            <p:nvSpPr>
              <p:cNvPr id="3" name="Text Placeholder 2">
                <a:extLst>
                  <a:ext uri="{FF2B5EF4-FFF2-40B4-BE49-F238E27FC236}">
                    <a16:creationId xmlns:a16="http://schemas.microsoft.com/office/drawing/2014/main" id="{FB0D38DD-FD98-4D26-B321-2539143EC593}"/>
                  </a:ext>
                </a:extLst>
              </p:cNvPr>
              <p:cNvSpPr>
                <a:spLocks noGrp="1" noRot="1" noChangeAspect="1" noMove="1" noResize="1" noEditPoints="1" noAdjustHandles="1" noChangeArrowheads="1" noChangeShapeType="1" noTextEdit="1"/>
              </p:cNvSpPr>
              <p:nvPr>
                <p:ph type="body" idx="1"/>
              </p:nvPr>
            </p:nvSpPr>
            <p:spPr>
              <a:blipFill>
                <a:blip r:embed="rId2"/>
                <a:stretch>
                  <a:fillRect l="-566" r="-1051"/>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E96A8885-686E-4381-B5AF-3B935CECCE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373611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1" name="Google Shape;141;g7aec80ab7c_0_0"/>
          <p:cNvSpPr txBox="1">
            <a:spLocks noGrp="1"/>
          </p:cNvSpPr>
          <p:nvPr>
            <p:ph type="title"/>
          </p:nvPr>
        </p:nvSpPr>
        <p:spPr>
          <a:xfrm>
            <a:off x="822950" y="214951"/>
            <a:ext cx="7543800" cy="600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sz="2600" dirty="0"/>
              <a:t>Observations from LASSO using Co-ordinate Descent</a:t>
            </a:r>
            <a:endParaRPr sz="2600" dirty="0"/>
          </a:p>
        </p:txBody>
      </p:sp>
      <p:sp>
        <p:nvSpPr>
          <p:cNvPr id="143" name="Google Shape;143;g7aec80ab7c_0_0"/>
          <p:cNvSpPr txBox="1">
            <a:spLocks noGrp="1"/>
          </p:cNvSpPr>
          <p:nvPr>
            <p:ph type="sldNum" idx="12"/>
          </p:nvPr>
        </p:nvSpPr>
        <p:spPr>
          <a:xfrm>
            <a:off x="7425344" y="4844839"/>
            <a:ext cx="9840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t>13</a:t>
            </a:fld>
            <a:endParaRPr/>
          </a:p>
        </p:txBody>
      </p:sp>
      <p:sp>
        <p:nvSpPr>
          <p:cNvPr id="3" name="Text Placeholder 2">
            <a:extLst>
              <a:ext uri="{FF2B5EF4-FFF2-40B4-BE49-F238E27FC236}">
                <a16:creationId xmlns:a16="http://schemas.microsoft.com/office/drawing/2014/main" id="{E3F7E2BE-4F66-4B03-9514-29B4C5769FDA}"/>
              </a:ext>
            </a:extLst>
          </p:cNvPr>
          <p:cNvSpPr>
            <a:spLocks noGrp="1"/>
          </p:cNvSpPr>
          <p:nvPr>
            <p:ph type="body" idx="1"/>
          </p:nvPr>
        </p:nvSpPr>
        <p:spPr/>
        <p:txBody>
          <a:bodyPr/>
          <a:lstStyle/>
          <a:p>
            <a:r>
              <a:rPr lang="en-IN" dirty="0"/>
              <a:t>Variation on Number of Observations:</a:t>
            </a:r>
          </a:p>
          <a:p>
            <a:r>
              <a:rPr lang="en-IN" dirty="0"/>
              <a:t>Number of observations (N) = 20 to 200, Number of features (p) = 100, Sparsity = 4, Number of iterations is 70000. </a:t>
            </a:r>
          </a:p>
        </p:txBody>
      </p:sp>
      <p:pic>
        <p:nvPicPr>
          <p:cNvPr id="4" name="Picture 3">
            <a:extLst>
              <a:ext uri="{FF2B5EF4-FFF2-40B4-BE49-F238E27FC236}">
                <a16:creationId xmlns:a16="http://schemas.microsoft.com/office/drawing/2014/main" id="{24EDFA15-808D-4D24-AC12-F596C6CD7669}"/>
              </a:ext>
            </a:extLst>
          </p:cNvPr>
          <p:cNvPicPr>
            <a:picLocks noChangeAspect="1"/>
          </p:cNvPicPr>
          <p:nvPr/>
        </p:nvPicPr>
        <p:blipFill>
          <a:blip r:embed="rId3"/>
          <a:stretch>
            <a:fillRect/>
          </a:stretch>
        </p:blipFill>
        <p:spPr>
          <a:xfrm>
            <a:off x="1178841" y="1822726"/>
            <a:ext cx="3249700" cy="2437275"/>
          </a:xfrm>
          <a:prstGeom prst="rect">
            <a:avLst/>
          </a:prstGeom>
        </p:spPr>
      </p:pic>
      <p:pic>
        <p:nvPicPr>
          <p:cNvPr id="6" name="Picture 5">
            <a:extLst>
              <a:ext uri="{FF2B5EF4-FFF2-40B4-BE49-F238E27FC236}">
                <a16:creationId xmlns:a16="http://schemas.microsoft.com/office/drawing/2014/main" id="{CE5A096A-98DE-4A1D-9DEA-3151FA5E8D76}"/>
              </a:ext>
            </a:extLst>
          </p:cNvPr>
          <p:cNvPicPr>
            <a:picLocks noChangeAspect="1"/>
          </p:cNvPicPr>
          <p:nvPr/>
        </p:nvPicPr>
        <p:blipFill>
          <a:blip r:embed="rId4"/>
          <a:stretch>
            <a:fillRect/>
          </a:stretch>
        </p:blipFill>
        <p:spPr>
          <a:xfrm>
            <a:off x="5070911" y="1822726"/>
            <a:ext cx="3338433" cy="2503825"/>
          </a:xfrm>
          <a:prstGeom prst="rect">
            <a:avLst/>
          </a:prstGeom>
        </p:spPr>
      </p:pic>
    </p:spTree>
    <p:extLst>
      <p:ext uri="{BB962C8B-B14F-4D97-AF65-F5344CB8AC3E}">
        <p14:creationId xmlns:p14="http://schemas.microsoft.com/office/powerpoint/2010/main" val="3671942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1" name="Google Shape;141;g7aec80ab7c_0_0"/>
          <p:cNvSpPr txBox="1">
            <a:spLocks noGrp="1"/>
          </p:cNvSpPr>
          <p:nvPr>
            <p:ph type="title"/>
          </p:nvPr>
        </p:nvSpPr>
        <p:spPr>
          <a:xfrm>
            <a:off x="822950" y="214951"/>
            <a:ext cx="7543800" cy="600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sz="2600" dirty="0"/>
              <a:t>Observations from LASSO using Co-ordinate Descent</a:t>
            </a:r>
            <a:endParaRPr sz="2600" dirty="0"/>
          </a:p>
        </p:txBody>
      </p:sp>
      <p:sp>
        <p:nvSpPr>
          <p:cNvPr id="143" name="Google Shape;143;g7aec80ab7c_0_0"/>
          <p:cNvSpPr txBox="1">
            <a:spLocks noGrp="1"/>
          </p:cNvSpPr>
          <p:nvPr>
            <p:ph type="sldNum" idx="12"/>
          </p:nvPr>
        </p:nvSpPr>
        <p:spPr>
          <a:xfrm>
            <a:off x="7425344" y="4844839"/>
            <a:ext cx="9840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t>14</a:t>
            </a:fld>
            <a:endParaRPr/>
          </a:p>
        </p:txBody>
      </p:sp>
      <p:sp>
        <p:nvSpPr>
          <p:cNvPr id="3" name="Text Placeholder 2">
            <a:extLst>
              <a:ext uri="{FF2B5EF4-FFF2-40B4-BE49-F238E27FC236}">
                <a16:creationId xmlns:a16="http://schemas.microsoft.com/office/drawing/2014/main" id="{E3F7E2BE-4F66-4B03-9514-29B4C5769FDA}"/>
              </a:ext>
            </a:extLst>
          </p:cNvPr>
          <p:cNvSpPr>
            <a:spLocks noGrp="1"/>
          </p:cNvSpPr>
          <p:nvPr>
            <p:ph type="body" idx="1"/>
          </p:nvPr>
        </p:nvSpPr>
        <p:spPr/>
        <p:txBody>
          <a:bodyPr/>
          <a:lstStyle/>
          <a:p>
            <a:r>
              <a:rPr lang="en-IN" dirty="0"/>
              <a:t>Number of observations (N) = 2 to 24, Number of features (p) = 100, Sparsity = 4, Number of iterations is 70000. </a:t>
            </a:r>
          </a:p>
        </p:txBody>
      </p:sp>
      <p:pic>
        <p:nvPicPr>
          <p:cNvPr id="5" name="Picture 4">
            <a:extLst>
              <a:ext uri="{FF2B5EF4-FFF2-40B4-BE49-F238E27FC236}">
                <a16:creationId xmlns:a16="http://schemas.microsoft.com/office/drawing/2014/main" id="{3183EE6D-0CA8-4F86-A38D-1FDBD20F29E4}"/>
              </a:ext>
            </a:extLst>
          </p:cNvPr>
          <p:cNvPicPr>
            <a:picLocks noChangeAspect="1"/>
          </p:cNvPicPr>
          <p:nvPr/>
        </p:nvPicPr>
        <p:blipFill>
          <a:blip r:embed="rId3"/>
          <a:stretch>
            <a:fillRect/>
          </a:stretch>
        </p:blipFill>
        <p:spPr>
          <a:xfrm>
            <a:off x="1080655" y="1904131"/>
            <a:ext cx="3154800" cy="2366100"/>
          </a:xfrm>
          <a:prstGeom prst="rect">
            <a:avLst/>
          </a:prstGeom>
        </p:spPr>
      </p:pic>
      <p:pic>
        <p:nvPicPr>
          <p:cNvPr id="8" name="Picture 7">
            <a:extLst>
              <a:ext uri="{FF2B5EF4-FFF2-40B4-BE49-F238E27FC236}">
                <a16:creationId xmlns:a16="http://schemas.microsoft.com/office/drawing/2014/main" id="{C4EF5CEA-8DE5-4D84-9E58-29054E7D3546}"/>
              </a:ext>
            </a:extLst>
          </p:cNvPr>
          <p:cNvPicPr>
            <a:picLocks noChangeAspect="1"/>
          </p:cNvPicPr>
          <p:nvPr/>
        </p:nvPicPr>
        <p:blipFill>
          <a:blip r:embed="rId4"/>
          <a:stretch>
            <a:fillRect/>
          </a:stretch>
        </p:blipFill>
        <p:spPr>
          <a:xfrm>
            <a:off x="5089285" y="1998439"/>
            <a:ext cx="3154800" cy="2366100"/>
          </a:xfrm>
          <a:prstGeom prst="rect">
            <a:avLst/>
          </a:prstGeom>
        </p:spPr>
      </p:pic>
    </p:spTree>
    <p:extLst>
      <p:ext uri="{BB962C8B-B14F-4D97-AF65-F5344CB8AC3E}">
        <p14:creationId xmlns:p14="http://schemas.microsoft.com/office/powerpoint/2010/main" val="1909988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1" name="Google Shape;141;g7aec80ab7c_0_0"/>
          <p:cNvSpPr txBox="1">
            <a:spLocks noGrp="1"/>
          </p:cNvSpPr>
          <p:nvPr>
            <p:ph type="title"/>
          </p:nvPr>
        </p:nvSpPr>
        <p:spPr>
          <a:xfrm>
            <a:off x="822950" y="214951"/>
            <a:ext cx="7543800" cy="600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sz="2600" dirty="0"/>
              <a:t>Observations from LASSO using Co-ordinate Descent</a:t>
            </a:r>
            <a:endParaRPr sz="2600" dirty="0"/>
          </a:p>
        </p:txBody>
      </p:sp>
      <p:sp>
        <p:nvSpPr>
          <p:cNvPr id="143" name="Google Shape;143;g7aec80ab7c_0_0"/>
          <p:cNvSpPr txBox="1">
            <a:spLocks noGrp="1"/>
          </p:cNvSpPr>
          <p:nvPr>
            <p:ph type="sldNum" idx="12"/>
          </p:nvPr>
        </p:nvSpPr>
        <p:spPr>
          <a:xfrm>
            <a:off x="7425344" y="4844839"/>
            <a:ext cx="9840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t>15</a:t>
            </a:fld>
            <a:endParaRPr/>
          </a:p>
        </p:txBody>
      </p:sp>
      <p:sp>
        <p:nvSpPr>
          <p:cNvPr id="3" name="Text Placeholder 2">
            <a:extLst>
              <a:ext uri="{FF2B5EF4-FFF2-40B4-BE49-F238E27FC236}">
                <a16:creationId xmlns:a16="http://schemas.microsoft.com/office/drawing/2014/main" id="{E3F7E2BE-4F66-4B03-9514-29B4C5769FDA}"/>
              </a:ext>
            </a:extLst>
          </p:cNvPr>
          <p:cNvSpPr>
            <a:spLocks noGrp="1"/>
          </p:cNvSpPr>
          <p:nvPr>
            <p:ph type="body" idx="1"/>
          </p:nvPr>
        </p:nvSpPr>
        <p:spPr/>
        <p:txBody>
          <a:bodyPr/>
          <a:lstStyle/>
          <a:p>
            <a:r>
              <a:rPr lang="en-IN" dirty="0"/>
              <a:t>Variation of sparsity from 5% to 90% </a:t>
            </a:r>
          </a:p>
          <a:p>
            <a:r>
              <a:rPr lang="en-IN" dirty="0"/>
              <a:t>Number of observations (N) = 50, Number of features (p) = 100 , Sparsity = 5 to 90</a:t>
            </a:r>
          </a:p>
          <a:p>
            <a:pPr marL="114300" indent="0">
              <a:buNone/>
            </a:pPr>
            <a:endParaRPr lang="en-IN" dirty="0"/>
          </a:p>
        </p:txBody>
      </p:sp>
      <p:pic>
        <p:nvPicPr>
          <p:cNvPr id="4" name="Picture 3">
            <a:extLst>
              <a:ext uri="{FF2B5EF4-FFF2-40B4-BE49-F238E27FC236}">
                <a16:creationId xmlns:a16="http://schemas.microsoft.com/office/drawing/2014/main" id="{C5F0E468-8FAC-48E5-8AEF-C2FA9F4AA0BD}"/>
              </a:ext>
            </a:extLst>
          </p:cNvPr>
          <p:cNvPicPr>
            <a:picLocks noChangeAspect="1"/>
          </p:cNvPicPr>
          <p:nvPr/>
        </p:nvPicPr>
        <p:blipFill>
          <a:blip r:embed="rId3"/>
          <a:stretch>
            <a:fillRect/>
          </a:stretch>
        </p:blipFill>
        <p:spPr>
          <a:xfrm>
            <a:off x="1188556" y="1667665"/>
            <a:ext cx="3256447" cy="2442335"/>
          </a:xfrm>
          <a:prstGeom prst="rect">
            <a:avLst/>
          </a:prstGeom>
        </p:spPr>
      </p:pic>
      <p:pic>
        <p:nvPicPr>
          <p:cNvPr id="6" name="Picture 5">
            <a:extLst>
              <a:ext uri="{FF2B5EF4-FFF2-40B4-BE49-F238E27FC236}">
                <a16:creationId xmlns:a16="http://schemas.microsoft.com/office/drawing/2014/main" id="{E15B2DB2-3034-4AE8-9B83-8CD6F20AD5A2}"/>
              </a:ext>
            </a:extLst>
          </p:cNvPr>
          <p:cNvPicPr>
            <a:picLocks noChangeAspect="1"/>
          </p:cNvPicPr>
          <p:nvPr/>
        </p:nvPicPr>
        <p:blipFill>
          <a:blip r:embed="rId4"/>
          <a:stretch>
            <a:fillRect/>
          </a:stretch>
        </p:blipFill>
        <p:spPr>
          <a:xfrm>
            <a:off x="4810608" y="1667666"/>
            <a:ext cx="3256447" cy="2442335"/>
          </a:xfrm>
          <a:prstGeom prst="rect">
            <a:avLst/>
          </a:prstGeom>
        </p:spPr>
      </p:pic>
    </p:spTree>
    <p:extLst>
      <p:ext uri="{BB962C8B-B14F-4D97-AF65-F5344CB8AC3E}">
        <p14:creationId xmlns:p14="http://schemas.microsoft.com/office/powerpoint/2010/main" val="489125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1" name="Google Shape;141;g7aec80ab7c_0_0"/>
          <p:cNvSpPr txBox="1">
            <a:spLocks noGrp="1"/>
          </p:cNvSpPr>
          <p:nvPr>
            <p:ph type="title"/>
          </p:nvPr>
        </p:nvSpPr>
        <p:spPr>
          <a:xfrm>
            <a:off x="822950" y="214951"/>
            <a:ext cx="7543800" cy="600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sz="2600" dirty="0"/>
              <a:t>Observations from LASSO using Co-ordinate Descent</a:t>
            </a:r>
            <a:endParaRPr sz="2600" dirty="0"/>
          </a:p>
        </p:txBody>
      </p:sp>
      <p:sp>
        <p:nvSpPr>
          <p:cNvPr id="143" name="Google Shape;143;g7aec80ab7c_0_0"/>
          <p:cNvSpPr txBox="1">
            <a:spLocks noGrp="1"/>
          </p:cNvSpPr>
          <p:nvPr>
            <p:ph type="sldNum" idx="12"/>
          </p:nvPr>
        </p:nvSpPr>
        <p:spPr>
          <a:xfrm>
            <a:off x="7425344" y="4844839"/>
            <a:ext cx="9840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t>16</a:t>
            </a:fld>
            <a:endParaRPr/>
          </a:p>
        </p:txBody>
      </p:sp>
      <p:sp>
        <p:nvSpPr>
          <p:cNvPr id="3" name="Text Placeholder 2">
            <a:extLst>
              <a:ext uri="{FF2B5EF4-FFF2-40B4-BE49-F238E27FC236}">
                <a16:creationId xmlns:a16="http://schemas.microsoft.com/office/drawing/2014/main" id="{E3F7E2BE-4F66-4B03-9514-29B4C5769FDA}"/>
              </a:ext>
            </a:extLst>
          </p:cNvPr>
          <p:cNvSpPr>
            <a:spLocks noGrp="1"/>
          </p:cNvSpPr>
          <p:nvPr>
            <p:ph type="body" idx="1"/>
          </p:nvPr>
        </p:nvSpPr>
        <p:spPr/>
        <p:txBody>
          <a:bodyPr/>
          <a:lstStyle/>
          <a:p>
            <a:r>
              <a:rPr lang="en-IN" dirty="0"/>
              <a:t>Variation of number of features (p):</a:t>
            </a:r>
          </a:p>
          <a:p>
            <a:r>
              <a:rPr lang="en-IN" dirty="0"/>
              <a:t>Number of observations (N) = 50, Number of features (p) = 100 to 300, Sparsity (s) = 8</a:t>
            </a:r>
          </a:p>
          <a:p>
            <a:pPr marL="114300" indent="0">
              <a:buNone/>
            </a:pPr>
            <a:endParaRPr lang="en-IN" dirty="0"/>
          </a:p>
        </p:txBody>
      </p:sp>
      <p:pic>
        <p:nvPicPr>
          <p:cNvPr id="4" name="Picture 3">
            <a:extLst>
              <a:ext uri="{FF2B5EF4-FFF2-40B4-BE49-F238E27FC236}">
                <a16:creationId xmlns:a16="http://schemas.microsoft.com/office/drawing/2014/main" id="{290C7B50-A3FE-4D15-A4E0-EDDB20A6C4AD}"/>
              </a:ext>
            </a:extLst>
          </p:cNvPr>
          <p:cNvPicPr>
            <a:picLocks noChangeAspect="1"/>
          </p:cNvPicPr>
          <p:nvPr/>
        </p:nvPicPr>
        <p:blipFill>
          <a:blip r:embed="rId3"/>
          <a:stretch>
            <a:fillRect/>
          </a:stretch>
        </p:blipFill>
        <p:spPr>
          <a:xfrm>
            <a:off x="1032162" y="1949988"/>
            <a:ext cx="3343355" cy="2507516"/>
          </a:xfrm>
          <a:prstGeom prst="rect">
            <a:avLst/>
          </a:prstGeom>
        </p:spPr>
      </p:pic>
      <p:pic>
        <p:nvPicPr>
          <p:cNvPr id="6" name="Picture 5">
            <a:extLst>
              <a:ext uri="{FF2B5EF4-FFF2-40B4-BE49-F238E27FC236}">
                <a16:creationId xmlns:a16="http://schemas.microsoft.com/office/drawing/2014/main" id="{83B4709E-FD60-45C5-BF62-A1ABE49967A8}"/>
              </a:ext>
            </a:extLst>
          </p:cNvPr>
          <p:cNvPicPr>
            <a:picLocks noChangeAspect="1"/>
          </p:cNvPicPr>
          <p:nvPr/>
        </p:nvPicPr>
        <p:blipFill>
          <a:blip r:embed="rId4"/>
          <a:stretch>
            <a:fillRect/>
          </a:stretch>
        </p:blipFill>
        <p:spPr>
          <a:xfrm>
            <a:off x="4768484" y="1898978"/>
            <a:ext cx="3411368" cy="2558526"/>
          </a:xfrm>
          <a:prstGeom prst="rect">
            <a:avLst/>
          </a:prstGeom>
        </p:spPr>
      </p:pic>
    </p:spTree>
    <p:extLst>
      <p:ext uri="{BB962C8B-B14F-4D97-AF65-F5344CB8AC3E}">
        <p14:creationId xmlns:p14="http://schemas.microsoft.com/office/powerpoint/2010/main" val="1885618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F6B8-76C3-4948-A095-56270E993E9B}"/>
              </a:ext>
            </a:extLst>
          </p:cNvPr>
          <p:cNvSpPr>
            <a:spLocks noGrp="1"/>
          </p:cNvSpPr>
          <p:nvPr>
            <p:ph type="title"/>
          </p:nvPr>
        </p:nvSpPr>
        <p:spPr/>
        <p:txBody>
          <a:bodyPr/>
          <a:lstStyle/>
          <a:p>
            <a:r>
              <a:rPr lang="en-IN" dirty="0"/>
              <a:t>Performance of CVX module</a:t>
            </a:r>
          </a:p>
        </p:txBody>
      </p:sp>
      <p:sp>
        <p:nvSpPr>
          <p:cNvPr id="3" name="Text Placeholder 2">
            <a:extLst>
              <a:ext uri="{FF2B5EF4-FFF2-40B4-BE49-F238E27FC236}">
                <a16:creationId xmlns:a16="http://schemas.microsoft.com/office/drawing/2014/main" id="{28ACD5D9-8A34-4339-8217-452851BA647E}"/>
              </a:ext>
            </a:extLst>
          </p:cNvPr>
          <p:cNvSpPr>
            <a:spLocks noGrp="1"/>
          </p:cNvSpPr>
          <p:nvPr>
            <p:ph type="body" idx="1"/>
          </p:nvPr>
        </p:nvSpPr>
        <p:spPr/>
        <p:txBody>
          <a:bodyPr/>
          <a:lstStyle/>
          <a:p>
            <a:r>
              <a:rPr lang="en-IN" dirty="0"/>
              <a:t>Solver used: QSQP from CVXPY package. This solver is used in solving quadratic programs.</a:t>
            </a:r>
          </a:p>
          <a:p>
            <a:r>
              <a:rPr lang="en-IN" dirty="0"/>
              <a:t>The time taken to solve the LASSO problem was minimal – a 100 fold lesser compared to the implementation of Co-ordinate descent. The number of iteration in Co-ordinate Descent had to be increased to match CVX module’s result.</a:t>
            </a:r>
          </a:p>
          <a:p>
            <a:r>
              <a:rPr lang="en-IN" dirty="0"/>
              <a:t>However, given p, as N was increased, there was a significant increases in the time taken to converge. </a:t>
            </a:r>
          </a:p>
        </p:txBody>
      </p:sp>
      <p:sp>
        <p:nvSpPr>
          <p:cNvPr id="4" name="Slide Number Placeholder 3">
            <a:extLst>
              <a:ext uri="{FF2B5EF4-FFF2-40B4-BE49-F238E27FC236}">
                <a16:creationId xmlns:a16="http://schemas.microsoft.com/office/drawing/2014/main" id="{82F6D709-8A6B-4D36-A81E-09D46D49BF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6" name="Picture 5">
            <a:extLst>
              <a:ext uri="{FF2B5EF4-FFF2-40B4-BE49-F238E27FC236}">
                <a16:creationId xmlns:a16="http://schemas.microsoft.com/office/drawing/2014/main" id="{6EADD9F8-B7B6-443C-B49C-B668F9ACC629}"/>
              </a:ext>
            </a:extLst>
          </p:cNvPr>
          <p:cNvPicPr>
            <a:picLocks noChangeAspect="1"/>
          </p:cNvPicPr>
          <p:nvPr/>
        </p:nvPicPr>
        <p:blipFill>
          <a:blip r:embed="rId2"/>
          <a:stretch>
            <a:fillRect/>
          </a:stretch>
        </p:blipFill>
        <p:spPr>
          <a:xfrm>
            <a:off x="1632198" y="2741399"/>
            <a:ext cx="2849118" cy="2136838"/>
          </a:xfrm>
          <a:prstGeom prst="rect">
            <a:avLst/>
          </a:prstGeom>
        </p:spPr>
      </p:pic>
      <p:pic>
        <p:nvPicPr>
          <p:cNvPr id="10" name="Picture 9">
            <a:extLst>
              <a:ext uri="{FF2B5EF4-FFF2-40B4-BE49-F238E27FC236}">
                <a16:creationId xmlns:a16="http://schemas.microsoft.com/office/drawing/2014/main" id="{1646CE88-E23A-43B3-9F14-F23EF9F8F63C}"/>
              </a:ext>
            </a:extLst>
          </p:cNvPr>
          <p:cNvPicPr>
            <a:picLocks noChangeAspect="1"/>
          </p:cNvPicPr>
          <p:nvPr/>
        </p:nvPicPr>
        <p:blipFill>
          <a:blip r:embed="rId3"/>
          <a:stretch>
            <a:fillRect/>
          </a:stretch>
        </p:blipFill>
        <p:spPr>
          <a:xfrm>
            <a:off x="4975178" y="2741399"/>
            <a:ext cx="3073191" cy="2304894"/>
          </a:xfrm>
          <a:prstGeom prst="rect">
            <a:avLst/>
          </a:prstGeom>
        </p:spPr>
      </p:pic>
    </p:spTree>
    <p:extLst>
      <p:ext uri="{BB962C8B-B14F-4D97-AF65-F5344CB8AC3E}">
        <p14:creationId xmlns:p14="http://schemas.microsoft.com/office/powerpoint/2010/main" val="2409052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1" name="Google Shape;141;g7aec80ab7c_0_0"/>
          <p:cNvSpPr txBox="1">
            <a:spLocks noGrp="1"/>
          </p:cNvSpPr>
          <p:nvPr>
            <p:ph type="title"/>
          </p:nvPr>
        </p:nvSpPr>
        <p:spPr>
          <a:xfrm>
            <a:off x="822950" y="214951"/>
            <a:ext cx="7543800" cy="600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sz="2600" dirty="0"/>
              <a:t>LASSO Dual using Dykstra’s Algorithm</a:t>
            </a:r>
            <a:endParaRPr sz="2600" dirty="0"/>
          </a:p>
        </p:txBody>
      </p:sp>
      <p:sp>
        <p:nvSpPr>
          <p:cNvPr id="143" name="Google Shape;143;g7aec80ab7c_0_0"/>
          <p:cNvSpPr txBox="1">
            <a:spLocks noGrp="1"/>
          </p:cNvSpPr>
          <p:nvPr>
            <p:ph type="sldNum" idx="12"/>
          </p:nvPr>
        </p:nvSpPr>
        <p:spPr>
          <a:xfrm>
            <a:off x="7425344" y="4844839"/>
            <a:ext cx="9840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t>18</a:t>
            </a:fld>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3F7E2BE-4F66-4B03-9514-29B4C5769FDA}"/>
                  </a:ext>
                </a:extLst>
              </p:cNvPr>
              <p:cNvSpPr>
                <a:spLocks noGrp="1"/>
              </p:cNvSpPr>
              <p:nvPr>
                <p:ph type="body" idx="1"/>
              </p:nvPr>
            </p:nvSpPr>
            <p:spPr/>
            <p:txBody>
              <a:bodyPr/>
              <a:lstStyle/>
              <a:p>
                <a:r>
                  <a:rPr lang="en-IN" dirty="0"/>
                  <a:t>Original Dual problem of LASSO:</a:t>
                </a:r>
              </a:p>
              <a:p>
                <a14:m>
                  <m:oMath xmlns:m="http://schemas.openxmlformats.org/officeDocument/2006/math">
                    <m:r>
                      <a:rPr lang="en-IN" b="0" i="1" smtClean="0">
                        <a:latin typeface="Cambria Math" panose="02040503050406030204" pitchFamily="18" charset="0"/>
                      </a:rPr>
                      <m:t>𝑚𝑎𝑥𝑖𝑚𝑖𝑧𝑒</m:t>
                    </m:r>
                    <m:r>
                      <a:rPr lang="en-IN" b="0" i="1" smtClean="0">
                        <a:latin typeface="Cambria Math" panose="02040503050406030204" pitchFamily="18" charset="0"/>
                      </a:rPr>
                      <m:t> </m:t>
                    </m:r>
                    <m:r>
                      <a:rPr lang="en-IN" b="0" i="1" smtClean="0">
                        <a:latin typeface="Cambria Math" panose="02040503050406030204" pitchFamily="18" charset="0"/>
                      </a:rPr>
                      <m:t>𝑜𝑣𝑒𝑟</m:t>
                    </m:r>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𝜃</m:t>
                    </m:r>
                    <m:r>
                      <a:rPr lang="en-IN" b="0" i="1" smtClean="0">
                        <a:latin typeface="Cambria Math" panose="02040503050406030204" pitchFamily="18" charset="0"/>
                        <a:ea typeface="Cambria Math" panose="02040503050406030204" pitchFamily="18" charset="0"/>
                      </a:rPr>
                      <m:t> </m:t>
                    </m:r>
                    <m:d>
                      <m:dPr>
                        <m:ctrlPr>
                          <a:rPr lang="en-IN" b="0" i="1" smtClean="0">
                            <a:latin typeface="Cambria Math" panose="02040503050406030204" pitchFamily="18" charset="0"/>
                            <a:ea typeface="Cambria Math" panose="02040503050406030204" pitchFamily="18" charset="0"/>
                          </a:rPr>
                        </m:ctrlPr>
                      </m:dPr>
                      <m:e>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m:t>
                            </m:r>
                          </m:den>
                        </m:f>
                      </m:e>
                    </m:d>
                    <m:r>
                      <a:rPr lang="en-IN" b="0" i="1" smtClean="0">
                        <a:latin typeface="Cambria Math" panose="02040503050406030204" pitchFamily="18" charset="0"/>
                        <a:ea typeface="Cambria Math" panose="02040503050406030204" pitchFamily="18" charset="0"/>
                      </a:rPr>
                      <m:t>∗</m:t>
                    </m:r>
                    <m:d>
                      <m:dPr>
                        <m:ctrlPr>
                          <a:rPr lang="en-IN" b="0" i="1" smtClean="0">
                            <a:latin typeface="Cambria Math" panose="02040503050406030204" pitchFamily="18" charset="0"/>
                            <a:ea typeface="Cambria Math" panose="02040503050406030204" pitchFamily="18" charset="0"/>
                          </a:rPr>
                        </m:ctrlPr>
                      </m:dPr>
                      <m:e>
                        <m:d>
                          <m:dPr>
                            <m:begChr m:val="|"/>
                            <m:endChr m:val="|"/>
                            <m:ctrlPr>
                              <a:rPr lang="en-IN" b="0" i="1" smtClean="0">
                                <a:latin typeface="Cambria Math" panose="02040503050406030204" pitchFamily="18" charset="0"/>
                                <a:ea typeface="Cambria Math" panose="02040503050406030204" pitchFamily="18" charset="0"/>
                              </a:rPr>
                            </m:ctrlPr>
                          </m:dPr>
                          <m:e>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𝑦</m:t>
                                </m:r>
                              </m:e>
                            </m:d>
                          </m:e>
                        </m:d>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d>
                              <m:dPr>
                                <m:begChr m:val="|"/>
                                <m:endChr m:val="|"/>
                                <m:ctrlPr>
                                  <a:rPr lang="en-IN" b="0" i="1" smtClean="0">
                                    <a:latin typeface="Cambria Math" panose="02040503050406030204" pitchFamily="18" charset="0"/>
                                    <a:ea typeface="Cambria Math" panose="02040503050406030204" pitchFamily="18" charset="0"/>
                                  </a:rPr>
                                </m:ctrlPr>
                              </m:dPr>
                              <m:e>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𝜃</m:t>
                                    </m:r>
                                  </m:e>
                                </m:d>
                              </m:e>
                            </m:d>
                          </m:e>
                          <m:sup>
                            <m:r>
                              <a:rPr lang="en-IN" b="0" i="1" smtClean="0">
                                <a:latin typeface="Cambria Math" panose="02040503050406030204" pitchFamily="18" charset="0"/>
                                <a:ea typeface="Cambria Math" panose="02040503050406030204" pitchFamily="18" charset="0"/>
                              </a:rPr>
                              <m:t>2</m:t>
                            </m:r>
                          </m:sup>
                        </m:sSup>
                      </m:e>
                    </m:d>
                    <m:r>
                      <a:rPr lang="en-IN" b="0" i="1" smtClean="0">
                        <a:latin typeface="Cambria Math" panose="02040503050406030204" pitchFamily="18" charset="0"/>
                        <a:ea typeface="Cambria Math" panose="02040503050406030204" pitchFamily="18" charset="0"/>
                      </a:rPr>
                      <m:t>𝑠𝑢𝑏𝑗𝑒𝑐𝑡</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𝑡𝑜</m:t>
                    </m:r>
                    <m:r>
                      <a:rPr lang="en-IN" b="0" i="1" smtClean="0">
                        <a:latin typeface="Cambria Math" panose="02040503050406030204" pitchFamily="18" charset="0"/>
                        <a:ea typeface="Cambria Math" panose="02040503050406030204" pitchFamily="18" charset="0"/>
                      </a:rPr>
                      <m:t> </m:t>
                    </m:r>
                    <m:d>
                      <m:dPr>
                        <m:begChr m:val="|"/>
                        <m:endChr m:val="|"/>
                        <m:ctrlPr>
                          <a:rPr lang="en-IN" b="0" i="1" smtClean="0">
                            <a:latin typeface="Cambria Math" panose="02040503050406030204" pitchFamily="18" charset="0"/>
                            <a:ea typeface="Cambria Math" panose="02040503050406030204" pitchFamily="18" charset="0"/>
                          </a:rPr>
                        </m:ctrlPr>
                      </m:dPr>
                      <m:e>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𝑋</m:t>
                                </m:r>
                              </m:e>
                              <m:sup>
                                <m:r>
                                  <a:rPr lang="en-IN" b="0" i="1" smtClean="0">
                                    <a:latin typeface="Cambria Math" panose="02040503050406030204" pitchFamily="18" charset="0"/>
                                    <a:ea typeface="Cambria Math" panose="02040503050406030204" pitchFamily="18" charset="0"/>
                                  </a:rPr>
                                  <m:t>𝑇</m:t>
                                </m:r>
                              </m:sup>
                            </m:sSup>
                            <m:r>
                              <a:rPr lang="en-IN" b="0" i="1" smtClean="0">
                                <a:latin typeface="Cambria Math" panose="02040503050406030204" pitchFamily="18" charset="0"/>
                                <a:ea typeface="Cambria Math" panose="02040503050406030204" pitchFamily="18" charset="0"/>
                              </a:rPr>
                              <m:t>𝜃</m:t>
                            </m:r>
                          </m:e>
                        </m:d>
                      </m:e>
                    </m:d>
                    <m:r>
                      <a:rPr lang="en-IN" b="0" i="1" smtClean="0">
                        <a:latin typeface="Cambria Math" panose="02040503050406030204" pitchFamily="18" charset="0"/>
                        <a:ea typeface="Cambria Math" panose="02040503050406030204" pitchFamily="18" charset="0"/>
                      </a:rPr>
                      <m:t>≤ </m:t>
                    </m:r>
                    <m:r>
                      <a:rPr lang="en-IN" i="1" dirty="0" smtClean="0">
                        <a:latin typeface="Cambria Math" panose="02040503050406030204" pitchFamily="18" charset="0"/>
                      </a:rPr>
                      <m:t>𝜆</m:t>
                    </m:r>
                  </m:oMath>
                </a14:m>
                <a:endParaRPr lang="en-IN" dirty="0"/>
              </a:p>
              <a:p>
                <a:r>
                  <a:rPr lang="en-IN" dirty="0"/>
                  <a:t>This problem is converted to resemble a convex projection theorem that is solved by Dykstra's algorithm. The equivalent problem is</a:t>
                </a:r>
              </a:p>
              <a:p>
                <a14:m>
                  <m:oMath xmlns:m="http://schemas.openxmlformats.org/officeDocument/2006/math">
                    <m:r>
                      <a:rPr lang="en-IN" i="1">
                        <a:latin typeface="Cambria Math" panose="02040503050406030204" pitchFamily="18" charset="0"/>
                      </a:rPr>
                      <m:t>𝑚</m:t>
                    </m:r>
                    <m:r>
                      <a:rPr lang="en-IN" b="0" i="1" smtClean="0">
                        <a:latin typeface="Cambria Math" panose="02040503050406030204" pitchFamily="18" charset="0"/>
                      </a:rPr>
                      <m:t>𝑖𝑛𝑖𝑚𝑖𝑧𝑒</m:t>
                    </m:r>
                    <m:r>
                      <a:rPr lang="en-IN" i="1">
                        <a:latin typeface="Cambria Math" panose="02040503050406030204" pitchFamily="18" charset="0"/>
                      </a:rPr>
                      <m:t> </m:t>
                    </m:r>
                    <m:r>
                      <a:rPr lang="en-IN" i="1">
                        <a:latin typeface="Cambria Math" panose="02040503050406030204" pitchFamily="18" charset="0"/>
                      </a:rPr>
                      <m:t>𝑜𝑣𝑒𝑟</m:t>
                    </m:r>
                    <m:r>
                      <a:rPr lang="en-IN" i="1">
                        <a:latin typeface="Cambria Math" panose="02040503050406030204" pitchFamily="18" charset="0"/>
                      </a:rPr>
                      <m:t> </m:t>
                    </m:r>
                    <m:r>
                      <a:rPr lang="en-IN" i="1">
                        <a:latin typeface="Cambria Math" panose="02040503050406030204" pitchFamily="18" charset="0"/>
                        <a:ea typeface="Cambria Math" panose="02040503050406030204" pitchFamily="18" charset="0"/>
                      </a:rPr>
                      <m:t>𝜃</m:t>
                    </m:r>
                    <m:r>
                      <a:rPr lang="en-IN" i="1">
                        <a:latin typeface="Cambria Math" panose="02040503050406030204" pitchFamily="18" charset="0"/>
                        <a:ea typeface="Cambria Math" panose="02040503050406030204" pitchFamily="18" charset="0"/>
                      </a:rPr>
                      <m:t> </m:t>
                    </m:r>
                    <m:d>
                      <m:dPr>
                        <m:ctrlPr>
                          <a:rPr lang="en-IN" i="1">
                            <a:latin typeface="Cambria Math" panose="02040503050406030204" pitchFamily="18" charset="0"/>
                            <a:ea typeface="Cambria Math" panose="02040503050406030204" pitchFamily="18" charset="0"/>
                          </a:rPr>
                        </m:ctrlPr>
                      </m:dPr>
                      <m:e>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i="1">
                                <a:latin typeface="Cambria Math" panose="02040503050406030204" pitchFamily="18" charset="0"/>
                                <a:ea typeface="Cambria Math" panose="02040503050406030204" pitchFamily="18" charset="0"/>
                              </a:rPr>
                              <m:t>2</m:t>
                            </m:r>
                          </m:den>
                        </m:f>
                      </m:e>
                    </m:d>
                    <m:r>
                      <a:rPr lang="en-IN" i="1">
                        <a:latin typeface="Cambria Math" panose="02040503050406030204" pitchFamily="18" charset="0"/>
                        <a:ea typeface="Cambria Math" panose="02040503050406030204" pitchFamily="18" charset="0"/>
                      </a:rPr>
                      <m:t>∗</m:t>
                    </m:r>
                    <m:d>
                      <m:dPr>
                        <m:ctrlPr>
                          <a:rPr lang="en-IN" i="1">
                            <a:latin typeface="Cambria Math" panose="02040503050406030204" pitchFamily="18" charset="0"/>
                            <a:ea typeface="Cambria Math" panose="02040503050406030204" pitchFamily="18" charset="0"/>
                          </a:rPr>
                        </m:ctrlPr>
                      </m:dPr>
                      <m:e>
                        <m:sSup>
                          <m:sSupPr>
                            <m:ctrlPr>
                              <a:rPr lang="en-IN" i="1" smtClean="0">
                                <a:latin typeface="Cambria Math" panose="02040503050406030204" pitchFamily="18" charset="0"/>
                                <a:ea typeface="Cambria Math" panose="02040503050406030204" pitchFamily="18" charset="0"/>
                              </a:rPr>
                            </m:ctrlPr>
                          </m:sSupPr>
                          <m:e>
                            <m:d>
                              <m:dPr>
                                <m:begChr m:val="|"/>
                                <m:endChr m:val="|"/>
                                <m:ctrlPr>
                                  <a:rPr lang="en-IN" i="1">
                                    <a:latin typeface="Cambria Math" panose="02040503050406030204" pitchFamily="18" charset="0"/>
                                    <a:ea typeface="Cambria Math" panose="02040503050406030204" pitchFamily="18" charset="0"/>
                                  </a:rPr>
                                </m:ctrlPr>
                              </m:dPr>
                              <m:e>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𝜃</m:t>
                                    </m:r>
                                  </m:e>
                                </m:d>
                              </m:e>
                            </m:d>
                          </m:e>
                          <m:sup>
                            <m:r>
                              <a:rPr lang="en-IN" i="1">
                                <a:latin typeface="Cambria Math" panose="02040503050406030204" pitchFamily="18" charset="0"/>
                                <a:ea typeface="Cambria Math" panose="02040503050406030204" pitchFamily="18" charset="0"/>
                              </a:rPr>
                              <m:t>2</m:t>
                            </m:r>
                          </m:sup>
                        </m:sSup>
                      </m:e>
                    </m:d>
                    <m:r>
                      <a:rPr lang="en-IN" i="1">
                        <a:latin typeface="Cambria Math" panose="02040503050406030204" pitchFamily="18" charset="0"/>
                        <a:ea typeface="Cambria Math" panose="02040503050406030204" pitchFamily="18" charset="0"/>
                      </a:rPr>
                      <m:t>𝑠𝑢𝑏𝑗𝑒𝑐𝑡</m:t>
                    </m:r>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𝑡𝑜</m:t>
                    </m:r>
                    <m:r>
                      <a:rPr lang="en-IN" i="1">
                        <a:latin typeface="Cambria Math" panose="02040503050406030204" pitchFamily="18" charset="0"/>
                        <a:ea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d>
                          <m:dPr>
                            <m:begChr m:val="|"/>
                            <m:endChr m:val="|"/>
                            <m:ctrlPr>
                              <a:rPr lang="en-IN" i="1">
                                <a:latin typeface="Cambria Math" panose="02040503050406030204" pitchFamily="18" charset="0"/>
                                <a:ea typeface="Cambria Math" panose="02040503050406030204" pitchFamily="18" charset="0"/>
                              </a:rPr>
                            </m:ctrlPr>
                          </m:dPr>
                          <m:e>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𝑋</m:t>
                                    </m:r>
                                  </m:e>
                                  <m:sup>
                                    <m:r>
                                      <a:rPr lang="en-IN" i="1">
                                        <a:latin typeface="Cambria Math" panose="02040503050406030204" pitchFamily="18" charset="0"/>
                                        <a:ea typeface="Cambria Math" panose="02040503050406030204" pitchFamily="18" charset="0"/>
                                      </a:rPr>
                                      <m:t>𝑇</m:t>
                                    </m:r>
                                  </m:sup>
                                </m:sSup>
                                <m:r>
                                  <a:rPr lang="en-IN" i="1">
                                    <a:latin typeface="Cambria Math" panose="02040503050406030204" pitchFamily="18" charset="0"/>
                                    <a:ea typeface="Cambria Math" panose="02040503050406030204" pitchFamily="18" charset="0"/>
                                  </a:rPr>
                                  <m:t>𝜃</m:t>
                                </m:r>
                              </m:e>
                            </m:d>
                          </m:e>
                        </m:d>
                      </m:e>
                      <m:sub>
                        <m:r>
                          <a:rPr lang="en-IN" b="0" i="1" smtClean="0">
                            <a:latin typeface="Cambria Math" panose="02040503050406030204" pitchFamily="18" charset="0"/>
                            <a:ea typeface="Cambria Math" panose="02040503050406030204" pitchFamily="18" charset="0"/>
                          </a:rPr>
                          <m:t>∞</m:t>
                        </m:r>
                      </m:sub>
                    </m:sSub>
                    <m:r>
                      <a:rPr lang="en-IN" i="1">
                        <a:latin typeface="Cambria Math" panose="02040503050406030204" pitchFamily="18" charset="0"/>
                        <a:ea typeface="Cambria Math" panose="02040503050406030204" pitchFamily="18" charset="0"/>
                      </a:rPr>
                      <m:t>≤ </m:t>
                    </m:r>
                    <m:r>
                      <a:rPr lang="en-IN" i="1" dirty="0">
                        <a:latin typeface="Cambria Math" panose="02040503050406030204" pitchFamily="18" charset="0"/>
                      </a:rPr>
                      <m:t>𝜆</m:t>
                    </m:r>
                  </m:oMath>
                </a14:m>
                <a:endParaRPr lang="en-IN" dirty="0"/>
              </a:p>
              <a:p>
                <a:r>
                  <a:rPr lang="en-IN" dirty="0"/>
                  <a:t>Here, the constraint means that each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𝑋</m:t>
                                    </m:r>
                                  </m:e>
                                  <m:sub>
                                    <m:r>
                                      <a:rPr lang="en-IN" b="0" i="1" smtClean="0">
                                        <a:latin typeface="Cambria Math" panose="02040503050406030204" pitchFamily="18" charset="0"/>
                                      </a:rPr>
                                      <m:t>𝑖</m:t>
                                    </m:r>
                                  </m:sub>
                                  <m:sup>
                                    <m:r>
                                      <a:rPr lang="en-IN" b="0" i="1" smtClean="0">
                                        <a:latin typeface="Cambria Math" panose="02040503050406030204" pitchFamily="18" charset="0"/>
                                      </a:rPr>
                                      <m:t>𝑇</m:t>
                                    </m:r>
                                  </m:sup>
                                </m:sSubSup>
                                <m:r>
                                  <a:rPr lang="en-IN" b="0" i="1" smtClean="0">
                                    <a:latin typeface="Cambria Math" panose="02040503050406030204" pitchFamily="18" charset="0"/>
                                    <a:ea typeface="Cambria Math" panose="02040503050406030204" pitchFamily="18" charset="0"/>
                                  </a:rPr>
                                  <m:t>𝜃</m:t>
                                </m:r>
                              </m:e>
                            </m:d>
                          </m:e>
                        </m:d>
                      </m:e>
                      <m:sub>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ea typeface="Cambria Math" panose="02040503050406030204" pitchFamily="18" charset="0"/>
                      </a:rPr>
                      <m:t>≤</m:t>
                    </m:r>
                    <m:r>
                      <a:rPr lang="en-IN" i="1" dirty="0" smtClean="0">
                        <a:latin typeface="Cambria Math" panose="02040503050406030204" pitchFamily="18" charset="0"/>
                      </a:rPr>
                      <m:t>𝜆</m:t>
                    </m:r>
                    <m:r>
                      <a:rPr lang="en-IN" b="0" i="0" dirty="0" smtClean="0">
                        <a:latin typeface="Cambria Math" panose="02040503050406030204" pitchFamily="18" charset="0"/>
                      </a:rPr>
                      <m:t>, </m:t>
                    </m:r>
                    <m:r>
                      <m:rPr>
                        <m:sty m:val="p"/>
                      </m:rPr>
                      <a:rPr lang="en-IN" b="0" i="0" dirty="0" smtClean="0">
                        <a:latin typeface="Cambria Math" panose="02040503050406030204" pitchFamily="18" charset="0"/>
                      </a:rPr>
                      <m:t>i</m:t>
                    </m:r>
                    <m:r>
                      <a:rPr lang="en-IN" b="0" i="0" dirty="0" smtClean="0">
                        <a:latin typeface="Cambria Math" panose="02040503050406030204" pitchFamily="18" charset="0"/>
                      </a:rPr>
                      <m:t>=1,2,..</m:t>
                    </m:r>
                    <m:r>
                      <m:rPr>
                        <m:sty m:val="p"/>
                      </m:rPr>
                      <a:rPr lang="en-IN" b="0" i="0" dirty="0" smtClean="0">
                        <a:latin typeface="Cambria Math" panose="02040503050406030204" pitchFamily="18" charset="0"/>
                      </a:rPr>
                      <m:t>d</m:t>
                    </m:r>
                  </m:oMath>
                </a14:m>
                <a:r>
                  <a:rPr lang="en-IN" dirty="0"/>
                  <a:t>. Therefore each of these constraints across </a:t>
                </a:r>
                <a:r>
                  <a:rPr lang="en-IN" dirty="0" err="1"/>
                  <a:t>i</a:t>
                </a:r>
                <a:r>
                  <a:rPr lang="en-IN" dirty="0"/>
                  <a:t> is treated as a convex sets to be projected onto and the Dykstra’s algorithm is carried out. </a:t>
                </a:r>
              </a:p>
              <a:p>
                <a:endParaRPr lang="en-IN" dirty="0"/>
              </a:p>
              <a:p>
                <a:endParaRPr lang="en-IN" dirty="0"/>
              </a:p>
              <a:p>
                <a:endParaRPr lang="en-IN" dirty="0"/>
              </a:p>
              <a:p>
                <a:pPr marL="114300" indent="0">
                  <a:buNone/>
                </a:pPr>
                <a:endParaRPr lang="en-IN" dirty="0"/>
              </a:p>
              <a:p>
                <a:endParaRPr lang="en-IN" dirty="0"/>
              </a:p>
            </p:txBody>
          </p:sp>
        </mc:Choice>
        <mc:Fallback xmlns="">
          <p:sp>
            <p:nvSpPr>
              <p:cNvPr id="3" name="Text Placeholder 2">
                <a:extLst>
                  <a:ext uri="{FF2B5EF4-FFF2-40B4-BE49-F238E27FC236}">
                    <a16:creationId xmlns:a16="http://schemas.microsoft.com/office/drawing/2014/main" id="{E3F7E2BE-4F66-4B03-9514-29B4C5769FDA}"/>
                  </a:ext>
                </a:extLst>
              </p:cNvPr>
              <p:cNvSpPr>
                <a:spLocks noGrp="1" noRot="1" noChangeAspect="1" noMove="1" noResize="1" noEditPoints="1" noAdjustHandles="1" noChangeArrowheads="1" noChangeShapeType="1" noTextEdit="1"/>
              </p:cNvSpPr>
              <p:nvPr>
                <p:ph type="body" idx="1"/>
              </p:nvPr>
            </p:nvSpPr>
            <p:spPr>
              <a:blipFill>
                <a:blip r:embed="rId3"/>
                <a:stretch>
                  <a:fillRect l="-566"/>
                </a:stretch>
              </a:blipFill>
            </p:spPr>
            <p:txBody>
              <a:bodyPr/>
              <a:lstStyle/>
              <a:p>
                <a:r>
                  <a:rPr lang="en-IN">
                    <a:noFill/>
                  </a:rPr>
                  <a:t> </a:t>
                </a:r>
              </a:p>
            </p:txBody>
          </p:sp>
        </mc:Fallback>
      </mc:AlternateContent>
    </p:spTree>
    <p:extLst>
      <p:ext uri="{BB962C8B-B14F-4D97-AF65-F5344CB8AC3E}">
        <p14:creationId xmlns:p14="http://schemas.microsoft.com/office/powerpoint/2010/main" val="427015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CEB0-3EA2-4016-9C29-A3AFF7CDAF1C}"/>
              </a:ext>
            </a:extLst>
          </p:cNvPr>
          <p:cNvSpPr>
            <a:spLocks noGrp="1"/>
          </p:cNvSpPr>
          <p:nvPr>
            <p:ph type="title"/>
          </p:nvPr>
        </p:nvSpPr>
        <p:spPr/>
        <p:txBody>
          <a:bodyPr/>
          <a:lstStyle/>
          <a:p>
            <a:r>
              <a:rPr lang="en-IN" dirty="0"/>
              <a:t>Observations on LASSO Dual </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7F7C6C7E-257C-400C-8916-41E70FC80377}"/>
                  </a:ext>
                </a:extLst>
              </p:cNvPr>
              <p:cNvSpPr>
                <a:spLocks noGrp="1"/>
              </p:cNvSpPr>
              <p:nvPr>
                <p:ph type="body" idx="1"/>
              </p:nvPr>
            </p:nvSpPr>
            <p:spPr/>
            <p:txBody>
              <a:bodyPr/>
              <a:lstStyle/>
              <a:p>
                <a:r>
                  <a:rPr lang="en-IN" dirty="0"/>
                  <a:t>The Projection is carried out using CVXPY . Since there are 2*p </a:t>
                </a:r>
                <a:r>
                  <a:rPr lang="en-IN" dirty="0" err="1"/>
                  <a:t>halfspaces</a:t>
                </a:r>
                <a:r>
                  <a:rPr lang="en-IN" dirty="0"/>
                  <a:t>, it takes more time than the Co-ordinate Descent Algorithm or a CVX optimizer. </a:t>
                </a:r>
              </a:p>
              <a:p>
                <a:r>
                  <a:rPr lang="en-IN" dirty="0"/>
                  <a:t>For an over-determined system , the following equation is satisfied: </a:t>
                </a:r>
                <a14:m>
                  <m:oMath xmlns:m="http://schemas.openxmlformats.org/officeDocument/2006/math">
                    <m:r>
                      <a:rPr lang="en-IN" i="1" smtClean="0">
                        <a:latin typeface="Cambria Math" panose="02040503050406030204" pitchFamily="18" charset="0"/>
                        <a:ea typeface="Cambria Math" panose="02040503050406030204" pitchFamily="18" charset="0"/>
                      </a:rPr>
                      <m:t>𝜃</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𝛽</m:t>
                    </m:r>
                  </m:oMath>
                </a14:m>
                <a:r>
                  <a:rPr lang="en-IN" dirty="0"/>
                  <a:t> where </a:t>
                </a:r>
                <a14:m>
                  <m:oMath xmlns:m="http://schemas.openxmlformats.org/officeDocument/2006/math">
                    <m:r>
                      <a:rPr lang="en-IN" i="1" smtClean="0">
                        <a:latin typeface="Cambria Math" panose="02040503050406030204" pitchFamily="18" charset="0"/>
                      </a:rPr>
                      <m:t>𝜃</m:t>
                    </m:r>
                  </m:oMath>
                </a14:m>
                <a:r>
                  <a:rPr lang="en-IN" dirty="0"/>
                  <a:t> is obtained from the Dykstra’s  algorithm and </a:t>
                </a:r>
                <a14:m>
                  <m:oMath xmlns:m="http://schemas.openxmlformats.org/officeDocument/2006/math">
                    <m:r>
                      <a:rPr lang="en-IN" i="1" smtClean="0">
                        <a:latin typeface="Cambria Math" panose="02040503050406030204" pitchFamily="18" charset="0"/>
                        <a:ea typeface="Cambria Math" panose="02040503050406030204" pitchFamily="18" charset="0"/>
                      </a:rPr>
                      <m:t>𝛽</m:t>
                    </m:r>
                  </m:oMath>
                </a14:m>
                <a:r>
                  <a:rPr lang="en-IN" dirty="0"/>
                  <a:t> is obtained from the Co-ordinate Descent Algorithm.</a:t>
                </a:r>
              </a:p>
              <a:p>
                <a:r>
                  <a:rPr lang="en-IN" dirty="0"/>
                  <a:t>For an under-determined system, the equation was satisfied but there was an L2 error of 0.01 to 0.3.</a:t>
                </a:r>
              </a:p>
              <a:p>
                <a:r>
                  <a:rPr lang="en-IN" dirty="0"/>
                  <a:t>Due to the time-consumption of the LASSO Dual, more samples and larger sizes of N and p were not taken into consideration.</a:t>
                </a:r>
              </a:p>
            </p:txBody>
          </p:sp>
        </mc:Choice>
        <mc:Fallback>
          <p:sp>
            <p:nvSpPr>
              <p:cNvPr id="3" name="Text Placeholder 2">
                <a:extLst>
                  <a:ext uri="{FF2B5EF4-FFF2-40B4-BE49-F238E27FC236}">
                    <a16:creationId xmlns:a16="http://schemas.microsoft.com/office/drawing/2014/main" id="{7F7C6C7E-257C-400C-8916-41E70FC80377}"/>
                  </a:ext>
                </a:extLst>
              </p:cNvPr>
              <p:cNvSpPr>
                <a:spLocks noGrp="1" noRot="1" noChangeAspect="1" noMove="1" noResize="1" noEditPoints="1" noAdjustHandles="1" noChangeArrowheads="1" noChangeShapeType="1" noTextEdit="1"/>
              </p:cNvSpPr>
              <p:nvPr>
                <p:ph type="body" idx="1"/>
              </p:nvPr>
            </p:nvSpPr>
            <p:spPr>
              <a:blipFill>
                <a:blip r:embed="rId2"/>
                <a:stretch>
                  <a:fillRect l="-566" r="-728"/>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56A03A31-3E99-4079-9B6A-E126DE03FF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400466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sp>
        <p:nvSpPr>
          <p:cNvPr id="106" name="Google Shape;106;g9a9e6b568b_1_31"/>
          <p:cNvSpPr txBox="1">
            <a:spLocks noGrp="1"/>
          </p:cNvSpPr>
          <p:nvPr>
            <p:ph type="title"/>
          </p:nvPr>
        </p:nvSpPr>
        <p:spPr>
          <a:xfrm>
            <a:off x="822950" y="214951"/>
            <a:ext cx="7543800" cy="6003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1800"/>
              <a:buNone/>
            </a:pPr>
            <a:r>
              <a:rPr lang="en-US" dirty="0"/>
              <a:t>Co-ordinate Descent</a:t>
            </a:r>
            <a:endParaRPr dirty="0"/>
          </a:p>
        </p:txBody>
      </p:sp>
      <mc:AlternateContent xmlns:mc="http://schemas.openxmlformats.org/markup-compatibility/2006" xmlns:a14="http://schemas.microsoft.com/office/drawing/2010/main">
        <mc:Choice Requires="a14">
          <p:sp>
            <p:nvSpPr>
              <p:cNvPr id="107" name="Google Shape;107;g9a9e6b568b_1_31"/>
              <p:cNvSpPr txBox="1">
                <a:spLocks noGrp="1"/>
              </p:cNvSpPr>
              <p:nvPr>
                <p:ph type="body" idx="1"/>
              </p:nvPr>
            </p:nvSpPr>
            <p:spPr>
              <a:xfrm>
                <a:off x="822950" y="883500"/>
                <a:ext cx="7787650" cy="3715800"/>
              </a:xfrm>
              <a:prstGeom prst="rect">
                <a:avLst/>
              </a:prstGeom>
              <a:noFill/>
              <a:ln>
                <a:noFill/>
              </a:ln>
            </p:spPr>
            <p:txBody>
              <a:bodyPr spcFirstLastPara="1" wrap="square" lIns="0" tIns="45700" rIns="0" bIns="45700" anchor="t" anchorCtr="0">
                <a:noAutofit/>
              </a:bodyPr>
              <a:lstStyle/>
              <a:p>
                <a:pPr marL="114300" lvl="0" indent="0" algn="l" rtl="0">
                  <a:lnSpc>
                    <a:spcPct val="90000"/>
                  </a:lnSpc>
                  <a:spcBef>
                    <a:spcPts val="0"/>
                  </a:spcBef>
                  <a:spcAft>
                    <a:spcPts val="0"/>
                  </a:spcAft>
                  <a:buSzPts val="1800"/>
                  <a:buNone/>
                </a:pPr>
                <a:endParaRPr lang="en-US" b="1" dirty="0">
                  <a:latin typeface="Calibri" panose="020F0502020204030204" pitchFamily="34" charset="0"/>
                  <a:cs typeface="Calibri" panose="020F0502020204030204" pitchFamily="34" charset="0"/>
                </a:endParaRPr>
              </a:p>
              <a:p>
                <a:pPr marL="457200" lvl="0" indent="-342900" algn="l" rtl="0">
                  <a:lnSpc>
                    <a:spcPct val="90000"/>
                  </a:lnSpc>
                  <a:spcBef>
                    <a:spcPts val="0"/>
                  </a:spcBef>
                  <a:spcAft>
                    <a:spcPts val="0"/>
                  </a:spcAft>
                  <a:buSzPts val="1800"/>
                  <a:buChar char="❖"/>
                </a:pPr>
                <a:r>
                  <a:rPr lang="en-US" sz="1600" b="1" dirty="0">
                    <a:latin typeface="Calibri" panose="020F0502020204030204" pitchFamily="34" charset="0"/>
                    <a:cs typeface="Calibri" panose="020F0502020204030204" pitchFamily="34" charset="0"/>
                  </a:rPr>
                  <a:t>Input</a:t>
                </a:r>
                <a:r>
                  <a:rPr lang="en-US" sz="1600" dirty="0">
                    <a:latin typeface="Calibri" panose="020F0502020204030204" pitchFamily="34" charset="0"/>
                    <a:cs typeface="Calibri" panose="020F0502020204030204" pitchFamily="34" charset="0"/>
                  </a:rPr>
                  <a:t>: We are given a convex differentiable function </a:t>
                </a:r>
                <a14:m>
                  <m:oMath xmlns:m="http://schemas.openxmlformats.org/officeDocument/2006/math">
                    <m:r>
                      <a:rPr lang="en-IN" sz="1600" b="0" i="1" smtClean="0">
                        <a:latin typeface="Cambria Math" panose="02040503050406030204" pitchFamily="18" charset="0"/>
                      </a:rPr>
                      <m:t>𝑓</m:t>
                    </m:r>
                    <m:d>
                      <m:dPr>
                        <m:ctrlPr>
                          <a:rPr lang="en-IN" sz="1600" b="0" i="1" smtClean="0">
                            <a:latin typeface="Cambria Math" panose="02040503050406030204" pitchFamily="18" charset="0"/>
                          </a:rPr>
                        </m:ctrlPr>
                      </m:dPr>
                      <m:e>
                        <m:r>
                          <a:rPr lang="en-IN" sz="1600" b="0" i="1" smtClean="0">
                            <a:latin typeface="Cambria Math" panose="02040503050406030204" pitchFamily="18" charset="0"/>
                          </a:rPr>
                          <m:t>𝑥</m:t>
                        </m:r>
                      </m:e>
                    </m:d>
                    <m:r>
                      <a:rPr lang="en-IN" sz="1600" b="0" i="1" smtClean="0">
                        <a:latin typeface="Cambria Math" panose="02040503050406030204" pitchFamily="18" charset="0"/>
                      </a:rPr>
                      <m:t>:</m:t>
                    </m:r>
                    <m:sSup>
                      <m:sSupPr>
                        <m:ctrlPr>
                          <a:rPr lang="en-IN" sz="1600" b="0" i="1" smtClean="0">
                            <a:latin typeface="Cambria Math" panose="02040503050406030204" pitchFamily="18" charset="0"/>
                          </a:rPr>
                        </m:ctrlPr>
                      </m:sSupPr>
                      <m:e>
                        <m:r>
                          <a:rPr lang="en-IN" sz="1600" b="0" i="1" smtClean="0">
                            <a:latin typeface="Cambria Math" panose="02040503050406030204" pitchFamily="18" charset="0"/>
                          </a:rPr>
                          <m:t>𝑅</m:t>
                        </m:r>
                      </m:e>
                      <m:sup>
                        <m:r>
                          <a:rPr lang="en-IN" sz="1600" b="0" i="1" smtClean="0">
                            <a:latin typeface="Cambria Math" panose="02040503050406030204" pitchFamily="18" charset="0"/>
                          </a:rPr>
                          <m:t>𝑛</m:t>
                        </m:r>
                      </m:sup>
                    </m:sSup>
                    <m:r>
                      <a:rPr lang="en-IN" sz="1600" b="0" i="1" smtClean="0">
                        <a:latin typeface="Cambria Math" panose="02040503050406030204" pitchFamily="18" charset="0"/>
                      </a:rPr>
                      <m:t>→</m:t>
                    </m:r>
                    <m:r>
                      <a:rPr lang="en-IN" sz="1600" b="0" i="1" smtClean="0">
                        <a:latin typeface="Cambria Math" panose="02040503050406030204" pitchFamily="18" charset="0"/>
                      </a:rPr>
                      <m:t>𝑅</m:t>
                    </m:r>
                  </m:oMath>
                </a14:m>
                <a:r>
                  <a:rPr lang="en-US" sz="1600" dirty="0">
                    <a:latin typeface="Calibri" panose="020F0502020204030204" pitchFamily="34" charset="0"/>
                    <a:cs typeface="Calibri" panose="020F0502020204030204" pitchFamily="34" charset="0"/>
                  </a:rPr>
                  <a:t> whose minimizer needs to be found.</a:t>
                </a:r>
              </a:p>
              <a:p>
                <a:pPr marL="457200" lvl="0" indent="-342900" algn="l" rtl="0">
                  <a:lnSpc>
                    <a:spcPct val="90000"/>
                  </a:lnSpc>
                  <a:spcBef>
                    <a:spcPts val="0"/>
                  </a:spcBef>
                  <a:spcAft>
                    <a:spcPts val="0"/>
                  </a:spcAft>
                  <a:buSzPts val="1800"/>
                  <a:buChar char="❖"/>
                </a:pPr>
                <a:r>
                  <a:rPr lang="en-US" sz="1600" dirty="0">
                    <a:latin typeface="Calibri" panose="020F0502020204030204" pitchFamily="34" charset="0"/>
                    <a:cs typeface="Calibri" panose="020F0502020204030204" pitchFamily="34" charset="0"/>
                  </a:rPr>
                  <a:t>Let’s assume we have found the global minimizer of this convex function. This statement translates to the fact that the minimizer is achieved along all the co-ordinate axes.</a:t>
                </a:r>
              </a:p>
            </p:txBody>
          </p:sp>
        </mc:Choice>
        <mc:Fallback xmlns="">
          <p:sp>
            <p:nvSpPr>
              <p:cNvPr id="107" name="Google Shape;107;g9a9e6b568b_1_31"/>
              <p:cNvSpPr txBox="1">
                <a:spLocks noGrp="1" noRot="1" noChangeAspect="1" noMove="1" noResize="1" noEditPoints="1" noAdjustHandles="1" noChangeArrowheads="1" noChangeShapeType="1" noTextEdit="1"/>
              </p:cNvSpPr>
              <p:nvPr>
                <p:ph type="body" idx="1"/>
              </p:nvPr>
            </p:nvSpPr>
            <p:spPr>
              <a:xfrm>
                <a:off x="822950" y="883500"/>
                <a:ext cx="7787650" cy="3715800"/>
              </a:xfrm>
              <a:prstGeom prst="rect">
                <a:avLst/>
              </a:prstGeom>
              <a:blipFill>
                <a:blip r:embed="rId3"/>
                <a:stretch>
                  <a:fillRect l="-548" r="-1878"/>
                </a:stretch>
              </a:blipFill>
              <a:ln>
                <a:noFill/>
              </a:ln>
            </p:spPr>
            <p:txBody>
              <a:bodyPr/>
              <a:lstStyle/>
              <a:p>
                <a:r>
                  <a:rPr lang="en-IN">
                    <a:noFill/>
                  </a:rPr>
                  <a:t> </a:t>
                </a:r>
              </a:p>
            </p:txBody>
          </p:sp>
        </mc:Fallback>
      </mc:AlternateContent>
      <p:sp>
        <p:nvSpPr>
          <p:cNvPr id="108" name="Google Shape;108;g9a9e6b568b_1_31"/>
          <p:cNvSpPr txBox="1">
            <a:spLocks noGrp="1"/>
          </p:cNvSpPr>
          <p:nvPr>
            <p:ph type="sldNum" idx="12"/>
          </p:nvPr>
        </p:nvSpPr>
        <p:spPr>
          <a:xfrm>
            <a:off x="7425344" y="4844839"/>
            <a:ext cx="9840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US"/>
              <a:t>2</a:t>
            </a:fld>
            <a:endParaRPr/>
          </a:p>
        </p:txBody>
      </p:sp>
      <p:sp>
        <p:nvSpPr>
          <p:cNvPr id="110" name="Google Shape;110;g9a9e6b568b_1_31"/>
          <p:cNvSpPr txBox="1"/>
          <p:nvPr/>
        </p:nvSpPr>
        <p:spPr>
          <a:xfrm>
            <a:off x="5186975" y="4426325"/>
            <a:ext cx="3745500" cy="27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rgbClr val="000000"/>
                </a:solidFill>
                <a:latin typeface="Calibri"/>
                <a:ea typeface="Calibri"/>
                <a:cs typeface="Calibri"/>
                <a:sym typeface="Calibri"/>
              </a:rPr>
              <a:t>.</a:t>
            </a:r>
            <a:endParaRPr sz="800" b="0" i="0" u="none" strike="noStrike" cap="none" dirty="0">
              <a:solidFill>
                <a:srgbClr val="000000"/>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EECFEB2C-3959-4BCB-A7FC-0478774B2D3A}"/>
              </a:ext>
            </a:extLst>
          </p:cNvPr>
          <p:cNvPicPr>
            <a:picLocks noChangeAspect="1"/>
          </p:cNvPicPr>
          <p:nvPr/>
        </p:nvPicPr>
        <p:blipFill>
          <a:blip r:embed="rId4"/>
          <a:stretch>
            <a:fillRect/>
          </a:stretch>
        </p:blipFill>
        <p:spPr>
          <a:xfrm>
            <a:off x="6306434" y="2492261"/>
            <a:ext cx="2237819" cy="22802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8269-D2AF-45E3-BBAD-77C7AA8C0EF4}"/>
              </a:ext>
            </a:extLst>
          </p:cNvPr>
          <p:cNvSpPr>
            <a:spLocks noGrp="1"/>
          </p:cNvSpPr>
          <p:nvPr>
            <p:ph type="title"/>
          </p:nvPr>
        </p:nvSpPr>
        <p:spPr/>
        <p:txBody>
          <a:bodyPr/>
          <a:lstStyle/>
          <a:p>
            <a:r>
              <a:rPr lang="en-IN" dirty="0"/>
              <a:t>Applications to Co-ordinate Descent Algorithm</a:t>
            </a:r>
          </a:p>
        </p:txBody>
      </p:sp>
      <p:sp>
        <p:nvSpPr>
          <p:cNvPr id="3" name="Text Placeholder 2">
            <a:extLst>
              <a:ext uri="{FF2B5EF4-FFF2-40B4-BE49-F238E27FC236}">
                <a16:creationId xmlns:a16="http://schemas.microsoft.com/office/drawing/2014/main" id="{1CB40967-3F95-4546-8B4C-ACCC0294B358}"/>
              </a:ext>
            </a:extLst>
          </p:cNvPr>
          <p:cNvSpPr>
            <a:spLocks noGrp="1"/>
          </p:cNvSpPr>
          <p:nvPr>
            <p:ph type="body" idx="1"/>
          </p:nvPr>
        </p:nvSpPr>
        <p:spPr/>
        <p:txBody>
          <a:bodyPr/>
          <a:lstStyle/>
          <a:p>
            <a:r>
              <a:rPr lang="en-IN" dirty="0"/>
              <a:t>Antenna array synthesis using Co-ordinate Descent Method:</a:t>
            </a:r>
          </a:p>
          <a:p>
            <a:r>
              <a:rPr lang="en-IN" dirty="0"/>
              <a:t>Co-ordinate descent method is used to find the weights on each of the antenna elements that satisfy a set of specifications on the beam pattern</a:t>
            </a:r>
          </a:p>
          <a:p>
            <a:r>
              <a:rPr lang="en-IN" dirty="0"/>
              <a:t>Focused beam patterns with fixed nulls and upper bound constraints over all the side lobes can be solved using Convex Optimization</a:t>
            </a:r>
          </a:p>
          <a:p>
            <a:r>
              <a:rPr lang="en-IN" dirty="0"/>
              <a:t>We are given the radiation pattern (specifications) and the number of elements as input.</a:t>
            </a:r>
          </a:p>
        </p:txBody>
      </p:sp>
      <p:sp>
        <p:nvSpPr>
          <p:cNvPr id="4" name="Slide Number Placeholder 3">
            <a:extLst>
              <a:ext uri="{FF2B5EF4-FFF2-40B4-BE49-F238E27FC236}">
                <a16:creationId xmlns:a16="http://schemas.microsoft.com/office/drawing/2014/main" id="{D0B1F949-56E2-43D5-886E-50EA8B2128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3695333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3F9EB-0464-452E-AEF7-0DFE0BF74D5B}"/>
              </a:ext>
            </a:extLst>
          </p:cNvPr>
          <p:cNvSpPr>
            <a:spLocks noGrp="1"/>
          </p:cNvSpPr>
          <p:nvPr>
            <p:ph type="title"/>
          </p:nvPr>
        </p:nvSpPr>
        <p:spPr/>
        <p:txBody>
          <a:bodyPr/>
          <a:lstStyle/>
          <a:p>
            <a:r>
              <a:rPr lang="en-IN" dirty="0"/>
              <a:t>Applications to Co-ordinate Descent Algorithm</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4739B05E-BB64-49AB-9544-D3BFD95923A9}"/>
                  </a:ext>
                </a:extLst>
              </p:cNvPr>
              <p:cNvSpPr>
                <a:spLocks noGrp="1"/>
              </p:cNvSpPr>
              <p:nvPr>
                <p:ph type="body" idx="1"/>
              </p:nvPr>
            </p:nvSpPr>
            <p:spPr/>
            <p:txBody>
              <a:bodyPr/>
              <a:lstStyle/>
              <a:p>
                <a:r>
                  <a:rPr lang="en-IN" dirty="0"/>
                  <a:t>Simple linear array synthesis: (</a:t>
                </a:r>
                <a:r>
                  <a:rPr lang="en-IN" dirty="0" err="1"/>
                  <a:t>Dolph</a:t>
                </a:r>
                <a:r>
                  <a:rPr lang="en-IN" dirty="0"/>
                  <a:t>-Chebyshev array was taken)</a:t>
                </a:r>
              </a:p>
              <a:p>
                <a:r>
                  <a:rPr lang="en-IN" dirty="0"/>
                  <a:t>Observation vector -&gt; Radiation pattern from -90 degree to 90 degree.</a:t>
                </a:r>
              </a:p>
              <a:p>
                <a:r>
                  <a:rPr lang="en-IN" dirty="0"/>
                  <a:t>Transform matrix -&gt; each element is represented by</a:t>
                </a:r>
              </a:p>
              <a:p>
                <a:pPr marL="114300" indent="0">
                  <a:buNone/>
                </a:pPr>
                <a:endParaRPr lang="en-IN" dirty="0"/>
              </a:p>
              <a:p>
                <a:pPr marL="114300" indent="0">
                  <a:buNone/>
                </a:pPr>
                <a14:m>
                  <m:oMathPara xmlns:m="http://schemas.openxmlformats.org/officeDocument/2006/math">
                    <m:oMathParaPr>
                      <m:jc m:val="centerGroup"/>
                    </m:oMathParaPr>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H</m:t>
                          </m:r>
                          <m:d>
                            <m:dPr>
                              <m:ctrlPr>
                                <a:rPr lang="en-IN" b="0" i="0" smtClean="0">
                                  <a:latin typeface="Cambria Math" panose="02040503050406030204" pitchFamily="18" charset="0"/>
                                </a:rPr>
                              </m:ctrlPr>
                            </m:dPr>
                            <m:e>
                              <m:r>
                                <a:rPr lang="en-IN" b="0" i="1" smtClean="0">
                                  <a:latin typeface="Cambria Math" panose="02040503050406030204" pitchFamily="18" charset="0"/>
                                </a:rPr>
                                <m:t>𝑡h𝑒𝑡𝑎</m:t>
                              </m:r>
                              <m:r>
                                <a:rPr lang="en-IN" b="0" i="1" smtClean="0">
                                  <a:latin typeface="Cambria Math" panose="02040503050406030204" pitchFamily="18" charset="0"/>
                                </a:rPr>
                                <m:t>,</m:t>
                              </m:r>
                              <m:r>
                                <a:rPr lang="en-IN" b="0" i="1" smtClean="0">
                                  <a:latin typeface="Cambria Math" panose="02040503050406030204" pitchFamily="18" charset="0"/>
                                </a:rPr>
                                <m:t>𝑛</m:t>
                              </m:r>
                            </m:e>
                          </m:d>
                          <m:r>
                            <a:rPr lang="en-IN" b="0" i="1" smtClean="0">
                              <a:latin typeface="Cambria Math" panose="02040503050406030204" pitchFamily="18" charset="0"/>
                            </a:rPr>
                            <m:t>= </m:t>
                          </m:r>
                          <m:r>
                            <m:rPr>
                              <m:sty m:val="p"/>
                            </m:rPr>
                            <a:rPr lang="en-IN" b="0" i="0" smtClean="0">
                              <a:latin typeface="Cambria Math" panose="02040503050406030204" pitchFamily="18" charset="0"/>
                            </a:rPr>
                            <m:t>exp</m:t>
                          </m:r>
                        </m:fName>
                        <m:e>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𝑖</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2</m:t>
                                  </m:r>
                                  <m:r>
                                    <a:rPr lang="en-IN" b="0" i="1" smtClean="0">
                                      <a:latin typeface="Cambria Math" panose="02040503050406030204" pitchFamily="18" charset="0"/>
                                    </a:rPr>
                                    <m:t>𝑝𝑖</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𝑠𝑝𝑎𝑐𝑖𝑛𝑔</m:t>
                                      </m:r>
                                    </m:num>
                                    <m:den>
                                      <m:r>
                                        <a:rPr lang="en-IN" b="0" i="1" smtClean="0">
                                          <a:latin typeface="Cambria Math" panose="02040503050406030204" pitchFamily="18" charset="0"/>
                                        </a:rPr>
                                        <m:t>𝑙𝑎𝑚𝑏𝑑𝑎</m:t>
                                      </m:r>
                                    </m:den>
                                  </m:f>
                                </m:e>
                              </m:d>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sin</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𝑡h𝑒𝑡𝑎</m:t>
                                      </m:r>
                                    </m:e>
                                  </m:d>
                                </m:e>
                              </m:func>
                              <m:r>
                                <a:rPr lang="en-IN" b="0" i="1" smtClean="0">
                                  <a:latin typeface="Cambria Math" panose="02040503050406030204" pitchFamily="18" charset="0"/>
                                </a:rPr>
                                <m:t>∗</m:t>
                              </m:r>
                              <m:r>
                                <a:rPr lang="en-IN" b="0" i="1" smtClean="0">
                                  <a:latin typeface="Cambria Math" panose="02040503050406030204" pitchFamily="18" charset="0"/>
                                </a:rPr>
                                <m:t>𝑛</m:t>
                              </m:r>
                            </m:e>
                          </m:d>
                        </m:e>
                      </m:func>
                    </m:oMath>
                  </m:oMathPara>
                </a14:m>
                <a:endParaRPr lang="en-IN" dirty="0"/>
              </a:p>
              <a:p>
                <a:pPr>
                  <a:buFont typeface="Wingdings" panose="05000000000000000000" pitchFamily="2" charset="2"/>
                  <a:buChar char="v"/>
                </a:pPr>
                <a:r>
                  <a:rPr lang="en-IN" dirty="0"/>
                  <a:t>Where theta is the angle between -90 to 90 degrees and n is the antenna element under consideration.</a:t>
                </a:r>
              </a:p>
              <a:p>
                <a:pPr>
                  <a:buFont typeface="Wingdings" panose="05000000000000000000" pitchFamily="2" charset="2"/>
                  <a:buChar char="v"/>
                </a:pPr>
                <a:r>
                  <a:rPr lang="en-IN" dirty="0"/>
                  <a:t>Once I know the Transform matrix, the operation became a least-squares problem  and Co-ordinate Descent Algorithm could be performed on the least-squares on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𝐶</m:t>
                        </m:r>
                      </m:e>
                      <m:sup>
                        <m:r>
                          <a:rPr lang="en-IN" b="0" i="1" smtClean="0">
                            <a:latin typeface="Cambria Math" panose="02040503050406030204" pitchFamily="18" charset="0"/>
                          </a:rPr>
                          <m:t>𝑛</m:t>
                        </m:r>
                      </m:sup>
                    </m:sSup>
                  </m:oMath>
                </a14:m>
                <a:r>
                  <a:rPr lang="en-IN" dirty="0"/>
                  <a:t> domain with lambda = 0.</a:t>
                </a:r>
              </a:p>
            </p:txBody>
          </p:sp>
        </mc:Choice>
        <mc:Fallback>
          <p:sp>
            <p:nvSpPr>
              <p:cNvPr id="3" name="Text Placeholder 2">
                <a:extLst>
                  <a:ext uri="{FF2B5EF4-FFF2-40B4-BE49-F238E27FC236}">
                    <a16:creationId xmlns:a16="http://schemas.microsoft.com/office/drawing/2014/main" id="{4739B05E-BB64-49AB-9544-D3BFD95923A9}"/>
                  </a:ext>
                </a:extLst>
              </p:cNvPr>
              <p:cNvSpPr>
                <a:spLocks noGrp="1" noRot="1" noChangeAspect="1" noMove="1" noResize="1" noEditPoints="1" noAdjustHandles="1" noChangeArrowheads="1" noChangeShapeType="1" noTextEdit="1"/>
              </p:cNvSpPr>
              <p:nvPr>
                <p:ph type="body" idx="1"/>
              </p:nvPr>
            </p:nvSpPr>
            <p:spPr>
              <a:blipFill>
                <a:blip r:embed="rId2"/>
                <a:stretch>
                  <a:fillRect l="-566" r="-970"/>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1ADCE082-6392-4B56-86C4-96FCB44797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480779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0E77-7274-49FA-880E-65F0CF3AB3D6}"/>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667B33AF-4DD3-4D1D-9123-344C89942AE8}"/>
              </a:ext>
            </a:extLst>
          </p:cNvPr>
          <p:cNvSpPr>
            <a:spLocks noGrp="1"/>
          </p:cNvSpPr>
          <p:nvPr>
            <p:ph type="body" idx="1"/>
          </p:nvPr>
        </p:nvSpPr>
        <p:spPr/>
        <p:txBody>
          <a:bodyPr/>
          <a:lstStyle/>
          <a:p>
            <a:r>
              <a:rPr lang="en-IN" dirty="0">
                <a:hlinkClick r:id="rId2"/>
              </a:rPr>
              <a:t>https://stats.stackexchange.com/questions/123672/coordinate-descent-soft-thresholding-update-operator-for-lasso</a:t>
            </a:r>
            <a:endParaRPr lang="en-IN" dirty="0"/>
          </a:p>
          <a:p>
            <a:r>
              <a:rPr lang="en-IN" dirty="0">
                <a:hlinkClick r:id="rId3"/>
              </a:rPr>
              <a:t>https://www.cs.cmu.edu/~ggordon/10725-F12/slides/25-coord-desc.pdf</a:t>
            </a:r>
            <a:endParaRPr lang="en-IN" dirty="0"/>
          </a:p>
          <a:p>
            <a:r>
              <a:rPr lang="en-US" dirty="0" err="1"/>
              <a:t>Tibshirani</a:t>
            </a:r>
            <a:r>
              <a:rPr lang="en-US" dirty="0"/>
              <a:t>, R. J. (2017). Dykstra's algorithm, </a:t>
            </a:r>
            <a:r>
              <a:rPr lang="en-US" dirty="0" err="1"/>
              <a:t>admm</a:t>
            </a:r>
            <a:r>
              <a:rPr lang="en-US" dirty="0"/>
              <a:t>, and coordinate descent: Connections, insights, and extensions.</a:t>
            </a:r>
            <a:endParaRPr lang="en-IN" dirty="0"/>
          </a:p>
          <a:p>
            <a:r>
              <a:rPr lang="en-US" dirty="0"/>
              <a:t>Tseng, P. (2001). Convergence of a block coordinate descent method for nondifferentiable minimization.</a:t>
            </a:r>
            <a:endParaRPr lang="en-IN" dirty="0"/>
          </a:p>
          <a:p>
            <a:r>
              <a:rPr lang="en-IN" dirty="0">
                <a:hlinkClick r:id="rId4"/>
              </a:rPr>
              <a:t>https://en.wikipedia.org/wiki/Dykstra%27s_projection_algorithm</a:t>
            </a:r>
            <a:endParaRPr lang="en-IN" dirty="0"/>
          </a:p>
        </p:txBody>
      </p:sp>
      <p:sp>
        <p:nvSpPr>
          <p:cNvPr id="4" name="Slide Number Placeholder 3">
            <a:extLst>
              <a:ext uri="{FF2B5EF4-FFF2-40B4-BE49-F238E27FC236}">
                <a16:creationId xmlns:a16="http://schemas.microsoft.com/office/drawing/2014/main" id="{4FE27072-5E9D-4E58-99A8-84D1BE3F9E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410818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5"/>
        <p:cNvGrpSpPr/>
        <p:nvPr/>
      </p:nvGrpSpPr>
      <p:grpSpPr>
        <a:xfrm>
          <a:off x="0" y="0"/>
          <a:ext cx="0" cy="0"/>
          <a:chOff x="0" y="0"/>
          <a:chExt cx="0" cy="0"/>
        </a:xfrm>
      </p:grpSpPr>
      <p:sp>
        <p:nvSpPr>
          <p:cNvPr id="116" name="Google Shape;116;g9de6628e54_0_26"/>
          <p:cNvSpPr txBox="1">
            <a:spLocks noGrp="1"/>
          </p:cNvSpPr>
          <p:nvPr>
            <p:ph type="title"/>
          </p:nvPr>
        </p:nvSpPr>
        <p:spPr>
          <a:xfrm>
            <a:off x="822950" y="214951"/>
            <a:ext cx="7543800" cy="6003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1800"/>
              <a:buNone/>
            </a:pPr>
            <a:r>
              <a:rPr lang="en-US" dirty="0"/>
              <a:t>Observation on Co-ordinate Descent -&gt; Function Type</a:t>
            </a:r>
            <a:endParaRPr dirty="0"/>
          </a:p>
        </p:txBody>
      </p:sp>
      <p:sp>
        <p:nvSpPr>
          <p:cNvPr id="118" name="Google Shape;118;g9de6628e54_0_26"/>
          <p:cNvSpPr txBox="1">
            <a:spLocks noGrp="1"/>
          </p:cNvSpPr>
          <p:nvPr>
            <p:ph type="sldNum" idx="12"/>
          </p:nvPr>
        </p:nvSpPr>
        <p:spPr>
          <a:xfrm>
            <a:off x="7425344" y="4844839"/>
            <a:ext cx="9840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US"/>
              <a:t>3</a:t>
            </a:fld>
            <a:endParaRPr/>
          </a:p>
        </p:txBody>
      </p:sp>
      <p:sp>
        <p:nvSpPr>
          <p:cNvPr id="3" name="Text Placeholder 2">
            <a:extLst>
              <a:ext uri="{FF2B5EF4-FFF2-40B4-BE49-F238E27FC236}">
                <a16:creationId xmlns:a16="http://schemas.microsoft.com/office/drawing/2014/main" id="{BDE70330-7284-4196-AAE0-0C1240C3DB64}"/>
              </a:ext>
            </a:extLst>
          </p:cNvPr>
          <p:cNvSpPr>
            <a:spLocks noGrp="1"/>
          </p:cNvSpPr>
          <p:nvPr>
            <p:ph type="body" idx="1"/>
          </p:nvPr>
        </p:nvSpPr>
        <p:spPr>
          <a:xfrm>
            <a:off x="822949" y="883499"/>
            <a:ext cx="7773745" cy="3715800"/>
          </a:xfrm>
        </p:spPr>
        <p:txBody>
          <a:bodyPr/>
          <a:lstStyle/>
          <a:p>
            <a:r>
              <a:rPr lang="en-IN" dirty="0"/>
              <a:t>What sort of functions are compatible to Co-ordinate Descent Algorithm.</a:t>
            </a:r>
          </a:p>
          <a:p>
            <a:r>
              <a:rPr lang="en-IN" dirty="0"/>
              <a:t>Few Examples:</a:t>
            </a:r>
          </a:p>
          <a:p>
            <a:pPr marL="114300" indent="0">
              <a:buNone/>
            </a:pPr>
            <a:r>
              <a:rPr lang="en-IN" dirty="0"/>
              <a:t>        1) Non-differentiable and non-separable Convex function:</a:t>
            </a:r>
          </a:p>
        </p:txBody>
      </p:sp>
      <p:pic>
        <p:nvPicPr>
          <p:cNvPr id="7" name="Picture 6">
            <a:extLst>
              <a:ext uri="{FF2B5EF4-FFF2-40B4-BE49-F238E27FC236}">
                <a16:creationId xmlns:a16="http://schemas.microsoft.com/office/drawing/2014/main" id="{07F8720E-8DF6-4922-B17E-386ADB916F2B}"/>
              </a:ext>
            </a:extLst>
          </p:cNvPr>
          <p:cNvPicPr>
            <a:picLocks noChangeAspect="1"/>
          </p:cNvPicPr>
          <p:nvPr/>
        </p:nvPicPr>
        <p:blipFill>
          <a:blip r:embed="rId3"/>
          <a:stretch>
            <a:fillRect/>
          </a:stretch>
        </p:blipFill>
        <p:spPr>
          <a:xfrm>
            <a:off x="1670102" y="2151857"/>
            <a:ext cx="5471286" cy="26929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5"/>
        <p:cNvGrpSpPr/>
        <p:nvPr/>
      </p:nvGrpSpPr>
      <p:grpSpPr>
        <a:xfrm>
          <a:off x="0" y="0"/>
          <a:ext cx="0" cy="0"/>
          <a:chOff x="0" y="0"/>
          <a:chExt cx="0" cy="0"/>
        </a:xfrm>
      </p:grpSpPr>
      <p:sp>
        <p:nvSpPr>
          <p:cNvPr id="116" name="Google Shape;116;g9de6628e54_0_26"/>
          <p:cNvSpPr txBox="1">
            <a:spLocks noGrp="1"/>
          </p:cNvSpPr>
          <p:nvPr>
            <p:ph type="title"/>
          </p:nvPr>
        </p:nvSpPr>
        <p:spPr>
          <a:xfrm>
            <a:off x="822950" y="214951"/>
            <a:ext cx="7543800" cy="6003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1800"/>
              <a:buNone/>
            </a:pPr>
            <a:r>
              <a:rPr lang="en-US" dirty="0"/>
              <a:t>Observation on Co-ordinate Descent -&gt; Function Type</a:t>
            </a:r>
            <a:endParaRPr dirty="0"/>
          </a:p>
        </p:txBody>
      </p:sp>
      <p:sp>
        <p:nvSpPr>
          <p:cNvPr id="118" name="Google Shape;118;g9de6628e54_0_26"/>
          <p:cNvSpPr txBox="1">
            <a:spLocks noGrp="1"/>
          </p:cNvSpPr>
          <p:nvPr>
            <p:ph type="sldNum" idx="12"/>
          </p:nvPr>
        </p:nvSpPr>
        <p:spPr>
          <a:xfrm>
            <a:off x="7425344" y="4844839"/>
            <a:ext cx="9840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US"/>
              <a:t>4</a:t>
            </a:fld>
            <a:endParaRPr/>
          </a:p>
        </p:txBody>
      </p:sp>
      <p:sp>
        <p:nvSpPr>
          <p:cNvPr id="3" name="Text Placeholder 2">
            <a:extLst>
              <a:ext uri="{FF2B5EF4-FFF2-40B4-BE49-F238E27FC236}">
                <a16:creationId xmlns:a16="http://schemas.microsoft.com/office/drawing/2014/main" id="{BDE70330-7284-4196-AAE0-0C1240C3DB64}"/>
              </a:ext>
            </a:extLst>
          </p:cNvPr>
          <p:cNvSpPr>
            <a:spLocks noGrp="1"/>
          </p:cNvSpPr>
          <p:nvPr>
            <p:ph type="body" idx="1"/>
          </p:nvPr>
        </p:nvSpPr>
        <p:spPr>
          <a:xfrm>
            <a:off x="822949" y="883499"/>
            <a:ext cx="7773745" cy="3715800"/>
          </a:xfrm>
        </p:spPr>
        <p:txBody>
          <a:bodyPr/>
          <a:lstStyle/>
          <a:p>
            <a:r>
              <a:rPr lang="en-IN" dirty="0"/>
              <a:t>What sort of functions are compatible to Co-ordinate Descent Algorithm.</a:t>
            </a:r>
          </a:p>
          <a:p>
            <a:r>
              <a:rPr lang="en-IN" dirty="0"/>
              <a:t>Few Examples:</a:t>
            </a:r>
          </a:p>
          <a:p>
            <a:pPr marL="114300" indent="0">
              <a:buNone/>
            </a:pPr>
            <a:r>
              <a:rPr lang="en-IN" dirty="0"/>
              <a:t>        1) Non-differentiable but Separable Convex functions:</a:t>
            </a:r>
          </a:p>
        </p:txBody>
      </p:sp>
      <p:pic>
        <p:nvPicPr>
          <p:cNvPr id="4" name="Picture 3">
            <a:extLst>
              <a:ext uri="{FF2B5EF4-FFF2-40B4-BE49-F238E27FC236}">
                <a16:creationId xmlns:a16="http://schemas.microsoft.com/office/drawing/2014/main" id="{BEBF44E8-914C-4E31-8CD2-F73458EE5452}"/>
              </a:ext>
            </a:extLst>
          </p:cNvPr>
          <p:cNvPicPr>
            <a:picLocks noChangeAspect="1"/>
          </p:cNvPicPr>
          <p:nvPr/>
        </p:nvPicPr>
        <p:blipFill>
          <a:blip r:embed="rId3"/>
          <a:stretch>
            <a:fillRect/>
          </a:stretch>
        </p:blipFill>
        <p:spPr>
          <a:xfrm>
            <a:off x="2326978" y="2322527"/>
            <a:ext cx="4765686" cy="2345020"/>
          </a:xfrm>
          <a:prstGeom prst="rect">
            <a:avLst/>
          </a:prstGeom>
        </p:spPr>
      </p:pic>
    </p:spTree>
    <p:extLst>
      <p:ext uri="{BB962C8B-B14F-4D97-AF65-F5344CB8AC3E}">
        <p14:creationId xmlns:p14="http://schemas.microsoft.com/office/powerpoint/2010/main" val="394253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7E2-B899-42E3-BB55-97796C42439E}"/>
              </a:ext>
            </a:extLst>
          </p:cNvPr>
          <p:cNvSpPr>
            <a:spLocks noGrp="1"/>
          </p:cNvSpPr>
          <p:nvPr>
            <p:ph type="title"/>
          </p:nvPr>
        </p:nvSpPr>
        <p:spPr/>
        <p:txBody>
          <a:bodyPr/>
          <a:lstStyle/>
          <a:p>
            <a:r>
              <a:rPr lang="en-IN" dirty="0"/>
              <a:t>Algorithm for Co-ordinate Descent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556FDEE-520E-4CC6-A958-44251F33FA78}"/>
                  </a:ext>
                </a:extLst>
              </p:cNvPr>
              <p:cNvSpPr>
                <a:spLocks noGrp="1"/>
              </p:cNvSpPr>
              <p:nvPr>
                <p:ph type="body" idx="1"/>
              </p:nvPr>
            </p:nvSpPr>
            <p:spPr/>
            <p:txBody>
              <a:bodyPr/>
              <a:lstStyle/>
              <a:p>
                <a:r>
                  <a:rPr lang="en-IN" dirty="0"/>
                  <a:t>Initialization : Choose any point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0</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1</m:t>
                            </m:r>
                          </m:sub>
                          <m:sup>
                            <m:r>
                              <a:rPr lang="en-IN" b="0" i="1" smtClean="0">
                                <a:latin typeface="Cambria Math" panose="02040503050406030204" pitchFamily="18" charset="0"/>
                              </a:rPr>
                              <m:t>0</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2</m:t>
                            </m:r>
                          </m:sub>
                          <m:sup>
                            <m:r>
                              <a:rPr lang="en-IN" b="0" i="1" smtClean="0">
                                <a:latin typeface="Cambria Math" panose="02040503050406030204" pitchFamily="18" charset="0"/>
                              </a:rPr>
                              <m:t>0</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3</m:t>
                            </m:r>
                          </m:sub>
                          <m:sup>
                            <m:r>
                              <a:rPr lang="en-IN" b="0" i="1" smtClean="0">
                                <a:latin typeface="Cambria Math" panose="02040503050406030204" pitchFamily="18" charset="0"/>
                              </a:rPr>
                              <m:t>0</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𝑛</m:t>
                            </m:r>
                          </m:sub>
                          <m:sup>
                            <m:r>
                              <a:rPr lang="en-IN" b="0" i="1" smtClean="0">
                                <a:latin typeface="Cambria Math" panose="02040503050406030204" pitchFamily="18" charset="0"/>
                              </a:rPr>
                              <m:t>0</m:t>
                            </m:r>
                          </m:sup>
                        </m:sSubSup>
                      </m:e>
                    </m:d>
                    <m:r>
                      <a:rPr lang="en-IN" b="0" i="0" smtClean="0">
                        <a:latin typeface="Cambria Math" panose="02040503050406030204" pitchFamily="18" charset="0"/>
                      </a:rPr>
                      <m:t> </m:t>
                    </m:r>
                    <m:r>
                      <a:rPr lang="en-IN" b="0" i="0" smtClean="0">
                        <a:latin typeface="Cambria Math" panose="02040503050406030204" pitchFamily="18" charset="0"/>
                      </a:rPr>
                      <m:t>𝜀</m:t>
                    </m:r>
                    <m:r>
                      <a:rPr lang="en-IN" b="0" i="0" smtClean="0">
                        <a:latin typeface="Cambria Math" panose="02040503050406030204" pitchFamily="18" charset="0"/>
                      </a:rPr>
                      <m:t> </m:t>
                    </m:r>
                    <m:r>
                      <m:rPr>
                        <m:sty m:val="p"/>
                      </m:rPr>
                      <a:rPr lang="en-IN" b="0" i="0" smtClean="0">
                        <a:latin typeface="Cambria Math" panose="02040503050406030204" pitchFamily="18" charset="0"/>
                      </a:rPr>
                      <m:t>dom</m:t>
                    </m:r>
                    <m:r>
                      <a:rPr lang="en-IN" b="0" i="0" smtClean="0">
                        <a:latin typeface="Cambria Math" panose="02040503050406030204" pitchFamily="18" charset="0"/>
                      </a:rPr>
                      <m:t>(</m:t>
                    </m:r>
                    <m:r>
                      <m:rPr>
                        <m:sty m:val="p"/>
                      </m:rPr>
                      <a:rPr lang="en-IN" b="0" i="0" smtClean="0">
                        <a:latin typeface="Cambria Math" panose="02040503050406030204" pitchFamily="18" charset="0"/>
                      </a:rPr>
                      <m:t>f</m:t>
                    </m:r>
                    <m:r>
                      <a:rPr lang="en-IN" b="0" i="0" smtClean="0">
                        <a:latin typeface="Cambria Math" panose="02040503050406030204" pitchFamily="18" charset="0"/>
                      </a:rPr>
                      <m:t>).</m:t>
                    </m:r>
                  </m:oMath>
                </a14:m>
                <a:endParaRPr lang="en-IN" dirty="0"/>
              </a:p>
              <a:p>
                <a:r>
                  <a:rPr lang="en-IN" dirty="0"/>
                  <a:t>Iteration </a:t>
                </a:r>
                <a14:m>
                  <m:oMath xmlns:m="http://schemas.openxmlformats.org/officeDocument/2006/math">
                    <m:r>
                      <a:rPr lang="en-IN" b="0" i="1" smtClean="0">
                        <a:latin typeface="Cambria Math" panose="02040503050406030204" pitchFamily="18" charset="0"/>
                      </a:rPr>
                      <m:t>𝑟</m:t>
                    </m:r>
                    <m:r>
                      <a:rPr lang="en-IN" b="0" i="1" smtClean="0">
                        <a:latin typeface="Cambria Math" panose="02040503050406030204" pitchFamily="18" charset="0"/>
                      </a:rPr>
                      <m:t>+1</m:t>
                    </m:r>
                    <m:r>
                      <a:rPr lang="en-IN" b="0" i="0" smtClean="0">
                        <a:latin typeface="Cambria Math" panose="02040503050406030204" pitchFamily="18" charset="0"/>
                      </a:rPr>
                      <m:t>, </m:t>
                    </m:r>
                    <m:r>
                      <m:rPr>
                        <m:sty m:val="p"/>
                      </m:rPr>
                      <a:rPr lang="en-IN" b="0" i="0" smtClean="0">
                        <a:latin typeface="Cambria Math" panose="02040503050406030204" pitchFamily="18" charset="0"/>
                      </a:rPr>
                      <m:t>r</m:t>
                    </m:r>
                    <m:r>
                      <a:rPr lang="en-IN" b="0" i="0" smtClean="0">
                        <a:latin typeface="Cambria Math" panose="02040503050406030204" pitchFamily="18" charset="0"/>
                      </a:rPr>
                      <m:t>≥0.</m:t>
                    </m:r>
                  </m:oMath>
                </a14:m>
                <a:r>
                  <a:rPr lang="en-IN" dirty="0"/>
                  <a:t> Given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𝑟</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1</m:t>
                            </m:r>
                          </m:sub>
                          <m:sup>
                            <m:r>
                              <a:rPr lang="en-IN" b="0" i="1" smtClean="0">
                                <a:latin typeface="Cambria Math" panose="02040503050406030204" pitchFamily="18" charset="0"/>
                              </a:rPr>
                              <m:t>𝑟</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2</m:t>
                            </m:r>
                          </m:sub>
                          <m:sup>
                            <m:r>
                              <a:rPr lang="en-IN" b="0" i="1" smtClean="0">
                                <a:latin typeface="Cambria Math" panose="02040503050406030204" pitchFamily="18" charset="0"/>
                              </a:rPr>
                              <m:t>𝑟</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3</m:t>
                            </m:r>
                          </m:sub>
                          <m:sup>
                            <m:r>
                              <a:rPr lang="en-IN" b="0" i="1" smtClean="0">
                                <a:latin typeface="Cambria Math" panose="02040503050406030204" pitchFamily="18" charset="0"/>
                              </a:rPr>
                              <m:t>𝑟</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𝑛</m:t>
                            </m:r>
                          </m:sub>
                          <m:sup>
                            <m:r>
                              <a:rPr lang="en-IN" b="0" i="1" smtClean="0">
                                <a:latin typeface="Cambria Math" panose="02040503050406030204" pitchFamily="18" charset="0"/>
                              </a:rPr>
                              <m:t>𝑟</m:t>
                            </m:r>
                          </m:sup>
                        </m:sSubSup>
                      </m:e>
                    </m:d>
                    <m:r>
                      <a:rPr lang="en-IN" b="0" i="1" smtClean="0">
                        <a:latin typeface="Cambria Math" panose="02040503050406030204" pitchFamily="18" charset="0"/>
                      </a:rPr>
                      <m:t> </m:t>
                    </m:r>
                    <m:r>
                      <a:rPr lang="en-IN" i="1" dirty="0" smtClean="0">
                        <a:latin typeface="Cambria Math" panose="02040503050406030204" pitchFamily="18" charset="0"/>
                      </a:rPr>
                      <m:t>𝜀</m:t>
                    </m:r>
                    <m:r>
                      <a:rPr lang="en-IN" b="0" i="1" dirty="0" smtClean="0">
                        <a:latin typeface="Cambria Math" panose="02040503050406030204" pitchFamily="18" charset="0"/>
                      </a:rPr>
                      <m:t> </m:t>
                    </m:r>
                    <m:r>
                      <a:rPr lang="en-IN" b="0" i="1" dirty="0" smtClean="0">
                        <a:latin typeface="Cambria Math" panose="02040503050406030204" pitchFamily="18" charset="0"/>
                      </a:rPr>
                      <m:t>𝑑𝑜𝑚</m:t>
                    </m:r>
                    <m:r>
                      <a:rPr lang="en-IN" b="0" i="1" dirty="0" smtClean="0">
                        <a:latin typeface="Cambria Math" panose="02040503050406030204" pitchFamily="18" charset="0"/>
                      </a:rPr>
                      <m:t>(</m:t>
                    </m:r>
                    <m:r>
                      <a:rPr lang="en-IN" b="0" i="1" dirty="0" smtClean="0">
                        <a:latin typeface="Cambria Math" panose="02040503050406030204" pitchFamily="18" charset="0"/>
                      </a:rPr>
                      <m:t>𝑓</m:t>
                    </m:r>
                    <m:r>
                      <a:rPr lang="en-IN" b="0" i="1" dirty="0" smtClean="0">
                        <a:latin typeface="Cambria Math" panose="02040503050406030204" pitchFamily="18" charset="0"/>
                      </a:rPr>
                      <m:t>)</m:t>
                    </m:r>
                  </m:oMath>
                </a14:m>
                <a:r>
                  <a:rPr lang="en-IN" dirty="0"/>
                  <a:t> , choose an index </a:t>
                </a:r>
                <a14:m>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rPr>
                      <m:t>=1,2,3..</m:t>
                    </m:r>
                    <m:r>
                      <a:rPr lang="en-IN" b="0" i="1" smtClean="0">
                        <a:latin typeface="Cambria Math" panose="02040503050406030204" pitchFamily="18" charset="0"/>
                      </a:rPr>
                      <m:t>𝑛</m:t>
                    </m:r>
                  </m:oMath>
                </a14:m>
                <a:r>
                  <a:rPr lang="en-IN" dirty="0"/>
                  <a:t> and perform a co-ordinate wise minimization on that index. This index could refer to a single co-ordinate system or a block co-ordinate system.</a:t>
                </a: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𝑟</m:t>
                            </m:r>
                            <m:r>
                              <a:rPr lang="en-IN" b="0" i="1" smtClean="0">
                                <a:latin typeface="Cambria Math" panose="02040503050406030204" pitchFamily="18" charset="0"/>
                              </a:rPr>
                              <m:t>+1</m:t>
                            </m:r>
                          </m:e>
                        </m:d>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1</m:t>
                        </m:r>
                      </m:sub>
                      <m:sup>
                        <m:r>
                          <a:rPr lang="en-IN" b="0" i="1" smtClean="0">
                            <a:latin typeface="Cambria Math" panose="02040503050406030204" pitchFamily="18" charset="0"/>
                          </a:rPr>
                          <m:t>𝑟</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2</m:t>
                        </m:r>
                      </m:sub>
                      <m:sup>
                        <m:r>
                          <a:rPr lang="en-IN" b="0" i="1" smtClean="0">
                            <a:latin typeface="Cambria Math" panose="02040503050406030204" pitchFamily="18" charset="0"/>
                          </a:rPr>
                          <m:t>𝑟</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𝑖</m:t>
                        </m:r>
                      </m:sub>
                      <m:sup>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𝑟</m:t>
                            </m:r>
                            <m:r>
                              <a:rPr lang="en-IN" b="0" i="1" smtClean="0">
                                <a:latin typeface="Cambria Math" panose="02040503050406030204" pitchFamily="18" charset="0"/>
                              </a:rPr>
                              <m:t>+1</m:t>
                            </m:r>
                          </m:e>
                        </m:d>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𝑛</m:t>
                        </m:r>
                      </m:sub>
                      <m:sup>
                        <m:r>
                          <a:rPr lang="en-IN" b="0" i="1" smtClean="0">
                            <a:latin typeface="Cambria Math" panose="02040503050406030204" pitchFamily="18" charset="0"/>
                          </a:rPr>
                          <m:t>𝑟</m:t>
                        </m:r>
                      </m:sup>
                    </m:sSubSup>
                    <m:r>
                      <a:rPr lang="en-IN" b="0" i="1" smtClean="0">
                        <a:latin typeface="Cambria Math" panose="02040503050406030204" pitchFamily="18" charset="0"/>
                      </a:rPr>
                      <m:t>)</m:t>
                    </m:r>
                  </m:oMath>
                </a14:m>
                <a:r>
                  <a:rPr lang="en-IN" dirty="0"/>
                  <a:t> </a:t>
                </a:r>
                <a14:m>
                  <m:oMath xmlns:m="http://schemas.openxmlformats.org/officeDocument/2006/math">
                    <m:r>
                      <a:rPr lang="en-IN" i="1" dirty="0">
                        <a:latin typeface="Cambria Math" panose="02040503050406030204" pitchFamily="18" charset="0"/>
                      </a:rPr>
                      <m:t>𝜀</m:t>
                    </m:r>
                    <m:r>
                      <a:rPr lang="en-IN" i="1" dirty="0">
                        <a:latin typeface="Cambria Math" panose="02040503050406030204" pitchFamily="18" charset="0"/>
                      </a:rPr>
                      <m:t> </m:t>
                    </m:r>
                    <m:r>
                      <a:rPr lang="en-IN" i="1" dirty="0">
                        <a:latin typeface="Cambria Math" panose="02040503050406030204" pitchFamily="18" charset="0"/>
                      </a:rPr>
                      <m:t>𝑑𝑜𝑚</m:t>
                    </m:r>
                    <m:r>
                      <a:rPr lang="en-IN" i="1" dirty="0">
                        <a:latin typeface="Cambria Math" panose="02040503050406030204" pitchFamily="18" charset="0"/>
                      </a:rPr>
                      <m:t>(</m:t>
                    </m:r>
                    <m:r>
                      <a:rPr lang="en-IN" i="1" dirty="0">
                        <a:latin typeface="Cambria Math" panose="02040503050406030204" pitchFamily="18" charset="0"/>
                      </a:rPr>
                      <m:t>𝑓</m:t>
                    </m:r>
                    <m:r>
                      <a:rPr lang="en-IN" i="1" dirty="0">
                        <a:latin typeface="Cambria Math" panose="02040503050406030204" pitchFamily="18" charset="0"/>
                      </a:rPr>
                      <m:t>)</m:t>
                    </m:r>
                  </m:oMath>
                </a14:m>
                <a:r>
                  <a:rPr lang="en-IN" dirty="0"/>
                  <a:t> which is the </a:t>
                </a:r>
                <a14:m>
                  <m:oMath xmlns:m="http://schemas.openxmlformats.org/officeDocument/2006/math">
                    <m:r>
                      <a:rPr lang="en-IN" b="0" i="1" smtClean="0">
                        <a:latin typeface="Cambria Math" panose="02040503050406030204" pitchFamily="18" charset="0"/>
                      </a:rPr>
                      <m:t>𝑎𝑟𝑔𝑚𝑖𝑛</m:t>
                    </m:r>
                    <m:r>
                      <a:rPr lang="en-IN" b="0" i="1" smtClean="0">
                        <a:latin typeface="Cambria Math" panose="02040503050406030204" pitchFamily="18" charset="0"/>
                      </a:rPr>
                      <m:t> </m:t>
                    </m:r>
                    <m:r>
                      <a:rPr lang="en-IN" b="0" i="1" smtClean="0">
                        <a:latin typeface="Cambria Math" panose="02040503050406030204" pitchFamily="18" charset="0"/>
                      </a:rPr>
                      <m:t>𝑜𝑣𝑒𝑟</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oMath>
                </a14:m>
                <a:r>
                  <a:rPr lang="en-IN" i="1" dirty="0"/>
                  <a:t>.</a:t>
                </a:r>
              </a:p>
              <a:p>
                <a:r>
                  <a:rPr lang="en-IN" dirty="0"/>
                  <a:t>The algorithm is repeated cyclically over the co-ordinates / blocks multiple items until convergence is achieved.</a:t>
                </a:r>
              </a:p>
            </p:txBody>
          </p:sp>
        </mc:Choice>
        <mc:Fallback xmlns="">
          <p:sp>
            <p:nvSpPr>
              <p:cNvPr id="3" name="Text Placeholder 2">
                <a:extLst>
                  <a:ext uri="{FF2B5EF4-FFF2-40B4-BE49-F238E27FC236}">
                    <a16:creationId xmlns:a16="http://schemas.microsoft.com/office/drawing/2014/main" id="{6556FDEE-520E-4CC6-A958-44251F33FA78}"/>
                  </a:ext>
                </a:extLst>
              </p:cNvPr>
              <p:cNvSpPr>
                <a:spLocks noGrp="1" noRot="1" noChangeAspect="1" noMove="1" noResize="1" noEditPoints="1" noAdjustHandles="1" noChangeArrowheads="1" noChangeShapeType="1" noTextEdit="1"/>
              </p:cNvSpPr>
              <p:nvPr>
                <p:ph type="body" idx="1"/>
              </p:nvPr>
            </p:nvSpPr>
            <p:spPr>
              <a:blipFill>
                <a:blip r:embed="rId2"/>
                <a:stretch>
                  <a:fillRect l="-566" r="-1293"/>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73FEB977-0946-480E-ABEC-EE577B07EB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26256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5"/>
        <p:cNvGrpSpPr/>
        <p:nvPr/>
      </p:nvGrpSpPr>
      <p:grpSpPr>
        <a:xfrm>
          <a:off x="0" y="0"/>
          <a:ext cx="0" cy="0"/>
          <a:chOff x="0" y="0"/>
          <a:chExt cx="0" cy="0"/>
        </a:xfrm>
      </p:grpSpPr>
      <p:sp>
        <p:nvSpPr>
          <p:cNvPr id="116" name="Google Shape;116;g9de6628e54_0_26"/>
          <p:cNvSpPr txBox="1">
            <a:spLocks noGrp="1"/>
          </p:cNvSpPr>
          <p:nvPr>
            <p:ph type="title"/>
          </p:nvPr>
        </p:nvSpPr>
        <p:spPr>
          <a:xfrm>
            <a:off x="822950" y="214951"/>
            <a:ext cx="7543800" cy="6003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1800"/>
              <a:buNone/>
            </a:pPr>
            <a:r>
              <a:rPr lang="en-US" dirty="0"/>
              <a:t>Observation on Co-ordinate Descent - Convergence</a:t>
            </a:r>
            <a:endParaRPr dirty="0"/>
          </a:p>
        </p:txBody>
      </p:sp>
      <p:sp>
        <p:nvSpPr>
          <p:cNvPr id="118" name="Google Shape;118;g9de6628e54_0_26"/>
          <p:cNvSpPr txBox="1">
            <a:spLocks noGrp="1"/>
          </p:cNvSpPr>
          <p:nvPr>
            <p:ph type="sldNum" idx="12"/>
          </p:nvPr>
        </p:nvSpPr>
        <p:spPr>
          <a:xfrm>
            <a:off x="7425344" y="4844839"/>
            <a:ext cx="9840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US"/>
              <a:t>6</a:t>
            </a:fld>
            <a:endParaRP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BDE70330-7284-4196-AAE0-0C1240C3DB64}"/>
                  </a:ext>
                </a:extLst>
              </p:cNvPr>
              <p:cNvSpPr>
                <a:spLocks noGrp="1"/>
              </p:cNvSpPr>
              <p:nvPr>
                <p:ph type="body" idx="1"/>
              </p:nvPr>
            </p:nvSpPr>
            <p:spPr>
              <a:xfrm>
                <a:off x="822949" y="883499"/>
                <a:ext cx="7773745" cy="3715800"/>
              </a:xfrm>
            </p:spPr>
            <p:txBody>
              <a:bodyPr/>
              <a:lstStyle/>
              <a:p>
                <a:r>
                  <a:rPr lang="en-IN" dirty="0"/>
                  <a:t>Tseng from his paper on Co-ordinate descent, shows us that, if a function satisfies a certain criteria, co-ordinate descent algorithm converges to a global minima.</a:t>
                </a:r>
              </a:p>
              <a:p>
                <a:r>
                  <a:rPr lang="en-IN" dirty="0"/>
                  <a:t>We see that when a function -&gt; let’s say the convex differentiable part is separable from the non-differentiable part, given the equation  </a:t>
                </a:r>
              </a:p>
              <a:p>
                <a:pPr marL="11430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0</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e>
                      </m:d>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𝑘</m:t>
                          </m:r>
                          <m:r>
                            <a:rPr lang="en-IN" b="0" i="1" smtClean="0">
                              <a:latin typeface="Cambria Math" panose="02040503050406030204" pitchFamily="18" charset="0"/>
                            </a:rPr>
                            <m:t>=1</m:t>
                          </m:r>
                        </m:sub>
                        <m:sup>
                          <m:r>
                            <a:rPr lang="en-IN" b="0" i="1" smtClean="0">
                              <a:latin typeface="Cambria Math" panose="02040503050406030204" pitchFamily="18" charset="0"/>
                            </a:rPr>
                            <m:t>𝑑</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𝑘</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𝑘</m:t>
                                  </m:r>
                                </m:sub>
                              </m:sSub>
                            </m:e>
                          </m:d>
                        </m:e>
                      </m:nary>
                      <m:r>
                        <a:rPr lang="en-IN" b="0" i="1" smtClean="0">
                          <a:latin typeface="Cambria Math" panose="02040503050406030204" pitchFamily="18" charset="0"/>
                        </a:rPr>
                        <m:t> </m:t>
                      </m:r>
                    </m:oMath>
                  </m:oMathPara>
                </a14:m>
                <a:endParaRPr lang="en-IN" dirty="0"/>
              </a:p>
              <a:p>
                <a:pPr>
                  <a:buFont typeface="Wingdings" panose="05000000000000000000" pitchFamily="2" charset="2"/>
                  <a:buChar char="v"/>
                </a:pPr>
                <a:r>
                  <a:rPr lang="en-IN" dirty="0"/>
                  <a:t>If </a:t>
                </a:r>
                <a14:m>
                  <m:oMath xmlns:m="http://schemas.openxmlformats.org/officeDocument/2006/math">
                    <m:r>
                      <a:rPr lang="en-IN" b="1" i="1" smtClean="0">
                        <a:solidFill>
                          <a:srgbClr val="FF0000"/>
                        </a:solidFill>
                        <a:latin typeface="Cambria Math" panose="02040503050406030204" pitchFamily="18" charset="0"/>
                      </a:rPr>
                      <m:t>𝒅𝒐𝒎</m:t>
                    </m:r>
                    <m:d>
                      <m:dPr>
                        <m:ctrlPr>
                          <a:rPr lang="en-IN" b="1" i="1" smtClean="0">
                            <a:solidFill>
                              <a:srgbClr val="FF0000"/>
                            </a:solidFill>
                            <a:latin typeface="Cambria Math" panose="02040503050406030204" pitchFamily="18" charset="0"/>
                          </a:rPr>
                        </m:ctrlPr>
                      </m:dPr>
                      <m:e>
                        <m:sSub>
                          <m:sSubPr>
                            <m:ctrlPr>
                              <a:rPr lang="en-IN" b="1" i="1" smtClean="0">
                                <a:solidFill>
                                  <a:srgbClr val="FF0000"/>
                                </a:solidFill>
                                <a:latin typeface="Cambria Math" panose="02040503050406030204" pitchFamily="18" charset="0"/>
                              </a:rPr>
                            </m:ctrlPr>
                          </m:sSubPr>
                          <m:e>
                            <m:r>
                              <a:rPr lang="en-IN" b="1" i="1" smtClean="0">
                                <a:solidFill>
                                  <a:srgbClr val="FF0000"/>
                                </a:solidFill>
                                <a:latin typeface="Cambria Math" panose="02040503050406030204" pitchFamily="18" charset="0"/>
                              </a:rPr>
                              <m:t>𝒇</m:t>
                            </m:r>
                          </m:e>
                          <m:sub>
                            <m:r>
                              <a:rPr lang="en-IN" b="1" i="1" smtClean="0">
                                <a:solidFill>
                                  <a:srgbClr val="FF0000"/>
                                </a:solidFill>
                                <a:latin typeface="Cambria Math" panose="02040503050406030204" pitchFamily="18" charset="0"/>
                              </a:rPr>
                              <m:t>𝟎</m:t>
                            </m:r>
                          </m:sub>
                        </m:sSub>
                      </m:e>
                    </m:d>
                  </m:oMath>
                </a14:m>
                <a:r>
                  <a:rPr lang="en-IN" dirty="0"/>
                  <a:t> is </a:t>
                </a:r>
                <a:r>
                  <a:rPr lang="en-IN" b="1" dirty="0">
                    <a:solidFill>
                      <a:srgbClr val="FF0000"/>
                    </a:solidFill>
                  </a:rPr>
                  <a:t>open</a:t>
                </a:r>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0</m:t>
                        </m:r>
                      </m:sub>
                    </m:sSub>
                  </m:oMath>
                </a14:m>
                <a:r>
                  <a:rPr lang="en-IN" dirty="0"/>
                  <a:t> is gateaux </a:t>
                </a:r>
                <a:r>
                  <a:rPr lang="en-IN" b="1" dirty="0">
                    <a:solidFill>
                      <a:srgbClr val="FF0000"/>
                    </a:solidFill>
                  </a:rPr>
                  <a:t>differentiable</a:t>
                </a:r>
                <a:r>
                  <a:rPr lang="en-IN" dirty="0"/>
                  <a:t>, </a:t>
                </a:r>
                <a14:m>
                  <m:oMath xmlns:m="http://schemas.openxmlformats.org/officeDocument/2006/math">
                    <m:r>
                      <a:rPr lang="en-IN" b="0" i="1" smtClean="0">
                        <a:latin typeface="Cambria Math" panose="02040503050406030204" pitchFamily="18" charset="0"/>
                      </a:rPr>
                      <m:t>𝑓</m:t>
                    </m:r>
                  </m:oMath>
                </a14:m>
                <a:r>
                  <a:rPr lang="en-IN" dirty="0"/>
                  <a:t> is regular at each </a:t>
                </a:r>
                <a14:m>
                  <m:oMath xmlns:m="http://schemas.openxmlformats.org/officeDocument/2006/math">
                    <m:r>
                      <a:rPr lang="en-IN" i="1" dirty="0" smtClean="0">
                        <a:latin typeface="Cambria Math" panose="02040503050406030204" pitchFamily="18" charset="0"/>
                      </a:rPr>
                      <m:t>𝑧</m:t>
                    </m:r>
                    <m:r>
                      <a:rPr lang="en-IN" i="0" dirty="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i="0" dirty="0">
                            <a:latin typeface="Cambria Math" panose="02040503050406030204" pitchFamily="18" charset="0"/>
                          </a:rPr>
                          <m:t>dom</m:t>
                        </m:r>
                      </m:fName>
                      <m:e>
                        <m:d>
                          <m:dPr>
                            <m:ctrlPr>
                              <a:rPr lang="en-IN" i="1" dirty="0">
                                <a:solidFill>
                                  <a:srgbClr val="836967"/>
                                </a:solidFill>
                                <a:latin typeface="Cambria Math" panose="02040503050406030204" pitchFamily="18" charset="0"/>
                              </a:rPr>
                            </m:ctrlPr>
                          </m:dPr>
                          <m:e>
                            <m:r>
                              <a:rPr lang="en-IN" i="1" dirty="0">
                                <a:latin typeface="Cambria Math" panose="02040503050406030204" pitchFamily="18" charset="0"/>
                              </a:rPr>
                              <m:t>𝑓</m:t>
                            </m:r>
                          </m:e>
                        </m:d>
                      </m:e>
                    </m:func>
                  </m:oMath>
                </a14:m>
                <a:r>
                  <a:rPr lang="en-IN" dirty="0"/>
                  <a:t>.</a:t>
                </a:r>
              </a:p>
              <a:p>
                <a:pPr>
                  <a:buFont typeface="Wingdings" panose="05000000000000000000" pitchFamily="2" charset="2"/>
                  <a:buChar char="v"/>
                </a:pPr>
                <a:r>
                  <a:rPr lang="en-IN" dirty="0"/>
                  <a:t>We worry about the smoothness part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0</m:t>
                        </m:r>
                      </m:sub>
                    </m:sSub>
                  </m:oMath>
                </a14:m>
                <a:r>
                  <a:rPr lang="en-IN" dirty="0"/>
                  <a:t> for the claim to be valid and not about the other functions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𝑘</m:t>
                        </m:r>
                      </m:sub>
                    </m:sSub>
                    <m:r>
                      <a:rPr lang="en-IN" b="0" i="1" smtClean="0">
                        <a:latin typeface="Cambria Math" panose="02040503050406030204" pitchFamily="18" charset="0"/>
                      </a:rPr>
                      <m:t>, </m:t>
                    </m:r>
                    <m:r>
                      <a:rPr lang="en-IN" b="0" i="1" smtClean="0">
                        <a:latin typeface="Cambria Math" panose="02040503050406030204" pitchFamily="18" charset="0"/>
                      </a:rPr>
                      <m:t>𝑘</m:t>
                    </m:r>
                    <m:r>
                      <a:rPr lang="en-IN" b="0" i="1" smtClean="0">
                        <a:latin typeface="Cambria Math" panose="02040503050406030204" pitchFamily="18" charset="0"/>
                      </a:rPr>
                      <m:t>=1,2,3..</m:t>
                    </m:r>
                  </m:oMath>
                </a14:m>
                <a:endParaRPr lang="en-IN" dirty="0"/>
              </a:p>
            </p:txBody>
          </p:sp>
        </mc:Choice>
        <mc:Fallback>
          <p:sp>
            <p:nvSpPr>
              <p:cNvPr id="3" name="Text Placeholder 2">
                <a:extLst>
                  <a:ext uri="{FF2B5EF4-FFF2-40B4-BE49-F238E27FC236}">
                    <a16:creationId xmlns:a16="http://schemas.microsoft.com/office/drawing/2014/main" id="{BDE70330-7284-4196-AAE0-0C1240C3DB64}"/>
                  </a:ext>
                </a:extLst>
              </p:cNvPr>
              <p:cNvSpPr>
                <a:spLocks noGrp="1" noRot="1" noChangeAspect="1" noMove="1" noResize="1" noEditPoints="1" noAdjustHandles="1" noChangeArrowheads="1" noChangeShapeType="1" noTextEdit="1"/>
              </p:cNvSpPr>
              <p:nvPr>
                <p:ph type="body" idx="1"/>
              </p:nvPr>
            </p:nvSpPr>
            <p:spPr>
              <a:xfrm>
                <a:off x="822949" y="883499"/>
                <a:ext cx="7773745" cy="3715800"/>
              </a:xfrm>
              <a:blipFill>
                <a:blip r:embed="rId3"/>
                <a:stretch>
                  <a:fillRect l="-549"/>
                </a:stretch>
              </a:blipFill>
            </p:spPr>
            <p:txBody>
              <a:bodyPr/>
              <a:lstStyle/>
              <a:p>
                <a:r>
                  <a:rPr lang="en-IN">
                    <a:noFill/>
                  </a:rPr>
                  <a:t> </a:t>
                </a:r>
              </a:p>
            </p:txBody>
          </p:sp>
        </mc:Fallback>
      </mc:AlternateContent>
    </p:spTree>
    <p:extLst>
      <p:ext uri="{BB962C8B-B14F-4D97-AF65-F5344CB8AC3E}">
        <p14:creationId xmlns:p14="http://schemas.microsoft.com/office/powerpoint/2010/main" val="1482896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CD30-A5F7-4D51-BA3C-B23F7D1C09A4}"/>
              </a:ext>
            </a:extLst>
          </p:cNvPr>
          <p:cNvSpPr>
            <a:spLocks noGrp="1"/>
          </p:cNvSpPr>
          <p:nvPr>
            <p:ph type="title"/>
          </p:nvPr>
        </p:nvSpPr>
        <p:spPr/>
        <p:txBody>
          <a:bodyPr/>
          <a:lstStyle/>
          <a:p>
            <a:r>
              <a:rPr lang="en-US" dirty="0"/>
              <a:t>Observation on Co-ordinate Descent - Convergence</a:t>
            </a:r>
            <a:endParaRPr lang="en-IN"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D913EB41-7062-4055-A02B-36AEA07CA14A}"/>
                  </a:ext>
                </a:extLst>
              </p:cNvPr>
              <p:cNvSpPr>
                <a:spLocks noGrp="1"/>
              </p:cNvSpPr>
              <p:nvPr>
                <p:ph type="body" idx="1"/>
              </p:nvPr>
            </p:nvSpPr>
            <p:spPr/>
            <p:txBody>
              <a:bodyPr/>
              <a:lstStyle/>
              <a:p>
                <a:r>
                  <a:rPr lang="en-IN" dirty="0"/>
                  <a:t>Let us take an initial point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0</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1</m:t>
                            </m:r>
                          </m:sub>
                          <m:sup>
                            <m:r>
                              <a:rPr lang="en-IN" b="0" i="1" smtClean="0">
                                <a:latin typeface="Cambria Math" panose="02040503050406030204" pitchFamily="18" charset="0"/>
                              </a:rPr>
                              <m:t>0</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2</m:t>
                            </m:r>
                          </m:sub>
                          <m:sup>
                            <m:r>
                              <a:rPr lang="en-IN" b="0" i="1" smtClean="0">
                                <a:latin typeface="Cambria Math" panose="02040503050406030204" pitchFamily="18" charset="0"/>
                              </a:rPr>
                              <m:t>0</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3</m:t>
                            </m:r>
                          </m:sub>
                          <m:sup>
                            <m:r>
                              <a:rPr lang="en-IN" b="0" i="1" smtClean="0">
                                <a:latin typeface="Cambria Math" panose="02040503050406030204" pitchFamily="18" charset="0"/>
                              </a:rPr>
                              <m:t>0</m:t>
                            </m:r>
                          </m:sup>
                        </m:sSubSup>
                        <m:r>
                          <a:rPr lang="en-IN" b="0" i="1" smtClean="0">
                            <a:latin typeface="Cambria Math" panose="02040503050406030204" pitchFamily="18" charset="0"/>
                          </a:rPr>
                          <m:t>,..</m:t>
                        </m:r>
                      </m:e>
                    </m:d>
                    <m:r>
                      <a:rPr lang="en-IN" b="0" i="0" smtClean="0">
                        <a:latin typeface="Cambria Math" panose="02040503050406030204" pitchFamily="18" charset="0"/>
                      </a:rPr>
                      <m:t>.</m:t>
                    </m:r>
                  </m:oMath>
                </a14:m>
                <a:r>
                  <a:rPr lang="en-IN" dirty="0"/>
                  <a:t> The level set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0</m:t>
                        </m:r>
                      </m:sub>
                    </m:sSub>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0</m:t>
                            </m:r>
                          </m:sub>
                        </m:sSub>
                      </m:e>
                    </m:d>
                    <m:r>
                      <a:rPr lang="en-IN" b="0" i="1" smtClean="0">
                        <a:latin typeface="Cambria Math" panose="02040503050406030204" pitchFamily="18" charset="0"/>
                      </a:rPr>
                      <m:t>}</m:t>
                    </m:r>
                  </m:oMath>
                </a14:m>
                <a:r>
                  <a:rPr lang="en-IN" dirty="0"/>
                  <a:t> is </a:t>
                </a:r>
                <a:r>
                  <a:rPr lang="en-IN" b="1" dirty="0">
                    <a:solidFill>
                      <a:srgbClr val="FF0000"/>
                    </a:solidFill>
                  </a:rPr>
                  <a:t>compact</a:t>
                </a:r>
                <a:r>
                  <a:rPr lang="en-IN" dirty="0"/>
                  <a:t> and </a:t>
                </a:r>
                <a:r>
                  <a:rPr lang="en-IN" i="1" dirty="0"/>
                  <a:t>f</a:t>
                </a:r>
                <a:r>
                  <a:rPr lang="en-IN" dirty="0"/>
                  <a:t> is </a:t>
                </a:r>
                <a:r>
                  <a:rPr lang="en-IN" b="1" dirty="0">
                    <a:solidFill>
                      <a:srgbClr val="FF0000"/>
                    </a:solidFill>
                  </a:rPr>
                  <a:t>continuous</a:t>
                </a:r>
                <a:r>
                  <a:rPr lang="en-IN" dirty="0"/>
                  <a:t> over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0</m:t>
                        </m:r>
                      </m:sub>
                    </m:sSub>
                  </m:oMath>
                </a14:m>
                <a:r>
                  <a:rPr lang="en-IN" dirty="0"/>
                  <a:t>. </a:t>
                </a:r>
              </a:p>
              <a:p>
                <a:r>
                  <a:rPr lang="en-IN" dirty="0"/>
                  <a:t>If </a:t>
                </a:r>
                <a:r>
                  <a:rPr lang="en-IN" i="1" dirty="0"/>
                  <a:t>f </a:t>
                </a:r>
                <a:r>
                  <a:rPr lang="en-IN" dirty="0"/>
                  <a:t>is </a:t>
                </a:r>
                <a:r>
                  <a:rPr lang="en-IN" b="1" dirty="0">
                    <a:solidFill>
                      <a:srgbClr val="FF0000"/>
                    </a:solidFill>
                  </a:rPr>
                  <a:t>regular</a:t>
                </a:r>
                <a:r>
                  <a:rPr lang="en-IN" dirty="0"/>
                  <a:t>, then every cluster point </a:t>
                </a:r>
                <a14:m>
                  <m:oMath xmlns:m="http://schemas.openxmlformats.org/officeDocument/2006/math">
                    <m:d>
                      <m:dPr>
                        <m:begChr m:val="{"/>
                        <m:endChr m:val="}"/>
                        <m:ctrlPr>
                          <a:rPr lang="en-IN" i="1" dirty="0" smtClean="0">
                            <a:solidFill>
                              <a:srgbClr val="836967"/>
                            </a:solidFill>
                            <a:latin typeface="Cambria Math" panose="02040503050406030204" pitchFamily="18" charset="0"/>
                          </a:rPr>
                        </m:ctrlPr>
                      </m:dPr>
                      <m:e>
                        <m:sSup>
                          <m:sSupPr>
                            <m:ctrlPr>
                              <a:rPr lang="en-IN" i="1" dirty="0">
                                <a:solidFill>
                                  <a:srgbClr val="836967"/>
                                </a:solidFill>
                                <a:latin typeface="Cambria Math" panose="02040503050406030204" pitchFamily="18" charset="0"/>
                              </a:rPr>
                            </m:ctrlPr>
                          </m:sSupPr>
                          <m:e>
                            <m:r>
                              <a:rPr lang="en-IN" i="1" dirty="0">
                                <a:latin typeface="Cambria Math" panose="02040503050406030204" pitchFamily="18" charset="0"/>
                              </a:rPr>
                              <m:t>𝑥</m:t>
                            </m:r>
                          </m:e>
                          <m:sup>
                            <m:r>
                              <a:rPr lang="en-IN" i="1" dirty="0">
                                <a:latin typeface="Cambria Math" panose="02040503050406030204" pitchFamily="18" charset="0"/>
                              </a:rPr>
                              <m:t>𝑟</m:t>
                            </m:r>
                          </m:sup>
                        </m:sSup>
                      </m:e>
                    </m:d>
                  </m:oMath>
                </a14:m>
                <a:r>
                  <a:rPr lang="en-IN" dirty="0"/>
                  <a:t> is a </a:t>
                </a:r>
                <a:r>
                  <a:rPr lang="en-IN" b="1" dirty="0"/>
                  <a:t>stationary point</a:t>
                </a:r>
                <a:r>
                  <a:rPr lang="en-IN" dirty="0"/>
                  <a:t>.</a:t>
                </a:r>
              </a:p>
              <a:p>
                <a:r>
                  <a:rPr lang="en-IN" dirty="0"/>
                  <a:t>The Algorithm takes an initial point, then performs co-ordinate wise minimization over a block of co-ordinates or a single co-ordinate.</a:t>
                </a:r>
              </a:p>
              <a:p>
                <a:r>
                  <a:rPr lang="en-IN" dirty="0"/>
                  <a:t>For example, if there are convex non-differentiable functions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𝑖</m:t>
                        </m:r>
                        <m:r>
                          <a:rPr lang="en-IN" b="0" i="1" smtClean="0">
                            <a:latin typeface="Cambria Math" panose="02040503050406030204" pitchFamily="18" charset="0"/>
                          </a:rPr>
                          <m:t> </m:t>
                        </m:r>
                      </m:sub>
                    </m:sSub>
                    <m:r>
                      <a:rPr lang="en-IN" b="0" i="1" smtClean="0">
                        <a:latin typeface="Cambria Math" panose="02040503050406030204" pitchFamily="18" charset="0"/>
                      </a:rPr>
                      <m:t>𝑖</m:t>
                    </m:r>
                    <m:r>
                      <a:rPr lang="en-IN" b="0" i="1" smtClean="0">
                        <a:latin typeface="Cambria Math" panose="02040503050406030204" pitchFamily="18" charset="0"/>
                      </a:rPr>
                      <m:t>=1,2...</m:t>
                    </m:r>
                    <m:r>
                      <a:rPr lang="en-IN" b="0" i="1" smtClean="0">
                        <a:latin typeface="Cambria Math" panose="02040503050406030204" pitchFamily="18" charset="0"/>
                      </a:rPr>
                      <m:t>𝑛</m:t>
                    </m:r>
                  </m:oMath>
                </a14:m>
                <a:r>
                  <a:rPr lang="en-IN" dirty="0"/>
                  <a:t> and differentiable convex function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0</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𝛽</m:t>
                                </m:r>
                              </m:e>
                            </m:d>
                          </m:e>
                        </m:d>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oMath>
                </a14:m>
                <a:r>
                  <a:rPr lang="en-IN" dirty="0"/>
                  <a:t>, the function is regular since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0</m:t>
                        </m:r>
                      </m:sub>
                    </m:sSub>
                  </m:oMath>
                </a14:m>
                <a:r>
                  <a:rPr lang="en-IN" dirty="0"/>
                  <a:t> is differentiable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𝑑𝑜𝑚</m:t>
                        </m:r>
                        <m:r>
                          <a:rPr lang="en-IN" b="0" i="1" smtClean="0">
                            <a:latin typeface="Cambria Math" panose="02040503050406030204" pitchFamily="18" charset="0"/>
                          </a:rPr>
                          <m:t>(</m:t>
                        </m:r>
                        <m:r>
                          <a:rPr lang="en-IN" b="0" i="1" smtClean="0">
                            <a:latin typeface="Cambria Math" panose="02040503050406030204" pitchFamily="18" charset="0"/>
                          </a:rPr>
                          <m:t>𝑓</m:t>
                        </m:r>
                      </m:e>
                      <m:sub>
                        <m:r>
                          <a:rPr lang="en-IN" b="0" i="1" smtClean="0">
                            <a:latin typeface="Cambria Math" panose="02040503050406030204" pitchFamily="18" charset="0"/>
                          </a:rPr>
                          <m:t>0</m:t>
                        </m:r>
                      </m:sub>
                    </m:sSub>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𝜖</m:t>
                    </m:r>
                    <m:r>
                      <a:rPr lang="en-IN" b="0" i="1" smtClean="0">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𝑅</m:t>
                        </m:r>
                      </m:e>
                      <m:sup>
                        <m:r>
                          <a:rPr lang="en-IN" b="0" i="1" smtClean="0">
                            <a:latin typeface="Cambria Math" panose="02040503050406030204" pitchFamily="18" charset="0"/>
                            <a:ea typeface="Cambria Math" panose="02040503050406030204" pitchFamily="18" charset="0"/>
                          </a:rPr>
                          <m:t>𝑛</m:t>
                        </m:r>
                      </m:sup>
                    </m:sSup>
                  </m:oMath>
                </a14:m>
                <a:r>
                  <a:rPr lang="en-IN" dirty="0"/>
                  <a:t> is open, every iterate taken by the block coordinate descent would give me a stationary point.</a:t>
                </a:r>
              </a:p>
              <a:p>
                <a:endParaRPr lang="en-IN" dirty="0"/>
              </a:p>
            </p:txBody>
          </p:sp>
        </mc:Choice>
        <mc:Fallback>
          <p:sp>
            <p:nvSpPr>
              <p:cNvPr id="3" name="Text Placeholder 2">
                <a:extLst>
                  <a:ext uri="{FF2B5EF4-FFF2-40B4-BE49-F238E27FC236}">
                    <a16:creationId xmlns:a16="http://schemas.microsoft.com/office/drawing/2014/main" id="{D913EB41-7062-4055-A02B-36AEA07CA14A}"/>
                  </a:ext>
                </a:extLst>
              </p:cNvPr>
              <p:cNvSpPr>
                <a:spLocks noGrp="1" noRot="1" noChangeAspect="1" noMove="1" noResize="1" noEditPoints="1" noAdjustHandles="1" noChangeArrowheads="1" noChangeShapeType="1" noTextEdit="1"/>
              </p:cNvSpPr>
              <p:nvPr>
                <p:ph type="body" idx="1"/>
              </p:nvPr>
            </p:nvSpPr>
            <p:spPr>
              <a:blipFill>
                <a:blip r:embed="rId3"/>
                <a:stretch>
                  <a:fillRect l="-566"/>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54D807B5-32FD-490C-93D9-03C1F8035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691121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1" name="Google Shape;141;g7aec80ab7c_0_0"/>
          <p:cNvSpPr txBox="1">
            <a:spLocks noGrp="1"/>
          </p:cNvSpPr>
          <p:nvPr>
            <p:ph type="title"/>
          </p:nvPr>
        </p:nvSpPr>
        <p:spPr>
          <a:xfrm>
            <a:off x="822950" y="214951"/>
            <a:ext cx="7543800" cy="600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2600" dirty="0"/>
              <a:t>Dykstra’s Algorithm</a:t>
            </a:r>
            <a:endParaRPr sz="2600" dirty="0"/>
          </a:p>
        </p:txBody>
      </p:sp>
      <p:sp>
        <p:nvSpPr>
          <p:cNvPr id="143" name="Google Shape;143;g7aec80ab7c_0_0"/>
          <p:cNvSpPr txBox="1">
            <a:spLocks noGrp="1"/>
          </p:cNvSpPr>
          <p:nvPr>
            <p:ph type="sldNum" idx="12"/>
          </p:nvPr>
        </p:nvSpPr>
        <p:spPr>
          <a:xfrm>
            <a:off x="7425344" y="4844839"/>
            <a:ext cx="9840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t>8</a:t>
            </a:fld>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3F7E2BE-4F66-4B03-9514-29B4C5769FDA}"/>
                  </a:ext>
                </a:extLst>
              </p:cNvPr>
              <p:cNvSpPr>
                <a:spLocks noGrp="1"/>
              </p:cNvSpPr>
              <p:nvPr>
                <p:ph type="body" idx="1"/>
              </p:nvPr>
            </p:nvSpPr>
            <p:spPr/>
            <p:txBody>
              <a:bodyPr/>
              <a:lstStyle/>
              <a:p>
                <a:r>
                  <a:rPr lang="en-IN" dirty="0"/>
                  <a:t>Dykstra’s projection theorem solves the best approximation problem where given a point </a:t>
                </a: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𝜀</m:t>
                    </m:r>
                    <m:r>
                      <a:rPr lang="en-IN" b="0" i="1" smtClean="0">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𝑅</m:t>
                        </m:r>
                      </m:e>
                      <m:sup>
                        <m:r>
                          <a:rPr lang="en-IN" b="0" i="1" smtClean="0">
                            <a:latin typeface="Cambria Math" panose="02040503050406030204" pitchFamily="18" charset="0"/>
                            <a:ea typeface="Cambria Math" panose="02040503050406030204" pitchFamily="18" charset="0"/>
                          </a:rPr>
                          <m:t>𝑛</m:t>
                        </m:r>
                      </m:sup>
                    </m:sSup>
                  </m:oMath>
                </a14:m>
                <a:r>
                  <a:rPr lang="en-IN" dirty="0"/>
                  <a:t>, we find the closest point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 </m:t>
                    </m:r>
                    <m:r>
                      <a:rPr lang="en-IN" i="1">
                        <a:latin typeface="Cambria Math" panose="02040503050406030204" pitchFamily="18" charset="0"/>
                        <a:ea typeface="Cambria Math" panose="02040503050406030204" pitchFamily="18" charset="0"/>
                      </a:rPr>
                      <m:t>𝜀</m:t>
                    </m:r>
                    <m:r>
                      <a:rPr lang="en-IN" b="0" i="1" smtClean="0">
                        <a:latin typeface="Cambria Math" panose="02040503050406030204" pitchFamily="18" charset="0"/>
                        <a:ea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𝐶</m:t>
                        </m:r>
                      </m:e>
                      <m:sub>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𝐶</m:t>
                        </m:r>
                      </m:e>
                      <m:sub>
                        <m:r>
                          <a:rPr lang="en-IN" b="0" i="1" smtClean="0">
                            <a:latin typeface="Cambria Math" panose="02040503050406030204" pitchFamily="18" charset="0"/>
                            <a:ea typeface="Cambria Math" panose="02040503050406030204" pitchFamily="18" charset="0"/>
                          </a:rPr>
                          <m:t>2</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𝐶</m:t>
                        </m:r>
                      </m:e>
                      <m:sub>
                        <m:r>
                          <a:rPr lang="en-IN" b="0" i="1" smtClean="0">
                            <a:latin typeface="Cambria Math" panose="02040503050406030204" pitchFamily="18" charset="0"/>
                            <a:ea typeface="Cambria Math" panose="02040503050406030204" pitchFamily="18" charset="0"/>
                          </a:rPr>
                          <m:t>𝑑</m:t>
                        </m:r>
                      </m:sub>
                    </m:sSub>
                  </m:oMath>
                </a14:m>
                <a:r>
                  <a:rPr lang="en-IN" dirty="0"/>
                  <a:t>. </a:t>
                </a:r>
              </a:p>
              <a:p>
                <a:r>
                  <a:rPr lang="en-IN" dirty="0"/>
                  <a:t>This algorithm is similar to Alternating Projections algorithm. </a:t>
                </a:r>
              </a:p>
            </p:txBody>
          </p:sp>
        </mc:Choice>
        <mc:Fallback xmlns="">
          <p:sp>
            <p:nvSpPr>
              <p:cNvPr id="3" name="Text Placeholder 2">
                <a:extLst>
                  <a:ext uri="{FF2B5EF4-FFF2-40B4-BE49-F238E27FC236}">
                    <a16:creationId xmlns:a16="http://schemas.microsoft.com/office/drawing/2014/main" id="{E3F7E2BE-4F66-4B03-9514-29B4C5769FDA}"/>
                  </a:ext>
                </a:extLst>
              </p:cNvPr>
              <p:cNvSpPr>
                <a:spLocks noGrp="1" noRot="1" noChangeAspect="1" noMove="1" noResize="1" noEditPoints="1" noAdjustHandles="1" noChangeArrowheads="1" noChangeShapeType="1" noTextEdit="1"/>
              </p:cNvSpPr>
              <p:nvPr>
                <p:ph type="body" idx="1"/>
              </p:nvPr>
            </p:nvSpPr>
            <p:spPr>
              <a:blipFill>
                <a:blip r:embed="rId3"/>
                <a:stretch>
                  <a:fillRect l="-566"/>
                </a:stretch>
              </a:blipFill>
            </p:spPr>
            <p:txBody>
              <a:bodyPr/>
              <a:lstStyle/>
              <a:p>
                <a:r>
                  <a:rPr lang="en-IN">
                    <a:noFill/>
                  </a:rPr>
                  <a:t> </a:t>
                </a:r>
              </a:p>
            </p:txBody>
          </p:sp>
        </mc:Fallback>
      </mc:AlternateContent>
      <p:pic>
        <p:nvPicPr>
          <p:cNvPr id="9" name="Picture 2">
            <a:extLst>
              <a:ext uri="{FF2B5EF4-FFF2-40B4-BE49-F238E27FC236}">
                <a16:creationId xmlns:a16="http://schemas.microsoft.com/office/drawing/2014/main" id="{A4264075-035C-49CC-A8F8-F30614906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2900" y="2039396"/>
            <a:ext cx="4572444" cy="30793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970CC-DB43-4336-9625-4D5A367A7248}"/>
              </a:ext>
            </a:extLst>
          </p:cNvPr>
          <p:cNvSpPr>
            <a:spLocks noGrp="1"/>
          </p:cNvSpPr>
          <p:nvPr>
            <p:ph type="title"/>
          </p:nvPr>
        </p:nvSpPr>
        <p:spPr/>
        <p:txBody>
          <a:bodyPr/>
          <a:lstStyle/>
          <a:p>
            <a:r>
              <a:rPr lang="en-IN" dirty="0"/>
              <a:t>Dykstra’s Algorithm</a:t>
            </a:r>
          </a:p>
        </p:txBody>
      </p:sp>
      <p:sp>
        <p:nvSpPr>
          <p:cNvPr id="3" name="Text Placeholder 2">
            <a:extLst>
              <a:ext uri="{FF2B5EF4-FFF2-40B4-BE49-F238E27FC236}">
                <a16:creationId xmlns:a16="http://schemas.microsoft.com/office/drawing/2014/main" id="{F9CFF148-E884-4F08-A68A-FCCDB78D9244}"/>
              </a:ext>
            </a:extLst>
          </p:cNvPr>
          <p:cNvSpPr>
            <a:spLocks noGrp="1"/>
          </p:cNvSpPr>
          <p:nvPr>
            <p:ph type="body" idx="1"/>
          </p:nvPr>
        </p:nvSpPr>
        <p:spPr/>
        <p:txBody>
          <a:bodyPr/>
          <a:lstStyle/>
          <a:p>
            <a:r>
              <a:rPr lang="en-IN" dirty="0"/>
              <a:t>In this Algorithm, Initially I am unaware of the points existing in the intersection of convex sets. So, I would start projecting the point towards one of the convex sets and then project this point towards another convex set in a cyclic fashion. </a:t>
            </a:r>
          </a:p>
          <a:p>
            <a:r>
              <a:rPr lang="en-IN" dirty="0"/>
              <a:t>Dykstra’s algorithm is different from Alternating projections because it tracks the residue left after the projection.</a:t>
            </a:r>
          </a:p>
          <a:p>
            <a:r>
              <a:rPr lang="en-IN" dirty="0"/>
              <a:t>In case of the intersection of convex sets being a single point, then the alternating projections is equal to the Dykstra’s. </a:t>
            </a:r>
          </a:p>
          <a:p>
            <a:r>
              <a:rPr lang="en-IN" dirty="0"/>
              <a:t>When there are many points in the intersection, Dykstra’s projection theorem gives me the nearest point existing in the intersection of convex sets but Alternating projection theorem gives me one of the points.</a:t>
            </a:r>
          </a:p>
          <a:p>
            <a:endParaRPr lang="en-IN" dirty="0"/>
          </a:p>
        </p:txBody>
      </p:sp>
      <p:sp>
        <p:nvSpPr>
          <p:cNvPr id="4" name="Slide Number Placeholder 3">
            <a:extLst>
              <a:ext uri="{FF2B5EF4-FFF2-40B4-BE49-F238E27FC236}">
                <a16:creationId xmlns:a16="http://schemas.microsoft.com/office/drawing/2014/main" id="{4F301769-4255-4751-9CC1-1B167E1BDD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897230558"/>
      </p:ext>
    </p:extLst>
  </p:cSld>
  <p:clrMapOvr>
    <a:masterClrMapping/>
  </p:clrMapOvr>
</p:sld>
</file>

<file path=ppt/theme/theme1.xml><?xml version="1.0" encoding="utf-8"?>
<a:theme xmlns:a="http://schemas.openxmlformats.org/drawingml/2006/main" name="Retrospect">
  <a:themeElements>
    <a:clrScheme name="Custom 7">
      <a:dk1>
        <a:srgbClr val="000000"/>
      </a:dk1>
      <a:lt1>
        <a:srgbClr val="FFFFFF"/>
      </a:lt1>
      <a:dk2>
        <a:srgbClr val="17406D"/>
      </a:dk2>
      <a:lt2>
        <a:srgbClr val="DBEFF9"/>
      </a:lt2>
      <a:accent1>
        <a:srgbClr val="FFC000"/>
      </a:accent1>
      <a:accent2>
        <a:srgbClr val="002060"/>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0A8943F3BB8EE4EA6539F2B67FA130D" ma:contentTypeVersion="2" ma:contentTypeDescription="Create a new document." ma:contentTypeScope="" ma:versionID="44c94d66f31986a6ee0ae5b818c03fe1">
  <xsd:schema xmlns:xsd="http://www.w3.org/2001/XMLSchema" xmlns:xs="http://www.w3.org/2001/XMLSchema" xmlns:p="http://schemas.microsoft.com/office/2006/metadata/properties" xmlns:ns3="0bf2b8b5-9f43-4894-a4e7-4e13e18a9c1a" targetNamespace="http://schemas.microsoft.com/office/2006/metadata/properties" ma:root="true" ma:fieldsID="81801df7c865572f0af6718c055a7bca" ns3:_="">
    <xsd:import namespace="0bf2b8b5-9f43-4894-a4e7-4e13e18a9c1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f2b8b5-9f43-4894-a4e7-4e13e18a9c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DA64ED-2365-40C1-BCE4-9F6878EDD1BE}">
  <ds:schemaRefs>
    <ds:schemaRef ds:uri="http://schemas.openxmlformats.org/package/2006/metadata/core-properties"/>
    <ds:schemaRef ds:uri="http://www.w3.org/XML/1998/namespace"/>
    <ds:schemaRef ds:uri="http://purl.org/dc/dcmitype/"/>
    <ds:schemaRef ds:uri="http://purl.org/dc/elements/1.1/"/>
    <ds:schemaRef ds:uri="http://schemas.microsoft.com/office/2006/metadata/properties"/>
    <ds:schemaRef ds:uri="http://schemas.microsoft.com/office/2006/documentManagement/types"/>
    <ds:schemaRef ds:uri="http://purl.org/dc/terms/"/>
    <ds:schemaRef ds:uri="http://schemas.microsoft.com/office/infopath/2007/PartnerControls"/>
    <ds:schemaRef ds:uri="0bf2b8b5-9f43-4894-a4e7-4e13e18a9c1a"/>
  </ds:schemaRefs>
</ds:datastoreItem>
</file>

<file path=customXml/itemProps2.xml><?xml version="1.0" encoding="utf-8"?>
<ds:datastoreItem xmlns:ds="http://schemas.openxmlformats.org/officeDocument/2006/customXml" ds:itemID="{2D272D2C-585A-4E6E-8B61-F6DDA0D7058F}">
  <ds:schemaRefs>
    <ds:schemaRef ds:uri="http://schemas.microsoft.com/sharepoint/v3/contenttype/forms"/>
  </ds:schemaRefs>
</ds:datastoreItem>
</file>

<file path=customXml/itemProps3.xml><?xml version="1.0" encoding="utf-8"?>
<ds:datastoreItem xmlns:ds="http://schemas.openxmlformats.org/officeDocument/2006/customXml" ds:itemID="{AA03869E-7705-41DA-B707-515B61C684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f2b8b5-9f43-4894-a4e7-4e13e18a9c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2556</TotalTime>
  <Words>1740</Words>
  <Application>Microsoft Office PowerPoint</Application>
  <PresentationFormat>On-screen Show (16:9)</PresentationFormat>
  <Paragraphs>152</Paragraphs>
  <Slides>22</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 Math</vt:lpstr>
      <vt:lpstr>Noto Sans Symbols</vt:lpstr>
      <vt:lpstr>Wingdings</vt:lpstr>
      <vt:lpstr>Retrospect</vt:lpstr>
      <vt:lpstr>Co-ordinate Descent , Dykstra’s algorithm and LASSO</vt:lpstr>
      <vt:lpstr>Co-ordinate Descent</vt:lpstr>
      <vt:lpstr>Observation on Co-ordinate Descent -&gt; Function Type</vt:lpstr>
      <vt:lpstr>Observation on Co-ordinate Descent -&gt; Function Type</vt:lpstr>
      <vt:lpstr>Algorithm for Co-ordinate Descent</vt:lpstr>
      <vt:lpstr>Observation on Co-ordinate Descent - Convergence</vt:lpstr>
      <vt:lpstr>Observation on Co-ordinate Descent - Convergence</vt:lpstr>
      <vt:lpstr>Dykstra’s Algorithm</vt:lpstr>
      <vt:lpstr>Dykstra’s Algorithm</vt:lpstr>
      <vt:lpstr>LASSO</vt:lpstr>
      <vt:lpstr>LASSO using Co-ordinate Descent</vt:lpstr>
      <vt:lpstr>Generating the Dataset</vt:lpstr>
      <vt:lpstr>Observations from LASSO using Co-ordinate Descent</vt:lpstr>
      <vt:lpstr>Observations from LASSO using Co-ordinate Descent</vt:lpstr>
      <vt:lpstr>Observations from LASSO using Co-ordinate Descent</vt:lpstr>
      <vt:lpstr>Observations from LASSO using Co-ordinate Descent</vt:lpstr>
      <vt:lpstr>Performance of CVX module</vt:lpstr>
      <vt:lpstr>LASSO Dual using Dykstra’s Algorithm</vt:lpstr>
      <vt:lpstr>Observations on LASSO Dual </vt:lpstr>
      <vt:lpstr>Applications to Co-ordinate Descent Algorithm</vt:lpstr>
      <vt:lpstr>Applications to Co-ordinate Descent Algorithm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Co-ordinate Descent , Dykstra’s algorithm and LASSO</dc:title>
  <dc:creator>Ish Jain</dc:creator>
  <cp:lastModifiedBy>Sanjeev</cp:lastModifiedBy>
  <cp:revision>43</cp:revision>
  <dcterms:modified xsi:type="dcterms:W3CDTF">2021-06-10T06:01:17Z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0x010100F0A8943F3BB8EE4EA6539F2B67FA130D</vt:lpwstr>
  </property>
</Properties>
</file>