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62C790-D142-4CCC-BADD-DF1461BD4A8C}">
          <p14:sldIdLst>
            <p14:sldId id="256"/>
          </p14:sldIdLst>
        </p14:section>
        <p14:section name="Untitled Section" id="{1008212B-AC6D-49DE-8F12-47769CCF0CBE}">
          <p14:sldIdLst>
            <p14:sldId id="257"/>
            <p14:sldId id="258"/>
            <p14:sldId id="261"/>
            <p14:sldId id="259"/>
            <p14:sldId id="264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FE96-7285-82A0-D63E-A4D6F80EC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D251B-AD53-E48C-0472-EE286EB42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EA87-3375-CB44-EE00-6E8E34A8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E0BD-2083-C2CE-C095-B34B6DC5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3B57-30A6-3D0F-5171-FA66751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2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F087-52FF-230B-E954-6F8B1479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0F5B8-CD91-215B-1CF6-60C04F72F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DD6E-163B-BB81-9E21-7F61CE50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3C05-2AFF-BB6F-F7F8-7239FD29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6D46-23B5-E844-3226-7C0C7D64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4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1063F-E26C-81C9-AB20-4839DC643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1800A-FB6F-FA87-E151-9D7633F79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C6FD-4E2A-817C-0808-9165CF3E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E34D-5D0C-5CED-370A-B8782CCC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0B5A3-ED44-1452-E1DA-00FE274D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CF45-D522-3CFE-FE95-E93F21B2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6443-D71D-4ADF-8410-15180A01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3DA30-D1F9-68B8-342D-BE8B8B99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8156-ED6A-DE2C-D04E-F1D46279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3439E-43AC-AAE8-2753-5DC9EB1E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0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ED24-EBBA-20F6-70C5-79981775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A25F9-DD00-FC38-6756-79B7A5623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C8AA0-0965-2E15-F107-66191928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EFFF-6D5F-52CB-9288-092E2141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23494-759C-EB4B-6A25-63330F4B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8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312C-E25A-9E26-F64B-21F3A2E8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4D25-7667-D18E-D987-47884AA13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8A670-A177-B206-F4F5-4AA60CF8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3D687-D886-670C-B564-D4532F51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EC27B-F75D-8F5D-3106-8F591E97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FCAC3-71AC-E287-E2AF-271063B0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8C88-8EAA-2BAD-2D2A-D4E8C6F2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51F80-80BE-08B2-BD07-B279D57B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960DE-0516-2413-4EF6-9685BE3E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08C0F-1E3D-65F6-3B47-46E84442E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2BA82-8A6B-1399-C041-D25F646F9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9D0C1-B545-0B2D-F5D2-AA121C27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A0740-381A-B059-E24F-65FF49C0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156DB-E333-78C3-DF01-2B23E8FA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2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D5E7-37C6-2140-1B99-2CBAE518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EBB86-8DEB-55AD-E829-922C7EE5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40BEC-C791-4235-6608-5F765860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A721D-97D0-ED97-B446-91BF34C5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6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B546A-2D80-8099-3D1C-9CF7C0CA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ED3A8-2F2E-3C9F-F094-33150A21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29E9F-2D56-49F8-33C9-9078E375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B8CA-6B00-EE05-3445-5FB713D5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BC63-5AF9-C50D-8650-0F6D4EAB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3620C-12B5-2ABE-A33D-2AD3ACB23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D2AB0-3F33-2B69-71E5-30AE213D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28C47-67B7-AF38-69EA-0533083B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16D8E-A0D0-C59C-3FEE-3F069334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D5E5-5D3B-87B9-9CB4-C48C6A40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0745D-63DC-A714-1EDE-DD30E6B0B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CB773-D4E7-EA8F-3F8F-71BDC8CD4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BB88A-3812-C837-A52B-302765A8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2CE1F-EEBF-7421-EB9E-223388B3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34BFF-E807-5497-1935-1AC99382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KL University Hyderabad">
            <a:extLst>
              <a:ext uri="{FF2B5EF4-FFF2-40B4-BE49-F238E27FC236}">
                <a16:creationId xmlns:a16="http://schemas.microsoft.com/office/drawing/2014/main" id="{98E4A3C7-F6C0-2642-F832-0F50806113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210185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EC9E8F-7EF5-5A8F-A057-A11EAA6C0D09}"/>
              </a:ext>
            </a:extLst>
          </p:cNvPr>
          <p:cNvSpPr/>
          <p:nvPr userDrawn="1"/>
        </p:nvSpPr>
        <p:spPr>
          <a:xfrm>
            <a:off x="0" y="6811963"/>
            <a:ext cx="12192000" cy="46037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D317C5-08B4-C356-4FC4-32A1066A09D4}"/>
              </a:ext>
            </a:extLst>
          </p:cNvPr>
          <p:cNvSpPr/>
          <p:nvPr userDrawn="1"/>
        </p:nvSpPr>
        <p:spPr>
          <a:xfrm>
            <a:off x="0" y="0"/>
            <a:ext cx="12192000" cy="46038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62B027E3-8F6A-5012-AC90-996B308C28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0355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55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7494-5EAC-DD1A-3C58-6DCC516D7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72" y="1285336"/>
            <a:ext cx="9144000" cy="2316702"/>
          </a:xfrm>
        </p:spPr>
        <p:txBody>
          <a:bodyPr/>
          <a:lstStyle/>
          <a:p>
            <a:br>
              <a:rPr lang="en-US" b="1" dirty="0">
                <a:solidFill>
                  <a:srgbClr val="C00000"/>
                </a:solidFill>
                <a:latin typeface="+mn-lt"/>
              </a:rPr>
            </a:br>
            <a:r>
              <a:rPr lang="en-US" sz="4200" b="1" dirty="0">
                <a:solidFill>
                  <a:srgbClr val="C00000"/>
                </a:solidFill>
                <a:latin typeface="+mn-lt"/>
              </a:rPr>
              <a:t>Design and Analysis of Algorithms (24CS2203)</a:t>
            </a:r>
            <a:br>
              <a:rPr lang="en-US" sz="4200" b="1" dirty="0">
                <a:solidFill>
                  <a:srgbClr val="C00000"/>
                </a:solidFill>
                <a:latin typeface="+mn-lt"/>
              </a:rPr>
            </a:br>
            <a:br>
              <a:rPr lang="en-US" b="1" dirty="0">
                <a:solidFill>
                  <a:srgbClr val="C00000"/>
                </a:solidFill>
                <a:latin typeface="+mn-lt"/>
              </a:rPr>
            </a:br>
            <a:r>
              <a:rPr lang="en-US" sz="5400" b="1" dirty="0">
                <a:solidFill>
                  <a:srgbClr val="C00000"/>
                </a:solidFill>
                <a:latin typeface="+mn-lt"/>
              </a:rPr>
              <a:t>Quick Sort in Hospital Patient Prioritization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631A7-036D-59AD-11B1-E54453A23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Ch. Sri Ram Sanjeev : 2420090051</a:t>
            </a:r>
          </a:p>
          <a:p>
            <a:r>
              <a:rPr lang="en-US" dirty="0">
                <a:solidFill>
                  <a:srgbClr val="0070C0"/>
                </a:solidFill>
              </a:rPr>
              <a:t>Dhanush: 2420090083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</a:rPr>
              <a:t>Course Instructor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C00000"/>
                </a:solidFill>
              </a:rPr>
              <a:t>Dr. J Sirisha Devi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C00000"/>
                </a:solidFill>
              </a:rPr>
              <a:t>Professor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C00000"/>
                </a:solidFill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64239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F937A7-2998-E15E-083A-C18E325B48CC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4E0A2-E852-D711-3CAD-81554D405C70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Case study - statement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9873DD-D916-47B9-A3A8-DB7B3CB7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8572"/>
            <a:ext cx="12192000" cy="5839428"/>
          </a:xfr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: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Modern Emergency Departments (EDs) are high-pressure environments that face a significant logistical challenge from the constant, unscheduled influx of patients.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Triage, the rapid assessment and prioritization of patients, is fundamental to ensuring patient safety and operational efficiency.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Quantification for Computation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Triage systems like the Emergency Severity Index (ESI) convert a complex clinical assessment into a single, sortable number (from 1 for most urgent to 5 for least urgent). This transforms the prioritization challenge into a computational problem.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case study proposes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TriageSort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specialized version of the Quick Sort algorithm, to create an optimal and actionable patient queue.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Quick Sort?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exceptional average-case performance.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Crucially, it is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in-place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meaning it sorts with minimal extra memory. This is vital for handling complex patient objects within a hospital's Electronic Health Record (EHR) system without causing data synchronization issues.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Pseudo code</a:t>
            </a:r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88A2115E-F3D3-483A-80BD-D21FA14E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" y="944947"/>
            <a:ext cx="1205484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TriageSort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 uses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"Divide and Conquer"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paradigm.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Divide: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element is selected as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array is then partitioned so all higher-priority patients are moved before the pivot, and all lower-priority patients are moved after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Conquer: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TriageSort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algorithm is recursively called for the two sub-arrays on either side of the pivot.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step is trivial. Because the sorting happens "in-place," the array is fully sorted once the recursive calls are complete.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Triage Sort 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This function orchestrates the recursive sorting process on a segment of the patient array defined by low and high indices.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Pseudo Code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Main recursive function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TriageSort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TriageSort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low, high)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Base Case: If the sub-array has more than one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low &lt; high then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pi is the partitioning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pi = Partition(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low, high)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// Recursively sort elements before and after partition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TriageSort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low, pi - 1)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TriageSort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patient_array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pi + 1, high)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if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function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1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Pseudo code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E85419-A29B-43A4-9ADD-A5BDD87FC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915492"/>
            <a:ext cx="12192001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Core Logic: Partition 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the heart of the algorithm. It rearranges the sub-array around the pivot.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 Selection: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uses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Median-of-Three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strategy (checking the first, middle, and last elements) to select a good pivot and avoid worst-case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Composite Comparison Logic: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is the key customization for the hospital use case. A patient j is determined to have a higher priority than the pivot if: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ESI Score is lower (more urgent),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ESI Scores are identical,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their arrival time is earlier.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two-tiered comparison correctly implements sorting by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medical urgency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fairness (First-In, First-Out)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Simplified Pseudo-code for Partition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Partition(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patient_array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low, high)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1. Select pivot using Median-of-Three and move to end pivot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select_and_move_pivot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patient_array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low, high)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low – 1.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Wall separating higher-priority patients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2. Iterate and partition based on composite key for j from low to high - 1 do if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patient_array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[j] has higher priority than pivot) then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+ 1 swap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patient_array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patient_array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[j] end if end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3. Place pivot in its final sorted position swap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patient_array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+ 1]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patient_array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[high] return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+ 1) // Return pivot's final index end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6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Time Complexity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FA1810-C631-404E-AB5B-D2401691D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2558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Sort: Time Complexity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 Relation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T(n)=T(k)+T(n−1−k)+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c⋅n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cases depend on the pivot position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kkk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6A484-8702-4FD7-A746-A601FDE68395}"/>
              </a:ext>
            </a:extLst>
          </p:cNvPr>
          <p:cNvSpPr txBox="1"/>
          <p:nvPr/>
        </p:nvSpPr>
        <p:spPr>
          <a:xfrm>
            <a:off x="190983" y="2419886"/>
            <a:ext cx="1168464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Best Case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splits array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exactly or nearly in half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k≈n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/2k ≈ n/2k≈n/2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a=2,b=2,f(n)=Θ(n)a = 2, b = 2, f(n) = Θ(n)a=2,b=2,f(n)=Θ(n)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 2 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Θ(n log n)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Level-by-Level Intuition: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level: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level: two subproblems → total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Continues for log₂ n 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work =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 × log n =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log n)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Time Complexity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BA978-8FEA-43AB-BC73-6FEC133A12D0}"/>
              </a:ext>
            </a:extLst>
          </p:cNvPr>
          <p:cNvSpPr txBox="1"/>
          <p:nvPr/>
        </p:nvSpPr>
        <p:spPr>
          <a:xfrm>
            <a:off x="86811" y="1120676"/>
            <a:ext cx="121051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Average Case (Random Pivot)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chosen randomly → splits uniform on average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time: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E[T(n)]=n1​k=0∑n−1​[E[T(k)]+E[T(n−1−k)]]+c⋅n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gives: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E[T(n)] =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log n)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Comparisons (Concrete Formula):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E[Comparisons]≈2nln⁡n+O(n)E[\text{Comparisons}] ≈ 2n \ln n + O(n)E[Comparisons]≈2nlnn+O(n) Hₙ = 1 + 1/2 + … + 1/n ≈ ln n +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pair compared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number of times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harmonic sum → log 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BA29F7-ADFF-44CD-A47B-921988224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97274"/>
              </p:ext>
            </p:extLst>
          </p:nvPr>
        </p:nvGraphicFramePr>
        <p:xfrm>
          <a:off x="299469" y="4483262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2070550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286455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Complexity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140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897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348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Θ(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5586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4747832C-80EC-417B-A7A7-D0C637EC2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40" y="3659832"/>
            <a:ext cx="107282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Intuition: On average, Quick Sort compares each element pair only a few times 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even for large inputs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09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Space Complexity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B043600-E0BC-4FEC-97AA-359DA7275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81" y="667949"/>
            <a:ext cx="12119530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Sort: Space Complexity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Space S(n)S(n)S(n)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 uses extra space for: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function calls (call stack)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variables for partitioning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(pivot, indices, swaps)</a:t>
            </a:r>
          </a:p>
          <a:p>
            <a:pPr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 Partitioning Space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Partition rearranges elements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in-place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Temporary variables: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 → pivot element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 → loop indices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 → for swapping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Spartition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=Θ(1)S_\text{partition} = \Theta(1)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Spartition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​=Θ(1) (constant)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D3E11C-520A-4D71-B930-E13AC1356461}"/>
              </a:ext>
            </a:extLst>
          </p:cNvPr>
          <p:cNvSpPr txBox="1"/>
          <p:nvPr/>
        </p:nvSpPr>
        <p:spPr>
          <a:xfrm>
            <a:off x="439838" y="4407434"/>
            <a:ext cx="99889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Worst Case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always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unbalanced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one side size n−1, other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Recurrence: T(n)=T(n−1)+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c⋅nT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= T(n-1) + c \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(n)=T(n−1)+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c⋅n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Unfolding recurrence: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T(n)=T(1)+c(2+3+…+n)=Θ(n(n+1)/2)=Θ(n2)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stage reduces problem by 1 but does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 comparisons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work = n + (n−1) + … + 1 =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n²)</a:t>
            </a:r>
          </a:p>
        </p:txBody>
      </p:sp>
    </p:spTree>
    <p:extLst>
      <p:ext uri="{BB962C8B-B14F-4D97-AF65-F5344CB8AC3E}">
        <p14:creationId xmlns:p14="http://schemas.microsoft.com/office/powerpoint/2010/main" val="213213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B043600-E0BC-4FEC-97AA-359DA7275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802" y="1206558"/>
            <a:ext cx="1211953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 Recursion (Call Stack)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recursive call stores: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pivotIndex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 address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Recursion depth → total stack memory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Case (Balanced):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 splits array ≈ n/2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Depth </a:t>
            </a:r>
            <a:r>
              <a:rPr lang="en-IN" dirty="0" err="1"/>
              <a:t>Rbest</a:t>
            </a:r>
            <a:r>
              <a:rPr lang="en-IN" dirty="0"/>
              <a:t>​=log2​n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 space </a:t>
            </a:r>
            <a:r>
              <a:rPr lang="en-IN" dirty="0" err="1"/>
              <a:t>Sbest</a:t>
            </a:r>
            <a:r>
              <a:rPr lang="en-IN" dirty="0"/>
              <a:t>​=</a:t>
            </a:r>
            <a:r>
              <a:rPr lang="el-GR" dirty="0"/>
              <a:t>Θ(</a:t>
            </a:r>
            <a:r>
              <a:rPr lang="en-IN" dirty="0" err="1"/>
              <a:t>logn</a:t>
            </a:r>
            <a:r>
              <a:rPr lang="en-IN" dirty="0"/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Case (Random Pivot):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depth ≈ log2n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dirty="0"/>
              <a:t> Stack space: </a:t>
            </a:r>
            <a:r>
              <a:rPr lang="en-IN" dirty="0" err="1"/>
              <a:t>Savg</a:t>
            </a:r>
            <a:r>
              <a:rPr lang="en-IN" dirty="0"/>
              <a:t>​=</a:t>
            </a:r>
            <a:r>
              <a:rPr lang="el-GR" dirty="0"/>
              <a:t>Θ(</a:t>
            </a:r>
            <a:r>
              <a:rPr lang="en-IN" dirty="0" err="1"/>
              <a:t>logn</a:t>
            </a:r>
            <a:r>
              <a:rPr lang="en-IN" dirty="0"/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Worst Case (Unbalanced):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 splits 0 and n−1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Depth = n</a:t>
            </a:r>
            <a:endParaRPr kumimoji="0" lang="en-I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dirty="0" err="1"/>
              <a:t>Sworst</a:t>
            </a:r>
            <a:r>
              <a:rPr lang="en-IN" dirty="0"/>
              <a:t>​=</a:t>
            </a:r>
            <a:r>
              <a:rPr lang="el-GR" dirty="0"/>
              <a:t>Θ(</a:t>
            </a:r>
            <a:r>
              <a:rPr lang="en-IN" dirty="0"/>
              <a:t>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9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906CEC-2FA6-4BAB-B25F-09A22753D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14849"/>
              </p:ext>
            </p:extLst>
          </p:nvPr>
        </p:nvGraphicFramePr>
        <p:xfrm>
          <a:off x="583557" y="1545543"/>
          <a:ext cx="10515600" cy="14630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8833546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113626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290903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80429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Recursion Depth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Partition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Total Space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644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log₂ 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/>
                        <a:t>Θ(1)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/>
                        <a:t>Θ(</a:t>
                      </a:r>
                      <a:r>
                        <a:rPr lang="en-IN"/>
                        <a:t>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049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Average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log₂ 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/>
                        <a:t>Θ(1)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/>
                        <a:t>Θ(</a:t>
                      </a:r>
                      <a:r>
                        <a:rPr lang="en-IN"/>
                        <a:t>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754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Worst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/>
                        <a:t>Θ(1)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Θ(</a:t>
                      </a:r>
                      <a:r>
                        <a:rPr lang="en-IN" dirty="0"/>
                        <a:t>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80577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6F69F03-16A3-435A-925A-C4844E6A1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57" y="946744"/>
            <a:ext cx="32627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 Total Space Complexity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AB9FA-1F06-42A3-9AA4-49587301E2A8}"/>
              </a:ext>
            </a:extLst>
          </p:cNvPr>
          <p:cNvSpPr txBox="1"/>
          <p:nvPr/>
        </p:nvSpPr>
        <p:spPr>
          <a:xfrm>
            <a:off x="583557" y="3221562"/>
            <a:ext cx="63892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Intuition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Best/Average: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grows along one path →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Worst: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recursion →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E1133E9-610B-4935-83BF-B259BC49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02" y="4345193"/>
            <a:ext cx="96212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6: Conclusion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Sort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in-place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partition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 memory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Auxiliary space dominated by recursion stack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Space Complexity: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Θ(log n) (best/average), Θ(n) (worst)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for hospital triage systems: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memory footprint ensures stable operation under heavy load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6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1562</Words>
  <Application>Microsoft Office PowerPoint</Application>
  <PresentationFormat>Widescreen</PresentationFormat>
  <Paragraphs>144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 Design and Analysis of Algorithms (24CS2203)  Quick Sort in Hospital Patient Prioritization</vt:lpstr>
      <vt:lpstr>The Challenge :  Modern Emergency Departments (EDs) are high-pressure environments that face a significant logistical challenge from the constant, unscheduled influx of patients.  The Process :  Triage, the rapid assessment and prioritization of patients, is fundamental to ensuring patient safety and operational efficiency.  Quantification for Computation :  Triage systems like the Emergency Severity Index (ESI) convert a complex clinical assessment into a single, sortable number (from 1 for most urgent to 5 for least urgent). This transforms the prioritization challenge into a computational problem.  Proposed Solution :  This case study proposes TriageSort, a specialized version of the Quick Sort algorithm, to create an optimal and actionable patient queue.  Why Quick Sort? It has exceptional average-case performance. Crucially, it is an in-place algorithm, meaning it sorts with minimal extra memory. This is vital for handling complex patient objects within a hospital's Electronic Health Record (EHR) system without causing data synchronization issues.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Sirisha Devi</dc:creator>
  <cp:lastModifiedBy>chsrsanjeev@gmail.com</cp:lastModifiedBy>
  <cp:revision>13</cp:revision>
  <dcterms:created xsi:type="dcterms:W3CDTF">2024-08-29T05:25:28Z</dcterms:created>
  <dcterms:modified xsi:type="dcterms:W3CDTF">2025-10-23T06:45:30Z</dcterms:modified>
</cp:coreProperties>
</file>