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Montserrat"/>
      <p:regular r:id="rId48"/>
      <p:bold r:id="rId49"/>
      <p:italic r:id="rId50"/>
      <p:boldItalic r:id="rId51"/>
    </p:embeddedFont>
    <p:embeddedFont>
      <p:font typeface="Lato"/>
      <p:regular r:id="rId52"/>
      <p:bold r:id="rId53"/>
      <p:italic r:id="rId54"/>
      <p:boldItalic r:id="rId55"/>
    </p:embeddedFont>
    <p:embeddedFont>
      <p:font typeface="Kalam"/>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6D7689-F7B6-4B18-A47A-B66E4A1F1C1A}">
  <a:tblStyle styleId="{FD6D7689-F7B6-4B18-A47A-B66E4A1F1C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regular.fntdata"/><Relationship Id="rId47" Type="http://schemas.openxmlformats.org/officeDocument/2006/relationships/slide" Target="slides/slide42.xml"/><Relationship Id="rId49"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6.xml"/><Relationship Id="rId55" Type="http://schemas.openxmlformats.org/officeDocument/2006/relationships/font" Target="fonts/Lato-boldItalic.fntdata"/><Relationship Id="rId10" Type="http://schemas.openxmlformats.org/officeDocument/2006/relationships/slide" Target="slides/slide5.xml"/><Relationship Id="rId54" Type="http://schemas.openxmlformats.org/officeDocument/2006/relationships/font" Target="fonts/Lato-italic.fntdata"/><Relationship Id="rId13" Type="http://schemas.openxmlformats.org/officeDocument/2006/relationships/slide" Target="slides/slide8.xml"/><Relationship Id="rId57" Type="http://schemas.openxmlformats.org/officeDocument/2006/relationships/font" Target="fonts/Kalam-bold.fntdata"/><Relationship Id="rId12" Type="http://schemas.openxmlformats.org/officeDocument/2006/relationships/slide" Target="slides/slide7.xml"/><Relationship Id="rId56" Type="http://schemas.openxmlformats.org/officeDocument/2006/relationships/font" Target="fonts/Kalam-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4b3ef6f42_0_1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4b3ef6f42_0_1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4b3ef6f42_0_2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4b3ef6f42_0_2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4b3ef6f42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4b3ef6f42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4b3ef6f42_0_2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4b3ef6f42_0_2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4b3ef6f42_0_2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4b3ef6f42_0_2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4b3ef6f42_0_2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4b3ef6f42_0_2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4b3ef6f42_0_2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4b3ef6f42_0_2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4b3ef6f42_0_2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4b3ef6f42_0_2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4b3ef6f42_0_2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4b3ef6f42_0_2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4b3ef6f42_0_2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4b3ef6f42_0_2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4b3ef6f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4b3ef6f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4b3ef6f42_0_2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4b3ef6f42_0_2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4b3ef6f42_0_2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4b3ef6f42_0_2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84b3ef6f42_0_2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4b3ef6f42_0_2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4b3ef6f42_0_2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4b3ef6f42_0_2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4b3ef6f42_0_2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4b3ef6f42_0_2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84b3ef6f42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4b3ef6f42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d9d5cb3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d9d5cb3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8d9d5cb30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d9d5cb30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d9d5cb30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d9d5cb30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8b54dd940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b54dd940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5d83239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5d83239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8b54dd94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b54dd94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b54dd940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b54dd940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b54dd940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b54dd940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8b54dd940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8b54dd940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b54dd940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b54dd940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b54dd940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b54dd940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b54dd940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b54dd940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b54dd9404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b54dd940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8b54dd9404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b54dd9404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8b54dd9404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8b54dd9404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5d83239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5d83239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fcf90fbb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fcf90fbb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8fcf90fbb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8fcf90fbb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8fcf90fbb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fcf90fbb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34f04b8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34f04b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4b3ef6f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4b3ef6f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4b3ef6f42_0_1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4b3ef6f42_0_1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4b3ef6f42_0_1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4b3ef6f42_0_1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4b3ef6f42_0_1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4b3ef6f42_0_1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27.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06425" y="1273600"/>
            <a:ext cx="5442600" cy="18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5000">
                <a:solidFill>
                  <a:schemeClr val="accent6"/>
                </a:solidFill>
                <a:latin typeface="Times New Roman"/>
                <a:ea typeface="Times New Roman"/>
                <a:cs typeface="Times New Roman"/>
                <a:sym typeface="Times New Roman"/>
              </a:rPr>
              <a:t>Telecom Customer Churn Prediction</a:t>
            </a:r>
            <a:endParaRPr b="1" sz="5000">
              <a:solidFill>
                <a:schemeClr val="accent6"/>
              </a:solidFill>
              <a:latin typeface="Times New Roman"/>
              <a:ea typeface="Times New Roman"/>
              <a:cs typeface="Times New Roman"/>
              <a:sym typeface="Times New Roman"/>
            </a:endParaRPr>
          </a:p>
        </p:txBody>
      </p:sp>
      <p:sp>
        <p:nvSpPr>
          <p:cNvPr id="135" name="Google Shape;135;p13"/>
          <p:cNvSpPr txBox="1"/>
          <p:nvPr>
            <p:ph idx="1" type="subTitle"/>
          </p:nvPr>
        </p:nvSpPr>
        <p:spPr>
          <a:xfrm>
            <a:off x="311700" y="2910325"/>
            <a:ext cx="2352600" cy="5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t>Capstone Project 1</a:t>
            </a:r>
            <a:endParaRPr b="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463050" y="527175"/>
            <a:ext cx="8334900" cy="4310100"/>
          </a:xfrm>
          <a:prstGeom prst="rect">
            <a:avLst/>
          </a:prstGeom>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b="1" lang="en-GB" sz="2000">
                <a:solidFill>
                  <a:schemeClr val="accent6"/>
                </a:solidFill>
                <a:latin typeface="Times New Roman"/>
                <a:ea typeface="Times New Roman"/>
                <a:cs typeface="Times New Roman"/>
                <a:sym typeface="Times New Roman"/>
              </a:rPr>
              <a:t>Visualizing the customer's attributes with respect to Churn:</a:t>
            </a:r>
            <a:endParaRPr b="1" sz="2000">
              <a:solidFill>
                <a:schemeClr val="accent6"/>
              </a:solidFill>
              <a:latin typeface="Times New Roman"/>
              <a:ea typeface="Times New Roman"/>
              <a:cs typeface="Times New Roman"/>
              <a:sym typeface="Times New Roman"/>
            </a:endParaRPr>
          </a:p>
          <a:p>
            <a:pPr indent="-323850" lvl="0" marL="457200" rtl="0" algn="just">
              <a:lnSpc>
                <a:spcPct val="115000"/>
              </a:lnSpc>
              <a:spcBef>
                <a:spcPts val="1200"/>
              </a:spcBef>
              <a:spcAft>
                <a:spcPts val="0"/>
              </a:spcAft>
              <a:buSzPts val="1500"/>
              <a:buFont typeface="Times New Roman"/>
              <a:buAutoNum type="arabicPeriod"/>
            </a:pPr>
            <a:r>
              <a:rPr b="1" lang="en-GB" sz="1500">
                <a:latin typeface="Times New Roman"/>
                <a:ea typeface="Times New Roman"/>
                <a:cs typeface="Times New Roman"/>
                <a:sym typeface="Times New Roman"/>
              </a:rPr>
              <a:t>Person specific attributes -</a:t>
            </a:r>
            <a:endParaRPr b="1" sz="15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9" name="Google Shape;189;p22"/>
          <p:cNvSpPr txBox="1"/>
          <p:nvPr/>
        </p:nvSpPr>
        <p:spPr>
          <a:xfrm>
            <a:off x="341950" y="1339300"/>
            <a:ext cx="4060800" cy="3498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GB" sz="1500" u="sng">
                <a:solidFill>
                  <a:srgbClr val="00FFFF"/>
                </a:solidFill>
                <a:latin typeface="Times New Roman"/>
                <a:ea typeface="Times New Roman"/>
                <a:cs typeface="Times New Roman"/>
                <a:sym typeface="Times New Roman"/>
              </a:rPr>
              <a:t>Gender</a:t>
            </a:r>
            <a:endParaRPr sz="1500" u="sng">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23850" lvl="0" marL="457200" rtl="0" algn="l">
              <a:spcBef>
                <a:spcPts val="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The churn rate is not affected by gender.</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Lato"/>
              <a:ea typeface="Lato"/>
              <a:cs typeface="Lato"/>
              <a:sym typeface="Lato"/>
            </a:endParaRPr>
          </a:p>
        </p:txBody>
      </p:sp>
      <p:sp>
        <p:nvSpPr>
          <p:cNvPr id="190" name="Google Shape;190;p22"/>
          <p:cNvSpPr txBox="1"/>
          <p:nvPr/>
        </p:nvSpPr>
        <p:spPr>
          <a:xfrm>
            <a:off x="4587750" y="1350286"/>
            <a:ext cx="4210200" cy="34761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GB" sz="1500" u="sng">
                <a:solidFill>
                  <a:srgbClr val="00FFFF"/>
                </a:solidFill>
                <a:latin typeface="Times New Roman"/>
                <a:ea typeface="Times New Roman"/>
                <a:cs typeface="Times New Roman"/>
                <a:sym typeface="Times New Roman"/>
              </a:rPr>
              <a:t>Senior Citizen</a:t>
            </a:r>
            <a:endParaRPr sz="1500" u="sng">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36550" lvl="0" marL="457200" rtl="0" algn="l">
              <a:lnSpc>
                <a:spcPct val="115000"/>
              </a:lnSpc>
              <a:spcBef>
                <a:spcPts val="1200"/>
              </a:spcBef>
              <a:spcAft>
                <a:spcPts val="0"/>
              </a:spcAft>
              <a:buClr>
                <a:schemeClr val="lt1"/>
              </a:buClr>
              <a:buSzPts val="1700"/>
              <a:buFont typeface="Lato"/>
              <a:buChar char="➔"/>
            </a:pPr>
            <a:r>
              <a:rPr lang="en-GB" sz="1500">
                <a:solidFill>
                  <a:schemeClr val="lt1"/>
                </a:solidFill>
                <a:latin typeface="Times New Roman"/>
                <a:ea typeface="Times New Roman"/>
                <a:cs typeface="Times New Roman"/>
                <a:sym typeface="Times New Roman"/>
              </a:rPr>
              <a:t>Senior Citizens tend to churn less compared to non-senior citizens.</a:t>
            </a:r>
            <a:endParaRPr sz="1700">
              <a:solidFill>
                <a:schemeClr val="lt1"/>
              </a:solidFill>
              <a:latin typeface="Lato"/>
              <a:ea typeface="Lato"/>
              <a:cs typeface="Lato"/>
              <a:sym typeface="Lato"/>
            </a:endParaRPr>
          </a:p>
        </p:txBody>
      </p:sp>
      <p:pic>
        <p:nvPicPr>
          <p:cNvPr id="191" name="Google Shape;191;p22"/>
          <p:cNvPicPr preferRelativeResize="0"/>
          <p:nvPr/>
        </p:nvPicPr>
        <p:blipFill>
          <a:blip r:embed="rId3">
            <a:alphaModFix/>
          </a:blip>
          <a:stretch>
            <a:fillRect/>
          </a:stretch>
        </p:blipFill>
        <p:spPr>
          <a:xfrm>
            <a:off x="890500" y="1719175"/>
            <a:ext cx="3082500" cy="2531550"/>
          </a:xfrm>
          <a:prstGeom prst="rect">
            <a:avLst/>
          </a:prstGeom>
          <a:noFill/>
          <a:ln>
            <a:noFill/>
          </a:ln>
        </p:spPr>
      </p:pic>
      <p:pic>
        <p:nvPicPr>
          <p:cNvPr id="192" name="Google Shape;192;p22"/>
          <p:cNvPicPr preferRelativeResize="0"/>
          <p:nvPr/>
        </p:nvPicPr>
        <p:blipFill>
          <a:blip r:embed="rId4">
            <a:alphaModFix/>
          </a:blip>
          <a:stretch>
            <a:fillRect/>
          </a:stretch>
        </p:blipFill>
        <p:spPr>
          <a:xfrm>
            <a:off x="5153637" y="1719175"/>
            <a:ext cx="3252738" cy="253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463050" y="833500"/>
            <a:ext cx="4153500" cy="36831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GB" sz="1500" u="sng">
                <a:solidFill>
                  <a:srgbClr val="00FFFF"/>
                </a:solidFill>
                <a:latin typeface="Times New Roman"/>
                <a:ea typeface="Times New Roman"/>
                <a:cs typeface="Times New Roman"/>
                <a:sym typeface="Times New Roman"/>
              </a:rPr>
              <a:t>Partners</a:t>
            </a:r>
            <a:endParaRPr sz="1500" u="sng">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sz="1500">
                <a:latin typeface="Times New Roman"/>
                <a:ea typeface="Times New Roman"/>
                <a:cs typeface="Times New Roman"/>
                <a:sym typeface="Times New Roman"/>
              </a:rPr>
              <a:t>Customers who don't have partners have a higher churn rate.</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
        <p:nvSpPr>
          <p:cNvPr id="198" name="Google Shape;198;p23"/>
          <p:cNvSpPr txBox="1"/>
          <p:nvPr/>
        </p:nvSpPr>
        <p:spPr>
          <a:xfrm>
            <a:off x="4914900" y="502375"/>
            <a:ext cx="3832800" cy="39381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GB" u="sng">
                <a:solidFill>
                  <a:srgbClr val="00FFFF"/>
                </a:solidFill>
                <a:latin typeface="Times New Roman"/>
                <a:ea typeface="Times New Roman"/>
                <a:cs typeface="Times New Roman"/>
                <a:sym typeface="Times New Roman"/>
              </a:rPr>
              <a:t>Dependents</a:t>
            </a:r>
            <a:endParaRPr u="sng">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sz="400">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GB" sz="1500">
                <a:solidFill>
                  <a:schemeClr val="lt1"/>
                </a:solidFill>
                <a:latin typeface="Times New Roman"/>
                <a:ea typeface="Times New Roman"/>
                <a:cs typeface="Times New Roman"/>
                <a:sym typeface="Times New Roman"/>
              </a:rPr>
              <a:t>Customers without dependents have a higher churn rate.</a:t>
            </a:r>
            <a:endParaRPr sz="1700">
              <a:solidFill>
                <a:schemeClr val="lt1"/>
              </a:solidFill>
              <a:latin typeface="Lato"/>
              <a:ea typeface="Lato"/>
              <a:cs typeface="Lato"/>
              <a:sym typeface="Lato"/>
            </a:endParaRPr>
          </a:p>
        </p:txBody>
      </p:sp>
      <p:pic>
        <p:nvPicPr>
          <p:cNvPr id="199" name="Google Shape;199;p23"/>
          <p:cNvPicPr preferRelativeResize="0"/>
          <p:nvPr/>
        </p:nvPicPr>
        <p:blipFill>
          <a:blip r:embed="rId3">
            <a:alphaModFix/>
          </a:blip>
          <a:stretch>
            <a:fillRect/>
          </a:stretch>
        </p:blipFill>
        <p:spPr>
          <a:xfrm>
            <a:off x="1052450" y="998275"/>
            <a:ext cx="3102725" cy="2414800"/>
          </a:xfrm>
          <a:prstGeom prst="rect">
            <a:avLst/>
          </a:prstGeom>
          <a:noFill/>
          <a:ln>
            <a:noFill/>
          </a:ln>
        </p:spPr>
      </p:pic>
      <p:pic>
        <p:nvPicPr>
          <p:cNvPr id="200" name="Google Shape;200;p23"/>
          <p:cNvPicPr preferRelativeResize="0"/>
          <p:nvPr/>
        </p:nvPicPr>
        <p:blipFill>
          <a:blip r:embed="rId4">
            <a:alphaModFix/>
          </a:blip>
          <a:stretch>
            <a:fillRect/>
          </a:stretch>
        </p:blipFill>
        <p:spPr>
          <a:xfrm>
            <a:off x="5472200" y="1009650"/>
            <a:ext cx="3102725" cy="241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463050" y="409575"/>
            <a:ext cx="3811200" cy="40059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GB" sz="1500" u="sng">
                <a:solidFill>
                  <a:srgbClr val="00FFFF"/>
                </a:solidFill>
                <a:latin typeface="Times New Roman"/>
                <a:ea typeface="Times New Roman"/>
                <a:cs typeface="Times New Roman"/>
                <a:sym typeface="Times New Roman"/>
              </a:rPr>
              <a:t>Tenure</a:t>
            </a:r>
            <a:endParaRPr sz="1500" u="sng">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342900" lvl="0" marL="457200" rtl="0" algn="l">
              <a:spcBef>
                <a:spcPts val="0"/>
              </a:spcBef>
              <a:spcAft>
                <a:spcPts val="0"/>
              </a:spcAft>
              <a:buSzPts val="1800"/>
              <a:buChar char="➔"/>
            </a:pPr>
            <a:r>
              <a:rPr lang="en-GB" sz="1500">
                <a:latin typeface="Times New Roman"/>
                <a:ea typeface="Times New Roman"/>
                <a:cs typeface="Times New Roman"/>
                <a:sym typeface="Times New Roman"/>
              </a:rPr>
              <a:t>Churn count decreases as the tenure increases.</a:t>
            </a:r>
            <a:endParaRPr sz="15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GB" sz="1500">
                <a:latin typeface="Times New Roman"/>
                <a:ea typeface="Times New Roman"/>
                <a:cs typeface="Times New Roman"/>
                <a:sym typeface="Times New Roman"/>
              </a:rPr>
              <a:t>Customers tend to churn within the first few months or within a year.</a:t>
            </a:r>
            <a:endParaRPr sz="1800"/>
          </a:p>
          <a:p>
            <a:pPr indent="0" lvl="0" marL="0" rtl="0" algn="l">
              <a:spcBef>
                <a:spcPts val="1200"/>
              </a:spcBef>
              <a:spcAft>
                <a:spcPts val="0"/>
              </a:spcAft>
              <a:buNone/>
            </a:pPr>
            <a:r>
              <a:t/>
            </a:r>
            <a:endParaRPr sz="1500"/>
          </a:p>
        </p:txBody>
      </p:sp>
      <p:sp>
        <p:nvSpPr>
          <p:cNvPr id="206" name="Google Shape;206;p24"/>
          <p:cNvSpPr txBox="1"/>
          <p:nvPr/>
        </p:nvSpPr>
        <p:spPr>
          <a:xfrm>
            <a:off x="4986775" y="381975"/>
            <a:ext cx="4003800" cy="4668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Let's create 4 tenure groups to check the churn rate more clearly.</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20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sz="6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GB" sz="1500">
                <a:solidFill>
                  <a:schemeClr val="lt1"/>
                </a:solidFill>
                <a:latin typeface="Times New Roman"/>
                <a:ea typeface="Times New Roman"/>
                <a:cs typeface="Times New Roman"/>
                <a:sym typeface="Times New Roman"/>
              </a:rPr>
              <a:t>Now we can clearly see that the churn rate is high in the 1st year.</a:t>
            </a:r>
            <a:endParaRPr sz="1700">
              <a:solidFill>
                <a:schemeClr val="lt1"/>
              </a:solidFill>
              <a:latin typeface="Lato"/>
              <a:ea typeface="Lato"/>
              <a:cs typeface="Lato"/>
              <a:sym typeface="Lato"/>
            </a:endParaRPr>
          </a:p>
        </p:txBody>
      </p:sp>
      <p:pic>
        <p:nvPicPr>
          <p:cNvPr id="207" name="Google Shape;207;p24"/>
          <p:cNvPicPr preferRelativeResize="0"/>
          <p:nvPr/>
        </p:nvPicPr>
        <p:blipFill>
          <a:blip r:embed="rId3">
            <a:alphaModFix/>
          </a:blip>
          <a:stretch>
            <a:fillRect/>
          </a:stretch>
        </p:blipFill>
        <p:spPr>
          <a:xfrm>
            <a:off x="1000125" y="714375"/>
            <a:ext cx="3873950" cy="2190300"/>
          </a:xfrm>
          <a:prstGeom prst="rect">
            <a:avLst/>
          </a:prstGeom>
          <a:noFill/>
          <a:ln>
            <a:noFill/>
          </a:ln>
        </p:spPr>
      </p:pic>
      <p:pic>
        <p:nvPicPr>
          <p:cNvPr id="208" name="Google Shape;208;p24"/>
          <p:cNvPicPr preferRelativeResize="0"/>
          <p:nvPr/>
        </p:nvPicPr>
        <p:blipFill>
          <a:blip r:embed="rId4">
            <a:alphaModFix/>
          </a:blip>
          <a:stretch>
            <a:fillRect/>
          </a:stretch>
        </p:blipFill>
        <p:spPr>
          <a:xfrm>
            <a:off x="5489050" y="1264638"/>
            <a:ext cx="3225750" cy="30559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455925" y="896975"/>
            <a:ext cx="4116000" cy="39678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GB" sz="1500" u="sng">
                <a:solidFill>
                  <a:srgbClr val="00FFFF"/>
                </a:solidFill>
                <a:latin typeface="Times New Roman"/>
                <a:ea typeface="Times New Roman"/>
                <a:cs typeface="Times New Roman"/>
                <a:sym typeface="Times New Roman"/>
              </a:rPr>
              <a:t>Phone Service</a:t>
            </a:r>
            <a:endParaRPr sz="1500" u="sng">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sz="1500">
                <a:latin typeface="Times New Roman"/>
                <a:ea typeface="Times New Roman"/>
                <a:cs typeface="Times New Roman"/>
                <a:sym typeface="Times New Roman"/>
              </a:rPr>
              <a:t>Customers having phone service have a higher churn </a:t>
            </a:r>
            <a:r>
              <a:rPr lang="en-GB" sz="1500">
                <a:latin typeface="Times New Roman"/>
                <a:ea typeface="Times New Roman"/>
                <a:cs typeface="Times New Roman"/>
                <a:sym typeface="Times New Roman"/>
              </a:rPr>
              <a:t>rate.</a:t>
            </a:r>
            <a:endParaRPr sz="1800">
              <a:latin typeface="Times New Roman"/>
              <a:ea typeface="Times New Roman"/>
              <a:cs typeface="Times New Roman"/>
              <a:sym typeface="Times New Roman"/>
            </a:endParaRPr>
          </a:p>
        </p:txBody>
      </p:sp>
      <p:sp>
        <p:nvSpPr>
          <p:cNvPr id="214" name="Google Shape;214;p25"/>
          <p:cNvSpPr txBox="1"/>
          <p:nvPr/>
        </p:nvSpPr>
        <p:spPr>
          <a:xfrm>
            <a:off x="455850" y="227975"/>
            <a:ext cx="4116000" cy="7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lt1"/>
                </a:solidFill>
                <a:latin typeface="Times New Roman"/>
                <a:ea typeface="Times New Roman"/>
                <a:cs typeface="Times New Roman"/>
                <a:sym typeface="Times New Roman"/>
              </a:rPr>
              <a:t>2. Service specific attributes -</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6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AutoNum type="romanUcPeriod"/>
            </a:pPr>
            <a:r>
              <a:rPr lang="en-GB" sz="1500">
                <a:solidFill>
                  <a:schemeClr val="lt1"/>
                </a:solidFill>
                <a:latin typeface="Times New Roman"/>
                <a:ea typeface="Times New Roman"/>
                <a:cs typeface="Times New Roman"/>
                <a:sym typeface="Times New Roman"/>
              </a:rPr>
              <a:t>Phone</a:t>
            </a:r>
            <a:endParaRPr sz="1500">
              <a:solidFill>
                <a:schemeClr val="lt1"/>
              </a:solidFill>
              <a:latin typeface="Times New Roman"/>
              <a:ea typeface="Times New Roman"/>
              <a:cs typeface="Times New Roman"/>
              <a:sym typeface="Times New Roman"/>
            </a:endParaRPr>
          </a:p>
        </p:txBody>
      </p:sp>
      <p:sp>
        <p:nvSpPr>
          <p:cNvPr id="215" name="Google Shape;215;p25"/>
          <p:cNvSpPr txBox="1"/>
          <p:nvPr/>
        </p:nvSpPr>
        <p:spPr>
          <a:xfrm>
            <a:off x="4753300" y="972025"/>
            <a:ext cx="4116000" cy="3967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GB" sz="1500" u="sng">
                <a:solidFill>
                  <a:srgbClr val="00FFFF"/>
                </a:solidFill>
                <a:latin typeface="Times New Roman"/>
                <a:ea typeface="Times New Roman"/>
                <a:cs typeface="Times New Roman"/>
                <a:sym typeface="Times New Roman"/>
              </a:rPr>
              <a:t>Multiple lines</a:t>
            </a:r>
            <a:endParaRPr sz="1500" u="sng">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23850" lvl="0" marL="457200" rtl="0" algn="l">
              <a:lnSpc>
                <a:spcPct val="115000"/>
              </a:lnSpc>
              <a:spcBef>
                <a:spcPts val="1200"/>
              </a:spcBef>
              <a:spcAft>
                <a:spcPts val="0"/>
              </a:spcAft>
              <a:buClr>
                <a:schemeClr val="lt1"/>
              </a:buClr>
              <a:buSzPts val="1500"/>
              <a:buFont typeface="Lato"/>
              <a:buChar char="➔"/>
            </a:pPr>
            <a:r>
              <a:rPr lang="en-GB" sz="1300">
                <a:solidFill>
                  <a:schemeClr val="lt1"/>
                </a:solidFill>
                <a:latin typeface="Times New Roman"/>
                <a:ea typeface="Times New Roman"/>
                <a:cs typeface="Times New Roman"/>
                <a:sym typeface="Times New Roman"/>
              </a:rPr>
              <a:t>Customers having multiple lines or not does not affect the churn rate.</a:t>
            </a:r>
            <a:endParaRPr sz="1300">
              <a:solidFill>
                <a:schemeClr val="lt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lt1"/>
              </a:buClr>
              <a:buSzPts val="1500"/>
              <a:buFont typeface="Lato"/>
              <a:buChar char="➔"/>
            </a:pPr>
            <a:r>
              <a:rPr lang="en-GB" sz="1300">
                <a:solidFill>
                  <a:schemeClr val="lt1"/>
                </a:solidFill>
                <a:latin typeface="Times New Roman"/>
                <a:ea typeface="Times New Roman"/>
                <a:cs typeface="Times New Roman"/>
                <a:sym typeface="Times New Roman"/>
              </a:rPr>
              <a:t>Customers without phone service tend to churn less.</a:t>
            </a:r>
            <a:endParaRPr sz="1500">
              <a:solidFill>
                <a:schemeClr val="lt1"/>
              </a:solidFill>
              <a:latin typeface="Lato"/>
              <a:ea typeface="Lato"/>
              <a:cs typeface="Lato"/>
              <a:sym typeface="Lato"/>
            </a:endParaRPr>
          </a:p>
        </p:txBody>
      </p:sp>
      <p:pic>
        <p:nvPicPr>
          <p:cNvPr id="216" name="Google Shape;216;p25"/>
          <p:cNvPicPr preferRelativeResize="0"/>
          <p:nvPr/>
        </p:nvPicPr>
        <p:blipFill>
          <a:blip r:embed="rId3">
            <a:alphaModFix/>
          </a:blip>
          <a:stretch>
            <a:fillRect/>
          </a:stretch>
        </p:blipFill>
        <p:spPr>
          <a:xfrm>
            <a:off x="1038225" y="1421154"/>
            <a:ext cx="3470050" cy="2693646"/>
          </a:xfrm>
          <a:prstGeom prst="rect">
            <a:avLst/>
          </a:prstGeom>
          <a:noFill/>
          <a:ln>
            <a:noFill/>
          </a:ln>
        </p:spPr>
      </p:pic>
      <p:pic>
        <p:nvPicPr>
          <p:cNvPr id="217" name="Google Shape;217;p25"/>
          <p:cNvPicPr preferRelativeResize="0"/>
          <p:nvPr/>
        </p:nvPicPr>
        <p:blipFill>
          <a:blip r:embed="rId4">
            <a:alphaModFix/>
          </a:blip>
          <a:stretch>
            <a:fillRect/>
          </a:stretch>
        </p:blipFill>
        <p:spPr>
          <a:xfrm>
            <a:off x="5286725" y="1292757"/>
            <a:ext cx="3047650" cy="28458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455925" y="990225"/>
            <a:ext cx="7879200" cy="40392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GB" sz="1500" u="sng">
                <a:solidFill>
                  <a:srgbClr val="00FFFF"/>
                </a:solidFill>
                <a:latin typeface="Times New Roman"/>
                <a:ea typeface="Times New Roman"/>
                <a:cs typeface="Times New Roman"/>
                <a:sym typeface="Times New Roman"/>
              </a:rPr>
              <a:t>I</a:t>
            </a:r>
            <a:r>
              <a:rPr lang="en-GB" sz="1500" u="sng">
                <a:solidFill>
                  <a:srgbClr val="00FFFF"/>
                </a:solidFill>
                <a:latin typeface="Times New Roman"/>
                <a:ea typeface="Times New Roman"/>
                <a:cs typeface="Times New Roman"/>
                <a:sym typeface="Times New Roman"/>
              </a:rPr>
              <a:t>nternet Service</a:t>
            </a:r>
            <a:endParaRPr sz="1500" u="sng">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Customers with fiber optic connection have a higher churn rate.</a:t>
            </a:r>
            <a:endParaRPr sz="18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
        <p:nvSpPr>
          <p:cNvPr id="223" name="Google Shape;223;p26"/>
          <p:cNvSpPr txBox="1"/>
          <p:nvPr/>
        </p:nvSpPr>
        <p:spPr>
          <a:xfrm>
            <a:off x="455925" y="284950"/>
            <a:ext cx="36453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latin typeface="Times New Roman"/>
                <a:ea typeface="Times New Roman"/>
                <a:cs typeface="Times New Roman"/>
                <a:sym typeface="Times New Roman"/>
              </a:rPr>
              <a:t>II. Internet</a:t>
            </a:r>
            <a:endParaRPr sz="1500">
              <a:solidFill>
                <a:schemeClr val="lt1"/>
              </a:solidFill>
              <a:latin typeface="Times New Roman"/>
              <a:ea typeface="Times New Roman"/>
              <a:cs typeface="Times New Roman"/>
              <a:sym typeface="Times New Roman"/>
            </a:endParaRPr>
          </a:p>
        </p:txBody>
      </p:sp>
      <p:pic>
        <p:nvPicPr>
          <p:cNvPr id="224" name="Google Shape;224;p26"/>
          <p:cNvPicPr preferRelativeResize="0"/>
          <p:nvPr/>
        </p:nvPicPr>
        <p:blipFill>
          <a:blip r:embed="rId3">
            <a:alphaModFix/>
          </a:blip>
          <a:stretch>
            <a:fillRect/>
          </a:stretch>
        </p:blipFill>
        <p:spPr>
          <a:xfrm>
            <a:off x="950225" y="1370600"/>
            <a:ext cx="3070775" cy="263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455925" y="2792600"/>
            <a:ext cx="5449800" cy="1595100"/>
          </a:xfrm>
          <a:prstGeom prst="rect">
            <a:avLst/>
          </a:prstGeom>
        </p:spPr>
        <p:txBody>
          <a:bodyPr anchorCtr="0" anchor="ctr" bIns="91425" lIns="91425" spcFirstLastPara="1" rIns="91425" wrap="square" tIns="91425">
            <a:noAutofit/>
          </a:bodyPr>
          <a:lstStyle/>
          <a:p>
            <a:pPr indent="-323850" lvl="0" marL="457200" rtl="0" algn="l">
              <a:lnSpc>
                <a:spcPct val="115000"/>
              </a:lnSpc>
              <a:spcBef>
                <a:spcPts val="1200"/>
              </a:spcBef>
              <a:spcAft>
                <a:spcPts val="0"/>
              </a:spcAft>
              <a:buSzPts val="1500"/>
              <a:buFont typeface="Times New Roman"/>
              <a:buChar char="➔"/>
            </a:pPr>
            <a:r>
              <a:rPr lang="en-GB" sz="1500">
                <a:latin typeface="Times New Roman"/>
                <a:ea typeface="Times New Roman"/>
                <a:cs typeface="Times New Roman"/>
                <a:sym typeface="Times New Roman"/>
              </a:rPr>
              <a:t>Customers who do not have Online Security, Online Backup, Device Protection &amp; Tech Support have higher churn rate.</a:t>
            </a:r>
            <a:endParaRPr sz="1800"/>
          </a:p>
        </p:txBody>
      </p:sp>
      <p:pic>
        <p:nvPicPr>
          <p:cNvPr id="230" name="Google Shape;230;p27"/>
          <p:cNvPicPr preferRelativeResize="0"/>
          <p:nvPr/>
        </p:nvPicPr>
        <p:blipFill>
          <a:blip r:embed="rId3">
            <a:alphaModFix/>
          </a:blip>
          <a:stretch>
            <a:fillRect/>
          </a:stretch>
        </p:blipFill>
        <p:spPr>
          <a:xfrm>
            <a:off x="356200" y="143989"/>
            <a:ext cx="2593125" cy="2474710"/>
          </a:xfrm>
          <a:prstGeom prst="rect">
            <a:avLst/>
          </a:prstGeom>
          <a:noFill/>
          <a:ln>
            <a:noFill/>
          </a:ln>
        </p:spPr>
      </p:pic>
      <p:pic>
        <p:nvPicPr>
          <p:cNvPr id="231" name="Google Shape;231;p27"/>
          <p:cNvPicPr preferRelativeResize="0"/>
          <p:nvPr/>
        </p:nvPicPr>
        <p:blipFill>
          <a:blip r:embed="rId4">
            <a:alphaModFix/>
          </a:blip>
          <a:stretch>
            <a:fillRect/>
          </a:stretch>
        </p:blipFill>
        <p:spPr>
          <a:xfrm>
            <a:off x="3169025" y="143988"/>
            <a:ext cx="2593125" cy="2474718"/>
          </a:xfrm>
          <a:prstGeom prst="rect">
            <a:avLst/>
          </a:prstGeom>
          <a:noFill/>
          <a:ln>
            <a:noFill/>
          </a:ln>
        </p:spPr>
      </p:pic>
      <p:pic>
        <p:nvPicPr>
          <p:cNvPr id="232" name="Google Shape;232;p27"/>
          <p:cNvPicPr preferRelativeResize="0"/>
          <p:nvPr/>
        </p:nvPicPr>
        <p:blipFill>
          <a:blip r:embed="rId5">
            <a:alphaModFix/>
          </a:blip>
          <a:stretch>
            <a:fillRect/>
          </a:stretch>
        </p:blipFill>
        <p:spPr>
          <a:xfrm>
            <a:off x="5969400" y="143988"/>
            <a:ext cx="2593125" cy="2474718"/>
          </a:xfrm>
          <a:prstGeom prst="rect">
            <a:avLst/>
          </a:prstGeom>
          <a:noFill/>
          <a:ln>
            <a:noFill/>
          </a:ln>
        </p:spPr>
      </p:pic>
      <p:pic>
        <p:nvPicPr>
          <p:cNvPr id="233" name="Google Shape;233;p27"/>
          <p:cNvPicPr preferRelativeResize="0"/>
          <p:nvPr/>
        </p:nvPicPr>
        <p:blipFill>
          <a:blip r:embed="rId6">
            <a:alphaModFix/>
          </a:blip>
          <a:stretch>
            <a:fillRect/>
          </a:stretch>
        </p:blipFill>
        <p:spPr>
          <a:xfrm>
            <a:off x="5986675" y="2672675"/>
            <a:ext cx="2593125" cy="2474718"/>
          </a:xfrm>
          <a:prstGeom prst="rect">
            <a:avLst/>
          </a:prstGeom>
          <a:noFill/>
          <a:ln>
            <a:noFill/>
          </a:ln>
        </p:spPr>
      </p:pic>
      <p:sp>
        <p:nvSpPr>
          <p:cNvPr id="234" name="Google Shape;234;p27"/>
          <p:cNvSpPr txBox="1"/>
          <p:nvPr/>
        </p:nvSpPr>
        <p:spPr>
          <a:xfrm>
            <a:off x="356200" y="2201300"/>
            <a:ext cx="10758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latin typeface="Times New Roman"/>
                <a:ea typeface="Times New Roman"/>
                <a:cs typeface="Times New Roman"/>
                <a:sym typeface="Times New Roman"/>
              </a:rPr>
              <a:t>Online Security</a:t>
            </a:r>
            <a:endParaRPr sz="1100" u="sng">
              <a:latin typeface="Times New Roman"/>
              <a:ea typeface="Times New Roman"/>
              <a:cs typeface="Times New Roman"/>
              <a:sym typeface="Times New Roman"/>
            </a:endParaRPr>
          </a:p>
        </p:txBody>
      </p:sp>
      <p:sp>
        <p:nvSpPr>
          <p:cNvPr id="235" name="Google Shape;235;p27"/>
          <p:cNvSpPr txBox="1"/>
          <p:nvPr/>
        </p:nvSpPr>
        <p:spPr>
          <a:xfrm>
            <a:off x="3184400" y="2201300"/>
            <a:ext cx="10758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latin typeface="Times New Roman"/>
                <a:ea typeface="Times New Roman"/>
                <a:cs typeface="Times New Roman"/>
                <a:sym typeface="Times New Roman"/>
              </a:rPr>
              <a:t>Online Backup</a:t>
            </a:r>
            <a:endParaRPr sz="1100" u="sng">
              <a:latin typeface="Times New Roman"/>
              <a:ea typeface="Times New Roman"/>
              <a:cs typeface="Times New Roman"/>
              <a:sym typeface="Times New Roman"/>
            </a:endParaRPr>
          </a:p>
        </p:txBody>
      </p:sp>
      <p:sp>
        <p:nvSpPr>
          <p:cNvPr id="236" name="Google Shape;236;p27"/>
          <p:cNvSpPr txBox="1"/>
          <p:nvPr/>
        </p:nvSpPr>
        <p:spPr>
          <a:xfrm>
            <a:off x="5981850" y="2125100"/>
            <a:ext cx="10758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latin typeface="Times New Roman"/>
                <a:ea typeface="Times New Roman"/>
                <a:cs typeface="Times New Roman"/>
                <a:sym typeface="Times New Roman"/>
              </a:rPr>
              <a:t>Device Protection</a:t>
            </a:r>
            <a:endParaRPr sz="1100" u="sng">
              <a:latin typeface="Times New Roman"/>
              <a:ea typeface="Times New Roman"/>
              <a:cs typeface="Times New Roman"/>
              <a:sym typeface="Times New Roman"/>
            </a:endParaRPr>
          </a:p>
        </p:txBody>
      </p:sp>
      <p:sp>
        <p:nvSpPr>
          <p:cNvPr id="237" name="Google Shape;237;p27"/>
          <p:cNvSpPr txBox="1"/>
          <p:nvPr/>
        </p:nvSpPr>
        <p:spPr>
          <a:xfrm>
            <a:off x="5981850" y="4723200"/>
            <a:ext cx="10758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latin typeface="Times New Roman"/>
                <a:ea typeface="Times New Roman"/>
                <a:cs typeface="Times New Roman"/>
                <a:sym typeface="Times New Roman"/>
              </a:rPr>
              <a:t>Tech Support</a:t>
            </a:r>
            <a:endParaRPr sz="1100" u="sng">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823850" y="3838275"/>
            <a:ext cx="7405500" cy="8544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200"/>
              </a:spcBef>
              <a:spcAft>
                <a:spcPts val="0"/>
              </a:spcAft>
              <a:buSzPts val="1800"/>
              <a:buChar char="➔"/>
            </a:pPr>
            <a:r>
              <a:rPr lang="en-GB" sz="1500">
                <a:latin typeface="Times New Roman"/>
                <a:ea typeface="Times New Roman"/>
                <a:cs typeface="Times New Roman"/>
                <a:sym typeface="Times New Roman"/>
              </a:rPr>
              <a:t>The churn rate do not have a big difference between the customers having the service of Streaming TV &amp; Streaming Movies or not.</a:t>
            </a:r>
            <a:endParaRPr sz="1800"/>
          </a:p>
        </p:txBody>
      </p:sp>
      <p:pic>
        <p:nvPicPr>
          <p:cNvPr id="243" name="Google Shape;243;p28"/>
          <p:cNvPicPr preferRelativeResize="0"/>
          <p:nvPr/>
        </p:nvPicPr>
        <p:blipFill>
          <a:blip r:embed="rId3">
            <a:alphaModFix/>
          </a:blip>
          <a:stretch>
            <a:fillRect/>
          </a:stretch>
        </p:blipFill>
        <p:spPr>
          <a:xfrm>
            <a:off x="823850" y="590400"/>
            <a:ext cx="3428350" cy="3271804"/>
          </a:xfrm>
          <a:prstGeom prst="rect">
            <a:avLst/>
          </a:prstGeom>
          <a:noFill/>
          <a:ln>
            <a:noFill/>
          </a:ln>
        </p:spPr>
      </p:pic>
      <p:pic>
        <p:nvPicPr>
          <p:cNvPr id="244" name="Google Shape;244;p28"/>
          <p:cNvPicPr preferRelativeResize="0"/>
          <p:nvPr/>
        </p:nvPicPr>
        <p:blipFill>
          <a:blip r:embed="rId4">
            <a:alphaModFix/>
          </a:blip>
          <a:stretch>
            <a:fillRect/>
          </a:stretch>
        </p:blipFill>
        <p:spPr>
          <a:xfrm>
            <a:off x="4800975" y="561900"/>
            <a:ext cx="3428350" cy="3271804"/>
          </a:xfrm>
          <a:prstGeom prst="rect">
            <a:avLst/>
          </a:prstGeom>
          <a:noFill/>
          <a:ln>
            <a:noFill/>
          </a:ln>
        </p:spPr>
      </p:pic>
      <p:sp>
        <p:nvSpPr>
          <p:cNvPr id="245" name="Google Shape;245;p28"/>
          <p:cNvSpPr txBox="1"/>
          <p:nvPr/>
        </p:nvSpPr>
        <p:spPr>
          <a:xfrm>
            <a:off x="833500" y="170975"/>
            <a:ext cx="74055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u="sng">
                <a:solidFill>
                  <a:srgbClr val="00FFFF"/>
                </a:solidFill>
                <a:latin typeface="Times New Roman"/>
                <a:ea typeface="Times New Roman"/>
                <a:cs typeface="Times New Roman"/>
                <a:sym typeface="Times New Roman"/>
              </a:rPr>
              <a:t>Streaming TV</a:t>
            </a:r>
            <a:r>
              <a:rPr lang="en-GB" sz="1500">
                <a:solidFill>
                  <a:srgbClr val="3C78D8"/>
                </a:solidFill>
                <a:latin typeface="Times New Roman"/>
                <a:ea typeface="Times New Roman"/>
                <a:cs typeface="Times New Roman"/>
                <a:sym typeface="Times New Roman"/>
              </a:rPr>
              <a:t>							</a:t>
            </a:r>
            <a:r>
              <a:rPr lang="en-GB" sz="1500" u="sng">
                <a:solidFill>
                  <a:srgbClr val="00FFFF"/>
                </a:solidFill>
                <a:latin typeface="Times New Roman"/>
                <a:ea typeface="Times New Roman"/>
                <a:cs typeface="Times New Roman"/>
                <a:sym typeface="Times New Roman"/>
              </a:rPr>
              <a:t>Streaming Movies</a:t>
            </a:r>
            <a:endParaRPr sz="1500" u="sng">
              <a:solidFill>
                <a:srgbClr val="00FF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448800" y="866775"/>
            <a:ext cx="3996600" cy="40635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GB" sz="1500" u="sng">
                <a:solidFill>
                  <a:srgbClr val="00FFFF"/>
                </a:solidFill>
                <a:latin typeface="Times New Roman"/>
                <a:ea typeface="Times New Roman"/>
                <a:cs typeface="Times New Roman"/>
                <a:sym typeface="Times New Roman"/>
              </a:rPr>
              <a:t>Contracts</a:t>
            </a:r>
            <a:endParaRPr sz="1500" u="sng">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Customers having Month-to-Month contracts have a high churn rate.</a:t>
            </a:r>
            <a:endParaRPr sz="1800">
              <a:latin typeface="Times New Roman"/>
              <a:ea typeface="Times New Roman"/>
              <a:cs typeface="Times New Roman"/>
              <a:sym typeface="Times New Roman"/>
            </a:endParaRPr>
          </a:p>
        </p:txBody>
      </p:sp>
      <p:sp>
        <p:nvSpPr>
          <p:cNvPr id="251" name="Google Shape;251;p29"/>
          <p:cNvSpPr txBox="1"/>
          <p:nvPr/>
        </p:nvSpPr>
        <p:spPr>
          <a:xfrm>
            <a:off x="448800" y="256475"/>
            <a:ext cx="5107800" cy="4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lt1"/>
                </a:solidFill>
                <a:latin typeface="Times New Roman"/>
                <a:ea typeface="Times New Roman"/>
                <a:cs typeface="Times New Roman"/>
                <a:sym typeface="Times New Roman"/>
              </a:rPr>
              <a:t>3. Money specific attributes -</a:t>
            </a:r>
            <a:endParaRPr b="1" sz="1500">
              <a:solidFill>
                <a:schemeClr val="lt1"/>
              </a:solidFill>
              <a:latin typeface="Times New Roman"/>
              <a:ea typeface="Times New Roman"/>
              <a:cs typeface="Times New Roman"/>
              <a:sym typeface="Times New Roman"/>
            </a:endParaRPr>
          </a:p>
        </p:txBody>
      </p:sp>
      <p:pic>
        <p:nvPicPr>
          <p:cNvPr id="252" name="Google Shape;252;p29"/>
          <p:cNvPicPr preferRelativeResize="0"/>
          <p:nvPr/>
        </p:nvPicPr>
        <p:blipFill>
          <a:blip r:embed="rId3">
            <a:alphaModFix/>
          </a:blip>
          <a:stretch>
            <a:fillRect/>
          </a:stretch>
        </p:blipFill>
        <p:spPr>
          <a:xfrm>
            <a:off x="1011600" y="1414750"/>
            <a:ext cx="2853250" cy="2627325"/>
          </a:xfrm>
          <a:prstGeom prst="rect">
            <a:avLst/>
          </a:prstGeom>
          <a:noFill/>
          <a:ln>
            <a:noFill/>
          </a:ln>
        </p:spPr>
      </p:pic>
      <p:sp>
        <p:nvSpPr>
          <p:cNvPr id="253" name="Google Shape;253;p29"/>
          <p:cNvSpPr txBox="1"/>
          <p:nvPr/>
        </p:nvSpPr>
        <p:spPr>
          <a:xfrm>
            <a:off x="4730275" y="895925"/>
            <a:ext cx="3996600" cy="40635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GB" sz="1500" u="sng">
                <a:solidFill>
                  <a:srgbClr val="00FFFF"/>
                </a:solidFill>
                <a:latin typeface="Times New Roman"/>
                <a:ea typeface="Times New Roman"/>
                <a:cs typeface="Times New Roman"/>
                <a:sym typeface="Times New Roman"/>
              </a:rPr>
              <a:t>Paperless billing</a:t>
            </a:r>
            <a:endParaRPr sz="1500" u="sng">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23850" lvl="0" marL="457200" rtl="0" algn="l">
              <a:lnSpc>
                <a:spcPct val="115000"/>
              </a:lnSpc>
              <a:spcBef>
                <a:spcPts val="120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Customers with paperless billing tend to churn out more.</a:t>
            </a:r>
            <a:endParaRPr sz="1700">
              <a:solidFill>
                <a:schemeClr val="lt1"/>
              </a:solidFill>
              <a:latin typeface="Lato"/>
              <a:ea typeface="Lato"/>
              <a:cs typeface="Lato"/>
              <a:sym typeface="Lato"/>
            </a:endParaRPr>
          </a:p>
        </p:txBody>
      </p:sp>
      <p:pic>
        <p:nvPicPr>
          <p:cNvPr id="254" name="Google Shape;254;p29"/>
          <p:cNvPicPr preferRelativeResize="0"/>
          <p:nvPr/>
        </p:nvPicPr>
        <p:blipFill>
          <a:blip r:embed="rId4">
            <a:alphaModFix/>
          </a:blip>
          <a:stretch>
            <a:fillRect/>
          </a:stretch>
        </p:blipFill>
        <p:spPr>
          <a:xfrm>
            <a:off x="5252525" y="1401850"/>
            <a:ext cx="3326725" cy="258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448800" y="455925"/>
            <a:ext cx="7943100" cy="39321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GB" sz="1500" u="sng">
                <a:solidFill>
                  <a:srgbClr val="00FFFF"/>
                </a:solidFill>
                <a:latin typeface="Times New Roman"/>
                <a:ea typeface="Times New Roman"/>
                <a:cs typeface="Times New Roman"/>
                <a:sym typeface="Times New Roman"/>
              </a:rPr>
              <a:t>Payment method</a:t>
            </a:r>
            <a:endParaRPr sz="1500" u="sng">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Customers who pay electronic check have a high churn rate.</a:t>
            </a:r>
            <a:endParaRPr sz="1800">
              <a:latin typeface="Times New Roman"/>
              <a:ea typeface="Times New Roman"/>
              <a:cs typeface="Times New Roman"/>
              <a:sym typeface="Times New Roman"/>
            </a:endParaRPr>
          </a:p>
        </p:txBody>
      </p:sp>
      <p:pic>
        <p:nvPicPr>
          <p:cNvPr id="260" name="Google Shape;260;p30"/>
          <p:cNvPicPr preferRelativeResize="0"/>
          <p:nvPr/>
        </p:nvPicPr>
        <p:blipFill>
          <a:blip r:embed="rId3">
            <a:alphaModFix/>
          </a:blip>
          <a:stretch>
            <a:fillRect/>
          </a:stretch>
        </p:blipFill>
        <p:spPr>
          <a:xfrm>
            <a:off x="966100" y="935388"/>
            <a:ext cx="3428401" cy="28207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455925" y="760725"/>
            <a:ext cx="7537200" cy="39321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GB" sz="1500" u="sng">
                <a:solidFill>
                  <a:srgbClr val="00FFFF"/>
                </a:solidFill>
                <a:latin typeface="Times New Roman"/>
                <a:ea typeface="Times New Roman"/>
                <a:cs typeface="Times New Roman"/>
                <a:sym typeface="Times New Roman"/>
              </a:rPr>
              <a:t>Monthly charges</a:t>
            </a:r>
            <a:endParaRPr sz="1500" u="sng">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Churn rate increases as Monthly Charges increases.</a:t>
            </a:r>
            <a:endParaRPr sz="18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p:txBody>
      </p:sp>
      <p:pic>
        <p:nvPicPr>
          <p:cNvPr id="266" name="Google Shape;266;p31"/>
          <p:cNvPicPr preferRelativeResize="0"/>
          <p:nvPr/>
        </p:nvPicPr>
        <p:blipFill>
          <a:blip r:embed="rId3">
            <a:alphaModFix/>
          </a:blip>
          <a:stretch>
            <a:fillRect/>
          </a:stretch>
        </p:blipFill>
        <p:spPr>
          <a:xfrm>
            <a:off x="802625" y="1094426"/>
            <a:ext cx="4351525" cy="2814475"/>
          </a:xfrm>
          <a:prstGeom prst="rect">
            <a:avLst/>
          </a:prstGeom>
          <a:noFill/>
          <a:ln>
            <a:noFill/>
          </a:ln>
        </p:spPr>
      </p:pic>
      <p:pic>
        <p:nvPicPr>
          <p:cNvPr id="267" name="Google Shape;267;p31"/>
          <p:cNvPicPr preferRelativeResize="0"/>
          <p:nvPr/>
        </p:nvPicPr>
        <p:blipFill>
          <a:blip r:embed="rId4">
            <a:alphaModFix/>
          </a:blip>
          <a:stretch>
            <a:fillRect/>
          </a:stretch>
        </p:blipFill>
        <p:spPr>
          <a:xfrm>
            <a:off x="4472200" y="1094429"/>
            <a:ext cx="681950" cy="611101"/>
          </a:xfrm>
          <a:prstGeom prst="rect">
            <a:avLst/>
          </a:prstGeom>
          <a:noFill/>
          <a:ln>
            <a:noFill/>
          </a:ln>
        </p:spPr>
      </p:pic>
      <p:pic>
        <p:nvPicPr>
          <p:cNvPr id="268" name="Google Shape;268;p31"/>
          <p:cNvPicPr preferRelativeResize="0"/>
          <p:nvPr/>
        </p:nvPicPr>
        <p:blipFill>
          <a:blip r:embed="rId5">
            <a:alphaModFix/>
          </a:blip>
          <a:stretch>
            <a:fillRect/>
          </a:stretch>
        </p:blipFill>
        <p:spPr>
          <a:xfrm>
            <a:off x="5387875" y="1094425"/>
            <a:ext cx="3481025" cy="2814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546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chemeClr val="accent6"/>
                </a:solidFill>
                <a:latin typeface="Times New Roman"/>
                <a:ea typeface="Times New Roman"/>
                <a:cs typeface="Times New Roman"/>
                <a:sym typeface="Times New Roman"/>
              </a:rPr>
              <a:t>Introduction</a:t>
            </a:r>
            <a:endParaRPr b="1" sz="3000">
              <a:solidFill>
                <a:schemeClr val="accent6"/>
              </a:solidFill>
              <a:latin typeface="Times New Roman"/>
              <a:ea typeface="Times New Roman"/>
              <a:cs typeface="Times New Roman"/>
              <a:sym typeface="Times New Roman"/>
            </a:endParaRPr>
          </a:p>
        </p:txBody>
      </p:sp>
      <p:sp>
        <p:nvSpPr>
          <p:cNvPr id="141" name="Google Shape;141;p14"/>
          <p:cNvSpPr txBox="1"/>
          <p:nvPr>
            <p:ph idx="1" type="body"/>
          </p:nvPr>
        </p:nvSpPr>
        <p:spPr>
          <a:xfrm>
            <a:off x="1297500" y="1415150"/>
            <a:ext cx="7038900" cy="2911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1500">
                <a:solidFill>
                  <a:srgbClr val="00FFFF"/>
                </a:solidFill>
                <a:latin typeface="Times New Roman"/>
                <a:ea typeface="Times New Roman"/>
                <a:cs typeface="Times New Roman"/>
                <a:sym typeface="Times New Roman"/>
              </a:rPr>
              <a:t>Customer churn</a:t>
            </a:r>
            <a:r>
              <a:rPr lang="en-GB" sz="1500">
                <a:latin typeface="Times New Roman"/>
                <a:ea typeface="Times New Roman"/>
                <a:cs typeface="Times New Roman"/>
                <a:sym typeface="Times New Roman"/>
              </a:rPr>
              <a:t>, also known as customer attrition, customer turnover, or customer defection, is the </a:t>
            </a:r>
            <a:r>
              <a:rPr lang="en-GB" sz="1500">
                <a:solidFill>
                  <a:srgbClr val="00FFFF"/>
                </a:solidFill>
                <a:latin typeface="Times New Roman"/>
                <a:ea typeface="Times New Roman"/>
                <a:cs typeface="Times New Roman"/>
                <a:sym typeface="Times New Roman"/>
              </a:rPr>
              <a:t>loss of clients or customers</a:t>
            </a:r>
            <a:r>
              <a:rPr lang="en-GB"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just">
              <a:spcBef>
                <a:spcPts val="1200"/>
              </a:spcBef>
              <a:spcAft>
                <a:spcPts val="0"/>
              </a:spcAft>
              <a:buNone/>
            </a:pPr>
            <a:r>
              <a:rPr lang="en-GB" sz="1500">
                <a:latin typeface="Times New Roman"/>
                <a:ea typeface="Times New Roman"/>
                <a:cs typeface="Times New Roman"/>
                <a:sym typeface="Times New Roman"/>
              </a:rPr>
              <a:t>Churn rate is the amount of customers or subscribers who cut ties with the service or company during a given time period. These customers have </a:t>
            </a:r>
            <a:r>
              <a:rPr lang="en-GB" sz="1500">
                <a:solidFill>
                  <a:srgbClr val="00FFFF"/>
                </a:solidFill>
                <a:latin typeface="Times New Roman"/>
                <a:ea typeface="Times New Roman"/>
                <a:cs typeface="Times New Roman"/>
                <a:sym typeface="Times New Roman"/>
              </a:rPr>
              <a:t>"CHURNED"</a:t>
            </a:r>
            <a:r>
              <a:rPr lang="en-GB"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0" rtl="0" algn="just">
              <a:spcBef>
                <a:spcPts val="1200"/>
              </a:spcBef>
              <a:spcAft>
                <a:spcPts val="0"/>
              </a:spcAft>
              <a:buNone/>
            </a:pPr>
            <a:r>
              <a:rPr lang="en-GB" sz="1500">
                <a:latin typeface="Times New Roman"/>
                <a:ea typeface="Times New Roman"/>
                <a:cs typeface="Times New Roman"/>
                <a:sym typeface="Times New Roman"/>
              </a:rPr>
              <a:t>Telephone service companies, e-commerce companies, internet service providers, pay TV companies, insurance firms, etc., often use customer churn analysis and customer churn rates as one of their key business metrics because the cost of retaining an existing customer is far less than acquiring a new one. </a:t>
            </a:r>
            <a:endParaRPr sz="1500">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455925" y="708700"/>
            <a:ext cx="4954800" cy="40602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GB" sz="1500" u="sng">
                <a:solidFill>
                  <a:srgbClr val="00FFFF"/>
                </a:solidFill>
                <a:latin typeface="Times New Roman"/>
                <a:ea typeface="Times New Roman"/>
                <a:cs typeface="Times New Roman"/>
                <a:sym typeface="Times New Roman"/>
              </a:rPr>
              <a:t>Total charges</a:t>
            </a:r>
            <a:endParaRPr sz="1500" u="sng">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Churn rate decreases as Total Charges increases.</a:t>
            </a:r>
            <a:endParaRPr sz="18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p:txBody>
      </p:sp>
      <p:pic>
        <p:nvPicPr>
          <p:cNvPr id="274" name="Google Shape;274;p32"/>
          <p:cNvPicPr preferRelativeResize="0"/>
          <p:nvPr/>
        </p:nvPicPr>
        <p:blipFill>
          <a:blip r:embed="rId3">
            <a:alphaModFix/>
          </a:blip>
          <a:stretch>
            <a:fillRect/>
          </a:stretch>
        </p:blipFill>
        <p:spPr>
          <a:xfrm>
            <a:off x="773025" y="1102675"/>
            <a:ext cx="4281500" cy="2773553"/>
          </a:xfrm>
          <a:prstGeom prst="rect">
            <a:avLst/>
          </a:prstGeom>
          <a:noFill/>
          <a:ln>
            <a:noFill/>
          </a:ln>
        </p:spPr>
      </p:pic>
      <p:pic>
        <p:nvPicPr>
          <p:cNvPr id="275" name="Google Shape;275;p32"/>
          <p:cNvPicPr preferRelativeResize="0"/>
          <p:nvPr/>
        </p:nvPicPr>
        <p:blipFill>
          <a:blip r:embed="rId4">
            <a:alphaModFix/>
          </a:blip>
          <a:stretch>
            <a:fillRect/>
          </a:stretch>
        </p:blipFill>
        <p:spPr>
          <a:xfrm>
            <a:off x="4351325" y="1102679"/>
            <a:ext cx="681950" cy="611101"/>
          </a:xfrm>
          <a:prstGeom prst="rect">
            <a:avLst/>
          </a:prstGeom>
          <a:noFill/>
          <a:ln>
            <a:noFill/>
          </a:ln>
        </p:spPr>
      </p:pic>
      <p:pic>
        <p:nvPicPr>
          <p:cNvPr id="276" name="Google Shape;276;p32"/>
          <p:cNvPicPr preferRelativeResize="0"/>
          <p:nvPr/>
        </p:nvPicPr>
        <p:blipFill>
          <a:blip r:embed="rId5">
            <a:alphaModFix/>
          </a:blip>
          <a:stretch>
            <a:fillRect/>
          </a:stretch>
        </p:blipFill>
        <p:spPr>
          <a:xfrm>
            <a:off x="5283125" y="1102675"/>
            <a:ext cx="3571950" cy="2773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nvSpPr>
        <p:spPr>
          <a:xfrm>
            <a:off x="455925" y="84850"/>
            <a:ext cx="8242500" cy="66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2000">
                <a:solidFill>
                  <a:schemeClr val="accent6"/>
                </a:solidFill>
                <a:latin typeface="Times New Roman"/>
                <a:ea typeface="Times New Roman"/>
                <a:cs typeface="Times New Roman"/>
                <a:sym typeface="Times New Roman"/>
              </a:rPr>
              <a:t>Relationship between the numeric columns with respect to Churn:</a:t>
            </a:r>
            <a:endParaRPr b="1" sz="2000">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t/>
            </a:r>
            <a:endParaRPr sz="2000">
              <a:solidFill>
                <a:schemeClr val="lt1"/>
              </a:solidFill>
              <a:latin typeface="Lato"/>
              <a:ea typeface="Lato"/>
              <a:cs typeface="Lato"/>
              <a:sym typeface="Lato"/>
            </a:endParaRPr>
          </a:p>
        </p:txBody>
      </p:sp>
      <p:pic>
        <p:nvPicPr>
          <p:cNvPr id="282" name="Google Shape;282;p33"/>
          <p:cNvPicPr preferRelativeResize="0"/>
          <p:nvPr/>
        </p:nvPicPr>
        <p:blipFill>
          <a:blip r:embed="rId3">
            <a:alphaModFix/>
          </a:blip>
          <a:stretch>
            <a:fillRect/>
          </a:stretch>
        </p:blipFill>
        <p:spPr>
          <a:xfrm>
            <a:off x="918875" y="823450"/>
            <a:ext cx="6510525" cy="4018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448800" y="4124775"/>
            <a:ext cx="8057100" cy="5679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Total Charge increases as the Monthly Charge increases.</a:t>
            </a:r>
            <a:endParaRPr sz="15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GB" sz="1500">
                <a:latin typeface="Times New Roman"/>
                <a:ea typeface="Times New Roman"/>
                <a:cs typeface="Times New Roman"/>
                <a:sym typeface="Times New Roman"/>
              </a:rPr>
              <a:t>Churn is mainly towards the bottom which indicates that churn increases with increase in monthly charge.</a:t>
            </a:r>
            <a:endParaRPr sz="1800">
              <a:latin typeface="Times New Roman"/>
              <a:ea typeface="Times New Roman"/>
              <a:cs typeface="Times New Roman"/>
              <a:sym typeface="Times New Roman"/>
            </a:endParaRPr>
          </a:p>
        </p:txBody>
      </p:sp>
      <p:sp>
        <p:nvSpPr>
          <p:cNvPr id="288" name="Google Shape;288;p34"/>
          <p:cNvSpPr txBox="1"/>
          <p:nvPr/>
        </p:nvSpPr>
        <p:spPr>
          <a:xfrm>
            <a:off x="448800" y="82700"/>
            <a:ext cx="7722300" cy="69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sz="1500" u="sng">
                <a:solidFill>
                  <a:srgbClr val="00FFFF"/>
                </a:solidFill>
                <a:latin typeface="Times New Roman"/>
                <a:ea typeface="Times New Roman"/>
                <a:cs typeface="Times New Roman"/>
                <a:sym typeface="Times New Roman"/>
              </a:rPr>
              <a:t>Monthly Charges and Total Charges by Churn</a:t>
            </a:r>
            <a:endParaRPr b="1" sz="1500" u="sng">
              <a:solidFill>
                <a:srgbClr val="00FFFF"/>
              </a:solidFill>
              <a:latin typeface="Times New Roman"/>
              <a:ea typeface="Times New Roman"/>
              <a:cs typeface="Times New Roman"/>
              <a:sym typeface="Times New Roman"/>
            </a:endParaRPr>
          </a:p>
          <a:p>
            <a:pPr indent="0" lvl="0" marL="0" rtl="0" algn="l">
              <a:spcBef>
                <a:spcPts val="400"/>
              </a:spcBef>
              <a:spcAft>
                <a:spcPts val="0"/>
              </a:spcAft>
              <a:buNone/>
            </a:pPr>
            <a:r>
              <a:t/>
            </a:r>
            <a:endParaRPr>
              <a:solidFill>
                <a:schemeClr val="lt1"/>
              </a:solidFill>
              <a:latin typeface="Lato"/>
              <a:ea typeface="Lato"/>
              <a:cs typeface="Lato"/>
              <a:sym typeface="Lato"/>
            </a:endParaRPr>
          </a:p>
        </p:txBody>
      </p:sp>
      <p:pic>
        <p:nvPicPr>
          <p:cNvPr id="289" name="Google Shape;289;p34"/>
          <p:cNvPicPr preferRelativeResize="0"/>
          <p:nvPr/>
        </p:nvPicPr>
        <p:blipFill>
          <a:blip r:embed="rId3">
            <a:alphaModFix/>
          </a:blip>
          <a:stretch>
            <a:fillRect/>
          </a:stretch>
        </p:blipFill>
        <p:spPr>
          <a:xfrm>
            <a:off x="1350125" y="890400"/>
            <a:ext cx="3428400" cy="291496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455925" y="3851275"/>
            <a:ext cx="8363700" cy="8415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Monthly charges may or may not increase with tenure.</a:t>
            </a:r>
            <a:endParaRPr sz="15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GB" sz="1500">
                <a:latin typeface="Times New Roman"/>
                <a:ea typeface="Times New Roman"/>
                <a:cs typeface="Times New Roman"/>
                <a:sym typeface="Times New Roman"/>
              </a:rPr>
              <a:t>Again we can see that churn increases with increase in monthly charge.</a:t>
            </a:r>
            <a:endParaRPr sz="1800">
              <a:latin typeface="Times New Roman"/>
              <a:ea typeface="Times New Roman"/>
              <a:cs typeface="Times New Roman"/>
              <a:sym typeface="Times New Roman"/>
            </a:endParaRPr>
          </a:p>
        </p:txBody>
      </p:sp>
      <p:sp>
        <p:nvSpPr>
          <p:cNvPr id="295" name="Google Shape;295;p35"/>
          <p:cNvSpPr txBox="1"/>
          <p:nvPr/>
        </p:nvSpPr>
        <p:spPr>
          <a:xfrm>
            <a:off x="455925" y="65650"/>
            <a:ext cx="6810600" cy="58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GB" sz="1500" u="sng">
                <a:solidFill>
                  <a:srgbClr val="00FFFF"/>
                </a:solidFill>
                <a:latin typeface="Times New Roman"/>
                <a:ea typeface="Times New Roman"/>
                <a:cs typeface="Times New Roman"/>
                <a:sym typeface="Times New Roman"/>
              </a:rPr>
              <a:t>Monthly Charges and Tenure by Churn</a:t>
            </a:r>
            <a:endParaRPr sz="1800" u="sng">
              <a:solidFill>
                <a:srgbClr val="00FFFF"/>
              </a:solidFill>
              <a:latin typeface="Lato"/>
              <a:ea typeface="Lato"/>
              <a:cs typeface="Lato"/>
              <a:sym typeface="Lato"/>
            </a:endParaRPr>
          </a:p>
        </p:txBody>
      </p:sp>
      <p:pic>
        <p:nvPicPr>
          <p:cNvPr id="296" name="Google Shape;296;p35"/>
          <p:cNvPicPr preferRelativeResize="0"/>
          <p:nvPr/>
        </p:nvPicPr>
        <p:blipFill>
          <a:blip r:embed="rId3">
            <a:alphaModFix/>
          </a:blip>
          <a:stretch>
            <a:fillRect/>
          </a:stretch>
        </p:blipFill>
        <p:spPr>
          <a:xfrm>
            <a:off x="1431650" y="883300"/>
            <a:ext cx="3423402" cy="2896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type="title"/>
          </p:nvPr>
        </p:nvSpPr>
        <p:spPr>
          <a:xfrm>
            <a:off x="455925" y="3800500"/>
            <a:ext cx="8192700" cy="9684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Total charges increases with tenure.</a:t>
            </a:r>
            <a:endParaRPr sz="15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GB" sz="1500">
                <a:latin typeface="Times New Roman"/>
                <a:ea typeface="Times New Roman"/>
                <a:cs typeface="Times New Roman"/>
                <a:sym typeface="Times New Roman"/>
              </a:rPr>
              <a:t>Churn rate does not increase so much with increase of either total charge or tenure.</a:t>
            </a:r>
            <a:endParaRPr sz="1800">
              <a:latin typeface="Times New Roman"/>
              <a:ea typeface="Times New Roman"/>
              <a:cs typeface="Times New Roman"/>
              <a:sym typeface="Times New Roman"/>
            </a:endParaRPr>
          </a:p>
        </p:txBody>
      </p:sp>
      <p:sp>
        <p:nvSpPr>
          <p:cNvPr id="302" name="Google Shape;302;p36"/>
          <p:cNvSpPr txBox="1"/>
          <p:nvPr/>
        </p:nvSpPr>
        <p:spPr>
          <a:xfrm>
            <a:off x="455925" y="125425"/>
            <a:ext cx="8242500" cy="56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GB" sz="1500" u="sng">
                <a:solidFill>
                  <a:srgbClr val="00FFFF"/>
                </a:solidFill>
                <a:latin typeface="Times New Roman"/>
                <a:ea typeface="Times New Roman"/>
                <a:cs typeface="Times New Roman"/>
                <a:sym typeface="Times New Roman"/>
              </a:rPr>
              <a:t>Total Charges and Tenure by Churn</a:t>
            </a:r>
            <a:endParaRPr sz="1800" u="sng">
              <a:solidFill>
                <a:srgbClr val="00FFFF"/>
              </a:solidFill>
              <a:latin typeface="Times New Roman"/>
              <a:ea typeface="Times New Roman"/>
              <a:cs typeface="Times New Roman"/>
              <a:sym typeface="Times New Roman"/>
            </a:endParaRPr>
          </a:p>
        </p:txBody>
      </p:sp>
      <p:pic>
        <p:nvPicPr>
          <p:cNvPr id="303" name="Google Shape;303;p36"/>
          <p:cNvPicPr preferRelativeResize="0"/>
          <p:nvPr/>
        </p:nvPicPr>
        <p:blipFill>
          <a:blip r:embed="rId3">
            <a:alphaModFix/>
          </a:blip>
          <a:stretch>
            <a:fillRect/>
          </a:stretch>
        </p:blipFill>
        <p:spPr>
          <a:xfrm>
            <a:off x="1447800" y="916825"/>
            <a:ext cx="3391594" cy="2883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455925" y="3841975"/>
            <a:ext cx="8263800" cy="850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This clearly indicates that the churn rate is high within the 1st year and also it increases with monthly charge.</a:t>
            </a:r>
            <a:endParaRPr sz="1800">
              <a:latin typeface="Times New Roman"/>
              <a:ea typeface="Times New Roman"/>
              <a:cs typeface="Times New Roman"/>
              <a:sym typeface="Times New Roman"/>
            </a:endParaRPr>
          </a:p>
        </p:txBody>
      </p:sp>
      <p:sp>
        <p:nvSpPr>
          <p:cNvPr id="309" name="Google Shape;309;p37"/>
          <p:cNvSpPr txBox="1"/>
          <p:nvPr/>
        </p:nvSpPr>
        <p:spPr>
          <a:xfrm>
            <a:off x="455925" y="180275"/>
            <a:ext cx="8214000" cy="62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GB" sz="1500" u="sng">
                <a:solidFill>
                  <a:srgbClr val="00FFFF"/>
                </a:solidFill>
                <a:latin typeface="Times New Roman"/>
                <a:ea typeface="Times New Roman"/>
                <a:cs typeface="Times New Roman"/>
                <a:sym typeface="Times New Roman"/>
              </a:rPr>
              <a:t>Monthly Charges, Total Charges and Churn by Tenure groups</a:t>
            </a:r>
            <a:endParaRPr sz="1700" u="sng">
              <a:solidFill>
                <a:srgbClr val="00FFFF"/>
              </a:solidFill>
              <a:latin typeface="Lato"/>
              <a:ea typeface="Lato"/>
              <a:cs typeface="Lato"/>
              <a:sym typeface="Lato"/>
            </a:endParaRPr>
          </a:p>
        </p:txBody>
      </p:sp>
      <p:pic>
        <p:nvPicPr>
          <p:cNvPr id="310" name="Google Shape;310;p37"/>
          <p:cNvPicPr preferRelativeResize="0"/>
          <p:nvPr/>
        </p:nvPicPr>
        <p:blipFill>
          <a:blip r:embed="rId3">
            <a:alphaModFix/>
          </a:blip>
          <a:stretch>
            <a:fillRect/>
          </a:stretch>
        </p:blipFill>
        <p:spPr>
          <a:xfrm>
            <a:off x="617432" y="1087575"/>
            <a:ext cx="7678742" cy="252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823850" y="104775"/>
            <a:ext cx="6585000" cy="736200"/>
          </a:xfrm>
          <a:prstGeom prst="rect">
            <a:avLst/>
          </a:prstGeom>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1" lang="en-GB" sz="2000">
                <a:solidFill>
                  <a:schemeClr val="accent6"/>
                </a:solidFill>
                <a:latin typeface="Times New Roman"/>
                <a:ea typeface="Times New Roman"/>
                <a:cs typeface="Times New Roman"/>
                <a:sym typeface="Times New Roman"/>
              </a:rPr>
              <a:t>Correlation between the numeric columns:</a:t>
            </a:r>
            <a:endParaRPr sz="2300">
              <a:solidFill>
                <a:schemeClr val="accent6"/>
              </a:solidFill>
              <a:latin typeface="Times New Roman"/>
              <a:ea typeface="Times New Roman"/>
              <a:cs typeface="Times New Roman"/>
              <a:sym typeface="Times New Roman"/>
            </a:endParaRPr>
          </a:p>
        </p:txBody>
      </p:sp>
      <p:sp>
        <p:nvSpPr>
          <p:cNvPr id="316" name="Google Shape;316;p38"/>
          <p:cNvSpPr txBox="1"/>
          <p:nvPr/>
        </p:nvSpPr>
        <p:spPr>
          <a:xfrm>
            <a:off x="823850" y="1346425"/>
            <a:ext cx="6240600" cy="3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23850" lvl="0" marL="457200" rtl="0" algn="l">
              <a:lnSpc>
                <a:spcPct val="115000"/>
              </a:lnSpc>
              <a:spcBef>
                <a:spcPts val="120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Tenure is highly correlated with total charge.</a:t>
            </a:r>
            <a:endParaRPr sz="1500">
              <a:solidFill>
                <a:srgbClr val="FFFFFF"/>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Monthly charge is moderately correlated with total charge.</a:t>
            </a:r>
            <a:endParaRPr sz="1700">
              <a:solidFill>
                <a:srgbClr val="FFFFFF"/>
              </a:solidFill>
              <a:latin typeface="Lato"/>
              <a:ea typeface="Lato"/>
              <a:cs typeface="Lato"/>
              <a:sym typeface="Lato"/>
            </a:endParaRPr>
          </a:p>
        </p:txBody>
      </p:sp>
      <p:pic>
        <p:nvPicPr>
          <p:cNvPr id="317" name="Google Shape;317;p38"/>
          <p:cNvPicPr preferRelativeResize="0"/>
          <p:nvPr/>
        </p:nvPicPr>
        <p:blipFill>
          <a:blip r:embed="rId3">
            <a:alphaModFix/>
          </a:blip>
          <a:stretch>
            <a:fillRect/>
          </a:stretch>
        </p:blipFill>
        <p:spPr>
          <a:xfrm>
            <a:off x="1200150" y="1143000"/>
            <a:ext cx="4000500" cy="2400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ph type="title"/>
          </p:nvPr>
        </p:nvSpPr>
        <p:spPr>
          <a:xfrm>
            <a:off x="1297500" y="546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u="sng">
                <a:solidFill>
                  <a:schemeClr val="accent6"/>
                </a:solidFill>
                <a:latin typeface="Times New Roman"/>
                <a:ea typeface="Times New Roman"/>
                <a:cs typeface="Times New Roman"/>
                <a:sym typeface="Times New Roman"/>
              </a:rPr>
              <a:t>Inferential Statistics</a:t>
            </a:r>
            <a:endParaRPr b="1" sz="2200" u="sng">
              <a:solidFill>
                <a:schemeClr val="accent6"/>
              </a:solidFill>
              <a:latin typeface="Times New Roman"/>
              <a:ea typeface="Times New Roman"/>
              <a:cs typeface="Times New Roman"/>
              <a:sym typeface="Times New Roman"/>
            </a:endParaRPr>
          </a:p>
        </p:txBody>
      </p:sp>
      <p:sp>
        <p:nvSpPr>
          <p:cNvPr id="323" name="Google Shape;323;p39"/>
          <p:cNvSpPr txBox="1"/>
          <p:nvPr>
            <p:ph idx="1" type="body"/>
          </p:nvPr>
        </p:nvSpPr>
        <p:spPr>
          <a:xfrm>
            <a:off x="1297500" y="1338950"/>
            <a:ext cx="7038900" cy="2911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1500">
                <a:solidFill>
                  <a:srgbClr val="FFFFFF"/>
                </a:solidFill>
                <a:latin typeface="Times New Roman"/>
                <a:ea typeface="Times New Roman"/>
                <a:cs typeface="Times New Roman"/>
                <a:sym typeface="Times New Roman"/>
              </a:rPr>
              <a:t>Here we apply statistical tools to gain some inferences and insights into the data and discover relationships between various features of our dataset with the target variable by hypothesis testing.</a:t>
            </a:r>
            <a:endParaRPr sz="1500">
              <a:solidFill>
                <a:srgbClr val="FFFFFF"/>
              </a:solidFill>
              <a:latin typeface="Times New Roman"/>
              <a:ea typeface="Times New Roman"/>
              <a:cs typeface="Times New Roman"/>
              <a:sym typeface="Times New Roman"/>
            </a:endParaRPr>
          </a:p>
          <a:p>
            <a:pPr indent="0" lvl="0" marL="0" rtl="0" algn="just">
              <a:spcBef>
                <a:spcPts val="1200"/>
              </a:spcBef>
              <a:spcAft>
                <a:spcPts val="1200"/>
              </a:spcAft>
              <a:buNone/>
            </a:pPr>
            <a:r>
              <a:rPr lang="en-GB" sz="1500">
                <a:solidFill>
                  <a:srgbClr val="FFFFFF"/>
                </a:solidFill>
                <a:latin typeface="Times New Roman"/>
                <a:ea typeface="Times New Roman"/>
                <a:cs typeface="Times New Roman"/>
                <a:sym typeface="Times New Roman"/>
              </a:rPr>
              <a:t>We use </a:t>
            </a:r>
            <a:r>
              <a:rPr lang="en-GB" sz="1500">
                <a:solidFill>
                  <a:srgbClr val="00FFFF"/>
                </a:solidFill>
                <a:latin typeface="Times New Roman"/>
                <a:ea typeface="Times New Roman"/>
                <a:cs typeface="Times New Roman"/>
                <a:sym typeface="Times New Roman"/>
              </a:rPr>
              <a:t>Chi-square test of independence of variables in a contingency table</a:t>
            </a:r>
            <a:r>
              <a:rPr lang="en-GB" sz="1500">
                <a:solidFill>
                  <a:srgbClr val="FFFFFF"/>
                </a:solidFill>
                <a:latin typeface="Times New Roman"/>
                <a:ea typeface="Times New Roman"/>
                <a:cs typeface="Times New Roman"/>
                <a:sym typeface="Times New Roman"/>
              </a:rPr>
              <a:t>.</a:t>
            </a:r>
            <a:endParaRPr sz="16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0"/>
          <p:cNvSpPr txBox="1"/>
          <p:nvPr>
            <p:ph type="title"/>
          </p:nvPr>
        </p:nvSpPr>
        <p:spPr>
          <a:xfrm>
            <a:off x="1297500" y="850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The following results were obtained:</a:t>
            </a:r>
            <a:endParaRPr sz="1500">
              <a:solidFill>
                <a:srgbClr val="FFFFFF"/>
              </a:solidFill>
              <a:latin typeface="Times New Roman"/>
              <a:ea typeface="Times New Roman"/>
              <a:cs typeface="Times New Roman"/>
              <a:sym typeface="Times New Roman"/>
            </a:endParaRPr>
          </a:p>
        </p:txBody>
      </p:sp>
      <p:sp>
        <p:nvSpPr>
          <p:cNvPr id="329" name="Google Shape;329;p40"/>
          <p:cNvSpPr txBox="1"/>
          <p:nvPr>
            <p:ph idx="1" type="body"/>
          </p:nvPr>
        </p:nvSpPr>
        <p:spPr>
          <a:xfrm>
            <a:off x="1297500" y="1567550"/>
            <a:ext cx="3967200" cy="29112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accent6"/>
              </a:buClr>
              <a:buSzPts val="1500"/>
              <a:buFont typeface="Times New Roman"/>
              <a:buAutoNum type="arabicPeriod"/>
            </a:pPr>
            <a:r>
              <a:rPr lang="en-GB" sz="1500">
                <a:solidFill>
                  <a:schemeClr val="accent6"/>
                </a:solidFill>
                <a:latin typeface="Times New Roman"/>
                <a:ea typeface="Times New Roman"/>
                <a:cs typeface="Times New Roman"/>
                <a:sym typeface="Times New Roman"/>
              </a:rPr>
              <a:t>Gender has no influence on churn.</a:t>
            </a:r>
            <a:endParaRPr sz="1500">
              <a:solidFill>
                <a:schemeClr val="accent6"/>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Senior Citizen has influence on churn.</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Partner has influence on churn.</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Dependents has influence on churn.</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Tenure has influence on churn.</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accent6"/>
              </a:buClr>
              <a:buSzPts val="1500"/>
              <a:buFont typeface="Times New Roman"/>
              <a:buAutoNum type="arabicPeriod"/>
            </a:pPr>
            <a:r>
              <a:rPr lang="en-GB" sz="1500">
                <a:solidFill>
                  <a:schemeClr val="accent6"/>
                </a:solidFill>
                <a:latin typeface="Times New Roman"/>
                <a:ea typeface="Times New Roman"/>
                <a:cs typeface="Times New Roman"/>
                <a:sym typeface="Times New Roman"/>
              </a:rPr>
              <a:t>Phone Service has no influence on churn.</a:t>
            </a:r>
            <a:endParaRPr sz="1500">
              <a:solidFill>
                <a:schemeClr val="accent6"/>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Multiple Lines has influence on churn.</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Internet Service has influence on churn.</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Online Security has influence on churn.</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Online Backup has influence on churn.</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330" name="Google Shape;330;p40"/>
          <p:cNvSpPr txBox="1"/>
          <p:nvPr>
            <p:ph idx="2" type="body"/>
          </p:nvPr>
        </p:nvSpPr>
        <p:spPr>
          <a:xfrm>
            <a:off x="5149751" y="1567550"/>
            <a:ext cx="4071600" cy="29112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FFFFFF"/>
              </a:buClr>
              <a:buSzPts val="1500"/>
              <a:buFont typeface="Times New Roman"/>
              <a:buAutoNum type="arabicPeriod" startAt="11"/>
            </a:pPr>
            <a:r>
              <a:rPr lang="en-GB" sz="1500">
                <a:solidFill>
                  <a:srgbClr val="FFFFFF"/>
                </a:solidFill>
                <a:latin typeface="Times New Roman"/>
                <a:ea typeface="Times New Roman"/>
                <a:cs typeface="Times New Roman"/>
                <a:sym typeface="Times New Roman"/>
              </a:rPr>
              <a:t>Device Protection has influence on churn.</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AutoNum type="arabicPeriod" startAt="11"/>
            </a:pPr>
            <a:r>
              <a:rPr lang="en-GB" sz="1500">
                <a:solidFill>
                  <a:srgbClr val="FFFFFF"/>
                </a:solidFill>
                <a:latin typeface="Times New Roman"/>
                <a:ea typeface="Times New Roman"/>
                <a:cs typeface="Times New Roman"/>
                <a:sym typeface="Times New Roman"/>
              </a:rPr>
              <a:t>Tech Support has influence on churn.</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AutoNum type="arabicPeriod" startAt="11"/>
            </a:pPr>
            <a:r>
              <a:rPr lang="en-GB" sz="1500">
                <a:solidFill>
                  <a:srgbClr val="FFFFFF"/>
                </a:solidFill>
                <a:latin typeface="Times New Roman"/>
                <a:ea typeface="Times New Roman"/>
                <a:cs typeface="Times New Roman"/>
                <a:sym typeface="Times New Roman"/>
              </a:rPr>
              <a:t>Streaming TV has influence on churn.</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AutoNum type="arabicPeriod" startAt="11"/>
            </a:pPr>
            <a:r>
              <a:rPr lang="en-GB" sz="1500">
                <a:solidFill>
                  <a:srgbClr val="FFFFFF"/>
                </a:solidFill>
                <a:latin typeface="Times New Roman"/>
                <a:ea typeface="Times New Roman"/>
                <a:cs typeface="Times New Roman"/>
                <a:sym typeface="Times New Roman"/>
              </a:rPr>
              <a:t>Streaming Movies has influence on churn.</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AutoNum type="arabicPeriod" startAt="11"/>
            </a:pPr>
            <a:r>
              <a:rPr lang="en-GB" sz="1500">
                <a:solidFill>
                  <a:srgbClr val="FFFFFF"/>
                </a:solidFill>
                <a:latin typeface="Times New Roman"/>
                <a:ea typeface="Times New Roman"/>
                <a:cs typeface="Times New Roman"/>
                <a:sym typeface="Times New Roman"/>
              </a:rPr>
              <a:t>Contract has influence on churn.</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AutoNum type="arabicPeriod" startAt="11"/>
            </a:pPr>
            <a:r>
              <a:rPr lang="en-GB" sz="1500">
                <a:solidFill>
                  <a:srgbClr val="FFFFFF"/>
                </a:solidFill>
                <a:latin typeface="Times New Roman"/>
                <a:ea typeface="Times New Roman"/>
                <a:cs typeface="Times New Roman"/>
                <a:sym typeface="Times New Roman"/>
              </a:rPr>
              <a:t>Paperless Billing has influence on churn.</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AutoNum type="arabicPeriod" startAt="11"/>
            </a:pPr>
            <a:r>
              <a:rPr lang="en-GB" sz="1500">
                <a:solidFill>
                  <a:srgbClr val="FFFFFF"/>
                </a:solidFill>
                <a:latin typeface="Times New Roman"/>
                <a:ea typeface="Times New Roman"/>
                <a:cs typeface="Times New Roman"/>
                <a:sym typeface="Times New Roman"/>
              </a:rPr>
              <a:t>Payment Method has influence on churn.</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AutoNum type="arabicPeriod" startAt="11"/>
            </a:pPr>
            <a:r>
              <a:rPr lang="en-GB" sz="1500">
                <a:solidFill>
                  <a:srgbClr val="FFFFFF"/>
                </a:solidFill>
                <a:latin typeface="Times New Roman"/>
                <a:ea typeface="Times New Roman"/>
                <a:cs typeface="Times New Roman"/>
                <a:sym typeface="Times New Roman"/>
              </a:rPr>
              <a:t>Monthly Charge has influence on churn.</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accent6"/>
              </a:buClr>
              <a:buSzPts val="1500"/>
              <a:buFont typeface="Times New Roman"/>
              <a:buAutoNum type="arabicPeriod" startAt="11"/>
            </a:pPr>
            <a:r>
              <a:rPr lang="en-GB" sz="1500">
                <a:solidFill>
                  <a:schemeClr val="accent6"/>
                </a:solidFill>
                <a:latin typeface="Times New Roman"/>
                <a:ea typeface="Times New Roman"/>
                <a:cs typeface="Times New Roman"/>
                <a:sym typeface="Times New Roman"/>
              </a:rPr>
              <a:t>Total Charge has no influence on churn.</a:t>
            </a:r>
            <a:endParaRPr>
              <a:solidFill>
                <a:schemeClr val="accent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1297500" y="3175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chemeClr val="accent6"/>
                </a:solidFill>
                <a:latin typeface="Times New Roman"/>
                <a:ea typeface="Times New Roman"/>
                <a:cs typeface="Times New Roman"/>
                <a:sym typeface="Times New Roman"/>
              </a:rPr>
              <a:t>MACHINE LEARNING</a:t>
            </a:r>
            <a:endParaRPr b="1" sz="3000">
              <a:solidFill>
                <a:schemeClr val="accent6"/>
              </a:solidFill>
              <a:latin typeface="Times New Roman"/>
              <a:ea typeface="Times New Roman"/>
              <a:cs typeface="Times New Roman"/>
              <a:sym typeface="Times New Roman"/>
            </a:endParaRPr>
          </a:p>
        </p:txBody>
      </p:sp>
      <p:sp>
        <p:nvSpPr>
          <p:cNvPr id="336" name="Google Shape;336;p41"/>
          <p:cNvSpPr txBox="1"/>
          <p:nvPr>
            <p:ph idx="1" type="body"/>
          </p:nvPr>
        </p:nvSpPr>
        <p:spPr>
          <a:xfrm>
            <a:off x="1297500" y="1186550"/>
            <a:ext cx="7038900" cy="380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500">
                <a:latin typeface="Times New Roman"/>
                <a:ea typeface="Times New Roman"/>
                <a:cs typeface="Times New Roman"/>
                <a:sym typeface="Times New Roman"/>
              </a:rPr>
              <a:t>We train &amp; test our data using machine learning models to see the performance of our models. </a:t>
            </a:r>
            <a:endParaRPr sz="1500">
              <a:latin typeface="Times New Roman"/>
              <a:ea typeface="Times New Roman"/>
              <a:cs typeface="Times New Roman"/>
              <a:sym typeface="Times New Roman"/>
            </a:endParaRPr>
          </a:p>
          <a:p>
            <a:pPr indent="0" lvl="0" marL="0" rtl="0" algn="just">
              <a:spcBef>
                <a:spcPts val="1600"/>
              </a:spcBef>
              <a:spcAft>
                <a:spcPts val="0"/>
              </a:spcAft>
              <a:buNone/>
            </a:pPr>
            <a:r>
              <a:rPr lang="en-GB" sz="1500">
                <a:latin typeface="Times New Roman"/>
                <a:ea typeface="Times New Roman"/>
                <a:cs typeface="Times New Roman"/>
                <a:sym typeface="Times New Roman"/>
              </a:rPr>
              <a:t>First we</a:t>
            </a:r>
            <a:r>
              <a:rPr lang="en-GB" sz="1800">
                <a:solidFill>
                  <a:srgbClr val="FFFFFF"/>
                </a:solidFill>
                <a:latin typeface="Times New Roman"/>
                <a:ea typeface="Times New Roman"/>
                <a:cs typeface="Times New Roman"/>
                <a:sym typeface="Times New Roman"/>
              </a:rPr>
              <a:t> </a:t>
            </a:r>
            <a:r>
              <a:rPr lang="en-GB" sz="1500">
                <a:solidFill>
                  <a:srgbClr val="FFFFFF"/>
                </a:solidFill>
                <a:latin typeface="Times New Roman"/>
                <a:ea typeface="Times New Roman"/>
                <a:cs typeface="Times New Roman"/>
                <a:sym typeface="Times New Roman"/>
              </a:rPr>
              <a:t>split the data into training and test sets on a 80:20 ratio and then </a:t>
            </a:r>
            <a:r>
              <a:rPr lang="en-GB" sz="1500">
                <a:latin typeface="Times New Roman"/>
                <a:ea typeface="Times New Roman"/>
                <a:cs typeface="Times New Roman"/>
                <a:sym typeface="Times New Roman"/>
              </a:rPr>
              <a:t>train the models with default parameters. </a:t>
            </a:r>
            <a:endParaRPr sz="1500">
              <a:latin typeface="Times New Roman"/>
              <a:ea typeface="Times New Roman"/>
              <a:cs typeface="Times New Roman"/>
              <a:sym typeface="Times New Roman"/>
            </a:endParaRPr>
          </a:p>
          <a:p>
            <a:pPr indent="0" lvl="0" marL="0" rtl="0" algn="l">
              <a:spcBef>
                <a:spcPts val="1600"/>
              </a:spcBef>
              <a:spcAft>
                <a:spcPts val="0"/>
              </a:spcAft>
              <a:buNone/>
            </a:pPr>
            <a:r>
              <a:rPr lang="en-GB" sz="1500">
                <a:solidFill>
                  <a:srgbClr val="FFFFFF"/>
                </a:solidFill>
                <a:latin typeface="Times New Roman"/>
                <a:ea typeface="Times New Roman"/>
                <a:cs typeface="Times New Roman"/>
                <a:sym typeface="Times New Roman"/>
              </a:rPr>
              <a:t>The classifiers we choose to train and test our data are:</a:t>
            </a:r>
            <a:endParaRPr sz="1500">
              <a:solidFill>
                <a:srgbClr val="FFFFFF"/>
              </a:solidFill>
              <a:latin typeface="Times New Roman"/>
              <a:ea typeface="Times New Roman"/>
              <a:cs typeface="Times New Roman"/>
              <a:sym typeface="Times New Roman"/>
            </a:endParaRPr>
          </a:p>
          <a:p>
            <a:pPr indent="-323850" lvl="0" marL="457200" rtl="0" algn="l">
              <a:spcBef>
                <a:spcPts val="160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Logistic Regression</a:t>
            </a:r>
            <a:endParaRPr sz="1500">
              <a:solidFill>
                <a:srgbClr val="FFFFFF"/>
              </a:solidFill>
              <a:latin typeface="Times New Roman"/>
              <a:ea typeface="Times New Roman"/>
              <a:cs typeface="Times New Roman"/>
              <a:sym typeface="Times New Roman"/>
            </a:endParaRPr>
          </a:p>
          <a:p>
            <a:pPr indent="-323850" lvl="0" marL="457200" rtl="0" algn="l">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K-Nearest Neighbors</a:t>
            </a:r>
            <a:endParaRPr sz="1500">
              <a:solidFill>
                <a:srgbClr val="FFFFFF"/>
              </a:solidFill>
              <a:latin typeface="Times New Roman"/>
              <a:ea typeface="Times New Roman"/>
              <a:cs typeface="Times New Roman"/>
              <a:sym typeface="Times New Roman"/>
            </a:endParaRPr>
          </a:p>
          <a:p>
            <a:pPr indent="-323850" lvl="0" marL="457200" rtl="0" algn="l">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Support Vector Machine</a:t>
            </a:r>
            <a:endParaRPr sz="1500">
              <a:solidFill>
                <a:srgbClr val="FFFFFF"/>
              </a:solidFill>
              <a:latin typeface="Times New Roman"/>
              <a:ea typeface="Times New Roman"/>
              <a:cs typeface="Times New Roman"/>
              <a:sym typeface="Times New Roman"/>
            </a:endParaRPr>
          </a:p>
          <a:p>
            <a:pPr indent="-323850" lvl="0" marL="457200" rtl="0" algn="l">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Decision Tree</a:t>
            </a:r>
            <a:endParaRPr sz="1500">
              <a:solidFill>
                <a:srgbClr val="FFFFFF"/>
              </a:solidFill>
              <a:latin typeface="Times New Roman"/>
              <a:ea typeface="Times New Roman"/>
              <a:cs typeface="Times New Roman"/>
              <a:sym typeface="Times New Roman"/>
            </a:endParaRPr>
          </a:p>
          <a:p>
            <a:pPr indent="-323850" lvl="0" marL="457200" rtl="0" algn="l">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Random Forest</a:t>
            </a:r>
            <a:endParaRPr sz="1500">
              <a:solidFill>
                <a:srgbClr val="FFFFFF"/>
              </a:solidFill>
              <a:latin typeface="Times New Roman"/>
              <a:ea typeface="Times New Roman"/>
              <a:cs typeface="Times New Roman"/>
              <a:sym typeface="Times New Roman"/>
            </a:endParaRPr>
          </a:p>
          <a:p>
            <a:pPr indent="-323850" lvl="0" marL="457200" rtl="0" algn="l">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Gaussian Naive Bayes</a:t>
            </a:r>
            <a:endParaRPr sz="15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GB" sz="3000">
                <a:solidFill>
                  <a:schemeClr val="accent6"/>
                </a:solidFill>
                <a:latin typeface="Times New Roman"/>
                <a:ea typeface="Times New Roman"/>
                <a:cs typeface="Times New Roman"/>
                <a:sym typeface="Times New Roman"/>
              </a:rPr>
              <a:t>Problem at hand</a:t>
            </a:r>
            <a:endParaRPr b="1" sz="3000">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1200"/>
              </a:spcBef>
              <a:spcAft>
                <a:spcPts val="1200"/>
              </a:spcAft>
              <a:buNone/>
            </a:pPr>
            <a:r>
              <a:rPr lang="en-GB" sz="2000">
                <a:latin typeface="Times New Roman"/>
                <a:ea typeface="Times New Roman"/>
                <a:cs typeface="Times New Roman"/>
                <a:sym typeface="Times New Roman"/>
              </a:rPr>
              <a:t>Predicting the behaviour of the customers leading to </a:t>
            </a:r>
            <a:r>
              <a:rPr lang="en-GB" sz="2000">
                <a:solidFill>
                  <a:srgbClr val="00FFFF"/>
                </a:solidFill>
                <a:latin typeface="Times New Roman"/>
                <a:ea typeface="Times New Roman"/>
                <a:cs typeface="Times New Roman"/>
                <a:sym typeface="Times New Roman"/>
              </a:rPr>
              <a:t>churn</a:t>
            </a:r>
            <a:r>
              <a:rPr lang="en-GB" sz="2000">
                <a:latin typeface="Times New Roman"/>
                <a:ea typeface="Times New Roman"/>
                <a:cs typeface="Times New Roman"/>
                <a:sym typeface="Times New Roman"/>
              </a:rPr>
              <a:t>.</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GB" sz="1500">
                <a:solidFill>
                  <a:srgbClr val="FFFFFF"/>
                </a:solidFill>
                <a:latin typeface="Times New Roman"/>
                <a:ea typeface="Times New Roman"/>
                <a:cs typeface="Times New Roman"/>
                <a:sym typeface="Times New Roman"/>
              </a:rPr>
              <a:t>The accuracy of the classifiers with default parameters are:</a:t>
            </a:r>
            <a:endParaRPr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p:txBody>
      </p:sp>
      <p:graphicFrame>
        <p:nvGraphicFramePr>
          <p:cNvPr id="342" name="Google Shape;342;p42"/>
          <p:cNvGraphicFramePr/>
          <p:nvPr/>
        </p:nvGraphicFramePr>
        <p:xfrm>
          <a:off x="1373700" y="1162050"/>
          <a:ext cx="3000000" cy="3000000"/>
        </p:xfrm>
        <a:graphic>
          <a:graphicData uri="http://schemas.openxmlformats.org/drawingml/2006/table">
            <a:tbl>
              <a:tblPr>
                <a:noFill/>
                <a:tableStyleId>{FD6D7689-F7B6-4B18-A47A-B66E4A1F1C1A}</a:tableStyleId>
              </a:tblPr>
              <a:tblGrid>
                <a:gridCol w="2809425"/>
                <a:gridCol w="2809425"/>
              </a:tblGrid>
              <a:tr h="381000">
                <a:tc>
                  <a:txBody>
                    <a:bodyPr/>
                    <a:lstStyle/>
                    <a:p>
                      <a:pPr indent="0" lvl="0" marL="0" rtl="0" algn="ctr">
                        <a:spcBef>
                          <a:spcPts val="0"/>
                        </a:spcBef>
                        <a:spcAft>
                          <a:spcPts val="0"/>
                        </a:spcAft>
                        <a:buNone/>
                      </a:pPr>
                      <a:r>
                        <a:rPr lang="en-GB" sz="1500">
                          <a:solidFill>
                            <a:srgbClr val="00FFFF"/>
                          </a:solidFill>
                          <a:latin typeface="Times New Roman"/>
                          <a:ea typeface="Times New Roman"/>
                          <a:cs typeface="Times New Roman"/>
                          <a:sym typeface="Times New Roman"/>
                        </a:rPr>
                        <a:t>CLASSIFIER</a:t>
                      </a:r>
                      <a:endParaRPr sz="1700">
                        <a:solidFill>
                          <a:srgbClr val="00FFFF"/>
                        </a:solidFill>
                      </a:endParaRPr>
                    </a:p>
                  </a:txBody>
                  <a:tcPr marT="91425" marB="91425" marR="91425" marL="91425"/>
                </a:tc>
                <a:tc>
                  <a:txBody>
                    <a:bodyPr/>
                    <a:lstStyle/>
                    <a:p>
                      <a:pPr indent="0" lvl="0" marL="0" rtl="0" algn="ctr">
                        <a:spcBef>
                          <a:spcPts val="0"/>
                        </a:spcBef>
                        <a:spcAft>
                          <a:spcPts val="0"/>
                        </a:spcAft>
                        <a:buNone/>
                      </a:pPr>
                      <a:r>
                        <a:rPr lang="en-GB" sz="1500">
                          <a:solidFill>
                            <a:srgbClr val="00FFFF"/>
                          </a:solidFill>
                          <a:latin typeface="Times New Roman"/>
                          <a:ea typeface="Times New Roman"/>
                          <a:cs typeface="Times New Roman"/>
                          <a:sym typeface="Times New Roman"/>
                        </a:rPr>
                        <a:t>ACCURACY SCORE</a:t>
                      </a:r>
                      <a:endParaRPr sz="1700">
                        <a:solidFill>
                          <a:srgbClr val="00FFFF"/>
                        </a:solidFill>
                      </a:endParaRPr>
                    </a:p>
                  </a:txBody>
                  <a:tcPr marT="91425" marB="91425" marR="91425" marL="91425"/>
                </a:tc>
              </a:tr>
              <a:tr h="381000">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Logistic Regression</a:t>
                      </a:r>
                      <a:endParaRPr sz="1700">
                        <a:solidFill>
                          <a:srgbClr val="FFFFFF"/>
                        </a:solidFill>
                      </a:endParaRPr>
                    </a:p>
                  </a:txBody>
                  <a:tcPr marT="91425" marB="91425" marR="91425" marL="91425"/>
                </a:tc>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79%</a:t>
                      </a:r>
                      <a:endParaRPr sz="1700">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K-Nearest Neighbors</a:t>
                      </a:r>
                      <a:endParaRPr sz="1700">
                        <a:solidFill>
                          <a:srgbClr val="FFFFFF"/>
                        </a:solidFill>
                      </a:endParaRPr>
                    </a:p>
                  </a:txBody>
                  <a:tcPr marT="91425" marB="91425" marR="91425" marL="91425"/>
                </a:tc>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76%</a:t>
                      </a:r>
                      <a:endParaRPr sz="1500">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Support Vector Machine</a:t>
                      </a:r>
                      <a:endParaRPr sz="1700">
                        <a:solidFill>
                          <a:srgbClr val="FFFFFF"/>
                        </a:solidFill>
                      </a:endParaRPr>
                    </a:p>
                  </a:txBody>
                  <a:tcPr marT="91425" marB="91425" marR="91425" marL="91425"/>
                </a:tc>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79%</a:t>
                      </a:r>
                      <a:endParaRPr sz="1500">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Decision Tree</a:t>
                      </a:r>
                      <a:endParaRPr sz="1700">
                        <a:solidFill>
                          <a:srgbClr val="FFFFFF"/>
                        </a:solidFill>
                      </a:endParaRPr>
                    </a:p>
                  </a:txBody>
                  <a:tcPr marT="91425" marB="91425" marR="91425" marL="91425"/>
                </a:tc>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71%</a:t>
                      </a:r>
                      <a:endParaRPr sz="1500">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Random Forest</a:t>
                      </a:r>
                      <a:endParaRPr sz="1700">
                        <a:solidFill>
                          <a:srgbClr val="FFFFFF"/>
                        </a:solidFill>
                      </a:endParaRPr>
                    </a:p>
                  </a:txBody>
                  <a:tcPr marT="91425" marB="91425" marR="91425" marL="91425"/>
                </a:tc>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77%</a:t>
                      </a:r>
                      <a:endParaRPr sz="1500">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Gaussian Naive Bayes</a:t>
                      </a:r>
                      <a:endParaRPr sz="1700">
                        <a:solidFill>
                          <a:srgbClr val="FFFFFF"/>
                        </a:solidFill>
                      </a:endParaRPr>
                    </a:p>
                  </a:txBody>
                  <a:tcPr marT="91425" marB="91425" marR="91425" marL="91425"/>
                </a:tc>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73%</a:t>
                      </a:r>
                      <a:endParaRPr sz="1500">
                        <a:solidFill>
                          <a:srgbClr val="FFFFFF"/>
                        </a:solidFill>
                        <a:latin typeface="Times New Roman"/>
                        <a:ea typeface="Times New Roman"/>
                        <a:cs typeface="Times New Roman"/>
                        <a:sym typeface="Times New Roman"/>
                      </a:endParaRPr>
                    </a:p>
                  </a:txBody>
                  <a:tcPr marT="91425" marB="91425" marR="91425" marL="91425"/>
                </a:tc>
              </a:tr>
            </a:tbl>
          </a:graphicData>
        </a:graphic>
      </p:graphicFrame>
      <p:sp>
        <p:nvSpPr>
          <p:cNvPr id="343" name="Google Shape;343;p42"/>
          <p:cNvSpPr txBox="1"/>
          <p:nvPr/>
        </p:nvSpPr>
        <p:spPr>
          <a:xfrm>
            <a:off x="1289425" y="4048575"/>
            <a:ext cx="6945900" cy="73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GB" sz="1500">
                <a:solidFill>
                  <a:srgbClr val="FFFFFF"/>
                </a:solidFill>
                <a:latin typeface="Times New Roman"/>
                <a:ea typeface="Times New Roman"/>
                <a:cs typeface="Times New Roman"/>
                <a:sym typeface="Times New Roman"/>
              </a:rPr>
              <a:t>Logistic Regression and SVM performed the best with an accuracy of 79% and Decision Tree performed the worst with an accuracy of 70%.</a:t>
            </a:r>
            <a:endParaRPr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3"/>
          <p:cNvSpPr txBox="1"/>
          <p:nvPr>
            <p:ph type="title"/>
          </p:nvPr>
        </p:nvSpPr>
        <p:spPr>
          <a:xfrm>
            <a:off x="1297500" y="622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accent6"/>
                </a:solidFill>
                <a:latin typeface="Times New Roman"/>
                <a:ea typeface="Times New Roman"/>
                <a:cs typeface="Times New Roman"/>
                <a:sym typeface="Times New Roman"/>
              </a:rPr>
              <a:t>Parameter Tuning:</a:t>
            </a:r>
            <a:endParaRPr b="1" sz="2000">
              <a:solidFill>
                <a:schemeClr val="accent6"/>
              </a:solidFill>
              <a:latin typeface="Times New Roman"/>
              <a:ea typeface="Times New Roman"/>
              <a:cs typeface="Times New Roman"/>
              <a:sym typeface="Times New Roman"/>
            </a:endParaRPr>
          </a:p>
        </p:txBody>
      </p:sp>
      <p:sp>
        <p:nvSpPr>
          <p:cNvPr id="349" name="Google Shape;349;p43"/>
          <p:cNvSpPr txBox="1"/>
          <p:nvPr>
            <p:ph idx="1" type="body"/>
          </p:nvPr>
        </p:nvSpPr>
        <p:spPr>
          <a:xfrm>
            <a:off x="1297500" y="1266525"/>
            <a:ext cx="7038900" cy="14463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1500">
                <a:solidFill>
                  <a:srgbClr val="FFFFFF"/>
                </a:solidFill>
                <a:latin typeface="Times New Roman"/>
                <a:ea typeface="Times New Roman"/>
                <a:cs typeface="Times New Roman"/>
                <a:sym typeface="Times New Roman"/>
              </a:rPr>
              <a:t>Now we try to improve the performance of the models with parameter tuning. We use both Grid Search CV and Randomized Search CV.</a:t>
            </a:r>
            <a:endParaRPr sz="1500">
              <a:solidFill>
                <a:srgbClr val="FFFFFF"/>
              </a:solidFill>
              <a:latin typeface="Times New Roman"/>
              <a:ea typeface="Times New Roman"/>
              <a:cs typeface="Times New Roman"/>
              <a:sym typeface="Times New Roman"/>
            </a:endParaRPr>
          </a:p>
          <a:p>
            <a:pPr indent="457200" lvl="0" marL="0" rtl="0" algn="just">
              <a:lnSpc>
                <a:spcPct val="100000"/>
              </a:lnSpc>
              <a:spcBef>
                <a:spcPts val="1200"/>
              </a:spcBef>
              <a:spcAft>
                <a:spcPts val="1200"/>
              </a:spcAft>
              <a:buNone/>
            </a:pPr>
            <a:r>
              <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823850" y="152400"/>
            <a:ext cx="7910100" cy="41604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Clr>
                <a:srgbClr val="00FFFF"/>
              </a:buClr>
              <a:buSzPts val="1500"/>
              <a:buFont typeface="Times New Roman"/>
              <a:buAutoNum type="arabicPeriod"/>
            </a:pPr>
            <a:r>
              <a:rPr b="1" lang="en-GB" sz="1500" u="sng">
                <a:solidFill>
                  <a:srgbClr val="00FFFF"/>
                </a:solidFill>
                <a:latin typeface="Times New Roman"/>
                <a:ea typeface="Times New Roman"/>
                <a:cs typeface="Times New Roman"/>
                <a:sym typeface="Times New Roman"/>
              </a:rPr>
              <a:t>Logistic Regression:-</a:t>
            </a:r>
            <a:endParaRPr b="1" sz="1500" u="sng">
              <a:solidFill>
                <a:srgbClr val="00FFFF"/>
              </a:solidFill>
              <a:latin typeface="Times New Roman"/>
              <a:ea typeface="Times New Roman"/>
              <a:cs typeface="Times New Roman"/>
              <a:sym typeface="Times New Roman"/>
            </a:endParaRPr>
          </a:p>
          <a:p>
            <a:pPr indent="0" lvl="0" marL="457200" rtl="0" algn="l">
              <a:spcBef>
                <a:spcPts val="1600"/>
              </a:spcBef>
              <a:spcAft>
                <a:spcPts val="0"/>
              </a:spcAft>
              <a:buNone/>
            </a:pPr>
            <a:r>
              <a:rPr lang="en-GB" sz="1300">
                <a:solidFill>
                  <a:srgbClr val="FFFFFF"/>
                </a:solidFill>
                <a:latin typeface="Times New Roman"/>
                <a:ea typeface="Times New Roman"/>
                <a:cs typeface="Times New Roman"/>
                <a:sym typeface="Times New Roman"/>
              </a:rPr>
              <a:t>The following parameter was tuned:</a:t>
            </a:r>
            <a:endParaRPr sz="1300">
              <a:solidFill>
                <a:srgbClr val="FFFFFF"/>
              </a:solidFill>
              <a:latin typeface="Times New Roman"/>
              <a:ea typeface="Times New Roman"/>
              <a:cs typeface="Times New Roman"/>
              <a:sym typeface="Times New Roman"/>
            </a:endParaRPr>
          </a:p>
          <a:p>
            <a:pPr indent="-311150" lvl="0" marL="914400" rtl="0" algn="l">
              <a:spcBef>
                <a:spcPts val="1600"/>
              </a:spcBef>
              <a:spcAft>
                <a:spcPts val="0"/>
              </a:spcAft>
              <a:buClr>
                <a:srgbClr val="FFFFFF"/>
              </a:buClr>
              <a:buSzPts val="1300"/>
              <a:buFont typeface="Times New Roman"/>
              <a:buChar char="●"/>
            </a:pPr>
            <a:r>
              <a:rPr lang="en-GB" sz="1300">
                <a:solidFill>
                  <a:srgbClr val="FFFFFF"/>
                </a:solidFill>
                <a:latin typeface="Times New Roman"/>
                <a:ea typeface="Times New Roman"/>
                <a:cs typeface="Times New Roman"/>
                <a:sym typeface="Times New Roman"/>
              </a:rPr>
              <a:t>'C': [0.001, 0.01, 0.1, 1, 10, 100]</a:t>
            </a:r>
            <a:endParaRPr sz="1300">
              <a:solidFill>
                <a:srgbClr val="FFFFFF"/>
              </a:solidFill>
              <a:latin typeface="Times New Roman"/>
              <a:ea typeface="Times New Roman"/>
              <a:cs typeface="Times New Roman"/>
              <a:sym typeface="Times New Roman"/>
            </a:endParaRPr>
          </a:p>
          <a:p>
            <a:pPr indent="457200" lvl="0" marL="0" rtl="0" algn="l">
              <a:spcBef>
                <a:spcPts val="1600"/>
              </a:spcBef>
              <a:spcAft>
                <a:spcPts val="0"/>
              </a:spcAft>
              <a:buNone/>
            </a:pPr>
            <a:r>
              <a:rPr lang="en-GB" sz="1300">
                <a:solidFill>
                  <a:srgbClr val="FFFFFF"/>
                </a:solidFill>
                <a:latin typeface="Times New Roman"/>
                <a:ea typeface="Times New Roman"/>
                <a:cs typeface="Times New Roman"/>
                <a:sym typeface="Times New Roman"/>
              </a:rPr>
              <a:t>The best value obtained was C = 0.1.</a:t>
            </a:r>
            <a:endParaRPr sz="1300">
              <a:solidFill>
                <a:srgbClr val="FFFFFF"/>
              </a:solidFill>
              <a:latin typeface="Times New Roman"/>
              <a:ea typeface="Times New Roman"/>
              <a:cs typeface="Times New Roman"/>
              <a:sym typeface="Times New Roman"/>
            </a:endParaRPr>
          </a:p>
          <a:p>
            <a:pPr indent="457200" lvl="0" marL="0" rtl="0" algn="just">
              <a:spcBef>
                <a:spcPts val="1600"/>
              </a:spcBef>
              <a:spcAft>
                <a:spcPts val="0"/>
              </a:spcAft>
              <a:buNone/>
            </a:pPr>
            <a:r>
              <a:rPr lang="en-GB" sz="1300">
                <a:solidFill>
                  <a:srgbClr val="FFFFFF"/>
                </a:solidFill>
                <a:latin typeface="Times New Roman"/>
                <a:ea typeface="Times New Roman"/>
                <a:cs typeface="Times New Roman"/>
                <a:sym typeface="Times New Roman"/>
              </a:rPr>
              <a:t>We got a slight increase of 0.28% in accuracy.</a:t>
            </a:r>
            <a:endParaRPr sz="1300">
              <a:solidFill>
                <a:srgbClr val="FFFFFF"/>
              </a:solidFill>
              <a:latin typeface="Times New Roman"/>
              <a:ea typeface="Times New Roman"/>
              <a:cs typeface="Times New Roman"/>
              <a:sym typeface="Times New Roman"/>
            </a:endParaRPr>
          </a:p>
          <a:p>
            <a:pPr indent="457200" lvl="0" marL="0" rtl="0" algn="just">
              <a:spcBef>
                <a:spcPts val="1200"/>
              </a:spcBef>
              <a:spcAft>
                <a:spcPts val="0"/>
              </a:spcAft>
              <a:buNone/>
            </a:pPr>
            <a:r>
              <a:rPr lang="en-GB" sz="1300">
                <a:solidFill>
                  <a:srgbClr val="FFFFFF"/>
                </a:solidFill>
                <a:latin typeface="Times New Roman"/>
                <a:ea typeface="Times New Roman"/>
                <a:cs typeface="Times New Roman"/>
                <a:sym typeface="Times New Roman"/>
              </a:rPr>
              <a:t>Accuracy = 79%</a:t>
            </a:r>
            <a:endParaRPr sz="1300">
              <a:solidFill>
                <a:srgbClr val="FFFFFF"/>
              </a:solidFill>
              <a:latin typeface="Times New Roman"/>
              <a:ea typeface="Times New Roman"/>
              <a:cs typeface="Times New Roman"/>
              <a:sym typeface="Times New Roman"/>
            </a:endParaRPr>
          </a:p>
          <a:p>
            <a:pPr indent="457200" lvl="0" marL="0" rtl="0" algn="just">
              <a:spcBef>
                <a:spcPts val="1200"/>
              </a:spcBef>
              <a:spcAft>
                <a:spcPts val="0"/>
              </a:spcAft>
              <a:buNone/>
            </a:pPr>
            <a:r>
              <a:rPr lang="en-GB" sz="1300">
                <a:solidFill>
                  <a:srgbClr val="FFFFFF"/>
                </a:solidFill>
                <a:latin typeface="Times New Roman"/>
                <a:ea typeface="Times New Roman"/>
                <a:cs typeface="Times New Roman"/>
                <a:sym typeface="Times New Roman"/>
              </a:rPr>
              <a:t>Confusion matrix = </a:t>
            </a:r>
            <a:endParaRPr sz="1300">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sz="1300">
              <a:solidFill>
                <a:srgbClr val="FFFFFF"/>
              </a:solidFill>
              <a:latin typeface="Times New Roman"/>
              <a:ea typeface="Times New Roman"/>
              <a:cs typeface="Times New Roman"/>
              <a:sym typeface="Times New Roman"/>
            </a:endParaRPr>
          </a:p>
          <a:p>
            <a:pPr indent="457200" lvl="0" marL="0" rtl="0" algn="just">
              <a:spcBef>
                <a:spcPts val="1200"/>
              </a:spcBef>
              <a:spcAft>
                <a:spcPts val="1200"/>
              </a:spcAft>
              <a:buNone/>
            </a:pPr>
            <a:r>
              <a:t/>
            </a:r>
            <a:endParaRPr sz="1300">
              <a:solidFill>
                <a:srgbClr val="FFFFFF"/>
              </a:solidFill>
              <a:latin typeface="Times New Roman"/>
              <a:ea typeface="Times New Roman"/>
              <a:cs typeface="Times New Roman"/>
              <a:sym typeface="Times New Roman"/>
            </a:endParaRPr>
          </a:p>
        </p:txBody>
      </p:sp>
      <p:pic>
        <p:nvPicPr>
          <p:cNvPr id="355" name="Google Shape;355;p44"/>
          <p:cNvPicPr preferRelativeResize="0"/>
          <p:nvPr/>
        </p:nvPicPr>
        <p:blipFill>
          <a:blip r:embed="rId3">
            <a:alphaModFix/>
          </a:blip>
          <a:stretch>
            <a:fillRect/>
          </a:stretch>
        </p:blipFill>
        <p:spPr>
          <a:xfrm>
            <a:off x="2861050" y="2907825"/>
            <a:ext cx="1808078" cy="1930875"/>
          </a:xfrm>
          <a:prstGeom prst="rect">
            <a:avLst/>
          </a:prstGeom>
          <a:noFill/>
          <a:ln>
            <a:noFill/>
          </a:ln>
        </p:spPr>
      </p:pic>
      <p:sp>
        <p:nvSpPr>
          <p:cNvPr id="356" name="Google Shape;356;p44"/>
          <p:cNvSpPr txBox="1"/>
          <p:nvPr/>
        </p:nvSpPr>
        <p:spPr>
          <a:xfrm>
            <a:off x="4976225" y="2579500"/>
            <a:ext cx="4062600" cy="2601000"/>
          </a:xfrm>
          <a:prstGeom prst="rect">
            <a:avLst/>
          </a:prstGeom>
          <a:noFill/>
          <a:ln>
            <a:noFill/>
          </a:ln>
        </p:spPr>
        <p:txBody>
          <a:bodyPr anchorCtr="0" anchor="t" bIns="91425" lIns="91425" spcFirstLastPara="1" rIns="91425" wrap="square" tIns="91425">
            <a:noAutofit/>
          </a:bodyPr>
          <a:lstStyle/>
          <a:p>
            <a:pPr indent="0" lvl="0" marL="0" rtl="0" algn="just">
              <a:spcBef>
                <a:spcPts val="1200"/>
              </a:spcBef>
              <a:spcAft>
                <a:spcPts val="0"/>
              </a:spcAft>
              <a:buNone/>
            </a:pPr>
            <a:r>
              <a:rPr lang="en-GB" sz="1300">
                <a:solidFill>
                  <a:srgbClr val="FFFFFF"/>
                </a:solidFill>
                <a:latin typeface="Times New Roman"/>
                <a:ea typeface="Times New Roman"/>
                <a:cs typeface="Times New Roman"/>
                <a:sym typeface="Times New Roman"/>
              </a:rPr>
              <a:t>Precision = 63%</a:t>
            </a:r>
            <a:endParaRPr sz="1300">
              <a:solidFill>
                <a:srgbClr val="FFFFFF"/>
              </a:solidFill>
              <a:latin typeface="Times New Roman"/>
              <a:ea typeface="Times New Roman"/>
              <a:cs typeface="Times New Roman"/>
              <a:sym typeface="Times New Roman"/>
            </a:endParaRPr>
          </a:p>
          <a:p>
            <a:pPr indent="0" lvl="0" marL="0" rtl="0" algn="just">
              <a:spcBef>
                <a:spcPts val="1200"/>
              </a:spcBef>
              <a:spcAft>
                <a:spcPts val="0"/>
              </a:spcAft>
              <a:buNone/>
            </a:pPr>
            <a:r>
              <a:rPr lang="en-GB" sz="1300">
                <a:solidFill>
                  <a:srgbClr val="FFFFFF"/>
                </a:solidFill>
                <a:latin typeface="Times New Roman"/>
                <a:ea typeface="Times New Roman"/>
                <a:cs typeface="Times New Roman"/>
                <a:sym typeface="Times New Roman"/>
              </a:rPr>
              <a:t>Recall = 54%</a:t>
            </a:r>
            <a:endParaRPr sz="1300">
              <a:solidFill>
                <a:srgbClr val="FFFFFF"/>
              </a:solidFill>
              <a:latin typeface="Times New Roman"/>
              <a:ea typeface="Times New Roman"/>
              <a:cs typeface="Times New Roman"/>
              <a:sym typeface="Times New Roman"/>
            </a:endParaRPr>
          </a:p>
          <a:p>
            <a:pPr indent="0" lvl="0" marL="0" rtl="0" algn="just">
              <a:spcBef>
                <a:spcPts val="1200"/>
              </a:spcBef>
              <a:spcAft>
                <a:spcPts val="0"/>
              </a:spcAft>
              <a:buNone/>
            </a:pPr>
            <a:r>
              <a:rPr lang="en-GB" sz="1300">
                <a:solidFill>
                  <a:srgbClr val="FFFFFF"/>
                </a:solidFill>
                <a:latin typeface="Times New Roman"/>
                <a:ea typeface="Times New Roman"/>
                <a:cs typeface="Times New Roman"/>
                <a:sym typeface="Times New Roman"/>
              </a:rPr>
              <a:t>f1-score = 58%</a:t>
            </a:r>
            <a:endParaRPr sz="1300">
              <a:solidFill>
                <a:srgbClr val="FFFFFF"/>
              </a:solidFill>
              <a:latin typeface="Times New Roman"/>
              <a:ea typeface="Times New Roman"/>
              <a:cs typeface="Times New Roman"/>
              <a:sym typeface="Times New Roman"/>
            </a:endParaRPr>
          </a:p>
          <a:p>
            <a:pPr indent="0" lvl="0" marL="0" rtl="0" algn="just">
              <a:spcBef>
                <a:spcPts val="1200"/>
              </a:spcBef>
              <a:spcAft>
                <a:spcPts val="0"/>
              </a:spcAft>
              <a:buNone/>
            </a:pPr>
            <a:r>
              <a:rPr lang="en-GB" sz="1300">
                <a:solidFill>
                  <a:srgbClr val="FFFFFF"/>
                </a:solidFill>
                <a:latin typeface="Times New Roman"/>
                <a:ea typeface="Times New Roman"/>
                <a:cs typeface="Times New Roman"/>
                <a:sym typeface="Times New Roman"/>
              </a:rPr>
              <a:t>AUC = 82%</a:t>
            </a:r>
            <a:endParaRPr sz="1300">
              <a:solidFill>
                <a:srgbClr val="FFFFFF"/>
              </a:solidFill>
              <a:latin typeface="Times New Roman"/>
              <a:ea typeface="Times New Roman"/>
              <a:cs typeface="Times New Roman"/>
              <a:sym typeface="Times New Roman"/>
            </a:endParaRPr>
          </a:p>
          <a:p>
            <a:pPr indent="0" lvl="0" marL="0" rtl="0" algn="just">
              <a:spcBef>
                <a:spcPts val="1200"/>
              </a:spcBef>
              <a:spcAft>
                <a:spcPts val="1200"/>
              </a:spcAft>
              <a:buNone/>
            </a:pPr>
            <a:r>
              <a:rPr lang="en-GB" sz="1300">
                <a:solidFill>
                  <a:srgbClr val="FFFFFF"/>
                </a:solidFill>
                <a:latin typeface="Times New Roman"/>
                <a:ea typeface="Times New Roman"/>
                <a:cs typeface="Times New Roman"/>
                <a:sym typeface="Times New Roman"/>
              </a:rPr>
              <a:t>Feature importance = Monthly charge is highly positively related with churn whereas tenure, phone service &amp; contract are highly negatively related to churn.</a:t>
            </a:r>
            <a:endParaRPr sz="1300">
              <a:solidFill>
                <a:srgbClr val="FFFFFF"/>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5"/>
          <p:cNvSpPr txBox="1"/>
          <p:nvPr>
            <p:ph idx="1" type="body"/>
          </p:nvPr>
        </p:nvSpPr>
        <p:spPr>
          <a:xfrm>
            <a:off x="823850" y="319950"/>
            <a:ext cx="4776000" cy="4388400"/>
          </a:xfrm>
          <a:prstGeom prst="rect">
            <a:avLst/>
          </a:prstGeom>
        </p:spPr>
        <p:txBody>
          <a:bodyPr anchorCtr="0" anchor="t" bIns="91425" lIns="91425" spcFirstLastPara="1" rIns="91425" wrap="square" tIns="91425">
            <a:noAutofit/>
          </a:bodyPr>
          <a:lstStyle/>
          <a:p>
            <a:pPr indent="-323850" lvl="0" marL="457200" rtl="0" algn="just">
              <a:spcBef>
                <a:spcPts val="1200"/>
              </a:spcBef>
              <a:spcAft>
                <a:spcPts val="0"/>
              </a:spcAft>
              <a:buClr>
                <a:srgbClr val="00FFFF"/>
              </a:buClr>
              <a:buSzPts val="1500"/>
              <a:buFont typeface="Times New Roman"/>
              <a:buAutoNum type="arabicPeriod" startAt="2"/>
            </a:pPr>
            <a:r>
              <a:rPr b="1" lang="en-GB" sz="1500" u="sng">
                <a:solidFill>
                  <a:srgbClr val="00FFFF"/>
                </a:solidFill>
                <a:latin typeface="Times New Roman"/>
                <a:ea typeface="Times New Roman"/>
                <a:cs typeface="Times New Roman"/>
                <a:sym typeface="Times New Roman"/>
              </a:rPr>
              <a:t>K-Nearest Neighbors</a:t>
            </a:r>
            <a:r>
              <a:rPr b="1" lang="en-GB" sz="1500">
                <a:solidFill>
                  <a:srgbClr val="00FFFF"/>
                </a:solidFill>
                <a:latin typeface="Times New Roman"/>
                <a:ea typeface="Times New Roman"/>
                <a:cs typeface="Times New Roman"/>
                <a:sym typeface="Times New Roman"/>
              </a:rPr>
              <a:t>:-</a:t>
            </a:r>
            <a:endParaRPr b="1" sz="1500">
              <a:solidFill>
                <a:srgbClr val="00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The following parameter was tuned:</a:t>
            </a:r>
            <a:endParaRPr>
              <a:solidFill>
                <a:srgbClr val="FFFFFF"/>
              </a:solidFill>
              <a:latin typeface="Times New Roman"/>
              <a:ea typeface="Times New Roman"/>
              <a:cs typeface="Times New Roman"/>
              <a:sym typeface="Times New Roman"/>
            </a:endParaRPr>
          </a:p>
          <a:p>
            <a:pPr indent="-311150" lvl="0" marL="914400" rtl="0" algn="just">
              <a:spcBef>
                <a:spcPts val="1200"/>
              </a:spcBef>
              <a:spcAft>
                <a:spcPts val="0"/>
              </a:spcAft>
              <a:buClr>
                <a:srgbClr val="FFFFFF"/>
              </a:buClr>
              <a:buSzPts val="1300"/>
              <a:buFont typeface="Times New Roman"/>
              <a:buChar char="●"/>
            </a:pPr>
            <a:r>
              <a:rPr lang="en-GB">
                <a:solidFill>
                  <a:srgbClr val="FFFFFF"/>
                </a:solidFill>
                <a:latin typeface="Times New Roman"/>
                <a:ea typeface="Times New Roman"/>
                <a:cs typeface="Times New Roman"/>
                <a:sym typeface="Times New Roman"/>
              </a:rPr>
              <a:t>'n_neighbors': (1 to 49)</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The best value obtained was n_neighbors = 38.</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We get an increase of 2.6% in accuracy.</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Accuracy = 78%</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Confusion matrix = </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pic>
        <p:nvPicPr>
          <p:cNvPr id="362" name="Google Shape;362;p45"/>
          <p:cNvPicPr preferRelativeResize="0"/>
          <p:nvPr/>
        </p:nvPicPr>
        <p:blipFill>
          <a:blip r:embed="rId3">
            <a:alphaModFix/>
          </a:blip>
          <a:stretch>
            <a:fillRect/>
          </a:stretch>
        </p:blipFill>
        <p:spPr>
          <a:xfrm>
            <a:off x="2873100" y="2937750"/>
            <a:ext cx="1735475" cy="1853350"/>
          </a:xfrm>
          <a:prstGeom prst="rect">
            <a:avLst/>
          </a:prstGeom>
          <a:noFill/>
          <a:ln>
            <a:noFill/>
          </a:ln>
        </p:spPr>
      </p:pic>
      <p:sp>
        <p:nvSpPr>
          <p:cNvPr id="363" name="Google Shape;363;p45"/>
          <p:cNvSpPr txBox="1"/>
          <p:nvPr/>
        </p:nvSpPr>
        <p:spPr>
          <a:xfrm>
            <a:off x="4640750" y="2651650"/>
            <a:ext cx="3220200" cy="19662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Precision = 61%</a:t>
            </a:r>
            <a:endParaRPr sz="1300">
              <a:solidFill>
                <a:srgbClr val="FFFFFF"/>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Recall = 52%</a:t>
            </a:r>
            <a:endParaRPr sz="1300">
              <a:solidFill>
                <a:srgbClr val="FFFFFF"/>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f1-score = 56%</a:t>
            </a:r>
            <a:endParaRPr sz="1300">
              <a:solidFill>
                <a:srgbClr val="FFFFFF"/>
              </a:solidFill>
              <a:latin typeface="Times New Roman"/>
              <a:ea typeface="Times New Roman"/>
              <a:cs typeface="Times New Roman"/>
              <a:sym typeface="Times New Roman"/>
            </a:endParaRPr>
          </a:p>
          <a:p>
            <a:pPr indent="0" lvl="0" marL="457200" rtl="0" algn="just">
              <a:lnSpc>
                <a:spcPct val="115000"/>
              </a:lnSpc>
              <a:spcBef>
                <a:spcPts val="1200"/>
              </a:spcBef>
              <a:spcAft>
                <a:spcPts val="1200"/>
              </a:spcAft>
              <a:buNone/>
            </a:pPr>
            <a:r>
              <a:rPr lang="en-GB" sz="1300">
                <a:solidFill>
                  <a:srgbClr val="FFFFFF"/>
                </a:solidFill>
                <a:latin typeface="Times New Roman"/>
                <a:ea typeface="Times New Roman"/>
                <a:cs typeface="Times New Roman"/>
                <a:sym typeface="Times New Roman"/>
              </a:rPr>
              <a:t>AUC = 81%</a:t>
            </a:r>
            <a:endParaRPr>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ph idx="1" type="body"/>
          </p:nvPr>
        </p:nvSpPr>
        <p:spPr>
          <a:xfrm>
            <a:off x="823850" y="220200"/>
            <a:ext cx="5473800" cy="4530900"/>
          </a:xfrm>
          <a:prstGeom prst="rect">
            <a:avLst/>
          </a:prstGeom>
        </p:spPr>
        <p:txBody>
          <a:bodyPr anchorCtr="0" anchor="t" bIns="91425" lIns="91425" spcFirstLastPara="1" rIns="91425" wrap="square" tIns="91425">
            <a:noAutofit/>
          </a:bodyPr>
          <a:lstStyle/>
          <a:p>
            <a:pPr indent="-323850" lvl="0" marL="457200" rtl="0" algn="just">
              <a:spcBef>
                <a:spcPts val="1200"/>
              </a:spcBef>
              <a:spcAft>
                <a:spcPts val="0"/>
              </a:spcAft>
              <a:buClr>
                <a:srgbClr val="00FFFF"/>
              </a:buClr>
              <a:buSzPts val="1500"/>
              <a:buFont typeface="Times New Roman"/>
              <a:buAutoNum type="arabicPeriod" startAt="3"/>
            </a:pPr>
            <a:r>
              <a:rPr b="1" lang="en-GB" sz="1500" u="sng">
                <a:solidFill>
                  <a:srgbClr val="00FFFF"/>
                </a:solidFill>
                <a:latin typeface="Times New Roman"/>
                <a:ea typeface="Times New Roman"/>
                <a:cs typeface="Times New Roman"/>
                <a:sym typeface="Times New Roman"/>
              </a:rPr>
              <a:t>Support vector Machine</a:t>
            </a:r>
            <a:r>
              <a:rPr b="1" lang="en-GB" sz="1500">
                <a:solidFill>
                  <a:srgbClr val="00FFFF"/>
                </a:solidFill>
                <a:latin typeface="Times New Roman"/>
                <a:ea typeface="Times New Roman"/>
                <a:cs typeface="Times New Roman"/>
                <a:sym typeface="Times New Roman"/>
              </a:rPr>
              <a:t>:-</a:t>
            </a:r>
            <a:endParaRPr b="1" sz="1500">
              <a:solidFill>
                <a:srgbClr val="00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The following parameters were tuned:</a:t>
            </a:r>
            <a:endParaRPr>
              <a:solidFill>
                <a:srgbClr val="FFFFFF"/>
              </a:solidFill>
              <a:latin typeface="Times New Roman"/>
              <a:ea typeface="Times New Roman"/>
              <a:cs typeface="Times New Roman"/>
              <a:sym typeface="Times New Roman"/>
            </a:endParaRPr>
          </a:p>
          <a:p>
            <a:pPr indent="-311150" lvl="0" marL="914400" rtl="0" algn="just">
              <a:spcBef>
                <a:spcPts val="1200"/>
              </a:spcBef>
              <a:spcAft>
                <a:spcPts val="0"/>
              </a:spcAft>
              <a:buClr>
                <a:srgbClr val="FFFFFF"/>
              </a:buClr>
              <a:buSzPts val="1300"/>
              <a:buFont typeface="Times New Roman"/>
              <a:buChar char="●"/>
            </a:pPr>
            <a:r>
              <a:rPr lang="en-GB">
                <a:solidFill>
                  <a:srgbClr val="FFFFFF"/>
                </a:solidFill>
                <a:latin typeface="Times New Roman"/>
                <a:ea typeface="Times New Roman"/>
                <a:cs typeface="Times New Roman"/>
                <a:sym typeface="Times New Roman"/>
              </a:rPr>
              <a:t>'C': (1 to 19)</a:t>
            </a:r>
            <a:endParaRPr>
              <a:solidFill>
                <a:srgbClr val="FFFFFF"/>
              </a:solidFill>
              <a:latin typeface="Times New Roman"/>
              <a:ea typeface="Times New Roman"/>
              <a:cs typeface="Times New Roman"/>
              <a:sym typeface="Times New Roman"/>
            </a:endParaRPr>
          </a:p>
          <a:p>
            <a:pPr indent="-311150" lvl="0" marL="914400" rtl="0" algn="just">
              <a:spcBef>
                <a:spcPts val="0"/>
              </a:spcBef>
              <a:spcAft>
                <a:spcPts val="0"/>
              </a:spcAft>
              <a:buClr>
                <a:srgbClr val="FFFFFF"/>
              </a:buClr>
              <a:buSzPts val="1300"/>
              <a:buFont typeface="Times New Roman"/>
              <a:buChar char="●"/>
            </a:pPr>
            <a:r>
              <a:rPr lang="en-GB">
                <a:solidFill>
                  <a:srgbClr val="FFFFFF"/>
                </a:solidFill>
                <a:latin typeface="Times New Roman"/>
                <a:ea typeface="Times New Roman"/>
                <a:cs typeface="Times New Roman"/>
                <a:sym typeface="Times New Roman"/>
              </a:rPr>
              <a:t>'kernel': ['linear', 'poly', 'rbf', 'sigmoid']</a:t>
            </a:r>
            <a:endParaRPr>
              <a:solidFill>
                <a:srgbClr val="FFFFFF"/>
              </a:solidFill>
              <a:latin typeface="Times New Roman"/>
              <a:ea typeface="Times New Roman"/>
              <a:cs typeface="Times New Roman"/>
              <a:sym typeface="Times New Roman"/>
            </a:endParaRPr>
          </a:p>
          <a:p>
            <a:pPr indent="-311150" lvl="0" marL="914400" rtl="0" algn="just">
              <a:spcBef>
                <a:spcPts val="0"/>
              </a:spcBef>
              <a:spcAft>
                <a:spcPts val="0"/>
              </a:spcAft>
              <a:buClr>
                <a:srgbClr val="FFFFFF"/>
              </a:buClr>
              <a:buSzPts val="1300"/>
              <a:buFont typeface="Times New Roman"/>
              <a:buChar char="●"/>
            </a:pPr>
            <a:r>
              <a:rPr lang="en-GB">
                <a:solidFill>
                  <a:srgbClr val="FFFFFF"/>
                </a:solidFill>
                <a:latin typeface="Times New Roman"/>
                <a:ea typeface="Times New Roman"/>
                <a:cs typeface="Times New Roman"/>
                <a:sym typeface="Times New Roman"/>
              </a:rPr>
              <a:t>gamma': ['scale', 'auto']</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The best values obtained were C = 1, kernel = 'rbf', gamma = 'scale'.</a:t>
            </a:r>
            <a:endParaRPr sz="1400">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Accuracy remains the same.</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Accuracy = 79%</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Confusion matrix = </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pic>
        <p:nvPicPr>
          <p:cNvPr id="369" name="Google Shape;369;p46"/>
          <p:cNvPicPr preferRelativeResize="0"/>
          <p:nvPr/>
        </p:nvPicPr>
        <p:blipFill>
          <a:blip r:embed="rId3">
            <a:alphaModFix/>
          </a:blip>
          <a:stretch>
            <a:fillRect/>
          </a:stretch>
        </p:blipFill>
        <p:spPr>
          <a:xfrm>
            <a:off x="2811050" y="3245750"/>
            <a:ext cx="1734351" cy="1852200"/>
          </a:xfrm>
          <a:prstGeom prst="rect">
            <a:avLst/>
          </a:prstGeom>
          <a:noFill/>
          <a:ln>
            <a:noFill/>
          </a:ln>
        </p:spPr>
      </p:pic>
      <p:sp>
        <p:nvSpPr>
          <p:cNvPr id="370" name="Google Shape;370;p46"/>
          <p:cNvSpPr txBox="1"/>
          <p:nvPr/>
        </p:nvSpPr>
        <p:spPr>
          <a:xfrm>
            <a:off x="4470050" y="3034800"/>
            <a:ext cx="3056100" cy="18522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Precision = 65%</a:t>
            </a:r>
            <a:endParaRPr sz="1300">
              <a:solidFill>
                <a:srgbClr val="FFFFFF"/>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Recall = 47%</a:t>
            </a:r>
            <a:endParaRPr sz="1300">
              <a:solidFill>
                <a:srgbClr val="FFFFFF"/>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f1-score = 55%</a:t>
            </a:r>
            <a:endParaRPr sz="1300">
              <a:solidFill>
                <a:srgbClr val="FFFFFF"/>
              </a:solidFill>
              <a:latin typeface="Times New Roman"/>
              <a:ea typeface="Times New Roman"/>
              <a:cs typeface="Times New Roman"/>
              <a:sym typeface="Times New Roman"/>
            </a:endParaRPr>
          </a:p>
          <a:p>
            <a:pPr indent="0" lvl="0" marL="457200" rtl="0" algn="just">
              <a:lnSpc>
                <a:spcPct val="115000"/>
              </a:lnSpc>
              <a:spcBef>
                <a:spcPts val="1200"/>
              </a:spcBef>
              <a:spcAft>
                <a:spcPts val="1200"/>
              </a:spcAft>
              <a:buNone/>
            </a:pPr>
            <a:r>
              <a:rPr lang="en-GB" sz="1200">
                <a:solidFill>
                  <a:srgbClr val="FFFFFF"/>
                </a:solidFill>
                <a:latin typeface="Times New Roman"/>
                <a:ea typeface="Times New Roman"/>
                <a:cs typeface="Times New Roman"/>
                <a:sym typeface="Times New Roman"/>
              </a:rPr>
              <a:t>AUC = 78%</a:t>
            </a:r>
            <a:endParaRPr>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ph idx="1" type="body"/>
          </p:nvPr>
        </p:nvSpPr>
        <p:spPr>
          <a:xfrm>
            <a:off x="823850" y="196674"/>
            <a:ext cx="4776000" cy="4730400"/>
          </a:xfrm>
          <a:prstGeom prst="rect">
            <a:avLst/>
          </a:prstGeom>
        </p:spPr>
        <p:txBody>
          <a:bodyPr anchorCtr="0" anchor="t" bIns="91425" lIns="91425" spcFirstLastPara="1" rIns="91425" wrap="square" tIns="91425">
            <a:noAutofit/>
          </a:bodyPr>
          <a:lstStyle/>
          <a:p>
            <a:pPr indent="-317500" lvl="0" marL="457200" rtl="0" algn="just">
              <a:spcBef>
                <a:spcPts val="1200"/>
              </a:spcBef>
              <a:spcAft>
                <a:spcPts val="0"/>
              </a:spcAft>
              <a:buClr>
                <a:srgbClr val="00FFFF"/>
              </a:buClr>
              <a:buSzPts val="1400"/>
              <a:buFont typeface="Times New Roman"/>
              <a:buAutoNum type="arabicPeriod" startAt="4"/>
            </a:pPr>
            <a:r>
              <a:rPr b="1" lang="en-GB" sz="1400" u="sng">
                <a:solidFill>
                  <a:srgbClr val="00FFFF"/>
                </a:solidFill>
                <a:latin typeface="Times New Roman"/>
                <a:ea typeface="Times New Roman"/>
                <a:cs typeface="Times New Roman"/>
                <a:sym typeface="Times New Roman"/>
              </a:rPr>
              <a:t>Decision Tree</a:t>
            </a:r>
            <a:r>
              <a:rPr b="1" lang="en-GB" sz="1400">
                <a:solidFill>
                  <a:srgbClr val="00FFFF"/>
                </a:solidFill>
                <a:latin typeface="Times New Roman"/>
                <a:ea typeface="Times New Roman"/>
                <a:cs typeface="Times New Roman"/>
                <a:sym typeface="Times New Roman"/>
              </a:rPr>
              <a:t>:-</a:t>
            </a:r>
            <a:endParaRPr b="1" sz="1400">
              <a:solidFill>
                <a:srgbClr val="00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The following parameters were tuned:</a:t>
            </a:r>
            <a:endParaRPr>
              <a:solidFill>
                <a:srgbClr val="FFFFFF"/>
              </a:solidFill>
              <a:latin typeface="Times New Roman"/>
              <a:ea typeface="Times New Roman"/>
              <a:cs typeface="Times New Roman"/>
              <a:sym typeface="Times New Roman"/>
            </a:endParaRPr>
          </a:p>
          <a:p>
            <a:pPr indent="-311150" lvl="0" marL="914400" rtl="0" algn="just">
              <a:spcBef>
                <a:spcPts val="1200"/>
              </a:spcBef>
              <a:spcAft>
                <a:spcPts val="0"/>
              </a:spcAft>
              <a:buClr>
                <a:srgbClr val="FFFFFF"/>
              </a:buClr>
              <a:buSzPts val="1300"/>
              <a:buFont typeface="Times New Roman"/>
              <a:buChar char="●"/>
            </a:pPr>
            <a:r>
              <a:rPr lang="en-GB">
                <a:solidFill>
                  <a:srgbClr val="FFFFFF"/>
                </a:solidFill>
                <a:latin typeface="Times New Roman"/>
                <a:ea typeface="Times New Roman"/>
                <a:cs typeface="Times New Roman"/>
                <a:sym typeface="Times New Roman"/>
              </a:rPr>
              <a:t>'max_depth': (2 to 6)</a:t>
            </a:r>
            <a:endParaRPr>
              <a:solidFill>
                <a:srgbClr val="FFFFFF"/>
              </a:solidFill>
              <a:latin typeface="Times New Roman"/>
              <a:ea typeface="Times New Roman"/>
              <a:cs typeface="Times New Roman"/>
              <a:sym typeface="Times New Roman"/>
            </a:endParaRPr>
          </a:p>
          <a:p>
            <a:pPr indent="-311150" lvl="0" marL="914400" rtl="0" algn="just">
              <a:spcBef>
                <a:spcPts val="0"/>
              </a:spcBef>
              <a:spcAft>
                <a:spcPts val="0"/>
              </a:spcAft>
              <a:buClr>
                <a:srgbClr val="FFFFFF"/>
              </a:buClr>
              <a:buSzPts val="1300"/>
              <a:buFont typeface="Times New Roman"/>
              <a:buChar char="●"/>
            </a:pPr>
            <a:r>
              <a:rPr lang="en-GB">
                <a:solidFill>
                  <a:srgbClr val="FFFFFF"/>
                </a:solidFill>
                <a:latin typeface="Times New Roman"/>
                <a:ea typeface="Times New Roman"/>
                <a:cs typeface="Times New Roman"/>
                <a:sym typeface="Times New Roman"/>
              </a:rPr>
              <a:t>'max_features': (1 to 20)</a:t>
            </a:r>
            <a:endParaRPr>
              <a:solidFill>
                <a:srgbClr val="FFFFFF"/>
              </a:solidFill>
              <a:latin typeface="Times New Roman"/>
              <a:ea typeface="Times New Roman"/>
              <a:cs typeface="Times New Roman"/>
              <a:sym typeface="Times New Roman"/>
            </a:endParaRPr>
          </a:p>
          <a:p>
            <a:pPr indent="-311150" lvl="0" marL="914400" rtl="0" algn="just">
              <a:spcBef>
                <a:spcPts val="0"/>
              </a:spcBef>
              <a:spcAft>
                <a:spcPts val="0"/>
              </a:spcAft>
              <a:buClr>
                <a:srgbClr val="FFFFFF"/>
              </a:buClr>
              <a:buSzPts val="1300"/>
              <a:buFont typeface="Times New Roman"/>
              <a:buChar char="●"/>
            </a:pPr>
            <a:r>
              <a:rPr lang="en-GB">
                <a:solidFill>
                  <a:srgbClr val="FFFFFF"/>
                </a:solidFill>
                <a:latin typeface="Times New Roman"/>
                <a:ea typeface="Times New Roman"/>
                <a:cs typeface="Times New Roman"/>
                <a:sym typeface="Times New Roman"/>
              </a:rPr>
              <a:t>'min_samples_leaf': (1 to 19)</a:t>
            </a:r>
            <a:endParaRPr>
              <a:solidFill>
                <a:srgbClr val="FFFFFF"/>
              </a:solidFill>
              <a:latin typeface="Times New Roman"/>
              <a:ea typeface="Times New Roman"/>
              <a:cs typeface="Times New Roman"/>
              <a:sym typeface="Times New Roman"/>
            </a:endParaRPr>
          </a:p>
          <a:p>
            <a:pPr indent="-311150" lvl="0" marL="914400" rtl="0" algn="just">
              <a:spcBef>
                <a:spcPts val="0"/>
              </a:spcBef>
              <a:spcAft>
                <a:spcPts val="0"/>
              </a:spcAft>
              <a:buClr>
                <a:srgbClr val="FFFFFF"/>
              </a:buClr>
              <a:buSzPts val="1300"/>
              <a:buFont typeface="Times New Roman"/>
              <a:buChar char="●"/>
            </a:pPr>
            <a:r>
              <a:rPr lang="en-GB">
                <a:solidFill>
                  <a:srgbClr val="FFFFFF"/>
                </a:solidFill>
                <a:latin typeface="Times New Roman"/>
                <a:ea typeface="Times New Roman"/>
                <a:cs typeface="Times New Roman"/>
                <a:sym typeface="Times New Roman"/>
              </a:rPr>
              <a:t>'criterion': ['gini', 'entropy']</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The best values obtained were min_samples_leaf = 4, max_features = 13, max_depth = 5, criterion = 'entropy', random_state = 10.</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We get a huge increase of 7.24% in accuracy.</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Accuracy = 79%</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Confusion matrix =</a:t>
            </a:r>
            <a:endParaRPr>
              <a:solidFill>
                <a:srgbClr val="FFFFFF"/>
              </a:solidFill>
              <a:latin typeface="Times New Roman"/>
              <a:ea typeface="Times New Roman"/>
              <a:cs typeface="Times New Roman"/>
              <a:sym typeface="Times New Roman"/>
            </a:endParaRPr>
          </a:p>
          <a:p>
            <a:pPr indent="0" lvl="0" marL="0" rtl="0" algn="just">
              <a:spcBef>
                <a:spcPts val="1200"/>
              </a:spcBef>
              <a:spcAft>
                <a:spcPts val="1200"/>
              </a:spcAft>
              <a:buNone/>
            </a:pPr>
            <a:r>
              <a:rPr lang="en-GB">
                <a:solidFill>
                  <a:srgbClr val="FFFFFF"/>
                </a:solidFill>
                <a:latin typeface="Times New Roman"/>
                <a:ea typeface="Times New Roman"/>
                <a:cs typeface="Times New Roman"/>
                <a:sym typeface="Times New Roman"/>
              </a:rPr>
              <a:t> </a:t>
            </a:r>
            <a:endParaRPr/>
          </a:p>
        </p:txBody>
      </p:sp>
      <p:sp>
        <p:nvSpPr>
          <p:cNvPr id="376" name="Google Shape;376;p47"/>
          <p:cNvSpPr txBox="1"/>
          <p:nvPr/>
        </p:nvSpPr>
        <p:spPr>
          <a:xfrm>
            <a:off x="4520275" y="2866625"/>
            <a:ext cx="4203300" cy="23082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Precision = 65%</a:t>
            </a:r>
            <a:endParaRPr sz="1300">
              <a:solidFill>
                <a:srgbClr val="FFFFFF"/>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Recall = 45%</a:t>
            </a:r>
            <a:endParaRPr sz="1300">
              <a:solidFill>
                <a:srgbClr val="FFFFFF"/>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f1-score = 53%</a:t>
            </a:r>
            <a:endParaRPr sz="1300">
              <a:solidFill>
                <a:srgbClr val="FFFFFF"/>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AUC = 81%</a:t>
            </a:r>
            <a:endParaRPr sz="1300">
              <a:solidFill>
                <a:srgbClr val="FFFFFF"/>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Feature importance = We get tech support and monthly charges highly related to churn.</a:t>
            </a:r>
            <a:endParaRPr sz="13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Lato"/>
              <a:ea typeface="Lato"/>
              <a:cs typeface="Lato"/>
              <a:sym typeface="Lato"/>
            </a:endParaRPr>
          </a:p>
        </p:txBody>
      </p:sp>
      <p:pic>
        <p:nvPicPr>
          <p:cNvPr id="377" name="Google Shape;377;p47"/>
          <p:cNvPicPr preferRelativeResize="0"/>
          <p:nvPr/>
        </p:nvPicPr>
        <p:blipFill>
          <a:blip r:embed="rId3">
            <a:alphaModFix/>
          </a:blip>
          <a:stretch>
            <a:fillRect/>
          </a:stretch>
        </p:blipFill>
        <p:spPr>
          <a:xfrm>
            <a:off x="2936600" y="3452025"/>
            <a:ext cx="1541865" cy="1646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ph idx="1" type="body"/>
          </p:nvPr>
        </p:nvSpPr>
        <p:spPr>
          <a:xfrm>
            <a:off x="823850" y="189550"/>
            <a:ext cx="4776000" cy="4666200"/>
          </a:xfrm>
          <a:prstGeom prst="rect">
            <a:avLst/>
          </a:prstGeom>
        </p:spPr>
        <p:txBody>
          <a:bodyPr anchorCtr="0" anchor="t" bIns="91425" lIns="91425" spcFirstLastPara="1" rIns="91425" wrap="square" tIns="91425">
            <a:noAutofit/>
          </a:bodyPr>
          <a:lstStyle/>
          <a:p>
            <a:pPr indent="-323850" lvl="0" marL="457200" rtl="0" algn="just">
              <a:spcBef>
                <a:spcPts val="1200"/>
              </a:spcBef>
              <a:spcAft>
                <a:spcPts val="0"/>
              </a:spcAft>
              <a:buClr>
                <a:srgbClr val="00FFFF"/>
              </a:buClr>
              <a:buSzPts val="1500"/>
              <a:buFont typeface="Times New Roman"/>
              <a:buAutoNum type="arabicPeriod" startAt="5"/>
            </a:pPr>
            <a:r>
              <a:rPr b="1" lang="en-GB" sz="1500" u="sng">
                <a:solidFill>
                  <a:srgbClr val="00FFFF"/>
                </a:solidFill>
                <a:latin typeface="Times New Roman"/>
                <a:ea typeface="Times New Roman"/>
                <a:cs typeface="Times New Roman"/>
                <a:sym typeface="Times New Roman"/>
              </a:rPr>
              <a:t>Random Forest</a:t>
            </a:r>
            <a:r>
              <a:rPr b="1" lang="en-GB" sz="1500">
                <a:solidFill>
                  <a:srgbClr val="00FFFF"/>
                </a:solidFill>
                <a:latin typeface="Times New Roman"/>
                <a:ea typeface="Times New Roman"/>
                <a:cs typeface="Times New Roman"/>
                <a:sym typeface="Times New Roman"/>
              </a:rPr>
              <a:t>:-</a:t>
            </a:r>
            <a:endParaRPr b="1" sz="1500">
              <a:solidFill>
                <a:srgbClr val="00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The following parameters were tuned:</a:t>
            </a:r>
            <a:endParaRPr>
              <a:solidFill>
                <a:srgbClr val="FFFFFF"/>
              </a:solidFill>
              <a:latin typeface="Times New Roman"/>
              <a:ea typeface="Times New Roman"/>
              <a:cs typeface="Times New Roman"/>
              <a:sym typeface="Times New Roman"/>
            </a:endParaRPr>
          </a:p>
          <a:p>
            <a:pPr indent="-311150" lvl="0" marL="914400" rtl="0" algn="just">
              <a:spcBef>
                <a:spcPts val="1200"/>
              </a:spcBef>
              <a:spcAft>
                <a:spcPts val="0"/>
              </a:spcAft>
              <a:buClr>
                <a:srgbClr val="FFFFFF"/>
              </a:buClr>
              <a:buSzPts val="1300"/>
              <a:buFont typeface="Times New Roman"/>
              <a:buChar char="●"/>
            </a:pPr>
            <a:r>
              <a:rPr lang="en-GB">
                <a:solidFill>
                  <a:srgbClr val="FFFFFF"/>
                </a:solidFill>
                <a:latin typeface="Times New Roman"/>
                <a:ea typeface="Times New Roman"/>
                <a:cs typeface="Times New Roman"/>
                <a:sym typeface="Times New Roman"/>
              </a:rPr>
              <a:t>'max_depth': (2 to 6)</a:t>
            </a:r>
            <a:endParaRPr>
              <a:solidFill>
                <a:srgbClr val="FFFFFF"/>
              </a:solidFill>
              <a:latin typeface="Times New Roman"/>
              <a:ea typeface="Times New Roman"/>
              <a:cs typeface="Times New Roman"/>
              <a:sym typeface="Times New Roman"/>
            </a:endParaRPr>
          </a:p>
          <a:p>
            <a:pPr indent="-311150" lvl="0" marL="914400" rtl="0" algn="just">
              <a:spcBef>
                <a:spcPts val="0"/>
              </a:spcBef>
              <a:spcAft>
                <a:spcPts val="0"/>
              </a:spcAft>
              <a:buClr>
                <a:srgbClr val="FFFFFF"/>
              </a:buClr>
              <a:buSzPts val="1300"/>
              <a:buFont typeface="Times New Roman"/>
              <a:buChar char="●"/>
            </a:pPr>
            <a:r>
              <a:rPr lang="en-GB">
                <a:solidFill>
                  <a:srgbClr val="FFFFFF"/>
                </a:solidFill>
                <a:latin typeface="Times New Roman"/>
                <a:ea typeface="Times New Roman"/>
                <a:cs typeface="Times New Roman"/>
                <a:sym typeface="Times New Roman"/>
              </a:rPr>
              <a:t>'max_features': ['sqrt']</a:t>
            </a:r>
            <a:endParaRPr>
              <a:solidFill>
                <a:srgbClr val="FFFFFF"/>
              </a:solidFill>
              <a:latin typeface="Times New Roman"/>
              <a:ea typeface="Times New Roman"/>
              <a:cs typeface="Times New Roman"/>
              <a:sym typeface="Times New Roman"/>
            </a:endParaRPr>
          </a:p>
          <a:p>
            <a:pPr indent="-311150" lvl="0" marL="914400" rtl="0" algn="just">
              <a:spcBef>
                <a:spcPts val="0"/>
              </a:spcBef>
              <a:spcAft>
                <a:spcPts val="0"/>
              </a:spcAft>
              <a:buClr>
                <a:srgbClr val="FFFFFF"/>
              </a:buClr>
              <a:buSzPts val="1300"/>
              <a:buFont typeface="Times New Roman"/>
              <a:buChar char="●"/>
            </a:pPr>
            <a:r>
              <a:rPr lang="en-GB">
                <a:solidFill>
                  <a:srgbClr val="FFFFFF"/>
                </a:solidFill>
                <a:latin typeface="Times New Roman"/>
                <a:ea typeface="Times New Roman"/>
                <a:cs typeface="Times New Roman"/>
                <a:sym typeface="Times New Roman"/>
              </a:rPr>
              <a:t>'min_samples_leaf': (1 to 19)</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The best values obtained were min_samples_leaf = 13, max_features = 'sqrt', max_depth = 6.</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We get an increase of nearly 2.4% in accuracy.</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Accuracy = 79%</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Confusion matrix =</a:t>
            </a:r>
            <a:endParaRPr>
              <a:solidFill>
                <a:srgbClr val="FFFFFF"/>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
        <p:nvSpPr>
          <p:cNvPr id="383" name="Google Shape;383;p48"/>
          <p:cNvSpPr txBox="1"/>
          <p:nvPr/>
        </p:nvSpPr>
        <p:spPr>
          <a:xfrm>
            <a:off x="4432625" y="2841200"/>
            <a:ext cx="4384800" cy="23961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Precision = 67%</a:t>
            </a:r>
            <a:endParaRPr sz="1300">
              <a:solidFill>
                <a:srgbClr val="FFFFFF"/>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Recall = 45%</a:t>
            </a:r>
            <a:endParaRPr sz="1300">
              <a:solidFill>
                <a:srgbClr val="FFFFFF"/>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f1-score = 54%</a:t>
            </a:r>
            <a:endParaRPr sz="1300">
              <a:solidFill>
                <a:srgbClr val="FFFFFF"/>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AUC = 83%</a:t>
            </a:r>
            <a:endParaRPr sz="1300">
              <a:solidFill>
                <a:srgbClr val="FFFFFF"/>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Feature importance = We get contract and tenure highly related to churn.</a:t>
            </a:r>
            <a:endParaRPr sz="1300">
              <a:solidFill>
                <a:srgbClr val="FFFFFF"/>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Lato"/>
              <a:ea typeface="Lato"/>
              <a:cs typeface="Lato"/>
              <a:sym typeface="Lato"/>
            </a:endParaRPr>
          </a:p>
        </p:txBody>
      </p:sp>
      <p:pic>
        <p:nvPicPr>
          <p:cNvPr id="384" name="Google Shape;384;p48"/>
          <p:cNvPicPr preferRelativeResize="0"/>
          <p:nvPr/>
        </p:nvPicPr>
        <p:blipFill>
          <a:blip r:embed="rId3">
            <a:alphaModFix/>
          </a:blip>
          <a:stretch>
            <a:fillRect/>
          </a:stretch>
        </p:blipFill>
        <p:spPr>
          <a:xfrm>
            <a:off x="2835750" y="3369625"/>
            <a:ext cx="1606100" cy="1715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9"/>
          <p:cNvSpPr txBox="1"/>
          <p:nvPr>
            <p:ph idx="1" type="body"/>
          </p:nvPr>
        </p:nvSpPr>
        <p:spPr>
          <a:xfrm>
            <a:off x="823850" y="189550"/>
            <a:ext cx="4776000" cy="4687500"/>
          </a:xfrm>
          <a:prstGeom prst="rect">
            <a:avLst/>
          </a:prstGeom>
        </p:spPr>
        <p:txBody>
          <a:bodyPr anchorCtr="0" anchor="t" bIns="91425" lIns="91425" spcFirstLastPara="1" rIns="91425" wrap="square" tIns="91425">
            <a:noAutofit/>
          </a:bodyPr>
          <a:lstStyle/>
          <a:p>
            <a:pPr indent="-323850" lvl="0" marL="457200" rtl="0" algn="just">
              <a:spcBef>
                <a:spcPts val="1200"/>
              </a:spcBef>
              <a:spcAft>
                <a:spcPts val="0"/>
              </a:spcAft>
              <a:buClr>
                <a:srgbClr val="00FFFF"/>
              </a:buClr>
              <a:buSzPts val="1500"/>
              <a:buFont typeface="Times New Roman"/>
              <a:buAutoNum type="arabicPeriod" startAt="6"/>
            </a:pPr>
            <a:r>
              <a:rPr b="1" lang="en-GB" sz="1500" u="sng">
                <a:solidFill>
                  <a:srgbClr val="00FFFF"/>
                </a:solidFill>
                <a:latin typeface="Times New Roman"/>
                <a:ea typeface="Times New Roman"/>
                <a:cs typeface="Times New Roman"/>
                <a:sym typeface="Times New Roman"/>
              </a:rPr>
              <a:t>Gaussian Naive Bayes</a:t>
            </a:r>
            <a:r>
              <a:rPr b="1" lang="en-GB" sz="1500">
                <a:solidFill>
                  <a:srgbClr val="00FFFF"/>
                </a:solidFill>
                <a:latin typeface="Times New Roman"/>
                <a:ea typeface="Times New Roman"/>
                <a:cs typeface="Times New Roman"/>
                <a:sym typeface="Times New Roman"/>
              </a:rPr>
              <a:t>:-</a:t>
            </a:r>
            <a:endParaRPr b="1" sz="1500">
              <a:solidFill>
                <a:srgbClr val="00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No parameters were tuned here.</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So the accuracy remains the same.</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Accuracy = 73%</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rPr lang="en-GB">
                <a:solidFill>
                  <a:srgbClr val="FFFFFF"/>
                </a:solidFill>
                <a:latin typeface="Times New Roman"/>
                <a:ea typeface="Times New Roman"/>
                <a:cs typeface="Times New Roman"/>
                <a:sym typeface="Times New Roman"/>
              </a:rPr>
              <a:t>Confusion matrix =</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pic>
        <p:nvPicPr>
          <p:cNvPr id="390" name="Google Shape;390;p49"/>
          <p:cNvPicPr preferRelativeResize="0"/>
          <p:nvPr/>
        </p:nvPicPr>
        <p:blipFill>
          <a:blip r:embed="rId3">
            <a:alphaModFix/>
          </a:blip>
          <a:stretch>
            <a:fillRect/>
          </a:stretch>
        </p:blipFill>
        <p:spPr>
          <a:xfrm>
            <a:off x="2903750" y="2012550"/>
            <a:ext cx="1788400" cy="1787461"/>
          </a:xfrm>
          <a:prstGeom prst="rect">
            <a:avLst/>
          </a:prstGeom>
          <a:noFill/>
          <a:ln>
            <a:noFill/>
          </a:ln>
        </p:spPr>
      </p:pic>
      <p:sp>
        <p:nvSpPr>
          <p:cNvPr id="391" name="Google Shape;391;p49"/>
          <p:cNvSpPr txBox="1"/>
          <p:nvPr/>
        </p:nvSpPr>
        <p:spPr>
          <a:xfrm>
            <a:off x="4692150" y="1720575"/>
            <a:ext cx="2949300" cy="23154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Precision = 49%</a:t>
            </a:r>
            <a:endParaRPr sz="1300">
              <a:solidFill>
                <a:srgbClr val="FFFFFF"/>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Recall = 71%</a:t>
            </a:r>
            <a:endParaRPr sz="1300">
              <a:solidFill>
                <a:srgbClr val="FFFFFF"/>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f1-score = 58%</a:t>
            </a:r>
            <a:endParaRPr sz="1300">
              <a:solidFill>
                <a:srgbClr val="FFFFFF"/>
              </a:solidFill>
              <a:latin typeface="Times New Roman"/>
              <a:ea typeface="Times New Roman"/>
              <a:cs typeface="Times New Roman"/>
              <a:sym typeface="Times New Roman"/>
            </a:endParaRPr>
          </a:p>
          <a:p>
            <a:pPr indent="0" lvl="0" marL="457200" rtl="0" algn="just">
              <a:lnSpc>
                <a:spcPct val="115000"/>
              </a:lnSpc>
              <a:spcBef>
                <a:spcPts val="1200"/>
              </a:spcBef>
              <a:spcAft>
                <a:spcPts val="1200"/>
              </a:spcAft>
              <a:buNone/>
            </a:pPr>
            <a:r>
              <a:rPr lang="en-GB" sz="1300">
                <a:solidFill>
                  <a:srgbClr val="FFFFFF"/>
                </a:solidFill>
                <a:latin typeface="Times New Roman"/>
                <a:ea typeface="Times New Roman"/>
                <a:cs typeface="Times New Roman"/>
                <a:sym typeface="Times New Roman"/>
              </a:rPr>
              <a:t>AUC = 80%</a:t>
            </a:r>
            <a:endParaRPr>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GB" sz="1500">
                <a:solidFill>
                  <a:srgbClr val="FFFFFF"/>
                </a:solidFill>
                <a:latin typeface="Times New Roman"/>
                <a:ea typeface="Times New Roman"/>
                <a:cs typeface="Times New Roman"/>
                <a:sym typeface="Times New Roman"/>
              </a:rPr>
              <a:t>The accuracy of the classifiers after tuning the parameters are:</a:t>
            </a:r>
            <a:endParaRPr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p:txBody>
      </p:sp>
      <p:graphicFrame>
        <p:nvGraphicFramePr>
          <p:cNvPr id="397" name="Google Shape;397;p50"/>
          <p:cNvGraphicFramePr/>
          <p:nvPr/>
        </p:nvGraphicFramePr>
        <p:xfrm>
          <a:off x="1373700" y="1238250"/>
          <a:ext cx="3000000" cy="3000000"/>
        </p:xfrm>
        <a:graphic>
          <a:graphicData uri="http://schemas.openxmlformats.org/drawingml/2006/table">
            <a:tbl>
              <a:tblPr>
                <a:noFill/>
                <a:tableStyleId>{FD6D7689-F7B6-4B18-A47A-B66E4A1F1C1A}</a:tableStyleId>
              </a:tblPr>
              <a:tblGrid>
                <a:gridCol w="2809425"/>
                <a:gridCol w="2809425"/>
              </a:tblGrid>
              <a:tr h="381000">
                <a:tc>
                  <a:txBody>
                    <a:bodyPr/>
                    <a:lstStyle/>
                    <a:p>
                      <a:pPr indent="0" lvl="0" marL="0" rtl="0" algn="ctr">
                        <a:spcBef>
                          <a:spcPts val="0"/>
                        </a:spcBef>
                        <a:spcAft>
                          <a:spcPts val="0"/>
                        </a:spcAft>
                        <a:buNone/>
                      </a:pPr>
                      <a:r>
                        <a:rPr lang="en-GB" sz="1500">
                          <a:solidFill>
                            <a:srgbClr val="00FFFF"/>
                          </a:solidFill>
                          <a:latin typeface="Times New Roman"/>
                          <a:ea typeface="Times New Roman"/>
                          <a:cs typeface="Times New Roman"/>
                          <a:sym typeface="Times New Roman"/>
                        </a:rPr>
                        <a:t>CLASSIFIER</a:t>
                      </a:r>
                      <a:endParaRPr sz="1700">
                        <a:solidFill>
                          <a:srgbClr val="00FFFF"/>
                        </a:solidFill>
                      </a:endParaRPr>
                    </a:p>
                  </a:txBody>
                  <a:tcPr marT="91425" marB="91425" marR="91425" marL="91425"/>
                </a:tc>
                <a:tc>
                  <a:txBody>
                    <a:bodyPr/>
                    <a:lstStyle/>
                    <a:p>
                      <a:pPr indent="0" lvl="0" marL="0" rtl="0" algn="ctr">
                        <a:spcBef>
                          <a:spcPts val="0"/>
                        </a:spcBef>
                        <a:spcAft>
                          <a:spcPts val="0"/>
                        </a:spcAft>
                        <a:buNone/>
                      </a:pPr>
                      <a:r>
                        <a:rPr lang="en-GB" sz="1500">
                          <a:solidFill>
                            <a:srgbClr val="00FFFF"/>
                          </a:solidFill>
                          <a:latin typeface="Times New Roman"/>
                          <a:ea typeface="Times New Roman"/>
                          <a:cs typeface="Times New Roman"/>
                          <a:sym typeface="Times New Roman"/>
                        </a:rPr>
                        <a:t>ACCURACY SCORE</a:t>
                      </a:r>
                      <a:endParaRPr sz="1700">
                        <a:solidFill>
                          <a:srgbClr val="00FFFF"/>
                        </a:solidFill>
                      </a:endParaRPr>
                    </a:p>
                  </a:txBody>
                  <a:tcPr marT="91425" marB="91425" marR="91425" marL="91425"/>
                </a:tc>
              </a:tr>
              <a:tr h="381000">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Logistic Regression</a:t>
                      </a:r>
                      <a:endParaRPr sz="1700">
                        <a:solidFill>
                          <a:srgbClr val="FFFFFF"/>
                        </a:solidFill>
                      </a:endParaRPr>
                    </a:p>
                  </a:txBody>
                  <a:tcPr marT="91425" marB="91425" marR="91425" marL="91425"/>
                </a:tc>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79% </a:t>
                      </a:r>
                      <a:r>
                        <a:rPr lang="en-GB" sz="1500">
                          <a:solidFill>
                            <a:srgbClr val="00FF00"/>
                          </a:solidFill>
                          <a:latin typeface="Times New Roman"/>
                          <a:ea typeface="Times New Roman"/>
                          <a:cs typeface="Times New Roman"/>
                          <a:sym typeface="Times New Roman"/>
                        </a:rPr>
                        <a:t>(0.23%</a:t>
                      </a:r>
                      <a:r>
                        <a:rPr lang="en-GB" sz="1500">
                          <a:solidFill>
                            <a:srgbClr val="00FF00"/>
                          </a:solidFill>
                          <a:latin typeface="Times New Roman"/>
                          <a:ea typeface="Times New Roman"/>
                          <a:cs typeface="Times New Roman"/>
                          <a:sym typeface="Times New Roman"/>
                        </a:rPr>
                        <a:t>↑</a:t>
                      </a:r>
                      <a:r>
                        <a:rPr lang="en-GB" sz="1500">
                          <a:solidFill>
                            <a:srgbClr val="00FF00"/>
                          </a:solidFill>
                          <a:latin typeface="Times New Roman"/>
                          <a:ea typeface="Times New Roman"/>
                          <a:cs typeface="Times New Roman"/>
                          <a:sym typeface="Times New Roman"/>
                        </a:rPr>
                        <a:t>)</a:t>
                      </a:r>
                      <a:endParaRPr sz="1700">
                        <a:solidFill>
                          <a:srgbClr val="00FF00"/>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K-Nearest Neighbors</a:t>
                      </a:r>
                      <a:endParaRPr sz="1700">
                        <a:solidFill>
                          <a:srgbClr val="FFFFFF"/>
                        </a:solidFill>
                      </a:endParaRPr>
                    </a:p>
                  </a:txBody>
                  <a:tcPr marT="91425" marB="91425" marR="91425" marL="91425"/>
                </a:tc>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78% </a:t>
                      </a:r>
                      <a:r>
                        <a:rPr lang="en-GB" sz="1500">
                          <a:solidFill>
                            <a:srgbClr val="00FF00"/>
                          </a:solidFill>
                          <a:latin typeface="Times New Roman"/>
                          <a:ea typeface="Times New Roman"/>
                          <a:cs typeface="Times New Roman"/>
                          <a:sym typeface="Times New Roman"/>
                        </a:rPr>
                        <a:t>(2.6%</a:t>
                      </a:r>
                      <a:r>
                        <a:rPr lang="en-GB" sz="1500">
                          <a:solidFill>
                            <a:srgbClr val="00FF00"/>
                          </a:solidFill>
                          <a:latin typeface="Times New Roman"/>
                          <a:ea typeface="Times New Roman"/>
                          <a:cs typeface="Times New Roman"/>
                          <a:sym typeface="Times New Roman"/>
                        </a:rPr>
                        <a:t>↑</a:t>
                      </a:r>
                      <a:r>
                        <a:rPr lang="en-GB" sz="1500">
                          <a:solidFill>
                            <a:srgbClr val="00FF00"/>
                          </a:solidFill>
                          <a:latin typeface="Times New Roman"/>
                          <a:ea typeface="Times New Roman"/>
                          <a:cs typeface="Times New Roman"/>
                          <a:sym typeface="Times New Roman"/>
                        </a:rPr>
                        <a:t>)</a:t>
                      </a:r>
                      <a:endParaRPr sz="1500">
                        <a:solidFill>
                          <a:srgbClr val="00FF00"/>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Support Vector Machine</a:t>
                      </a:r>
                      <a:endParaRPr sz="1700">
                        <a:solidFill>
                          <a:srgbClr val="FFFFFF"/>
                        </a:solidFill>
                      </a:endParaRPr>
                    </a:p>
                  </a:txBody>
                  <a:tcPr marT="91425" marB="91425" marR="91425" marL="91425"/>
                </a:tc>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79%</a:t>
                      </a:r>
                      <a:endParaRPr sz="1500">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Decision Tree</a:t>
                      </a:r>
                      <a:endParaRPr sz="1700">
                        <a:solidFill>
                          <a:srgbClr val="FFFFFF"/>
                        </a:solidFill>
                      </a:endParaRPr>
                    </a:p>
                  </a:txBody>
                  <a:tcPr marT="91425" marB="91425" marR="91425" marL="91425"/>
                </a:tc>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79% </a:t>
                      </a:r>
                      <a:r>
                        <a:rPr lang="en-GB" sz="1500">
                          <a:solidFill>
                            <a:srgbClr val="00FF00"/>
                          </a:solidFill>
                          <a:latin typeface="Times New Roman"/>
                          <a:ea typeface="Times New Roman"/>
                          <a:cs typeface="Times New Roman"/>
                          <a:sym typeface="Times New Roman"/>
                        </a:rPr>
                        <a:t>(7.24%</a:t>
                      </a:r>
                      <a:r>
                        <a:rPr lang="en-GB" sz="1500">
                          <a:solidFill>
                            <a:srgbClr val="00FF00"/>
                          </a:solidFill>
                          <a:latin typeface="Times New Roman"/>
                          <a:ea typeface="Times New Roman"/>
                          <a:cs typeface="Times New Roman"/>
                          <a:sym typeface="Times New Roman"/>
                        </a:rPr>
                        <a:t>↑</a:t>
                      </a:r>
                      <a:r>
                        <a:rPr lang="en-GB" sz="1500">
                          <a:solidFill>
                            <a:srgbClr val="00FF00"/>
                          </a:solidFill>
                          <a:latin typeface="Times New Roman"/>
                          <a:ea typeface="Times New Roman"/>
                          <a:cs typeface="Times New Roman"/>
                          <a:sym typeface="Times New Roman"/>
                        </a:rPr>
                        <a:t>)</a:t>
                      </a:r>
                      <a:endParaRPr sz="1500">
                        <a:solidFill>
                          <a:srgbClr val="00FF00"/>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Random Forest</a:t>
                      </a:r>
                      <a:endParaRPr sz="1700">
                        <a:solidFill>
                          <a:srgbClr val="FFFFFF"/>
                        </a:solidFill>
                      </a:endParaRPr>
                    </a:p>
                  </a:txBody>
                  <a:tcPr marT="91425" marB="91425" marR="91425" marL="91425"/>
                </a:tc>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79% </a:t>
                      </a:r>
                      <a:r>
                        <a:rPr lang="en-GB" sz="1500">
                          <a:solidFill>
                            <a:srgbClr val="00FF00"/>
                          </a:solidFill>
                          <a:latin typeface="Times New Roman"/>
                          <a:ea typeface="Times New Roman"/>
                          <a:cs typeface="Times New Roman"/>
                          <a:sym typeface="Times New Roman"/>
                        </a:rPr>
                        <a:t>(2.4%</a:t>
                      </a:r>
                      <a:r>
                        <a:rPr lang="en-GB" sz="1500">
                          <a:solidFill>
                            <a:srgbClr val="00FF00"/>
                          </a:solidFill>
                          <a:latin typeface="Times New Roman"/>
                          <a:ea typeface="Times New Roman"/>
                          <a:cs typeface="Times New Roman"/>
                          <a:sym typeface="Times New Roman"/>
                        </a:rPr>
                        <a:t>↑</a:t>
                      </a:r>
                      <a:r>
                        <a:rPr lang="en-GB" sz="1500">
                          <a:solidFill>
                            <a:srgbClr val="00FF00"/>
                          </a:solidFill>
                          <a:latin typeface="Times New Roman"/>
                          <a:ea typeface="Times New Roman"/>
                          <a:cs typeface="Times New Roman"/>
                          <a:sym typeface="Times New Roman"/>
                        </a:rPr>
                        <a:t>)</a:t>
                      </a:r>
                      <a:endParaRPr sz="1500">
                        <a:solidFill>
                          <a:srgbClr val="00FF00"/>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Gaussian Naive Bayes</a:t>
                      </a:r>
                      <a:endParaRPr sz="1700">
                        <a:solidFill>
                          <a:srgbClr val="FFFFFF"/>
                        </a:solidFill>
                      </a:endParaRPr>
                    </a:p>
                  </a:txBody>
                  <a:tcPr marT="91425" marB="91425" marR="91425" marL="91425"/>
                </a:tc>
                <a:tc>
                  <a:txBody>
                    <a:bodyPr/>
                    <a:lstStyle/>
                    <a:p>
                      <a:pPr indent="0" lvl="0" marL="0" rtl="0" algn="ctr">
                        <a:spcBef>
                          <a:spcPts val="0"/>
                        </a:spcBef>
                        <a:spcAft>
                          <a:spcPts val="0"/>
                        </a:spcAft>
                        <a:buNone/>
                      </a:pPr>
                      <a:r>
                        <a:rPr lang="en-GB" sz="1500">
                          <a:solidFill>
                            <a:srgbClr val="FFFFFF"/>
                          </a:solidFill>
                          <a:latin typeface="Times New Roman"/>
                          <a:ea typeface="Times New Roman"/>
                          <a:cs typeface="Times New Roman"/>
                          <a:sym typeface="Times New Roman"/>
                        </a:rPr>
                        <a:t>73%</a:t>
                      </a:r>
                      <a:endParaRPr sz="1500">
                        <a:solidFill>
                          <a:srgbClr val="FFFFFF"/>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1"/>
          <p:cNvSpPr txBox="1"/>
          <p:nvPr>
            <p:ph type="title"/>
          </p:nvPr>
        </p:nvSpPr>
        <p:spPr>
          <a:xfrm>
            <a:off x="1297500" y="469950"/>
            <a:ext cx="7038900" cy="9141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None/>
            </a:pPr>
            <a:r>
              <a:rPr b="1" lang="en-GB" sz="2000">
                <a:solidFill>
                  <a:schemeClr val="accent6"/>
                </a:solidFill>
                <a:latin typeface="Times New Roman"/>
                <a:ea typeface="Times New Roman"/>
                <a:cs typeface="Times New Roman"/>
                <a:sym typeface="Times New Roman"/>
              </a:rPr>
              <a:t>Voting Ensemble:</a:t>
            </a:r>
            <a:endParaRPr sz="3000">
              <a:solidFill>
                <a:schemeClr val="accent6"/>
              </a:solidFill>
            </a:endParaRPr>
          </a:p>
        </p:txBody>
      </p:sp>
      <p:sp>
        <p:nvSpPr>
          <p:cNvPr id="403" name="Google Shape;403;p51"/>
          <p:cNvSpPr txBox="1"/>
          <p:nvPr>
            <p:ph idx="1" type="body"/>
          </p:nvPr>
        </p:nvSpPr>
        <p:spPr>
          <a:xfrm>
            <a:off x="1297500" y="1338950"/>
            <a:ext cx="7038900" cy="2911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1500">
                <a:solidFill>
                  <a:srgbClr val="FFFFFF"/>
                </a:solidFill>
                <a:latin typeface="Times New Roman"/>
                <a:ea typeface="Times New Roman"/>
                <a:cs typeface="Times New Roman"/>
                <a:sym typeface="Times New Roman"/>
              </a:rPr>
              <a:t>We now use the Voting Classifier to combine all the above mentioned machine learning classifiers. The models are pitted against each other and selected upon best performance by voting. Such a classifier can be useful for a set of equally well performing model in order to balance out their individual weaknesses.</a:t>
            </a:r>
            <a:endParaRPr sz="1500">
              <a:solidFill>
                <a:srgbClr val="FFFFFF"/>
              </a:solidFill>
              <a:latin typeface="Times New Roman"/>
              <a:ea typeface="Times New Roman"/>
              <a:cs typeface="Times New Roman"/>
              <a:sym typeface="Times New Roman"/>
            </a:endParaRPr>
          </a:p>
          <a:p>
            <a:pPr indent="0" lvl="0" marL="0" rtl="0" algn="just">
              <a:spcBef>
                <a:spcPts val="1200"/>
              </a:spcBef>
              <a:spcAft>
                <a:spcPts val="1200"/>
              </a:spcAft>
              <a:buNone/>
            </a:pPr>
            <a:r>
              <a:rPr lang="en-GB" sz="1500">
                <a:solidFill>
                  <a:srgbClr val="FFFFFF"/>
                </a:solidFill>
                <a:latin typeface="Times New Roman"/>
                <a:ea typeface="Times New Roman"/>
                <a:cs typeface="Times New Roman"/>
                <a:sym typeface="Times New Roman"/>
              </a:rPr>
              <a:t>The voting ensemble gives an accuracy score of 80%.</a:t>
            </a:r>
            <a:endParaRPr sz="1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GB" sz="3000">
                <a:solidFill>
                  <a:schemeClr val="accent6"/>
                </a:solidFill>
                <a:latin typeface="Times New Roman"/>
                <a:ea typeface="Times New Roman"/>
                <a:cs typeface="Times New Roman"/>
                <a:sym typeface="Times New Roman"/>
              </a:rPr>
              <a:t>Value to the client</a:t>
            </a:r>
            <a:endParaRPr b="1" sz="3000">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53" name="Google Shape;153;p16"/>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1500">
                <a:latin typeface="Times New Roman"/>
                <a:ea typeface="Times New Roman"/>
                <a:cs typeface="Times New Roman"/>
                <a:sym typeface="Times New Roman"/>
              </a:rPr>
              <a:t>A telecom company has been affected by the increasing number of customers subscribing to the services of a competitor. </a:t>
            </a:r>
            <a:endParaRPr sz="1500">
              <a:latin typeface="Times New Roman"/>
              <a:ea typeface="Times New Roman"/>
              <a:cs typeface="Times New Roman"/>
              <a:sym typeface="Times New Roman"/>
            </a:endParaRPr>
          </a:p>
          <a:p>
            <a:pPr indent="-323850" lvl="0" marL="457200" rtl="0" algn="just">
              <a:spcBef>
                <a:spcPts val="1200"/>
              </a:spcBef>
              <a:spcAft>
                <a:spcPts val="0"/>
              </a:spcAft>
              <a:buClr>
                <a:srgbClr val="00FFFF"/>
              </a:buClr>
              <a:buSzPts val="1500"/>
              <a:buFont typeface="Times New Roman"/>
              <a:buChar char="●"/>
            </a:pPr>
            <a:r>
              <a:rPr lang="en-GB" sz="1500">
                <a:solidFill>
                  <a:srgbClr val="00FFFF"/>
                </a:solidFill>
                <a:latin typeface="Times New Roman"/>
                <a:ea typeface="Times New Roman"/>
                <a:cs typeface="Times New Roman"/>
                <a:sym typeface="Times New Roman"/>
              </a:rPr>
              <a:t>It is much more expensive to attract new customers than retaining old customers.</a:t>
            </a:r>
            <a:endParaRPr sz="1500">
              <a:solidFill>
                <a:srgbClr val="00FFFF"/>
              </a:solidFill>
              <a:latin typeface="Times New Roman"/>
              <a:ea typeface="Times New Roman"/>
              <a:cs typeface="Times New Roman"/>
              <a:sym typeface="Times New Roman"/>
            </a:endParaRPr>
          </a:p>
          <a:p>
            <a:pPr indent="-323850" lvl="0" marL="457200" rtl="0" algn="just">
              <a:spcBef>
                <a:spcPts val="0"/>
              </a:spcBef>
              <a:spcAft>
                <a:spcPts val="0"/>
              </a:spcAft>
              <a:buClr>
                <a:srgbClr val="00FFFF"/>
              </a:buClr>
              <a:buSzPts val="1500"/>
              <a:buFont typeface="Times New Roman"/>
              <a:buChar char="●"/>
            </a:pPr>
            <a:r>
              <a:rPr lang="en-GB" sz="1500">
                <a:solidFill>
                  <a:srgbClr val="00FFFF"/>
                </a:solidFill>
                <a:latin typeface="Times New Roman"/>
                <a:ea typeface="Times New Roman"/>
                <a:cs typeface="Times New Roman"/>
                <a:sym typeface="Times New Roman"/>
              </a:rPr>
              <a:t>At the same time, spending too much on or spending on the wrong factor for retaining a customer who has no intention to leave could be a waste of money.</a:t>
            </a:r>
            <a:endParaRPr sz="1500">
              <a:solidFill>
                <a:srgbClr val="00FFFF"/>
              </a:solidFill>
              <a:latin typeface="Times New Roman"/>
              <a:ea typeface="Times New Roman"/>
              <a:cs typeface="Times New Roman"/>
              <a:sym typeface="Times New Roman"/>
            </a:endParaRPr>
          </a:p>
          <a:p>
            <a:pPr indent="0" lvl="0" marL="0" rtl="0" algn="just">
              <a:spcBef>
                <a:spcPts val="1200"/>
              </a:spcBef>
              <a:spcAft>
                <a:spcPts val="0"/>
              </a:spcAft>
              <a:buNone/>
            </a:pPr>
            <a:r>
              <a:rPr lang="en-GB" sz="1500">
                <a:latin typeface="Times New Roman"/>
                <a:ea typeface="Times New Roman"/>
                <a:cs typeface="Times New Roman"/>
                <a:sym typeface="Times New Roman"/>
              </a:rPr>
              <a:t>Therefore it is important to identify the customer who has high probability of leaving. An analysis of the past records of the customers can give great insights on who might leave and what is the cause.</a:t>
            </a:r>
            <a:endParaRPr sz="1500">
              <a:latin typeface="Times New Roman"/>
              <a:ea typeface="Times New Roman"/>
              <a:cs typeface="Times New Roman"/>
              <a:sym typeface="Times New Roman"/>
            </a:endParaRPr>
          </a:p>
          <a:p>
            <a:pPr indent="0" lvl="0" marL="0" rtl="0" algn="just">
              <a:spcBef>
                <a:spcPts val="1200"/>
              </a:spcBef>
              <a:spcAft>
                <a:spcPts val="0"/>
              </a:spcAft>
              <a:buNone/>
            </a:pPr>
            <a:r>
              <a:rPr lang="en-GB" sz="1500">
                <a:latin typeface="Times New Roman"/>
                <a:ea typeface="Times New Roman"/>
                <a:cs typeface="Times New Roman"/>
                <a:sym typeface="Times New Roman"/>
              </a:rPr>
              <a:t>We can predict behaviour to retain customers. We can analyze all relevant customer data and develop focused customer retention programs.</a:t>
            </a:r>
            <a:endParaRPr sz="1500">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2"/>
          <p:cNvSpPr txBox="1"/>
          <p:nvPr>
            <p:ph type="title"/>
          </p:nvPr>
        </p:nvSpPr>
        <p:spPr>
          <a:xfrm>
            <a:off x="1297500" y="3175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chemeClr val="accent6"/>
                </a:solidFill>
                <a:latin typeface="Times New Roman"/>
                <a:ea typeface="Times New Roman"/>
                <a:cs typeface="Times New Roman"/>
                <a:sym typeface="Times New Roman"/>
              </a:rPr>
              <a:t>CONCLUSION</a:t>
            </a:r>
            <a:endParaRPr b="1" sz="3000">
              <a:solidFill>
                <a:schemeClr val="accent6"/>
              </a:solidFill>
              <a:latin typeface="Times New Roman"/>
              <a:ea typeface="Times New Roman"/>
              <a:cs typeface="Times New Roman"/>
              <a:sym typeface="Times New Roman"/>
            </a:endParaRPr>
          </a:p>
        </p:txBody>
      </p:sp>
      <p:sp>
        <p:nvSpPr>
          <p:cNvPr id="409" name="Google Shape;409;p52"/>
          <p:cNvSpPr txBox="1"/>
          <p:nvPr>
            <p:ph idx="1" type="body"/>
          </p:nvPr>
        </p:nvSpPr>
        <p:spPr>
          <a:xfrm>
            <a:off x="1297500" y="881750"/>
            <a:ext cx="7038900" cy="4085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2000">
                <a:solidFill>
                  <a:schemeClr val="accent6"/>
                </a:solidFill>
                <a:latin typeface="Times New Roman"/>
                <a:ea typeface="Times New Roman"/>
                <a:cs typeface="Times New Roman"/>
                <a:sym typeface="Times New Roman"/>
              </a:rPr>
              <a:t>Recommendations to retain the customers:</a:t>
            </a:r>
            <a:endParaRPr b="1" sz="2000">
              <a:solidFill>
                <a:schemeClr val="accent6"/>
              </a:solidFill>
              <a:latin typeface="Times New Roman"/>
              <a:ea typeface="Times New Roman"/>
              <a:cs typeface="Times New Roman"/>
              <a:sym typeface="Times New Roman"/>
            </a:endParaRPr>
          </a:p>
          <a:p>
            <a:pPr indent="0" lvl="0" marL="0" rtl="0" algn="just">
              <a:spcBef>
                <a:spcPts val="1200"/>
              </a:spcBef>
              <a:spcAft>
                <a:spcPts val="0"/>
              </a:spcAft>
              <a:buNone/>
            </a:pPr>
            <a:r>
              <a:rPr lang="en-GB" sz="1500">
                <a:solidFill>
                  <a:srgbClr val="FFFFFF"/>
                </a:solidFill>
                <a:latin typeface="Times New Roman"/>
                <a:ea typeface="Times New Roman"/>
                <a:cs typeface="Times New Roman"/>
                <a:sym typeface="Times New Roman"/>
              </a:rPr>
              <a:t>Take the following actions immediately:</a:t>
            </a:r>
            <a:endParaRPr sz="1500">
              <a:solidFill>
                <a:srgbClr val="FFFFFF"/>
              </a:solidFill>
              <a:latin typeface="Times New Roman"/>
              <a:ea typeface="Times New Roman"/>
              <a:cs typeface="Times New Roman"/>
              <a:sym typeface="Times New Roman"/>
            </a:endParaRPr>
          </a:p>
          <a:p>
            <a:pPr indent="-323850" lvl="0" marL="457200" rtl="0" algn="just">
              <a:spcBef>
                <a:spcPts val="120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Try striking a longer contract with new customers: two year or more.</a:t>
            </a:r>
            <a:endParaRPr sz="1500">
              <a:solidFill>
                <a:srgbClr val="FFFFFF"/>
              </a:solidFill>
              <a:latin typeface="Times New Roman"/>
              <a:ea typeface="Times New Roman"/>
              <a:cs typeface="Times New Roman"/>
              <a:sym typeface="Times New Roman"/>
            </a:endParaRPr>
          </a:p>
          <a:p>
            <a:pPr indent="-323850" lvl="0" marL="457200" rtl="0" algn="just">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Lower the monthly charges.</a:t>
            </a:r>
            <a:endParaRPr sz="1500">
              <a:solidFill>
                <a:srgbClr val="FFFFFF"/>
              </a:solidFill>
              <a:latin typeface="Times New Roman"/>
              <a:ea typeface="Times New Roman"/>
              <a:cs typeface="Times New Roman"/>
              <a:sym typeface="Times New Roman"/>
            </a:endParaRPr>
          </a:p>
          <a:p>
            <a:pPr indent="-323850" lvl="0" marL="457200" rtl="0" algn="just">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Leverage the time to improve the quality of services, on the high cost ones like fiber optic.</a:t>
            </a:r>
            <a:endParaRPr sz="1500">
              <a:solidFill>
                <a:srgbClr val="FFFFFF"/>
              </a:solidFill>
              <a:latin typeface="Times New Roman"/>
              <a:ea typeface="Times New Roman"/>
              <a:cs typeface="Times New Roman"/>
              <a:sym typeface="Times New Roman"/>
            </a:endParaRPr>
          </a:p>
          <a:p>
            <a:pPr indent="-323850" lvl="0" marL="457200" rtl="0" algn="just">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Improve on the Technical support on all services like streaming, phone connection and internet. Be up-to-date with current technology.</a:t>
            </a:r>
            <a:endParaRPr sz="1500">
              <a:solidFill>
                <a:srgbClr val="FFFFFF"/>
              </a:solidFill>
              <a:latin typeface="Times New Roman"/>
              <a:ea typeface="Times New Roman"/>
              <a:cs typeface="Times New Roman"/>
              <a:sym typeface="Times New Roman"/>
            </a:endParaRPr>
          </a:p>
          <a:p>
            <a:pPr indent="-323850" lvl="0" marL="457200" rtl="0" algn="just">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Collect customer feedback and act on it immediately to prevent new customer churn.</a:t>
            </a:r>
            <a:endParaRPr sz="1500">
              <a:solidFill>
                <a:srgbClr val="FFFFFF"/>
              </a:solidFill>
              <a:latin typeface="Times New Roman"/>
              <a:ea typeface="Times New Roman"/>
              <a:cs typeface="Times New Roman"/>
              <a:sym typeface="Times New Roman"/>
            </a:endParaRPr>
          </a:p>
          <a:p>
            <a:pPr indent="0" lvl="0" marL="0" rtl="0" algn="just">
              <a:spcBef>
                <a:spcPts val="1200"/>
              </a:spcBef>
              <a:spcAft>
                <a:spcPts val="0"/>
              </a:spcAft>
              <a:buNone/>
            </a:pPr>
            <a:r>
              <a:rPr b="1" lang="en-GB" sz="1500">
                <a:solidFill>
                  <a:srgbClr val="00FFFF"/>
                </a:solidFill>
                <a:latin typeface="Times New Roman"/>
                <a:ea typeface="Times New Roman"/>
                <a:cs typeface="Times New Roman"/>
                <a:sym typeface="Times New Roman"/>
              </a:rPr>
              <a:t>Next:</a:t>
            </a:r>
            <a:r>
              <a:rPr lang="en-GB" sz="1500">
                <a:solidFill>
                  <a:srgbClr val="FFFFFF"/>
                </a:solidFill>
                <a:latin typeface="Times New Roman"/>
                <a:ea typeface="Times New Roman"/>
                <a:cs typeface="Times New Roman"/>
                <a:sym typeface="Times New Roman"/>
              </a:rPr>
              <a:t> It will be helpful to get more features to understand the behaviour of the customers according to location and different service providers.</a:t>
            </a:r>
            <a:endParaRPr sz="1500">
              <a:solidFill>
                <a:srgbClr val="FFFFFF"/>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3"/>
          <p:cNvSpPr txBox="1"/>
          <p:nvPr>
            <p:ph idx="1" type="body"/>
          </p:nvPr>
        </p:nvSpPr>
        <p:spPr>
          <a:xfrm>
            <a:off x="1297500" y="660375"/>
            <a:ext cx="7038900" cy="3894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2000">
                <a:solidFill>
                  <a:schemeClr val="accent6"/>
                </a:solidFill>
                <a:latin typeface="Times New Roman"/>
                <a:ea typeface="Times New Roman"/>
                <a:cs typeface="Times New Roman"/>
                <a:sym typeface="Times New Roman"/>
              </a:rPr>
              <a:t>Scope for future work:</a:t>
            </a:r>
            <a:endParaRPr b="1" sz="2000">
              <a:solidFill>
                <a:schemeClr val="accent6"/>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500">
              <a:solidFill>
                <a:schemeClr val="accent6"/>
              </a:solidFill>
              <a:latin typeface="Times New Roman"/>
              <a:ea typeface="Times New Roman"/>
              <a:cs typeface="Times New Roman"/>
              <a:sym typeface="Times New Roman"/>
            </a:endParaRPr>
          </a:p>
          <a:p>
            <a:pPr indent="-323850" lvl="0" marL="457200" rtl="0" algn="just">
              <a:spcBef>
                <a:spcPts val="120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More predictive models could be tried. However, there is no guarantee of better accuracy, as we have seen similar accuracy with logistic regression, decision tree and random forest. This actually means most of the variance in the data is explained.</a:t>
            </a:r>
            <a:endParaRPr sz="1500">
              <a:solidFill>
                <a:srgbClr val="FFFFFF"/>
              </a:solidFill>
              <a:latin typeface="Times New Roman"/>
              <a:ea typeface="Times New Roman"/>
              <a:cs typeface="Times New Roman"/>
              <a:sym typeface="Times New Roman"/>
            </a:endParaRPr>
          </a:p>
          <a:p>
            <a:pPr indent="-323850" lvl="0" marL="457200" rtl="0" algn="just">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One could collect more data through surveys, analyze them using NLP techniques and take more measures.</a:t>
            </a:r>
            <a:endParaRPr sz="1500">
              <a:solidFill>
                <a:srgbClr val="FFFFFF"/>
              </a:solidFill>
              <a:latin typeface="Times New Roman"/>
              <a:ea typeface="Times New Roman"/>
              <a:cs typeface="Times New Roman"/>
              <a:sym typeface="Times New Roman"/>
            </a:endParaRPr>
          </a:p>
          <a:p>
            <a:pPr indent="-323850" lvl="0" marL="457200" rtl="0" algn="just">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There is a scope to collect historical data on company customers over a few decades, and fight out clear reason for customer drop.</a:t>
            </a:r>
            <a:endParaRPr sz="1600">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4"/>
          <p:cNvSpPr txBox="1"/>
          <p:nvPr>
            <p:ph type="ctrTitle"/>
          </p:nvPr>
        </p:nvSpPr>
        <p:spPr>
          <a:xfrm>
            <a:off x="3537150" y="1730800"/>
            <a:ext cx="5017500" cy="12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6500">
                <a:solidFill>
                  <a:schemeClr val="accent6"/>
                </a:solidFill>
                <a:latin typeface="Kalam"/>
                <a:ea typeface="Kalam"/>
                <a:cs typeface="Kalam"/>
                <a:sym typeface="Kalam"/>
              </a:rPr>
              <a:t>Thank You</a:t>
            </a:r>
            <a:endParaRPr b="1" sz="6500">
              <a:solidFill>
                <a:schemeClr val="accent6"/>
              </a:solidFill>
              <a:latin typeface="Kalam"/>
              <a:ea typeface="Kalam"/>
              <a:cs typeface="Kalam"/>
              <a:sym typeface="Kala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chemeClr val="accent6"/>
                </a:solidFill>
                <a:latin typeface="Times New Roman"/>
                <a:ea typeface="Times New Roman"/>
                <a:cs typeface="Times New Roman"/>
                <a:sym typeface="Times New Roman"/>
              </a:rPr>
              <a:t>DATA WRANGLING</a:t>
            </a:r>
            <a:endParaRPr/>
          </a:p>
        </p:txBody>
      </p:sp>
      <p:sp>
        <p:nvSpPr>
          <p:cNvPr id="159" name="Google Shape;159;p17"/>
          <p:cNvSpPr txBox="1"/>
          <p:nvPr>
            <p:ph idx="1" type="body"/>
          </p:nvPr>
        </p:nvSpPr>
        <p:spPr>
          <a:xfrm>
            <a:off x="1297500" y="1567550"/>
            <a:ext cx="7038900" cy="28278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The data was obtained from Kaggle and was very clean and required minimal data cleaning steps.</a:t>
            </a:r>
            <a:endParaRPr sz="1500">
              <a:solidFill>
                <a:srgbClr val="FFFFFF"/>
              </a:solidFill>
              <a:latin typeface="Times New Roman"/>
              <a:ea typeface="Times New Roman"/>
              <a:cs typeface="Times New Roman"/>
              <a:sym typeface="Times New Roman"/>
            </a:endParaRPr>
          </a:p>
          <a:p>
            <a:pPr indent="-342900" lvl="0" marL="457200" rtl="0" algn="just">
              <a:spcBef>
                <a:spcPts val="0"/>
              </a:spcBef>
              <a:spcAft>
                <a:spcPts val="0"/>
              </a:spcAft>
              <a:buClr>
                <a:srgbClr val="FFFFFF"/>
              </a:buClr>
              <a:buSzPts val="1800"/>
              <a:buFont typeface="Times New Roman"/>
              <a:buAutoNum type="arabicPeriod"/>
            </a:pPr>
            <a:r>
              <a:rPr lang="en-GB" sz="1500">
                <a:solidFill>
                  <a:srgbClr val="FFFFFF"/>
                </a:solidFill>
                <a:latin typeface="Times New Roman"/>
                <a:ea typeface="Times New Roman"/>
                <a:cs typeface="Times New Roman"/>
                <a:sym typeface="Times New Roman"/>
              </a:rPr>
              <a:t>The data contains </a:t>
            </a:r>
            <a:r>
              <a:rPr lang="en-GB" sz="1500">
                <a:solidFill>
                  <a:srgbClr val="00FFFF"/>
                </a:solidFill>
                <a:latin typeface="Times New Roman"/>
                <a:ea typeface="Times New Roman"/>
                <a:cs typeface="Times New Roman"/>
                <a:sym typeface="Times New Roman"/>
              </a:rPr>
              <a:t>7043 rows (customers)</a:t>
            </a:r>
            <a:r>
              <a:rPr lang="en-GB" sz="1500">
                <a:solidFill>
                  <a:srgbClr val="FFFFFF"/>
                </a:solidFill>
                <a:latin typeface="Times New Roman"/>
                <a:ea typeface="Times New Roman"/>
                <a:cs typeface="Times New Roman"/>
                <a:sym typeface="Times New Roman"/>
              </a:rPr>
              <a:t> and </a:t>
            </a:r>
            <a:r>
              <a:rPr lang="en-GB" sz="1500">
                <a:solidFill>
                  <a:srgbClr val="00FFFF"/>
                </a:solidFill>
                <a:latin typeface="Times New Roman"/>
                <a:ea typeface="Times New Roman"/>
                <a:cs typeface="Times New Roman"/>
                <a:sym typeface="Times New Roman"/>
              </a:rPr>
              <a:t>21 columns (features)</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indent="-323850" lvl="0" marL="457200" rtl="0" algn="just">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The column 'TotalCharges' had 11 rows with spaces. Tenure for all these 11 exact rows is also 0, churn is "No" as well. One can interpret this as belonging to all new customers, if indeed these are the only rows with tenure = 0 too. Hence we can set 'TotalCharges' to 0, whenever tenure is 0. So the spaces were converted to 0.</a:t>
            </a:r>
            <a:endParaRPr sz="1500">
              <a:solidFill>
                <a:srgbClr val="FFFFFF"/>
              </a:solidFill>
              <a:latin typeface="Times New Roman"/>
              <a:ea typeface="Times New Roman"/>
              <a:cs typeface="Times New Roman"/>
              <a:sym typeface="Times New Roman"/>
            </a:endParaRPr>
          </a:p>
          <a:p>
            <a:pPr indent="-323850" lvl="0" marL="457200" rtl="0" algn="just">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The 'customerID' column is of no use to us, so it was removed from the DataFrame.</a:t>
            </a:r>
            <a:endParaRPr sz="15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165150"/>
            <a:ext cx="7038900" cy="7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chemeClr val="accent6"/>
                </a:solidFill>
                <a:latin typeface="Times New Roman"/>
                <a:ea typeface="Times New Roman"/>
                <a:cs typeface="Times New Roman"/>
                <a:sym typeface="Times New Roman"/>
              </a:rPr>
              <a:t>EXPLORATORY  </a:t>
            </a:r>
            <a:r>
              <a:rPr b="1" lang="en-GB" sz="3000">
                <a:solidFill>
                  <a:schemeClr val="accent6"/>
                </a:solidFill>
                <a:latin typeface="Times New Roman"/>
                <a:ea typeface="Times New Roman"/>
                <a:cs typeface="Times New Roman"/>
                <a:sym typeface="Times New Roman"/>
              </a:rPr>
              <a:t>DATA  ANALYSIS</a:t>
            </a:r>
            <a:endParaRPr b="1" sz="3000">
              <a:solidFill>
                <a:schemeClr val="accent6"/>
              </a:solidFill>
              <a:latin typeface="Times New Roman"/>
              <a:ea typeface="Times New Roman"/>
              <a:cs typeface="Times New Roman"/>
              <a:sym typeface="Times New Roman"/>
            </a:endParaRPr>
          </a:p>
        </p:txBody>
      </p:sp>
      <p:sp>
        <p:nvSpPr>
          <p:cNvPr id="165" name="Google Shape;165;p18"/>
          <p:cNvSpPr txBox="1"/>
          <p:nvPr>
            <p:ph idx="1" type="body"/>
          </p:nvPr>
        </p:nvSpPr>
        <p:spPr>
          <a:xfrm>
            <a:off x="1297500" y="729350"/>
            <a:ext cx="7700100" cy="43785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1500">
                <a:latin typeface="Times New Roman"/>
                <a:ea typeface="Times New Roman"/>
                <a:cs typeface="Times New Roman"/>
                <a:sym typeface="Times New Roman"/>
              </a:rPr>
              <a:t>Here we are going to ask and answer a few questions about the data with respect to our dependent variable and also visualize &amp; get insights from it.</a:t>
            </a:r>
            <a:endParaRPr b="1" sz="1800">
              <a:latin typeface="Times New Roman"/>
              <a:ea typeface="Times New Roman"/>
              <a:cs typeface="Times New Roman"/>
              <a:sym typeface="Times New Roman"/>
            </a:endParaRPr>
          </a:p>
          <a:p>
            <a:pPr indent="0" lvl="0" marL="0" rtl="0" algn="just">
              <a:spcBef>
                <a:spcPts val="1200"/>
              </a:spcBef>
              <a:spcAft>
                <a:spcPts val="0"/>
              </a:spcAft>
              <a:buNone/>
            </a:pPr>
            <a:r>
              <a:rPr b="1" lang="en-GB" sz="1500">
                <a:solidFill>
                  <a:srgbClr val="00FFFF"/>
                </a:solidFill>
                <a:latin typeface="Times New Roman"/>
                <a:ea typeface="Times New Roman"/>
                <a:cs typeface="Times New Roman"/>
                <a:sym typeface="Times New Roman"/>
              </a:rPr>
              <a:t>Target (Dependent) Variable:</a:t>
            </a:r>
            <a:r>
              <a:rPr lang="en-GB" sz="1500">
                <a:latin typeface="Times New Roman"/>
                <a:ea typeface="Times New Roman"/>
                <a:cs typeface="Times New Roman"/>
                <a:sym typeface="Times New Roman"/>
              </a:rPr>
              <a:t> </a:t>
            </a:r>
            <a:r>
              <a:rPr lang="en-GB" sz="1500">
                <a:solidFill>
                  <a:srgbClr val="CC0000"/>
                </a:solidFill>
                <a:latin typeface="Times New Roman"/>
                <a:ea typeface="Times New Roman"/>
                <a:cs typeface="Times New Roman"/>
                <a:sym typeface="Times New Roman"/>
              </a:rPr>
              <a:t>Churn</a:t>
            </a:r>
            <a:endParaRPr sz="1500">
              <a:solidFill>
                <a:srgbClr val="CC0000"/>
              </a:solidFill>
              <a:latin typeface="Times New Roman"/>
              <a:ea typeface="Times New Roman"/>
              <a:cs typeface="Times New Roman"/>
              <a:sym typeface="Times New Roman"/>
            </a:endParaRPr>
          </a:p>
          <a:p>
            <a:pPr indent="0" lvl="0" marL="0" rtl="0" algn="just">
              <a:spcBef>
                <a:spcPts val="1200"/>
              </a:spcBef>
              <a:spcAft>
                <a:spcPts val="0"/>
              </a:spcAft>
              <a:buNone/>
            </a:pPr>
            <a:r>
              <a:rPr b="1" lang="en-GB" sz="1500">
                <a:solidFill>
                  <a:srgbClr val="00FFFF"/>
                </a:solidFill>
                <a:latin typeface="Times New Roman"/>
                <a:ea typeface="Times New Roman"/>
                <a:cs typeface="Times New Roman"/>
                <a:sym typeface="Times New Roman"/>
              </a:rPr>
              <a:t>Feature (Independent) Variables:</a:t>
            </a:r>
            <a:r>
              <a:rPr lang="en-GB" sz="1500">
                <a:latin typeface="Times New Roman"/>
                <a:ea typeface="Times New Roman"/>
                <a:cs typeface="Times New Roman"/>
                <a:sym typeface="Times New Roman"/>
              </a:rPr>
              <a:t> 19 variables out of 20.</a:t>
            </a:r>
            <a:endParaRPr sz="1500">
              <a:latin typeface="Times New Roman"/>
              <a:ea typeface="Times New Roman"/>
              <a:cs typeface="Times New Roman"/>
              <a:sym typeface="Times New Roman"/>
            </a:endParaRPr>
          </a:p>
          <a:p>
            <a:pPr indent="0" lvl="0" marL="0" rtl="0" algn="just">
              <a:spcBef>
                <a:spcPts val="1200"/>
              </a:spcBef>
              <a:spcAft>
                <a:spcPts val="0"/>
              </a:spcAft>
              <a:buNone/>
            </a:pPr>
            <a:r>
              <a:rPr lang="en-GB" sz="1500">
                <a:latin typeface="Times New Roman"/>
                <a:ea typeface="Times New Roman"/>
                <a:cs typeface="Times New Roman"/>
                <a:sym typeface="Times New Roman"/>
              </a:rPr>
              <a:t>We can divide the independent variables into:</a:t>
            </a:r>
            <a:endParaRPr sz="1500">
              <a:latin typeface="Times New Roman"/>
              <a:ea typeface="Times New Roman"/>
              <a:cs typeface="Times New Roman"/>
              <a:sym typeface="Times New Roman"/>
            </a:endParaRPr>
          </a:p>
          <a:p>
            <a:pPr indent="-323850" lvl="0" marL="457200" rtl="0" algn="just">
              <a:lnSpc>
                <a:spcPct val="100000"/>
              </a:lnSpc>
              <a:spcBef>
                <a:spcPts val="1200"/>
              </a:spcBef>
              <a:spcAft>
                <a:spcPts val="0"/>
              </a:spcAft>
              <a:buSzPts val="1500"/>
              <a:buChar char="●"/>
            </a:pPr>
            <a:r>
              <a:rPr b="1" lang="en-GB" sz="1500">
                <a:latin typeface="Times New Roman"/>
                <a:ea typeface="Times New Roman"/>
                <a:cs typeface="Times New Roman"/>
                <a:sym typeface="Times New Roman"/>
              </a:rPr>
              <a:t>Person specific :</a:t>
            </a:r>
            <a:r>
              <a:rPr lang="en-GB" sz="1500">
                <a:latin typeface="Times New Roman"/>
                <a:ea typeface="Times New Roman"/>
                <a:cs typeface="Times New Roman"/>
                <a:sym typeface="Times New Roman"/>
              </a:rPr>
              <a:t> </a:t>
            </a:r>
            <a:r>
              <a:rPr lang="en-GB" sz="1500">
                <a:solidFill>
                  <a:srgbClr val="3C78D8"/>
                </a:solidFill>
                <a:latin typeface="Times New Roman"/>
                <a:ea typeface="Times New Roman"/>
                <a:cs typeface="Times New Roman"/>
                <a:sym typeface="Times New Roman"/>
              </a:rPr>
              <a:t>gender, SeniorCitizen, Partner, Dependents, tenure</a:t>
            </a:r>
            <a:endParaRPr sz="1500">
              <a:solidFill>
                <a:srgbClr val="3C78D8"/>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SzPts val="1500"/>
              <a:buChar char="●"/>
            </a:pPr>
            <a:r>
              <a:rPr b="1" lang="en-GB" sz="1500">
                <a:latin typeface="Times New Roman"/>
                <a:ea typeface="Times New Roman"/>
                <a:cs typeface="Times New Roman"/>
                <a:sym typeface="Times New Roman"/>
              </a:rPr>
              <a:t>Service specific :</a:t>
            </a:r>
            <a:endParaRPr b="1" sz="1500">
              <a:latin typeface="Times New Roman"/>
              <a:ea typeface="Times New Roman"/>
              <a:cs typeface="Times New Roman"/>
              <a:sym typeface="Times New Roman"/>
            </a:endParaRPr>
          </a:p>
          <a:p>
            <a:pPr indent="-228600" lvl="0" marL="914400" rtl="0" algn="l">
              <a:lnSpc>
                <a:spcPct val="100000"/>
              </a:lnSpc>
              <a:spcBef>
                <a:spcPts val="1200"/>
              </a:spcBef>
              <a:spcAft>
                <a:spcPts val="0"/>
              </a:spcAft>
              <a:buNone/>
            </a:pPr>
            <a:r>
              <a:rPr lang="en-GB" sz="1500">
                <a:latin typeface="Courier New"/>
                <a:ea typeface="Courier New"/>
                <a:cs typeface="Courier New"/>
                <a:sym typeface="Courier New"/>
              </a:rPr>
              <a:t>o </a:t>
            </a:r>
            <a:r>
              <a:rPr lang="en-GB" sz="1500">
                <a:latin typeface="Times New Roman"/>
                <a:ea typeface="Times New Roman"/>
                <a:cs typeface="Times New Roman"/>
                <a:sym typeface="Times New Roman"/>
              </a:rPr>
              <a:t>Phone : </a:t>
            </a:r>
            <a:r>
              <a:rPr lang="en-GB" sz="1500">
                <a:solidFill>
                  <a:srgbClr val="3C78D8"/>
                </a:solidFill>
                <a:latin typeface="Times New Roman"/>
                <a:ea typeface="Times New Roman"/>
                <a:cs typeface="Times New Roman"/>
                <a:sym typeface="Times New Roman"/>
              </a:rPr>
              <a:t>PhoneService, MultipleLines </a:t>
            </a:r>
            <a:endParaRPr sz="1500">
              <a:solidFill>
                <a:srgbClr val="3C78D8"/>
              </a:solidFill>
              <a:latin typeface="Times New Roman"/>
              <a:ea typeface="Times New Roman"/>
              <a:cs typeface="Times New Roman"/>
              <a:sym typeface="Times New Roman"/>
            </a:endParaRPr>
          </a:p>
          <a:p>
            <a:pPr indent="-228600" lvl="0" marL="914400" rtl="0" algn="l">
              <a:lnSpc>
                <a:spcPct val="100000"/>
              </a:lnSpc>
              <a:spcBef>
                <a:spcPts val="1200"/>
              </a:spcBef>
              <a:spcAft>
                <a:spcPts val="0"/>
              </a:spcAft>
              <a:buNone/>
            </a:pPr>
            <a:r>
              <a:rPr lang="en-GB" sz="1500">
                <a:latin typeface="Courier New"/>
                <a:ea typeface="Courier New"/>
                <a:cs typeface="Courier New"/>
                <a:sym typeface="Courier New"/>
              </a:rPr>
              <a:t>o </a:t>
            </a:r>
            <a:r>
              <a:rPr lang="en-GB" sz="1500">
                <a:latin typeface="Times New Roman"/>
                <a:ea typeface="Times New Roman"/>
                <a:cs typeface="Times New Roman"/>
                <a:sym typeface="Times New Roman"/>
              </a:rPr>
              <a:t>Internet : </a:t>
            </a:r>
            <a:r>
              <a:rPr lang="en-GB" sz="1500">
                <a:solidFill>
                  <a:srgbClr val="3C78D8"/>
                </a:solidFill>
                <a:latin typeface="Times New Roman"/>
                <a:ea typeface="Times New Roman"/>
                <a:cs typeface="Times New Roman"/>
                <a:sym typeface="Times New Roman"/>
              </a:rPr>
              <a:t>InternetService, OnlineSecurity, OnlineBackup, StreamingTV, StreamingMovies, TechSupport, DeviceProtection</a:t>
            </a:r>
            <a:r>
              <a:rPr lang="en-GB"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323850" lvl="0" marL="457200" rtl="0" algn="l">
              <a:lnSpc>
                <a:spcPct val="100000"/>
              </a:lnSpc>
              <a:spcBef>
                <a:spcPts val="1200"/>
              </a:spcBef>
              <a:spcAft>
                <a:spcPts val="0"/>
              </a:spcAft>
              <a:buSzPts val="1500"/>
              <a:buFont typeface="Times New Roman"/>
              <a:buChar char="●"/>
            </a:pPr>
            <a:r>
              <a:rPr b="1" lang="en-GB" sz="1500">
                <a:latin typeface="Times New Roman"/>
                <a:ea typeface="Times New Roman"/>
                <a:cs typeface="Times New Roman"/>
                <a:sym typeface="Times New Roman"/>
              </a:rPr>
              <a:t>Money specific :</a:t>
            </a:r>
            <a:r>
              <a:rPr lang="en-GB" sz="1500">
                <a:latin typeface="Times New Roman"/>
                <a:ea typeface="Times New Roman"/>
                <a:cs typeface="Times New Roman"/>
                <a:sym typeface="Times New Roman"/>
              </a:rPr>
              <a:t> </a:t>
            </a:r>
            <a:r>
              <a:rPr lang="en-GB" sz="1500">
                <a:solidFill>
                  <a:srgbClr val="3C78D8"/>
                </a:solidFill>
                <a:latin typeface="Times New Roman"/>
                <a:ea typeface="Times New Roman"/>
                <a:cs typeface="Times New Roman"/>
                <a:sym typeface="Times New Roman"/>
              </a:rPr>
              <a:t>MonthlyCharges, TotalCharges, Contract, PaperlessBilling, PaymentMethod</a:t>
            </a:r>
            <a:endParaRPr sz="1500">
              <a:solidFill>
                <a:srgbClr val="3C78D8"/>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23850" y="942975"/>
            <a:ext cx="7746300" cy="3521100"/>
          </a:xfrm>
          <a:prstGeom prst="rect">
            <a:avLst/>
          </a:prstGeom>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b="1" lang="en-GB" sz="1500">
                <a:latin typeface="Times New Roman"/>
                <a:ea typeface="Times New Roman"/>
                <a:cs typeface="Times New Roman"/>
                <a:sym typeface="Times New Roman"/>
              </a:rPr>
              <a:t>The questions to which we seek answers:</a:t>
            </a:r>
            <a:endParaRPr b="1" sz="1500">
              <a:latin typeface="Times New Roman"/>
              <a:ea typeface="Times New Roman"/>
              <a:cs typeface="Times New Roman"/>
              <a:sym typeface="Times New Roman"/>
            </a:endParaRPr>
          </a:p>
          <a:p>
            <a:pPr indent="-323850" lvl="0" marL="457200" rtl="0" algn="just">
              <a:lnSpc>
                <a:spcPct val="115000"/>
              </a:lnSpc>
              <a:spcBef>
                <a:spcPts val="120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a:t>
            </a:r>
            <a:r>
              <a:rPr lang="en-GB" sz="1500">
                <a:solidFill>
                  <a:schemeClr val="accent6"/>
                </a:solidFill>
                <a:latin typeface="Times New Roman"/>
                <a:ea typeface="Times New Roman"/>
                <a:cs typeface="Times New Roman"/>
                <a:sym typeface="Times New Roman"/>
              </a:rPr>
              <a:t>gender specific to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Are there any </a:t>
            </a:r>
            <a:r>
              <a:rPr lang="en-GB" sz="1500">
                <a:solidFill>
                  <a:schemeClr val="accent6"/>
                </a:solidFill>
                <a:latin typeface="Times New Roman"/>
                <a:ea typeface="Times New Roman"/>
                <a:cs typeface="Times New Roman"/>
                <a:sym typeface="Times New Roman"/>
              </a:rPr>
              <a:t>person specific trends in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a:t>
            </a:r>
            <a:r>
              <a:rPr lang="en-GB" sz="1500">
                <a:solidFill>
                  <a:schemeClr val="accent6"/>
                </a:solidFill>
                <a:latin typeface="Times New Roman"/>
                <a:ea typeface="Times New Roman"/>
                <a:cs typeface="Times New Roman"/>
                <a:sym typeface="Times New Roman"/>
              </a:rPr>
              <a:t>tenure and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certain types of </a:t>
            </a:r>
            <a:r>
              <a:rPr lang="en-GB" sz="1500">
                <a:solidFill>
                  <a:schemeClr val="accent6"/>
                </a:solidFill>
                <a:latin typeface="Times New Roman"/>
                <a:ea typeface="Times New Roman"/>
                <a:cs typeface="Times New Roman"/>
                <a:sym typeface="Times New Roman"/>
              </a:rPr>
              <a:t>services and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different types of </a:t>
            </a:r>
            <a:r>
              <a:rPr lang="en-GB" sz="1500">
                <a:solidFill>
                  <a:schemeClr val="accent6"/>
                </a:solidFill>
                <a:latin typeface="Times New Roman"/>
                <a:ea typeface="Times New Roman"/>
                <a:cs typeface="Times New Roman"/>
                <a:sym typeface="Times New Roman"/>
              </a:rPr>
              <a:t>contract and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a:t>
            </a:r>
            <a:r>
              <a:rPr lang="en-GB" sz="1500">
                <a:solidFill>
                  <a:schemeClr val="accent6"/>
                </a:solidFill>
                <a:latin typeface="Times New Roman"/>
                <a:ea typeface="Times New Roman"/>
                <a:cs typeface="Times New Roman"/>
                <a:sym typeface="Times New Roman"/>
              </a:rPr>
              <a:t>paperless billing and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different types of </a:t>
            </a:r>
            <a:r>
              <a:rPr lang="en-GB" sz="1500">
                <a:solidFill>
                  <a:schemeClr val="accent6"/>
                </a:solidFill>
                <a:latin typeface="Times New Roman"/>
                <a:ea typeface="Times New Roman"/>
                <a:cs typeface="Times New Roman"/>
                <a:sym typeface="Times New Roman"/>
              </a:rPr>
              <a:t>payment methods and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a:t>
            </a:r>
            <a:r>
              <a:rPr lang="en-GB" sz="1500">
                <a:solidFill>
                  <a:schemeClr val="accent6"/>
                </a:solidFill>
                <a:latin typeface="Times New Roman"/>
                <a:ea typeface="Times New Roman"/>
                <a:cs typeface="Times New Roman"/>
                <a:sym typeface="Times New Roman"/>
              </a:rPr>
              <a:t>monthly charges and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a:t>
            </a:r>
            <a:r>
              <a:rPr lang="en-GB" sz="1500">
                <a:solidFill>
                  <a:schemeClr val="accent6"/>
                </a:solidFill>
                <a:latin typeface="Times New Roman"/>
                <a:ea typeface="Times New Roman"/>
                <a:cs typeface="Times New Roman"/>
                <a:sym typeface="Times New Roman"/>
              </a:rPr>
              <a:t>total charges and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a:t>
            </a:r>
            <a:r>
              <a:rPr lang="en-GB" sz="1500">
                <a:solidFill>
                  <a:schemeClr val="accent6"/>
                </a:solidFill>
                <a:latin typeface="Times New Roman"/>
                <a:ea typeface="Times New Roman"/>
                <a:cs typeface="Times New Roman"/>
                <a:sym typeface="Times New Roman"/>
              </a:rPr>
              <a:t>monthly charges and total charge with respect to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a:t>
            </a:r>
            <a:r>
              <a:rPr lang="en-GB" sz="1500">
                <a:solidFill>
                  <a:schemeClr val="accent6"/>
                </a:solidFill>
                <a:latin typeface="Times New Roman"/>
                <a:ea typeface="Times New Roman"/>
                <a:cs typeface="Times New Roman"/>
                <a:sym typeface="Times New Roman"/>
              </a:rPr>
              <a:t>monthly charges and tenure with respect to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a:t>
            </a:r>
            <a:r>
              <a:rPr lang="en-GB" sz="1500">
                <a:solidFill>
                  <a:schemeClr val="accent6"/>
                </a:solidFill>
                <a:latin typeface="Times New Roman"/>
                <a:ea typeface="Times New Roman"/>
                <a:cs typeface="Times New Roman"/>
                <a:sym typeface="Times New Roman"/>
              </a:rPr>
              <a:t>total charges and tenure with respect to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455925" y="598425"/>
            <a:ext cx="8334900" cy="4395600"/>
          </a:xfrm>
          <a:prstGeom prst="rect">
            <a:avLst/>
          </a:prstGeom>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b="1" lang="en-GB" sz="2000">
                <a:solidFill>
                  <a:schemeClr val="accent6"/>
                </a:solidFill>
                <a:latin typeface="Times New Roman"/>
                <a:ea typeface="Times New Roman"/>
                <a:cs typeface="Times New Roman"/>
                <a:sym typeface="Times New Roman"/>
              </a:rPr>
              <a:t>Customer Churn in the data:</a:t>
            </a:r>
            <a:endParaRPr b="1" sz="2000">
              <a:solidFill>
                <a:schemeClr val="accent6"/>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1500">
                <a:latin typeface="Times New Roman"/>
                <a:ea typeface="Times New Roman"/>
                <a:cs typeface="Times New Roman"/>
                <a:sym typeface="Times New Roman"/>
              </a:rPr>
              <a:t>First let us check out the number of customers who have churned or not churned.</a:t>
            </a:r>
            <a:endParaRPr b="1" sz="19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b="1" sz="16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b="1" sz="16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b="1" sz="16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b="1" sz="16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b="1" sz="16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b="1" sz="1600">
              <a:latin typeface="Times New Roman"/>
              <a:ea typeface="Times New Roman"/>
              <a:cs typeface="Times New Roman"/>
              <a:sym typeface="Times New Roman"/>
            </a:endParaRPr>
          </a:p>
          <a:p>
            <a:pPr indent="-323850" lvl="0" marL="457200" rtl="0" algn="just">
              <a:lnSpc>
                <a:spcPct val="115000"/>
              </a:lnSpc>
              <a:spcBef>
                <a:spcPts val="1200"/>
              </a:spcBef>
              <a:spcAft>
                <a:spcPts val="0"/>
              </a:spcAft>
              <a:buSzPts val="1500"/>
              <a:buFont typeface="Times New Roman"/>
              <a:buChar char="➔"/>
            </a:pPr>
            <a:r>
              <a:rPr b="1" lang="en-GB" sz="1500">
                <a:latin typeface="Times New Roman"/>
                <a:ea typeface="Times New Roman"/>
                <a:cs typeface="Times New Roman"/>
                <a:sym typeface="Times New Roman"/>
              </a:rPr>
              <a:t>So, we can see from above - </a:t>
            </a:r>
            <a:endParaRPr b="1" sz="1500">
              <a:latin typeface="Times New Roman"/>
              <a:ea typeface="Times New Roman"/>
              <a:cs typeface="Times New Roman"/>
              <a:sym typeface="Times New Roman"/>
            </a:endParaRPr>
          </a:p>
          <a:p>
            <a:pPr indent="-323850" lvl="0" marL="914400" rtl="0" algn="just">
              <a:lnSpc>
                <a:spcPct val="115000"/>
              </a:lnSpc>
              <a:spcBef>
                <a:spcPts val="0"/>
              </a:spcBef>
              <a:spcAft>
                <a:spcPts val="0"/>
              </a:spcAft>
              <a:buClr>
                <a:srgbClr val="3C78D8"/>
              </a:buClr>
              <a:buSzPts val="1500"/>
              <a:buFont typeface="Times New Roman"/>
              <a:buChar char="●"/>
            </a:pPr>
            <a:r>
              <a:rPr lang="en-GB" sz="1500">
                <a:solidFill>
                  <a:srgbClr val="3C78D8"/>
                </a:solidFill>
                <a:latin typeface="Times New Roman"/>
                <a:ea typeface="Times New Roman"/>
                <a:cs typeface="Times New Roman"/>
                <a:sym typeface="Times New Roman"/>
              </a:rPr>
              <a:t>Churn No - 5174 or 73.5%</a:t>
            </a:r>
            <a:endParaRPr sz="1500">
              <a:solidFill>
                <a:srgbClr val="3C78D8"/>
              </a:solidFill>
              <a:latin typeface="Times New Roman"/>
              <a:ea typeface="Times New Roman"/>
              <a:cs typeface="Times New Roman"/>
              <a:sym typeface="Times New Roman"/>
            </a:endParaRPr>
          </a:p>
          <a:p>
            <a:pPr indent="-323850" lvl="0" marL="914400" rtl="0" algn="just">
              <a:lnSpc>
                <a:spcPct val="115000"/>
              </a:lnSpc>
              <a:spcBef>
                <a:spcPts val="0"/>
              </a:spcBef>
              <a:spcAft>
                <a:spcPts val="0"/>
              </a:spcAft>
              <a:buClr>
                <a:srgbClr val="CC0000"/>
              </a:buClr>
              <a:buSzPts val="1500"/>
              <a:buFont typeface="Times New Roman"/>
              <a:buChar char="●"/>
            </a:pPr>
            <a:r>
              <a:rPr lang="en-GB" sz="1500">
                <a:solidFill>
                  <a:srgbClr val="CC0000"/>
                </a:solidFill>
                <a:latin typeface="Times New Roman"/>
                <a:ea typeface="Times New Roman"/>
                <a:cs typeface="Times New Roman"/>
                <a:sym typeface="Times New Roman"/>
              </a:rPr>
              <a:t>Churn Yes - 1869 or 26.5%</a:t>
            </a:r>
            <a:endParaRPr sz="1500">
              <a:solidFill>
                <a:srgbClr val="CC0000"/>
              </a:solidFill>
              <a:latin typeface="Times New Roman"/>
              <a:ea typeface="Times New Roman"/>
              <a:cs typeface="Times New Roman"/>
              <a:sym typeface="Times New Roman"/>
            </a:endParaRPr>
          </a:p>
          <a:p>
            <a:pPr indent="0" lvl="0" marL="0" rtl="0" algn="l">
              <a:spcBef>
                <a:spcPts val="200"/>
              </a:spcBef>
              <a:spcAft>
                <a:spcPts val="0"/>
              </a:spcAft>
              <a:buNone/>
            </a:pPr>
            <a:r>
              <a:t/>
            </a:r>
            <a:endParaRPr/>
          </a:p>
        </p:txBody>
      </p:sp>
      <p:pic>
        <p:nvPicPr>
          <p:cNvPr id="176" name="Google Shape;176;p20"/>
          <p:cNvPicPr preferRelativeResize="0"/>
          <p:nvPr/>
        </p:nvPicPr>
        <p:blipFill>
          <a:blip r:embed="rId3">
            <a:alphaModFix/>
          </a:blip>
          <a:stretch>
            <a:fillRect/>
          </a:stretch>
        </p:blipFill>
        <p:spPr>
          <a:xfrm>
            <a:off x="4435027" y="1428750"/>
            <a:ext cx="3011074" cy="2254350"/>
          </a:xfrm>
          <a:prstGeom prst="rect">
            <a:avLst/>
          </a:prstGeom>
          <a:noFill/>
          <a:ln>
            <a:noFill/>
          </a:ln>
        </p:spPr>
      </p:pic>
      <p:pic>
        <p:nvPicPr>
          <p:cNvPr id="177" name="Google Shape;177;p20"/>
          <p:cNvPicPr preferRelativeResize="0"/>
          <p:nvPr/>
        </p:nvPicPr>
        <p:blipFill>
          <a:blip r:embed="rId4">
            <a:alphaModFix/>
          </a:blip>
          <a:stretch>
            <a:fillRect/>
          </a:stretch>
        </p:blipFill>
        <p:spPr>
          <a:xfrm>
            <a:off x="700100" y="1403025"/>
            <a:ext cx="3171204" cy="228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448800" y="641150"/>
            <a:ext cx="8171100" cy="4345800"/>
          </a:xfrm>
          <a:prstGeom prst="rect">
            <a:avLst/>
          </a:prstGeom>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b="1" lang="en-GB" sz="2000">
                <a:solidFill>
                  <a:schemeClr val="accent6"/>
                </a:solidFill>
                <a:latin typeface="Times New Roman"/>
                <a:ea typeface="Times New Roman"/>
                <a:cs typeface="Times New Roman"/>
                <a:sym typeface="Times New Roman"/>
              </a:rPr>
              <a:t>Gender distribution:</a:t>
            </a:r>
            <a:endParaRPr b="1" sz="2000">
              <a:solidFill>
                <a:schemeClr val="accent6"/>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1500">
                <a:latin typeface="Times New Roman"/>
                <a:ea typeface="Times New Roman"/>
                <a:cs typeface="Times New Roman"/>
                <a:sym typeface="Times New Roman"/>
              </a:rPr>
              <a:t>Let's see the gender distribution in the dataset.</a:t>
            </a:r>
            <a:endParaRPr sz="15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5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5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5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5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5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5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500">
              <a:latin typeface="Times New Roman"/>
              <a:ea typeface="Times New Roman"/>
              <a:cs typeface="Times New Roman"/>
              <a:sym typeface="Times New Roman"/>
            </a:endParaRPr>
          </a:p>
          <a:p>
            <a:pPr indent="-323850" lvl="0" marL="457200" rtl="0" algn="just">
              <a:lnSpc>
                <a:spcPct val="115000"/>
              </a:lnSpc>
              <a:spcBef>
                <a:spcPts val="1200"/>
              </a:spcBef>
              <a:spcAft>
                <a:spcPts val="0"/>
              </a:spcAft>
              <a:buSzPts val="1500"/>
              <a:buFont typeface="Times New Roman"/>
              <a:buChar char="➔"/>
            </a:pPr>
            <a:r>
              <a:rPr lang="en-GB" sz="1500">
                <a:latin typeface="Times New Roman"/>
                <a:ea typeface="Times New Roman"/>
                <a:cs typeface="Times New Roman"/>
                <a:sym typeface="Times New Roman"/>
              </a:rPr>
              <a:t>We can see that the gender distribution looks balanced.</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pic>
        <p:nvPicPr>
          <p:cNvPr id="183" name="Google Shape;183;p21"/>
          <p:cNvPicPr preferRelativeResize="0"/>
          <p:nvPr/>
        </p:nvPicPr>
        <p:blipFill>
          <a:blip r:embed="rId3">
            <a:alphaModFix/>
          </a:blip>
          <a:stretch>
            <a:fillRect/>
          </a:stretch>
        </p:blipFill>
        <p:spPr>
          <a:xfrm>
            <a:off x="1438275" y="1319226"/>
            <a:ext cx="3360575" cy="2568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