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1277-BCAA-1367-5C18-67417FE11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5F3AD-07B6-515C-D7FE-2FCF7D827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A27BC-0EE6-3D99-DE72-EA36B7DD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5951-3A61-A78C-78AE-1A795980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AFF2-31DC-E8A5-E9DF-DCDF3165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8CA9-DF48-FDCC-BB50-377F2454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076D3-B242-3EBD-9486-E17B6C6EC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A35D-7565-2EA4-2CA1-77872D3F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1F04-0297-05EC-37DE-FB27E1AD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3328A-E2B7-CAEA-BFAE-65F8D1FF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C89E9-CD5C-135F-B3C4-77EF7A0F4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E6300-8C7F-910C-88FD-1BF484B85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50C6-69F3-7863-4F40-52030CAD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5910-D8C9-62C7-AED6-5C54CDE3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BF10-76F2-81ED-D79C-66F810C2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9A7E-5D67-D83C-19F0-828DFC7C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4EEC-D0B5-F290-A63F-1C903604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D3AE-F3FF-5571-F522-9B39E981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E4AE-8F11-0384-8BEB-D92AB23B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9063-7201-123D-6E33-5F1FA275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7832-7276-858F-1695-87121DF6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9F5B-F6D4-C0A3-087C-3A51F5D9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FE53-F086-391D-9F3D-C44E1437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F1C08-3E30-3FDE-1C59-13FAD2A3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1C5B-8F23-DFAD-DE45-726EB558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2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40A7-9A81-36FD-BEEA-FAD180ED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B64A-A6C3-A3B3-E767-824EEC627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5F0AF-B21A-8830-FA50-19F64DCC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F5C58-04C7-BD74-5ACE-8B942377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E6090-B988-70D9-D124-5EEBF954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5792-2DF3-1D20-BA95-9A5E1318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4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F697-8967-8E03-50BC-CA92FFDC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57BA-6750-792A-6256-528F5C78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82AEB-792B-4947-F636-BB1DACA61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9AB33-239B-531F-2EB1-CF6D0F8C9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F5E5C-B02F-FFB8-CA3B-C4C4D464C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92DA8-19C1-3D3A-50A8-06A00017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7E701-85AD-C5C8-9846-8CE9B659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283FB-24D0-ABC9-0E9E-AC22179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157D-1E3D-7F55-DDD4-691D089B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FA55F-FD59-BBF0-4433-161C8F0D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4086-CAFE-A7C4-5D22-3A1D426E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289D3-8E2A-A4ED-D1FC-5EA05D1B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1225B-73EF-0224-FF31-A6B4FA5D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BB34F-2EA3-C652-4153-0EA925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4223-5298-803C-0CA5-CDC9592C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2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CA66-35F9-B225-DF06-FFE2BC94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DEB-CB77-409D-2B26-AFEFB67F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A3D6A-048A-7154-07C9-098AA3439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5B6EE-3AB8-DCD0-73CA-C925B8BC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C490-1068-C95F-2960-A33F1082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A048-4899-5B76-F39F-1C93F125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22E8-D319-7DBE-9EF1-93D7AE6F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ACCC9-D272-E784-3E19-16495C8F9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332A7-D5C6-CDA8-3413-7215FD4A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8582-5F76-9F4D-8CDC-E57D6816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22669-DE6C-FE28-2DE4-A26231C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754D-27C8-84A0-4195-FE61E84F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C1CD5-4A1B-BC81-AC1F-1AFA966C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99FB-6CE8-1B55-5CA3-75403F8A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55B15-55E0-3211-6D83-3A48CED44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A771-EF9F-7A4A-BFA9-FF37E6DA91C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7F91-7FE2-A922-C592-373831821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4F733-2A01-0567-1AB8-38114B286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E249-96D7-5143-926C-41CCD6B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132E179-F0BD-38AE-F500-E9030FBD8B75}"/>
              </a:ext>
            </a:extLst>
          </p:cNvPr>
          <p:cNvGrpSpPr/>
          <p:nvPr/>
        </p:nvGrpSpPr>
        <p:grpSpPr>
          <a:xfrm>
            <a:off x="5521145" y="1909995"/>
            <a:ext cx="1096330" cy="1024884"/>
            <a:chOff x="5859534" y="2053146"/>
            <a:chExt cx="1096330" cy="1024884"/>
          </a:xfrm>
        </p:grpSpPr>
        <p:sp>
          <p:nvSpPr>
            <p:cNvPr id="13" name="Shape 195">
              <a:extLst>
                <a:ext uri="{FF2B5EF4-FFF2-40B4-BE49-F238E27FC236}">
                  <a16:creationId xmlns:a16="http://schemas.microsoft.com/office/drawing/2014/main" id="{95C7045A-8EBA-D15E-94BA-F95D581301A4}"/>
                </a:ext>
              </a:extLst>
            </p:cNvPr>
            <p:cNvSpPr/>
            <p:nvPr/>
          </p:nvSpPr>
          <p:spPr>
            <a:xfrm>
              <a:off x="6248631" y="2053146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14" name="Group 198">
              <a:extLst>
                <a:ext uri="{FF2B5EF4-FFF2-40B4-BE49-F238E27FC236}">
                  <a16:creationId xmlns:a16="http://schemas.microsoft.com/office/drawing/2014/main" id="{D2F99C44-B656-FAE6-10DE-7A0512995329}"/>
                </a:ext>
              </a:extLst>
            </p:cNvPr>
            <p:cNvGrpSpPr/>
            <p:nvPr/>
          </p:nvGrpSpPr>
          <p:grpSpPr>
            <a:xfrm>
              <a:off x="5859534" y="2210886"/>
              <a:ext cx="992341" cy="867144"/>
              <a:chOff x="-283980" y="160392"/>
              <a:chExt cx="992338" cy="867141"/>
            </a:xfrm>
          </p:grpSpPr>
          <p:pic>
            <p:nvPicPr>
              <p:cNvPr id="15" name="_-03.png">
                <a:extLst>
                  <a:ext uri="{FF2B5EF4-FFF2-40B4-BE49-F238E27FC236}">
                    <a16:creationId xmlns:a16="http://schemas.microsoft.com/office/drawing/2014/main" id="{F513C1A1-170A-7D95-D77E-AC80E3ECAB4E}"/>
                  </a:ext>
                </a:extLst>
              </p:cNvPr>
              <p:cNvPicPr/>
              <p:nvPr/>
            </p:nvPicPr>
            <p:blipFill>
              <a:blip r:embed="rId2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6" name="Shape 197">
                <a:extLst>
                  <a:ext uri="{FF2B5EF4-FFF2-40B4-BE49-F238E27FC236}">
                    <a16:creationId xmlns:a16="http://schemas.microsoft.com/office/drawing/2014/main" id="{214C2D55-7411-FFBD-E0FB-137E158E5232}"/>
                  </a:ext>
                </a:extLst>
              </p:cNvPr>
              <p:cNvSpPr/>
              <p:nvPr/>
            </p:nvSpPr>
            <p:spPr>
              <a:xfrm>
                <a:off x="-283980" y="535092"/>
                <a:ext cx="596315" cy="49244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CA" sz="800" b="1" dirty="0">
                    <a:solidFill>
                      <a:srgbClr val="4277BB"/>
                    </a:solidFill>
                  </a:rPr>
                  <a:t>IMAGE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CA" sz="800" b="1" dirty="0">
                    <a:solidFill>
                      <a:srgbClr val="4277BB"/>
                    </a:solidFill>
                  </a:rPr>
                  <a:t>BUILDER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CA" sz="800" b="1" dirty="0">
                    <a:solidFill>
                      <a:srgbClr val="4277BB"/>
                    </a:solidFill>
                  </a:rPr>
                  <a:t>POD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CA" sz="800" b="1" dirty="0">
                    <a:solidFill>
                      <a:srgbClr val="4277BB"/>
                    </a:solidFill>
                  </a:rPr>
                  <a:t>(TERMINAL)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25FE92-DD5A-3F04-5B9B-22D59D16C02F}"/>
              </a:ext>
            </a:extLst>
          </p:cNvPr>
          <p:cNvGrpSpPr/>
          <p:nvPr/>
        </p:nvGrpSpPr>
        <p:grpSpPr>
          <a:xfrm>
            <a:off x="3902183" y="1909995"/>
            <a:ext cx="707233" cy="975262"/>
            <a:chOff x="3902182" y="2024563"/>
            <a:chExt cx="707233" cy="975262"/>
          </a:xfrm>
        </p:grpSpPr>
        <p:grpSp>
          <p:nvGrpSpPr>
            <p:cNvPr id="18" name="Group 191">
              <a:extLst>
                <a:ext uri="{FF2B5EF4-FFF2-40B4-BE49-F238E27FC236}">
                  <a16:creationId xmlns:a16="http://schemas.microsoft.com/office/drawing/2014/main" id="{99E0B5D1-23F7-A6E4-70A0-F5108F58B7E1}"/>
                </a:ext>
              </a:extLst>
            </p:cNvPr>
            <p:cNvGrpSpPr/>
            <p:nvPr/>
          </p:nvGrpSpPr>
          <p:grpSpPr>
            <a:xfrm>
              <a:off x="3902182" y="2024563"/>
              <a:ext cx="707233" cy="707235"/>
              <a:chOff x="8826" y="0"/>
              <a:chExt cx="707231" cy="707231"/>
            </a:xfrm>
          </p:grpSpPr>
          <p:sp>
            <p:nvSpPr>
              <p:cNvPr id="20" name="Shape 189">
                <a:extLst>
                  <a:ext uri="{FF2B5EF4-FFF2-40B4-BE49-F238E27FC236}">
                    <a16:creationId xmlns:a16="http://schemas.microsoft.com/office/drawing/2014/main" id="{6B9A6A69-6B2E-8A22-0F6F-5973313849BA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1" name="_-02.png">
                <a:extLst>
                  <a:ext uri="{FF2B5EF4-FFF2-40B4-BE49-F238E27FC236}">
                    <a16:creationId xmlns:a16="http://schemas.microsoft.com/office/drawing/2014/main" id="{A3EDD082-1DE9-E8D8-32D2-8B58A9D24693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9" name="Shape 192">
              <a:extLst>
                <a:ext uri="{FF2B5EF4-FFF2-40B4-BE49-F238E27FC236}">
                  <a16:creationId xmlns:a16="http://schemas.microsoft.com/office/drawing/2014/main" id="{5FE18D1E-0254-F082-3E64-4C39F53352ED}"/>
                </a:ext>
              </a:extLst>
            </p:cNvPr>
            <p:cNvSpPr/>
            <p:nvPr/>
          </p:nvSpPr>
          <p:spPr>
            <a:xfrm>
              <a:off x="4107952" y="2794243"/>
              <a:ext cx="373560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USER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56A70B-2258-5DEE-BF40-D6AAB203DB1F}"/>
              </a:ext>
            </a:extLst>
          </p:cNvPr>
          <p:cNvGrpSpPr/>
          <p:nvPr/>
        </p:nvGrpSpPr>
        <p:grpSpPr>
          <a:xfrm>
            <a:off x="8836117" y="1243349"/>
            <a:ext cx="1390309" cy="707233"/>
            <a:chOff x="8532112" y="1345848"/>
            <a:chExt cx="1390309" cy="707233"/>
          </a:xfrm>
        </p:grpSpPr>
        <p:sp>
          <p:nvSpPr>
            <p:cNvPr id="23" name="Shape 339">
              <a:extLst>
                <a:ext uri="{FF2B5EF4-FFF2-40B4-BE49-F238E27FC236}">
                  <a16:creationId xmlns:a16="http://schemas.microsoft.com/office/drawing/2014/main" id="{31B7D2EA-6DEE-1A25-4EEA-3666C09AAAD2}"/>
                </a:ext>
              </a:extLst>
            </p:cNvPr>
            <p:cNvSpPr/>
            <p:nvPr/>
          </p:nvSpPr>
          <p:spPr>
            <a:xfrm>
              <a:off x="8532112" y="134584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4" name="_-41.png">
              <a:extLst>
                <a:ext uri="{FF2B5EF4-FFF2-40B4-BE49-F238E27FC236}">
                  <a16:creationId xmlns:a16="http://schemas.microsoft.com/office/drawing/2014/main" id="{0001FE73-7F88-7FE5-0C36-A7CEF54AE7BC}"/>
                </a:ext>
              </a:extLst>
            </p:cNvPr>
            <p:cNvPicPr/>
            <p:nvPr/>
          </p:nvPicPr>
          <p:blipFill>
            <a:blip r:embed="rId4"/>
            <a:srcRect l="21704" t="15445" r="21704" b="15445"/>
            <a:stretch>
              <a:fillRect/>
            </a:stretch>
          </p:blipFill>
          <p:spPr>
            <a:xfrm>
              <a:off x="8669456" y="1443661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5" name="Shape 341">
              <a:extLst>
                <a:ext uri="{FF2B5EF4-FFF2-40B4-BE49-F238E27FC236}">
                  <a16:creationId xmlns:a16="http://schemas.microsoft.com/office/drawing/2014/main" id="{80D42B8C-ED78-A573-D775-47009CEB012E}"/>
                </a:ext>
              </a:extLst>
            </p:cNvPr>
            <p:cNvSpPr/>
            <p:nvPr/>
          </p:nvSpPr>
          <p:spPr>
            <a:xfrm>
              <a:off x="9284426" y="1572844"/>
              <a:ext cx="637995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CA" sz="800" b="1" dirty="0">
                  <a:solidFill>
                    <a:srgbClr val="4277BB"/>
                  </a:solidFill>
                </a:rPr>
                <a:t>OPENSHIFT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CA" sz="800" b="1" dirty="0">
                  <a:solidFill>
                    <a:srgbClr val="4277BB"/>
                  </a:solidFill>
                </a:rPr>
                <a:t>CONTAINER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CA" sz="800" b="1" dirty="0">
                  <a:solidFill>
                    <a:srgbClr val="4277BB"/>
                  </a:solidFill>
                </a:rPr>
                <a:t>REGISTRY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25F26-DAFE-4381-9251-9596D8192161}"/>
              </a:ext>
            </a:extLst>
          </p:cNvPr>
          <p:cNvSpPr/>
          <p:nvPr/>
        </p:nvSpPr>
        <p:spPr>
          <a:xfrm>
            <a:off x="5173033" y="1006638"/>
            <a:ext cx="6241202" cy="5202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BA3C34-1A1B-D18C-C467-361A7D3665CB}"/>
              </a:ext>
            </a:extLst>
          </p:cNvPr>
          <p:cNvSpPr txBox="1"/>
          <p:nvPr/>
        </p:nvSpPr>
        <p:spPr>
          <a:xfrm>
            <a:off x="5152013" y="1009949"/>
            <a:ext cx="2785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rgbClr val="4277BB"/>
                </a:solidFill>
              </a:rPr>
              <a:t>OPENSHIFT (ROKS)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B2F0E9-9602-7898-047E-EA1516720DB2}"/>
              </a:ext>
            </a:extLst>
          </p:cNvPr>
          <p:cNvGrpSpPr/>
          <p:nvPr/>
        </p:nvGrpSpPr>
        <p:grpSpPr>
          <a:xfrm>
            <a:off x="5925836" y="3811582"/>
            <a:ext cx="736396" cy="1014238"/>
            <a:chOff x="6401048" y="1878149"/>
            <a:chExt cx="736396" cy="1014238"/>
          </a:xfrm>
        </p:grpSpPr>
        <p:grpSp>
          <p:nvGrpSpPr>
            <p:cNvPr id="40" name="Group 454">
              <a:extLst>
                <a:ext uri="{FF2B5EF4-FFF2-40B4-BE49-F238E27FC236}">
                  <a16:creationId xmlns:a16="http://schemas.microsoft.com/office/drawing/2014/main" id="{45DDD023-2486-03AD-C968-A9E884767E73}"/>
                </a:ext>
              </a:extLst>
            </p:cNvPr>
            <p:cNvGrpSpPr/>
            <p:nvPr/>
          </p:nvGrpSpPr>
          <p:grpSpPr>
            <a:xfrm>
              <a:off x="6401048" y="1878149"/>
              <a:ext cx="736396" cy="1014238"/>
              <a:chOff x="303" y="0"/>
              <a:chExt cx="736395" cy="1014237"/>
            </a:xfrm>
          </p:grpSpPr>
          <p:sp>
            <p:nvSpPr>
              <p:cNvPr id="42" name="Shape 450">
                <a:extLst>
                  <a:ext uri="{FF2B5EF4-FFF2-40B4-BE49-F238E27FC236}">
                    <a16:creationId xmlns:a16="http://schemas.microsoft.com/office/drawing/2014/main" id="{D4BE4E03-C774-E329-C2F1-8E2EE790619A}"/>
                  </a:ext>
                </a:extLst>
              </p:cNvPr>
              <p:cNvSpPr/>
              <p:nvPr/>
            </p:nvSpPr>
            <p:spPr>
              <a:xfrm>
                <a:off x="303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4773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43" name="Shape 451">
                <a:extLst>
                  <a:ext uri="{FF2B5EF4-FFF2-40B4-BE49-F238E27FC236}">
                    <a16:creationId xmlns:a16="http://schemas.microsoft.com/office/drawing/2014/main" id="{0018B131-60A3-EF39-0A40-D5ADF2390029}"/>
                  </a:ext>
                </a:extLst>
              </p:cNvPr>
              <p:cNvSpPr/>
              <p:nvPr/>
            </p:nvSpPr>
            <p:spPr>
              <a:xfrm>
                <a:off x="29773" y="768016"/>
                <a:ext cx="706925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KUBERNETES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API SERVER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BFD92F5-0046-3EF4-9B7B-B5B947B3D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4624" y="2017563"/>
              <a:ext cx="463352" cy="442291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A91BCD-EA26-585E-C240-408DF23E2C13}"/>
              </a:ext>
            </a:extLst>
          </p:cNvPr>
          <p:cNvGrpSpPr/>
          <p:nvPr/>
        </p:nvGrpSpPr>
        <p:grpSpPr>
          <a:xfrm>
            <a:off x="8018837" y="2783397"/>
            <a:ext cx="2795558" cy="2787638"/>
            <a:chOff x="5492658" y="2832006"/>
            <a:chExt cx="2795558" cy="27876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54ECA0-6A73-4BE7-CC76-88F5EB6F5D83}"/>
                </a:ext>
              </a:extLst>
            </p:cNvPr>
            <p:cNvSpPr/>
            <p:nvPr/>
          </p:nvSpPr>
          <p:spPr>
            <a:xfrm>
              <a:off x="5502975" y="2855422"/>
              <a:ext cx="2785241" cy="27642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9268EA-53B9-9AB8-6C6E-8C96300FBA69}"/>
                </a:ext>
              </a:extLst>
            </p:cNvPr>
            <p:cNvSpPr txBox="1"/>
            <p:nvPr/>
          </p:nvSpPr>
          <p:spPr>
            <a:xfrm>
              <a:off x="5492658" y="2832006"/>
              <a:ext cx="27852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800" b="1" dirty="0">
                  <a:solidFill>
                    <a:srgbClr val="4277BB"/>
                  </a:solidFill>
                </a:rPr>
                <a:t>POD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A847DD-23C7-DF40-DC56-0BAFD4E83A35}"/>
                </a:ext>
              </a:extLst>
            </p:cNvPr>
            <p:cNvGrpSpPr/>
            <p:nvPr/>
          </p:nvGrpSpPr>
          <p:grpSpPr>
            <a:xfrm>
              <a:off x="7218970" y="4513216"/>
              <a:ext cx="707235" cy="970661"/>
              <a:chOff x="7161858" y="1618253"/>
              <a:chExt cx="707235" cy="970661"/>
            </a:xfrm>
          </p:grpSpPr>
          <p:sp>
            <p:nvSpPr>
              <p:cNvPr id="7" name="Shape 339">
                <a:extLst>
                  <a:ext uri="{FF2B5EF4-FFF2-40B4-BE49-F238E27FC236}">
                    <a16:creationId xmlns:a16="http://schemas.microsoft.com/office/drawing/2014/main" id="{241A53DD-0F1B-D1C7-B2BE-C27BC3E5CC79}"/>
                  </a:ext>
                </a:extLst>
              </p:cNvPr>
              <p:cNvSpPr/>
              <p:nvPr/>
            </p:nvSpPr>
            <p:spPr>
              <a:xfrm>
                <a:off x="7161858" y="1618253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41.png">
                <a:extLst>
                  <a:ext uri="{FF2B5EF4-FFF2-40B4-BE49-F238E27FC236}">
                    <a16:creationId xmlns:a16="http://schemas.microsoft.com/office/drawing/2014/main" id="{99618F17-22E3-F498-D30A-BEEB11592D54}"/>
                  </a:ext>
                </a:extLst>
              </p:cNvPr>
              <p:cNvPicPr/>
              <p:nvPr/>
            </p:nvPicPr>
            <p:blipFill>
              <a:blip r:embed="rId4"/>
              <a:srcRect l="21704" t="15445" r="21704" b="15445"/>
              <a:stretch>
                <a:fillRect/>
              </a:stretch>
            </p:blipFill>
            <p:spPr>
              <a:xfrm>
                <a:off x="7315356" y="1741086"/>
                <a:ext cx="400239" cy="48876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0" name="Shape 341">
                <a:extLst>
                  <a:ext uri="{FF2B5EF4-FFF2-40B4-BE49-F238E27FC236}">
                    <a16:creationId xmlns:a16="http://schemas.microsoft.com/office/drawing/2014/main" id="{D6906303-F2FB-5EE9-86FD-EC7F913041FA}"/>
                  </a:ext>
                </a:extLst>
              </p:cNvPr>
              <p:cNvSpPr/>
              <p:nvPr/>
            </p:nvSpPr>
            <p:spPr>
              <a:xfrm>
                <a:off x="7247326" y="2342693"/>
                <a:ext cx="559449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CA" sz="800" b="1" dirty="0">
                    <a:solidFill>
                      <a:srgbClr val="4277BB"/>
                    </a:solidFill>
                  </a:rPr>
                  <a:t>EMTPYDIR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CA" sz="800" b="1" dirty="0">
                    <a:solidFill>
                      <a:srgbClr val="4277BB"/>
                    </a:solidFill>
                  </a:rPr>
                  <a:t>VOLUME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grpSp>
          <p:nvGrpSpPr>
            <p:cNvPr id="29" name="Group 199">
              <a:extLst>
                <a:ext uri="{FF2B5EF4-FFF2-40B4-BE49-F238E27FC236}">
                  <a16:creationId xmlns:a16="http://schemas.microsoft.com/office/drawing/2014/main" id="{2287C6E8-FE91-DA27-DCE7-DA0D13B1438F}"/>
                </a:ext>
              </a:extLst>
            </p:cNvPr>
            <p:cNvGrpSpPr/>
            <p:nvPr/>
          </p:nvGrpSpPr>
          <p:grpSpPr>
            <a:xfrm>
              <a:off x="5844356" y="4489474"/>
              <a:ext cx="768822" cy="994403"/>
              <a:chOff x="75417" y="0"/>
              <a:chExt cx="768821" cy="994401"/>
            </a:xfrm>
          </p:grpSpPr>
          <p:sp>
            <p:nvSpPr>
              <p:cNvPr id="30" name="Shape 195">
                <a:extLst>
                  <a:ext uri="{FF2B5EF4-FFF2-40B4-BE49-F238E27FC236}">
                    <a16:creationId xmlns:a16="http://schemas.microsoft.com/office/drawing/2014/main" id="{80B7F25E-1AB8-A483-AA70-4769B80DFA5E}"/>
                  </a:ext>
                </a:extLst>
              </p:cNvPr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grpSp>
            <p:nvGrpSpPr>
              <p:cNvPr id="31" name="Group 198">
                <a:extLst>
                  <a:ext uri="{FF2B5EF4-FFF2-40B4-BE49-F238E27FC236}">
                    <a16:creationId xmlns:a16="http://schemas.microsoft.com/office/drawing/2014/main" id="{CECC5035-3602-FA75-2CE6-2796142552BA}"/>
                  </a:ext>
                </a:extLst>
              </p:cNvPr>
              <p:cNvGrpSpPr/>
              <p:nvPr/>
            </p:nvGrpSpPr>
            <p:grpSpPr>
              <a:xfrm>
                <a:off x="126093" y="160392"/>
                <a:ext cx="718145" cy="834009"/>
                <a:chOff x="136627" y="160392"/>
                <a:chExt cx="718144" cy="834008"/>
              </a:xfrm>
            </p:grpSpPr>
            <p:pic>
              <p:nvPicPr>
                <p:cNvPr id="32" name="_-03.png">
                  <a:extLst>
                    <a:ext uri="{FF2B5EF4-FFF2-40B4-BE49-F238E27FC236}">
                      <a16:creationId xmlns:a16="http://schemas.microsoft.com/office/drawing/2014/main" id="{E81F74D5-B19B-1F8C-C627-0137C374237D}"/>
                    </a:ext>
                  </a:extLst>
                </p:cNvPr>
                <p:cNvPicPr/>
                <p:nvPr/>
              </p:nvPicPr>
              <p:blipFill>
                <a:blip r:embed="rId2"/>
                <a:srcRect l="22990" t="22678" r="12110" b="12057"/>
                <a:stretch>
                  <a:fillRect/>
                </a:stretch>
              </p:blipFill>
              <p:spPr>
                <a:xfrm>
                  <a:off x="247528" y="160392"/>
                  <a:ext cx="460830" cy="461566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33" name="Shape 197">
                  <a:extLst>
                    <a:ext uri="{FF2B5EF4-FFF2-40B4-BE49-F238E27FC236}">
                      <a16:creationId xmlns:a16="http://schemas.microsoft.com/office/drawing/2014/main" id="{8D0006DE-9A7D-A52E-FAB0-A037E2104F16}"/>
                    </a:ext>
                  </a:extLst>
                </p:cNvPr>
                <p:cNvSpPr/>
                <p:nvPr/>
              </p:nvSpPr>
              <p:spPr>
                <a:xfrm>
                  <a:off x="136627" y="748180"/>
                  <a:ext cx="718144" cy="246220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CA" sz="800" b="1" dirty="0">
                      <a:solidFill>
                        <a:srgbClr val="4277BB"/>
                      </a:solidFill>
                    </a:rPr>
                    <a:t>WATSON NLP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CA" sz="800" b="1" dirty="0">
                      <a:solidFill>
                        <a:srgbClr val="4277BB"/>
                      </a:solidFill>
                    </a:rPr>
                    <a:t>RUNTIME</a:t>
                  </a:r>
                </a:p>
              </p:txBody>
            </p:sp>
          </p:grpSp>
        </p:grpSp>
        <p:grpSp>
          <p:nvGrpSpPr>
            <p:cNvPr id="34" name="Group 199">
              <a:extLst>
                <a:ext uri="{FF2B5EF4-FFF2-40B4-BE49-F238E27FC236}">
                  <a16:creationId xmlns:a16="http://schemas.microsoft.com/office/drawing/2014/main" id="{622A9CEB-DB07-ECCE-CE26-E9E544E7C111}"/>
                </a:ext>
              </a:extLst>
            </p:cNvPr>
            <p:cNvGrpSpPr/>
            <p:nvPr/>
          </p:nvGrpSpPr>
          <p:grpSpPr>
            <a:xfrm>
              <a:off x="6129805" y="3048098"/>
              <a:ext cx="902519" cy="868181"/>
              <a:chOff x="-119869" y="0"/>
              <a:chExt cx="902518" cy="868179"/>
            </a:xfrm>
          </p:grpSpPr>
          <p:sp>
            <p:nvSpPr>
              <p:cNvPr id="35" name="Shape 195">
                <a:extLst>
                  <a:ext uri="{FF2B5EF4-FFF2-40B4-BE49-F238E27FC236}">
                    <a16:creationId xmlns:a16="http://schemas.microsoft.com/office/drawing/2014/main" id="{F9EF8EB6-AF79-59EA-BE30-7AFFF2A37432}"/>
                  </a:ext>
                </a:extLst>
              </p:cNvPr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grpSp>
            <p:nvGrpSpPr>
              <p:cNvPr id="36" name="Group 198">
                <a:extLst>
                  <a:ext uri="{FF2B5EF4-FFF2-40B4-BE49-F238E27FC236}">
                    <a16:creationId xmlns:a16="http://schemas.microsoft.com/office/drawing/2014/main" id="{348DDF2A-D4D0-E1F7-FFCA-3733BAB11352}"/>
                  </a:ext>
                </a:extLst>
              </p:cNvPr>
              <p:cNvGrpSpPr/>
              <p:nvPr/>
            </p:nvGrpSpPr>
            <p:grpSpPr>
              <a:xfrm>
                <a:off x="-119869" y="160392"/>
                <a:ext cx="817694" cy="707787"/>
                <a:chOff x="-109335" y="160392"/>
                <a:chExt cx="817693" cy="707786"/>
              </a:xfrm>
            </p:grpSpPr>
            <p:pic>
              <p:nvPicPr>
                <p:cNvPr id="37" name="_-03.png">
                  <a:extLst>
                    <a:ext uri="{FF2B5EF4-FFF2-40B4-BE49-F238E27FC236}">
                      <a16:creationId xmlns:a16="http://schemas.microsoft.com/office/drawing/2014/main" id="{199DEFF2-9472-5CBB-9D2C-72F9255F07ED}"/>
                    </a:ext>
                  </a:extLst>
                </p:cNvPr>
                <p:cNvPicPr/>
                <p:nvPr/>
              </p:nvPicPr>
              <p:blipFill>
                <a:blip r:embed="rId2"/>
                <a:srcRect l="22990" t="22678" r="12110" b="12057"/>
                <a:stretch>
                  <a:fillRect/>
                </a:stretch>
              </p:blipFill>
              <p:spPr>
                <a:xfrm>
                  <a:off x="247528" y="160392"/>
                  <a:ext cx="460830" cy="461566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38" name="Shape 197">
                  <a:extLst>
                    <a:ext uri="{FF2B5EF4-FFF2-40B4-BE49-F238E27FC236}">
                      <a16:creationId xmlns:a16="http://schemas.microsoft.com/office/drawing/2014/main" id="{32C71EE9-8C16-FAE9-0035-34660D033D15}"/>
                    </a:ext>
                  </a:extLst>
                </p:cNvPr>
                <p:cNvSpPr/>
                <p:nvPr/>
              </p:nvSpPr>
              <p:spPr>
                <a:xfrm>
                  <a:off x="-109335" y="621958"/>
                  <a:ext cx="609140" cy="246220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CA" sz="800" b="1" dirty="0">
                      <a:solidFill>
                        <a:srgbClr val="4277BB"/>
                      </a:solidFill>
                    </a:rPr>
                    <a:t>INIT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CA" sz="800" b="1" dirty="0">
                      <a:solidFill>
                        <a:srgbClr val="4277BB"/>
                      </a:solidFill>
                    </a:rPr>
                    <a:t>CONTAINER</a:t>
                  </a:r>
                  <a:endParaRPr sz="800" b="1" dirty="0">
                    <a:solidFill>
                      <a:srgbClr val="4277BB"/>
                    </a:solidFill>
                  </a:endParaRPr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1BE1A0C-7B7A-7153-D82E-5C5AA030BD51}"/>
              </a:ext>
            </a:extLst>
          </p:cNvPr>
          <p:cNvSpPr/>
          <p:nvPr/>
        </p:nvSpPr>
        <p:spPr>
          <a:xfrm>
            <a:off x="7572621" y="2341371"/>
            <a:ext cx="3534386" cy="3537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935E21-5F97-7BF8-B9E2-444465A6D297}"/>
              </a:ext>
            </a:extLst>
          </p:cNvPr>
          <p:cNvSpPr txBox="1"/>
          <p:nvPr/>
        </p:nvSpPr>
        <p:spPr>
          <a:xfrm>
            <a:off x="7552115" y="2351186"/>
            <a:ext cx="2785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rgbClr val="4277BB"/>
                </a:solidFill>
              </a:rPr>
              <a:t>DEPLOYMENT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66EA1F-40FD-9B7D-A492-8A99A89E9980}"/>
              </a:ext>
            </a:extLst>
          </p:cNvPr>
          <p:cNvCxnSpPr>
            <a:cxnSpLocks/>
          </p:cNvCxnSpPr>
          <p:nvPr/>
        </p:nvCxnSpPr>
        <p:spPr>
          <a:xfrm>
            <a:off x="4609417" y="2298518"/>
            <a:ext cx="1300825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F0D055-4FB7-6C62-A34B-E21CEF84E95B}"/>
              </a:ext>
            </a:extLst>
          </p:cNvPr>
          <p:cNvCxnSpPr>
            <a:cxnSpLocks/>
          </p:cNvCxnSpPr>
          <p:nvPr/>
        </p:nvCxnSpPr>
        <p:spPr>
          <a:xfrm flipV="1">
            <a:off x="6638495" y="1697110"/>
            <a:ext cx="2197622" cy="496644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8AD143-F5A0-43A7-79E2-A2B2F2B93102}"/>
              </a:ext>
            </a:extLst>
          </p:cNvPr>
          <p:cNvCxnSpPr>
            <a:cxnSpLocks/>
          </p:cNvCxnSpPr>
          <p:nvPr/>
        </p:nvCxnSpPr>
        <p:spPr>
          <a:xfrm>
            <a:off x="6263858" y="2629368"/>
            <a:ext cx="0" cy="1182214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EE45B7-0FE7-BCCC-8558-E8B874EEC848}"/>
              </a:ext>
            </a:extLst>
          </p:cNvPr>
          <p:cNvCxnSpPr>
            <a:cxnSpLocks/>
          </p:cNvCxnSpPr>
          <p:nvPr/>
        </p:nvCxnSpPr>
        <p:spPr>
          <a:xfrm flipH="1" flipV="1">
            <a:off x="6510824" y="2529303"/>
            <a:ext cx="1933307" cy="204527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2DB43A-28D5-5E85-790F-678CF17CCA2C}"/>
              </a:ext>
            </a:extLst>
          </p:cNvPr>
          <p:cNvCxnSpPr>
            <a:cxnSpLocks/>
          </p:cNvCxnSpPr>
          <p:nvPr/>
        </p:nvCxnSpPr>
        <p:spPr>
          <a:xfrm>
            <a:off x="9354520" y="3660556"/>
            <a:ext cx="567901" cy="86929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D71A36-E6F4-5BF9-E8BE-5869267D63C7}"/>
              </a:ext>
            </a:extLst>
          </p:cNvPr>
          <p:cNvCxnSpPr>
            <a:cxnSpLocks/>
          </p:cNvCxnSpPr>
          <p:nvPr/>
        </p:nvCxnSpPr>
        <p:spPr>
          <a:xfrm flipH="1" flipV="1">
            <a:off x="9077768" y="4878596"/>
            <a:ext cx="667381" cy="1234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4126C4F-D4B9-DEAA-0C10-724101DDDF7A}"/>
              </a:ext>
            </a:extLst>
          </p:cNvPr>
          <p:cNvSpPr txBox="1"/>
          <p:nvPr/>
        </p:nvSpPr>
        <p:spPr>
          <a:xfrm>
            <a:off x="4769341" y="2252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6A1C7-4DC1-E5DA-563D-5D075389A6B0}"/>
              </a:ext>
            </a:extLst>
          </p:cNvPr>
          <p:cNvSpPr txBox="1"/>
          <p:nvPr/>
        </p:nvSpPr>
        <p:spPr>
          <a:xfrm flipH="1">
            <a:off x="7415271" y="1636938"/>
            <a:ext cx="37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537B89-EB4C-BB76-8D9D-BC6E4C1AFE37}"/>
              </a:ext>
            </a:extLst>
          </p:cNvPr>
          <p:cNvSpPr txBox="1"/>
          <p:nvPr/>
        </p:nvSpPr>
        <p:spPr>
          <a:xfrm flipH="1">
            <a:off x="5960125" y="3139024"/>
            <a:ext cx="37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00F4CA-2B48-6FCC-41F7-BC83F34F803B}"/>
              </a:ext>
            </a:extLst>
          </p:cNvPr>
          <p:cNvSpPr txBox="1"/>
          <p:nvPr/>
        </p:nvSpPr>
        <p:spPr>
          <a:xfrm flipH="1">
            <a:off x="9558630" y="3726013"/>
            <a:ext cx="37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D95E54-6696-2D6A-3590-3D3464A99F8B}"/>
              </a:ext>
            </a:extLst>
          </p:cNvPr>
          <p:cNvSpPr txBox="1"/>
          <p:nvPr/>
        </p:nvSpPr>
        <p:spPr>
          <a:xfrm flipH="1">
            <a:off x="9286763" y="4856705"/>
            <a:ext cx="37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2A56DA-6592-7974-5037-F0F601A6105D}"/>
              </a:ext>
            </a:extLst>
          </p:cNvPr>
          <p:cNvSpPr txBox="1"/>
          <p:nvPr/>
        </p:nvSpPr>
        <p:spPr>
          <a:xfrm flipH="1">
            <a:off x="7104542" y="3366718"/>
            <a:ext cx="37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3DA837-7170-C8F4-6272-2074E440DE4A}"/>
              </a:ext>
            </a:extLst>
          </p:cNvPr>
          <p:cNvSpPr txBox="1"/>
          <p:nvPr/>
        </p:nvSpPr>
        <p:spPr>
          <a:xfrm>
            <a:off x="419866" y="1185231"/>
            <a:ext cx="32791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 opens a terminal in image-builder Pod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 builds image for custom model, then pushes it to the internal </a:t>
            </a:r>
            <a:r>
              <a:rPr lang="en-US" sz="1600"/>
              <a:t>container registry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 creates Deployment to serve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Model image is pulled from internal registry as </a:t>
            </a:r>
            <a:r>
              <a:rPr lang="en-US" sz="1600" dirty="0" err="1"/>
              <a:t>init</a:t>
            </a:r>
            <a:r>
              <a:rPr lang="en-US" sz="1600" dirty="0"/>
              <a:t>-container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Model image container copies the model into Pod local storage in its entry point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Watson NLP Runtime container loads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Watson NLP Runtime responds to API requests from the User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B62E2C-686B-AF00-2DDD-89F1DC65B0E7}"/>
              </a:ext>
            </a:extLst>
          </p:cNvPr>
          <p:cNvSpPr txBox="1"/>
          <p:nvPr/>
        </p:nvSpPr>
        <p:spPr>
          <a:xfrm>
            <a:off x="273269" y="190487"/>
            <a:ext cx="7601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Reference Architecture: Watson NLP Hands-On Lab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A3CBD2-6C7A-AE89-51CE-AC38E08FD6FD}"/>
              </a:ext>
            </a:extLst>
          </p:cNvPr>
          <p:cNvCxnSpPr>
            <a:cxnSpLocks/>
          </p:cNvCxnSpPr>
          <p:nvPr/>
        </p:nvCxnSpPr>
        <p:spPr>
          <a:xfrm flipH="1">
            <a:off x="9192758" y="1969872"/>
            <a:ext cx="12128" cy="102238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13076B0-08AB-0723-A285-4EAAC6FE2E00}"/>
              </a:ext>
            </a:extLst>
          </p:cNvPr>
          <p:cNvSpPr txBox="1"/>
          <p:nvPr/>
        </p:nvSpPr>
        <p:spPr>
          <a:xfrm flipH="1">
            <a:off x="9178216" y="1986856"/>
            <a:ext cx="37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9016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110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Spriggs</dc:creator>
  <cp:lastModifiedBy>Michael Spriggs</cp:lastModifiedBy>
  <cp:revision>22</cp:revision>
  <dcterms:created xsi:type="dcterms:W3CDTF">2022-09-22T18:02:14Z</dcterms:created>
  <dcterms:modified xsi:type="dcterms:W3CDTF">2023-02-12T23:51:52Z</dcterms:modified>
</cp:coreProperties>
</file>