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12"/>
  </p:notesMasterIdLst>
  <p:sldIdLst>
    <p:sldId id="256" r:id="rId3"/>
    <p:sldId id="257" r:id="rId4"/>
    <p:sldId id="258" r:id="rId5"/>
    <p:sldId id="260" r:id="rId6"/>
    <p:sldId id="264" r:id="rId7"/>
    <p:sldId id="259" r:id="rId8"/>
    <p:sldId id="263" r:id="rId9"/>
    <p:sldId id="261"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jEKcbn19V7N+Hrk1C5XNouu8VH/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11"/>
    <p:restoredTop sz="94719"/>
  </p:normalViewPr>
  <p:slideViewPr>
    <p:cSldViewPr snapToGrid="0" snapToObjects="1">
      <p:cViewPr varScale="1">
        <p:scale>
          <a:sx n="118" d="100"/>
          <a:sy n="118" d="100"/>
        </p:scale>
        <p:origin x="208" y="9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customschemas.google.com/relationships/presentationmetadata" Target="metadata"/><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6052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1404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
        <p:cNvGrpSpPr/>
        <p:nvPr/>
      </p:nvGrpSpPr>
      <p:grpSpPr>
        <a:xfrm>
          <a:off x="0" y="0"/>
          <a:ext cx="0" cy="0"/>
          <a:chOff x="0" y="0"/>
          <a:chExt cx="0" cy="0"/>
        </a:xfrm>
      </p:grpSpPr>
      <p:sp>
        <p:nvSpPr>
          <p:cNvPr id="87" name="Google Shape;8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9"/>
          <p:cNvSpPr>
            <a:spLocks noGrp="1"/>
          </p:cNvSpPr>
          <p:nvPr>
            <p:ph type="pic" idx="2"/>
          </p:nvPr>
        </p:nvSpPr>
        <p:spPr>
          <a:xfrm>
            <a:off x="5183188" y="987425"/>
            <a:ext cx="6172200" cy="4873625"/>
          </a:xfrm>
          <a:prstGeom prst="rect">
            <a:avLst/>
          </a:prstGeom>
          <a:noFill/>
          <a:ln>
            <a:noFill/>
          </a:ln>
        </p:spPr>
      </p:sp>
      <p:sp>
        <p:nvSpPr>
          <p:cNvPr id="64" name="Google Shape;64;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
        <p:cNvGrpSpPr/>
        <p:nvPr/>
      </p:nvGrpSpPr>
      <p:grpSpPr>
        <a:xfrm>
          <a:off x="0" y="0"/>
          <a:ext cx="0" cy="0"/>
          <a:chOff x="0" y="0"/>
          <a:chExt cx="0" cy="0"/>
        </a:xfrm>
      </p:grpSpPr>
      <p:sp>
        <p:nvSpPr>
          <p:cNvPr id="81" name="Google Shape;81;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3" name="Google Shape;8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4" name="Google Shape;8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5" name="Google Shape;8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hyperlink" Target="https://cryptic-wave-07227.herokuapp.com/" TargetMode="Externa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
          <p:cNvSpPr txBox="1">
            <a:spLocks noGrp="1"/>
          </p:cNvSpPr>
          <p:nvPr>
            <p:ph type="ctrTitle"/>
          </p:nvPr>
        </p:nvSpPr>
        <p:spPr>
          <a:xfrm>
            <a:off x="1094095" y="851517"/>
            <a:ext cx="5238466" cy="299141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Times New Roman"/>
              <a:buNone/>
            </a:pPr>
            <a:r>
              <a:rPr lang="en-US" b="1" i="1" u="sng">
                <a:latin typeface="Times New Roman"/>
                <a:ea typeface="Times New Roman"/>
                <a:cs typeface="Times New Roman"/>
                <a:sym typeface="Times New Roman"/>
              </a:rPr>
              <a:t>Doctor Appointment App</a:t>
            </a:r>
            <a:endParaRPr/>
          </a:p>
        </p:txBody>
      </p:sp>
      <p:sp>
        <p:nvSpPr>
          <p:cNvPr id="96" name="Google Shape;96;p1"/>
          <p:cNvSpPr txBox="1">
            <a:spLocks noGrp="1"/>
          </p:cNvSpPr>
          <p:nvPr>
            <p:ph type="subTitle" idx="1"/>
          </p:nvPr>
        </p:nvSpPr>
        <p:spPr>
          <a:xfrm>
            <a:off x="1094096" y="3842932"/>
            <a:ext cx="4167115" cy="2163551"/>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400"/>
              <a:buFont typeface="Times New Roman"/>
              <a:buChar char="-"/>
            </a:pPr>
            <a:r>
              <a:rPr lang="en-US" b="1" i="1">
                <a:latin typeface="Times New Roman"/>
                <a:ea typeface="Times New Roman"/>
                <a:cs typeface="Times New Roman"/>
                <a:sym typeface="Times New Roman"/>
              </a:rPr>
              <a:t>Team 3 </a:t>
            </a:r>
            <a:endParaRPr/>
          </a:p>
          <a:p>
            <a:pPr marL="0" lvl="0" indent="0" algn="l" rtl="0">
              <a:lnSpc>
                <a:spcPct val="90000"/>
              </a:lnSpc>
              <a:spcBef>
                <a:spcPts val="1000"/>
              </a:spcBef>
              <a:spcAft>
                <a:spcPts val="0"/>
              </a:spcAft>
              <a:buClr>
                <a:schemeClr val="dk1"/>
              </a:buClr>
              <a:buSzPts val="2400"/>
              <a:buNone/>
            </a:pPr>
            <a:r>
              <a:rPr lang="en-US" b="1" i="1">
                <a:latin typeface="Times New Roman"/>
                <a:ea typeface="Times New Roman"/>
                <a:cs typeface="Times New Roman"/>
                <a:sym typeface="Times New Roman"/>
              </a:rPr>
              <a:t>[Sanjeev, Binh, Soorna, Karthik]</a:t>
            </a:r>
            <a:endParaRPr/>
          </a:p>
          <a:p>
            <a:pPr marL="0" lvl="0" indent="0" algn="l" rtl="0">
              <a:lnSpc>
                <a:spcPct val="90000"/>
              </a:lnSpc>
              <a:spcBef>
                <a:spcPts val="1000"/>
              </a:spcBef>
              <a:spcAft>
                <a:spcPts val="0"/>
              </a:spcAft>
              <a:buClr>
                <a:schemeClr val="dk1"/>
              </a:buClr>
              <a:buSzPts val="2400"/>
              <a:buNone/>
            </a:pPr>
            <a:endParaRPr/>
          </a:p>
        </p:txBody>
      </p:sp>
      <p:sp>
        <p:nvSpPr>
          <p:cNvPr id="97" name="Google Shape;97;p1"/>
          <p:cNvSpPr/>
          <p:nvPr/>
        </p:nvSpPr>
        <p:spPr>
          <a:xfrm>
            <a:off x="5510370" y="851518"/>
            <a:ext cx="6184806" cy="5154967"/>
          </a:xfrm>
          <a:custGeom>
            <a:avLst/>
            <a:gdLst/>
            <a:ahLst/>
            <a:cxnLst/>
            <a:rect l="l" t="t" r="r" b="b"/>
            <a:pathLst>
              <a:path w="6184806" h="5154967" extrusionOk="0">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rgbClr val="7F7F7F">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8" name="Google Shape;98;p1" descr="Stethoscope"/>
          <p:cNvPicPr preferRelativeResize="0"/>
          <p:nvPr/>
        </p:nvPicPr>
        <p:blipFill rotWithShape="1">
          <a:blip r:embed="rId3">
            <a:alphaModFix/>
          </a:blip>
          <a:srcRect/>
          <a:stretch/>
        </p:blipFill>
        <p:spPr>
          <a:xfrm>
            <a:off x="7531503" y="2129307"/>
            <a:ext cx="3217333" cy="32173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2"/>
        <p:cNvGrpSpPr/>
        <p:nvPr/>
      </p:nvGrpSpPr>
      <p:grpSpPr>
        <a:xfrm>
          <a:off x="0" y="0"/>
          <a:ext cx="0" cy="0"/>
          <a:chOff x="0" y="0"/>
          <a:chExt cx="0" cy="0"/>
        </a:xfrm>
      </p:grpSpPr>
      <p:sp>
        <p:nvSpPr>
          <p:cNvPr id="103" name="Google Shape;103;p2"/>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Google Shape;104;p2"/>
          <p:cNvPicPr preferRelativeResize="0"/>
          <p:nvPr/>
        </p:nvPicPr>
        <p:blipFill rotWithShape="1">
          <a:blip r:embed="rId3">
            <a:alphaModFix amt="35000"/>
          </a:blip>
          <a:srcRect t="8017" b="7712"/>
          <a:stretch/>
        </p:blipFill>
        <p:spPr>
          <a:xfrm>
            <a:off x="20" y="1"/>
            <a:ext cx="12191980" cy="6857999"/>
          </a:xfrm>
          <a:prstGeom prst="rect">
            <a:avLst/>
          </a:prstGeom>
          <a:noFill/>
          <a:ln>
            <a:noFill/>
          </a:ln>
        </p:spPr>
      </p:pic>
      <p:cxnSp>
        <p:nvCxnSpPr>
          <p:cNvPr id="105" name="Google Shape;105;p2"/>
          <p:cNvCxnSpPr/>
          <p:nvPr/>
        </p:nvCxnSpPr>
        <p:spPr>
          <a:xfrm>
            <a:off x="4653372" y="2286000"/>
            <a:ext cx="0" cy="2286000"/>
          </a:xfrm>
          <a:prstGeom prst="straightConnector1">
            <a:avLst/>
          </a:prstGeom>
          <a:noFill/>
          <a:ln w="15875" cap="flat" cmpd="sng">
            <a:solidFill>
              <a:srgbClr val="FFFFFF"/>
            </a:solidFill>
            <a:prstDash val="solid"/>
            <a:miter lim="800000"/>
            <a:headEnd type="none" w="sm" len="sm"/>
            <a:tailEnd type="none" w="sm" len="sm"/>
          </a:ln>
        </p:spPr>
      </p:cxnSp>
      <p:grpSp>
        <p:nvGrpSpPr>
          <p:cNvPr id="106" name="Google Shape;106;p2"/>
          <p:cNvGrpSpPr/>
          <p:nvPr/>
        </p:nvGrpSpPr>
        <p:grpSpPr>
          <a:xfrm>
            <a:off x="5155379" y="1258411"/>
            <a:ext cx="5744684" cy="4192577"/>
            <a:chOff x="0" y="192549"/>
            <a:chExt cx="5744684" cy="4192577"/>
          </a:xfrm>
        </p:grpSpPr>
        <p:sp>
          <p:nvSpPr>
            <p:cNvPr id="107" name="Google Shape;107;p2"/>
            <p:cNvSpPr/>
            <p:nvPr/>
          </p:nvSpPr>
          <p:spPr>
            <a:xfrm>
              <a:off x="0" y="341149"/>
              <a:ext cx="5744684" cy="1473407"/>
            </a:xfrm>
            <a:prstGeom prst="roundRect">
              <a:avLst>
                <a:gd name="adj" fmla="val 1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35613" y="590931"/>
              <a:ext cx="973842" cy="973842"/>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045069" y="341149"/>
              <a:ext cx="3698663" cy="177062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txBox="1"/>
            <p:nvPr/>
          </p:nvSpPr>
          <p:spPr>
            <a:xfrm>
              <a:off x="2045069" y="192549"/>
              <a:ext cx="3698700" cy="1770600"/>
            </a:xfrm>
            <a:prstGeom prst="rect">
              <a:avLst/>
            </a:prstGeom>
            <a:noFill/>
            <a:ln>
              <a:noFill/>
            </a:ln>
          </p:spPr>
          <p:txBody>
            <a:bodyPr spcFirstLastPara="1" wrap="square" lIns="187375" tIns="187375" rIns="187375" bIns="187375" anchor="ctr" anchorCtr="0">
              <a:noAutofit/>
            </a:bodyPr>
            <a:lstStyle/>
            <a:p>
              <a:pPr marL="0" marR="0" lvl="0" indent="0" algn="l" rtl="0">
                <a:lnSpc>
                  <a:spcPct val="90000"/>
                </a:lnSpc>
                <a:spcBef>
                  <a:spcPts val="0"/>
                </a:spcBef>
                <a:spcAft>
                  <a:spcPts val="0"/>
                </a:spcAft>
                <a:buClr>
                  <a:schemeClr val="lt1"/>
                </a:buClr>
                <a:buSzPts val="1400"/>
                <a:buFont typeface="Calibri"/>
                <a:buNone/>
              </a:pPr>
              <a:r>
                <a:rPr lang="en-US" sz="1400" b="1" i="1" u="sng" strike="noStrike" cap="none">
                  <a:solidFill>
                    <a:schemeClr val="lt1"/>
                  </a:solidFill>
                  <a:latin typeface="Calibri"/>
                  <a:ea typeface="Calibri"/>
                  <a:cs typeface="Calibri"/>
                  <a:sym typeface="Calibri"/>
                </a:rPr>
                <a:t>Elevator pitch:</a:t>
              </a:r>
              <a:endParaRPr sz="1400" b="1" i="1" u="sng" strike="noStrike" cap="none">
                <a:solidFill>
                  <a:schemeClr val="lt1"/>
                </a:solidFill>
                <a:latin typeface="Calibri"/>
                <a:ea typeface="Calibri"/>
                <a:cs typeface="Calibri"/>
                <a:sym typeface="Calibri"/>
              </a:endParaRPr>
            </a:p>
            <a:p>
              <a:pPr marL="457200" marR="0" lvl="0" indent="-317500" algn="l" rtl="0">
                <a:lnSpc>
                  <a:spcPct val="90000"/>
                </a:lnSpc>
                <a:spcBef>
                  <a:spcPts val="0"/>
                </a:spcBef>
                <a:spcAft>
                  <a:spcPts val="0"/>
                </a:spcAft>
                <a:buClr>
                  <a:schemeClr val="lt1"/>
                </a:buClr>
                <a:buSzPts val="1400"/>
                <a:buFont typeface="Calibri"/>
                <a:buChar char="-"/>
              </a:pPr>
              <a:r>
                <a:rPr lang="en-US" i="1">
                  <a:solidFill>
                    <a:schemeClr val="lt1"/>
                  </a:solidFill>
                  <a:latin typeface="Calibri"/>
                  <a:ea typeface="Calibri"/>
                  <a:cs typeface="Calibri"/>
                  <a:sym typeface="Calibri"/>
                </a:rPr>
                <a:t>Easy to check Doctors’ Availability </a:t>
              </a:r>
              <a:endParaRPr i="1">
                <a:solidFill>
                  <a:schemeClr val="lt1"/>
                </a:solidFill>
                <a:latin typeface="Calibri"/>
                <a:ea typeface="Calibri"/>
                <a:cs typeface="Calibri"/>
                <a:sym typeface="Calibri"/>
              </a:endParaRPr>
            </a:p>
            <a:p>
              <a:pPr marL="457200" marR="0" lvl="0" indent="-317500" algn="l" rtl="0">
                <a:lnSpc>
                  <a:spcPct val="90000"/>
                </a:lnSpc>
                <a:spcBef>
                  <a:spcPts val="0"/>
                </a:spcBef>
                <a:spcAft>
                  <a:spcPts val="0"/>
                </a:spcAft>
                <a:buClr>
                  <a:schemeClr val="lt1"/>
                </a:buClr>
                <a:buSzPts val="1400"/>
                <a:buFont typeface="Calibri"/>
                <a:buChar char="-"/>
              </a:pPr>
              <a:r>
                <a:rPr lang="en-US" i="1">
                  <a:solidFill>
                    <a:schemeClr val="lt1"/>
                  </a:solidFill>
                  <a:latin typeface="Calibri"/>
                  <a:ea typeface="Calibri"/>
                  <a:cs typeface="Calibri"/>
                  <a:sym typeface="Calibri"/>
                </a:rPr>
                <a:t>No walk-in, save the spots for emergencies</a:t>
              </a:r>
              <a:endParaRPr i="1">
                <a:solidFill>
                  <a:schemeClr val="lt1"/>
                </a:solidFill>
                <a:latin typeface="Calibri"/>
                <a:ea typeface="Calibri"/>
                <a:cs typeface="Calibri"/>
                <a:sym typeface="Calibri"/>
              </a:endParaRPr>
            </a:p>
            <a:p>
              <a:pPr marL="457200" marR="0" lvl="0" indent="-317500" algn="l" rtl="0">
                <a:lnSpc>
                  <a:spcPct val="90000"/>
                </a:lnSpc>
                <a:spcBef>
                  <a:spcPts val="0"/>
                </a:spcBef>
                <a:spcAft>
                  <a:spcPts val="0"/>
                </a:spcAft>
                <a:buClr>
                  <a:schemeClr val="lt1"/>
                </a:buClr>
                <a:buSzPts val="1400"/>
                <a:buFont typeface="Calibri"/>
                <a:buChar char="-"/>
              </a:pPr>
              <a:r>
                <a:rPr lang="en-US" i="1">
                  <a:solidFill>
                    <a:schemeClr val="lt1"/>
                  </a:solidFill>
                  <a:latin typeface="Calibri"/>
                  <a:ea typeface="Calibri"/>
                  <a:cs typeface="Calibri"/>
                  <a:sym typeface="Calibri"/>
                </a:rPr>
                <a:t>No waiting time over the phone.</a:t>
              </a:r>
              <a:endParaRPr i="1">
                <a:solidFill>
                  <a:schemeClr val="lt1"/>
                </a:solidFill>
                <a:latin typeface="Calibri"/>
                <a:ea typeface="Calibri"/>
                <a:cs typeface="Calibri"/>
                <a:sym typeface="Calibri"/>
              </a:endParaRPr>
            </a:p>
            <a:p>
              <a:pPr marL="457200" marR="0" lvl="0" indent="-317500" algn="l" rtl="0">
                <a:lnSpc>
                  <a:spcPct val="90000"/>
                </a:lnSpc>
                <a:spcBef>
                  <a:spcPts val="0"/>
                </a:spcBef>
                <a:spcAft>
                  <a:spcPts val="0"/>
                </a:spcAft>
                <a:buClr>
                  <a:schemeClr val="lt1"/>
                </a:buClr>
                <a:buSzPts val="1400"/>
                <a:buFont typeface="Calibri"/>
                <a:buChar char="-"/>
              </a:pPr>
              <a:r>
                <a:rPr lang="en-US" i="1">
                  <a:solidFill>
                    <a:schemeClr val="lt1"/>
                  </a:solidFill>
                  <a:latin typeface="Calibri"/>
                  <a:ea typeface="Calibri"/>
                  <a:cs typeface="Calibri"/>
                  <a:sym typeface="Calibri"/>
                </a:rPr>
                <a:t>After hours booking.</a:t>
              </a:r>
              <a:endParaRPr i="1">
                <a:solidFill>
                  <a:schemeClr val="lt1"/>
                </a:solidFill>
                <a:latin typeface="Calibri"/>
                <a:ea typeface="Calibri"/>
                <a:cs typeface="Calibri"/>
                <a:sym typeface="Calibri"/>
              </a:endParaRPr>
            </a:p>
            <a:p>
              <a:pPr marL="457200" marR="0" lvl="0" indent="-317500" algn="l" rtl="0">
                <a:lnSpc>
                  <a:spcPct val="90000"/>
                </a:lnSpc>
                <a:spcBef>
                  <a:spcPts val="0"/>
                </a:spcBef>
                <a:spcAft>
                  <a:spcPts val="0"/>
                </a:spcAft>
                <a:buClr>
                  <a:schemeClr val="lt1"/>
                </a:buClr>
                <a:buSzPts val="1400"/>
                <a:buFont typeface="Calibri"/>
                <a:buChar char="-"/>
              </a:pPr>
              <a:r>
                <a:rPr lang="en-US" i="1">
                  <a:solidFill>
                    <a:schemeClr val="lt1"/>
                  </a:solidFill>
                  <a:latin typeface="Calibri"/>
                  <a:ea typeface="Calibri"/>
                  <a:cs typeface="Calibri"/>
                  <a:sym typeface="Calibri"/>
                </a:rPr>
                <a:t>Everywhere and anytime</a:t>
              </a:r>
              <a:endParaRPr i="1">
                <a:solidFill>
                  <a:schemeClr val="lt1"/>
                </a:solidFill>
                <a:latin typeface="Calibri"/>
                <a:ea typeface="Calibri"/>
                <a:cs typeface="Calibri"/>
                <a:sym typeface="Calibri"/>
              </a:endParaRPr>
            </a:p>
          </p:txBody>
        </p:sp>
        <p:sp>
          <p:nvSpPr>
            <p:cNvPr id="111" name="Google Shape;111;p2"/>
            <p:cNvSpPr/>
            <p:nvPr/>
          </p:nvSpPr>
          <p:spPr>
            <a:xfrm>
              <a:off x="0" y="2465896"/>
              <a:ext cx="5487959" cy="1770622"/>
            </a:xfrm>
            <a:prstGeom prst="roundRect">
              <a:avLst>
                <a:gd name="adj" fmla="val 1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72165" y="2864286"/>
              <a:ext cx="973842" cy="973842"/>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981621" y="2614504"/>
              <a:ext cx="3698663" cy="177062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txBox="1"/>
            <p:nvPr/>
          </p:nvSpPr>
          <p:spPr>
            <a:xfrm>
              <a:off x="1829221" y="2462104"/>
              <a:ext cx="3698700" cy="1770600"/>
            </a:xfrm>
            <a:prstGeom prst="rect">
              <a:avLst/>
            </a:prstGeom>
            <a:noFill/>
            <a:ln>
              <a:noFill/>
            </a:ln>
          </p:spPr>
          <p:txBody>
            <a:bodyPr spcFirstLastPara="1" wrap="square" lIns="187375" tIns="187375" rIns="187375" bIns="187375" anchor="ctr" anchorCtr="0">
              <a:noAutofit/>
            </a:bodyPr>
            <a:lstStyle/>
            <a:p>
              <a:pPr marL="457200" marR="0" lvl="0" indent="-317500" algn="l" rtl="0">
                <a:lnSpc>
                  <a:spcPct val="90000"/>
                </a:lnSpc>
                <a:spcBef>
                  <a:spcPts val="0"/>
                </a:spcBef>
                <a:spcAft>
                  <a:spcPts val="0"/>
                </a:spcAft>
                <a:buClr>
                  <a:schemeClr val="lt1"/>
                </a:buClr>
                <a:buSzPts val="1400"/>
                <a:buFont typeface="Calibri"/>
                <a:buChar char="-"/>
              </a:pPr>
              <a:r>
                <a:rPr lang="en-US" sz="1400" b="0" i="1" u="none" strike="noStrike" cap="none">
                  <a:solidFill>
                    <a:schemeClr val="lt1"/>
                  </a:solidFill>
                  <a:latin typeface="Calibri"/>
                  <a:ea typeface="Calibri"/>
                  <a:cs typeface="Calibri"/>
                  <a:sym typeface="Calibri"/>
                </a:rPr>
                <a:t>Doctor-Appointment is a booking tool to help new and existing patients to </a:t>
              </a:r>
              <a:r>
                <a:rPr lang="en-US" i="1">
                  <a:solidFill>
                    <a:schemeClr val="lt1"/>
                  </a:solidFill>
                  <a:latin typeface="Calibri"/>
                  <a:ea typeface="Calibri"/>
                  <a:cs typeface="Calibri"/>
                  <a:sym typeface="Calibri"/>
                </a:rPr>
                <a:t>make an </a:t>
              </a:r>
              <a:r>
                <a:rPr lang="en-US" sz="1400" b="0" i="1" u="none" strike="noStrike" cap="none">
                  <a:solidFill>
                    <a:schemeClr val="lt1"/>
                  </a:solidFill>
                  <a:latin typeface="Calibri"/>
                  <a:ea typeface="Calibri"/>
                  <a:cs typeface="Calibri"/>
                  <a:sym typeface="Calibri"/>
                </a:rPr>
                <a:t>appointment with their</a:t>
              </a:r>
              <a:r>
                <a:rPr lang="en-US" i="1">
                  <a:solidFill>
                    <a:schemeClr val="lt1"/>
                  </a:solidFill>
                  <a:latin typeface="Calibri"/>
                  <a:ea typeface="Calibri"/>
                  <a:cs typeface="Calibri"/>
                  <a:sym typeface="Calibri"/>
                </a:rPr>
                <a:t> doctors</a:t>
              </a:r>
              <a:r>
                <a:rPr lang="en-US" sz="1400" b="0" i="1" u="none" strike="noStrike" cap="none">
                  <a:solidFill>
                    <a:schemeClr val="lt1"/>
                  </a:solidFill>
                  <a:latin typeface="Calibri"/>
                  <a:ea typeface="Calibri"/>
                  <a:cs typeface="Calibri"/>
                  <a:sym typeface="Calibri"/>
                </a:rPr>
                <a:t>. </a:t>
              </a:r>
              <a:endParaRPr sz="1400" b="0" i="1" u="none" strike="noStrike" cap="none">
                <a:solidFill>
                  <a:schemeClr val="lt1"/>
                </a:solidFill>
                <a:latin typeface="Calibri"/>
                <a:ea typeface="Calibri"/>
                <a:cs typeface="Calibri"/>
                <a:sym typeface="Calibri"/>
              </a:endParaRPr>
            </a:p>
            <a:p>
              <a:pPr marL="457200" marR="0" lvl="0" indent="-317500" algn="l" rtl="0">
                <a:lnSpc>
                  <a:spcPct val="90000"/>
                </a:lnSpc>
                <a:spcBef>
                  <a:spcPts val="0"/>
                </a:spcBef>
                <a:spcAft>
                  <a:spcPts val="0"/>
                </a:spcAft>
                <a:buClr>
                  <a:schemeClr val="lt1"/>
                </a:buClr>
                <a:buSzPts val="1400"/>
                <a:buFont typeface="Calibri"/>
                <a:buChar char="-"/>
              </a:pPr>
              <a:r>
                <a:rPr lang="en-US" sz="1400" b="0" i="1" u="none" strike="noStrike" cap="none">
                  <a:solidFill>
                    <a:schemeClr val="lt1"/>
                  </a:solidFill>
                  <a:latin typeface="Calibri"/>
                  <a:ea typeface="Calibri"/>
                  <a:cs typeface="Calibri"/>
                  <a:sym typeface="Calibri"/>
                </a:rPr>
                <a:t>The patients can </a:t>
              </a:r>
              <a:r>
                <a:rPr lang="en-US" i="1">
                  <a:solidFill>
                    <a:schemeClr val="lt1"/>
                  </a:solidFill>
                  <a:latin typeface="Calibri"/>
                  <a:ea typeface="Calibri"/>
                  <a:cs typeface="Calibri"/>
                  <a:sym typeface="Calibri"/>
                </a:rPr>
                <a:t>select</a:t>
              </a:r>
              <a:r>
                <a:rPr lang="en-US" sz="1400" b="0" i="1" u="none" strike="noStrike" cap="none">
                  <a:solidFill>
                    <a:schemeClr val="lt1"/>
                  </a:solidFill>
                  <a:latin typeface="Calibri"/>
                  <a:ea typeface="Calibri"/>
                  <a:cs typeface="Calibri"/>
                  <a:sym typeface="Calibri"/>
                </a:rPr>
                <a:t> </a:t>
              </a:r>
              <a:r>
                <a:rPr lang="en-US" i="1">
                  <a:solidFill>
                    <a:schemeClr val="lt1"/>
                  </a:solidFill>
                  <a:latin typeface="Calibri"/>
                  <a:ea typeface="Calibri"/>
                  <a:cs typeface="Calibri"/>
                  <a:sym typeface="Calibri"/>
                </a:rPr>
                <a:t>date for </a:t>
              </a:r>
              <a:r>
                <a:rPr lang="en-US" sz="1400" b="0" i="1" u="none" strike="noStrike" cap="none">
                  <a:solidFill>
                    <a:schemeClr val="lt1"/>
                  </a:solidFill>
                  <a:latin typeface="Calibri"/>
                  <a:ea typeface="Calibri"/>
                  <a:cs typeface="Calibri"/>
                  <a:sym typeface="Calibri"/>
                </a:rPr>
                <a:t>the appointment </a:t>
              </a:r>
              <a:r>
                <a:rPr lang="en-US" i="1">
                  <a:solidFill>
                    <a:schemeClr val="lt1"/>
                  </a:solidFill>
                  <a:latin typeface="Calibri"/>
                  <a:ea typeface="Calibri"/>
                  <a:cs typeface="Calibri"/>
                  <a:sym typeface="Calibri"/>
                </a:rPr>
                <a:t>in this version. </a:t>
              </a:r>
              <a:endParaRPr i="1">
                <a:solidFill>
                  <a:schemeClr val="lt1"/>
                </a:solidFill>
                <a:latin typeface="Calibri"/>
                <a:ea typeface="Calibri"/>
                <a:cs typeface="Calibri"/>
                <a:sym typeface="Calibri"/>
              </a:endParaRPr>
            </a:p>
            <a:p>
              <a:pPr marL="457200" marR="0" lvl="0" indent="-317500" algn="l" rtl="0">
                <a:lnSpc>
                  <a:spcPct val="90000"/>
                </a:lnSpc>
                <a:spcBef>
                  <a:spcPts val="0"/>
                </a:spcBef>
                <a:spcAft>
                  <a:spcPts val="0"/>
                </a:spcAft>
                <a:buClr>
                  <a:schemeClr val="lt1"/>
                </a:buClr>
                <a:buSzPts val="1400"/>
                <a:buFont typeface="Calibri"/>
                <a:buChar char="-"/>
              </a:pPr>
              <a:r>
                <a:rPr lang="en-US" i="1">
                  <a:solidFill>
                    <a:schemeClr val="lt1"/>
                  </a:solidFill>
                  <a:latin typeface="Calibri"/>
                  <a:ea typeface="Calibri"/>
                  <a:cs typeface="Calibri"/>
                  <a:sym typeface="Calibri"/>
                </a:rPr>
                <a:t>Just a click away. </a:t>
              </a:r>
              <a:endParaRPr i="1">
                <a:solidFill>
                  <a:schemeClr val="lt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3"/>
          <p:cNvSpPr/>
          <p:nvPr/>
        </p:nvSpPr>
        <p:spPr>
          <a:xfrm>
            <a:off x="4" y="0"/>
            <a:ext cx="12191996" cy="6858000"/>
          </a:xfrm>
          <a:prstGeom prst="rect">
            <a:avLst/>
          </a:prstGeom>
          <a:solidFill>
            <a:srgbClr val="1F3864">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0" name="Google Shape;120;p3"/>
          <p:cNvSpPr txBox="1"/>
          <p:nvPr/>
        </p:nvSpPr>
        <p:spPr>
          <a:xfrm>
            <a:off x="766243" y="662399"/>
            <a:ext cx="4842933" cy="14940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4400" b="1" i="1" u="sng" strike="noStrike" cap="none">
                <a:solidFill>
                  <a:schemeClr val="dk1"/>
                </a:solidFill>
                <a:latin typeface="Calibri"/>
                <a:ea typeface="Calibri"/>
                <a:cs typeface="Calibri"/>
                <a:sym typeface="Calibri"/>
              </a:rPr>
              <a:t>Concept:</a:t>
            </a:r>
            <a:endParaRPr/>
          </a:p>
        </p:txBody>
      </p:sp>
      <p:sp>
        <p:nvSpPr>
          <p:cNvPr id="121" name="Google Shape;121;p3"/>
          <p:cNvSpPr txBox="1"/>
          <p:nvPr/>
        </p:nvSpPr>
        <p:spPr>
          <a:xfrm>
            <a:off x="765566" y="2286000"/>
            <a:ext cx="4849708" cy="3844800"/>
          </a:xfrm>
          <a:prstGeom prst="rect">
            <a:avLst/>
          </a:prstGeom>
          <a:noFill/>
          <a:ln>
            <a:noFill/>
          </a:ln>
        </p:spPr>
        <p:txBody>
          <a:bodyPr spcFirstLastPara="1" wrap="square" lIns="91425" tIns="45700" rIns="91425" bIns="45700" anchor="t" anchorCtr="0">
            <a:normAutofit/>
          </a:bodyPr>
          <a:lstStyle/>
          <a:p>
            <a:pPr marL="342900" marR="0" lvl="0" indent="-228600" algn="l" rtl="0">
              <a:lnSpc>
                <a:spcPct val="90000"/>
              </a:lnSpc>
              <a:spcBef>
                <a:spcPts val="0"/>
              </a:spcBef>
              <a:spcAft>
                <a:spcPts val="0"/>
              </a:spcAft>
              <a:buClr>
                <a:schemeClr val="dk1"/>
              </a:buClr>
              <a:buSzPts val="1000"/>
              <a:buFont typeface="Arial"/>
              <a:buChar char="•"/>
            </a:pPr>
            <a:r>
              <a:rPr lang="en-US" sz="1000" b="1" i="1" u="none" strike="noStrike" cap="none">
                <a:solidFill>
                  <a:schemeClr val="dk1"/>
                </a:solidFill>
                <a:latin typeface="Calibri"/>
                <a:ea typeface="Calibri"/>
                <a:cs typeface="Calibri"/>
                <a:sym typeface="Calibri"/>
              </a:rPr>
              <a:t>Description : </a:t>
            </a:r>
            <a:r>
              <a:rPr lang="en-US" sz="1000" b="0" i="1" u="none" strike="noStrike" cap="none">
                <a:solidFill>
                  <a:schemeClr val="dk1"/>
                </a:solidFill>
                <a:latin typeface="Calibri"/>
                <a:ea typeface="Calibri"/>
                <a:cs typeface="Calibri"/>
                <a:sym typeface="Calibri"/>
              </a:rPr>
              <a:t>Using the Doctor Appointment Application, the patients both existing as well as new patients will be able to book an appointment with a GP or a specialist doctor via referral using this app. After choosing their doctor, they would be able to make an appointment with them by choosing the date as well as the time. The patient would be able to check their appointment after booking in the patient account page.</a:t>
            </a:r>
            <a:endParaRPr/>
          </a:p>
          <a:p>
            <a:pPr marL="342900" marR="0" lvl="0" indent="-228600" algn="l" rtl="0">
              <a:lnSpc>
                <a:spcPct val="90000"/>
              </a:lnSpc>
              <a:spcBef>
                <a:spcPts val="800"/>
              </a:spcBef>
              <a:spcAft>
                <a:spcPts val="0"/>
              </a:spcAft>
              <a:buClr>
                <a:schemeClr val="dk1"/>
              </a:buClr>
              <a:buSzPts val="1000"/>
              <a:buFont typeface="Arial"/>
              <a:buChar char="•"/>
            </a:pPr>
            <a:r>
              <a:rPr lang="en-US" sz="1000" b="0" i="1" u="none" strike="noStrike" cap="none">
                <a:solidFill>
                  <a:schemeClr val="dk1"/>
                </a:solidFill>
                <a:latin typeface="Calibri"/>
                <a:ea typeface="Calibri"/>
                <a:cs typeface="Calibri"/>
                <a:sym typeface="Calibri"/>
              </a:rPr>
              <a:t>Even the Doctors will be able to check out the no of appointments in their respective login page </a:t>
            </a:r>
            <a:endParaRPr/>
          </a:p>
          <a:p>
            <a:pPr marL="342900" marR="0" lvl="0" indent="-228600" algn="l" rtl="0">
              <a:lnSpc>
                <a:spcPct val="90000"/>
              </a:lnSpc>
              <a:spcBef>
                <a:spcPts val="800"/>
              </a:spcBef>
              <a:spcAft>
                <a:spcPts val="0"/>
              </a:spcAft>
              <a:buClr>
                <a:schemeClr val="dk1"/>
              </a:buClr>
              <a:buSzPts val="1000"/>
              <a:buFont typeface="Arial"/>
              <a:buChar char="•"/>
            </a:pPr>
            <a:r>
              <a:rPr lang="en-US" sz="1000" b="0" i="1" u="none" strike="noStrike" cap="none">
                <a:solidFill>
                  <a:schemeClr val="dk1"/>
                </a:solidFill>
                <a:latin typeface="Calibri"/>
                <a:ea typeface="Calibri"/>
                <a:cs typeface="Calibri"/>
                <a:sym typeface="Calibri"/>
              </a:rPr>
              <a:t> </a:t>
            </a:r>
            <a:r>
              <a:rPr lang="en-US" sz="1000" b="1" i="1" u="none" strike="noStrike" cap="none">
                <a:solidFill>
                  <a:schemeClr val="dk1"/>
                </a:solidFill>
                <a:latin typeface="Calibri"/>
                <a:ea typeface="Calibri"/>
                <a:cs typeface="Calibri"/>
                <a:sym typeface="Calibri"/>
              </a:rPr>
              <a:t>Motivation for development : </a:t>
            </a:r>
            <a:r>
              <a:rPr lang="en-US" sz="1000" b="0" i="1" u="none" strike="noStrike" cap="none">
                <a:solidFill>
                  <a:schemeClr val="dk1"/>
                </a:solidFill>
                <a:latin typeface="Calibri"/>
                <a:ea typeface="Calibri"/>
                <a:cs typeface="Calibri"/>
                <a:sym typeface="Calibri"/>
              </a:rPr>
              <a:t>Most of the GPs along with specialist doctors operating via clinic nowadays only use the traditional method of using either booking via telephone or there is no booking available; only able to visit your doctor using first come first serve basis. Most of the clinics usually have a working webpage which displays the basic info about the doctors, consultation timings of the clinic along with the address. By incorporating this booking feature, it will be a clean and transparent interface for both doctors as well as patients with details being shown in their respective account pages.</a:t>
            </a:r>
            <a:endParaRPr/>
          </a:p>
          <a:p>
            <a:pPr marL="342900" marR="0" lvl="0" indent="-228600" algn="l" rtl="0">
              <a:lnSpc>
                <a:spcPct val="90000"/>
              </a:lnSpc>
              <a:spcBef>
                <a:spcPts val="800"/>
              </a:spcBef>
              <a:spcAft>
                <a:spcPts val="0"/>
              </a:spcAft>
              <a:buClr>
                <a:schemeClr val="dk1"/>
              </a:buClr>
              <a:buSzPts val="1000"/>
              <a:buFont typeface="Arial"/>
              <a:buChar char="•"/>
            </a:pPr>
            <a:r>
              <a:rPr lang="en-US" sz="1000" b="1" i="1" u="none" strike="noStrike" cap="none">
                <a:solidFill>
                  <a:schemeClr val="dk1"/>
                </a:solidFill>
                <a:latin typeface="Calibri"/>
                <a:ea typeface="Calibri"/>
                <a:cs typeface="Calibri"/>
                <a:sym typeface="Calibri"/>
              </a:rPr>
              <a:t>User story: </a:t>
            </a:r>
            <a:r>
              <a:rPr lang="en-US" sz="1000" b="0" i="1" u="none" strike="noStrike" cap="none">
                <a:solidFill>
                  <a:schemeClr val="dk1"/>
                </a:solidFill>
                <a:latin typeface="Calibri"/>
                <a:ea typeface="Calibri"/>
                <a:cs typeface="Calibri"/>
                <a:sym typeface="Calibri"/>
              </a:rPr>
              <a:t>User must be able to schedule an appointment with their doctor using this app based on the availability of the doctor and user’s own desired time. User will land on the Login/Signup page in which  if the user is an existing patient he will be able to login via the credentials, if the user is a new patient; user needs to sign up using the relevant data. After logining into the app, user will be able to choose the doctor and then book an appointment by choosing the date and time along with which user will be adding description of their medical issuses.   </a:t>
            </a:r>
            <a:endParaRPr/>
          </a:p>
          <a:p>
            <a:pPr marL="0" marR="0" lvl="0" indent="63500" algn="l" rtl="0">
              <a:lnSpc>
                <a:spcPct val="90000"/>
              </a:lnSpc>
              <a:spcBef>
                <a:spcPts val="800"/>
              </a:spcBef>
              <a:spcAft>
                <a:spcPts val="0"/>
              </a:spcAft>
              <a:buClr>
                <a:schemeClr val="dk1"/>
              </a:buClr>
              <a:buSzPts val="1000"/>
              <a:buFont typeface="Arial"/>
              <a:buNone/>
            </a:pPr>
            <a:endParaRPr sz="1000" b="0" i="0" u="none" strike="noStrike" cap="none">
              <a:solidFill>
                <a:schemeClr val="dk1"/>
              </a:solidFill>
              <a:latin typeface="Calibri"/>
              <a:ea typeface="Calibri"/>
              <a:cs typeface="Calibri"/>
              <a:sym typeface="Calibri"/>
            </a:endParaRPr>
          </a:p>
        </p:txBody>
      </p:sp>
      <p:sp>
        <p:nvSpPr>
          <p:cNvPr id="122" name="Google Shape;122;p3"/>
          <p:cNvSpPr/>
          <p:nvPr/>
        </p:nvSpPr>
        <p:spPr>
          <a:xfrm>
            <a:off x="6502207" y="613446"/>
            <a:ext cx="5235575" cy="5229225"/>
          </a:xfrm>
          <a:custGeom>
            <a:avLst/>
            <a:gdLst/>
            <a:ahLst/>
            <a:cxnLst/>
            <a:rect l="l" t="t" r="r" b="b"/>
            <a:pathLst>
              <a:path w="3298" h="3294" extrusionOk="0">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rgbClr val="FFFFFF"/>
          </a:solidFill>
          <a:ln>
            <a:noFill/>
          </a:ln>
        </p:spPr>
      </p:sp>
      <p:pic>
        <p:nvPicPr>
          <p:cNvPr id="123" name="Google Shape;123;p3" descr="Medicine"/>
          <p:cNvPicPr preferRelativeResize="0"/>
          <p:nvPr/>
        </p:nvPicPr>
        <p:blipFill rotWithShape="1">
          <a:blip r:embed="rId3">
            <a:alphaModFix/>
          </a:blip>
          <a:srcRect/>
          <a:stretch/>
        </p:blipFill>
        <p:spPr>
          <a:xfrm>
            <a:off x="7499994" y="1608058"/>
            <a:ext cx="3240000" cy="324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p5"/>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5"/>
          <p:cNvSpPr txBox="1">
            <a:spLocks noGrp="1"/>
          </p:cNvSpPr>
          <p:nvPr>
            <p:ph type="title"/>
          </p:nvPr>
        </p:nvSpPr>
        <p:spPr>
          <a:xfrm>
            <a:off x="1113810" y="2960716"/>
            <a:ext cx="4036334" cy="2387600"/>
          </a:xfrm>
          <a:prstGeom prst="rect">
            <a:avLst/>
          </a:prstGeom>
          <a:noFill/>
          <a:ln>
            <a:noFill/>
          </a:ln>
        </p:spPr>
        <p:txBody>
          <a:bodyPr spcFirstLastPara="1" wrap="square" lIns="91425" tIns="45700" rIns="91425" bIns="45700" anchor="t" anchorCtr="0">
            <a:normAutofit/>
          </a:bodyPr>
          <a:lstStyle/>
          <a:p>
            <a:pPr lvl="0">
              <a:buSzPts val="5400"/>
            </a:pPr>
            <a:r>
              <a:rPr lang="en-AU" dirty="0"/>
              <a:t>Design Process</a:t>
            </a:r>
            <a:br>
              <a:rPr lang="en-AU" dirty="0"/>
            </a:br>
            <a:r>
              <a:rPr lang="en-AU" dirty="0"/>
              <a:t>Part - 1</a:t>
            </a:r>
            <a:endParaRPr dirty="0"/>
          </a:p>
        </p:txBody>
      </p:sp>
      <p:grpSp>
        <p:nvGrpSpPr>
          <p:cNvPr id="141" name="Google Shape;141;p5"/>
          <p:cNvGrpSpPr/>
          <p:nvPr/>
        </p:nvGrpSpPr>
        <p:grpSpPr>
          <a:xfrm>
            <a:off x="0" y="2984992"/>
            <a:ext cx="731521" cy="673460"/>
            <a:chOff x="3940602" y="308034"/>
            <a:chExt cx="2116791" cy="3428999"/>
          </a:xfrm>
        </p:grpSpPr>
        <p:sp>
          <p:nvSpPr>
            <p:cNvPr id="142" name="Google Shape;142;p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45" name="Google Shape;145;p5"/>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 name="Google Shape;146;p5"/>
          <p:cNvSpPr/>
          <p:nvPr/>
        </p:nvSpPr>
        <p:spPr>
          <a:xfrm>
            <a:off x="5685810" y="391886"/>
            <a:ext cx="6009366" cy="6017078"/>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C4BFCF87-9A80-B840-AB3D-9FB4B3206C6E}"/>
              </a:ext>
            </a:extLst>
          </p:cNvPr>
          <p:cNvPicPr>
            <a:picLocks noChangeAspect="1"/>
          </p:cNvPicPr>
          <p:nvPr/>
        </p:nvPicPr>
        <p:blipFill>
          <a:blip r:embed="rId3"/>
          <a:stretch>
            <a:fillRect/>
          </a:stretch>
        </p:blipFill>
        <p:spPr>
          <a:xfrm>
            <a:off x="4719144" y="391250"/>
            <a:ext cx="6960167" cy="577832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5"/>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5"/>
          <p:cNvSpPr txBox="1">
            <a:spLocks noGrp="1"/>
          </p:cNvSpPr>
          <p:nvPr>
            <p:ph type="title"/>
          </p:nvPr>
        </p:nvSpPr>
        <p:spPr>
          <a:xfrm>
            <a:off x="633593" y="2710344"/>
            <a:ext cx="3599705" cy="2387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5400"/>
              <a:buFont typeface="Calibri"/>
              <a:buNone/>
            </a:pPr>
            <a:r>
              <a:rPr lang="en-AU" dirty="0"/>
              <a:t>Design Process</a:t>
            </a:r>
            <a:br>
              <a:rPr lang="en-AU" dirty="0"/>
            </a:br>
            <a:r>
              <a:rPr lang="en-AU" dirty="0"/>
              <a:t>Part - 2</a:t>
            </a:r>
            <a:endParaRPr dirty="0"/>
          </a:p>
        </p:txBody>
      </p:sp>
      <p:grpSp>
        <p:nvGrpSpPr>
          <p:cNvPr id="141" name="Google Shape;141;p5"/>
          <p:cNvGrpSpPr/>
          <p:nvPr/>
        </p:nvGrpSpPr>
        <p:grpSpPr>
          <a:xfrm>
            <a:off x="0" y="2984992"/>
            <a:ext cx="731521" cy="673460"/>
            <a:chOff x="3940602" y="308034"/>
            <a:chExt cx="2116791" cy="3428999"/>
          </a:xfrm>
        </p:grpSpPr>
        <p:sp>
          <p:nvSpPr>
            <p:cNvPr id="142" name="Google Shape;142;p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45" name="Google Shape;145;p5"/>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B2CE63D1-B6F3-5E4A-9062-E79331CAA913}"/>
              </a:ext>
            </a:extLst>
          </p:cNvPr>
          <p:cNvPicPr>
            <a:picLocks noChangeAspect="1"/>
          </p:cNvPicPr>
          <p:nvPr/>
        </p:nvPicPr>
        <p:blipFill>
          <a:blip r:embed="rId3"/>
          <a:stretch>
            <a:fillRect/>
          </a:stretch>
        </p:blipFill>
        <p:spPr>
          <a:xfrm>
            <a:off x="4096229" y="320958"/>
            <a:ext cx="8051343" cy="6153984"/>
          </a:xfrm>
          <a:prstGeom prst="rect">
            <a:avLst/>
          </a:prstGeom>
        </p:spPr>
      </p:pic>
    </p:spTree>
    <p:extLst>
      <p:ext uri="{BB962C8B-B14F-4D97-AF65-F5344CB8AC3E}">
        <p14:creationId xmlns:p14="http://schemas.microsoft.com/office/powerpoint/2010/main" val="3413967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29" name="Google Shape;129;p4"/>
          <p:cNvGrpSpPr/>
          <p:nvPr/>
        </p:nvGrpSpPr>
        <p:grpSpPr>
          <a:xfrm flipH="1">
            <a:off x="534368" y="563918"/>
            <a:ext cx="4119932" cy="5978614"/>
            <a:chOff x="7513372" y="803186"/>
            <a:chExt cx="4163968" cy="5978614"/>
          </a:xfrm>
        </p:grpSpPr>
        <p:sp>
          <p:nvSpPr>
            <p:cNvPr id="130" name="Google Shape;130;p4"/>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4"/>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4"/>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3" name="Google Shape;133;p4"/>
          <p:cNvSpPr txBox="1">
            <a:spLocks noGrp="1"/>
          </p:cNvSpPr>
          <p:nvPr>
            <p:ph type="ctr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US" sz="4400" b="1" i="1" u="sng">
                <a:solidFill>
                  <a:srgbClr val="FFFFFF"/>
                </a:solidFill>
                <a:latin typeface="Calibri"/>
                <a:ea typeface="Calibri"/>
                <a:cs typeface="Calibri"/>
                <a:sym typeface="Calibri"/>
              </a:rPr>
              <a:t> Process:</a:t>
            </a:r>
            <a:endParaRPr/>
          </a:p>
        </p:txBody>
      </p:sp>
      <p:sp>
        <p:nvSpPr>
          <p:cNvPr id="134" name="Google Shape;134;p4"/>
          <p:cNvSpPr txBox="1">
            <a:spLocks noGrp="1"/>
          </p:cNvSpPr>
          <p:nvPr>
            <p:ph type="subTitle" idx="1"/>
          </p:nvPr>
        </p:nvSpPr>
        <p:spPr>
          <a:xfrm>
            <a:off x="4978708" y="885651"/>
            <a:ext cx="6678924" cy="4930828"/>
          </a:xfrm>
          <a:prstGeom prst="rect">
            <a:avLst/>
          </a:prstGeom>
          <a:noFill/>
          <a:ln>
            <a:noFill/>
          </a:ln>
        </p:spPr>
        <p:txBody>
          <a:bodyPr spcFirstLastPara="1" wrap="square" lIns="91425" tIns="45700" rIns="91425" bIns="45700" anchor="ctr" anchorCtr="0">
            <a:normAutofit fontScale="77500" lnSpcReduction="20000"/>
          </a:bodyPr>
          <a:lstStyle/>
          <a:p>
            <a:pPr marL="0" lvl="0" indent="59372" algn="l" rtl="0">
              <a:lnSpc>
                <a:spcPct val="90000"/>
              </a:lnSpc>
              <a:spcBef>
                <a:spcPts val="0"/>
              </a:spcBef>
              <a:spcAft>
                <a:spcPts val="0"/>
              </a:spcAft>
              <a:buClr>
                <a:schemeClr val="dk1"/>
              </a:buClr>
              <a:buSzPct val="100000"/>
              <a:buFont typeface="Arial"/>
              <a:buNone/>
            </a:pPr>
            <a:endParaRPr sz="1100" i="1" dirty="0"/>
          </a:p>
          <a:p>
            <a:pPr marL="342900" marR="0" lvl="0" indent="-228600" algn="l" rtl="0">
              <a:lnSpc>
                <a:spcPct val="90000"/>
              </a:lnSpc>
              <a:spcBef>
                <a:spcPts val="0"/>
              </a:spcBef>
              <a:spcAft>
                <a:spcPts val="0"/>
              </a:spcAft>
              <a:buClr>
                <a:schemeClr val="dk1"/>
              </a:buClr>
              <a:buSzPct val="100000"/>
              <a:buFont typeface="Arial"/>
              <a:buChar char="•"/>
            </a:pPr>
            <a:r>
              <a:rPr lang="en-US" sz="1700" i="1" u="sng" dirty="0">
                <a:latin typeface="Times New Roman"/>
                <a:ea typeface="Times New Roman"/>
                <a:cs typeface="Times New Roman"/>
                <a:sym typeface="Times New Roman"/>
              </a:rPr>
              <a:t>Technologies used:</a:t>
            </a:r>
            <a:endParaRPr sz="1700" i="1" dirty="0">
              <a:latin typeface="Times New Roman"/>
              <a:ea typeface="Times New Roman"/>
              <a:cs typeface="Times New Roman"/>
              <a:sym typeface="Times New Roman"/>
            </a:endParaRPr>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      Node.js, </a:t>
            </a:r>
            <a:r>
              <a:rPr lang="en-US" sz="1700" i="1" dirty="0" err="1">
                <a:latin typeface="Times New Roman"/>
                <a:ea typeface="Times New Roman"/>
                <a:cs typeface="Times New Roman"/>
                <a:sym typeface="Times New Roman"/>
              </a:rPr>
              <a:t>Express.js</a:t>
            </a:r>
            <a:r>
              <a:rPr lang="en-US" sz="1700" i="1" dirty="0">
                <a:latin typeface="Times New Roman"/>
                <a:ea typeface="Times New Roman"/>
                <a:cs typeface="Times New Roman"/>
                <a:sym typeface="Times New Roman"/>
              </a:rPr>
              <a:t>, Handlebars, SQL database, Heroku deployment, MVC, ORM, REST API, Authentication, Encryption, Express-Session, Cookies</a:t>
            </a:r>
            <a:endParaRPr dirty="0"/>
          </a:p>
          <a:p>
            <a:pPr marL="0" marR="0" lvl="0" indent="0" algn="l" rtl="0">
              <a:lnSpc>
                <a:spcPct val="90000"/>
              </a:lnSpc>
              <a:spcBef>
                <a:spcPts val="800"/>
              </a:spcBef>
              <a:spcAft>
                <a:spcPts val="0"/>
              </a:spcAft>
              <a:buClr>
                <a:schemeClr val="dk1"/>
              </a:buClr>
              <a:buSzPct val="100000"/>
            </a:pPr>
            <a:r>
              <a:rPr lang="en-US" sz="1700" i="1" dirty="0">
                <a:latin typeface="Times New Roman"/>
                <a:ea typeface="Times New Roman"/>
                <a:cs typeface="Times New Roman"/>
                <a:sym typeface="Times New Roman"/>
              </a:rPr>
              <a:t> </a:t>
            </a:r>
            <a:endParaRPr dirty="0"/>
          </a:p>
          <a:p>
            <a:pPr marL="342900" marR="0" lvl="0" indent="-228600" algn="l" rtl="0">
              <a:lnSpc>
                <a:spcPct val="90000"/>
              </a:lnSpc>
              <a:spcBef>
                <a:spcPts val="800"/>
              </a:spcBef>
              <a:spcAft>
                <a:spcPts val="0"/>
              </a:spcAft>
              <a:buClr>
                <a:schemeClr val="dk1"/>
              </a:buClr>
              <a:buSzPct val="100000"/>
              <a:buFont typeface="Arial"/>
              <a:buChar char="•"/>
            </a:pPr>
            <a:r>
              <a:rPr lang="en-US" sz="1700" i="1" u="sng" dirty="0">
                <a:latin typeface="Times New Roman"/>
                <a:ea typeface="Times New Roman"/>
                <a:cs typeface="Times New Roman"/>
                <a:sym typeface="Times New Roman"/>
              </a:rPr>
              <a:t>Breakdown of tasks and roles: </a:t>
            </a:r>
            <a:endParaRPr sz="1700" i="1" dirty="0">
              <a:latin typeface="Times New Roman"/>
              <a:ea typeface="Times New Roman"/>
              <a:cs typeface="Times New Roman"/>
              <a:sym typeface="Times New Roman"/>
            </a:endParaRPr>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      Node.js and </a:t>
            </a:r>
            <a:r>
              <a:rPr lang="en-US" sz="1700" i="1" dirty="0" err="1">
                <a:latin typeface="Times New Roman"/>
                <a:ea typeface="Times New Roman"/>
                <a:cs typeface="Times New Roman"/>
                <a:sym typeface="Times New Roman"/>
              </a:rPr>
              <a:t>Express.js</a:t>
            </a:r>
            <a:r>
              <a:rPr lang="en-US" sz="1700" i="1" dirty="0">
                <a:latin typeface="Times New Roman"/>
                <a:ea typeface="Times New Roman"/>
                <a:cs typeface="Times New Roman"/>
                <a:sym typeface="Times New Roman"/>
              </a:rPr>
              <a:t> and routing function was done by Sanjeev</a:t>
            </a:r>
            <a:endParaRPr dirty="0"/>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     Databases and routing functions was done by </a:t>
            </a:r>
            <a:r>
              <a:rPr lang="en-US" sz="1700" i="1" dirty="0" err="1">
                <a:latin typeface="Times New Roman"/>
                <a:ea typeface="Times New Roman"/>
                <a:cs typeface="Times New Roman"/>
                <a:sym typeface="Times New Roman"/>
              </a:rPr>
              <a:t>Binh</a:t>
            </a:r>
            <a:endParaRPr dirty="0"/>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     Handlebars was done by </a:t>
            </a:r>
            <a:r>
              <a:rPr lang="en-US" sz="1700" i="1" dirty="0" err="1">
                <a:latin typeface="Times New Roman"/>
                <a:ea typeface="Times New Roman"/>
                <a:cs typeface="Times New Roman"/>
                <a:sym typeface="Times New Roman"/>
              </a:rPr>
              <a:t>Sorna</a:t>
            </a:r>
            <a:r>
              <a:rPr lang="en-US" sz="1700" i="1" dirty="0">
                <a:latin typeface="Times New Roman"/>
                <a:ea typeface="Times New Roman"/>
                <a:cs typeface="Times New Roman"/>
                <a:sym typeface="Times New Roman"/>
              </a:rPr>
              <a:t> </a:t>
            </a:r>
            <a:endParaRPr dirty="0"/>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  BA requirements, User Interaction development and </a:t>
            </a:r>
            <a:r>
              <a:rPr lang="en-US" sz="1700" i="1" dirty="0" err="1">
                <a:latin typeface="Times New Roman"/>
                <a:ea typeface="Times New Roman"/>
                <a:cs typeface="Times New Roman"/>
                <a:sym typeface="Times New Roman"/>
              </a:rPr>
              <a:t>HandleBars</a:t>
            </a:r>
            <a:r>
              <a:rPr lang="en-US" sz="1700" i="1" dirty="0">
                <a:latin typeface="Times New Roman"/>
                <a:ea typeface="Times New Roman"/>
                <a:cs typeface="Times New Roman"/>
                <a:sym typeface="Times New Roman"/>
              </a:rPr>
              <a:t> Flow was done by Karthik</a:t>
            </a:r>
          </a:p>
          <a:p>
            <a:pPr marL="0" marR="0" lvl="0" indent="0" algn="l" rtl="0">
              <a:lnSpc>
                <a:spcPct val="90000"/>
              </a:lnSpc>
              <a:spcBef>
                <a:spcPts val="800"/>
              </a:spcBef>
              <a:spcAft>
                <a:spcPts val="0"/>
              </a:spcAft>
              <a:buClr>
                <a:schemeClr val="dk1"/>
              </a:buClr>
              <a:buSzPct val="100000"/>
            </a:pPr>
            <a:endParaRPr dirty="0"/>
          </a:p>
          <a:p>
            <a:pPr marL="342900" marR="0" lvl="0" indent="-228600" algn="l" rtl="0">
              <a:lnSpc>
                <a:spcPct val="90000"/>
              </a:lnSpc>
              <a:spcBef>
                <a:spcPts val="800"/>
              </a:spcBef>
              <a:spcAft>
                <a:spcPts val="0"/>
              </a:spcAft>
              <a:buClr>
                <a:schemeClr val="dk1"/>
              </a:buClr>
              <a:buSzPct val="100000"/>
              <a:buFont typeface="Arial"/>
              <a:buChar char="•"/>
            </a:pPr>
            <a:r>
              <a:rPr lang="en-US" sz="1700" i="1" u="sng" dirty="0">
                <a:latin typeface="Times New Roman"/>
                <a:ea typeface="Times New Roman"/>
                <a:cs typeface="Times New Roman"/>
                <a:sym typeface="Times New Roman"/>
              </a:rPr>
              <a:t>Challenges:</a:t>
            </a:r>
            <a:endParaRPr sz="1700" i="1" dirty="0">
              <a:latin typeface="Times New Roman"/>
              <a:ea typeface="Times New Roman"/>
              <a:cs typeface="Times New Roman"/>
              <a:sym typeface="Times New Roman"/>
            </a:endParaRPr>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Two weeks time-limit provided for the project proved to be bit difficult since we initially planned to add more functionalities.</a:t>
            </a:r>
            <a:endParaRPr dirty="0"/>
          </a:p>
          <a:p>
            <a:pPr marL="0" marR="0" lvl="0" indent="91757" algn="l" rtl="0">
              <a:lnSpc>
                <a:spcPct val="90000"/>
              </a:lnSpc>
              <a:spcBef>
                <a:spcPts val="800"/>
              </a:spcBef>
              <a:spcAft>
                <a:spcPts val="0"/>
              </a:spcAft>
              <a:buClr>
                <a:schemeClr val="dk1"/>
              </a:buClr>
              <a:buSzPct val="100000"/>
              <a:buFont typeface="Arial"/>
              <a:buNone/>
            </a:pPr>
            <a:endParaRPr sz="1700" i="1" dirty="0">
              <a:latin typeface="Times New Roman"/>
              <a:ea typeface="Times New Roman"/>
              <a:cs typeface="Times New Roman"/>
              <a:sym typeface="Times New Roman"/>
            </a:endParaRPr>
          </a:p>
          <a:p>
            <a:pPr marL="0" marR="0" lvl="0" indent="91757" algn="l" rtl="0">
              <a:lnSpc>
                <a:spcPct val="90000"/>
              </a:lnSpc>
              <a:spcBef>
                <a:spcPts val="800"/>
              </a:spcBef>
              <a:spcAft>
                <a:spcPts val="0"/>
              </a:spcAft>
              <a:buClr>
                <a:schemeClr val="dk1"/>
              </a:buClr>
              <a:buSzPct val="100000"/>
              <a:buFont typeface="Arial"/>
              <a:buNone/>
            </a:pPr>
            <a:endParaRPr sz="1700" i="1" dirty="0">
              <a:latin typeface="Times New Roman"/>
              <a:ea typeface="Times New Roman"/>
              <a:cs typeface="Times New Roman"/>
              <a:sym typeface="Times New Roman"/>
            </a:endParaRPr>
          </a:p>
          <a:p>
            <a:pPr marL="342900" marR="0" lvl="0" indent="-228600" algn="l" rtl="0">
              <a:lnSpc>
                <a:spcPct val="90000"/>
              </a:lnSpc>
              <a:spcBef>
                <a:spcPts val="800"/>
              </a:spcBef>
              <a:spcAft>
                <a:spcPts val="0"/>
              </a:spcAft>
              <a:buClr>
                <a:schemeClr val="dk1"/>
              </a:buClr>
              <a:buSzPct val="100000"/>
              <a:buFont typeface="Arial"/>
              <a:buChar char="•"/>
            </a:pPr>
            <a:r>
              <a:rPr lang="en-US" sz="1700" i="1" u="sng" dirty="0">
                <a:latin typeface="Times New Roman"/>
                <a:ea typeface="Times New Roman"/>
                <a:cs typeface="Times New Roman"/>
                <a:sym typeface="Times New Roman"/>
              </a:rPr>
              <a:t>Successes:</a:t>
            </a:r>
            <a:endParaRPr sz="1700" i="1" dirty="0">
              <a:latin typeface="Times New Roman"/>
              <a:ea typeface="Times New Roman"/>
              <a:cs typeface="Times New Roman"/>
              <a:sym typeface="Times New Roman"/>
            </a:endParaRPr>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Understood the working of certain concepts by revisiting the tutorials.</a:t>
            </a:r>
            <a:endParaRPr dirty="0"/>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Learning new things helped us finish the project successfully,</a:t>
            </a:r>
            <a:endParaRPr dirty="0"/>
          </a:p>
          <a:p>
            <a:pPr marL="0" marR="0" lvl="0" indent="0" algn="l" rtl="0">
              <a:lnSpc>
                <a:spcPct val="90000"/>
              </a:lnSpc>
              <a:spcBef>
                <a:spcPts val="800"/>
              </a:spcBef>
              <a:spcAft>
                <a:spcPts val="0"/>
              </a:spcAft>
              <a:buClr>
                <a:schemeClr val="dk1"/>
              </a:buClr>
              <a:buSzPct val="100000"/>
              <a:buFont typeface="Arial"/>
              <a:buChar char="•"/>
            </a:pPr>
            <a:r>
              <a:rPr lang="en-US" sz="1700" i="1" dirty="0">
                <a:latin typeface="Times New Roman"/>
                <a:ea typeface="Times New Roman"/>
                <a:cs typeface="Times New Roman"/>
                <a:sym typeface="Times New Roman"/>
              </a:rPr>
              <a:t>By completing this project, we gained more experience in the core concepts of the bootcamp so far.</a:t>
            </a:r>
            <a:endParaRPr dirty="0"/>
          </a:p>
          <a:p>
            <a:pPr marL="0" lvl="0" indent="59372" algn="l" rtl="0">
              <a:lnSpc>
                <a:spcPct val="90000"/>
              </a:lnSpc>
              <a:spcBef>
                <a:spcPts val="1800"/>
              </a:spcBef>
              <a:spcAft>
                <a:spcPts val="0"/>
              </a:spcAft>
              <a:buClr>
                <a:schemeClr val="dk1"/>
              </a:buClr>
              <a:buSzPct val="100000"/>
              <a:buFont typeface="Arial"/>
              <a:buNone/>
            </a:pPr>
            <a:endParaRPr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5"/>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5"/>
          <p:cNvSpPr txBox="1">
            <a:spLocks noGrp="1"/>
          </p:cNvSpPr>
          <p:nvPr>
            <p:ph type="title"/>
          </p:nvPr>
        </p:nvSpPr>
        <p:spPr>
          <a:xfrm>
            <a:off x="1113810" y="2960716"/>
            <a:ext cx="4036334" cy="2387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5400"/>
              <a:buFont typeface="Calibri"/>
              <a:buNone/>
            </a:pPr>
            <a:r>
              <a:rPr lang="en-US" sz="5400" b="1" i="1" u="sng">
                <a:solidFill>
                  <a:schemeClr val="dk1"/>
                </a:solidFill>
                <a:latin typeface="Calibri"/>
                <a:ea typeface="Calibri"/>
                <a:cs typeface="Calibri"/>
                <a:sym typeface="Calibri"/>
              </a:rPr>
              <a:t>Demo:</a:t>
            </a:r>
            <a:endParaRPr/>
          </a:p>
        </p:txBody>
      </p:sp>
      <p:grpSp>
        <p:nvGrpSpPr>
          <p:cNvPr id="141" name="Google Shape;141;p5"/>
          <p:cNvGrpSpPr/>
          <p:nvPr/>
        </p:nvGrpSpPr>
        <p:grpSpPr>
          <a:xfrm>
            <a:off x="0" y="2984992"/>
            <a:ext cx="731521" cy="673460"/>
            <a:chOff x="3940602" y="308034"/>
            <a:chExt cx="2116791" cy="3428999"/>
          </a:xfrm>
        </p:grpSpPr>
        <p:sp>
          <p:nvSpPr>
            <p:cNvPr id="142" name="Google Shape;142;p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45" name="Google Shape;145;p5"/>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 name="Google Shape;146;p5"/>
          <p:cNvSpPr/>
          <p:nvPr/>
        </p:nvSpPr>
        <p:spPr>
          <a:xfrm>
            <a:off x="5685810" y="391886"/>
            <a:ext cx="6009366" cy="6017078"/>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47" name="Google Shape;147;p5"/>
          <p:cNvPicPr preferRelativeResize="0"/>
          <p:nvPr/>
        </p:nvPicPr>
        <p:blipFill rotWithShape="1">
          <a:blip r:embed="rId3">
            <a:alphaModFix/>
          </a:blip>
          <a:srcRect r="-1" b="2424"/>
          <a:stretch/>
        </p:blipFill>
        <p:spPr>
          <a:xfrm>
            <a:off x="5922492" y="698774"/>
            <a:ext cx="5536001" cy="5401698"/>
          </a:xfrm>
          <a:prstGeom prst="rect">
            <a:avLst/>
          </a:prstGeom>
          <a:noFill/>
          <a:ln>
            <a:noFill/>
          </a:ln>
        </p:spPr>
      </p:pic>
    </p:spTree>
    <p:extLst>
      <p:ext uri="{BB962C8B-B14F-4D97-AF65-F5344CB8AC3E}">
        <p14:creationId xmlns:p14="http://schemas.microsoft.com/office/powerpoint/2010/main" val="186889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p6"/>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53" name="Google Shape;153;p6"/>
          <p:cNvGrpSpPr/>
          <p:nvPr/>
        </p:nvGrpSpPr>
        <p:grpSpPr>
          <a:xfrm flipH="1">
            <a:off x="534368" y="563918"/>
            <a:ext cx="4119932" cy="5978614"/>
            <a:chOff x="7513372" y="803186"/>
            <a:chExt cx="4163968" cy="5978614"/>
          </a:xfrm>
        </p:grpSpPr>
        <p:sp>
          <p:nvSpPr>
            <p:cNvPr id="154" name="Google Shape;154;p6"/>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6"/>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6"/>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7" name="Google Shape;157;p6"/>
          <p:cNvSpPr txBox="1">
            <a:spLocks noGrp="1"/>
          </p:cNvSpPr>
          <p:nvPr>
            <p:ph type="ctr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US" sz="4400" b="1" i="1" u="sng">
                <a:solidFill>
                  <a:srgbClr val="FFFFFF"/>
                </a:solidFill>
                <a:latin typeface="Calibri"/>
                <a:ea typeface="Calibri"/>
                <a:cs typeface="Calibri"/>
                <a:sym typeface="Calibri"/>
              </a:rPr>
              <a:t>Directions for future development:</a:t>
            </a:r>
            <a:endParaRPr/>
          </a:p>
        </p:txBody>
      </p:sp>
      <p:sp>
        <p:nvSpPr>
          <p:cNvPr id="158" name="Google Shape;158;p6"/>
          <p:cNvSpPr txBox="1">
            <a:spLocks noGrp="1"/>
          </p:cNvSpPr>
          <p:nvPr>
            <p:ph type="subTitle" idx="1"/>
          </p:nvPr>
        </p:nvSpPr>
        <p:spPr>
          <a:xfrm>
            <a:off x="4937671" y="1603406"/>
            <a:ext cx="6525220" cy="4616849"/>
          </a:xfrm>
          <a:prstGeom prst="rect">
            <a:avLst/>
          </a:prstGeom>
          <a:noFill/>
          <a:ln>
            <a:noFill/>
          </a:ln>
        </p:spPr>
        <p:txBody>
          <a:bodyPr spcFirstLastPara="1" wrap="square" lIns="91425" tIns="45700" rIns="91425" bIns="45700" anchor="ctr" anchorCtr="0">
            <a:normAutofit/>
          </a:bodyPr>
          <a:lstStyle/>
          <a:p>
            <a:pPr marL="342900" marR="0" lvl="0" indent="-228600" algn="l" rtl="0">
              <a:lnSpc>
                <a:spcPct val="90000"/>
              </a:lnSpc>
              <a:spcBef>
                <a:spcPts val="0"/>
              </a:spcBef>
              <a:spcAft>
                <a:spcPts val="0"/>
              </a:spcAft>
              <a:buClr>
                <a:schemeClr val="dk1"/>
              </a:buClr>
              <a:buSzPts val="1000"/>
              <a:buFont typeface="Arial"/>
              <a:buChar char="•"/>
            </a:pPr>
            <a:r>
              <a:rPr lang="en-US" sz="1800" i="1">
                <a:latin typeface="Times New Roman"/>
                <a:ea typeface="Times New Roman"/>
                <a:cs typeface="Times New Roman"/>
                <a:sym typeface="Times New Roman"/>
              </a:rPr>
              <a:t>This Application currently only deployed for a clinic with few doctors, In future it has the option to be implemented across multiple clinics if the practice chooses to open other branches.</a:t>
            </a:r>
            <a:endParaRPr/>
          </a:p>
          <a:p>
            <a:pPr marL="342900" marR="0" lvl="0" indent="-228600" algn="l" rtl="0">
              <a:lnSpc>
                <a:spcPct val="90000"/>
              </a:lnSpc>
              <a:spcBef>
                <a:spcPts val="2400"/>
              </a:spcBef>
              <a:spcAft>
                <a:spcPts val="0"/>
              </a:spcAft>
              <a:buClr>
                <a:schemeClr val="dk1"/>
              </a:buClr>
              <a:buSzPts val="1000"/>
              <a:buFont typeface="Arial"/>
              <a:buChar char="•"/>
            </a:pPr>
            <a:r>
              <a:rPr lang="en-US" sz="1800" i="1">
                <a:latin typeface="Times New Roman"/>
                <a:ea typeface="Times New Roman"/>
                <a:cs typeface="Times New Roman"/>
                <a:sym typeface="Times New Roman"/>
              </a:rPr>
              <a:t>Doctor using their account after login page will be able to see their coming up appointments with the basic of their patient's medical history along with their referrals.</a:t>
            </a:r>
            <a:endParaRPr/>
          </a:p>
          <a:p>
            <a:pPr marL="342900" marR="0" lvl="0" indent="-228600" algn="l" rtl="0">
              <a:lnSpc>
                <a:spcPct val="90000"/>
              </a:lnSpc>
              <a:spcBef>
                <a:spcPts val="2400"/>
              </a:spcBef>
              <a:spcAft>
                <a:spcPts val="0"/>
              </a:spcAft>
              <a:buClr>
                <a:schemeClr val="dk1"/>
              </a:buClr>
              <a:buSzPts val="1000"/>
              <a:buFont typeface="Arial"/>
              <a:buChar char="•"/>
            </a:pPr>
            <a:r>
              <a:rPr lang="en-US" sz="1800" i="1">
                <a:latin typeface="Times New Roman"/>
                <a:ea typeface="Times New Roman"/>
                <a:cs typeface="Times New Roman"/>
                <a:sym typeface="Times New Roman"/>
              </a:rPr>
              <a:t>Appointment confirmation can only be viewed in the account page but in future it will come from the clinic via autogenerated e-mail as well as a text to the phone number.</a:t>
            </a:r>
            <a:endParaRPr/>
          </a:p>
          <a:p>
            <a:pPr marL="342900" marR="0" lvl="0" indent="-228600" algn="l" rtl="0">
              <a:lnSpc>
                <a:spcPct val="90000"/>
              </a:lnSpc>
              <a:spcBef>
                <a:spcPts val="2400"/>
              </a:spcBef>
              <a:spcAft>
                <a:spcPts val="0"/>
              </a:spcAft>
              <a:buClr>
                <a:schemeClr val="dk1"/>
              </a:buClr>
              <a:buSzPts val="1000"/>
              <a:buFont typeface="Arial"/>
              <a:buChar char="•"/>
            </a:pPr>
            <a:r>
              <a:rPr lang="en-US" sz="1800" i="1">
                <a:latin typeface="Times New Roman"/>
                <a:ea typeface="Times New Roman"/>
                <a:cs typeface="Times New Roman"/>
                <a:sym typeface="Times New Roman"/>
              </a:rPr>
              <a:t>Payment portals can be implemented when booking appointments.</a:t>
            </a:r>
            <a:endParaRPr/>
          </a:p>
          <a:p>
            <a:pPr marL="342900" marR="0" lvl="0" indent="-228600" algn="l" rtl="0">
              <a:lnSpc>
                <a:spcPct val="90000"/>
              </a:lnSpc>
              <a:spcBef>
                <a:spcPts val="2400"/>
              </a:spcBef>
              <a:spcAft>
                <a:spcPts val="0"/>
              </a:spcAft>
              <a:buClr>
                <a:schemeClr val="dk1"/>
              </a:buClr>
              <a:buSzPts val="1000"/>
              <a:buFont typeface="Arial"/>
              <a:buChar char="•"/>
            </a:pPr>
            <a:r>
              <a:rPr lang="en-US" sz="1800" i="1">
                <a:latin typeface="Times New Roman"/>
                <a:ea typeface="Times New Roman"/>
                <a:cs typeface="Times New Roman"/>
                <a:sym typeface="Times New Roman"/>
              </a:rPr>
              <a:t>Patients will be able to see their previous appointments in the history session of their account page </a:t>
            </a:r>
            <a:endParaRPr/>
          </a:p>
          <a:p>
            <a:pPr marL="342900" marR="0" lvl="0" indent="-165100" algn="l" rtl="0">
              <a:lnSpc>
                <a:spcPct val="90000"/>
              </a:lnSpc>
              <a:spcBef>
                <a:spcPts val="2400"/>
              </a:spcBef>
              <a:spcAft>
                <a:spcPts val="0"/>
              </a:spcAft>
              <a:buClr>
                <a:schemeClr val="dk1"/>
              </a:buClr>
              <a:buSzPts val="1000"/>
              <a:buFont typeface="Arial"/>
              <a:buNone/>
            </a:pPr>
            <a:endParaRPr sz="1700"/>
          </a:p>
          <a:p>
            <a:pPr marL="342900" marR="0" lvl="0" indent="-165100" algn="l" rtl="0">
              <a:lnSpc>
                <a:spcPct val="90000"/>
              </a:lnSpc>
              <a:spcBef>
                <a:spcPts val="2400"/>
              </a:spcBef>
              <a:spcAft>
                <a:spcPts val="0"/>
              </a:spcAft>
              <a:buClr>
                <a:schemeClr val="dk1"/>
              </a:buClr>
              <a:buSzPts val="1000"/>
              <a:buFont typeface="Arial"/>
              <a:buNone/>
            </a:pPr>
            <a:endParaRPr sz="1700"/>
          </a:p>
          <a:p>
            <a:pPr marL="342900" marR="0" lvl="0" indent="-165100" algn="l" rtl="0">
              <a:lnSpc>
                <a:spcPct val="90000"/>
              </a:lnSpc>
              <a:spcBef>
                <a:spcPts val="2400"/>
              </a:spcBef>
              <a:spcAft>
                <a:spcPts val="0"/>
              </a:spcAft>
              <a:buClr>
                <a:schemeClr val="dk1"/>
              </a:buClr>
              <a:buSzPts val="1000"/>
              <a:buFont typeface="Arial"/>
              <a:buNone/>
            </a:pPr>
            <a:endParaRPr sz="1700"/>
          </a:p>
          <a:p>
            <a:pPr marL="0" lvl="0" indent="107950" algn="l" rtl="0">
              <a:lnSpc>
                <a:spcPct val="90000"/>
              </a:lnSpc>
              <a:spcBef>
                <a:spcPts val="2200"/>
              </a:spcBef>
              <a:spcAft>
                <a:spcPts val="0"/>
              </a:spcAft>
              <a:buClr>
                <a:schemeClr val="dk1"/>
              </a:buClr>
              <a:buSzPts val="1700"/>
              <a:buFont typeface="Arial"/>
              <a:buNone/>
            </a:pP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2"/>
        <p:cNvGrpSpPr/>
        <p:nvPr/>
      </p:nvGrpSpPr>
      <p:grpSpPr>
        <a:xfrm>
          <a:off x="0" y="0"/>
          <a:ext cx="0" cy="0"/>
          <a:chOff x="0" y="0"/>
          <a:chExt cx="0" cy="0"/>
        </a:xfrm>
      </p:grpSpPr>
      <p:sp>
        <p:nvSpPr>
          <p:cNvPr id="163" name="Google Shape;163;p7"/>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4" name="Google Shape;164;p7"/>
          <p:cNvPicPr preferRelativeResize="0"/>
          <p:nvPr/>
        </p:nvPicPr>
        <p:blipFill rotWithShape="1">
          <a:blip r:embed="rId3">
            <a:alphaModFix amt="35000"/>
          </a:blip>
          <a:srcRect t="1149" b="14580"/>
          <a:stretch/>
        </p:blipFill>
        <p:spPr>
          <a:xfrm>
            <a:off x="20" y="1"/>
            <a:ext cx="12191980" cy="6857999"/>
          </a:xfrm>
          <a:prstGeom prst="rect">
            <a:avLst/>
          </a:prstGeom>
          <a:noFill/>
          <a:ln>
            <a:noFill/>
          </a:ln>
        </p:spPr>
      </p:pic>
      <p:sp>
        <p:nvSpPr>
          <p:cNvPr id="165" name="Google Shape;165;p7"/>
          <p:cNvSpPr txBox="1"/>
          <p:nvPr/>
        </p:nvSpPr>
        <p:spPr>
          <a:xfrm>
            <a:off x="838201" y="1065862"/>
            <a:ext cx="3313164" cy="4726276"/>
          </a:xfrm>
          <a:prstGeom prst="rect">
            <a:avLst/>
          </a:prstGeom>
          <a:noFill/>
          <a:ln>
            <a:noFill/>
          </a:ln>
        </p:spPr>
        <p:txBody>
          <a:bodyPr spcFirstLastPara="1" wrap="square" lIns="91425" tIns="45700" rIns="91425" bIns="45700" anchor="ctr" anchorCtr="0">
            <a:normAutofit/>
          </a:bodyPr>
          <a:lstStyle/>
          <a:p>
            <a:pPr marL="0" marR="0" lvl="0" indent="0" algn="r" rtl="0">
              <a:lnSpc>
                <a:spcPct val="90000"/>
              </a:lnSpc>
              <a:spcBef>
                <a:spcPts val="0"/>
              </a:spcBef>
              <a:spcAft>
                <a:spcPts val="0"/>
              </a:spcAft>
              <a:buNone/>
            </a:pPr>
            <a:r>
              <a:rPr lang="en-US" sz="4000" b="1" i="1" u="sng">
                <a:solidFill>
                  <a:srgbClr val="FFFFFF"/>
                </a:solidFill>
                <a:latin typeface="Calibri"/>
                <a:ea typeface="Calibri"/>
                <a:cs typeface="Calibri"/>
                <a:sym typeface="Calibri"/>
              </a:rPr>
              <a:t>Links:</a:t>
            </a:r>
            <a:endParaRPr/>
          </a:p>
        </p:txBody>
      </p:sp>
      <p:cxnSp>
        <p:nvCxnSpPr>
          <p:cNvPr id="166" name="Google Shape;166;p7"/>
          <p:cNvCxnSpPr/>
          <p:nvPr/>
        </p:nvCxnSpPr>
        <p:spPr>
          <a:xfrm>
            <a:off x="4653372" y="2286000"/>
            <a:ext cx="0" cy="2286000"/>
          </a:xfrm>
          <a:prstGeom prst="straightConnector1">
            <a:avLst/>
          </a:prstGeom>
          <a:noFill/>
          <a:ln w="15875" cap="flat" cmpd="sng">
            <a:solidFill>
              <a:srgbClr val="FFFFFF"/>
            </a:solidFill>
            <a:prstDash val="solid"/>
            <a:miter lim="800000"/>
            <a:headEnd type="none" w="sm" len="sm"/>
            <a:tailEnd type="none" w="sm" len="sm"/>
          </a:ln>
        </p:spPr>
      </p:cxnSp>
      <p:grpSp>
        <p:nvGrpSpPr>
          <p:cNvPr id="167" name="Google Shape;167;p7"/>
          <p:cNvGrpSpPr/>
          <p:nvPr/>
        </p:nvGrpSpPr>
        <p:grpSpPr>
          <a:xfrm>
            <a:off x="5155379" y="1833881"/>
            <a:ext cx="5744684" cy="3190236"/>
            <a:chOff x="0" y="768019"/>
            <a:chExt cx="5744684" cy="3190236"/>
          </a:xfrm>
        </p:grpSpPr>
        <p:sp>
          <p:nvSpPr>
            <p:cNvPr id="168" name="Google Shape;168;p7"/>
            <p:cNvSpPr/>
            <p:nvPr/>
          </p:nvSpPr>
          <p:spPr>
            <a:xfrm>
              <a:off x="0" y="768019"/>
              <a:ext cx="5744684" cy="1417882"/>
            </a:xfrm>
            <a:prstGeom prst="roundRect">
              <a:avLst>
                <a:gd name="adj" fmla="val 1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428909" y="1087043"/>
              <a:ext cx="779835" cy="779835"/>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1637654" y="768019"/>
              <a:ext cx="4107030" cy="141788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txBox="1"/>
            <p:nvPr/>
          </p:nvSpPr>
          <p:spPr>
            <a:xfrm>
              <a:off x="1637654" y="768019"/>
              <a:ext cx="4107030" cy="1417882"/>
            </a:xfrm>
            <a:prstGeom prst="rect">
              <a:avLst/>
            </a:prstGeom>
            <a:noFill/>
            <a:ln>
              <a:noFill/>
            </a:ln>
          </p:spPr>
          <p:txBody>
            <a:bodyPr spcFirstLastPara="1" wrap="square" lIns="150050" tIns="150050" rIns="150050" bIns="150050" anchor="ctr" anchorCtr="0">
              <a:noAutofit/>
            </a:bodyPr>
            <a:lstStyle/>
            <a:p>
              <a:pPr marL="0" marR="0" lvl="0" indent="0" algn="l" rtl="0">
                <a:lnSpc>
                  <a:spcPct val="90000"/>
                </a:lnSpc>
                <a:spcBef>
                  <a:spcPts val="0"/>
                </a:spcBef>
                <a:spcAft>
                  <a:spcPts val="0"/>
                </a:spcAft>
                <a:buClr>
                  <a:schemeClr val="lt1"/>
                </a:buClr>
                <a:buSzPts val="2100"/>
                <a:buFont typeface="Calibri"/>
                <a:buNone/>
              </a:pPr>
              <a:r>
                <a:rPr lang="en-US" sz="2100" i="1">
                  <a:solidFill>
                    <a:schemeClr val="lt1"/>
                  </a:solidFill>
                  <a:latin typeface="Calibri"/>
                  <a:ea typeface="Calibri"/>
                  <a:cs typeface="Calibri"/>
                  <a:sym typeface="Calibri"/>
                </a:rPr>
                <a:t>Deployed: </a:t>
              </a:r>
              <a:r>
                <a:rPr lang="en-US" sz="2100" b="0" i="1" u="sng">
                  <a:solidFill>
                    <a:schemeClr val="lt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https://cryptic-wave-07227.herokuapp.com/</a:t>
              </a:r>
              <a:endParaRPr sz="2100">
                <a:solidFill>
                  <a:schemeClr val="lt1"/>
                </a:solidFill>
                <a:latin typeface="Calibri"/>
                <a:ea typeface="Calibri"/>
                <a:cs typeface="Calibri"/>
                <a:sym typeface="Calibri"/>
              </a:endParaRPr>
            </a:p>
          </p:txBody>
        </p:sp>
        <p:sp>
          <p:nvSpPr>
            <p:cNvPr id="172" name="Google Shape;172;p7"/>
            <p:cNvSpPr/>
            <p:nvPr/>
          </p:nvSpPr>
          <p:spPr>
            <a:xfrm>
              <a:off x="0" y="2540373"/>
              <a:ext cx="5744684" cy="1417882"/>
            </a:xfrm>
            <a:prstGeom prst="roundRect">
              <a:avLst>
                <a:gd name="adj" fmla="val 1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428909" y="2859396"/>
              <a:ext cx="779835" cy="779835"/>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637654" y="2540373"/>
              <a:ext cx="4107030" cy="141788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txBox="1"/>
            <p:nvPr/>
          </p:nvSpPr>
          <p:spPr>
            <a:xfrm>
              <a:off x="1637654" y="2540373"/>
              <a:ext cx="4107030" cy="1417882"/>
            </a:xfrm>
            <a:prstGeom prst="rect">
              <a:avLst/>
            </a:prstGeom>
            <a:noFill/>
            <a:ln>
              <a:noFill/>
            </a:ln>
          </p:spPr>
          <p:txBody>
            <a:bodyPr spcFirstLastPara="1" wrap="square" lIns="150050" tIns="150050" rIns="150050" bIns="150050" anchor="ctr" anchorCtr="0">
              <a:noAutofit/>
            </a:bodyPr>
            <a:lstStyle/>
            <a:p>
              <a:pPr marL="0" marR="0" lvl="0" indent="0" algn="l" rtl="0">
                <a:lnSpc>
                  <a:spcPct val="90000"/>
                </a:lnSpc>
                <a:spcBef>
                  <a:spcPts val="0"/>
                </a:spcBef>
                <a:spcAft>
                  <a:spcPts val="0"/>
                </a:spcAft>
                <a:buClr>
                  <a:schemeClr val="lt1"/>
                </a:buClr>
                <a:buSzPts val="2100"/>
                <a:buFont typeface="Calibri"/>
                <a:buNone/>
              </a:pPr>
              <a:r>
                <a:rPr lang="en-US" sz="2100" i="1">
                  <a:solidFill>
                    <a:schemeClr val="lt1"/>
                  </a:solidFill>
                  <a:latin typeface="Calibri"/>
                  <a:ea typeface="Calibri"/>
                  <a:cs typeface="Calibri"/>
                  <a:sym typeface="Calibri"/>
                </a:rPr>
                <a:t>Github Repo: https://github.com/SanjeevKumar-DEV/Doctor-Appointment</a:t>
              </a:r>
              <a:endParaRPr sz="2100">
                <a:solidFill>
                  <a:schemeClr val="lt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717</Words>
  <Application>Microsoft Macintosh PowerPoint</Application>
  <PresentationFormat>Widescreen</PresentationFormat>
  <Paragraphs>50</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Calibri</vt:lpstr>
      <vt:lpstr>Times New Roman</vt:lpstr>
      <vt:lpstr>Office Theme</vt:lpstr>
      <vt:lpstr>Office Theme</vt:lpstr>
      <vt:lpstr>Doctor Appointment App</vt:lpstr>
      <vt:lpstr>PowerPoint Presentation</vt:lpstr>
      <vt:lpstr>PowerPoint Presentation</vt:lpstr>
      <vt:lpstr>Design Process Part - 1</vt:lpstr>
      <vt:lpstr>Design Process Part - 2</vt:lpstr>
      <vt:lpstr> Process:</vt:lpstr>
      <vt:lpstr>Demo:</vt:lpstr>
      <vt:lpstr>Directions for future development: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Doctor Appointment App</dc:title>
  <dc:creator>Karthik Jaganathan Loganathan</dc:creator>
  <cp:lastModifiedBy>Sanjeev Kumar</cp:lastModifiedBy>
  <cp:revision>2</cp:revision>
  <dcterms:created xsi:type="dcterms:W3CDTF">2022-03-12T01:07:42Z</dcterms:created>
  <dcterms:modified xsi:type="dcterms:W3CDTF">2022-03-15T05:37:33Z</dcterms:modified>
</cp:coreProperties>
</file>