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Inter"/>
      <p:regular r:id="rId31"/>
      <p:bold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EB Garamond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boldItalic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CenturyGothic-boldItalic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CenturyGothic-italic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EBGaramon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EBGaramond-italic.fntdata"/><Relationship Id="rId16" Type="http://schemas.openxmlformats.org/officeDocument/2006/relationships/slide" Target="slides/slide11.xml"/><Relationship Id="rId38" Type="http://schemas.openxmlformats.org/officeDocument/2006/relationships/font" Target="fonts/EBGaramond-bold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4e9f57041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4e9f5704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7a1e6c66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7a1e6c66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1e6c66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1e6c66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6ebcce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6ebcce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76e1972e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76e1972e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3b1cb90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3b1cb90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3b1cb903_9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e53b1cb90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a68ad9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7a68ad9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a57c490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a57c490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4e9f57041_0_9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e4e9f57041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6ebcce9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6ebcce9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1e6c66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1e6c66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7a1e6c66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7a1e6c66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1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9" type="subTitle"/>
          </p:nvPr>
        </p:nvSpPr>
        <p:spPr>
          <a:xfrm rot="-5400803">
            <a:off x="609009" y="1779526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3" name="Google Shape;133;p24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4" name="Google Shape;174;p31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32"/>
          <p:cNvSpPr txBox="1"/>
          <p:nvPr>
            <p:ph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1" name="Google Shape;181;p32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32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4" name="Google Shape;184;p32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2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3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34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4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34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4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34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6" name="Google Shape;206;p34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5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3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3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3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2" name="Google Shape;232;p3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7" name="Google Shape;237;p3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1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38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 flipH="1">
            <a:off x="3163430" y="0"/>
            <a:ext cx="2699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3" name="Google Shape;253;p40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41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1"/>
          <p:cNvSpPr/>
          <p:nvPr>
            <p:ph idx="2" type="pic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896816" y="707153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896816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4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42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-80125" y="0"/>
            <a:ext cx="922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Wells Fargo Capstone Project</a:t>
            </a:r>
            <a:endParaRPr b="1" sz="3000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0" y="7835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Batch 4 Team -1</a:t>
            </a:r>
            <a:endParaRPr b="1" sz="2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0" y="1513988"/>
            <a:ext cx="9144000" cy="7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BANK ADMIN PORTAL</a:t>
            </a:r>
            <a:endParaRPr b="1" sz="3700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6829075" y="2863000"/>
            <a:ext cx="2181300" cy="1887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Presented By: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Gulshan Kumar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Sanjeev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Dhruvi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Aniket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Anubhav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6248400" y="4267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778163"/>
            <a:ext cx="2324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1165025" y="3135700"/>
            <a:ext cx="1831800" cy="1231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Tech Used:</a:t>
            </a:r>
            <a:endParaRPr b="1" sz="17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aramond"/>
              <a:buChar char="●"/>
            </a:pPr>
            <a:r>
              <a:rPr b="1" lang="en-GB" sz="17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ReactJs</a:t>
            </a:r>
            <a:endParaRPr b="1" sz="17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aramond"/>
              <a:buChar char="●"/>
            </a:pPr>
            <a:r>
              <a:rPr b="1" lang="en-GB" sz="17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SpringBoot</a:t>
            </a:r>
            <a:endParaRPr b="1" sz="17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aramond"/>
              <a:buChar char="●"/>
            </a:pPr>
            <a:r>
              <a:rPr b="1" lang="en-GB" sz="17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MySql</a:t>
            </a:r>
            <a:endParaRPr b="1" sz="17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0250"/>
            <a:ext cx="8839201" cy="3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725"/>
            <a:ext cx="8839201" cy="20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378" name="Google Shape;37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00" y="941425"/>
            <a:ext cx="7453800" cy="380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000">
                <a:latin typeface="Garamond"/>
                <a:ea typeface="Garamond"/>
                <a:cs typeface="Garamond"/>
                <a:sym typeface="Garamond"/>
              </a:rPr>
              <a:t>Q&amp;A</a:t>
            </a:r>
            <a:endParaRPr b="0" sz="7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168600" y="304800"/>
            <a:ext cx="8806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38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TABLE OF CONTENT </a:t>
            </a:r>
            <a:endParaRPr b="0" sz="38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168600" y="1574050"/>
            <a:ext cx="64836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62626"/>
                </a:solidFill>
                <a:latin typeface="EB Garamond"/>
                <a:ea typeface="EB Garamond"/>
                <a:cs typeface="EB Garamond"/>
                <a:sym typeface="EB Garamond"/>
              </a:rPr>
              <a:t>1. Problem Statement</a:t>
            </a:r>
            <a:endParaRPr b="1" sz="2100">
              <a:solidFill>
                <a:srgbClr val="26262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62626"/>
                </a:solidFill>
                <a:latin typeface="EB Garamond"/>
                <a:ea typeface="EB Garamond"/>
                <a:cs typeface="EB Garamond"/>
                <a:sym typeface="EB Garamond"/>
              </a:rPr>
              <a:t>2. User cases</a:t>
            </a:r>
            <a:endParaRPr b="1" sz="2100">
              <a:solidFill>
                <a:srgbClr val="26262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62626"/>
                </a:solidFill>
                <a:latin typeface="EB Garamond"/>
                <a:ea typeface="EB Garamond"/>
                <a:cs typeface="EB Garamond"/>
                <a:sym typeface="EB Garamond"/>
              </a:rPr>
              <a:t>3. Implementation</a:t>
            </a:r>
            <a:endParaRPr b="1" sz="2100">
              <a:solidFill>
                <a:srgbClr val="26262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62626"/>
                </a:solidFill>
                <a:latin typeface="EB Garamond"/>
                <a:ea typeface="EB Garamond"/>
                <a:cs typeface="EB Garamond"/>
                <a:sym typeface="EB Garamond"/>
              </a:rPr>
              <a:t>4. Testing</a:t>
            </a:r>
            <a:endParaRPr b="1" sz="2100">
              <a:solidFill>
                <a:srgbClr val="26262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62626"/>
                </a:solidFill>
                <a:latin typeface="EB Garamond"/>
                <a:ea typeface="EB Garamond"/>
                <a:cs typeface="EB Garamond"/>
                <a:sym typeface="EB Garamond"/>
              </a:rPr>
              <a:t>5. Conclusion</a:t>
            </a:r>
            <a:endParaRPr b="1" sz="2100">
              <a:solidFill>
                <a:srgbClr val="26262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213200" y="1227900"/>
            <a:ext cx="62214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GB" sz="6000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b="0" sz="6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4" type="title"/>
          </p:nvPr>
        </p:nvSpPr>
        <p:spPr>
          <a:xfrm>
            <a:off x="717900" y="329300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b="0" sz="4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505200" y="1517400"/>
            <a:ext cx="3807900" cy="3093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●"/>
            </a:pP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Admin should log in to perform </a:t>
            </a: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activities</a:t>
            </a: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2100">
              <a:latin typeface="Garamond"/>
              <a:ea typeface="Garamond"/>
              <a:cs typeface="Garamond"/>
              <a:sym typeface="Garamo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●"/>
            </a:pP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They can add a new branch, </a:t>
            </a: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open</a:t>
            </a: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 account.</a:t>
            </a:r>
            <a:endParaRPr sz="2100">
              <a:latin typeface="Garamond"/>
              <a:ea typeface="Garamond"/>
              <a:cs typeface="Garamond"/>
              <a:sym typeface="Garamo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●"/>
            </a:pP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They can close an account, delete a branch </a:t>
            </a:r>
            <a:endParaRPr sz="2100">
              <a:latin typeface="Garamond"/>
              <a:ea typeface="Garamond"/>
              <a:cs typeface="Garamond"/>
              <a:sym typeface="Garamo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●"/>
            </a:pPr>
            <a:r>
              <a:rPr lang="en-GB" sz="2100">
                <a:latin typeface="Garamond"/>
                <a:ea typeface="Garamond"/>
                <a:cs typeface="Garamond"/>
                <a:sym typeface="Garamond"/>
              </a:rPr>
              <a:t>They can also fetch all the customers and all the branch details.</a:t>
            </a:r>
            <a:endParaRPr sz="21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50" y="2106975"/>
            <a:ext cx="2619375" cy="1809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2776275" y="61425"/>
            <a:ext cx="322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  <a:latin typeface="Garamond"/>
                <a:ea typeface="Garamond"/>
                <a:cs typeface="Garamond"/>
                <a:sym typeface="Garamond"/>
              </a:rPr>
              <a:t>User Stories</a:t>
            </a:r>
            <a:endParaRPr sz="3600">
              <a:solidFill>
                <a:schemeClr val="accent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421400" y="991575"/>
            <a:ext cx="2070000" cy="175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1500"/>
              <a:t>   </a:t>
            </a:r>
            <a:r>
              <a:rPr lang="en-GB" sz="1500"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GB"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US-01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Admin Authentication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Return to Menu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Sign in Page on wrong credentials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421400" y="3021275"/>
            <a:ext cx="2070000" cy="16638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r>
              <a:rPr lang="en-GB" sz="1200"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lang="en-GB" sz="1300">
                <a:latin typeface="Garamond"/>
                <a:ea typeface="Garamond"/>
                <a:cs typeface="Garamond"/>
                <a:sym typeface="Garamond"/>
              </a:rPr>
              <a:t>       </a:t>
            </a:r>
            <a:r>
              <a:rPr b="1" lang="en-GB" sz="1300">
                <a:latin typeface="Garamond"/>
                <a:ea typeface="Garamond"/>
                <a:cs typeface="Garamond"/>
                <a:sym typeface="Garamond"/>
              </a:rPr>
              <a:t>US-04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-GB" sz="1300">
                <a:latin typeface="Garamond"/>
                <a:ea typeface="Garamond"/>
                <a:cs typeface="Garamond"/>
                <a:sym typeface="Garamond"/>
              </a:rPr>
              <a:t>Fetch all customer</a:t>
            </a:r>
            <a:endParaRPr sz="1300"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-GB" sz="1300">
                <a:latin typeface="Garamond"/>
                <a:ea typeface="Garamond"/>
                <a:cs typeface="Garamond"/>
                <a:sym typeface="Garamond"/>
              </a:rPr>
              <a:t>Open account form display</a:t>
            </a:r>
            <a:endParaRPr sz="1300"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-GB" sz="1300">
                <a:latin typeface="Garamond"/>
                <a:ea typeface="Garamond"/>
                <a:cs typeface="Garamond"/>
                <a:sym typeface="Garamond"/>
              </a:rPr>
              <a:t>Branch id automated selection</a:t>
            </a:r>
            <a:endParaRPr sz="13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/>
          <p:nvPr/>
        </p:nvSpPr>
        <p:spPr>
          <a:xfrm>
            <a:off x="6729525" y="991575"/>
            <a:ext cx="2070000" cy="1663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       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US-03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New branch registration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Only registered customer for account opening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4" name="Google Shape;314;p47"/>
          <p:cNvSpPr/>
          <p:nvPr/>
        </p:nvSpPr>
        <p:spPr>
          <a:xfrm>
            <a:off x="6804100" y="3021275"/>
            <a:ext cx="2070000" cy="1663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       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US-06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Display all branch details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Option to delete a branch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"/>
          <p:cNvSpPr/>
          <p:nvPr/>
        </p:nvSpPr>
        <p:spPr>
          <a:xfrm>
            <a:off x="3568050" y="1034875"/>
            <a:ext cx="2007900" cy="1663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US-02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Menu functionality display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Add and delete customer and branch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6" name="Google Shape;316;p47"/>
          <p:cNvSpPr/>
          <p:nvPr/>
        </p:nvSpPr>
        <p:spPr>
          <a:xfrm>
            <a:off x="3568050" y="2995025"/>
            <a:ext cx="2007900" cy="1663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          </a:t>
            </a:r>
            <a:r>
              <a:rPr b="1" lang="en-GB">
                <a:latin typeface="Garamond"/>
                <a:ea typeface="Garamond"/>
                <a:cs typeface="Garamond"/>
                <a:sym typeface="Garamond"/>
              </a:rPr>
              <a:t>US-05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Display all customer account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aramond"/>
              <a:buChar char="●"/>
            </a:pPr>
            <a:r>
              <a:rPr lang="en-GB">
                <a:latin typeface="Garamond"/>
                <a:ea typeface="Garamond"/>
                <a:cs typeface="Garamond"/>
                <a:sym typeface="Garamond"/>
              </a:rPr>
              <a:t>Use table </a:t>
            </a:r>
            <a:r>
              <a:rPr lang="en-GB">
                <a:latin typeface="Garamond"/>
                <a:ea typeface="Garamond"/>
                <a:cs typeface="Garamond"/>
                <a:sym typeface="Garamond"/>
              </a:rPr>
              <a:t>for</a:t>
            </a:r>
            <a:r>
              <a:rPr lang="en-GB">
                <a:latin typeface="Garamond"/>
                <a:ea typeface="Garamond"/>
                <a:cs typeface="Garamond"/>
                <a:sym typeface="Garamond"/>
              </a:rPr>
              <a:t> display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235550" y="1227900"/>
            <a:ext cx="62214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GB" sz="6000">
                <a:latin typeface="Garamond"/>
                <a:ea typeface="Garamond"/>
                <a:cs typeface="Garamond"/>
                <a:sym typeface="Garamond"/>
              </a:rPr>
              <a:t>Implementation</a:t>
            </a:r>
            <a:endParaRPr b="0" sz="6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2887825" y="129325"/>
            <a:ext cx="318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Work Flow</a:t>
            </a:r>
            <a:endParaRPr b="1" sz="3500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432425" y="780775"/>
            <a:ext cx="931200" cy="5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User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2434625" y="2029075"/>
            <a:ext cx="1150200" cy="89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Repository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9"/>
          <p:cNvSpPr/>
          <p:nvPr/>
        </p:nvSpPr>
        <p:spPr>
          <a:xfrm>
            <a:off x="4267925" y="2018225"/>
            <a:ext cx="1070100" cy="89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Service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2" name="Google Shape;332;p49"/>
          <p:cNvSpPr/>
          <p:nvPr/>
        </p:nvSpPr>
        <p:spPr>
          <a:xfrm>
            <a:off x="6803875" y="2050325"/>
            <a:ext cx="1070100" cy="82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Controller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3" name="Google Shape;333;p49"/>
          <p:cNvSpPr/>
          <p:nvPr/>
        </p:nvSpPr>
        <p:spPr>
          <a:xfrm>
            <a:off x="6763825" y="3792000"/>
            <a:ext cx="1150200" cy="72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Frontend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402425" y="144537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Account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5" name="Google Shape;335;p49"/>
          <p:cNvSpPr/>
          <p:nvPr/>
        </p:nvSpPr>
        <p:spPr>
          <a:xfrm>
            <a:off x="402375" y="219577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Customer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36" name="Google Shape;336;p49"/>
          <p:cNvSpPr/>
          <p:nvPr/>
        </p:nvSpPr>
        <p:spPr>
          <a:xfrm>
            <a:off x="402425" y="2954600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49"/>
          <p:cNvSpPr/>
          <p:nvPr/>
        </p:nvSpPr>
        <p:spPr>
          <a:xfrm>
            <a:off x="402425" y="369287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Branch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402425" y="4431150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/>
          <p:nvPr/>
        </p:nvSpPr>
        <p:spPr>
          <a:xfrm>
            <a:off x="229875" y="517225"/>
            <a:ext cx="1393500" cy="391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432400" y="739725"/>
            <a:ext cx="931200" cy="5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User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1" name="Google Shape;341;p49"/>
          <p:cNvSpPr/>
          <p:nvPr/>
        </p:nvSpPr>
        <p:spPr>
          <a:xfrm>
            <a:off x="402400" y="140432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Account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402350" y="215472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Customer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402400" y="2913550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Loan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402400" y="3651825"/>
            <a:ext cx="991200" cy="61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Branch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45" name="Google Shape;345;p49"/>
          <p:cNvCxnSpPr>
            <a:stCxn id="339" idx="3"/>
            <a:endCxn id="330" idx="1"/>
          </p:cNvCxnSpPr>
          <p:nvPr/>
        </p:nvCxnSpPr>
        <p:spPr>
          <a:xfrm>
            <a:off x="1623375" y="2474125"/>
            <a:ext cx="811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9"/>
          <p:cNvCxnSpPr>
            <a:stCxn id="330" idx="3"/>
            <a:endCxn id="331" idx="1"/>
          </p:cNvCxnSpPr>
          <p:nvPr/>
        </p:nvCxnSpPr>
        <p:spPr>
          <a:xfrm flipH="1" rot="10800000">
            <a:off x="3584825" y="2463325"/>
            <a:ext cx="6831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9"/>
          <p:cNvSpPr/>
          <p:nvPr/>
        </p:nvSpPr>
        <p:spPr>
          <a:xfrm rot="-935">
            <a:off x="5519242" y="2355726"/>
            <a:ext cx="1103400" cy="215100"/>
          </a:xfrm>
          <a:prstGeom prst="leftRightArrow">
            <a:avLst>
              <a:gd fmla="val 50000" name="adj1"/>
              <a:gd fmla="val 6669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 rot="5398809">
            <a:off x="6906018" y="3253675"/>
            <a:ext cx="865800" cy="215100"/>
          </a:xfrm>
          <a:prstGeom prst="leftRightArrow">
            <a:avLst>
              <a:gd fmla="val 50000" name="adj1"/>
              <a:gd fmla="val 6669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5" y="610100"/>
            <a:ext cx="7835126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75" y="711876"/>
            <a:ext cx="8068725" cy="29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Custom 49">
      <a:dk1>
        <a:srgbClr val="000000"/>
      </a:dk1>
      <a:lt1>
        <a:srgbClr val="FFFFFF"/>
      </a:lt1>
      <a:dk2>
        <a:srgbClr val="FFCD41"/>
      </a:dk2>
      <a:lt2>
        <a:srgbClr val="EFEFEF"/>
      </a:lt2>
      <a:accent1>
        <a:srgbClr val="D71E2B"/>
      </a:accent1>
      <a:accent2>
        <a:srgbClr val="000000"/>
      </a:accent2>
      <a:accent3>
        <a:srgbClr val="C00000"/>
      </a:accent3>
      <a:accent4>
        <a:srgbClr val="FFCD41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