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3" r:id="rId1"/>
  </p:sldMasterIdLst>
  <p:notesMasterIdLst>
    <p:notesMasterId r:id="rId12"/>
  </p:notesMasterIdLst>
  <p:sldIdLst>
    <p:sldId id="265" r:id="rId2"/>
    <p:sldId id="257" r:id="rId3"/>
    <p:sldId id="258" r:id="rId4"/>
    <p:sldId id="260" r:id="rId5"/>
    <p:sldId id="259" r:id="rId6"/>
    <p:sldId id="268" r:id="rId7"/>
    <p:sldId id="261" r:id="rId8"/>
    <p:sldId id="267"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FEC8B-6CFE-4D27-A37E-3BC62D73FE7E}" type="datetimeFigureOut">
              <a:rPr lang="en-IN" smtClean="0"/>
              <a:t>18-01-2021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13812-6FFC-4780-81EF-377BFFE269BF}" type="slidenum">
              <a:rPr lang="en-IN" smtClean="0"/>
              <a:t>‹#›</a:t>
            </a:fld>
            <a:endParaRPr lang="en-IN"/>
          </a:p>
        </p:txBody>
      </p:sp>
    </p:spTree>
    <p:extLst>
      <p:ext uri="{BB962C8B-B14F-4D97-AF65-F5344CB8AC3E}">
        <p14:creationId xmlns:p14="http://schemas.microsoft.com/office/powerpoint/2010/main" val="323769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19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0196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0483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106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2155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9703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3762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92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9175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900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608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4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148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358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436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8126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481255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BC28-24A4-45CB-84D0-1B01C8601878}"/>
              </a:ext>
            </a:extLst>
          </p:cNvPr>
          <p:cNvSpPr>
            <a:spLocks noGrp="1"/>
          </p:cNvSpPr>
          <p:nvPr>
            <p:ph type="ctrTitle"/>
          </p:nvPr>
        </p:nvSpPr>
        <p:spPr>
          <a:xfrm>
            <a:off x="2329002" y="887569"/>
            <a:ext cx="8637073" cy="2541431"/>
          </a:xfrm>
        </p:spPr>
        <p:txBody>
          <a:bodyPr>
            <a:normAutofit/>
          </a:bodyPr>
          <a:lstStyle/>
          <a:p>
            <a:r>
              <a:rPr lang="en-US" sz="5400" dirty="0" smtClean="0"/>
              <a:t>CHATTING</a:t>
            </a:r>
            <a:br>
              <a:rPr lang="en-US" sz="5400" dirty="0" smtClean="0"/>
            </a:br>
            <a:r>
              <a:rPr lang="en-US" dirty="0" smtClean="0"/>
              <a:t>APPLICATION</a:t>
            </a:r>
            <a:endParaRPr lang="en-IN" sz="5400" dirty="0"/>
          </a:p>
        </p:txBody>
      </p:sp>
      <p:sp>
        <p:nvSpPr>
          <p:cNvPr id="3" name="Subtitle 2">
            <a:extLst>
              <a:ext uri="{FF2B5EF4-FFF2-40B4-BE49-F238E27FC236}">
                <a16:creationId xmlns:a16="http://schemas.microsoft.com/office/drawing/2014/main" id="{6C669828-A4B3-4690-861E-1A8961089743}"/>
              </a:ext>
            </a:extLst>
          </p:cNvPr>
          <p:cNvSpPr>
            <a:spLocks noGrp="1"/>
          </p:cNvSpPr>
          <p:nvPr>
            <p:ph type="subTitle" idx="1"/>
          </p:nvPr>
        </p:nvSpPr>
        <p:spPr>
          <a:xfrm>
            <a:off x="2329002" y="3566714"/>
            <a:ext cx="8637072" cy="977621"/>
          </a:xfrm>
        </p:spPr>
        <p:txBody>
          <a:bodyPr>
            <a:normAutofit/>
          </a:bodyPr>
          <a:lstStyle/>
          <a:p>
            <a:r>
              <a:rPr lang="en-US" dirty="0" err="1"/>
              <a:t>Cns</a:t>
            </a:r>
            <a:r>
              <a:rPr lang="en-US" dirty="0"/>
              <a:t> mini project</a:t>
            </a:r>
          </a:p>
          <a:p>
            <a:endParaRPr lang="en-IN" dirty="0"/>
          </a:p>
        </p:txBody>
      </p:sp>
      <p:sp>
        <p:nvSpPr>
          <p:cNvPr id="4" name="TextBox 3">
            <a:extLst>
              <a:ext uri="{FF2B5EF4-FFF2-40B4-BE49-F238E27FC236}">
                <a16:creationId xmlns:a16="http://schemas.microsoft.com/office/drawing/2014/main" id="{C1FA27D2-4848-4BF0-89D8-FB19E4EDACAE}"/>
              </a:ext>
            </a:extLst>
          </p:cNvPr>
          <p:cNvSpPr txBox="1"/>
          <p:nvPr/>
        </p:nvSpPr>
        <p:spPr>
          <a:xfrm>
            <a:off x="8230531" y="4544335"/>
            <a:ext cx="3796006" cy="1754326"/>
          </a:xfrm>
          <a:prstGeom prst="rect">
            <a:avLst/>
          </a:prstGeom>
          <a:noFill/>
        </p:spPr>
        <p:txBody>
          <a:bodyPr wrap="square" rtlCol="0">
            <a:spAutoFit/>
          </a:bodyPr>
          <a:lstStyle/>
          <a:p>
            <a:r>
              <a:rPr lang="en-US" dirty="0"/>
              <a:t>Done by-</a:t>
            </a:r>
          </a:p>
          <a:p>
            <a:r>
              <a:rPr lang="en-US" dirty="0" smtClean="0"/>
              <a:t>Sanjeev kumar </a:t>
            </a:r>
            <a:r>
              <a:rPr lang="en-US" dirty="0"/>
              <a:t>(</a:t>
            </a:r>
            <a:r>
              <a:rPr lang="en-US" dirty="0" smtClean="0"/>
              <a:t>1BI18CS134)</a:t>
            </a:r>
            <a:endParaRPr lang="en-US" dirty="0"/>
          </a:p>
          <a:p>
            <a:r>
              <a:rPr lang="en-US" dirty="0" smtClean="0"/>
              <a:t>Satish (1BI18CS137)</a:t>
            </a:r>
            <a:endParaRPr lang="en-US" dirty="0"/>
          </a:p>
          <a:p>
            <a:r>
              <a:rPr lang="en-US" dirty="0" err="1" smtClean="0"/>
              <a:t>Shoaib</a:t>
            </a:r>
            <a:r>
              <a:rPr lang="en-US" dirty="0" smtClean="0"/>
              <a:t> Hussain </a:t>
            </a:r>
            <a:r>
              <a:rPr lang="en-US" dirty="0"/>
              <a:t>(</a:t>
            </a:r>
            <a:r>
              <a:rPr lang="en-US" dirty="0" smtClean="0"/>
              <a:t>1BI18CS143)</a:t>
            </a:r>
            <a:endParaRPr lang="en-US" dirty="0"/>
          </a:p>
          <a:p>
            <a:r>
              <a:rPr lang="en-US" dirty="0" err="1" smtClean="0"/>
              <a:t>Siddeshwar</a:t>
            </a:r>
            <a:r>
              <a:rPr lang="en-US" dirty="0" smtClean="0"/>
              <a:t> </a:t>
            </a:r>
            <a:r>
              <a:rPr lang="en-US" dirty="0"/>
              <a:t>(</a:t>
            </a:r>
            <a:r>
              <a:rPr lang="en-US" dirty="0" smtClean="0"/>
              <a:t>1BI18CS152)</a:t>
            </a:r>
          </a:p>
          <a:p>
            <a:r>
              <a:rPr lang="en-US" dirty="0" smtClean="0"/>
              <a:t>Syed </a:t>
            </a:r>
            <a:r>
              <a:rPr lang="en-US" dirty="0" err="1" smtClean="0"/>
              <a:t>Mutaib</a:t>
            </a:r>
            <a:r>
              <a:rPr lang="en-US" dirty="0" smtClean="0"/>
              <a:t> Ali (1BI18CS168)</a:t>
            </a:r>
            <a:endParaRPr lang="en-US" dirty="0"/>
          </a:p>
        </p:txBody>
      </p:sp>
    </p:spTree>
    <p:extLst>
      <p:ext uri="{BB962C8B-B14F-4D97-AF65-F5344CB8AC3E}">
        <p14:creationId xmlns:p14="http://schemas.microsoft.com/office/powerpoint/2010/main" val="3583275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C63630-190F-4BB6-AB71-A09CCF0D8958}"/>
              </a:ext>
            </a:extLst>
          </p:cNvPr>
          <p:cNvSpPr txBox="1"/>
          <p:nvPr/>
        </p:nvSpPr>
        <p:spPr>
          <a:xfrm>
            <a:off x="1493520" y="726559"/>
            <a:ext cx="10322560" cy="2862322"/>
          </a:xfrm>
          <a:prstGeom prst="rect">
            <a:avLst/>
          </a:prstGeom>
          <a:noFill/>
        </p:spPr>
        <p:txBody>
          <a:bodyPr wrap="square" rtlCol="0">
            <a:spAutoFit/>
          </a:bodyPr>
          <a:lstStyle/>
          <a:p>
            <a:r>
              <a:rPr lang="en-IN" sz="2400" b="1" u="sng" dirty="0" err="1"/>
              <a:t>ServerSocket</a:t>
            </a:r>
            <a:r>
              <a:rPr lang="en-IN" sz="2400" b="1" u="sng" dirty="0"/>
              <a:t> </a:t>
            </a:r>
            <a:r>
              <a:rPr lang="en-IN" sz="2400" b="1" u="sng" dirty="0" smtClean="0"/>
              <a:t>class:</a:t>
            </a:r>
          </a:p>
          <a:p>
            <a:endParaRPr lang="en-IN" sz="2800" b="1" u="sng" dirty="0" smtClean="0"/>
          </a:p>
          <a:p>
            <a:r>
              <a:rPr lang="en-US" sz="2000" dirty="0"/>
              <a:t>The </a:t>
            </a:r>
            <a:r>
              <a:rPr lang="en-US" sz="2000" dirty="0" err="1"/>
              <a:t>ServerSocket</a:t>
            </a:r>
            <a:r>
              <a:rPr lang="en-US" sz="2000" dirty="0"/>
              <a:t> class can be used to create a server socket. This object is used to establish communication with the clients</a:t>
            </a:r>
            <a:r>
              <a:rPr lang="en-US" sz="2000" dirty="0" smtClean="0"/>
              <a:t>.</a:t>
            </a:r>
          </a:p>
          <a:p>
            <a:endParaRPr lang="en-US" sz="2000" dirty="0"/>
          </a:p>
          <a:p>
            <a:r>
              <a:rPr lang="en-US" sz="2000" dirty="0"/>
              <a:t>Important methods</a:t>
            </a:r>
          </a:p>
          <a:p>
            <a:endParaRPr lang="en-IN" sz="2400" b="1" u="sng" dirty="0" smtClean="0"/>
          </a:p>
          <a:p>
            <a:endParaRPr lang="en-IN" sz="2400" b="1" u="sng" dirty="0"/>
          </a:p>
        </p:txBody>
      </p:sp>
      <p:graphicFrame>
        <p:nvGraphicFramePr>
          <p:cNvPr id="3" name="Table 2"/>
          <p:cNvGraphicFramePr>
            <a:graphicFrameLocks noGrp="1"/>
          </p:cNvGraphicFramePr>
          <p:nvPr>
            <p:extLst>
              <p:ext uri="{D42A27DB-BD31-4B8C-83A1-F6EECF244321}">
                <p14:modId xmlns:p14="http://schemas.microsoft.com/office/powerpoint/2010/main" val="410651320"/>
              </p:ext>
            </p:extLst>
          </p:nvPr>
        </p:nvGraphicFramePr>
        <p:xfrm>
          <a:off x="1493520" y="3322320"/>
          <a:ext cx="9164320" cy="2895600"/>
        </p:xfrm>
        <a:graphic>
          <a:graphicData uri="http://schemas.openxmlformats.org/drawingml/2006/table">
            <a:tbl>
              <a:tblPr/>
              <a:tblGrid>
                <a:gridCol w="4582160">
                  <a:extLst>
                    <a:ext uri="{9D8B030D-6E8A-4147-A177-3AD203B41FA5}">
                      <a16:colId xmlns:a16="http://schemas.microsoft.com/office/drawing/2014/main" val="1160794046"/>
                    </a:ext>
                  </a:extLst>
                </a:gridCol>
                <a:gridCol w="4582160">
                  <a:extLst>
                    <a:ext uri="{9D8B030D-6E8A-4147-A177-3AD203B41FA5}">
                      <a16:colId xmlns:a16="http://schemas.microsoft.com/office/drawing/2014/main" val="3628461510"/>
                    </a:ext>
                  </a:extLst>
                </a:gridCol>
              </a:tblGrid>
              <a:tr h="638735">
                <a:tc>
                  <a:txBody>
                    <a:bodyPr/>
                    <a:lstStyle/>
                    <a:p>
                      <a:pPr algn="l" fontAlgn="t"/>
                      <a:r>
                        <a:rPr lang="en-IN">
                          <a:solidFill>
                            <a:srgbClr val="000000"/>
                          </a:solidFill>
                          <a:effectLst/>
                          <a:latin typeface="times new roman" panose="02020603050405020304" pitchFamily="18" charset="0"/>
                        </a:rPr>
                        <a:t>Method</a:t>
                      </a:r>
                    </a:p>
                  </a:txBody>
                  <a:tcPr marT="91440" marB="91440">
                    <a:lnL w="7620" cap="flat" cmpd="sng" algn="ctr">
                      <a:solidFill>
                        <a:srgbClr val="2039A4"/>
                      </a:solidFill>
                      <a:prstDash val="solid"/>
                      <a:round/>
                      <a:headEnd type="none" w="med" len="med"/>
                      <a:tailEnd type="none" w="med" len="med"/>
                    </a:lnL>
                    <a:lnR w="7620" cap="flat" cmpd="sng" algn="ctr">
                      <a:solidFill>
                        <a:srgbClr val="2039A4"/>
                      </a:solidFill>
                      <a:prstDash val="solid"/>
                      <a:round/>
                      <a:headEnd type="none" w="med" len="med"/>
                      <a:tailEnd type="none" w="med" len="med"/>
                    </a:lnR>
                    <a:lnT w="7620" cap="flat" cmpd="sng" algn="ctr">
                      <a:solidFill>
                        <a:srgbClr val="2039A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Description</a:t>
                      </a:r>
                    </a:p>
                  </a:txBody>
                  <a:tcPr marT="91440" marB="91440">
                    <a:lnL w="7620" cap="flat" cmpd="sng" algn="ctr">
                      <a:solidFill>
                        <a:srgbClr val="2039A4"/>
                      </a:solidFill>
                      <a:prstDash val="solid"/>
                      <a:round/>
                      <a:headEnd type="none" w="med" len="med"/>
                      <a:tailEnd type="none" w="med" len="med"/>
                    </a:lnL>
                    <a:lnR w="7620" cap="flat" cmpd="sng" algn="ctr">
                      <a:solidFill>
                        <a:srgbClr val="2039A4"/>
                      </a:solidFill>
                      <a:prstDash val="solid"/>
                      <a:round/>
                      <a:headEnd type="none" w="med" len="med"/>
                      <a:tailEnd type="none" w="med" len="med"/>
                    </a:lnR>
                    <a:lnT w="7620" cap="flat" cmpd="sng" algn="ctr">
                      <a:solidFill>
                        <a:srgbClr val="2039A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80624911"/>
                  </a:ext>
                </a:extLst>
              </a:tr>
              <a:tr h="1320053">
                <a:tc>
                  <a:txBody>
                    <a:bodyPr/>
                    <a:lstStyle/>
                    <a:p>
                      <a:pPr algn="l" fontAlgn="t"/>
                      <a:r>
                        <a:rPr lang="en-IN">
                          <a:solidFill>
                            <a:srgbClr val="000000"/>
                          </a:solidFill>
                          <a:effectLst/>
                          <a:latin typeface="verdana" panose="020B0604030504040204" pitchFamily="34" charset="0"/>
                        </a:rPr>
                        <a:t>1) public Socket accept()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returns the socket and establish a connection between server and client.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64600335"/>
                  </a:ext>
                </a:extLst>
              </a:tr>
              <a:tr h="936812">
                <a:tc>
                  <a:txBody>
                    <a:bodyPr/>
                    <a:lstStyle/>
                    <a:p>
                      <a:pPr algn="l" fontAlgn="t"/>
                      <a:r>
                        <a:rPr lang="en-US">
                          <a:solidFill>
                            <a:srgbClr val="000000"/>
                          </a:solidFill>
                          <a:effectLst/>
                          <a:latin typeface="verdana" panose="020B0604030504040204" pitchFamily="34" charset="0"/>
                        </a:rPr>
                        <a:t>2) public synchronized void close()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closes the server socket.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8912524"/>
                  </a:ext>
                </a:extLst>
              </a:tr>
            </a:tbl>
          </a:graphicData>
        </a:graphic>
      </p:graphicFrame>
    </p:spTree>
    <p:extLst>
      <p:ext uri="{BB962C8B-B14F-4D97-AF65-F5344CB8AC3E}">
        <p14:creationId xmlns:p14="http://schemas.microsoft.com/office/powerpoint/2010/main" val="2250044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43DD3E-D101-4F91-B025-C05336ABF031}"/>
              </a:ext>
            </a:extLst>
          </p:cNvPr>
          <p:cNvSpPr txBox="1">
            <a:spLocks/>
          </p:cNvSpPr>
          <p:nvPr/>
        </p:nvSpPr>
        <p:spPr>
          <a:xfrm>
            <a:off x="0" y="732208"/>
            <a:ext cx="11842810" cy="671394"/>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just"/>
            <a:r>
              <a:rPr lang="en-IN" dirty="0">
                <a:latin typeface="Calibri" panose="020F0502020204030204" pitchFamily="34" charset="0"/>
                <a:cs typeface="Calibri" panose="020F0502020204030204" pitchFamily="34" charset="0"/>
              </a:rPr>
              <a:t>	     			</a:t>
            </a:r>
            <a:r>
              <a:rPr lang="en-IN" u="sng" dirty="0" smtClean="0">
                <a:latin typeface="Calibri" panose="020F0502020204030204" pitchFamily="34" charset="0"/>
                <a:cs typeface="Calibri" panose="020F0502020204030204" pitchFamily="34" charset="0"/>
              </a:rPr>
              <a:t>socket programming</a:t>
            </a:r>
            <a:endParaRPr lang="en-IN" u="sng"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E5A1AC6-F825-464A-B844-FA62B51A7996}"/>
              </a:ext>
            </a:extLst>
          </p:cNvPr>
          <p:cNvSpPr txBox="1"/>
          <p:nvPr/>
        </p:nvSpPr>
        <p:spPr>
          <a:xfrm>
            <a:off x="828330" y="1603899"/>
            <a:ext cx="11363670" cy="5139869"/>
          </a:xfrm>
          <a:prstGeom prst="rect">
            <a:avLst/>
          </a:prstGeom>
          <a:noFill/>
        </p:spPr>
        <p:txBody>
          <a:bodyPr wrap="square" rtlCol="0">
            <a:spAutoFit/>
          </a:bodyPr>
          <a:lstStyle/>
          <a:p>
            <a:r>
              <a:rPr lang="en-US" sz="2000" b="1" dirty="0" smtClean="0"/>
              <a:t>Goal</a:t>
            </a:r>
            <a:r>
              <a:rPr lang="en-US" sz="2000" dirty="0" smtClean="0"/>
              <a:t>: Learn how to build client/server applications that communicate </a:t>
            </a:r>
            <a:r>
              <a:rPr lang="en-US" sz="2000" dirty="0" smtClean="0"/>
              <a:t>using sockets.</a:t>
            </a:r>
            <a:endParaRPr lang="en-US" sz="2000" dirty="0" smtClean="0"/>
          </a:p>
          <a:p>
            <a:endParaRPr lang="en-US" sz="2000" b="1" dirty="0" smtClean="0"/>
          </a:p>
          <a:p>
            <a:r>
              <a:rPr lang="en-US" sz="2000" b="1" dirty="0" smtClean="0"/>
              <a:t>Socket</a:t>
            </a:r>
            <a:r>
              <a:rPr lang="en-US" sz="2000" dirty="0" smtClean="0"/>
              <a:t>: Door between application process and end – end – transport protocol.</a:t>
            </a:r>
          </a:p>
          <a:p>
            <a:endParaRPr lang="en-US" sz="2000" dirty="0"/>
          </a:p>
          <a:p>
            <a:endParaRPr lang="en-US" sz="2000" dirty="0" smtClean="0"/>
          </a:p>
          <a:p>
            <a:endParaRPr lang="en-US" sz="2000" dirty="0"/>
          </a:p>
          <a:p>
            <a:endParaRPr lang="en-US" sz="2000" dirty="0" smtClean="0"/>
          </a:p>
          <a:p>
            <a:endParaRPr lang="en-US" sz="2000" dirty="0"/>
          </a:p>
          <a:p>
            <a:r>
              <a:rPr lang="en-US" sz="2000" dirty="0" smtClean="0"/>
              <a:t>																					</a:t>
            </a:r>
            <a:r>
              <a:rPr lang="en-US" sz="1600" dirty="0" smtClean="0"/>
              <a:t>Controlled by</a:t>
            </a:r>
          </a:p>
          <a:p>
            <a:r>
              <a:rPr lang="en-US" sz="1600" dirty="0"/>
              <a:t>	</a:t>
            </a:r>
            <a:r>
              <a:rPr lang="en-US" sz="1600" dirty="0" smtClean="0"/>
              <a:t>																				App developer</a:t>
            </a:r>
          </a:p>
          <a:p>
            <a:r>
              <a:rPr lang="en-US" sz="1600" dirty="0" smtClean="0"/>
              <a:t>	</a:t>
            </a:r>
          </a:p>
          <a:p>
            <a:r>
              <a:rPr lang="en-US" sz="2000" dirty="0" smtClean="0"/>
              <a:t>																							</a:t>
            </a:r>
          </a:p>
          <a:p>
            <a:endParaRPr lang="en-US" sz="2000" dirty="0" smtClean="0"/>
          </a:p>
          <a:p>
            <a:r>
              <a:rPr lang="en-US" sz="2000" dirty="0" smtClean="0"/>
              <a:t>																					</a:t>
            </a:r>
            <a:r>
              <a:rPr lang="en-US" sz="1600" dirty="0" smtClean="0"/>
              <a:t>Controlled</a:t>
            </a:r>
            <a:endParaRPr lang="en-US" sz="1600" dirty="0"/>
          </a:p>
          <a:p>
            <a:r>
              <a:rPr lang="en-US" sz="1600" dirty="0" smtClean="0"/>
              <a:t>																					by OS</a:t>
            </a:r>
          </a:p>
          <a:p>
            <a:endParaRPr lang="en-US" sz="2000" dirty="0" smtClean="0"/>
          </a:p>
          <a:p>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3895589181"/>
              </p:ext>
            </p:extLst>
          </p:nvPr>
        </p:nvGraphicFramePr>
        <p:xfrm>
          <a:off x="1326606" y="3488992"/>
          <a:ext cx="2278743" cy="2575077"/>
        </p:xfrm>
        <a:graphic>
          <a:graphicData uri="http://schemas.openxmlformats.org/drawingml/2006/table">
            <a:tbl>
              <a:tblPr firstRow="1" bandRow="1">
                <a:tableStyleId>{5C22544A-7EE6-4342-B048-85BDC9FD1C3A}</a:tableStyleId>
              </a:tblPr>
              <a:tblGrid>
                <a:gridCol w="2278743">
                  <a:extLst>
                    <a:ext uri="{9D8B030D-6E8A-4147-A177-3AD203B41FA5}">
                      <a16:colId xmlns:a16="http://schemas.microsoft.com/office/drawing/2014/main" val="3075767415"/>
                    </a:ext>
                  </a:extLst>
                </a:gridCol>
              </a:tblGrid>
              <a:tr h="1091717">
                <a:tc>
                  <a:txBody>
                    <a:bodyPr/>
                    <a:lstStyle/>
                    <a:p>
                      <a:pPr algn="ctr"/>
                      <a:r>
                        <a:rPr lang="en-US" dirty="0" smtClean="0"/>
                        <a:t>Application</a:t>
                      </a:r>
                    </a:p>
                    <a:p>
                      <a:pPr algn="ctr"/>
                      <a:endParaRPr lang="en-IN" dirty="0"/>
                    </a:p>
                  </a:txBody>
                  <a:tcPr/>
                </a:tc>
                <a:extLst>
                  <a:ext uri="{0D108BD9-81ED-4DB2-BD59-A6C34878D82A}">
                    <a16:rowId xmlns:a16="http://schemas.microsoft.com/office/drawing/2014/main" val="2992075077"/>
                  </a:ext>
                </a:extLst>
              </a:tr>
              <a:tr h="370840">
                <a:tc>
                  <a:txBody>
                    <a:bodyPr/>
                    <a:lstStyle/>
                    <a:p>
                      <a:pPr algn="ctr"/>
                      <a:r>
                        <a:rPr lang="en-US" dirty="0" smtClean="0"/>
                        <a:t>Transport</a:t>
                      </a:r>
                      <a:endParaRPr lang="en-IN" dirty="0"/>
                    </a:p>
                  </a:txBody>
                  <a:tcPr/>
                </a:tc>
                <a:extLst>
                  <a:ext uri="{0D108BD9-81ED-4DB2-BD59-A6C34878D82A}">
                    <a16:rowId xmlns:a16="http://schemas.microsoft.com/office/drawing/2014/main" val="1748506335"/>
                  </a:ext>
                </a:extLst>
              </a:tr>
              <a:tr h="370840">
                <a:tc>
                  <a:txBody>
                    <a:bodyPr/>
                    <a:lstStyle/>
                    <a:p>
                      <a:pPr algn="ctr"/>
                      <a:r>
                        <a:rPr lang="en-US" dirty="0" smtClean="0"/>
                        <a:t>Network</a:t>
                      </a:r>
                      <a:endParaRPr lang="en-IN" dirty="0"/>
                    </a:p>
                  </a:txBody>
                  <a:tcPr/>
                </a:tc>
                <a:extLst>
                  <a:ext uri="{0D108BD9-81ED-4DB2-BD59-A6C34878D82A}">
                    <a16:rowId xmlns:a16="http://schemas.microsoft.com/office/drawing/2014/main" val="670984536"/>
                  </a:ext>
                </a:extLst>
              </a:tr>
              <a:tr h="370840">
                <a:tc>
                  <a:txBody>
                    <a:bodyPr/>
                    <a:lstStyle/>
                    <a:p>
                      <a:pPr algn="ctr"/>
                      <a:r>
                        <a:rPr lang="en-US" dirty="0" smtClean="0"/>
                        <a:t>Link</a:t>
                      </a:r>
                      <a:endParaRPr lang="en-IN" dirty="0"/>
                    </a:p>
                  </a:txBody>
                  <a:tcPr/>
                </a:tc>
                <a:extLst>
                  <a:ext uri="{0D108BD9-81ED-4DB2-BD59-A6C34878D82A}">
                    <a16:rowId xmlns:a16="http://schemas.microsoft.com/office/drawing/2014/main" val="3239467739"/>
                  </a:ext>
                </a:extLst>
              </a:tr>
              <a:tr h="370840">
                <a:tc>
                  <a:txBody>
                    <a:bodyPr/>
                    <a:lstStyle/>
                    <a:p>
                      <a:pPr algn="ctr"/>
                      <a:r>
                        <a:rPr lang="en-US" dirty="0" smtClean="0"/>
                        <a:t>physical</a:t>
                      </a:r>
                      <a:endParaRPr lang="en-IN" dirty="0"/>
                    </a:p>
                  </a:txBody>
                  <a:tcPr/>
                </a:tc>
                <a:extLst>
                  <a:ext uri="{0D108BD9-81ED-4DB2-BD59-A6C34878D82A}">
                    <a16:rowId xmlns:a16="http://schemas.microsoft.com/office/drawing/2014/main" val="159113307"/>
                  </a:ext>
                </a:extLst>
              </a:tr>
            </a:tbl>
          </a:graphicData>
        </a:graphic>
      </p:graphicFrame>
      <p:sp>
        <p:nvSpPr>
          <p:cNvPr id="3" name="Oval 2"/>
          <p:cNvSpPr/>
          <p:nvPr/>
        </p:nvSpPr>
        <p:spPr>
          <a:xfrm>
            <a:off x="1669143" y="3963316"/>
            <a:ext cx="1593668" cy="2979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process</a:t>
            </a:r>
            <a:endParaRPr lang="en-IN" dirty="0"/>
          </a:p>
        </p:txBody>
      </p:sp>
      <p:sp>
        <p:nvSpPr>
          <p:cNvPr id="6" name="Rectangle 5"/>
          <p:cNvSpPr/>
          <p:nvPr/>
        </p:nvSpPr>
        <p:spPr>
          <a:xfrm>
            <a:off x="1965234" y="4402564"/>
            <a:ext cx="1001486" cy="261257"/>
          </a:xfrm>
          <a:prstGeom prst="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3094195098"/>
              </p:ext>
            </p:extLst>
          </p:nvPr>
        </p:nvGraphicFramePr>
        <p:xfrm>
          <a:off x="7802880" y="3438172"/>
          <a:ext cx="2133600" cy="2625897"/>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10757053"/>
                    </a:ext>
                  </a:extLst>
                </a:gridCol>
              </a:tblGrid>
              <a:tr h="103946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Application</a:t>
                      </a:r>
                    </a:p>
                  </a:txBody>
                  <a:tcPr/>
                </a:tc>
                <a:extLst>
                  <a:ext uri="{0D108BD9-81ED-4DB2-BD59-A6C34878D82A}">
                    <a16:rowId xmlns:a16="http://schemas.microsoft.com/office/drawing/2014/main" val="1804164150"/>
                  </a:ext>
                </a:extLst>
              </a:tr>
              <a:tr h="2961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Transport</a:t>
                      </a:r>
                      <a:endParaRPr lang="en-IN" dirty="0" smtClean="0"/>
                    </a:p>
                  </a:txBody>
                  <a:tcPr/>
                </a:tc>
                <a:extLst>
                  <a:ext uri="{0D108BD9-81ED-4DB2-BD59-A6C34878D82A}">
                    <a16:rowId xmlns:a16="http://schemas.microsoft.com/office/drawing/2014/main" val="4210393461"/>
                  </a:ext>
                </a:extLst>
              </a:tr>
              <a:tr h="29539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Network</a:t>
                      </a:r>
                      <a:endParaRPr lang="en-IN" dirty="0" smtClean="0"/>
                    </a:p>
                  </a:txBody>
                  <a:tcPr/>
                </a:tc>
                <a:extLst>
                  <a:ext uri="{0D108BD9-81ED-4DB2-BD59-A6C34878D82A}">
                    <a16:rowId xmlns:a16="http://schemas.microsoft.com/office/drawing/2014/main" val="1970543992"/>
                  </a:ext>
                </a:extLst>
              </a:tr>
              <a:tr h="42745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Link</a:t>
                      </a:r>
                      <a:endParaRPr lang="en-IN" dirty="0" smtClean="0"/>
                    </a:p>
                  </a:txBody>
                  <a:tcPr/>
                </a:tc>
                <a:extLst>
                  <a:ext uri="{0D108BD9-81ED-4DB2-BD59-A6C34878D82A}">
                    <a16:rowId xmlns:a16="http://schemas.microsoft.com/office/drawing/2014/main" val="1600264006"/>
                  </a:ext>
                </a:extLst>
              </a:tr>
              <a:tr h="42745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physical</a:t>
                      </a:r>
                      <a:endParaRPr lang="en-IN" dirty="0" smtClean="0"/>
                    </a:p>
                  </a:txBody>
                  <a:tcPr/>
                </a:tc>
                <a:extLst>
                  <a:ext uri="{0D108BD9-81ED-4DB2-BD59-A6C34878D82A}">
                    <a16:rowId xmlns:a16="http://schemas.microsoft.com/office/drawing/2014/main" val="3894394076"/>
                  </a:ext>
                </a:extLst>
              </a:tr>
            </a:tbl>
          </a:graphicData>
        </a:graphic>
      </p:graphicFrame>
      <p:sp>
        <p:nvSpPr>
          <p:cNvPr id="8" name="Oval 7"/>
          <p:cNvSpPr/>
          <p:nvPr/>
        </p:nvSpPr>
        <p:spPr>
          <a:xfrm>
            <a:off x="8072846" y="3943912"/>
            <a:ext cx="1593668" cy="2979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process</a:t>
            </a:r>
            <a:endParaRPr lang="en-IN" dirty="0"/>
          </a:p>
        </p:txBody>
      </p:sp>
      <p:sp>
        <p:nvSpPr>
          <p:cNvPr id="9" name="Rectangle 8"/>
          <p:cNvSpPr/>
          <p:nvPr/>
        </p:nvSpPr>
        <p:spPr>
          <a:xfrm>
            <a:off x="8368937" y="4311504"/>
            <a:ext cx="1001486" cy="261257"/>
          </a:xfrm>
          <a:prstGeom prst="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TextBox 9"/>
          <p:cNvSpPr txBox="1"/>
          <p:nvPr/>
        </p:nvSpPr>
        <p:spPr>
          <a:xfrm>
            <a:off x="5231870" y="3524588"/>
            <a:ext cx="944489"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smtClean="0"/>
              <a:t>Socket</a:t>
            </a:r>
            <a:endParaRPr lang="en-IN" dirty="0"/>
          </a:p>
        </p:txBody>
      </p:sp>
      <p:cxnSp>
        <p:nvCxnSpPr>
          <p:cNvPr id="12" name="Straight Connector 11"/>
          <p:cNvCxnSpPr>
            <a:endCxn id="10" idx="1"/>
          </p:cNvCxnSpPr>
          <p:nvPr/>
        </p:nvCxnSpPr>
        <p:spPr>
          <a:xfrm flipV="1">
            <a:off x="2966720" y="3709254"/>
            <a:ext cx="2265150" cy="732878"/>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p:cNvCxnSpPr>
            <a:endCxn id="9" idx="1"/>
          </p:cNvCxnSpPr>
          <p:nvPr/>
        </p:nvCxnSpPr>
        <p:spPr>
          <a:xfrm>
            <a:off x="6176359" y="3709254"/>
            <a:ext cx="2192578" cy="732879"/>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a:xfrm>
            <a:off x="3605348" y="5814609"/>
            <a:ext cx="4197532" cy="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17" name="Freeform 16"/>
          <p:cNvSpPr/>
          <p:nvPr/>
        </p:nvSpPr>
        <p:spPr>
          <a:xfrm>
            <a:off x="4458789" y="4815840"/>
            <a:ext cx="2560320" cy="1699392"/>
          </a:xfrm>
          <a:custGeom>
            <a:avLst/>
            <a:gdLst>
              <a:gd name="connsiteX0" fmla="*/ 426720 w 2560320"/>
              <a:gd name="connsiteY0" fmla="*/ 174171 h 1699392"/>
              <a:gd name="connsiteX1" fmla="*/ 426720 w 2560320"/>
              <a:gd name="connsiteY1" fmla="*/ 174171 h 1699392"/>
              <a:gd name="connsiteX2" fmla="*/ 330925 w 2560320"/>
              <a:gd name="connsiteY2" fmla="*/ 182880 h 1699392"/>
              <a:gd name="connsiteX3" fmla="*/ 252548 w 2560320"/>
              <a:gd name="connsiteY3" fmla="*/ 269966 h 1699392"/>
              <a:gd name="connsiteX4" fmla="*/ 226422 w 2560320"/>
              <a:gd name="connsiteY4" fmla="*/ 296091 h 1699392"/>
              <a:gd name="connsiteX5" fmla="*/ 148045 w 2560320"/>
              <a:gd name="connsiteY5" fmla="*/ 418011 h 1699392"/>
              <a:gd name="connsiteX6" fmla="*/ 113211 w 2560320"/>
              <a:gd name="connsiteY6" fmla="*/ 487680 h 1699392"/>
              <a:gd name="connsiteX7" fmla="*/ 78377 w 2560320"/>
              <a:gd name="connsiteY7" fmla="*/ 592183 h 1699392"/>
              <a:gd name="connsiteX8" fmla="*/ 34834 w 2560320"/>
              <a:gd name="connsiteY8" fmla="*/ 714103 h 1699392"/>
              <a:gd name="connsiteX9" fmla="*/ 0 w 2560320"/>
              <a:gd name="connsiteY9" fmla="*/ 896983 h 1699392"/>
              <a:gd name="connsiteX10" fmla="*/ 8708 w 2560320"/>
              <a:gd name="connsiteY10" fmla="*/ 1445623 h 1699392"/>
              <a:gd name="connsiteX11" fmla="*/ 26125 w 2560320"/>
              <a:gd name="connsiteY11" fmla="*/ 1471749 h 1699392"/>
              <a:gd name="connsiteX12" fmla="*/ 52251 w 2560320"/>
              <a:gd name="connsiteY12" fmla="*/ 1524000 h 1699392"/>
              <a:gd name="connsiteX13" fmla="*/ 121920 w 2560320"/>
              <a:gd name="connsiteY13" fmla="*/ 1558834 h 1699392"/>
              <a:gd name="connsiteX14" fmla="*/ 148045 w 2560320"/>
              <a:gd name="connsiteY14" fmla="*/ 1576251 h 1699392"/>
              <a:gd name="connsiteX15" fmla="*/ 182880 w 2560320"/>
              <a:gd name="connsiteY15" fmla="*/ 1584960 h 1699392"/>
              <a:gd name="connsiteX16" fmla="*/ 209005 w 2560320"/>
              <a:gd name="connsiteY16" fmla="*/ 1611086 h 1699392"/>
              <a:gd name="connsiteX17" fmla="*/ 287382 w 2560320"/>
              <a:gd name="connsiteY17" fmla="*/ 1654629 h 1699392"/>
              <a:gd name="connsiteX18" fmla="*/ 339634 w 2560320"/>
              <a:gd name="connsiteY18" fmla="*/ 1672046 h 1699392"/>
              <a:gd name="connsiteX19" fmla="*/ 444137 w 2560320"/>
              <a:gd name="connsiteY19" fmla="*/ 1680754 h 1699392"/>
              <a:gd name="connsiteX20" fmla="*/ 888274 w 2560320"/>
              <a:gd name="connsiteY20" fmla="*/ 1680754 h 1699392"/>
              <a:gd name="connsiteX21" fmla="*/ 923108 w 2560320"/>
              <a:gd name="connsiteY21" fmla="*/ 1663337 h 1699392"/>
              <a:gd name="connsiteX22" fmla="*/ 957942 w 2560320"/>
              <a:gd name="connsiteY22" fmla="*/ 1654629 h 1699392"/>
              <a:gd name="connsiteX23" fmla="*/ 1027611 w 2560320"/>
              <a:gd name="connsiteY23" fmla="*/ 1611086 h 1699392"/>
              <a:gd name="connsiteX24" fmla="*/ 1079862 w 2560320"/>
              <a:gd name="connsiteY24" fmla="*/ 1550126 h 1699392"/>
              <a:gd name="connsiteX25" fmla="*/ 1149531 w 2560320"/>
              <a:gd name="connsiteY25" fmla="*/ 1489166 h 1699392"/>
              <a:gd name="connsiteX26" fmla="*/ 1175657 w 2560320"/>
              <a:gd name="connsiteY26" fmla="*/ 1445623 h 1699392"/>
              <a:gd name="connsiteX27" fmla="*/ 1219200 w 2560320"/>
              <a:gd name="connsiteY27" fmla="*/ 1419497 h 1699392"/>
              <a:gd name="connsiteX28" fmla="*/ 1245325 w 2560320"/>
              <a:gd name="connsiteY28" fmla="*/ 1402080 h 1699392"/>
              <a:gd name="connsiteX29" fmla="*/ 1314994 w 2560320"/>
              <a:gd name="connsiteY29" fmla="*/ 1384663 h 1699392"/>
              <a:gd name="connsiteX30" fmla="*/ 1349828 w 2560320"/>
              <a:gd name="connsiteY30" fmla="*/ 1375954 h 1699392"/>
              <a:gd name="connsiteX31" fmla="*/ 1375954 w 2560320"/>
              <a:gd name="connsiteY31" fmla="*/ 1367246 h 1699392"/>
              <a:gd name="connsiteX32" fmla="*/ 1489165 w 2560320"/>
              <a:gd name="connsiteY32" fmla="*/ 1358537 h 1699392"/>
              <a:gd name="connsiteX33" fmla="*/ 2203268 w 2560320"/>
              <a:gd name="connsiteY33" fmla="*/ 1349829 h 1699392"/>
              <a:gd name="connsiteX34" fmla="*/ 2272937 w 2560320"/>
              <a:gd name="connsiteY34" fmla="*/ 1341120 h 1699392"/>
              <a:gd name="connsiteX35" fmla="*/ 2342605 w 2560320"/>
              <a:gd name="connsiteY35" fmla="*/ 1280160 h 1699392"/>
              <a:gd name="connsiteX36" fmla="*/ 2368731 w 2560320"/>
              <a:gd name="connsiteY36" fmla="*/ 1271451 h 1699392"/>
              <a:gd name="connsiteX37" fmla="*/ 2403565 w 2560320"/>
              <a:gd name="connsiteY37" fmla="*/ 1236617 h 1699392"/>
              <a:gd name="connsiteX38" fmla="*/ 2473234 w 2560320"/>
              <a:gd name="connsiteY38" fmla="*/ 1184366 h 1699392"/>
              <a:gd name="connsiteX39" fmla="*/ 2508068 w 2560320"/>
              <a:gd name="connsiteY39" fmla="*/ 1132114 h 1699392"/>
              <a:gd name="connsiteX40" fmla="*/ 2525485 w 2560320"/>
              <a:gd name="connsiteY40" fmla="*/ 1105989 h 1699392"/>
              <a:gd name="connsiteX41" fmla="*/ 2542902 w 2560320"/>
              <a:gd name="connsiteY41" fmla="*/ 1045029 h 1699392"/>
              <a:gd name="connsiteX42" fmla="*/ 2551611 w 2560320"/>
              <a:gd name="connsiteY42" fmla="*/ 1018903 h 1699392"/>
              <a:gd name="connsiteX43" fmla="*/ 2560320 w 2560320"/>
              <a:gd name="connsiteY43" fmla="*/ 966651 h 1699392"/>
              <a:gd name="connsiteX44" fmla="*/ 2551611 w 2560320"/>
              <a:gd name="connsiteY44" fmla="*/ 600891 h 1699392"/>
              <a:gd name="connsiteX45" fmla="*/ 2534194 w 2560320"/>
              <a:gd name="connsiteY45" fmla="*/ 522514 h 1699392"/>
              <a:gd name="connsiteX46" fmla="*/ 2516777 w 2560320"/>
              <a:gd name="connsiteY46" fmla="*/ 470263 h 1699392"/>
              <a:gd name="connsiteX47" fmla="*/ 2490651 w 2560320"/>
              <a:gd name="connsiteY47" fmla="*/ 444137 h 1699392"/>
              <a:gd name="connsiteX48" fmla="*/ 2455817 w 2560320"/>
              <a:gd name="connsiteY48" fmla="*/ 391886 h 1699392"/>
              <a:gd name="connsiteX49" fmla="*/ 2447108 w 2560320"/>
              <a:gd name="connsiteY49" fmla="*/ 365760 h 1699392"/>
              <a:gd name="connsiteX50" fmla="*/ 2368731 w 2560320"/>
              <a:gd name="connsiteY50" fmla="*/ 304800 h 1699392"/>
              <a:gd name="connsiteX51" fmla="*/ 2333897 w 2560320"/>
              <a:gd name="connsiteY51" fmla="*/ 287383 h 1699392"/>
              <a:gd name="connsiteX52" fmla="*/ 2307771 w 2560320"/>
              <a:gd name="connsiteY52" fmla="*/ 269966 h 1699392"/>
              <a:gd name="connsiteX53" fmla="*/ 2255520 w 2560320"/>
              <a:gd name="connsiteY53" fmla="*/ 252549 h 1699392"/>
              <a:gd name="connsiteX54" fmla="*/ 2177142 w 2560320"/>
              <a:gd name="connsiteY54" fmla="*/ 226423 h 1699392"/>
              <a:gd name="connsiteX55" fmla="*/ 2133600 w 2560320"/>
              <a:gd name="connsiteY55" fmla="*/ 209006 h 1699392"/>
              <a:gd name="connsiteX56" fmla="*/ 2055222 w 2560320"/>
              <a:gd name="connsiteY56" fmla="*/ 191589 h 1699392"/>
              <a:gd name="connsiteX57" fmla="*/ 1968137 w 2560320"/>
              <a:gd name="connsiteY57" fmla="*/ 165463 h 1699392"/>
              <a:gd name="connsiteX58" fmla="*/ 1933302 w 2560320"/>
              <a:gd name="connsiteY58" fmla="*/ 148046 h 1699392"/>
              <a:gd name="connsiteX59" fmla="*/ 1881051 w 2560320"/>
              <a:gd name="connsiteY59" fmla="*/ 130629 h 1699392"/>
              <a:gd name="connsiteX60" fmla="*/ 1837508 w 2560320"/>
              <a:gd name="connsiteY60" fmla="*/ 113211 h 1699392"/>
              <a:gd name="connsiteX61" fmla="*/ 1776548 w 2560320"/>
              <a:gd name="connsiteY61" fmla="*/ 104503 h 1699392"/>
              <a:gd name="connsiteX62" fmla="*/ 1741714 w 2560320"/>
              <a:gd name="connsiteY62" fmla="*/ 87086 h 1699392"/>
              <a:gd name="connsiteX63" fmla="*/ 1680754 w 2560320"/>
              <a:gd name="connsiteY63" fmla="*/ 78377 h 1699392"/>
              <a:gd name="connsiteX64" fmla="*/ 1341120 w 2560320"/>
              <a:gd name="connsiteY64" fmla="*/ 69669 h 1699392"/>
              <a:gd name="connsiteX65" fmla="*/ 1219200 w 2560320"/>
              <a:gd name="connsiteY65" fmla="*/ 34834 h 1699392"/>
              <a:gd name="connsiteX66" fmla="*/ 1175657 w 2560320"/>
              <a:gd name="connsiteY66" fmla="*/ 26126 h 1699392"/>
              <a:gd name="connsiteX67" fmla="*/ 1097280 w 2560320"/>
              <a:gd name="connsiteY67" fmla="*/ 17417 h 1699392"/>
              <a:gd name="connsiteX68" fmla="*/ 1001485 w 2560320"/>
              <a:gd name="connsiteY68" fmla="*/ 0 h 1699392"/>
              <a:gd name="connsiteX69" fmla="*/ 783771 w 2560320"/>
              <a:gd name="connsiteY69" fmla="*/ 8709 h 1699392"/>
              <a:gd name="connsiteX70" fmla="*/ 705394 w 2560320"/>
              <a:gd name="connsiteY70" fmla="*/ 26126 h 1699392"/>
              <a:gd name="connsiteX71" fmla="*/ 653142 w 2560320"/>
              <a:gd name="connsiteY71" fmla="*/ 60960 h 1699392"/>
              <a:gd name="connsiteX72" fmla="*/ 583474 w 2560320"/>
              <a:gd name="connsiteY72" fmla="*/ 104503 h 1699392"/>
              <a:gd name="connsiteX73" fmla="*/ 557348 w 2560320"/>
              <a:gd name="connsiteY73" fmla="*/ 121920 h 1699392"/>
              <a:gd name="connsiteX74" fmla="*/ 531222 w 2560320"/>
              <a:gd name="connsiteY74" fmla="*/ 130629 h 1699392"/>
              <a:gd name="connsiteX75" fmla="*/ 505097 w 2560320"/>
              <a:gd name="connsiteY75" fmla="*/ 148046 h 1699392"/>
              <a:gd name="connsiteX76" fmla="*/ 426720 w 2560320"/>
              <a:gd name="connsiteY76" fmla="*/ 174171 h 169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560320" h="1699392">
                <a:moveTo>
                  <a:pt x="426720" y="174171"/>
                </a:moveTo>
                <a:lnTo>
                  <a:pt x="426720" y="174171"/>
                </a:lnTo>
                <a:lnTo>
                  <a:pt x="330925" y="182880"/>
                </a:lnTo>
                <a:cubicBezTo>
                  <a:pt x="296705" y="201701"/>
                  <a:pt x="279038" y="241269"/>
                  <a:pt x="252548" y="269966"/>
                </a:cubicBezTo>
                <a:cubicBezTo>
                  <a:pt x="244194" y="279016"/>
                  <a:pt x="235131" y="287383"/>
                  <a:pt x="226422" y="296091"/>
                </a:cubicBezTo>
                <a:cubicBezTo>
                  <a:pt x="175536" y="397865"/>
                  <a:pt x="205829" y="360228"/>
                  <a:pt x="148045" y="418011"/>
                </a:cubicBezTo>
                <a:cubicBezTo>
                  <a:pt x="136434" y="441234"/>
                  <a:pt x="121421" y="463048"/>
                  <a:pt x="113211" y="487680"/>
                </a:cubicBezTo>
                <a:cubicBezTo>
                  <a:pt x="101600" y="522514"/>
                  <a:pt x="92841" y="558433"/>
                  <a:pt x="78377" y="592183"/>
                </a:cubicBezTo>
                <a:cubicBezTo>
                  <a:pt x="58670" y="638165"/>
                  <a:pt x="44230" y="664772"/>
                  <a:pt x="34834" y="714103"/>
                </a:cubicBezTo>
                <a:cubicBezTo>
                  <a:pt x="-5977" y="928364"/>
                  <a:pt x="39199" y="759784"/>
                  <a:pt x="0" y="896983"/>
                </a:cubicBezTo>
                <a:cubicBezTo>
                  <a:pt x="2903" y="1079863"/>
                  <a:pt x="403" y="1262909"/>
                  <a:pt x="8708" y="1445623"/>
                </a:cubicBezTo>
                <a:cubicBezTo>
                  <a:pt x="9183" y="1456079"/>
                  <a:pt x="21444" y="1462388"/>
                  <a:pt x="26125" y="1471749"/>
                </a:cubicBezTo>
                <a:cubicBezTo>
                  <a:pt x="35239" y="1489976"/>
                  <a:pt x="33055" y="1510563"/>
                  <a:pt x="52251" y="1524000"/>
                </a:cubicBezTo>
                <a:cubicBezTo>
                  <a:pt x="73522" y="1538889"/>
                  <a:pt x="100317" y="1544432"/>
                  <a:pt x="121920" y="1558834"/>
                </a:cubicBezTo>
                <a:cubicBezTo>
                  <a:pt x="130628" y="1564640"/>
                  <a:pt x="138425" y="1572128"/>
                  <a:pt x="148045" y="1576251"/>
                </a:cubicBezTo>
                <a:cubicBezTo>
                  <a:pt x="159046" y="1580966"/>
                  <a:pt x="171268" y="1582057"/>
                  <a:pt x="182880" y="1584960"/>
                </a:cubicBezTo>
                <a:cubicBezTo>
                  <a:pt x="191588" y="1593669"/>
                  <a:pt x="199152" y="1603697"/>
                  <a:pt x="209005" y="1611086"/>
                </a:cubicBezTo>
                <a:cubicBezTo>
                  <a:pt x="221624" y="1620550"/>
                  <a:pt x="269665" y="1647542"/>
                  <a:pt x="287382" y="1654629"/>
                </a:cubicBezTo>
                <a:cubicBezTo>
                  <a:pt x="304428" y="1661448"/>
                  <a:pt x="321338" y="1670521"/>
                  <a:pt x="339634" y="1672046"/>
                </a:cubicBezTo>
                <a:lnTo>
                  <a:pt x="444137" y="1680754"/>
                </a:lnTo>
                <a:cubicBezTo>
                  <a:pt x="615800" y="1709366"/>
                  <a:pt x="548821" y="1701537"/>
                  <a:pt x="888274" y="1680754"/>
                </a:cubicBezTo>
                <a:cubicBezTo>
                  <a:pt x="901232" y="1679961"/>
                  <a:pt x="910953" y="1667895"/>
                  <a:pt x="923108" y="1663337"/>
                </a:cubicBezTo>
                <a:cubicBezTo>
                  <a:pt x="934315" y="1659135"/>
                  <a:pt x="946331" y="1657532"/>
                  <a:pt x="957942" y="1654629"/>
                </a:cubicBezTo>
                <a:cubicBezTo>
                  <a:pt x="993623" y="1636788"/>
                  <a:pt x="995959" y="1638216"/>
                  <a:pt x="1027611" y="1611086"/>
                </a:cubicBezTo>
                <a:cubicBezTo>
                  <a:pt x="1064766" y="1579240"/>
                  <a:pt x="1045445" y="1589460"/>
                  <a:pt x="1079862" y="1550126"/>
                </a:cubicBezTo>
                <a:cubicBezTo>
                  <a:pt x="1108561" y="1517327"/>
                  <a:pt x="1116054" y="1514273"/>
                  <a:pt x="1149531" y="1489166"/>
                </a:cubicBezTo>
                <a:cubicBezTo>
                  <a:pt x="1158240" y="1474652"/>
                  <a:pt x="1163688" y="1457592"/>
                  <a:pt x="1175657" y="1445623"/>
                </a:cubicBezTo>
                <a:cubicBezTo>
                  <a:pt x="1187626" y="1433654"/>
                  <a:pt x="1204846" y="1428468"/>
                  <a:pt x="1219200" y="1419497"/>
                </a:cubicBezTo>
                <a:cubicBezTo>
                  <a:pt x="1228075" y="1413950"/>
                  <a:pt x="1235964" y="1406761"/>
                  <a:pt x="1245325" y="1402080"/>
                </a:cubicBezTo>
                <a:cubicBezTo>
                  <a:pt x="1264002" y="1392741"/>
                  <a:pt x="1297102" y="1388639"/>
                  <a:pt x="1314994" y="1384663"/>
                </a:cubicBezTo>
                <a:cubicBezTo>
                  <a:pt x="1326678" y="1382067"/>
                  <a:pt x="1338320" y="1379242"/>
                  <a:pt x="1349828" y="1375954"/>
                </a:cubicBezTo>
                <a:cubicBezTo>
                  <a:pt x="1358654" y="1373432"/>
                  <a:pt x="1366845" y="1368385"/>
                  <a:pt x="1375954" y="1367246"/>
                </a:cubicBezTo>
                <a:cubicBezTo>
                  <a:pt x="1413510" y="1362552"/>
                  <a:pt x="1451325" y="1359334"/>
                  <a:pt x="1489165" y="1358537"/>
                </a:cubicBezTo>
                <a:lnTo>
                  <a:pt x="2203268" y="1349829"/>
                </a:lnTo>
                <a:cubicBezTo>
                  <a:pt x="2226491" y="1346926"/>
                  <a:pt x="2250358" y="1347278"/>
                  <a:pt x="2272937" y="1341120"/>
                </a:cubicBezTo>
                <a:cubicBezTo>
                  <a:pt x="2321035" y="1328002"/>
                  <a:pt x="2282062" y="1300342"/>
                  <a:pt x="2342605" y="1280160"/>
                </a:cubicBezTo>
                <a:lnTo>
                  <a:pt x="2368731" y="1271451"/>
                </a:lnTo>
                <a:cubicBezTo>
                  <a:pt x="2380342" y="1259840"/>
                  <a:pt x="2390950" y="1247129"/>
                  <a:pt x="2403565" y="1236617"/>
                </a:cubicBezTo>
                <a:cubicBezTo>
                  <a:pt x="2425865" y="1218033"/>
                  <a:pt x="2473234" y="1184366"/>
                  <a:pt x="2473234" y="1184366"/>
                </a:cubicBezTo>
                <a:lnTo>
                  <a:pt x="2508068" y="1132114"/>
                </a:lnTo>
                <a:cubicBezTo>
                  <a:pt x="2513874" y="1123406"/>
                  <a:pt x="2522175" y="1115918"/>
                  <a:pt x="2525485" y="1105989"/>
                </a:cubicBezTo>
                <a:cubicBezTo>
                  <a:pt x="2546366" y="1043347"/>
                  <a:pt x="2521032" y="1121574"/>
                  <a:pt x="2542902" y="1045029"/>
                </a:cubicBezTo>
                <a:cubicBezTo>
                  <a:pt x="2545424" y="1036202"/>
                  <a:pt x="2549620" y="1027864"/>
                  <a:pt x="2551611" y="1018903"/>
                </a:cubicBezTo>
                <a:cubicBezTo>
                  <a:pt x="2555442" y="1001666"/>
                  <a:pt x="2557417" y="984068"/>
                  <a:pt x="2560320" y="966651"/>
                </a:cubicBezTo>
                <a:cubicBezTo>
                  <a:pt x="2557417" y="844731"/>
                  <a:pt x="2558772" y="722635"/>
                  <a:pt x="2551611" y="600891"/>
                </a:cubicBezTo>
                <a:cubicBezTo>
                  <a:pt x="2550039" y="574174"/>
                  <a:pt x="2541090" y="548373"/>
                  <a:pt x="2534194" y="522514"/>
                </a:cubicBezTo>
                <a:cubicBezTo>
                  <a:pt x="2529464" y="504775"/>
                  <a:pt x="2529759" y="483245"/>
                  <a:pt x="2516777" y="470263"/>
                </a:cubicBezTo>
                <a:cubicBezTo>
                  <a:pt x="2508068" y="461554"/>
                  <a:pt x="2498212" y="453859"/>
                  <a:pt x="2490651" y="444137"/>
                </a:cubicBezTo>
                <a:cubicBezTo>
                  <a:pt x="2477800" y="427614"/>
                  <a:pt x="2462437" y="411744"/>
                  <a:pt x="2455817" y="391886"/>
                </a:cubicBezTo>
                <a:cubicBezTo>
                  <a:pt x="2452914" y="383177"/>
                  <a:pt x="2452200" y="373398"/>
                  <a:pt x="2447108" y="365760"/>
                </a:cubicBezTo>
                <a:cubicBezTo>
                  <a:pt x="2432773" y="344257"/>
                  <a:pt x="2386032" y="313451"/>
                  <a:pt x="2368731" y="304800"/>
                </a:cubicBezTo>
                <a:cubicBezTo>
                  <a:pt x="2357120" y="298994"/>
                  <a:pt x="2345168" y="293824"/>
                  <a:pt x="2333897" y="287383"/>
                </a:cubicBezTo>
                <a:cubicBezTo>
                  <a:pt x="2324810" y="282190"/>
                  <a:pt x="2317335" y="274217"/>
                  <a:pt x="2307771" y="269966"/>
                </a:cubicBezTo>
                <a:cubicBezTo>
                  <a:pt x="2290994" y="262510"/>
                  <a:pt x="2271941" y="260760"/>
                  <a:pt x="2255520" y="252549"/>
                </a:cubicBezTo>
                <a:cubicBezTo>
                  <a:pt x="2207446" y="228511"/>
                  <a:pt x="2233415" y="237677"/>
                  <a:pt x="2177142" y="226423"/>
                </a:cubicBezTo>
                <a:cubicBezTo>
                  <a:pt x="2162628" y="220617"/>
                  <a:pt x="2148430" y="213949"/>
                  <a:pt x="2133600" y="209006"/>
                </a:cubicBezTo>
                <a:cubicBezTo>
                  <a:pt x="2115147" y="202855"/>
                  <a:pt x="2072485" y="195041"/>
                  <a:pt x="2055222" y="191589"/>
                </a:cubicBezTo>
                <a:cubicBezTo>
                  <a:pt x="1972714" y="150332"/>
                  <a:pt x="2076556" y="197988"/>
                  <a:pt x="1968137" y="165463"/>
                </a:cubicBezTo>
                <a:cubicBezTo>
                  <a:pt x="1955702" y="161733"/>
                  <a:pt x="1945356" y="152867"/>
                  <a:pt x="1933302" y="148046"/>
                </a:cubicBezTo>
                <a:cubicBezTo>
                  <a:pt x="1916256" y="141228"/>
                  <a:pt x="1898305" y="136903"/>
                  <a:pt x="1881051" y="130629"/>
                </a:cubicBezTo>
                <a:cubicBezTo>
                  <a:pt x="1866360" y="125287"/>
                  <a:pt x="1852674" y="117002"/>
                  <a:pt x="1837508" y="113211"/>
                </a:cubicBezTo>
                <a:cubicBezTo>
                  <a:pt x="1817595" y="108233"/>
                  <a:pt x="1796868" y="107406"/>
                  <a:pt x="1776548" y="104503"/>
                </a:cubicBezTo>
                <a:cubicBezTo>
                  <a:pt x="1764937" y="98697"/>
                  <a:pt x="1754238" y="90502"/>
                  <a:pt x="1741714" y="87086"/>
                </a:cubicBezTo>
                <a:cubicBezTo>
                  <a:pt x="1721911" y="81685"/>
                  <a:pt x="1701261" y="79269"/>
                  <a:pt x="1680754" y="78377"/>
                </a:cubicBezTo>
                <a:cubicBezTo>
                  <a:pt x="1567612" y="73458"/>
                  <a:pt x="1454331" y="72572"/>
                  <a:pt x="1341120" y="69669"/>
                </a:cubicBezTo>
                <a:cubicBezTo>
                  <a:pt x="1291322" y="53069"/>
                  <a:pt x="1273872" y="45768"/>
                  <a:pt x="1219200" y="34834"/>
                </a:cubicBezTo>
                <a:cubicBezTo>
                  <a:pt x="1204686" y="31931"/>
                  <a:pt x="1190310" y="28219"/>
                  <a:pt x="1175657" y="26126"/>
                </a:cubicBezTo>
                <a:cubicBezTo>
                  <a:pt x="1149635" y="22409"/>
                  <a:pt x="1123406" y="20320"/>
                  <a:pt x="1097280" y="17417"/>
                </a:cubicBezTo>
                <a:cubicBezTo>
                  <a:pt x="1066795" y="9796"/>
                  <a:pt x="1032683" y="0"/>
                  <a:pt x="1001485" y="0"/>
                </a:cubicBezTo>
                <a:cubicBezTo>
                  <a:pt x="928856" y="0"/>
                  <a:pt x="856342" y="5806"/>
                  <a:pt x="783771" y="8709"/>
                </a:cubicBezTo>
                <a:cubicBezTo>
                  <a:pt x="777444" y="9763"/>
                  <a:pt x="719688" y="16597"/>
                  <a:pt x="705394" y="26126"/>
                </a:cubicBezTo>
                <a:cubicBezTo>
                  <a:pt x="640160" y="69615"/>
                  <a:pt x="715264" y="40252"/>
                  <a:pt x="653142" y="60960"/>
                </a:cubicBezTo>
                <a:cubicBezTo>
                  <a:pt x="586542" y="110911"/>
                  <a:pt x="650413" y="66252"/>
                  <a:pt x="583474" y="104503"/>
                </a:cubicBezTo>
                <a:cubicBezTo>
                  <a:pt x="574387" y="109696"/>
                  <a:pt x="566709" y="117239"/>
                  <a:pt x="557348" y="121920"/>
                </a:cubicBezTo>
                <a:cubicBezTo>
                  <a:pt x="549137" y="126025"/>
                  <a:pt x="539433" y="126524"/>
                  <a:pt x="531222" y="130629"/>
                </a:cubicBezTo>
                <a:cubicBezTo>
                  <a:pt x="521861" y="135310"/>
                  <a:pt x="514661" y="143795"/>
                  <a:pt x="505097" y="148046"/>
                </a:cubicBezTo>
                <a:cubicBezTo>
                  <a:pt x="488320" y="155502"/>
                  <a:pt x="452845" y="165463"/>
                  <a:pt x="426720" y="174171"/>
                </a:cubicBezTo>
                <a:close/>
              </a:path>
            </a:pathLst>
          </a:cu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 name="TextBox 19"/>
          <p:cNvSpPr txBox="1"/>
          <p:nvPr/>
        </p:nvSpPr>
        <p:spPr>
          <a:xfrm>
            <a:off x="5139504" y="5256235"/>
            <a:ext cx="1209045"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INTERNET</a:t>
            </a:r>
            <a:endParaRPr lang="en-IN" dirty="0"/>
          </a:p>
        </p:txBody>
      </p:sp>
      <p:cxnSp>
        <p:nvCxnSpPr>
          <p:cNvPr id="22" name="Straight Connector 21"/>
          <p:cNvCxnSpPr/>
          <p:nvPr/>
        </p:nvCxnSpPr>
        <p:spPr>
          <a:xfrm>
            <a:off x="9814560" y="4110446"/>
            <a:ext cx="727710" cy="2449"/>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Straight Connector 25"/>
          <p:cNvCxnSpPr/>
          <p:nvPr/>
        </p:nvCxnSpPr>
        <p:spPr>
          <a:xfrm>
            <a:off x="9997440" y="4572761"/>
            <a:ext cx="5080" cy="1401319"/>
          </a:xfrm>
          <a:prstGeom prst="line">
            <a:avLst/>
          </a:prstGeom>
        </p:spPr>
        <p:style>
          <a:lnRef idx="2">
            <a:schemeClr val="accent6"/>
          </a:lnRef>
          <a:fillRef idx="0">
            <a:schemeClr val="accent6"/>
          </a:fillRef>
          <a:effectRef idx="1">
            <a:schemeClr val="accent6"/>
          </a:effectRef>
          <a:fontRef idx="minor">
            <a:schemeClr val="tx1"/>
          </a:fontRef>
        </p:style>
      </p:cxnSp>
      <p:cxnSp>
        <p:nvCxnSpPr>
          <p:cNvPr id="28" name="Straight Connector 27"/>
          <p:cNvCxnSpPr/>
          <p:nvPr/>
        </p:nvCxnSpPr>
        <p:spPr>
          <a:xfrm>
            <a:off x="10005060" y="5471160"/>
            <a:ext cx="66294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4851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875580-A10B-41F1-8272-84A6EB6EB034}"/>
              </a:ext>
            </a:extLst>
          </p:cNvPr>
          <p:cNvSpPr txBox="1"/>
          <p:nvPr/>
        </p:nvSpPr>
        <p:spPr>
          <a:xfrm>
            <a:off x="772160" y="683107"/>
            <a:ext cx="10993120" cy="4647426"/>
          </a:xfrm>
          <a:prstGeom prst="rect">
            <a:avLst/>
          </a:prstGeom>
          <a:noFill/>
        </p:spPr>
        <p:txBody>
          <a:bodyPr wrap="square" rtlCol="0">
            <a:spAutoFit/>
          </a:bodyPr>
          <a:lstStyle/>
          <a:p>
            <a:r>
              <a:rPr lang="en-IN" dirty="0"/>
              <a:t>				</a:t>
            </a:r>
            <a:r>
              <a:rPr lang="en-IN" sz="2800" b="1" dirty="0" smtClean="0"/>
              <a:t>Two Socket types for two transport services:</a:t>
            </a:r>
          </a:p>
          <a:p>
            <a:endParaRPr lang="en-IN" sz="2800" b="1" dirty="0"/>
          </a:p>
          <a:p>
            <a:pPr marL="342900" indent="-342900">
              <a:buFont typeface="+mj-lt"/>
              <a:buAutoNum type="arabicParenR"/>
            </a:pPr>
            <a:r>
              <a:rPr lang="en-IN" sz="2400" dirty="0" err="1" smtClean="0"/>
              <a:t>UDP:unreliable</a:t>
            </a:r>
            <a:r>
              <a:rPr lang="en-IN" sz="2400" dirty="0" smtClean="0"/>
              <a:t> datagram</a:t>
            </a:r>
          </a:p>
          <a:p>
            <a:pPr marL="342900" indent="-342900">
              <a:buFont typeface="+mj-lt"/>
              <a:buAutoNum type="arabicParenR"/>
            </a:pPr>
            <a:r>
              <a:rPr lang="en-IN" sz="2400" dirty="0" err="1" smtClean="0"/>
              <a:t>TCP:reliable,byte</a:t>
            </a:r>
            <a:r>
              <a:rPr lang="en-IN" sz="2400" dirty="0" smtClean="0"/>
              <a:t> stream -oriented</a:t>
            </a:r>
            <a:r>
              <a:rPr lang="en-IN" sz="2400" dirty="0"/>
              <a:t>	</a:t>
            </a:r>
            <a:endParaRPr lang="en-IN" sz="2400" dirty="0" smtClean="0"/>
          </a:p>
          <a:p>
            <a:endParaRPr lang="en-US" sz="2400" dirty="0" smtClean="0"/>
          </a:p>
          <a:p>
            <a:r>
              <a:rPr lang="en-US" sz="2400" dirty="0" smtClean="0"/>
              <a:t>Application Example:</a:t>
            </a:r>
          </a:p>
          <a:p>
            <a:pPr marL="514350" indent="-514350">
              <a:buFont typeface="+mj-lt"/>
              <a:buAutoNum type="arabicParenR"/>
            </a:pPr>
            <a:r>
              <a:rPr lang="en-US" sz="2400" dirty="0" smtClean="0"/>
              <a:t>Clients reads a line of characters(data) from its keyboard and sends the data to the server.</a:t>
            </a:r>
          </a:p>
          <a:p>
            <a:pPr marL="514350" indent="-514350">
              <a:buFont typeface="+mj-lt"/>
              <a:buAutoNum type="arabicParenR"/>
            </a:pPr>
            <a:r>
              <a:rPr lang="en-US" sz="2400" dirty="0" smtClean="0"/>
              <a:t>The server receives the data and converts characters to uppercase.</a:t>
            </a:r>
          </a:p>
          <a:p>
            <a:pPr marL="514350" indent="-514350">
              <a:buFont typeface="+mj-lt"/>
              <a:buAutoNum type="arabicParenR"/>
            </a:pPr>
            <a:r>
              <a:rPr lang="en-US" sz="2400" dirty="0" smtClean="0"/>
              <a:t>The server sends the modified data to the client.</a:t>
            </a:r>
          </a:p>
          <a:p>
            <a:pPr marL="514350" indent="-514350">
              <a:buFont typeface="+mj-lt"/>
              <a:buAutoNum type="arabicParenR"/>
            </a:pPr>
            <a:r>
              <a:rPr lang="en-US" sz="2400" dirty="0" smtClean="0"/>
              <a:t>The client receives the modified data and displays the line on its screen.</a:t>
            </a:r>
          </a:p>
        </p:txBody>
      </p:sp>
    </p:spTree>
    <p:extLst>
      <p:ext uri="{BB962C8B-B14F-4D97-AF65-F5344CB8AC3E}">
        <p14:creationId xmlns:p14="http://schemas.microsoft.com/office/powerpoint/2010/main" val="1075235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BA5694-1C27-4D0C-9745-2011FA0EEBDF}"/>
              </a:ext>
            </a:extLst>
          </p:cNvPr>
          <p:cNvSpPr txBox="1"/>
          <p:nvPr/>
        </p:nvSpPr>
        <p:spPr>
          <a:xfrm>
            <a:off x="1548674" y="322217"/>
            <a:ext cx="10058399" cy="86177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lnSpc>
                <a:spcPct val="250000"/>
              </a:lnSpc>
            </a:pPr>
            <a:r>
              <a:rPr lang="en-US" sz="2000" b="1" dirty="0" smtClean="0"/>
              <a:t>Socket programming with</a:t>
            </a:r>
            <a:r>
              <a:rPr lang="en-US" sz="2000" b="1" dirty="0" smtClean="0"/>
              <a:t> </a:t>
            </a:r>
            <a:r>
              <a:rPr lang="en-US" sz="2000" b="1" dirty="0" smtClean="0"/>
              <a:t>TCP</a:t>
            </a:r>
            <a:endParaRPr lang="en-IN" sz="2000" b="1" dirty="0"/>
          </a:p>
        </p:txBody>
      </p:sp>
      <p:sp>
        <p:nvSpPr>
          <p:cNvPr id="4" name="Title 3"/>
          <p:cNvSpPr>
            <a:spLocks noGrp="1"/>
          </p:cNvSpPr>
          <p:nvPr>
            <p:ph type="title"/>
          </p:nvPr>
        </p:nvSpPr>
        <p:spPr>
          <a:xfrm>
            <a:off x="616077" y="1460133"/>
            <a:ext cx="11088242" cy="5019044"/>
          </a:xfrm>
        </p:spPr>
        <p:txBody>
          <a:bodyPr>
            <a:noAutofit/>
          </a:bodyPr>
          <a:lstStyle/>
          <a:p>
            <a:r>
              <a:rPr lang="en-US" sz="1800" dirty="0" smtClean="0">
                <a:solidFill>
                  <a:schemeClr val="tx1"/>
                </a:solidFill>
              </a:rPr>
              <a:t>Client must contact  server</a:t>
            </a:r>
            <a:br>
              <a:rPr lang="en-US" sz="1800" dirty="0" smtClean="0">
                <a:solidFill>
                  <a:schemeClr val="tx1"/>
                </a:solidFill>
              </a:rPr>
            </a:br>
            <a:r>
              <a:rPr lang="en-US" sz="1800" dirty="0" smtClean="0">
                <a:solidFill>
                  <a:schemeClr val="tx1"/>
                </a:solidFill>
                <a:sym typeface="Wingdings" panose="05000000000000000000" pitchFamily="2" charset="2"/>
              </a:rPr>
              <a:t></a:t>
            </a:r>
            <a:r>
              <a:rPr lang="en-US" sz="1800" dirty="0" smtClean="0">
                <a:solidFill>
                  <a:schemeClr val="tx1"/>
                </a:solidFill>
              </a:rPr>
              <a:t>server process must  first be running</a:t>
            </a:r>
            <a:br>
              <a:rPr lang="en-US" sz="1800" dirty="0" smtClean="0">
                <a:solidFill>
                  <a:schemeClr val="tx1"/>
                </a:solidFill>
              </a:rPr>
            </a:br>
            <a:r>
              <a:rPr lang="en-US" sz="1800" dirty="0" smtClean="0">
                <a:solidFill>
                  <a:schemeClr val="tx1"/>
                </a:solidFill>
                <a:sym typeface="Wingdings" panose="05000000000000000000" pitchFamily="2" charset="2"/>
              </a:rPr>
              <a:t></a:t>
            </a:r>
            <a:r>
              <a:rPr lang="en-US" sz="1800" dirty="0" smtClean="0">
                <a:solidFill>
                  <a:schemeClr val="tx1"/>
                </a:solidFill>
              </a:rPr>
              <a:t>server must have  created socket (door) </a:t>
            </a:r>
            <a:r>
              <a:rPr lang="en-US" sz="1800" dirty="0">
                <a:solidFill>
                  <a:schemeClr val="tx1"/>
                </a:solidFill>
              </a:rPr>
              <a:t>that welcomes clients contact</a:t>
            </a: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a:solidFill>
                  <a:schemeClr val="tx1"/>
                </a:solidFill>
              </a:rPr>
              <a:t/>
            </a:r>
            <a:br>
              <a:rPr lang="en-US" sz="1800" dirty="0">
                <a:solidFill>
                  <a:schemeClr val="tx1"/>
                </a:solidFill>
              </a:rPr>
            </a:br>
            <a:r>
              <a:rPr lang="en-US" sz="1800" dirty="0" smtClean="0">
                <a:solidFill>
                  <a:schemeClr val="tx1"/>
                </a:solidFill>
              </a:rPr>
              <a:t>Client contact  server by</a:t>
            </a:r>
            <a:br>
              <a:rPr lang="en-US" sz="1800" dirty="0" smtClean="0">
                <a:solidFill>
                  <a:schemeClr val="tx1"/>
                </a:solidFill>
              </a:rPr>
            </a:br>
            <a:r>
              <a:rPr lang="en-US" sz="1800" dirty="0" smtClean="0">
                <a:solidFill>
                  <a:schemeClr val="tx1"/>
                </a:solidFill>
                <a:sym typeface="Wingdings" panose="05000000000000000000" pitchFamily="2" charset="2"/>
              </a:rPr>
              <a:t></a:t>
            </a:r>
            <a:r>
              <a:rPr lang="en-US" sz="1800" dirty="0" smtClean="0">
                <a:solidFill>
                  <a:schemeClr val="tx1"/>
                </a:solidFill>
              </a:rPr>
              <a:t>Creating TCP socket ,specifying IP address,</a:t>
            </a:r>
            <a:r>
              <a:rPr lang="en-US" sz="1800" dirty="0">
                <a:solidFill>
                  <a:schemeClr val="tx1"/>
                </a:solidFill>
              </a:rPr>
              <a:t> port number of server  process.</a:t>
            </a: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sym typeface="Wingdings" panose="05000000000000000000" pitchFamily="2" charset="2"/>
              </a:rPr>
              <a:t>when client creates socket :client TCP </a:t>
            </a:r>
            <a:r>
              <a:rPr lang="en-US" sz="1800" dirty="0">
                <a:solidFill>
                  <a:schemeClr val="tx1"/>
                </a:solidFill>
                <a:sym typeface="Wingdings" panose="05000000000000000000" pitchFamily="2" charset="2"/>
              </a:rPr>
              <a:t>establish connection to server TCP</a:t>
            </a:r>
            <a:r>
              <a:rPr lang="en-US" sz="1800" dirty="0" smtClean="0">
                <a:solidFill>
                  <a:schemeClr val="tx1"/>
                </a:solidFill>
                <a:sym typeface="Wingdings" panose="05000000000000000000" pitchFamily="2" charset="2"/>
              </a:rPr>
              <a:t/>
            </a:r>
            <a:br>
              <a:rPr lang="en-US" sz="1800" dirty="0" smtClean="0">
                <a:solidFill>
                  <a:schemeClr val="tx1"/>
                </a:solidFill>
                <a:sym typeface="Wingdings" panose="05000000000000000000" pitchFamily="2" charset="2"/>
              </a:rPr>
            </a:br>
            <a:r>
              <a:rPr lang="en-US" sz="1800" dirty="0" smtClean="0">
                <a:solidFill>
                  <a:schemeClr val="tx1"/>
                </a:solidFill>
                <a:sym typeface="Wingdings" panose="05000000000000000000" pitchFamily="2" charset="2"/>
              </a:rPr>
              <a:t/>
            </a:r>
            <a:br>
              <a:rPr lang="en-US" sz="1800" dirty="0" smtClean="0">
                <a:solidFill>
                  <a:schemeClr val="tx1"/>
                </a:solidFill>
                <a:sym typeface="Wingdings" panose="05000000000000000000" pitchFamily="2" charset="2"/>
              </a:rPr>
            </a:br>
            <a:r>
              <a:rPr lang="en-US" sz="1800" dirty="0" smtClean="0">
                <a:solidFill>
                  <a:schemeClr val="tx1"/>
                </a:solidFill>
                <a:sym typeface="Wingdings" panose="05000000000000000000" pitchFamily="2" charset="2"/>
              </a:rPr>
              <a:t>when contacted by </a:t>
            </a:r>
            <a:r>
              <a:rPr lang="en-US" sz="1800" dirty="0" err="1" smtClean="0">
                <a:solidFill>
                  <a:schemeClr val="tx1"/>
                </a:solidFill>
                <a:sym typeface="Wingdings" panose="05000000000000000000" pitchFamily="2" charset="2"/>
              </a:rPr>
              <a:t>client,server</a:t>
            </a:r>
            <a:r>
              <a:rPr lang="en-US" sz="1800" dirty="0" smtClean="0">
                <a:solidFill>
                  <a:schemeClr val="tx1"/>
                </a:solidFill>
                <a:sym typeface="Wingdings" panose="05000000000000000000" pitchFamily="2" charset="2"/>
              </a:rPr>
              <a:t> TCP creates new socket for server process to communicate with that particular client</a:t>
            </a:r>
            <a:br>
              <a:rPr lang="en-US" sz="1800" dirty="0" smtClean="0">
                <a:solidFill>
                  <a:schemeClr val="tx1"/>
                </a:solidFill>
                <a:sym typeface="Wingdings" panose="05000000000000000000" pitchFamily="2" charset="2"/>
              </a:rPr>
            </a:br>
            <a:r>
              <a:rPr lang="en-US" sz="1800" dirty="0">
                <a:solidFill>
                  <a:schemeClr val="tx1"/>
                </a:solidFill>
                <a:sym typeface="Wingdings" panose="05000000000000000000" pitchFamily="2" charset="2"/>
              </a:rPr>
              <a:t>	</a:t>
            </a:r>
            <a:r>
              <a:rPr lang="en-US" sz="1800" dirty="0" smtClean="0">
                <a:solidFill>
                  <a:schemeClr val="tx1"/>
                </a:solidFill>
                <a:sym typeface="Wingdings" panose="05000000000000000000" pitchFamily="2" charset="2"/>
              </a:rPr>
              <a:t>allows server to talk with multiple clients </a:t>
            </a:r>
            <a:br>
              <a:rPr lang="en-US" sz="1800" dirty="0" smtClean="0">
                <a:solidFill>
                  <a:schemeClr val="tx1"/>
                </a:solidFill>
                <a:sym typeface="Wingdings" panose="05000000000000000000" pitchFamily="2" charset="2"/>
              </a:rPr>
            </a:br>
            <a:r>
              <a:rPr lang="en-US" sz="1800" dirty="0">
                <a:solidFill>
                  <a:schemeClr val="tx1"/>
                </a:solidFill>
                <a:sym typeface="Wingdings" panose="05000000000000000000" pitchFamily="2" charset="2"/>
              </a:rPr>
              <a:t>	</a:t>
            </a:r>
            <a:r>
              <a:rPr lang="en-US" sz="1800" dirty="0" smtClean="0">
                <a:solidFill>
                  <a:schemeClr val="tx1"/>
                </a:solidFill>
                <a:sym typeface="Wingdings" panose="05000000000000000000" pitchFamily="2" charset="2"/>
              </a:rPr>
              <a:t>source port numbers used to distinguish </a:t>
            </a:r>
            <a:br>
              <a:rPr lang="en-US" sz="1800" dirty="0" smtClean="0">
                <a:solidFill>
                  <a:schemeClr val="tx1"/>
                </a:solidFill>
                <a:sym typeface="Wingdings" panose="05000000000000000000" pitchFamily="2" charset="2"/>
              </a:rPr>
            </a:br>
            <a:r>
              <a:rPr lang="en-US" sz="1800" dirty="0" smtClean="0">
                <a:solidFill>
                  <a:schemeClr val="tx1"/>
                </a:solidFill>
                <a:sym typeface="Wingdings" panose="05000000000000000000" pitchFamily="2" charset="2"/>
              </a:rPr>
              <a:t/>
            </a:r>
            <a:br>
              <a:rPr lang="en-US" sz="1800" dirty="0" smtClean="0">
                <a:solidFill>
                  <a:schemeClr val="tx1"/>
                </a:solidFill>
                <a:sym typeface="Wingdings" panose="05000000000000000000" pitchFamily="2" charset="2"/>
              </a:rPr>
            </a:br>
            <a:r>
              <a:rPr lang="en-US" sz="1800" dirty="0" smtClean="0">
                <a:solidFill>
                  <a:schemeClr val="tx1"/>
                </a:solidFill>
                <a:sym typeface="Wingdings" panose="05000000000000000000" pitchFamily="2" charset="2"/>
              </a:rPr>
              <a:t>APPLICATION VIEWPOINT:</a:t>
            </a:r>
            <a:br>
              <a:rPr lang="en-US" sz="1800" dirty="0" smtClean="0">
                <a:solidFill>
                  <a:schemeClr val="tx1"/>
                </a:solidFill>
                <a:sym typeface="Wingdings" panose="05000000000000000000" pitchFamily="2" charset="2"/>
              </a:rPr>
            </a:br>
            <a:r>
              <a:rPr lang="en-US" sz="1800" dirty="0" smtClean="0">
                <a:solidFill>
                  <a:schemeClr val="tx1"/>
                </a:solidFill>
                <a:sym typeface="Wingdings" panose="05000000000000000000" pitchFamily="2" charset="2"/>
              </a:rPr>
              <a:t>TCP provides reliable ,</a:t>
            </a:r>
            <a:r>
              <a:rPr lang="en-US" sz="1800" dirty="0" err="1" smtClean="0">
                <a:solidFill>
                  <a:schemeClr val="tx1"/>
                </a:solidFill>
                <a:sym typeface="Wingdings" panose="05000000000000000000" pitchFamily="2" charset="2"/>
              </a:rPr>
              <a:t>inorder</a:t>
            </a:r>
            <a:r>
              <a:rPr lang="en-US" sz="1800" dirty="0" smtClean="0">
                <a:solidFill>
                  <a:schemeClr val="tx1"/>
                </a:solidFill>
                <a:sym typeface="Wingdings" panose="05000000000000000000" pitchFamily="2" charset="2"/>
              </a:rPr>
              <a:t> byte –stream transfer (“pipe”)between client and server.</a:t>
            </a:r>
            <a:r>
              <a:rPr lang="en-US" sz="1800" dirty="0" smtClean="0">
                <a:solidFill>
                  <a:schemeClr val="tx1"/>
                </a:solidFill>
              </a:rPr>
              <a:t/>
            </a:r>
            <a:br>
              <a:rPr lang="en-US" sz="1800" dirty="0" smtClean="0">
                <a:solidFill>
                  <a:schemeClr val="tx1"/>
                </a:solidFill>
              </a:rPr>
            </a:br>
            <a:r>
              <a:rPr lang="en-US" sz="1800" dirty="0">
                <a:solidFill>
                  <a:schemeClr val="tx1"/>
                </a:solidFill>
              </a:rPr>
              <a:t/>
            </a:r>
            <a:br>
              <a:rPr lang="en-US" sz="1800" dirty="0">
                <a:solidFill>
                  <a:schemeClr val="tx1"/>
                </a:solidFill>
              </a:rPr>
            </a:br>
            <a:endParaRPr lang="en-IN" sz="1800" dirty="0">
              <a:solidFill>
                <a:schemeClr val="tx1"/>
              </a:solidFill>
            </a:endParaRPr>
          </a:p>
        </p:txBody>
      </p:sp>
    </p:spTree>
    <p:extLst>
      <p:ext uri="{BB962C8B-B14F-4D97-AF65-F5344CB8AC3E}">
        <p14:creationId xmlns:p14="http://schemas.microsoft.com/office/powerpoint/2010/main" val="2070336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1E933-D5E8-4318-83CF-9FAACBAE67EC}"/>
              </a:ext>
            </a:extLst>
          </p:cNvPr>
          <p:cNvSpPr txBox="1"/>
          <p:nvPr/>
        </p:nvSpPr>
        <p:spPr>
          <a:xfrm>
            <a:off x="1721395" y="505635"/>
            <a:ext cx="9126935" cy="76944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b="1" dirty="0" smtClean="0"/>
              <a:t>Client/Server socket </a:t>
            </a:r>
            <a:r>
              <a:rPr lang="en-US" sz="2400" b="1" dirty="0" err="1" smtClean="0"/>
              <a:t>interaction:TCP</a:t>
            </a:r>
            <a:r>
              <a:rPr lang="en-US" sz="2400" b="1" dirty="0" smtClean="0"/>
              <a:t> </a:t>
            </a:r>
            <a:endParaRPr lang="en-IN" sz="2400" b="1" dirty="0"/>
          </a:p>
          <a:p>
            <a:endParaRPr lang="en-IN" sz="2000" dirty="0"/>
          </a:p>
        </p:txBody>
      </p:sp>
      <p:sp>
        <p:nvSpPr>
          <p:cNvPr id="5" name="Oval 4"/>
          <p:cNvSpPr/>
          <p:nvPr/>
        </p:nvSpPr>
        <p:spPr>
          <a:xfrm>
            <a:off x="7498080" y="2512423"/>
            <a:ext cx="2107474" cy="39885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r>
              <a:rPr lang="en-US" dirty="0" smtClean="0"/>
              <a:t>connection socket</a:t>
            </a:r>
            <a:endParaRPr lang="en-IN" dirty="0"/>
          </a:p>
        </p:txBody>
      </p:sp>
      <p:sp>
        <p:nvSpPr>
          <p:cNvPr id="6" name="Oval 5"/>
          <p:cNvSpPr/>
          <p:nvPr/>
        </p:nvSpPr>
        <p:spPr>
          <a:xfrm>
            <a:off x="2608217" y="2512423"/>
            <a:ext cx="2107474" cy="39885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r>
              <a:rPr lang="en-US" dirty="0" smtClean="0"/>
              <a:t>	Client</a:t>
            </a:r>
          </a:p>
          <a:p>
            <a:pPr algn="ctr"/>
            <a:r>
              <a:rPr lang="en-US" dirty="0" smtClean="0"/>
              <a:t>	Socket</a:t>
            </a:r>
            <a:endParaRPr lang="en-IN" dirty="0"/>
          </a:p>
        </p:txBody>
      </p:sp>
      <p:sp>
        <p:nvSpPr>
          <p:cNvPr id="7" name="Rectangle 6"/>
          <p:cNvSpPr/>
          <p:nvPr/>
        </p:nvSpPr>
        <p:spPr>
          <a:xfrm>
            <a:off x="4558936" y="4676504"/>
            <a:ext cx="313509" cy="8534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8" name="Rectangle 7"/>
          <p:cNvSpPr/>
          <p:nvPr/>
        </p:nvSpPr>
        <p:spPr>
          <a:xfrm>
            <a:off x="7341326" y="4676504"/>
            <a:ext cx="313509" cy="8534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9" name="Right Arrow 8"/>
          <p:cNvSpPr/>
          <p:nvPr/>
        </p:nvSpPr>
        <p:spPr>
          <a:xfrm>
            <a:off x="4872445" y="4798424"/>
            <a:ext cx="2468881" cy="13933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1" name="Left Arrow 10"/>
          <p:cNvSpPr/>
          <p:nvPr/>
        </p:nvSpPr>
        <p:spPr>
          <a:xfrm>
            <a:off x="4872445" y="5268686"/>
            <a:ext cx="2468881" cy="104503"/>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Rectangle 11"/>
          <p:cNvSpPr/>
          <p:nvPr/>
        </p:nvSpPr>
        <p:spPr>
          <a:xfrm>
            <a:off x="6178732" y="4676504"/>
            <a:ext cx="827314" cy="357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Bytes</a:t>
            </a:r>
            <a:endParaRPr lang="en-IN" dirty="0"/>
          </a:p>
        </p:txBody>
      </p:sp>
      <p:sp>
        <p:nvSpPr>
          <p:cNvPr id="14" name="Rectangle 13"/>
          <p:cNvSpPr/>
          <p:nvPr/>
        </p:nvSpPr>
        <p:spPr>
          <a:xfrm>
            <a:off x="6178732" y="5194664"/>
            <a:ext cx="827314" cy="357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Bytes</a:t>
            </a:r>
            <a:endParaRPr lang="en-IN" dirty="0"/>
          </a:p>
        </p:txBody>
      </p:sp>
      <p:sp>
        <p:nvSpPr>
          <p:cNvPr id="15" name="Rectangle 14"/>
          <p:cNvSpPr/>
          <p:nvPr/>
        </p:nvSpPr>
        <p:spPr>
          <a:xfrm>
            <a:off x="7498080" y="3204391"/>
            <a:ext cx="313509" cy="8534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20" name="Straight Arrow Connector 19"/>
          <p:cNvCxnSpPr/>
          <p:nvPr/>
        </p:nvCxnSpPr>
        <p:spPr>
          <a:xfrm flipV="1">
            <a:off x="4872445" y="3474720"/>
            <a:ext cx="2625635" cy="1201784"/>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rot="20073654">
            <a:off x="4837511" y="3687994"/>
            <a:ext cx="2682440" cy="369332"/>
          </a:xfrm>
          <a:prstGeom prst="rect">
            <a:avLst/>
          </a:prstGeom>
          <a:noFill/>
        </p:spPr>
        <p:txBody>
          <a:bodyPr wrap="square" rtlCol="0">
            <a:spAutoFit/>
          </a:bodyPr>
          <a:lstStyle/>
          <a:p>
            <a:r>
              <a:rPr lang="en-US" dirty="0" smtClean="0"/>
              <a:t>Three Way Handshake</a:t>
            </a:r>
            <a:endParaRPr lang="en-IN" dirty="0"/>
          </a:p>
        </p:txBody>
      </p:sp>
      <p:sp>
        <p:nvSpPr>
          <p:cNvPr id="22" name="TextBox 21"/>
          <p:cNvSpPr txBox="1"/>
          <p:nvPr/>
        </p:nvSpPr>
        <p:spPr>
          <a:xfrm>
            <a:off x="3039291" y="2185851"/>
            <a:ext cx="1734770" cy="369332"/>
          </a:xfrm>
          <a:prstGeom prst="rect">
            <a:avLst/>
          </a:prstGeom>
          <a:noFill/>
        </p:spPr>
        <p:txBody>
          <a:bodyPr wrap="none" rtlCol="0">
            <a:spAutoFit/>
          </a:bodyPr>
          <a:lstStyle/>
          <a:p>
            <a:r>
              <a:rPr lang="en-US" dirty="0" smtClean="0"/>
              <a:t>Client Process</a:t>
            </a:r>
            <a:endParaRPr lang="en-IN" dirty="0"/>
          </a:p>
        </p:txBody>
      </p:sp>
      <p:sp>
        <p:nvSpPr>
          <p:cNvPr id="23" name="TextBox 22"/>
          <p:cNvSpPr txBox="1"/>
          <p:nvPr/>
        </p:nvSpPr>
        <p:spPr>
          <a:xfrm>
            <a:off x="7684432" y="2127303"/>
            <a:ext cx="1766830" cy="369332"/>
          </a:xfrm>
          <a:prstGeom prst="rect">
            <a:avLst/>
          </a:prstGeom>
          <a:noFill/>
        </p:spPr>
        <p:txBody>
          <a:bodyPr wrap="none" rtlCol="0">
            <a:spAutoFit/>
          </a:bodyPr>
          <a:lstStyle/>
          <a:p>
            <a:r>
              <a:rPr lang="en-US" dirty="0" smtClean="0"/>
              <a:t>Server</a:t>
            </a:r>
            <a:r>
              <a:rPr lang="en-US" dirty="0"/>
              <a:t> </a:t>
            </a:r>
            <a:r>
              <a:rPr lang="en-US" dirty="0" smtClean="0"/>
              <a:t>Process</a:t>
            </a:r>
            <a:endParaRPr lang="en-IN" dirty="0"/>
          </a:p>
        </p:txBody>
      </p:sp>
    </p:spTree>
    <p:extLst>
      <p:ext uri="{BB962C8B-B14F-4D97-AF65-F5344CB8AC3E}">
        <p14:creationId xmlns:p14="http://schemas.microsoft.com/office/powerpoint/2010/main" val="1226626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1E933-D5E8-4318-83CF-9FAACBAE67EC}"/>
              </a:ext>
            </a:extLst>
          </p:cNvPr>
          <p:cNvSpPr txBox="1"/>
          <p:nvPr/>
        </p:nvSpPr>
        <p:spPr>
          <a:xfrm>
            <a:off x="1721395" y="557886"/>
            <a:ext cx="9126935" cy="76944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b="1" dirty="0" smtClean="0"/>
              <a:t>Client/Server socket </a:t>
            </a:r>
            <a:r>
              <a:rPr lang="en-US" sz="2400" b="1" dirty="0" err="1" smtClean="0"/>
              <a:t>interaction:TCP</a:t>
            </a:r>
            <a:r>
              <a:rPr lang="en-US" sz="2400" b="1" dirty="0" smtClean="0"/>
              <a:t> </a:t>
            </a:r>
            <a:endParaRPr lang="en-IN" sz="2400" b="1" dirty="0"/>
          </a:p>
          <a:p>
            <a:endParaRPr lang="en-IN" sz="2000" dirty="0"/>
          </a:p>
        </p:txBody>
      </p:sp>
      <p:sp>
        <p:nvSpPr>
          <p:cNvPr id="5" name="Title 4"/>
          <p:cNvSpPr>
            <a:spLocks noGrp="1"/>
          </p:cNvSpPr>
          <p:nvPr>
            <p:ph type="title"/>
          </p:nvPr>
        </p:nvSpPr>
        <p:spPr>
          <a:xfrm>
            <a:off x="999256" y="1385127"/>
            <a:ext cx="10356721" cy="5262884"/>
          </a:xfrm>
        </p:spPr>
        <p:txBody>
          <a:bodyPr>
            <a:normAutofit fontScale="90000"/>
          </a:bodyPr>
          <a:lstStyle/>
          <a:p>
            <a:r>
              <a:rPr lang="en-US" sz="2000" u="sng" dirty="0" smtClean="0">
                <a:solidFill>
                  <a:schemeClr val="tx1"/>
                </a:solidFill>
              </a:rPr>
              <a:t>Server(running on hosted)</a:t>
            </a:r>
            <a:r>
              <a:rPr lang="en-US" sz="2000" dirty="0" smtClean="0">
                <a:solidFill>
                  <a:schemeClr val="tx1"/>
                </a:solidFill>
              </a:rPr>
              <a:t>										</a:t>
            </a:r>
            <a:r>
              <a:rPr lang="en-US" sz="2000" u="sng" dirty="0" smtClean="0">
                <a:solidFill>
                  <a:schemeClr val="tx1"/>
                </a:solidFill>
              </a:rPr>
              <a:t>client</a:t>
            </a:r>
            <a:br>
              <a:rPr lang="en-US" sz="2000" u="sng" dirty="0" smtClean="0">
                <a:solidFill>
                  <a:schemeClr val="tx1"/>
                </a:solidFill>
              </a:rPr>
            </a:br>
            <a:r>
              <a:rPr lang="en-US" sz="2000" dirty="0">
                <a:solidFill>
                  <a:schemeClr val="tx1"/>
                </a:solidFill>
              </a:rPr>
              <a:t>	</a:t>
            </a:r>
            <a:r>
              <a:rPr lang="en-US" sz="2000" dirty="0" smtClean="0">
                <a:solidFill>
                  <a:schemeClr val="tx1"/>
                </a:solidFill>
              </a:rPr>
              <a:t>create socket </a:t>
            </a:r>
            <a:br>
              <a:rPr lang="en-US" sz="2000" dirty="0" smtClean="0">
                <a:solidFill>
                  <a:schemeClr val="tx1"/>
                </a:solidFill>
              </a:rPr>
            </a:br>
            <a:r>
              <a:rPr lang="en-US" sz="2000" dirty="0">
                <a:solidFill>
                  <a:schemeClr val="tx1"/>
                </a:solidFill>
              </a:rPr>
              <a:t>	</a:t>
            </a:r>
            <a:r>
              <a:rPr lang="en-US" sz="2000" dirty="0" smtClean="0">
                <a:solidFill>
                  <a:schemeClr val="tx1"/>
                </a:solidFill>
              </a:rPr>
              <a:t>port =</a:t>
            </a:r>
            <a:r>
              <a:rPr lang="en-US" sz="2000" dirty="0" err="1" smtClean="0">
                <a:solidFill>
                  <a:schemeClr val="tx1"/>
                </a:solidFill>
              </a:rPr>
              <a:t>x,for</a:t>
            </a:r>
            <a:r>
              <a:rPr lang="en-US" sz="2000" dirty="0" smtClean="0">
                <a:solidFill>
                  <a:schemeClr val="tx1"/>
                </a:solidFill>
              </a:rPr>
              <a:t> incoming request:</a:t>
            </a:r>
            <a:br>
              <a:rPr lang="en-US" sz="2000" dirty="0" smtClean="0">
                <a:solidFill>
                  <a:schemeClr val="tx1"/>
                </a:solidFill>
              </a:rPr>
            </a:br>
            <a:r>
              <a:rPr lang="en-US" sz="2000" dirty="0">
                <a:solidFill>
                  <a:schemeClr val="tx1"/>
                </a:solidFill>
              </a:rPr>
              <a:t>	</a:t>
            </a:r>
            <a:r>
              <a:rPr lang="en-US" sz="2000" dirty="0" err="1" smtClean="0">
                <a:solidFill>
                  <a:srgbClr val="FF0000"/>
                </a:solidFill>
              </a:rPr>
              <a:t>ServerSocket</a:t>
            </a:r>
            <a:r>
              <a:rPr lang="en-US" sz="2000" dirty="0" smtClean="0">
                <a:solidFill>
                  <a:srgbClr val="FF0000"/>
                </a:solidFill>
              </a:rPr>
              <a:t>=socket()</a:t>
            </a: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	wait for incoming connection 							create socket,</a:t>
            </a:r>
            <a:br>
              <a:rPr lang="en-US" sz="2000" dirty="0" smtClean="0">
                <a:solidFill>
                  <a:schemeClr val="tx1"/>
                </a:solidFill>
              </a:rPr>
            </a:br>
            <a:r>
              <a:rPr lang="en-US" sz="2000" dirty="0">
                <a:solidFill>
                  <a:schemeClr val="tx1"/>
                </a:solidFill>
              </a:rPr>
              <a:t>	</a:t>
            </a:r>
            <a:r>
              <a:rPr lang="en-US" sz="2000" dirty="0" smtClean="0">
                <a:solidFill>
                  <a:schemeClr val="tx1"/>
                </a:solidFill>
              </a:rPr>
              <a:t>request													connect to </a:t>
            </a:r>
            <a:r>
              <a:rPr lang="en-US" sz="2000" dirty="0" err="1" smtClean="0">
                <a:solidFill>
                  <a:schemeClr val="tx1"/>
                </a:solidFill>
              </a:rPr>
              <a:t>hostid,port</a:t>
            </a:r>
            <a:r>
              <a:rPr lang="en-US" sz="2000" dirty="0" smtClean="0">
                <a:solidFill>
                  <a:schemeClr val="tx1"/>
                </a:solidFill>
              </a:rPr>
              <a:t>=x </a:t>
            </a:r>
            <a:br>
              <a:rPr lang="en-US" sz="2000" dirty="0" smtClean="0">
                <a:solidFill>
                  <a:schemeClr val="tx1"/>
                </a:solidFill>
              </a:rPr>
            </a:br>
            <a:r>
              <a:rPr lang="en-US" sz="2000" dirty="0">
                <a:solidFill>
                  <a:schemeClr val="tx1"/>
                </a:solidFill>
              </a:rPr>
              <a:t>	</a:t>
            </a:r>
            <a:r>
              <a:rPr lang="en-US" sz="2000" dirty="0" err="1" smtClean="0">
                <a:solidFill>
                  <a:srgbClr val="FF0000"/>
                </a:solidFill>
              </a:rPr>
              <a:t>connectionSocket</a:t>
            </a:r>
            <a:r>
              <a:rPr lang="en-US" sz="2000" dirty="0" smtClean="0">
                <a:solidFill>
                  <a:srgbClr val="FF0000"/>
                </a:solidFill>
              </a:rPr>
              <a:t>=</a:t>
            </a:r>
            <a:r>
              <a:rPr lang="en-US" sz="2000" dirty="0" err="1">
                <a:solidFill>
                  <a:srgbClr val="FF0000"/>
                </a:solidFill>
              </a:rPr>
              <a:t>S</a:t>
            </a:r>
            <a:r>
              <a:rPr lang="en-US" sz="2000" dirty="0" err="1" smtClean="0">
                <a:solidFill>
                  <a:srgbClr val="FF0000"/>
                </a:solidFill>
              </a:rPr>
              <a:t>erverSocket.accept</a:t>
            </a:r>
            <a:r>
              <a:rPr lang="en-US" sz="2000" dirty="0" smtClean="0">
                <a:solidFill>
                  <a:srgbClr val="FF0000"/>
                </a:solidFill>
              </a:rPr>
              <a:t>()				</a:t>
            </a:r>
            <a:r>
              <a:rPr lang="en-US" sz="2000" dirty="0" err="1" smtClean="0">
                <a:solidFill>
                  <a:srgbClr val="FF0000"/>
                </a:solidFill>
              </a:rPr>
              <a:t>clientSocket</a:t>
            </a:r>
            <a:r>
              <a:rPr lang="en-US" sz="2000" dirty="0" smtClean="0">
                <a:solidFill>
                  <a:srgbClr val="FF0000"/>
                </a:solidFill>
              </a:rPr>
              <a:t>=socket()</a:t>
            </a: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	read request from 										send requesting using</a:t>
            </a:r>
            <a:br>
              <a:rPr lang="en-US" sz="2000" dirty="0" smtClean="0">
                <a:solidFill>
                  <a:schemeClr val="tx1"/>
                </a:solidFill>
              </a:rPr>
            </a:br>
            <a:r>
              <a:rPr lang="en-US" sz="2000" dirty="0">
                <a:solidFill>
                  <a:schemeClr val="tx1"/>
                </a:solidFill>
              </a:rPr>
              <a:t>	</a:t>
            </a:r>
            <a:r>
              <a:rPr lang="en-US" sz="2000" dirty="0" err="1" smtClean="0">
                <a:solidFill>
                  <a:srgbClr val="FF0000"/>
                </a:solidFill>
              </a:rPr>
              <a:t>connectionsocket</a:t>
            </a:r>
            <a:r>
              <a:rPr lang="en-US" sz="2000" dirty="0" smtClean="0">
                <a:solidFill>
                  <a:srgbClr val="FF0000"/>
                </a:solidFill>
              </a:rPr>
              <a:t>()										</a:t>
            </a:r>
            <a:r>
              <a:rPr lang="en-US" sz="2000" dirty="0" err="1" smtClean="0">
                <a:solidFill>
                  <a:srgbClr val="FF0000"/>
                </a:solidFill>
              </a:rPr>
              <a:t>clientSocket</a:t>
            </a:r>
            <a:r>
              <a:rPr lang="en-US" sz="2000" dirty="0" smtClean="0">
                <a:solidFill>
                  <a:schemeClr val="tx1"/>
                </a:solidFill>
              </a:rPr>
              <a:t/>
            </a:r>
            <a:br>
              <a:rPr lang="en-US" sz="2000" dirty="0" smtClean="0">
                <a:solidFill>
                  <a:schemeClr val="tx1"/>
                </a:solidFill>
              </a:rPr>
            </a:br>
            <a:r>
              <a:rPr lang="en-US" sz="2000" dirty="0">
                <a:solidFill>
                  <a:schemeClr val="tx1"/>
                </a:solidFill>
              </a:rPr>
              <a:t>	</a:t>
            </a:r>
            <a:r>
              <a:rPr lang="en-US" sz="2000" dirty="0" smtClean="0">
                <a:solidFill>
                  <a:schemeClr val="tx1"/>
                </a:solidFill>
              </a:rPr>
              <a:t/>
            </a:r>
            <a:br>
              <a:rPr lang="en-US" sz="2000" dirty="0" smtClean="0">
                <a:solidFill>
                  <a:schemeClr val="tx1"/>
                </a:solidFill>
              </a:rPr>
            </a:br>
            <a:r>
              <a:rPr lang="en-US" sz="2000" dirty="0">
                <a:solidFill>
                  <a:schemeClr val="tx1"/>
                </a:solidFill>
              </a:rPr>
              <a:t>	</a:t>
            </a:r>
            <a:r>
              <a:rPr lang="en-US" sz="2000" dirty="0" smtClean="0">
                <a:solidFill>
                  <a:schemeClr val="tx1"/>
                </a:solidFill>
              </a:rPr>
              <a:t>write reply to</a:t>
            </a:r>
            <a:br>
              <a:rPr lang="en-US" sz="2000" dirty="0" smtClean="0">
                <a:solidFill>
                  <a:schemeClr val="tx1"/>
                </a:solidFill>
              </a:rPr>
            </a:br>
            <a:r>
              <a:rPr lang="en-US" sz="2000" dirty="0">
                <a:solidFill>
                  <a:schemeClr val="tx1"/>
                </a:solidFill>
              </a:rPr>
              <a:t>	</a:t>
            </a:r>
            <a:r>
              <a:rPr lang="en-US" sz="2000" dirty="0" smtClean="0">
                <a:solidFill>
                  <a:schemeClr val="tx1"/>
                </a:solidFill>
              </a:rPr>
              <a:t> </a:t>
            </a:r>
            <a:r>
              <a:rPr lang="en-US" sz="2000" dirty="0" err="1" smtClean="0">
                <a:solidFill>
                  <a:srgbClr val="FF0000"/>
                </a:solidFill>
              </a:rPr>
              <a:t>connectionSocket</a:t>
            </a:r>
            <a:r>
              <a:rPr lang="en-US" sz="2000" dirty="0" smtClean="0">
                <a:solidFill>
                  <a:srgbClr val="FF0000"/>
                </a:solidFill>
              </a:rPr>
              <a:t>										</a:t>
            </a:r>
            <a:r>
              <a:rPr lang="en-US" sz="2000" dirty="0" smtClean="0">
                <a:solidFill>
                  <a:schemeClr val="tx1"/>
                </a:solidFill>
              </a:rPr>
              <a:t>read reply from</a:t>
            </a:r>
            <a:r>
              <a:rPr lang="en-US" sz="2000" dirty="0" smtClean="0">
                <a:solidFill>
                  <a:srgbClr val="FF0000"/>
                </a:solidFill>
              </a:rPr>
              <a:t/>
            </a:r>
            <a:br>
              <a:rPr lang="en-US" sz="2000" dirty="0" smtClean="0">
                <a:solidFill>
                  <a:srgbClr val="FF0000"/>
                </a:solidFill>
              </a:rPr>
            </a:br>
            <a:r>
              <a:rPr lang="en-US" sz="2000" dirty="0" smtClean="0">
                <a:solidFill>
                  <a:srgbClr val="FF0000"/>
                </a:solidFill>
              </a:rPr>
              <a:t>															</a:t>
            </a:r>
            <a:r>
              <a:rPr lang="en-US" sz="2000" dirty="0" err="1" smtClean="0">
                <a:solidFill>
                  <a:srgbClr val="FF0000"/>
                </a:solidFill>
              </a:rPr>
              <a:t>clientSocket</a:t>
            </a:r>
            <a:r>
              <a:rPr lang="en-US" sz="2000" dirty="0">
                <a:solidFill>
                  <a:srgbClr val="FF0000"/>
                </a:solidFill>
              </a:rPr>
              <a:t/>
            </a:r>
            <a:br>
              <a:rPr lang="en-US" sz="2000" dirty="0">
                <a:solidFill>
                  <a:srgbClr val="FF0000"/>
                </a:solidFill>
              </a:rPr>
            </a:br>
            <a:r>
              <a:rPr lang="en-US" sz="2000" dirty="0" smtClean="0">
                <a:solidFill>
                  <a:srgbClr val="FF0000"/>
                </a:solidFill>
              </a:rPr>
              <a:t>	</a:t>
            </a:r>
            <a:r>
              <a:rPr lang="en-US" sz="2000" dirty="0" smtClean="0">
                <a:solidFill>
                  <a:schemeClr val="tx1"/>
                </a:solidFill>
              </a:rPr>
              <a:t>close</a:t>
            </a:r>
            <a:r>
              <a:rPr lang="en-US" sz="2000" dirty="0" smtClean="0">
                <a:solidFill>
                  <a:srgbClr val="FF0000"/>
                </a:solidFill>
              </a:rPr>
              <a:t/>
            </a:r>
            <a:br>
              <a:rPr lang="en-US" sz="2000" dirty="0" smtClean="0">
                <a:solidFill>
                  <a:srgbClr val="FF0000"/>
                </a:solidFill>
              </a:rPr>
            </a:br>
            <a:r>
              <a:rPr lang="en-US" sz="2000" dirty="0" smtClean="0">
                <a:solidFill>
                  <a:srgbClr val="FF0000"/>
                </a:solidFill>
              </a:rPr>
              <a:t>	</a:t>
            </a:r>
            <a:r>
              <a:rPr lang="en-US" sz="2000" dirty="0" err="1" smtClean="0">
                <a:solidFill>
                  <a:srgbClr val="FF0000"/>
                </a:solidFill>
              </a:rPr>
              <a:t>ConnectionSocket</a:t>
            </a:r>
            <a:r>
              <a:rPr lang="en-US" sz="2000" dirty="0" smtClean="0">
                <a:solidFill>
                  <a:srgbClr val="FF0000"/>
                </a:solidFill>
              </a:rPr>
              <a:t>										close</a:t>
            </a:r>
            <a:br>
              <a:rPr lang="en-US" sz="2000" dirty="0" smtClean="0">
                <a:solidFill>
                  <a:srgbClr val="FF0000"/>
                </a:solidFill>
              </a:rPr>
            </a:br>
            <a:r>
              <a:rPr lang="en-US" sz="2000" dirty="0">
                <a:solidFill>
                  <a:srgbClr val="FF0000"/>
                </a:solidFill>
              </a:rPr>
              <a:t>	</a:t>
            </a:r>
            <a:r>
              <a:rPr lang="en-US" sz="2000" dirty="0" smtClean="0">
                <a:solidFill>
                  <a:srgbClr val="FF0000"/>
                </a:solidFill>
              </a:rPr>
              <a:t>														</a:t>
            </a:r>
            <a:r>
              <a:rPr lang="en-US" sz="2000" dirty="0" err="1" smtClean="0">
                <a:solidFill>
                  <a:srgbClr val="FF0000"/>
                </a:solidFill>
              </a:rPr>
              <a:t>clientSocket</a:t>
            </a:r>
            <a:r>
              <a:rPr lang="en-US" sz="2000" dirty="0" smtClean="0">
                <a:solidFill>
                  <a:srgbClr val="FF0000"/>
                </a:solidFill>
              </a:rPr>
              <a:t/>
            </a:r>
            <a:br>
              <a:rPr lang="en-US" sz="2000" dirty="0" smtClean="0">
                <a:solidFill>
                  <a:srgbClr val="FF0000"/>
                </a:solidFill>
              </a:rPr>
            </a:br>
            <a:r>
              <a:rPr lang="en-US" sz="1800" dirty="0">
                <a:solidFill>
                  <a:srgbClr val="FF0000"/>
                </a:solidFill>
              </a:rPr>
              <a:t/>
            </a:r>
            <a:br>
              <a:rPr lang="en-US" sz="1800" dirty="0">
                <a:solidFill>
                  <a:srgbClr val="FF0000"/>
                </a:solidFill>
              </a:rPr>
            </a:br>
            <a:r>
              <a:rPr lang="en-US" sz="1800" dirty="0" smtClean="0">
                <a:solidFill>
                  <a:schemeClr val="tx1"/>
                </a:solidFill>
              </a:rPr>
              <a:t/>
            </a:r>
            <a:br>
              <a:rPr lang="en-US" sz="1800" dirty="0" smtClean="0">
                <a:solidFill>
                  <a:schemeClr val="tx1"/>
                </a:solidFill>
              </a:rPr>
            </a:br>
            <a:endParaRPr lang="en-IN" sz="1800" dirty="0">
              <a:solidFill>
                <a:schemeClr val="tx1"/>
              </a:solidFill>
            </a:endParaRPr>
          </a:p>
        </p:txBody>
      </p:sp>
      <p:sp>
        <p:nvSpPr>
          <p:cNvPr id="6" name="Down Arrow 5"/>
          <p:cNvSpPr/>
          <p:nvPr/>
        </p:nvSpPr>
        <p:spPr>
          <a:xfrm>
            <a:off x="2499360" y="2560320"/>
            <a:ext cx="45719" cy="313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own Arrow 6"/>
          <p:cNvSpPr/>
          <p:nvPr/>
        </p:nvSpPr>
        <p:spPr>
          <a:xfrm>
            <a:off x="2499360" y="3648891"/>
            <a:ext cx="45719" cy="322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2499360" y="4476206"/>
            <a:ext cx="45719"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2499360" y="5312229"/>
            <a:ext cx="45719" cy="513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p:nvPr/>
        </p:nvCxnSpPr>
        <p:spPr>
          <a:xfrm flipH="1">
            <a:off x="1471749" y="4476206"/>
            <a:ext cx="102761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1480457" y="3971109"/>
            <a:ext cx="26126" cy="5050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493520" y="3579223"/>
            <a:ext cx="13063" cy="330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506583" y="3971109"/>
            <a:ext cx="9927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Left Arrow 20"/>
          <p:cNvSpPr/>
          <p:nvPr/>
        </p:nvSpPr>
        <p:spPr>
          <a:xfrm rot="21356943">
            <a:off x="3798622" y="4159493"/>
            <a:ext cx="4049485" cy="891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rot="199970">
            <a:off x="3801674" y="5010659"/>
            <a:ext cx="4051269" cy="114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6699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1A07A-8C25-405A-8616-3F37DDB1A830}"/>
              </a:ext>
            </a:extLst>
          </p:cNvPr>
          <p:cNvSpPr txBox="1"/>
          <p:nvPr/>
        </p:nvSpPr>
        <p:spPr>
          <a:xfrm>
            <a:off x="782729" y="687935"/>
            <a:ext cx="10732906" cy="584775"/>
          </a:xfrm>
          <a:prstGeom prst="rect">
            <a:avLst/>
          </a:prstGeom>
          <a:noFill/>
        </p:spPr>
        <p:txBody>
          <a:bodyPr wrap="square" rtlCol="0">
            <a:spAutoFit/>
          </a:bodyPr>
          <a:lstStyle/>
          <a:p>
            <a:pPr algn="ctr"/>
            <a:r>
              <a:rPr lang="en-IN" sz="3200" b="1" dirty="0"/>
              <a:t>Java Socket Programming</a:t>
            </a:r>
          </a:p>
        </p:txBody>
      </p:sp>
      <p:sp>
        <p:nvSpPr>
          <p:cNvPr id="3" name="TextBox 2">
            <a:extLst>
              <a:ext uri="{FF2B5EF4-FFF2-40B4-BE49-F238E27FC236}">
                <a16:creationId xmlns:a16="http://schemas.microsoft.com/office/drawing/2014/main" id="{E05A9A5B-6157-49D3-96FA-80B8619FE115}"/>
              </a:ext>
            </a:extLst>
          </p:cNvPr>
          <p:cNvSpPr txBox="1"/>
          <p:nvPr/>
        </p:nvSpPr>
        <p:spPr>
          <a:xfrm>
            <a:off x="933269" y="1882309"/>
            <a:ext cx="10678160" cy="5816977"/>
          </a:xfrm>
          <a:prstGeom prst="rect">
            <a:avLst/>
          </a:prstGeom>
          <a:noFill/>
        </p:spPr>
        <p:txBody>
          <a:bodyPr wrap="square" rtlCol="0">
            <a:spAutoFit/>
          </a:bodyPr>
          <a:lstStyle/>
          <a:p>
            <a:pPr marL="457200" indent="-457200">
              <a:buAutoNum type="arabicPeriod"/>
            </a:pPr>
            <a:r>
              <a:rPr lang="en-US" sz="1600" dirty="0" smtClean="0"/>
              <a:t>Java </a:t>
            </a:r>
            <a:r>
              <a:rPr lang="en-US" sz="1600" dirty="0"/>
              <a:t>Socket programming is used for communication between the applications running on different JRE</a:t>
            </a:r>
            <a:r>
              <a:rPr lang="en-US" sz="1600" dirty="0" smtClean="0"/>
              <a:t>.</a:t>
            </a:r>
          </a:p>
          <a:p>
            <a:endParaRPr lang="en-US" sz="1600" dirty="0"/>
          </a:p>
          <a:p>
            <a:r>
              <a:rPr lang="en-US" sz="1600" dirty="0" smtClean="0"/>
              <a:t>2. Java </a:t>
            </a:r>
            <a:r>
              <a:rPr lang="en-US" sz="1600" dirty="0"/>
              <a:t>Socket programming can be connection-oriented or </a:t>
            </a:r>
            <a:r>
              <a:rPr lang="en-US" sz="1600" dirty="0" smtClean="0"/>
              <a:t>connection-less.</a:t>
            </a:r>
            <a:endParaRPr lang="en-US" sz="1600" dirty="0"/>
          </a:p>
          <a:p>
            <a:r>
              <a:rPr lang="en-US" sz="1600" dirty="0" smtClean="0"/>
              <a:t>	Socket </a:t>
            </a:r>
            <a:r>
              <a:rPr lang="en-US" sz="1600" dirty="0"/>
              <a:t>and </a:t>
            </a:r>
            <a:r>
              <a:rPr lang="en-US" sz="1600" dirty="0" err="1"/>
              <a:t>ServerSocket</a:t>
            </a:r>
            <a:r>
              <a:rPr lang="en-US" sz="1600" dirty="0"/>
              <a:t> classes are used for connection-oriented  </a:t>
            </a:r>
            <a:r>
              <a:rPr lang="en-US" sz="1600" dirty="0" smtClean="0"/>
              <a:t>socket </a:t>
            </a:r>
            <a:r>
              <a:rPr lang="en-US" sz="1600" dirty="0"/>
              <a:t>programming and </a:t>
            </a:r>
            <a:r>
              <a:rPr lang="en-US" sz="1600" dirty="0" smtClean="0"/>
              <a:t>	</a:t>
            </a:r>
            <a:r>
              <a:rPr lang="en-US" sz="1600" dirty="0" err="1" smtClean="0"/>
              <a:t>DatagramSocket</a:t>
            </a:r>
            <a:r>
              <a:rPr lang="en-US" sz="1600" dirty="0" smtClean="0"/>
              <a:t> </a:t>
            </a:r>
            <a:r>
              <a:rPr lang="en-US" sz="1600" dirty="0"/>
              <a:t>and </a:t>
            </a:r>
            <a:r>
              <a:rPr lang="en-US" sz="1600" dirty="0" err="1"/>
              <a:t>DatagramPacket</a:t>
            </a:r>
            <a:r>
              <a:rPr lang="en-US" sz="1600" dirty="0"/>
              <a:t>  </a:t>
            </a:r>
            <a:r>
              <a:rPr lang="en-US" sz="1600" dirty="0" smtClean="0"/>
              <a:t>classes </a:t>
            </a:r>
            <a:r>
              <a:rPr lang="en-US" sz="1600" dirty="0"/>
              <a:t>are used for connection-less socket programming</a:t>
            </a:r>
            <a:r>
              <a:rPr lang="en-US" sz="1600" dirty="0" smtClean="0"/>
              <a:t>.</a:t>
            </a:r>
          </a:p>
          <a:p>
            <a:endParaRPr lang="en-US" sz="1600" dirty="0" smtClean="0"/>
          </a:p>
          <a:p>
            <a:r>
              <a:rPr lang="en-US" sz="1600" dirty="0" smtClean="0"/>
              <a:t>3.The </a:t>
            </a:r>
            <a:r>
              <a:rPr lang="en-US" sz="1600" dirty="0"/>
              <a:t>client in socket programming must know two information:</a:t>
            </a:r>
          </a:p>
          <a:p>
            <a:pPr marL="800100" lvl="1" indent="-342900">
              <a:buFont typeface="Wingdings" panose="05000000000000000000" pitchFamily="2" charset="2"/>
              <a:buChar char="Ø"/>
            </a:pPr>
            <a:r>
              <a:rPr lang="en-US" sz="1600" dirty="0"/>
              <a:t>IP Address of Server, and</a:t>
            </a:r>
          </a:p>
          <a:p>
            <a:pPr marL="800100" lvl="1" indent="-342900">
              <a:buFont typeface="Wingdings" panose="05000000000000000000" pitchFamily="2" charset="2"/>
              <a:buChar char="Ø"/>
            </a:pPr>
            <a:r>
              <a:rPr lang="en-US" sz="1600" dirty="0"/>
              <a:t>Port number</a:t>
            </a:r>
            <a:r>
              <a:rPr lang="en-US" sz="1600" dirty="0" smtClean="0"/>
              <a:t>.</a:t>
            </a:r>
          </a:p>
          <a:p>
            <a:pPr marL="800100" lvl="1" indent="-342900">
              <a:buFont typeface="Wingdings" panose="05000000000000000000" pitchFamily="2" charset="2"/>
              <a:buChar char="Ø"/>
            </a:pPr>
            <a:endParaRPr lang="en-US" sz="2000" dirty="0" smtClean="0"/>
          </a:p>
          <a:p>
            <a:r>
              <a:rPr lang="en-US" sz="1600" dirty="0">
                <a:ln w="0"/>
                <a:effectLst>
                  <a:outerShdw blurRad="38100" dist="19050" dir="2700000" algn="tl" rotWithShape="0">
                    <a:schemeClr val="dk1">
                      <a:alpha val="40000"/>
                    </a:schemeClr>
                  </a:outerShdw>
                </a:effectLst>
              </a:rPr>
              <a:t>Sockets provide the communication mechanism between two computers using TCP. A client program creates a socket on its end of the communication and attempts to connect that socket to a server.</a:t>
            </a:r>
            <a:br>
              <a:rPr lang="en-US" sz="1600" dirty="0">
                <a:ln w="0"/>
                <a:effectLst>
                  <a:outerShdw blurRad="38100" dist="19050" dir="2700000" algn="tl" rotWithShape="0">
                    <a:schemeClr val="dk1">
                      <a:alpha val="40000"/>
                    </a:schemeClr>
                  </a:outerShdw>
                </a:effectLst>
              </a:rPr>
            </a:br>
            <a:r>
              <a:rPr lang="en-US" sz="1600" dirty="0">
                <a:ln w="0"/>
                <a:effectLst>
                  <a:outerShdw blurRad="38100" dist="19050" dir="2700000" algn="tl" rotWithShape="0">
                    <a:schemeClr val="dk1">
                      <a:alpha val="40000"/>
                    </a:schemeClr>
                  </a:outerShdw>
                </a:effectLst>
              </a:rPr>
              <a:t/>
            </a:r>
            <a:br>
              <a:rPr lang="en-US" sz="1600" dirty="0">
                <a:ln w="0"/>
                <a:effectLst>
                  <a:outerShdw blurRad="38100" dist="19050" dir="2700000" algn="tl" rotWithShape="0">
                    <a:schemeClr val="dk1">
                      <a:alpha val="40000"/>
                    </a:schemeClr>
                  </a:outerShdw>
                </a:effectLst>
              </a:rPr>
            </a:br>
            <a:r>
              <a:rPr lang="en-US" sz="1600" dirty="0">
                <a:ln w="0"/>
                <a:effectLst>
                  <a:outerShdw blurRad="38100" dist="19050" dir="2700000" algn="tl" rotWithShape="0">
                    <a:schemeClr val="dk1">
                      <a:alpha val="40000"/>
                    </a:schemeClr>
                  </a:outerShdw>
                </a:effectLst>
              </a:rPr>
              <a:t>When the connection is made, the server creates a socket object on its end of the communication. The client and the server can now communicate by writing to and reading from the socket.</a:t>
            </a:r>
            <a:br>
              <a:rPr lang="en-US" sz="1600" dirty="0">
                <a:ln w="0"/>
                <a:effectLst>
                  <a:outerShdw blurRad="38100" dist="19050" dir="2700000" algn="tl" rotWithShape="0">
                    <a:schemeClr val="dk1">
                      <a:alpha val="40000"/>
                    </a:schemeClr>
                  </a:outerShdw>
                </a:effectLst>
              </a:rPr>
            </a:br>
            <a:r>
              <a:rPr lang="en-US" sz="1600" dirty="0">
                <a:ln w="0"/>
                <a:effectLst>
                  <a:outerShdw blurRad="38100" dist="19050" dir="2700000" algn="tl" rotWithShape="0">
                    <a:schemeClr val="dk1">
                      <a:alpha val="40000"/>
                    </a:schemeClr>
                  </a:outerShdw>
                </a:effectLst>
              </a:rPr>
              <a:t/>
            </a:r>
            <a:br>
              <a:rPr lang="en-US" sz="1600" dirty="0">
                <a:ln w="0"/>
                <a:effectLst>
                  <a:outerShdw blurRad="38100" dist="19050" dir="2700000" algn="tl" rotWithShape="0">
                    <a:schemeClr val="dk1">
                      <a:alpha val="40000"/>
                    </a:schemeClr>
                  </a:outerShdw>
                </a:effectLst>
              </a:rPr>
            </a:br>
            <a:r>
              <a:rPr lang="en-US" sz="1600" dirty="0">
                <a:ln w="0"/>
                <a:effectLst>
                  <a:outerShdw blurRad="38100" dist="19050" dir="2700000" algn="tl" rotWithShape="0">
                    <a:schemeClr val="dk1">
                      <a:alpha val="40000"/>
                    </a:schemeClr>
                  </a:outerShdw>
                </a:effectLst>
              </a:rPr>
              <a:t>The </a:t>
            </a:r>
            <a:r>
              <a:rPr lang="en-US" sz="1600" dirty="0" err="1">
                <a:ln w="0"/>
                <a:effectLst>
                  <a:outerShdw blurRad="38100" dist="19050" dir="2700000" algn="tl" rotWithShape="0">
                    <a:schemeClr val="dk1">
                      <a:alpha val="40000"/>
                    </a:schemeClr>
                  </a:outerShdw>
                </a:effectLst>
              </a:rPr>
              <a:t>java.net.Socket</a:t>
            </a:r>
            <a:r>
              <a:rPr lang="en-US" sz="1600" dirty="0">
                <a:ln w="0"/>
                <a:effectLst>
                  <a:outerShdw blurRad="38100" dist="19050" dir="2700000" algn="tl" rotWithShape="0">
                    <a:schemeClr val="dk1">
                      <a:alpha val="40000"/>
                    </a:schemeClr>
                  </a:outerShdw>
                </a:effectLst>
              </a:rPr>
              <a:t> class represents a socket, and the </a:t>
            </a:r>
            <a:r>
              <a:rPr lang="en-US" sz="1600" dirty="0" err="1">
                <a:ln w="0"/>
                <a:effectLst>
                  <a:outerShdw blurRad="38100" dist="19050" dir="2700000" algn="tl" rotWithShape="0">
                    <a:schemeClr val="dk1">
                      <a:alpha val="40000"/>
                    </a:schemeClr>
                  </a:outerShdw>
                </a:effectLst>
              </a:rPr>
              <a:t>java.net.ServerSocket</a:t>
            </a:r>
            <a:r>
              <a:rPr lang="en-US" sz="1600" dirty="0">
                <a:ln w="0"/>
                <a:effectLst>
                  <a:outerShdw blurRad="38100" dist="19050" dir="2700000" algn="tl" rotWithShape="0">
                    <a:schemeClr val="dk1">
                      <a:alpha val="40000"/>
                    </a:schemeClr>
                  </a:outerShdw>
                </a:effectLst>
              </a:rPr>
              <a:t> class provides a mechanism for the server program to listen for clients and establish connections with them.</a:t>
            </a:r>
            <a:endParaRPr lang="en-US" sz="1600" dirty="0" smtClean="0"/>
          </a:p>
          <a:p>
            <a:endParaRPr lang="en-US" dirty="0"/>
          </a:p>
          <a:p>
            <a:r>
              <a:rPr lang="en-US" dirty="0"/>
              <a:t/>
            </a:r>
            <a:br>
              <a:rPr lang="en-US" dirty="0"/>
            </a:br>
            <a:endParaRPr lang="en-IN" sz="2800" dirty="0"/>
          </a:p>
        </p:txBody>
      </p:sp>
    </p:spTree>
    <p:extLst>
      <p:ext uri="{BB962C8B-B14F-4D97-AF65-F5344CB8AC3E}">
        <p14:creationId xmlns:p14="http://schemas.microsoft.com/office/powerpoint/2010/main" val="1943294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457" y="171264"/>
            <a:ext cx="10493827" cy="6686736"/>
          </a:xfrm>
        </p:spPr>
        <p:txBody>
          <a:bodyPr>
            <a:noAutofit/>
          </a:bodyPr>
          <a:lstStyle/>
          <a:p>
            <a:r>
              <a:rPr lang="en-US" sz="1400" dirty="0" smtClean="0">
                <a:ln w="0"/>
                <a:solidFill>
                  <a:schemeClr val="tx1"/>
                </a:solidFill>
                <a:effectLst>
                  <a:outerShdw blurRad="38100" dist="19050" dir="2700000" algn="tl" rotWithShape="0">
                    <a:schemeClr val="dk1">
                      <a:alpha val="40000"/>
                    </a:schemeClr>
                  </a:outerShdw>
                </a:effectLst>
              </a:rPr>
              <a:t/>
            </a:r>
            <a:br>
              <a:rPr lang="en-US" sz="1400" dirty="0" smtClean="0">
                <a:ln w="0"/>
                <a:solidFill>
                  <a:schemeClr val="tx1"/>
                </a:solidFill>
                <a:effectLst>
                  <a:outerShdw blurRad="38100" dist="19050" dir="2700000" algn="tl" rotWithShape="0">
                    <a:schemeClr val="dk1">
                      <a:alpha val="40000"/>
                    </a:schemeClr>
                  </a:outerShdw>
                </a:effectLst>
              </a:rPr>
            </a:br>
            <a:r>
              <a:rPr lang="en-US" sz="1400" dirty="0">
                <a:ln w="0"/>
                <a:solidFill>
                  <a:schemeClr val="tx1"/>
                </a:solidFill>
                <a:effectLst>
                  <a:outerShdw blurRad="38100" dist="19050" dir="2700000" algn="tl" rotWithShape="0">
                    <a:schemeClr val="dk1">
                      <a:alpha val="40000"/>
                    </a:schemeClr>
                  </a:outerShdw>
                </a:effectLst>
              </a:rPr>
              <a:t/>
            </a:r>
            <a:br>
              <a:rPr lang="en-US" sz="1400" dirty="0">
                <a:ln w="0"/>
                <a:solidFill>
                  <a:schemeClr val="tx1"/>
                </a:solidFill>
                <a:effectLst>
                  <a:outerShdw blurRad="38100" dist="19050" dir="2700000" algn="tl" rotWithShape="0">
                    <a:schemeClr val="dk1">
                      <a:alpha val="40000"/>
                    </a:schemeClr>
                  </a:outerShdw>
                </a:effectLst>
              </a:rPr>
            </a:br>
            <a:r>
              <a:rPr lang="en-US" sz="1600" dirty="0">
                <a:ln w="0"/>
                <a:solidFill>
                  <a:schemeClr val="tx1"/>
                </a:solidFill>
                <a:effectLst>
                  <a:outerShdw blurRad="38100" dist="19050" dir="2700000" algn="tl" rotWithShape="0">
                    <a:schemeClr val="dk1">
                      <a:alpha val="40000"/>
                    </a:schemeClr>
                  </a:outerShdw>
                </a:effectLst>
              </a:rPr>
              <a:t>The following steps occur when establishing a TCP connection </a:t>
            </a:r>
            <a:r>
              <a:rPr lang="en-US" sz="1600" dirty="0" smtClean="0">
                <a:ln w="0"/>
                <a:solidFill>
                  <a:schemeClr val="tx1"/>
                </a:solidFill>
                <a:effectLst>
                  <a:outerShdw blurRad="38100" dist="19050" dir="2700000" algn="tl" rotWithShape="0">
                    <a:schemeClr val="dk1">
                      <a:alpha val="40000"/>
                    </a:schemeClr>
                  </a:outerShdw>
                </a:effectLst>
              </a:rPr>
              <a:t>between Client and server </a:t>
            </a:r>
            <a:r>
              <a:rPr lang="en-US" sz="1600" dirty="0">
                <a:ln w="0"/>
                <a:solidFill>
                  <a:schemeClr val="tx1"/>
                </a:solidFill>
                <a:effectLst>
                  <a:outerShdw blurRad="38100" dist="19050" dir="2700000" algn="tl" rotWithShape="0">
                    <a:schemeClr val="dk1">
                      <a:alpha val="40000"/>
                    </a:schemeClr>
                  </a:outerShdw>
                </a:effectLst>
              </a:rPr>
              <a:t>using sockets </a:t>
            </a:r>
            <a:r>
              <a:rPr lang="en-US" sz="1600" dirty="0" smtClean="0">
                <a:ln w="0"/>
                <a:solidFill>
                  <a:schemeClr val="tx1"/>
                </a:solidFill>
                <a:effectLst>
                  <a:outerShdw blurRad="38100" dist="19050" dir="2700000" algn="tl" rotWithShape="0">
                    <a:schemeClr val="dk1">
                      <a:alpha val="40000"/>
                    </a:schemeClr>
                  </a:outerShdw>
                </a:effectLst>
              </a:rPr>
              <a:t>−</a:t>
            </a:r>
            <a:br>
              <a:rPr lang="en-US" sz="1600" dirty="0" smtClean="0">
                <a:ln w="0"/>
                <a:solidFill>
                  <a:schemeClr val="tx1"/>
                </a:solidFill>
                <a:effectLst>
                  <a:outerShdw blurRad="38100" dist="19050" dir="2700000" algn="tl" rotWithShape="0">
                    <a:schemeClr val="dk1">
                      <a:alpha val="40000"/>
                    </a:schemeClr>
                  </a:outerShdw>
                </a:effectLst>
              </a:rPr>
            </a:br>
            <a:r>
              <a:rPr lang="en-US" sz="1600" dirty="0">
                <a:ln w="0"/>
                <a:solidFill>
                  <a:schemeClr val="tx1"/>
                </a:solidFill>
                <a:effectLst>
                  <a:outerShdw blurRad="38100" dist="19050" dir="2700000" algn="tl" rotWithShape="0">
                    <a:schemeClr val="dk1">
                      <a:alpha val="40000"/>
                    </a:schemeClr>
                  </a:outerShdw>
                </a:effectLst>
              </a:rPr>
              <a:t/>
            </a:r>
            <a:br>
              <a:rPr lang="en-US" sz="1600" dirty="0">
                <a:ln w="0"/>
                <a:solidFill>
                  <a:schemeClr val="tx1"/>
                </a:solidFill>
                <a:effectLst>
                  <a:outerShdw blurRad="38100" dist="19050" dir="2700000" algn="tl" rotWithShape="0">
                    <a:schemeClr val="dk1">
                      <a:alpha val="40000"/>
                    </a:schemeClr>
                  </a:outerShdw>
                </a:effectLst>
              </a:rPr>
            </a:br>
            <a:r>
              <a:rPr lang="en-US" sz="1600" dirty="0">
                <a:ln w="0"/>
                <a:solidFill>
                  <a:schemeClr val="tx1"/>
                </a:solidFill>
                <a:effectLst>
                  <a:outerShdw blurRad="38100" dist="19050" dir="2700000" algn="tl" rotWithShape="0">
                    <a:schemeClr val="dk1">
                      <a:alpha val="40000"/>
                    </a:schemeClr>
                  </a:outerShdw>
                </a:effectLst>
              </a:rPr>
              <a:t>	</a:t>
            </a:r>
            <a:r>
              <a:rPr lang="en-US" sz="1600" dirty="0" smtClean="0">
                <a:ln w="0"/>
                <a:solidFill>
                  <a:schemeClr val="tx1"/>
                </a:solidFill>
                <a:effectLst>
                  <a:outerShdw blurRad="38100" dist="19050" dir="2700000" algn="tl" rotWithShape="0">
                    <a:schemeClr val="dk1">
                      <a:alpha val="40000"/>
                    </a:schemeClr>
                  </a:outerShdw>
                </a:effectLst>
              </a:rPr>
              <a:t>1.The </a:t>
            </a:r>
            <a:r>
              <a:rPr lang="en-US" sz="1600" dirty="0">
                <a:ln w="0"/>
                <a:solidFill>
                  <a:schemeClr val="tx1"/>
                </a:solidFill>
                <a:effectLst>
                  <a:outerShdw blurRad="38100" dist="19050" dir="2700000" algn="tl" rotWithShape="0">
                    <a:schemeClr val="dk1">
                      <a:alpha val="40000"/>
                    </a:schemeClr>
                  </a:outerShdw>
                </a:effectLst>
              </a:rPr>
              <a:t>server instantiates a </a:t>
            </a:r>
            <a:r>
              <a:rPr lang="en-US" sz="1600" dirty="0" err="1">
                <a:ln w="0"/>
                <a:solidFill>
                  <a:schemeClr val="tx1"/>
                </a:solidFill>
                <a:effectLst>
                  <a:outerShdw blurRad="38100" dist="19050" dir="2700000" algn="tl" rotWithShape="0">
                    <a:schemeClr val="dk1">
                      <a:alpha val="40000"/>
                    </a:schemeClr>
                  </a:outerShdw>
                </a:effectLst>
              </a:rPr>
              <a:t>ServerSocket</a:t>
            </a:r>
            <a:r>
              <a:rPr lang="en-US" sz="1600" dirty="0">
                <a:ln w="0"/>
                <a:solidFill>
                  <a:schemeClr val="tx1"/>
                </a:solidFill>
                <a:effectLst>
                  <a:outerShdw blurRad="38100" dist="19050" dir="2700000" algn="tl" rotWithShape="0">
                    <a:schemeClr val="dk1">
                      <a:alpha val="40000"/>
                    </a:schemeClr>
                  </a:outerShdw>
                </a:effectLst>
              </a:rPr>
              <a:t> object, denoting which port number communication is to </a:t>
            </a:r>
            <a:r>
              <a:rPr lang="en-US" sz="1600" dirty="0" smtClean="0">
                <a:ln w="0"/>
                <a:solidFill>
                  <a:schemeClr val="tx1"/>
                </a:solidFill>
                <a:effectLst>
                  <a:outerShdw blurRad="38100" dist="19050" dir="2700000" algn="tl" rotWithShape="0">
                    <a:schemeClr val="dk1">
                      <a:alpha val="40000"/>
                    </a:schemeClr>
                  </a:outerShdw>
                </a:effectLst>
              </a:rPr>
              <a:t>	occur </a:t>
            </a:r>
            <a:r>
              <a:rPr lang="en-US" sz="1600" dirty="0">
                <a:ln w="0"/>
                <a:solidFill>
                  <a:schemeClr val="tx1"/>
                </a:solidFill>
                <a:effectLst>
                  <a:outerShdw blurRad="38100" dist="19050" dir="2700000" algn="tl" rotWithShape="0">
                    <a:schemeClr val="dk1">
                      <a:alpha val="40000"/>
                    </a:schemeClr>
                  </a:outerShdw>
                </a:effectLst>
              </a:rPr>
              <a:t>on</a:t>
            </a:r>
            <a:r>
              <a:rPr lang="en-US" sz="1600" dirty="0" smtClean="0">
                <a:ln w="0"/>
                <a:solidFill>
                  <a:schemeClr val="tx1"/>
                </a:solidFill>
                <a:effectLst>
                  <a:outerShdw blurRad="38100" dist="19050" dir="2700000" algn="tl" rotWithShape="0">
                    <a:schemeClr val="dk1">
                      <a:alpha val="40000"/>
                    </a:schemeClr>
                  </a:outerShdw>
                </a:effectLst>
              </a:rPr>
              <a:t>.</a:t>
            </a:r>
            <a:br>
              <a:rPr lang="en-US" sz="1600" dirty="0" smtClean="0">
                <a:ln w="0"/>
                <a:solidFill>
                  <a:schemeClr val="tx1"/>
                </a:solidFill>
                <a:effectLst>
                  <a:outerShdw blurRad="38100" dist="19050" dir="2700000" algn="tl" rotWithShape="0">
                    <a:schemeClr val="dk1">
                      <a:alpha val="40000"/>
                    </a:schemeClr>
                  </a:outerShdw>
                </a:effectLst>
              </a:rPr>
            </a:br>
            <a:r>
              <a:rPr lang="en-US" sz="1600" dirty="0">
                <a:ln w="0"/>
                <a:solidFill>
                  <a:schemeClr val="tx1"/>
                </a:solidFill>
                <a:effectLst>
                  <a:outerShdw blurRad="38100" dist="19050" dir="2700000" algn="tl" rotWithShape="0">
                    <a:schemeClr val="dk1">
                      <a:alpha val="40000"/>
                    </a:schemeClr>
                  </a:outerShdw>
                </a:effectLst>
              </a:rPr>
              <a:t/>
            </a:r>
            <a:br>
              <a:rPr lang="en-US" sz="1600" dirty="0">
                <a:ln w="0"/>
                <a:solidFill>
                  <a:schemeClr val="tx1"/>
                </a:solidFill>
                <a:effectLst>
                  <a:outerShdw blurRad="38100" dist="19050" dir="2700000" algn="tl" rotWithShape="0">
                    <a:schemeClr val="dk1">
                      <a:alpha val="40000"/>
                    </a:schemeClr>
                  </a:outerShdw>
                </a:effectLst>
              </a:rPr>
            </a:br>
            <a:r>
              <a:rPr lang="en-US" sz="1600" dirty="0" smtClean="0">
                <a:ln w="0"/>
                <a:solidFill>
                  <a:schemeClr val="tx1"/>
                </a:solidFill>
                <a:effectLst>
                  <a:outerShdw blurRad="38100" dist="19050" dir="2700000" algn="tl" rotWithShape="0">
                    <a:schemeClr val="dk1">
                      <a:alpha val="40000"/>
                    </a:schemeClr>
                  </a:outerShdw>
                </a:effectLst>
              </a:rPr>
              <a:t>	2.The </a:t>
            </a:r>
            <a:r>
              <a:rPr lang="en-US" sz="1600" dirty="0">
                <a:ln w="0"/>
                <a:solidFill>
                  <a:schemeClr val="tx1"/>
                </a:solidFill>
                <a:effectLst>
                  <a:outerShdw blurRad="38100" dist="19050" dir="2700000" algn="tl" rotWithShape="0">
                    <a:schemeClr val="dk1">
                      <a:alpha val="40000"/>
                    </a:schemeClr>
                  </a:outerShdw>
                </a:effectLst>
              </a:rPr>
              <a:t>server invokes the accept() method of the </a:t>
            </a:r>
            <a:r>
              <a:rPr lang="en-US" sz="1600" dirty="0" err="1">
                <a:ln w="0"/>
                <a:solidFill>
                  <a:schemeClr val="tx1"/>
                </a:solidFill>
                <a:effectLst>
                  <a:outerShdw blurRad="38100" dist="19050" dir="2700000" algn="tl" rotWithShape="0">
                    <a:schemeClr val="dk1">
                      <a:alpha val="40000"/>
                    </a:schemeClr>
                  </a:outerShdw>
                </a:effectLst>
              </a:rPr>
              <a:t>ServerSocket</a:t>
            </a:r>
            <a:r>
              <a:rPr lang="en-US" sz="1600" dirty="0">
                <a:ln w="0"/>
                <a:solidFill>
                  <a:schemeClr val="tx1"/>
                </a:solidFill>
                <a:effectLst>
                  <a:outerShdw blurRad="38100" dist="19050" dir="2700000" algn="tl" rotWithShape="0">
                    <a:schemeClr val="dk1">
                      <a:alpha val="40000"/>
                    </a:schemeClr>
                  </a:outerShdw>
                </a:effectLst>
              </a:rPr>
              <a:t> class. This method waits until a </a:t>
            </a:r>
            <a:r>
              <a:rPr lang="en-US" sz="1600" dirty="0" smtClean="0">
                <a:ln w="0"/>
                <a:solidFill>
                  <a:schemeClr val="tx1"/>
                </a:solidFill>
                <a:effectLst>
                  <a:outerShdw blurRad="38100" dist="19050" dir="2700000" algn="tl" rotWithShape="0">
                    <a:schemeClr val="dk1">
                      <a:alpha val="40000"/>
                    </a:schemeClr>
                  </a:outerShdw>
                </a:effectLst>
              </a:rPr>
              <a:t>	client 	connects </a:t>
            </a:r>
            <a:r>
              <a:rPr lang="en-US" sz="1600" dirty="0">
                <a:ln w="0"/>
                <a:solidFill>
                  <a:schemeClr val="tx1"/>
                </a:solidFill>
                <a:effectLst>
                  <a:outerShdw blurRad="38100" dist="19050" dir="2700000" algn="tl" rotWithShape="0">
                    <a:schemeClr val="dk1">
                      <a:alpha val="40000"/>
                    </a:schemeClr>
                  </a:outerShdw>
                </a:effectLst>
              </a:rPr>
              <a:t>to the server on the given port</a:t>
            </a:r>
            <a:r>
              <a:rPr lang="en-US" sz="1600" dirty="0" smtClean="0">
                <a:ln w="0"/>
                <a:solidFill>
                  <a:schemeClr val="tx1"/>
                </a:solidFill>
                <a:effectLst>
                  <a:outerShdw blurRad="38100" dist="19050" dir="2700000" algn="tl" rotWithShape="0">
                    <a:schemeClr val="dk1">
                      <a:alpha val="40000"/>
                    </a:schemeClr>
                  </a:outerShdw>
                </a:effectLst>
              </a:rPr>
              <a:t>.</a:t>
            </a:r>
            <a:br>
              <a:rPr lang="en-US" sz="1600" dirty="0" smtClean="0">
                <a:ln w="0"/>
                <a:solidFill>
                  <a:schemeClr val="tx1"/>
                </a:solidFill>
                <a:effectLst>
                  <a:outerShdw blurRad="38100" dist="19050" dir="2700000" algn="tl" rotWithShape="0">
                    <a:schemeClr val="dk1">
                      <a:alpha val="40000"/>
                    </a:schemeClr>
                  </a:outerShdw>
                </a:effectLst>
              </a:rPr>
            </a:br>
            <a:r>
              <a:rPr lang="en-US" sz="1600" dirty="0">
                <a:ln w="0"/>
                <a:solidFill>
                  <a:schemeClr val="tx1"/>
                </a:solidFill>
                <a:effectLst>
                  <a:outerShdw blurRad="38100" dist="19050" dir="2700000" algn="tl" rotWithShape="0">
                    <a:schemeClr val="dk1">
                      <a:alpha val="40000"/>
                    </a:schemeClr>
                  </a:outerShdw>
                </a:effectLst>
              </a:rPr>
              <a:t/>
            </a:r>
            <a:br>
              <a:rPr lang="en-US" sz="1600" dirty="0">
                <a:ln w="0"/>
                <a:solidFill>
                  <a:schemeClr val="tx1"/>
                </a:solidFill>
                <a:effectLst>
                  <a:outerShdw blurRad="38100" dist="19050" dir="2700000" algn="tl" rotWithShape="0">
                    <a:schemeClr val="dk1">
                      <a:alpha val="40000"/>
                    </a:schemeClr>
                  </a:outerShdw>
                </a:effectLst>
              </a:rPr>
            </a:br>
            <a:r>
              <a:rPr lang="en-US" sz="1600" dirty="0" smtClean="0">
                <a:ln w="0"/>
                <a:solidFill>
                  <a:schemeClr val="tx1"/>
                </a:solidFill>
                <a:effectLst>
                  <a:outerShdw blurRad="38100" dist="19050" dir="2700000" algn="tl" rotWithShape="0">
                    <a:schemeClr val="dk1">
                      <a:alpha val="40000"/>
                    </a:schemeClr>
                  </a:outerShdw>
                </a:effectLst>
              </a:rPr>
              <a:t>	3.After </a:t>
            </a:r>
            <a:r>
              <a:rPr lang="en-US" sz="1600" dirty="0">
                <a:ln w="0"/>
                <a:solidFill>
                  <a:schemeClr val="tx1"/>
                </a:solidFill>
                <a:effectLst>
                  <a:outerShdw blurRad="38100" dist="19050" dir="2700000" algn="tl" rotWithShape="0">
                    <a:schemeClr val="dk1">
                      <a:alpha val="40000"/>
                    </a:schemeClr>
                  </a:outerShdw>
                </a:effectLst>
              </a:rPr>
              <a:t>the server is waiting, a client instantiates a Socket object, specifying the server name and </a:t>
            </a:r>
            <a:r>
              <a:rPr lang="en-US" sz="1600" dirty="0" smtClean="0">
                <a:ln w="0"/>
                <a:solidFill>
                  <a:schemeClr val="tx1"/>
                </a:solidFill>
                <a:effectLst>
                  <a:outerShdw blurRad="38100" dist="19050" dir="2700000" algn="tl" rotWithShape="0">
                    <a:schemeClr val="dk1">
                      <a:alpha val="40000"/>
                    </a:schemeClr>
                  </a:outerShdw>
                </a:effectLst>
              </a:rPr>
              <a:t>	the </a:t>
            </a:r>
            <a:r>
              <a:rPr lang="en-US" sz="1600" dirty="0">
                <a:ln w="0"/>
                <a:solidFill>
                  <a:schemeClr val="tx1"/>
                </a:solidFill>
                <a:effectLst>
                  <a:outerShdw blurRad="38100" dist="19050" dir="2700000" algn="tl" rotWithShape="0">
                    <a:schemeClr val="dk1">
                      <a:alpha val="40000"/>
                    </a:schemeClr>
                  </a:outerShdw>
                </a:effectLst>
              </a:rPr>
              <a:t>port number to connect to</a:t>
            </a:r>
            <a:r>
              <a:rPr lang="en-US" sz="1600" dirty="0" smtClean="0">
                <a:ln w="0"/>
                <a:solidFill>
                  <a:schemeClr val="tx1"/>
                </a:solidFill>
                <a:effectLst>
                  <a:outerShdw blurRad="38100" dist="19050" dir="2700000" algn="tl" rotWithShape="0">
                    <a:schemeClr val="dk1">
                      <a:alpha val="40000"/>
                    </a:schemeClr>
                  </a:outerShdw>
                </a:effectLst>
              </a:rPr>
              <a:t>.</a:t>
            </a:r>
            <a:br>
              <a:rPr lang="en-US" sz="1600" dirty="0" smtClean="0">
                <a:ln w="0"/>
                <a:solidFill>
                  <a:schemeClr val="tx1"/>
                </a:solidFill>
                <a:effectLst>
                  <a:outerShdw blurRad="38100" dist="19050" dir="2700000" algn="tl" rotWithShape="0">
                    <a:schemeClr val="dk1">
                      <a:alpha val="40000"/>
                    </a:schemeClr>
                  </a:outerShdw>
                </a:effectLst>
              </a:rPr>
            </a:br>
            <a:r>
              <a:rPr lang="en-US" sz="1600" dirty="0">
                <a:ln w="0"/>
                <a:solidFill>
                  <a:schemeClr val="tx1"/>
                </a:solidFill>
                <a:effectLst>
                  <a:outerShdw blurRad="38100" dist="19050" dir="2700000" algn="tl" rotWithShape="0">
                    <a:schemeClr val="dk1">
                      <a:alpha val="40000"/>
                    </a:schemeClr>
                  </a:outerShdw>
                </a:effectLst>
              </a:rPr>
              <a:t/>
            </a:r>
            <a:br>
              <a:rPr lang="en-US" sz="1600" dirty="0">
                <a:ln w="0"/>
                <a:solidFill>
                  <a:schemeClr val="tx1"/>
                </a:solidFill>
                <a:effectLst>
                  <a:outerShdw blurRad="38100" dist="19050" dir="2700000" algn="tl" rotWithShape="0">
                    <a:schemeClr val="dk1">
                      <a:alpha val="40000"/>
                    </a:schemeClr>
                  </a:outerShdw>
                </a:effectLst>
              </a:rPr>
            </a:br>
            <a:r>
              <a:rPr lang="en-US" sz="1600" dirty="0" smtClean="0">
                <a:ln w="0"/>
                <a:solidFill>
                  <a:schemeClr val="tx1"/>
                </a:solidFill>
                <a:effectLst>
                  <a:outerShdw blurRad="38100" dist="19050" dir="2700000" algn="tl" rotWithShape="0">
                    <a:schemeClr val="dk1">
                      <a:alpha val="40000"/>
                    </a:schemeClr>
                  </a:outerShdw>
                </a:effectLst>
              </a:rPr>
              <a:t>	4.The </a:t>
            </a:r>
            <a:r>
              <a:rPr lang="en-US" sz="1600" dirty="0">
                <a:ln w="0"/>
                <a:solidFill>
                  <a:schemeClr val="tx1"/>
                </a:solidFill>
                <a:effectLst>
                  <a:outerShdw blurRad="38100" dist="19050" dir="2700000" algn="tl" rotWithShape="0">
                    <a:schemeClr val="dk1">
                      <a:alpha val="40000"/>
                    </a:schemeClr>
                  </a:outerShdw>
                </a:effectLst>
              </a:rPr>
              <a:t>constructor of the Socket class attempts to connect the client to the specified server and </a:t>
            </a:r>
            <a:r>
              <a:rPr lang="en-US" sz="1600" dirty="0" smtClean="0">
                <a:ln w="0"/>
                <a:solidFill>
                  <a:schemeClr val="tx1"/>
                </a:solidFill>
                <a:effectLst>
                  <a:outerShdw blurRad="38100" dist="19050" dir="2700000" algn="tl" rotWithShape="0">
                    <a:schemeClr val="dk1">
                      <a:alpha val="40000"/>
                    </a:schemeClr>
                  </a:outerShdw>
                </a:effectLst>
              </a:rPr>
              <a:t>	the </a:t>
            </a:r>
            <a:r>
              <a:rPr lang="en-US" sz="1600" dirty="0">
                <a:ln w="0"/>
                <a:solidFill>
                  <a:schemeClr val="tx1"/>
                </a:solidFill>
                <a:effectLst>
                  <a:outerShdw blurRad="38100" dist="19050" dir="2700000" algn="tl" rotWithShape="0">
                    <a:schemeClr val="dk1">
                      <a:alpha val="40000"/>
                    </a:schemeClr>
                  </a:outerShdw>
                </a:effectLst>
              </a:rPr>
              <a:t>port number. If communication is established, the client now has a Socket object capable of </a:t>
            </a:r>
            <a:r>
              <a:rPr lang="en-US" sz="1600" dirty="0" smtClean="0">
                <a:ln w="0"/>
                <a:solidFill>
                  <a:schemeClr val="tx1"/>
                </a:solidFill>
                <a:effectLst>
                  <a:outerShdw blurRad="38100" dist="19050" dir="2700000" algn="tl" rotWithShape="0">
                    <a:schemeClr val="dk1">
                      <a:alpha val="40000"/>
                    </a:schemeClr>
                  </a:outerShdw>
                </a:effectLst>
              </a:rPr>
              <a:t>	communicating </a:t>
            </a:r>
            <a:r>
              <a:rPr lang="en-US" sz="1600" dirty="0">
                <a:ln w="0"/>
                <a:solidFill>
                  <a:schemeClr val="tx1"/>
                </a:solidFill>
                <a:effectLst>
                  <a:outerShdw blurRad="38100" dist="19050" dir="2700000" algn="tl" rotWithShape="0">
                    <a:schemeClr val="dk1">
                      <a:alpha val="40000"/>
                    </a:schemeClr>
                  </a:outerShdw>
                </a:effectLst>
              </a:rPr>
              <a:t>with the server</a:t>
            </a:r>
            <a:r>
              <a:rPr lang="en-US" sz="1600" dirty="0" smtClean="0">
                <a:ln w="0"/>
                <a:solidFill>
                  <a:schemeClr val="tx1"/>
                </a:solidFill>
                <a:effectLst>
                  <a:outerShdw blurRad="38100" dist="19050" dir="2700000" algn="tl" rotWithShape="0">
                    <a:schemeClr val="dk1">
                      <a:alpha val="40000"/>
                    </a:schemeClr>
                  </a:outerShdw>
                </a:effectLst>
              </a:rPr>
              <a:t>.</a:t>
            </a:r>
            <a:br>
              <a:rPr lang="en-US" sz="1600" dirty="0" smtClean="0">
                <a:ln w="0"/>
                <a:solidFill>
                  <a:schemeClr val="tx1"/>
                </a:solidFill>
                <a:effectLst>
                  <a:outerShdw blurRad="38100" dist="19050" dir="2700000" algn="tl" rotWithShape="0">
                    <a:schemeClr val="dk1">
                      <a:alpha val="40000"/>
                    </a:schemeClr>
                  </a:outerShdw>
                </a:effectLst>
              </a:rPr>
            </a:br>
            <a:r>
              <a:rPr lang="en-US" sz="1600" dirty="0">
                <a:ln w="0"/>
                <a:solidFill>
                  <a:schemeClr val="tx1"/>
                </a:solidFill>
                <a:effectLst>
                  <a:outerShdw blurRad="38100" dist="19050" dir="2700000" algn="tl" rotWithShape="0">
                    <a:schemeClr val="dk1">
                      <a:alpha val="40000"/>
                    </a:schemeClr>
                  </a:outerShdw>
                </a:effectLst>
              </a:rPr>
              <a:t/>
            </a:r>
            <a:br>
              <a:rPr lang="en-US" sz="1600" dirty="0">
                <a:ln w="0"/>
                <a:solidFill>
                  <a:schemeClr val="tx1"/>
                </a:solidFill>
                <a:effectLst>
                  <a:outerShdw blurRad="38100" dist="19050" dir="2700000" algn="tl" rotWithShape="0">
                    <a:schemeClr val="dk1">
                      <a:alpha val="40000"/>
                    </a:schemeClr>
                  </a:outerShdw>
                </a:effectLst>
              </a:rPr>
            </a:br>
            <a:r>
              <a:rPr lang="en-US" sz="1600" dirty="0" smtClean="0">
                <a:ln w="0"/>
                <a:solidFill>
                  <a:schemeClr val="tx1"/>
                </a:solidFill>
                <a:effectLst>
                  <a:outerShdw blurRad="38100" dist="19050" dir="2700000" algn="tl" rotWithShape="0">
                    <a:schemeClr val="dk1">
                      <a:alpha val="40000"/>
                    </a:schemeClr>
                  </a:outerShdw>
                </a:effectLst>
              </a:rPr>
              <a:t>	5.On </a:t>
            </a:r>
            <a:r>
              <a:rPr lang="en-US" sz="1600" dirty="0">
                <a:ln w="0"/>
                <a:solidFill>
                  <a:schemeClr val="tx1"/>
                </a:solidFill>
                <a:effectLst>
                  <a:outerShdw blurRad="38100" dist="19050" dir="2700000" algn="tl" rotWithShape="0">
                    <a:schemeClr val="dk1">
                      <a:alpha val="40000"/>
                    </a:schemeClr>
                  </a:outerShdw>
                </a:effectLst>
              </a:rPr>
              <a:t>the server side, the accept() method returns a reference to a new socket on the server that </a:t>
            </a:r>
            <a:r>
              <a:rPr lang="en-US" sz="1600" dirty="0" smtClean="0">
                <a:ln w="0"/>
                <a:solidFill>
                  <a:schemeClr val="tx1"/>
                </a:solidFill>
                <a:effectLst>
                  <a:outerShdw blurRad="38100" dist="19050" dir="2700000" algn="tl" rotWithShape="0">
                    <a:schemeClr val="dk1">
                      <a:alpha val="40000"/>
                    </a:schemeClr>
                  </a:outerShdw>
                </a:effectLst>
              </a:rPr>
              <a:t>	is 	connected </a:t>
            </a:r>
            <a:r>
              <a:rPr lang="en-US" sz="1600" dirty="0">
                <a:ln w="0"/>
                <a:solidFill>
                  <a:schemeClr val="tx1"/>
                </a:solidFill>
                <a:effectLst>
                  <a:outerShdw blurRad="38100" dist="19050" dir="2700000" algn="tl" rotWithShape="0">
                    <a:schemeClr val="dk1">
                      <a:alpha val="40000"/>
                    </a:schemeClr>
                  </a:outerShdw>
                </a:effectLst>
              </a:rPr>
              <a:t>to the client's socket</a:t>
            </a:r>
            <a:r>
              <a:rPr lang="en-US" sz="1600" dirty="0" smtClean="0">
                <a:ln w="0"/>
                <a:solidFill>
                  <a:schemeClr val="tx1"/>
                </a:solidFill>
                <a:effectLst>
                  <a:outerShdw blurRad="38100" dist="19050" dir="2700000" algn="tl" rotWithShape="0">
                    <a:schemeClr val="dk1">
                      <a:alpha val="40000"/>
                    </a:schemeClr>
                  </a:outerShdw>
                </a:effectLst>
              </a:rPr>
              <a:t>.</a:t>
            </a:r>
            <a:br>
              <a:rPr lang="en-US" sz="1600" dirty="0" smtClean="0">
                <a:ln w="0"/>
                <a:solidFill>
                  <a:schemeClr val="tx1"/>
                </a:solidFill>
                <a:effectLst>
                  <a:outerShdw blurRad="38100" dist="19050" dir="2700000" algn="tl" rotWithShape="0">
                    <a:schemeClr val="dk1">
                      <a:alpha val="40000"/>
                    </a:schemeClr>
                  </a:outerShdw>
                </a:effectLst>
              </a:rPr>
            </a:br>
            <a:r>
              <a:rPr lang="en-US" sz="1600" dirty="0">
                <a:ln w="0"/>
                <a:solidFill>
                  <a:schemeClr val="tx1"/>
                </a:solidFill>
                <a:effectLst>
                  <a:outerShdw blurRad="38100" dist="19050" dir="2700000" algn="tl" rotWithShape="0">
                    <a:schemeClr val="dk1">
                      <a:alpha val="40000"/>
                    </a:schemeClr>
                  </a:outerShdw>
                </a:effectLst>
              </a:rPr>
              <a:t/>
            </a:r>
            <a:br>
              <a:rPr lang="en-US" sz="1600" dirty="0">
                <a:ln w="0"/>
                <a:solidFill>
                  <a:schemeClr val="tx1"/>
                </a:solidFill>
                <a:effectLst>
                  <a:outerShdw blurRad="38100" dist="19050" dir="2700000" algn="tl" rotWithShape="0">
                    <a:schemeClr val="dk1">
                      <a:alpha val="40000"/>
                    </a:schemeClr>
                  </a:outerShdw>
                </a:effectLst>
              </a:rPr>
            </a:br>
            <a:r>
              <a:rPr lang="en-US" sz="1600" dirty="0">
                <a:ln w="0"/>
                <a:solidFill>
                  <a:schemeClr val="tx1"/>
                </a:solidFill>
                <a:effectLst>
                  <a:outerShdw blurRad="38100" dist="19050" dir="2700000" algn="tl" rotWithShape="0">
                    <a:schemeClr val="dk1">
                      <a:alpha val="40000"/>
                    </a:schemeClr>
                  </a:outerShdw>
                </a:effectLst>
              </a:rPr>
              <a:t>After the connections are established, communication can occur using I/O streams. Each socket has both an </a:t>
            </a:r>
            <a:r>
              <a:rPr lang="en-US" sz="1600" dirty="0" err="1">
                <a:ln w="0"/>
                <a:solidFill>
                  <a:schemeClr val="tx1"/>
                </a:solidFill>
                <a:effectLst>
                  <a:outerShdw blurRad="38100" dist="19050" dir="2700000" algn="tl" rotWithShape="0">
                    <a:schemeClr val="dk1">
                      <a:alpha val="40000"/>
                    </a:schemeClr>
                  </a:outerShdw>
                </a:effectLst>
              </a:rPr>
              <a:t>OutputStream</a:t>
            </a:r>
            <a:r>
              <a:rPr lang="en-US" sz="1600" dirty="0">
                <a:ln w="0"/>
                <a:solidFill>
                  <a:schemeClr val="tx1"/>
                </a:solidFill>
                <a:effectLst>
                  <a:outerShdw blurRad="38100" dist="19050" dir="2700000" algn="tl" rotWithShape="0">
                    <a:schemeClr val="dk1">
                      <a:alpha val="40000"/>
                    </a:schemeClr>
                  </a:outerShdw>
                </a:effectLst>
              </a:rPr>
              <a:t> and an </a:t>
            </a:r>
            <a:r>
              <a:rPr lang="en-US" sz="1600" dirty="0" err="1">
                <a:ln w="0"/>
                <a:solidFill>
                  <a:schemeClr val="tx1"/>
                </a:solidFill>
                <a:effectLst>
                  <a:outerShdw blurRad="38100" dist="19050" dir="2700000" algn="tl" rotWithShape="0">
                    <a:schemeClr val="dk1">
                      <a:alpha val="40000"/>
                    </a:schemeClr>
                  </a:outerShdw>
                </a:effectLst>
              </a:rPr>
              <a:t>InputStream</a:t>
            </a:r>
            <a:r>
              <a:rPr lang="en-US" sz="1600" dirty="0">
                <a:ln w="0"/>
                <a:solidFill>
                  <a:schemeClr val="tx1"/>
                </a:solidFill>
                <a:effectLst>
                  <a:outerShdw blurRad="38100" dist="19050" dir="2700000" algn="tl" rotWithShape="0">
                    <a:schemeClr val="dk1">
                      <a:alpha val="40000"/>
                    </a:schemeClr>
                  </a:outerShdw>
                </a:effectLst>
              </a:rPr>
              <a:t>. The client's </a:t>
            </a:r>
            <a:r>
              <a:rPr lang="en-US" sz="1600" dirty="0" err="1">
                <a:ln w="0"/>
                <a:solidFill>
                  <a:schemeClr val="tx1"/>
                </a:solidFill>
                <a:effectLst>
                  <a:outerShdw blurRad="38100" dist="19050" dir="2700000" algn="tl" rotWithShape="0">
                    <a:schemeClr val="dk1">
                      <a:alpha val="40000"/>
                    </a:schemeClr>
                  </a:outerShdw>
                </a:effectLst>
              </a:rPr>
              <a:t>OutputStream</a:t>
            </a:r>
            <a:r>
              <a:rPr lang="en-US" sz="1600" dirty="0">
                <a:ln w="0"/>
                <a:solidFill>
                  <a:schemeClr val="tx1"/>
                </a:solidFill>
                <a:effectLst>
                  <a:outerShdw blurRad="38100" dist="19050" dir="2700000" algn="tl" rotWithShape="0">
                    <a:schemeClr val="dk1">
                      <a:alpha val="40000"/>
                    </a:schemeClr>
                  </a:outerShdw>
                </a:effectLst>
              </a:rPr>
              <a:t> is connected to the server's </a:t>
            </a:r>
            <a:r>
              <a:rPr lang="en-US" sz="1600" dirty="0" err="1">
                <a:ln w="0"/>
                <a:solidFill>
                  <a:schemeClr val="tx1"/>
                </a:solidFill>
                <a:effectLst>
                  <a:outerShdw blurRad="38100" dist="19050" dir="2700000" algn="tl" rotWithShape="0">
                    <a:schemeClr val="dk1">
                      <a:alpha val="40000"/>
                    </a:schemeClr>
                  </a:outerShdw>
                </a:effectLst>
              </a:rPr>
              <a:t>InputStream</a:t>
            </a:r>
            <a:r>
              <a:rPr lang="en-US" sz="1600" dirty="0">
                <a:ln w="0"/>
                <a:solidFill>
                  <a:schemeClr val="tx1"/>
                </a:solidFill>
                <a:effectLst>
                  <a:outerShdw blurRad="38100" dist="19050" dir="2700000" algn="tl" rotWithShape="0">
                    <a:schemeClr val="dk1">
                      <a:alpha val="40000"/>
                    </a:schemeClr>
                  </a:outerShdw>
                </a:effectLst>
              </a:rPr>
              <a:t>, and the client's </a:t>
            </a:r>
            <a:r>
              <a:rPr lang="en-US" sz="1600" dirty="0" err="1">
                <a:ln w="0"/>
                <a:solidFill>
                  <a:schemeClr val="tx1"/>
                </a:solidFill>
                <a:effectLst>
                  <a:outerShdw blurRad="38100" dist="19050" dir="2700000" algn="tl" rotWithShape="0">
                    <a:schemeClr val="dk1">
                      <a:alpha val="40000"/>
                    </a:schemeClr>
                  </a:outerShdw>
                </a:effectLst>
              </a:rPr>
              <a:t>InputStream</a:t>
            </a:r>
            <a:r>
              <a:rPr lang="en-US" sz="1600" dirty="0">
                <a:ln w="0"/>
                <a:solidFill>
                  <a:schemeClr val="tx1"/>
                </a:solidFill>
                <a:effectLst>
                  <a:outerShdw blurRad="38100" dist="19050" dir="2700000" algn="tl" rotWithShape="0">
                    <a:schemeClr val="dk1">
                      <a:alpha val="40000"/>
                    </a:schemeClr>
                  </a:outerShdw>
                </a:effectLst>
              </a:rPr>
              <a:t> is connected to the server's </a:t>
            </a:r>
            <a:r>
              <a:rPr lang="en-US" sz="1600" dirty="0" err="1">
                <a:ln w="0"/>
                <a:solidFill>
                  <a:schemeClr val="tx1"/>
                </a:solidFill>
                <a:effectLst>
                  <a:outerShdw blurRad="38100" dist="19050" dir="2700000" algn="tl" rotWithShape="0">
                    <a:schemeClr val="dk1">
                      <a:alpha val="40000"/>
                    </a:schemeClr>
                  </a:outerShdw>
                </a:effectLst>
              </a:rPr>
              <a:t>OutputStream</a:t>
            </a:r>
            <a:r>
              <a:rPr lang="en-US" sz="1600" dirty="0" smtClean="0">
                <a:ln w="0"/>
                <a:solidFill>
                  <a:schemeClr val="tx1"/>
                </a:solidFill>
                <a:effectLst>
                  <a:outerShdw blurRad="38100" dist="19050" dir="2700000" algn="tl" rotWithShape="0">
                    <a:schemeClr val="dk1">
                      <a:alpha val="40000"/>
                    </a:schemeClr>
                  </a:outerShdw>
                </a:effectLst>
              </a:rPr>
              <a:t>.</a:t>
            </a:r>
            <a:br>
              <a:rPr lang="en-US" sz="1600" dirty="0" smtClean="0">
                <a:ln w="0"/>
                <a:solidFill>
                  <a:schemeClr val="tx1"/>
                </a:solidFill>
                <a:effectLst>
                  <a:outerShdw blurRad="38100" dist="19050" dir="2700000" algn="tl" rotWithShape="0">
                    <a:schemeClr val="dk1">
                      <a:alpha val="40000"/>
                    </a:schemeClr>
                  </a:outerShdw>
                </a:effectLst>
              </a:rPr>
            </a:br>
            <a:r>
              <a:rPr lang="en-US" sz="1600" dirty="0">
                <a:ln w="0"/>
                <a:solidFill>
                  <a:schemeClr val="tx1"/>
                </a:solidFill>
                <a:effectLst>
                  <a:outerShdw blurRad="38100" dist="19050" dir="2700000" algn="tl" rotWithShape="0">
                    <a:schemeClr val="dk1">
                      <a:alpha val="40000"/>
                    </a:schemeClr>
                  </a:outerShdw>
                </a:effectLst>
              </a:rPr>
              <a:t/>
            </a:r>
            <a:br>
              <a:rPr lang="en-US" sz="1600" dirty="0">
                <a:ln w="0"/>
                <a:solidFill>
                  <a:schemeClr val="tx1"/>
                </a:solidFill>
                <a:effectLst>
                  <a:outerShdw blurRad="38100" dist="19050" dir="2700000" algn="tl" rotWithShape="0">
                    <a:schemeClr val="dk1">
                      <a:alpha val="40000"/>
                    </a:schemeClr>
                  </a:outerShdw>
                </a:effectLst>
              </a:rPr>
            </a:br>
            <a:r>
              <a:rPr lang="en-US" sz="1600" dirty="0">
                <a:ln w="0"/>
                <a:solidFill>
                  <a:schemeClr val="tx1"/>
                </a:solidFill>
                <a:effectLst>
                  <a:outerShdw blurRad="38100" dist="19050" dir="2700000" algn="tl" rotWithShape="0">
                    <a:schemeClr val="dk1">
                      <a:alpha val="40000"/>
                    </a:schemeClr>
                  </a:outerShdw>
                </a:effectLst>
              </a:rPr>
              <a:t>TCP is a two-way communication protocol, hence data can be sent across both streams at the same time. Following are the useful classes providing complete set of methods to implement sockets.</a:t>
            </a:r>
            <a:br>
              <a:rPr lang="en-US" sz="1600" dirty="0">
                <a:ln w="0"/>
                <a:solidFill>
                  <a:schemeClr val="tx1"/>
                </a:solidFill>
                <a:effectLst>
                  <a:outerShdw blurRad="38100" dist="19050" dir="2700000" algn="tl" rotWithShape="0">
                    <a:schemeClr val="dk1">
                      <a:alpha val="40000"/>
                    </a:schemeClr>
                  </a:outerShdw>
                </a:effectLst>
              </a:rPr>
            </a:br>
            <a:endParaRPr lang="en-IN" sz="16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16089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E8BA6-7E77-4A60-81F9-31FDFD6FF476}"/>
              </a:ext>
            </a:extLst>
          </p:cNvPr>
          <p:cNvSpPr txBox="1"/>
          <p:nvPr/>
        </p:nvSpPr>
        <p:spPr>
          <a:xfrm>
            <a:off x="1574801" y="724257"/>
            <a:ext cx="2037737" cy="461665"/>
          </a:xfrm>
          <a:prstGeom prst="rect">
            <a:avLst/>
          </a:prstGeom>
          <a:noFill/>
        </p:spPr>
        <p:txBody>
          <a:bodyPr wrap="none" rtlCol="0">
            <a:spAutoFit/>
          </a:bodyPr>
          <a:lstStyle/>
          <a:p>
            <a:r>
              <a:rPr lang="en-IN" sz="2400" b="1" u="sng" dirty="0"/>
              <a:t>Socket class</a:t>
            </a:r>
          </a:p>
        </p:txBody>
      </p:sp>
      <p:sp>
        <p:nvSpPr>
          <p:cNvPr id="4" name="Rectangle 3"/>
          <p:cNvSpPr/>
          <p:nvPr/>
        </p:nvSpPr>
        <p:spPr>
          <a:xfrm>
            <a:off x="1360804" y="1573659"/>
            <a:ext cx="10160635" cy="1754326"/>
          </a:xfrm>
          <a:prstGeom prst="rect">
            <a:avLst/>
          </a:prstGeom>
        </p:spPr>
        <p:txBody>
          <a:bodyPr wrap="square">
            <a:spAutoFit/>
          </a:bodyPr>
          <a:lstStyle/>
          <a:p>
            <a:r>
              <a:rPr lang="en-US" dirty="0"/>
              <a:t>A socket is simply an endpoint for communications between the machines. The Socket class can be used to create a socket</a:t>
            </a:r>
            <a:r>
              <a:rPr lang="en-US" dirty="0" smtClean="0"/>
              <a:t>.</a:t>
            </a:r>
          </a:p>
          <a:p>
            <a:endParaRPr lang="en-US" dirty="0"/>
          </a:p>
          <a:p>
            <a:r>
              <a:rPr lang="en-IN" dirty="0" smtClean="0"/>
              <a:t>Important methods</a:t>
            </a:r>
          </a:p>
          <a:p>
            <a:endParaRPr lang="en-IN"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641473608"/>
              </p:ext>
            </p:extLst>
          </p:nvPr>
        </p:nvGraphicFramePr>
        <p:xfrm>
          <a:off x="1463039" y="3187700"/>
          <a:ext cx="9489440" cy="3091180"/>
        </p:xfrm>
        <a:graphic>
          <a:graphicData uri="http://schemas.openxmlformats.org/drawingml/2006/table">
            <a:tbl>
              <a:tblPr/>
              <a:tblGrid>
                <a:gridCol w="4744720">
                  <a:extLst>
                    <a:ext uri="{9D8B030D-6E8A-4147-A177-3AD203B41FA5}">
                      <a16:colId xmlns:a16="http://schemas.microsoft.com/office/drawing/2014/main" val="2150796234"/>
                    </a:ext>
                  </a:extLst>
                </a:gridCol>
                <a:gridCol w="4744720">
                  <a:extLst>
                    <a:ext uri="{9D8B030D-6E8A-4147-A177-3AD203B41FA5}">
                      <a16:colId xmlns:a16="http://schemas.microsoft.com/office/drawing/2014/main" val="2490761697"/>
                    </a:ext>
                  </a:extLst>
                </a:gridCol>
              </a:tblGrid>
              <a:tr h="643996">
                <a:tc>
                  <a:txBody>
                    <a:bodyPr/>
                    <a:lstStyle/>
                    <a:p>
                      <a:pPr algn="l" fontAlgn="t"/>
                      <a:r>
                        <a:rPr lang="en-IN">
                          <a:solidFill>
                            <a:srgbClr val="000000"/>
                          </a:solidFill>
                          <a:effectLst/>
                          <a:latin typeface="times new roman" panose="02020603050405020304" pitchFamily="18" charset="0"/>
                        </a:rPr>
                        <a:t>Method</a:t>
                      </a:r>
                    </a:p>
                  </a:txBody>
                  <a:tcPr marT="91440" marB="91440">
                    <a:lnL w="7620" cap="flat" cmpd="sng" algn="ctr">
                      <a:solidFill>
                        <a:srgbClr val="C03CA4"/>
                      </a:solidFill>
                      <a:prstDash val="solid"/>
                      <a:round/>
                      <a:headEnd type="none" w="med" len="med"/>
                      <a:tailEnd type="none" w="med" len="med"/>
                    </a:lnL>
                    <a:lnR w="7620" cap="flat" cmpd="sng" algn="ctr">
                      <a:solidFill>
                        <a:srgbClr val="C03CA4"/>
                      </a:solidFill>
                      <a:prstDash val="solid"/>
                      <a:round/>
                      <a:headEnd type="none" w="med" len="med"/>
                      <a:tailEnd type="none" w="med" len="med"/>
                    </a:lnR>
                    <a:lnT w="7620" cap="flat" cmpd="sng" algn="ctr">
                      <a:solidFill>
                        <a:srgbClr val="C03CA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w="7620" cap="flat" cmpd="sng" algn="ctr">
                      <a:solidFill>
                        <a:srgbClr val="C03CA4"/>
                      </a:solidFill>
                      <a:prstDash val="solid"/>
                      <a:round/>
                      <a:headEnd type="none" w="med" len="med"/>
                      <a:tailEnd type="none" w="med" len="med"/>
                    </a:lnL>
                    <a:lnR w="7620" cap="flat" cmpd="sng" algn="ctr">
                      <a:solidFill>
                        <a:srgbClr val="C03CA4"/>
                      </a:solidFill>
                      <a:prstDash val="solid"/>
                      <a:round/>
                      <a:headEnd type="none" w="med" len="med"/>
                      <a:tailEnd type="none" w="med" len="med"/>
                    </a:lnR>
                    <a:lnT w="7620" cap="flat" cmpd="sng" algn="ctr">
                      <a:solidFill>
                        <a:srgbClr val="C03CA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06088619"/>
                  </a:ext>
                </a:extLst>
              </a:tr>
              <a:tr h="944527">
                <a:tc>
                  <a:txBody>
                    <a:bodyPr/>
                    <a:lstStyle/>
                    <a:p>
                      <a:pPr algn="l" fontAlgn="t"/>
                      <a:r>
                        <a:rPr lang="en-IN">
                          <a:solidFill>
                            <a:srgbClr val="000000"/>
                          </a:solidFill>
                          <a:effectLst/>
                          <a:latin typeface="verdana" panose="020B0604030504040204" pitchFamily="34" charset="0"/>
                        </a:rPr>
                        <a:t>1) public InputStream getInputStream()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returns the InputStream attached with this socket.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13542406"/>
                  </a:ext>
                </a:extLst>
              </a:tr>
              <a:tr h="944527">
                <a:tc>
                  <a:txBody>
                    <a:bodyPr/>
                    <a:lstStyle/>
                    <a:p>
                      <a:pPr algn="l" fontAlgn="t"/>
                      <a:r>
                        <a:rPr lang="en-IN">
                          <a:solidFill>
                            <a:srgbClr val="000000"/>
                          </a:solidFill>
                          <a:effectLst/>
                          <a:latin typeface="verdana" panose="020B0604030504040204" pitchFamily="34" charset="0"/>
                        </a:rPr>
                        <a:t>2) public OutputStream getOutputStream()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returns the OutputStream attached with this socket.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13947246"/>
                  </a:ext>
                </a:extLst>
              </a:tr>
              <a:tr h="558130">
                <a:tc>
                  <a:txBody>
                    <a:bodyPr/>
                    <a:lstStyle/>
                    <a:p>
                      <a:pPr algn="l" fontAlgn="t"/>
                      <a:r>
                        <a:rPr lang="en-US">
                          <a:solidFill>
                            <a:srgbClr val="000000"/>
                          </a:solidFill>
                          <a:effectLst/>
                          <a:latin typeface="verdana" panose="020B0604030504040204" pitchFamily="34" charset="0"/>
                        </a:rPr>
                        <a:t>3) public synchronized void close()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closes this socket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7582736"/>
                  </a:ext>
                </a:extLst>
              </a:tr>
            </a:tbl>
          </a:graphicData>
        </a:graphic>
      </p:graphicFrame>
    </p:spTree>
    <p:extLst>
      <p:ext uri="{BB962C8B-B14F-4D97-AF65-F5344CB8AC3E}">
        <p14:creationId xmlns:p14="http://schemas.microsoft.com/office/powerpoint/2010/main" val="108609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903</TotalTime>
  <Words>256</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times new roman</vt:lpstr>
      <vt:lpstr>verdana</vt:lpstr>
      <vt:lpstr>Wingdings</vt:lpstr>
      <vt:lpstr>Wingdings 3</vt:lpstr>
      <vt:lpstr>Wisp</vt:lpstr>
      <vt:lpstr>CHATTING APPLICATION</vt:lpstr>
      <vt:lpstr>PowerPoint Presentation</vt:lpstr>
      <vt:lpstr>PowerPoint Presentation</vt:lpstr>
      <vt:lpstr>Client must contact  server server process must  first be running server must have  created socket (door) that welcomes clients contact   Client contact  server by Creating TCP socket ,specifying IP address, port number of server  process.  when client creates socket :client TCP establish connection to server TCP  when contacted by client,server TCP creates new socket for server process to communicate with that particular client  allows server to talk with multiple clients   source port numbers used to distinguish   APPLICATION VIEWPOINT: TCP provides reliable ,inorder byte –stream transfer (“pipe”)between client and server.  </vt:lpstr>
      <vt:lpstr>PowerPoint Presentation</vt:lpstr>
      <vt:lpstr>Server(running on hosted)          client  create socket   port =x,for incoming request:  ServerSocket=socket()   wait for incoming connection        create socket,  request             connect to hostid,port=x   connectionSocket=ServerSocket.accept()    clientSocket=socket()   read request from           send requesting using  connectionsocket()          clientSocket    write reply to   connectionSocket          read reply from                clientSocket  close  ConnectionSocket          close                clientSocket   </vt:lpstr>
      <vt:lpstr>PowerPoint Presentation</vt:lpstr>
      <vt:lpstr>  The following steps occur when establishing a TCP connection between Client and server using sockets −   1.The server instantiates a ServerSocket object, denoting which port number communication is to  occur on.   2.The server invokes the accept() method of the ServerSocket class. This method waits until a  client  connects to the server on the given port.   3.After the server is waiting, a client instantiates a Socket object, specifying the server name and  the port number to connect to.   4.The constructor of the Socket class attempts to connect the client to the specified server and  the port number. If communication is established, the client now has a Socket object capable of  communicating with the server.   5.On the server side, the accept() method returns a reference to a new socket on the server that  is  connected to the client's socket.  After the connections are established, communication can occur using I/O streams. Each socket has both an OutputStream and an InputStream. The client's OutputStream is connected to the server's InputStream, and the client's InputStream is connected to the server's OutputStream.  TCP is a two-way communication protocol, hence data can be sent across both streams at the same time. Following are the useful classes providing complete set of methods to implement sockets.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Implementation of sliding window protocol</dc:title>
  <dc:creator>Sri</dc:creator>
  <cp:lastModifiedBy>sanjeev kumar</cp:lastModifiedBy>
  <cp:revision>52</cp:revision>
  <dcterms:created xsi:type="dcterms:W3CDTF">2021-01-05T04:53:40Z</dcterms:created>
  <dcterms:modified xsi:type="dcterms:W3CDTF">2021-01-18T04:20:43Z</dcterms:modified>
</cp:coreProperties>
</file>