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71" r:id="rId18"/>
    <p:sldId id="272" r:id="rId19"/>
    <p:sldId id="279" r:id="rId20"/>
    <p:sldId id="273" r:id="rId21"/>
    <p:sldId id="274" r:id="rId22"/>
    <p:sldId id="275" r:id="rId23"/>
    <p:sldId id="276" r:id="rId2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1EF220-7CB0-4564-9A90-193A99344624}">
  <a:tblStyle styleId="{031EF220-7CB0-4564-9A90-193A993446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8279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198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bd820220_0_5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6bbd820220_0_5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042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bf6093f8f_0_4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g6bf6093f8f_0_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803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bd820220_0_6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6bbd820220_0_6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5752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bbd820220_0_7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g6bbd820220_0_7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4619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bbd820220_0_20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6bbd820220_0_20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427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aa0d8b6b0_0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7aa0d8b6b0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455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aa0d8b6b0_0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7aa0d8b6b0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2195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bbd820220_0_2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6bbd820220_0_2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452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bbd820220_0_2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6bbd820220_0_2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6474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00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a95019431_4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7a95019431_4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150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a91f73a46_0_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7a91f73a46_0_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253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bc5830eaf_3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6bc5830eaf_3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06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8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95019431_1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7a95019431_1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249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bbd820220_0_15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6bbd820220_0_15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0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a91f73a46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7a91f73a46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14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bd820220_0_15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6bbd820220_0_15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9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bbd820220_0_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6bbd820220_0_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923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a95019431_4_14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7a95019431_4_14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566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bf6093f8f_0_2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g6bf6093f8f_0_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239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395978" y="2433065"/>
            <a:ext cx="3400043" cy="939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4471C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77724" y="1475232"/>
            <a:ext cx="12036551" cy="16967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395978" y="2433065"/>
            <a:ext cx="3400043" cy="939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4471C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395978" y="2433065"/>
            <a:ext cx="3400043" cy="939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6000" b="0" i="0">
                <a:solidFill>
                  <a:srgbClr val="4471C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1200" b="0"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191243" y="184404"/>
            <a:ext cx="2828544" cy="59740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0" y="6285045"/>
            <a:ext cx="12192000" cy="55618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4395978" y="2433065"/>
            <a:ext cx="3400043" cy="939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6000" b="0" i="0" u="none" strike="noStrike" cap="none">
                <a:solidFill>
                  <a:srgbClr val="4471C4"/>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77724" y="1475232"/>
            <a:ext cx="12036551" cy="16967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200" b="0" i="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dfs.semanticscholar.org/c151/dfad8c1bf88b0afc716758c77d533ded7dd0.pdf"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www.cfilt.iitb.ac.in/resources/surveys/aspect-based-sentiment-analysis_survey.pdf" TargetMode="External"/><Relationship Id="rId5" Type="http://schemas.openxmlformats.org/officeDocument/2006/relationships/hyperlink" Target="http://iraj.in/journal/journal_file/journal_pdf/4-54-140014488817-23.pdf" TargetMode="External"/><Relationship Id="rId4" Type="http://schemas.openxmlformats.org/officeDocument/2006/relationships/hyperlink" Target="https://arxiv.org/ftp/arxiv/papers/1709/1709.08698.pd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p:nvPr/>
        </p:nvSpPr>
        <p:spPr>
          <a:xfrm>
            <a:off x="0" y="0"/>
            <a:ext cx="7239000" cy="62925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7"/>
          <p:cNvSpPr txBox="1"/>
          <p:nvPr/>
        </p:nvSpPr>
        <p:spPr>
          <a:xfrm>
            <a:off x="8831550" y="4167700"/>
            <a:ext cx="3169800" cy="1724400"/>
          </a:xfrm>
          <a:prstGeom prst="rect">
            <a:avLst/>
          </a:prstGeom>
          <a:noFill/>
          <a:ln>
            <a:noFill/>
          </a:ln>
        </p:spPr>
        <p:txBody>
          <a:bodyPr spcFirstLastPara="1" wrap="square" lIns="0" tIns="116825" rIns="0" bIns="0" anchor="t" anchorCtr="0">
            <a:noAutofit/>
          </a:bodyPr>
          <a:lstStyle/>
          <a:p>
            <a:pPr marL="12700" marR="0" lvl="0" indent="0" algn="l" rtl="0">
              <a:lnSpc>
                <a:spcPct val="100000"/>
              </a:lnSpc>
              <a:spcBef>
                <a:spcPts val="0"/>
              </a:spcBef>
              <a:spcAft>
                <a:spcPts val="0"/>
              </a:spcAft>
              <a:buNone/>
            </a:pPr>
            <a:r>
              <a:rPr lang="en-US" sz="1800" b="1">
                <a:solidFill>
                  <a:srgbClr val="EC7C30"/>
                </a:solidFill>
                <a:latin typeface="Trebuchet MS"/>
                <a:ea typeface="Trebuchet MS"/>
                <a:cs typeface="Trebuchet MS"/>
                <a:sym typeface="Trebuchet MS"/>
              </a:rPr>
              <a:t>Ashish Chandra Jha</a:t>
            </a:r>
            <a:endParaRPr sz="1800" b="1">
              <a:latin typeface="Trebuchet MS"/>
              <a:ea typeface="Trebuchet MS"/>
              <a:cs typeface="Trebuchet MS"/>
              <a:sym typeface="Trebuchet MS"/>
            </a:endParaRPr>
          </a:p>
          <a:p>
            <a:pPr marL="12700" lvl="0" indent="0" algn="l" rtl="0">
              <a:spcBef>
                <a:spcPts val="0"/>
              </a:spcBef>
              <a:spcAft>
                <a:spcPts val="0"/>
              </a:spcAft>
              <a:buClr>
                <a:schemeClr val="dk1"/>
              </a:buClr>
              <a:buFont typeface="Arial"/>
              <a:buNone/>
            </a:pPr>
            <a:r>
              <a:rPr lang="en-US" sz="1800" b="1">
                <a:solidFill>
                  <a:srgbClr val="EC7C30"/>
                </a:solidFill>
                <a:latin typeface="Trebuchet MS"/>
                <a:ea typeface="Trebuchet MS"/>
                <a:cs typeface="Trebuchet MS"/>
                <a:sym typeface="Trebuchet MS"/>
              </a:rPr>
              <a:t>Lalit Agarwal</a:t>
            </a:r>
            <a:endParaRPr sz="1800" b="1">
              <a:solidFill>
                <a:srgbClr val="A6A6A6"/>
              </a:solidFill>
              <a:latin typeface="Trebuchet MS"/>
              <a:ea typeface="Trebuchet MS"/>
              <a:cs typeface="Trebuchet MS"/>
              <a:sym typeface="Trebuchet MS"/>
            </a:endParaRPr>
          </a:p>
          <a:p>
            <a:pPr marL="12700" lvl="0" indent="0" algn="l" rtl="0">
              <a:spcBef>
                <a:spcPts val="0"/>
              </a:spcBef>
              <a:spcAft>
                <a:spcPts val="0"/>
              </a:spcAft>
              <a:buNone/>
            </a:pPr>
            <a:r>
              <a:rPr lang="en-US" sz="1800" b="1">
                <a:solidFill>
                  <a:srgbClr val="EC7C30"/>
                </a:solidFill>
                <a:latin typeface="Trebuchet MS"/>
                <a:ea typeface="Trebuchet MS"/>
                <a:cs typeface="Trebuchet MS"/>
                <a:sym typeface="Trebuchet MS"/>
              </a:rPr>
              <a:t>Sanjeev Kumar Jha</a:t>
            </a:r>
            <a:endParaRPr sz="1800" b="1">
              <a:solidFill>
                <a:srgbClr val="EC7C30"/>
              </a:solidFill>
              <a:latin typeface="Trebuchet MS"/>
              <a:ea typeface="Trebuchet MS"/>
              <a:cs typeface="Trebuchet MS"/>
              <a:sym typeface="Trebuchet MS"/>
            </a:endParaRPr>
          </a:p>
          <a:p>
            <a:pPr marL="12700" marR="5080" lvl="0" indent="0" algn="l" rtl="0">
              <a:lnSpc>
                <a:spcPct val="100000"/>
              </a:lnSpc>
              <a:spcBef>
                <a:spcPts val="0"/>
              </a:spcBef>
              <a:spcAft>
                <a:spcPts val="0"/>
              </a:spcAft>
              <a:buNone/>
            </a:pPr>
            <a:r>
              <a:rPr lang="en-US" sz="1800" b="1">
                <a:solidFill>
                  <a:srgbClr val="A6A6A6"/>
                </a:solidFill>
                <a:latin typeface="Trebuchet MS"/>
                <a:ea typeface="Trebuchet MS"/>
                <a:cs typeface="Trebuchet MS"/>
                <a:sym typeface="Trebuchet MS"/>
              </a:rPr>
              <a:t>MBA in Business Analytics,  </a:t>
            </a:r>
            <a:endParaRPr sz="1800" b="1">
              <a:solidFill>
                <a:srgbClr val="A6A6A6"/>
              </a:solidFill>
              <a:latin typeface="Trebuchet MS"/>
              <a:ea typeface="Trebuchet MS"/>
              <a:cs typeface="Trebuchet MS"/>
              <a:sym typeface="Trebuchet MS"/>
            </a:endParaRPr>
          </a:p>
          <a:p>
            <a:pPr marL="12700" marR="5080" lvl="0" indent="0" algn="l" rtl="0">
              <a:lnSpc>
                <a:spcPct val="100000"/>
              </a:lnSpc>
              <a:spcBef>
                <a:spcPts val="0"/>
              </a:spcBef>
              <a:spcAft>
                <a:spcPts val="0"/>
              </a:spcAft>
              <a:buClr>
                <a:schemeClr val="dk1"/>
              </a:buClr>
              <a:buFont typeface="Arial"/>
              <a:buNone/>
            </a:pPr>
            <a:r>
              <a:rPr lang="en-US" sz="1800" b="1">
                <a:solidFill>
                  <a:srgbClr val="A6A6A6"/>
                </a:solidFill>
                <a:latin typeface="Trebuchet MS"/>
                <a:ea typeface="Trebuchet MS"/>
                <a:cs typeface="Trebuchet MS"/>
                <a:sym typeface="Trebuchet MS"/>
              </a:rPr>
              <a:t>REVA University, Bengaluru</a:t>
            </a:r>
            <a:endParaRPr sz="1800" b="1">
              <a:solidFill>
                <a:srgbClr val="A6A6A6"/>
              </a:solidFill>
              <a:latin typeface="Trebuchet MS"/>
              <a:ea typeface="Trebuchet MS"/>
              <a:cs typeface="Trebuchet MS"/>
              <a:sym typeface="Trebuchet MS"/>
            </a:endParaRPr>
          </a:p>
        </p:txBody>
      </p:sp>
      <p:sp>
        <p:nvSpPr>
          <p:cNvPr id="47" name="Google Shape;47;p7"/>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48" name="Google Shape;48;p7"/>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49" name="Google Shape;49;p7"/>
          <p:cNvSpPr txBox="1">
            <a:spLocks noGrp="1"/>
          </p:cNvSpPr>
          <p:nvPr>
            <p:ph type="title"/>
          </p:nvPr>
        </p:nvSpPr>
        <p:spPr>
          <a:xfrm>
            <a:off x="214275" y="1299116"/>
            <a:ext cx="11433300" cy="7569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800">
                <a:solidFill>
                  <a:srgbClr val="333E50"/>
                </a:solidFill>
              </a:rPr>
              <a:t>RestoQ – Aspect Based Sentiment Analysis</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416829" y="193400"/>
            <a:ext cx="56925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Data Exploration</a:t>
            </a:r>
            <a:endParaRPr sz="4000"/>
          </a:p>
        </p:txBody>
      </p:sp>
      <p:sp>
        <p:nvSpPr>
          <p:cNvPr id="186" name="Google Shape;186;p16"/>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187" name="Google Shape;187;p16"/>
          <p:cNvSpPr txBox="1"/>
          <p:nvPr/>
        </p:nvSpPr>
        <p:spPr>
          <a:xfrm>
            <a:off x="5146314" y="5773032"/>
            <a:ext cx="44607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Aspect of the review</a:t>
            </a:r>
            <a:endParaRPr sz="1800" b="0" i="0" u="none" strike="noStrike" cap="none">
              <a:solidFill>
                <a:srgbClr val="000000"/>
              </a:solidFill>
              <a:latin typeface="Arial"/>
              <a:ea typeface="Arial"/>
              <a:cs typeface="Arial"/>
              <a:sym typeface="Arial"/>
            </a:endParaRPr>
          </a:p>
        </p:txBody>
      </p:sp>
      <p:sp>
        <p:nvSpPr>
          <p:cNvPr id="188" name="Google Shape;188;p16"/>
          <p:cNvSpPr txBox="1"/>
          <p:nvPr/>
        </p:nvSpPr>
        <p:spPr>
          <a:xfrm>
            <a:off x="6850126" y="1622297"/>
            <a:ext cx="39078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16"/>
          <p:cNvSpPr txBox="1"/>
          <p:nvPr/>
        </p:nvSpPr>
        <p:spPr>
          <a:xfrm>
            <a:off x="7631663" y="1963364"/>
            <a:ext cx="3805500" cy="7911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6"/>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191" name="Google Shape;191;p16"/>
          <p:cNvPicPr preferRelativeResize="0"/>
          <p:nvPr/>
        </p:nvPicPr>
        <p:blipFill>
          <a:blip r:embed="rId3">
            <a:alphaModFix/>
          </a:blip>
          <a:stretch>
            <a:fillRect/>
          </a:stretch>
        </p:blipFill>
        <p:spPr>
          <a:xfrm>
            <a:off x="3200400" y="828495"/>
            <a:ext cx="6301601" cy="4944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416829" y="193400"/>
            <a:ext cx="56925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Data Exploration</a:t>
            </a:r>
            <a:endParaRPr sz="4000"/>
          </a:p>
        </p:txBody>
      </p:sp>
      <p:sp>
        <p:nvSpPr>
          <p:cNvPr id="197" name="Google Shape;197;p17"/>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198" name="Google Shape;198;p17"/>
          <p:cNvSpPr txBox="1"/>
          <p:nvPr/>
        </p:nvSpPr>
        <p:spPr>
          <a:xfrm>
            <a:off x="4888448" y="5785050"/>
            <a:ext cx="35643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Sentiments of the review</a:t>
            </a:r>
            <a:endParaRPr sz="1800" b="0" i="0" u="none" strike="noStrike" cap="none">
              <a:solidFill>
                <a:srgbClr val="000000"/>
              </a:solidFill>
              <a:latin typeface="Arial"/>
              <a:ea typeface="Arial"/>
              <a:cs typeface="Arial"/>
              <a:sym typeface="Arial"/>
            </a:endParaRPr>
          </a:p>
        </p:txBody>
      </p:sp>
      <p:sp>
        <p:nvSpPr>
          <p:cNvPr id="199" name="Google Shape;199;p17"/>
          <p:cNvSpPr txBox="1"/>
          <p:nvPr/>
        </p:nvSpPr>
        <p:spPr>
          <a:xfrm>
            <a:off x="6850126" y="1622297"/>
            <a:ext cx="39078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17"/>
          <p:cNvSpPr txBox="1"/>
          <p:nvPr/>
        </p:nvSpPr>
        <p:spPr>
          <a:xfrm>
            <a:off x="7631663" y="1963364"/>
            <a:ext cx="3805500" cy="7911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7"/>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202" name="Google Shape;202;p17"/>
          <p:cNvPicPr preferRelativeResize="0"/>
          <p:nvPr/>
        </p:nvPicPr>
        <p:blipFill>
          <a:blip r:embed="rId3">
            <a:alphaModFix/>
          </a:blip>
          <a:stretch>
            <a:fillRect/>
          </a:stretch>
        </p:blipFill>
        <p:spPr>
          <a:xfrm>
            <a:off x="3378801" y="828500"/>
            <a:ext cx="6110799" cy="495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spcBef>
                <a:spcPts val="0"/>
              </a:spcBef>
              <a:spcAft>
                <a:spcPts val="0"/>
              </a:spcAft>
              <a:buSzPts val="1400"/>
              <a:buNone/>
            </a:pPr>
            <a:r>
              <a:rPr lang="en-US" sz="4000">
                <a:solidFill>
                  <a:schemeClr val="dk1"/>
                </a:solidFill>
              </a:rPr>
              <a:t>Data Exploration</a:t>
            </a:r>
            <a:endParaRPr sz="4000">
              <a:solidFill>
                <a:srgbClr val="000000"/>
              </a:solidFill>
            </a:endParaRPr>
          </a:p>
        </p:txBody>
      </p:sp>
      <p:sp>
        <p:nvSpPr>
          <p:cNvPr id="208" name="Google Shape;208;p18"/>
          <p:cNvSpPr txBox="1"/>
          <p:nvPr/>
        </p:nvSpPr>
        <p:spPr>
          <a:xfrm>
            <a:off x="4844954" y="743139"/>
            <a:ext cx="3537000" cy="269100"/>
          </a:xfrm>
          <a:prstGeom prst="rect">
            <a:avLst/>
          </a:prstGeom>
          <a:noFill/>
          <a:ln>
            <a:noFill/>
          </a:ln>
        </p:spPr>
        <p:txBody>
          <a:bodyPr spcFirstLastPara="1" wrap="square" lIns="0" tIns="12050" rIns="0" bIns="0" anchor="t" anchorCtr="0">
            <a:noAutofit/>
          </a:bodyPr>
          <a:lstStyle/>
          <a:p>
            <a:pPr marL="1270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Visualization of Data</a:t>
            </a:r>
            <a:endParaRPr sz="2400" b="1" i="0" u="none" strike="noStrike" cap="none">
              <a:solidFill>
                <a:srgbClr val="000000"/>
              </a:solidFill>
              <a:latin typeface="Arial"/>
              <a:ea typeface="Arial"/>
              <a:cs typeface="Arial"/>
              <a:sym typeface="Arial"/>
            </a:endParaRPr>
          </a:p>
        </p:txBody>
      </p:sp>
      <p:sp>
        <p:nvSpPr>
          <p:cNvPr id="209" name="Google Shape;209;p18"/>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pic>
        <p:nvPicPr>
          <p:cNvPr id="210" name="Google Shape;210;p18"/>
          <p:cNvPicPr preferRelativeResize="0"/>
          <p:nvPr/>
        </p:nvPicPr>
        <p:blipFill rotWithShape="1">
          <a:blip r:embed="rId3">
            <a:alphaModFix/>
          </a:blip>
          <a:srcRect/>
          <a:stretch/>
        </p:blipFill>
        <p:spPr>
          <a:xfrm>
            <a:off x="78744" y="1731138"/>
            <a:ext cx="5593229" cy="3990587"/>
          </a:xfrm>
          <a:prstGeom prst="rect">
            <a:avLst/>
          </a:prstGeom>
          <a:noFill/>
          <a:ln>
            <a:noFill/>
          </a:ln>
        </p:spPr>
      </p:pic>
      <p:pic>
        <p:nvPicPr>
          <p:cNvPr id="211" name="Google Shape;211;p18"/>
          <p:cNvPicPr preferRelativeResize="0"/>
          <p:nvPr/>
        </p:nvPicPr>
        <p:blipFill rotWithShape="1">
          <a:blip r:embed="rId4">
            <a:alphaModFix/>
          </a:blip>
          <a:srcRect/>
          <a:stretch/>
        </p:blipFill>
        <p:spPr>
          <a:xfrm>
            <a:off x="5128565" y="1731150"/>
            <a:ext cx="7063435" cy="3727950"/>
          </a:xfrm>
          <a:prstGeom prst="rect">
            <a:avLst/>
          </a:prstGeom>
          <a:noFill/>
          <a:ln>
            <a:noFill/>
          </a:ln>
        </p:spPr>
      </p:pic>
      <p:sp>
        <p:nvSpPr>
          <p:cNvPr id="212" name="Google Shape;212;p18"/>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213" name="Google Shape;213;p18"/>
          <p:cNvSpPr txBox="1"/>
          <p:nvPr/>
        </p:nvSpPr>
        <p:spPr>
          <a:xfrm>
            <a:off x="919489" y="5777307"/>
            <a:ext cx="44607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Most popular words from the review</a:t>
            </a:r>
            <a:endParaRPr sz="1800" b="0" i="0" u="none" strike="noStrike" cap="none">
              <a:solidFill>
                <a:srgbClr val="000000"/>
              </a:solidFill>
              <a:latin typeface="Arial"/>
              <a:ea typeface="Arial"/>
              <a:cs typeface="Arial"/>
              <a:sym typeface="Arial"/>
            </a:endParaRPr>
          </a:p>
        </p:txBody>
      </p:sp>
      <p:sp>
        <p:nvSpPr>
          <p:cNvPr id="214" name="Google Shape;214;p18"/>
          <p:cNvSpPr txBox="1"/>
          <p:nvPr/>
        </p:nvSpPr>
        <p:spPr>
          <a:xfrm>
            <a:off x="6429925" y="5800025"/>
            <a:ext cx="50697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Most popular words shown on word cloud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Data Preparation</a:t>
            </a:r>
            <a:endParaRPr sz="4000"/>
          </a:p>
        </p:txBody>
      </p:sp>
      <p:sp>
        <p:nvSpPr>
          <p:cNvPr id="220" name="Google Shape;220;p19"/>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pic>
        <p:nvPicPr>
          <p:cNvPr id="221" name="Google Shape;221;p19"/>
          <p:cNvPicPr preferRelativeResize="0"/>
          <p:nvPr/>
        </p:nvPicPr>
        <p:blipFill rotWithShape="1">
          <a:blip r:embed="rId3">
            <a:alphaModFix/>
          </a:blip>
          <a:srcRect/>
          <a:stretch/>
        </p:blipFill>
        <p:spPr>
          <a:xfrm>
            <a:off x="207300" y="1522100"/>
            <a:ext cx="5069700" cy="3979969"/>
          </a:xfrm>
          <a:prstGeom prst="rect">
            <a:avLst/>
          </a:prstGeom>
          <a:noFill/>
          <a:ln>
            <a:noFill/>
          </a:ln>
        </p:spPr>
      </p:pic>
      <p:pic>
        <p:nvPicPr>
          <p:cNvPr id="222" name="Google Shape;222;p19"/>
          <p:cNvPicPr preferRelativeResize="0"/>
          <p:nvPr/>
        </p:nvPicPr>
        <p:blipFill rotWithShape="1">
          <a:blip r:embed="rId4">
            <a:alphaModFix/>
          </a:blip>
          <a:srcRect/>
          <a:stretch/>
        </p:blipFill>
        <p:spPr>
          <a:xfrm>
            <a:off x="5677475" y="1373300"/>
            <a:ext cx="6514525" cy="3979975"/>
          </a:xfrm>
          <a:prstGeom prst="rect">
            <a:avLst/>
          </a:prstGeom>
          <a:noFill/>
          <a:ln>
            <a:noFill/>
          </a:ln>
        </p:spPr>
      </p:pic>
      <p:sp>
        <p:nvSpPr>
          <p:cNvPr id="223" name="Google Shape;223;p19"/>
          <p:cNvSpPr txBox="1"/>
          <p:nvPr/>
        </p:nvSpPr>
        <p:spPr>
          <a:xfrm>
            <a:off x="399101" y="1009925"/>
            <a:ext cx="66522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Data is cleaned with help of Stopwords:</a:t>
            </a:r>
            <a:endParaRPr sz="2400" b="1" i="0" u="none" strike="noStrike" cap="none">
              <a:solidFill>
                <a:srgbClr val="000000"/>
              </a:solidFill>
              <a:latin typeface="Arial"/>
              <a:ea typeface="Arial"/>
              <a:cs typeface="Arial"/>
              <a:sym typeface="Arial"/>
            </a:endParaRPr>
          </a:p>
        </p:txBody>
      </p:sp>
      <p:sp>
        <p:nvSpPr>
          <p:cNvPr id="224" name="Google Shape;224;p19"/>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225" name="Google Shape;225;p19"/>
          <p:cNvSpPr txBox="1"/>
          <p:nvPr/>
        </p:nvSpPr>
        <p:spPr>
          <a:xfrm>
            <a:off x="207300" y="5777300"/>
            <a:ext cx="54702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Most popular words after removing stopwords</a:t>
            </a:r>
            <a:endParaRPr sz="1800" b="0" i="0" u="none" strike="noStrike" cap="none">
              <a:solidFill>
                <a:srgbClr val="000000"/>
              </a:solidFill>
              <a:latin typeface="Arial"/>
              <a:ea typeface="Arial"/>
              <a:cs typeface="Arial"/>
              <a:sym typeface="Arial"/>
            </a:endParaRPr>
          </a:p>
        </p:txBody>
      </p:sp>
      <p:sp>
        <p:nvSpPr>
          <p:cNvPr id="226" name="Google Shape;226;p19"/>
          <p:cNvSpPr txBox="1"/>
          <p:nvPr/>
        </p:nvSpPr>
        <p:spPr>
          <a:xfrm>
            <a:off x="6429925" y="5684475"/>
            <a:ext cx="5470200" cy="415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Most popular words shown on word cloud after removing stopwords</a:t>
            </a:r>
            <a:endParaRPr sz="1800">
              <a:solidFill>
                <a:schemeClr val="dk1"/>
              </a:solidFill>
            </a:endParaRPr>
          </a:p>
          <a:p>
            <a:pPr marL="12700" marR="0" lvl="0" indent="0" algn="l" rtl="0">
              <a:lnSpc>
                <a:spcPct val="100000"/>
              </a:lnSpc>
              <a:spcBef>
                <a:spcPts val="0"/>
              </a:spcBef>
              <a:spcAft>
                <a:spcPts val="0"/>
              </a:spcAft>
              <a:buClr>
                <a:srgbClr val="000000"/>
              </a:buClr>
              <a:buSzPts val="1800"/>
              <a:buFont typeface="Arial"/>
              <a:buNone/>
            </a:pPr>
            <a:endParaRPr sz="1800">
              <a:solidFill>
                <a:srgbClr val="4471C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Modeling</a:t>
            </a:r>
            <a:endParaRPr sz="4000"/>
          </a:p>
        </p:txBody>
      </p:sp>
      <p:sp>
        <p:nvSpPr>
          <p:cNvPr id="232" name="Google Shape;232;p20"/>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233" name="Google Shape;233;p20"/>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234" name="Google Shape;234;p20"/>
          <p:cNvSpPr txBox="1">
            <a:spLocks noGrp="1"/>
          </p:cNvSpPr>
          <p:nvPr>
            <p:ph type="title"/>
          </p:nvPr>
        </p:nvSpPr>
        <p:spPr>
          <a:xfrm>
            <a:off x="635000" y="1679950"/>
            <a:ext cx="10663800" cy="3079500"/>
          </a:xfrm>
          <a:prstGeom prst="rect">
            <a:avLst/>
          </a:prstGeom>
          <a:noFill/>
          <a:ln>
            <a:noFill/>
          </a:ln>
        </p:spPr>
        <p:txBody>
          <a:bodyPr spcFirstLastPara="1" wrap="square" lIns="0" tIns="12050" rIns="0" bIns="0" anchor="t" anchorCtr="0">
            <a:noAutofit/>
          </a:bodyPr>
          <a:lstStyle/>
          <a:p>
            <a:pPr marL="457200" lvl="0" indent="-419100" algn="just" rtl="0">
              <a:lnSpc>
                <a:spcPct val="100000"/>
              </a:lnSpc>
              <a:spcBef>
                <a:spcPts val="0"/>
              </a:spcBef>
              <a:spcAft>
                <a:spcPts val="0"/>
              </a:spcAft>
              <a:buClr>
                <a:srgbClr val="000000"/>
              </a:buClr>
              <a:buSzPts val="3000"/>
              <a:buChar char="●"/>
            </a:pPr>
            <a:r>
              <a:rPr lang="en-US" sz="3000">
                <a:solidFill>
                  <a:srgbClr val="000000"/>
                </a:solidFill>
              </a:rPr>
              <a:t>We are using supervised and unsupervised learning technique to build the model.</a:t>
            </a:r>
            <a:endParaRPr sz="3000">
              <a:solidFill>
                <a:srgbClr val="000000"/>
              </a:solidFill>
            </a:endParaRPr>
          </a:p>
          <a:p>
            <a:pPr marL="457200" lvl="0" indent="-419100" algn="just" rtl="0">
              <a:lnSpc>
                <a:spcPct val="100000"/>
              </a:lnSpc>
              <a:spcBef>
                <a:spcPts val="0"/>
              </a:spcBef>
              <a:spcAft>
                <a:spcPts val="0"/>
              </a:spcAft>
              <a:buClr>
                <a:srgbClr val="000000"/>
              </a:buClr>
              <a:buSzPts val="3000"/>
              <a:buChar char="●"/>
            </a:pPr>
            <a:r>
              <a:rPr lang="en-US" sz="3000">
                <a:solidFill>
                  <a:srgbClr val="000000"/>
                </a:solidFill>
              </a:rPr>
              <a:t>In supervised learning, Naive Bayes classifier has been used.</a:t>
            </a:r>
            <a:endParaRPr sz="3000">
              <a:solidFill>
                <a:srgbClr val="000000"/>
              </a:solidFill>
            </a:endParaRPr>
          </a:p>
          <a:p>
            <a:pPr marL="457200" lvl="0" indent="-419100" algn="just" rtl="0">
              <a:spcBef>
                <a:spcPts val="0"/>
              </a:spcBef>
              <a:spcAft>
                <a:spcPts val="0"/>
              </a:spcAft>
              <a:buClr>
                <a:schemeClr val="dk1"/>
              </a:buClr>
              <a:buSzPts val="3000"/>
              <a:buChar char="●"/>
            </a:pPr>
            <a:r>
              <a:rPr lang="en-US" sz="3000">
                <a:solidFill>
                  <a:schemeClr val="dk1"/>
                </a:solidFill>
              </a:rPr>
              <a:t>In unsupervised learning, Lexicon based classifier has been used.</a:t>
            </a:r>
            <a:endParaRPr sz="3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dirty="0">
                <a:solidFill>
                  <a:srgbClr val="000000"/>
                </a:solidFill>
              </a:rPr>
              <a:t>Naïve Bayes Model</a:t>
            </a:r>
            <a:endParaRPr sz="4000" dirty="0"/>
          </a:p>
        </p:txBody>
      </p:sp>
      <p:sp>
        <p:nvSpPr>
          <p:cNvPr id="240" name="Google Shape;240;p21"/>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241" name="Google Shape;241;p21"/>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3" name="Picture 2">
            <a:extLst>
              <a:ext uri="{FF2B5EF4-FFF2-40B4-BE49-F238E27FC236}">
                <a16:creationId xmlns:a16="http://schemas.microsoft.com/office/drawing/2014/main" id="{83525EE3-B181-41DF-BFB3-8C31A09FE13E}"/>
              </a:ext>
            </a:extLst>
          </p:cNvPr>
          <p:cNvPicPr>
            <a:picLocks noChangeAspect="1"/>
          </p:cNvPicPr>
          <p:nvPr/>
        </p:nvPicPr>
        <p:blipFill>
          <a:blip r:embed="rId3"/>
          <a:stretch>
            <a:fillRect/>
          </a:stretch>
        </p:blipFill>
        <p:spPr>
          <a:xfrm>
            <a:off x="1814512" y="1766887"/>
            <a:ext cx="8562975" cy="3324225"/>
          </a:xfrm>
          <a:prstGeom prst="rect">
            <a:avLst/>
          </a:prstGeom>
        </p:spPr>
      </p:pic>
    </p:spTree>
    <p:extLst>
      <p:ext uri="{BB962C8B-B14F-4D97-AF65-F5344CB8AC3E}">
        <p14:creationId xmlns:p14="http://schemas.microsoft.com/office/powerpoint/2010/main" val="142379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dirty="0">
                <a:solidFill>
                  <a:srgbClr val="000000"/>
                </a:solidFill>
              </a:rPr>
              <a:t>Lexicon Based Model</a:t>
            </a:r>
            <a:endParaRPr sz="4000" dirty="0"/>
          </a:p>
        </p:txBody>
      </p:sp>
      <p:sp>
        <p:nvSpPr>
          <p:cNvPr id="240" name="Google Shape;240;p21"/>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241" name="Google Shape;241;p21"/>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2" name="Picture 1">
            <a:extLst>
              <a:ext uri="{FF2B5EF4-FFF2-40B4-BE49-F238E27FC236}">
                <a16:creationId xmlns:a16="http://schemas.microsoft.com/office/drawing/2014/main" id="{7E2E1A1E-EF84-4AFD-A11F-C714F123A704}"/>
              </a:ext>
            </a:extLst>
          </p:cNvPr>
          <p:cNvPicPr>
            <a:picLocks noChangeAspect="1"/>
          </p:cNvPicPr>
          <p:nvPr/>
        </p:nvPicPr>
        <p:blipFill>
          <a:blip r:embed="rId3"/>
          <a:stretch>
            <a:fillRect/>
          </a:stretch>
        </p:blipFill>
        <p:spPr>
          <a:xfrm>
            <a:off x="2360166" y="896645"/>
            <a:ext cx="7991197" cy="4014568"/>
          </a:xfrm>
          <a:prstGeom prst="rect">
            <a:avLst/>
          </a:prstGeom>
        </p:spPr>
      </p:pic>
    </p:spTree>
    <p:extLst>
      <p:ext uri="{BB962C8B-B14F-4D97-AF65-F5344CB8AC3E}">
        <p14:creationId xmlns:p14="http://schemas.microsoft.com/office/powerpoint/2010/main" val="4247572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dirty="0">
                <a:solidFill>
                  <a:srgbClr val="000000"/>
                </a:solidFill>
              </a:rPr>
              <a:t>Modeling - Lexicon Based</a:t>
            </a:r>
            <a:endParaRPr sz="4000" dirty="0">
              <a:solidFill>
                <a:srgbClr val="000000"/>
              </a:solidFill>
            </a:endParaRPr>
          </a:p>
          <a:p>
            <a:pPr marL="12700" lvl="0" indent="0" algn="l" rtl="0">
              <a:lnSpc>
                <a:spcPct val="100000"/>
              </a:lnSpc>
              <a:spcBef>
                <a:spcPts val="0"/>
              </a:spcBef>
              <a:spcAft>
                <a:spcPts val="0"/>
              </a:spcAft>
              <a:buSzPts val="1400"/>
              <a:buNone/>
            </a:pPr>
            <a:endParaRPr sz="4000" dirty="0">
              <a:solidFill>
                <a:srgbClr val="000000"/>
              </a:solidFill>
            </a:endParaRPr>
          </a:p>
        </p:txBody>
      </p:sp>
      <p:sp>
        <p:nvSpPr>
          <p:cNvPr id="247" name="Google Shape;247;p22"/>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248" name="Google Shape;248;p22"/>
          <p:cNvSpPr txBox="1"/>
          <p:nvPr/>
        </p:nvSpPr>
        <p:spPr>
          <a:xfrm>
            <a:off x="78739" y="665225"/>
            <a:ext cx="37017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249" name="Google Shape;249;p22"/>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250" name="Google Shape;250;p22"/>
          <p:cNvPicPr preferRelativeResize="0"/>
          <p:nvPr/>
        </p:nvPicPr>
        <p:blipFill>
          <a:blip r:embed="rId3">
            <a:alphaModFix/>
          </a:blip>
          <a:stretch>
            <a:fillRect/>
          </a:stretch>
        </p:blipFill>
        <p:spPr>
          <a:xfrm>
            <a:off x="78750" y="817725"/>
            <a:ext cx="6236683" cy="4634050"/>
          </a:xfrm>
          <a:prstGeom prst="rect">
            <a:avLst/>
          </a:prstGeom>
          <a:noFill/>
          <a:ln>
            <a:noFill/>
          </a:ln>
        </p:spPr>
      </p:pic>
      <p:pic>
        <p:nvPicPr>
          <p:cNvPr id="251" name="Google Shape;251;p22"/>
          <p:cNvPicPr preferRelativeResize="0"/>
          <p:nvPr/>
        </p:nvPicPr>
        <p:blipFill>
          <a:blip r:embed="rId4">
            <a:alphaModFix/>
          </a:blip>
          <a:stretch>
            <a:fillRect/>
          </a:stretch>
        </p:blipFill>
        <p:spPr>
          <a:xfrm>
            <a:off x="6127900" y="893925"/>
            <a:ext cx="5987899" cy="4516856"/>
          </a:xfrm>
          <a:prstGeom prst="rect">
            <a:avLst/>
          </a:prstGeom>
          <a:noFill/>
          <a:ln>
            <a:noFill/>
          </a:ln>
        </p:spPr>
      </p:pic>
      <p:sp>
        <p:nvSpPr>
          <p:cNvPr id="252" name="Google Shape;252;p22"/>
          <p:cNvSpPr txBox="1"/>
          <p:nvPr/>
        </p:nvSpPr>
        <p:spPr>
          <a:xfrm>
            <a:off x="7359389" y="5656570"/>
            <a:ext cx="44607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Sentiments of the Aspect</a:t>
            </a:r>
            <a:endParaRPr sz="1800" b="0" i="0" u="none" strike="noStrike" cap="none">
              <a:solidFill>
                <a:srgbClr val="000000"/>
              </a:solidFill>
              <a:latin typeface="Arial"/>
              <a:ea typeface="Arial"/>
              <a:cs typeface="Arial"/>
              <a:sym typeface="Arial"/>
            </a:endParaRPr>
          </a:p>
        </p:txBody>
      </p:sp>
      <p:sp>
        <p:nvSpPr>
          <p:cNvPr id="253" name="Google Shape;253;p22"/>
          <p:cNvSpPr txBox="1"/>
          <p:nvPr/>
        </p:nvSpPr>
        <p:spPr>
          <a:xfrm>
            <a:off x="966726" y="5796345"/>
            <a:ext cx="44607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a:solidFill>
                  <a:srgbClr val="4471C4"/>
                </a:solidFill>
              </a:rPr>
              <a:t>Sentiments of the review</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78739" y="30225"/>
            <a:ext cx="6755700" cy="635100"/>
          </a:xfrm>
          <a:prstGeom prst="rect">
            <a:avLst/>
          </a:prstGeom>
          <a:noFill/>
          <a:ln>
            <a:noFill/>
          </a:ln>
        </p:spPr>
        <p:txBody>
          <a:bodyPr spcFirstLastPara="1" wrap="square" lIns="0" tIns="12050" rIns="0" bIns="0" anchor="t" anchorCtr="0">
            <a:noAutofit/>
          </a:bodyPr>
          <a:lstStyle/>
          <a:p>
            <a:pPr marL="12700" lvl="0"/>
            <a:r>
              <a:rPr lang="en-US" sz="4000" dirty="0">
                <a:solidFill>
                  <a:srgbClr val="000000"/>
                </a:solidFill>
              </a:rPr>
              <a:t>Modeling - Lexicon Based</a:t>
            </a:r>
            <a:endParaRPr sz="4000" dirty="0"/>
          </a:p>
        </p:txBody>
      </p:sp>
      <p:sp>
        <p:nvSpPr>
          <p:cNvPr id="259" name="Google Shape;259;p23"/>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pic>
        <p:nvPicPr>
          <p:cNvPr id="260" name="Google Shape;260;p23"/>
          <p:cNvPicPr preferRelativeResize="0"/>
          <p:nvPr/>
        </p:nvPicPr>
        <p:blipFill rotWithShape="1">
          <a:blip r:embed="rId3">
            <a:alphaModFix/>
          </a:blip>
          <a:srcRect/>
          <a:stretch/>
        </p:blipFill>
        <p:spPr>
          <a:xfrm>
            <a:off x="3987338" y="846491"/>
            <a:ext cx="5694199" cy="4901599"/>
          </a:xfrm>
          <a:prstGeom prst="rect">
            <a:avLst/>
          </a:prstGeom>
          <a:noFill/>
          <a:ln>
            <a:noFill/>
          </a:ln>
        </p:spPr>
      </p:pic>
      <p:sp>
        <p:nvSpPr>
          <p:cNvPr id="261" name="Google Shape;261;p23"/>
          <p:cNvSpPr txBox="1"/>
          <p:nvPr/>
        </p:nvSpPr>
        <p:spPr>
          <a:xfrm>
            <a:off x="5200110" y="5698634"/>
            <a:ext cx="3268657" cy="312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dirty="0"/>
              <a:t>Sentiment and Aspect </a:t>
            </a:r>
            <a:endParaRPr sz="2400" b="0" i="0" u="none" strike="noStrike" cap="none" dirty="0">
              <a:solidFill>
                <a:srgbClr val="000000"/>
              </a:solidFill>
              <a:latin typeface="Arial"/>
              <a:ea typeface="Arial"/>
              <a:cs typeface="Arial"/>
              <a:sym typeface="Arial"/>
            </a:endParaRPr>
          </a:p>
        </p:txBody>
      </p:sp>
      <p:sp>
        <p:nvSpPr>
          <p:cNvPr id="263" name="Google Shape;263;p23"/>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7FBC5-FFA0-449D-9068-C87C7E58DDED}"/>
              </a:ext>
            </a:extLst>
          </p:cNvPr>
          <p:cNvPicPr>
            <a:picLocks noChangeAspect="1"/>
          </p:cNvPicPr>
          <p:nvPr/>
        </p:nvPicPr>
        <p:blipFill>
          <a:blip r:embed="rId2"/>
          <a:stretch>
            <a:fillRect/>
          </a:stretch>
        </p:blipFill>
        <p:spPr>
          <a:xfrm>
            <a:off x="3019840" y="1819922"/>
            <a:ext cx="7112764" cy="2863141"/>
          </a:xfrm>
          <a:prstGeom prst="rect">
            <a:avLst/>
          </a:prstGeom>
        </p:spPr>
      </p:pic>
      <p:sp>
        <p:nvSpPr>
          <p:cNvPr id="2" name="Title 1">
            <a:extLst>
              <a:ext uri="{FF2B5EF4-FFF2-40B4-BE49-F238E27FC236}">
                <a16:creationId xmlns:a16="http://schemas.microsoft.com/office/drawing/2014/main" id="{EB1544CC-742C-4752-BCC6-4CDBB408E5A9}"/>
              </a:ext>
            </a:extLst>
          </p:cNvPr>
          <p:cNvSpPr>
            <a:spLocks noGrp="1"/>
          </p:cNvSpPr>
          <p:nvPr>
            <p:ph type="title"/>
          </p:nvPr>
        </p:nvSpPr>
        <p:spPr>
          <a:xfrm>
            <a:off x="294494" y="124871"/>
            <a:ext cx="5280683" cy="939800"/>
          </a:xfrm>
        </p:spPr>
        <p:txBody>
          <a:bodyPr/>
          <a:lstStyle/>
          <a:p>
            <a:r>
              <a:rPr lang="en-US" sz="4000" dirty="0">
                <a:solidFill>
                  <a:srgbClr val="000000"/>
                </a:solidFill>
              </a:rPr>
              <a:t>Lexicon Based Model</a:t>
            </a:r>
            <a:endParaRPr lang="en-IN" sz="4000" dirty="0">
              <a:solidFill>
                <a:srgbClr val="000000"/>
              </a:solidFill>
            </a:endParaRPr>
          </a:p>
        </p:txBody>
      </p:sp>
    </p:spTree>
    <p:extLst>
      <p:ext uri="{BB962C8B-B14F-4D97-AF65-F5344CB8AC3E}">
        <p14:creationId xmlns:p14="http://schemas.microsoft.com/office/powerpoint/2010/main" val="218713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body" idx="1"/>
          </p:nvPr>
        </p:nvSpPr>
        <p:spPr>
          <a:xfrm>
            <a:off x="193000" y="0"/>
            <a:ext cx="2149500" cy="754500"/>
          </a:xfrm>
          <a:prstGeom prst="rect">
            <a:avLst/>
          </a:prstGeom>
          <a:noFill/>
          <a:ln>
            <a:noFill/>
          </a:ln>
        </p:spPr>
        <p:txBody>
          <a:bodyPr spcFirstLastPara="1" wrap="square" lIns="0" tIns="0" rIns="0" bIns="0" anchor="t" anchorCtr="0">
            <a:noAutofit/>
          </a:bodyPr>
          <a:lstStyle/>
          <a:p>
            <a:pPr marL="12700" lvl="0" indent="0" algn="l" rtl="0">
              <a:spcBef>
                <a:spcPts val="0"/>
              </a:spcBef>
              <a:spcAft>
                <a:spcPts val="0"/>
              </a:spcAft>
              <a:buClr>
                <a:schemeClr val="dk1"/>
              </a:buClr>
              <a:buSzPts val="1400"/>
              <a:buFont typeface="Arial"/>
              <a:buNone/>
            </a:pPr>
            <a:r>
              <a:rPr lang="en-US" sz="4000">
                <a:latin typeface="Trebuchet MS"/>
                <a:ea typeface="Trebuchet MS"/>
                <a:cs typeface="Trebuchet MS"/>
                <a:sym typeface="Trebuchet MS"/>
              </a:rPr>
              <a:t>Approach</a:t>
            </a:r>
            <a:endParaRPr sz="4000">
              <a:solidFill>
                <a:srgbClr val="4471C4"/>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a:p>
        </p:txBody>
      </p:sp>
      <p:sp>
        <p:nvSpPr>
          <p:cNvPr id="55" name="Google Shape;55;p8"/>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56" name="Google Shape;56;p8"/>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57" name="Google Shape;57;p8"/>
          <p:cNvSpPr/>
          <p:nvPr/>
        </p:nvSpPr>
        <p:spPr>
          <a:xfrm>
            <a:off x="517872" y="851439"/>
            <a:ext cx="12750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Data Collection </a:t>
            </a:r>
            <a:endParaRPr/>
          </a:p>
        </p:txBody>
      </p:sp>
      <p:sp>
        <p:nvSpPr>
          <p:cNvPr id="58" name="Google Shape;58;p8"/>
          <p:cNvSpPr/>
          <p:nvPr/>
        </p:nvSpPr>
        <p:spPr>
          <a:xfrm>
            <a:off x="2269776" y="851439"/>
            <a:ext cx="12624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Reviews Collected </a:t>
            </a:r>
            <a:endParaRPr/>
          </a:p>
        </p:txBody>
      </p:sp>
      <p:sp>
        <p:nvSpPr>
          <p:cNvPr id="59" name="Google Shape;59;p8"/>
          <p:cNvSpPr/>
          <p:nvPr/>
        </p:nvSpPr>
        <p:spPr>
          <a:xfrm>
            <a:off x="4021680" y="851438"/>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 Data Preparation </a:t>
            </a:r>
            <a:endParaRPr/>
          </a:p>
        </p:txBody>
      </p:sp>
      <p:sp>
        <p:nvSpPr>
          <p:cNvPr id="60" name="Google Shape;60;p8"/>
          <p:cNvSpPr/>
          <p:nvPr/>
        </p:nvSpPr>
        <p:spPr>
          <a:xfrm>
            <a:off x="6124523" y="851438"/>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Data Modelling</a:t>
            </a:r>
            <a:endParaRPr/>
          </a:p>
        </p:txBody>
      </p:sp>
      <p:sp>
        <p:nvSpPr>
          <p:cNvPr id="61" name="Google Shape;61;p8"/>
          <p:cNvSpPr/>
          <p:nvPr/>
        </p:nvSpPr>
        <p:spPr>
          <a:xfrm>
            <a:off x="8186819" y="851438"/>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Presentation Of Output</a:t>
            </a:r>
            <a:endParaRPr/>
          </a:p>
        </p:txBody>
      </p:sp>
      <p:sp>
        <p:nvSpPr>
          <p:cNvPr id="62" name="Google Shape;62;p8"/>
          <p:cNvSpPr/>
          <p:nvPr/>
        </p:nvSpPr>
        <p:spPr>
          <a:xfrm>
            <a:off x="635318" y="2025898"/>
            <a:ext cx="1065402" cy="855677"/>
          </a:xfrm>
          <a:prstGeom prst="flowChartMagneticDisk">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FFFFFF"/>
                </a:solidFill>
                <a:latin typeface="Calibri"/>
                <a:ea typeface="Calibri"/>
                <a:cs typeface="Calibri"/>
                <a:sym typeface="Calibri"/>
              </a:rPr>
              <a:t>Zomato Data</a:t>
            </a:r>
            <a:endParaRPr/>
          </a:p>
        </p:txBody>
      </p:sp>
      <p:sp>
        <p:nvSpPr>
          <p:cNvPr id="63" name="Google Shape;63;p8"/>
          <p:cNvSpPr/>
          <p:nvPr/>
        </p:nvSpPr>
        <p:spPr>
          <a:xfrm>
            <a:off x="1163824" y="1354777"/>
            <a:ext cx="45600" cy="671100"/>
          </a:xfrm>
          <a:prstGeom prst="up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8"/>
          <p:cNvSpPr/>
          <p:nvPr/>
        </p:nvSpPr>
        <p:spPr>
          <a:xfrm>
            <a:off x="1792999" y="1069553"/>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 name="Google Shape;65;p8"/>
          <p:cNvSpPr/>
          <p:nvPr/>
        </p:nvSpPr>
        <p:spPr>
          <a:xfrm>
            <a:off x="3547698" y="1087729"/>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 name="Google Shape;66;p8"/>
          <p:cNvSpPr/>
          <p:nvPr/>
        </p:nvSpPr>
        <p:spPr>
          <a:xfrm>
            <a:off x="5619781" y="1062562"/>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7" name="Google Shape;67;p8"/>
          <p:cNvSpPr/>
          <p:nvPr/>
        </p:nvSpPr>
        <p:spPr>
          <a:xfrm>
            <a:off x="7700253" y="1087729"/>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68" name="Google Shape;68;p8"/>
          <p:cNvCxnSpPr/>
          <p:nvPr/>
        </p:nvCxnSpPr>
        <p:spPr>
          <a:xfrm flipH="1">
            <a:off x="2311594" y="1350583"/>
            <a:ext cx="18300" cy="3909300"/>
          </a:xfrm>
          <a:prstGeom prst="straightConnector1">
            <a:avLst/>
          </a:prstGeom>
          <a:noFill/>
          <a:ln w="19050" cap="flat" cmpd="sng">
            <a:solidFill>
              <a:srgbClr val="FFC000"/>
            </a:solidFill>
            <a:prstDash val="solid"/>
            <a:miter lim="800000"/>
            <a:headEnd type="none" w="sm" len="sm"/>
            <a:tailEnd type="none" w="sm" len="sm"/>
          </a:ln>
        </p:spPr>
      </p:cxnSp>
      <p:sp>
        <p:nvSpPr>
          <p:cNvPr id="69" name="Google Shape;69;p8"/>
          <p:cNvSpPr/>
          <p:nvPr/>
        </p:nvSpPr>
        <p:spPr>
          <a:xfrm>
            <a:off x="2506068" y="202589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Getting raw reviews of customer</a:t>
            </a:r>
            <a:endParaRPr dirty="0"/>
          </a:p>
        </p:txBody>
      </p:sp>
      <p:sp>
        <p:nvSpPr>
          <p:cNvPr id="70" name="Google Shape;70;p8"/>
          <p:cNvSpPr/>
          <p:nvPr/>
        </p:nvSpPr>
        <p:spPr>
          <a:xfrm>
            <a:off x="2536838" y="4250380"/>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Create a file for reviews </a:t>
            </a:r>
            <a:endParaRPr/>
          </a:p>
        </p:txBody>
      </p:sp>
      <p:sp>
        <p:nvSpPr>
          <p:cNvPr id="71" name="Google Shape;71;p8"/>
          <p:cNvSpPr/>
          <p:nvPr/>
        </p:nvSpPr>
        <p:spPr>
          <a:xfrm>
            <a:off x="2508867" y="278370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Describe Data</a:t>
            </a:r>
            <a:endParaRPr/>
          </a:p>
        </p:txBody>
      </p:sp>
      <p:sp>
        <p:nvSpPr>
          <p:cNvPr id="72" name="Google Shape;72;p8"/>
          <p:cNvSpPr/>
          <p:nvPr/>
        </p:nvSpPr>
        <p:spPr>
          <a:xfrm>
            <a:off x="2329894" y="227756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8"/>
          <p:cNvSpPr/>
          <p:nvPr/>
        </p:nvSpPr>
        <p:spPr>
          <a:xfrm>
            <a:off x="2324298" y="300552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8"/>
          <p:cNvSpPr/>
          <p:nvPr/>
        </p:nvSpPr>
        <p:spPr>
          <a:xfrm>
            <a:off x="2324298" y="3757700"/>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75" name="Google Shape;75;p8"/>
          <p:cNvCxnSpPr/>
          <p:nvPr/>
        </p:nvCxnSpPr>
        <p:spPr>
          <a:xfrm flipH="1">
            <a:off x="3993666" y="1354778"/>
            <a:ext cx="42000" cy="4627800"/>
          </a:xfrm>
          <a:prstGeom prst="straightConnector1">
            <a:avLst/>
          </a:prstGeom>
          <a:noFill/>
          <a:ln w="19050" cap="flat" cmpd="sng">
            <a:solidFill>
              <a:srgbClr val="FFC000"/>
            </a:solidFill>
            <a:prstDash val="solid"/>
            <a:miter lim="800000"/>
            <a:headEnd type="none" w="sm" len="sm"/>
            <a:tailEnd type="none" w="sm" len="sm"/>
          </a:ln>
        </p:spPr>
      </p:cxnSp>
      <p:sp>
        <p:nvSpPr>
          <p:cNvPr id="76" name="Google Shape;76;p8"/>
          <p:cNvSpPr/>
          <p:nvPr/>
        </p:nvSpPr>
        <p:spPr>
          <a:xfrm>
            <a:off x="4193655" y="2044074"/>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Select Data</a:t>
            </a:r>
            <a:endParaRPr/>
          </a:p>
        </p:txBody>
      </p:sp>
      <p:sp>
        <p:nvSpPr>
          <p:cNvPr id="77" name="Google Shape;77;p8"/>
          <p:cNvSpPr/>
          <p:nvPr/>
        </p:nvSpPr>
        <p:spPr>
          <a:xfrm>
            <a:off x="4199258" y="2783703"/>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Clean Data</a:t>
            </a:r>
            <a:endParaRPr/>
          </a:p>
        </p:txBody>
      </p:sp>
      <p:sp>
        <p:nvSpPr>
          <p:cNvPr id="78" name="Google Shape;78;p8"/>
          <p:cNvSpPr/>
          <p:nvPr/>
        </p:nvSpPr>
        <p:spPr>
          <a:xfrm>
            <a:off x="4196454" y="352333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Tokenize</a:t>
            </a:r>
            <a:endParaRPr/>
          </a:p>
        </p:txBody>
      </p:sp>
      <p:sp>
        <p:nvSpPr>
          <p:cNvPr id="79" name="Google Shape;79;p8"/>
          <p:cNvSpPr/>
          <p:nvPr/>
        </p:nvSpPr>
        <p:spPr>
          <a:xfrm>
            <a:off x="4017481" y="2295743"/>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8"/>
          <p:cNvSpPr/>
          <p:nvPr/>
        </p:nvSpPr>
        <p:spPr>
          <a:xfrm>
            <a:off x="4011885" y="302369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 name="Google Shape;81;p8"/>
          <p:cNvSpPr/>
          <p:nvPr/>
        </p:nvSpPr>
        <p:spPr>
          <a:xfrm>
            <a:off x="4011885" y="377587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82" name="Google Shape;82;p8"/>
          <p:cNvCxnSpPr>
            <a:endCxn id="83" idx="1"/>
          </p:cNvCxnSpPr>
          <p:nvPr/>
        </p:nvCxnSpPr>
        <p:spPr>
          <a:xfrm flipH="1">
            <a:off x="6159469" y="1335041"/>
            <a:ext cx="5700" cy="1677900"/>
          </a:xfrm>
          <a:prstGeom prst="straightConnector1">
            <a:avLst/>
          </a:prstGeom>
          <a:noFill/>
          <a:ln w="19050" cap="flat" cmpd="sng">
            <a:solidFill>
              <a:srgbClr val="FFC000"/>
            </a:solidFill>
            <a:prstDash val="solid"/>
            <a:miter lim="800000"/>
            <a:headEnd type="none" w="sm" len="sm"/>
            <a:tailEnd type="none" w="sm" len="sm"/>
          </a:ln>
        </p:spPr>
      </p:cxnSp>
      <p:sp>
        <p:nvSpPr>
          <p:cNvPr id="84" name="Google Shape;84;p8"/>
          <p:cNvSpPr/>
          <p:nvPr/>
        </p:nvSpPr>
        <p:spPr>
          <a:xfrm>
            <a:off x="6341239" y="201051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Naïve Bayes Model</a:t>
            </a:r>
            <a:endParaRPr/>
          </a:p>
        </p:txBody>
      </p:sp>
      <p:sp>
        <p:nvSpPr>
          <p:cNvPr id="85" name="Google Shape;85;p8"/>
          <p:cNvSpPr/>
          <p:nvPr/>
        </p:nvSpPr>
        <p:spPr>
          <a:xfrm>
            <a:off x="6346842" y="2750147"/>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Lexicon Based </a:t>
            </a:r>
            <a:endParaRPr/>
          </a:p>
        </p:txBody>
      </p:sp>
      <p:sp>
        <p:nvSpPr>
          <p:cNvPr id="86" name="Google Shape;86;p8"/>
          <p:cNvSpPr/>
          <p:nvPr/>
        </p:nvSpPr>
        <p:spPr>
          <a:xfrm>
            <a:off x="6165065" y="226218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 name="Google Shape;83;p8"/>
          <p:cNvSpPr/>
          <p:nvPr/>
        </p:nvSpPr>
        <p:spPr>
          <a:xfrm>
            <a:off x="6159469" y="299014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8"/>
          <p:cNvSpPr/>
          <p:nvPr/>
        </p:nvSpPr>
        <p:spPr>
          <a:xfrm>
            <a:off x="2527043" y="5008185"/>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Label Data Manually </a:t>
            </a:r>
            <a:endParaRPr/>
          </a:p>
        </p:txBody>
      </p:sp>
      <p:sp>
        <p:nvSpPr>
          <p:cNvPr id="88" name="Google Shape;88;p8"/>
          <p:cNvSpPr/>
          <p:nvPr/>
        </p:nvSpPr>
        <p:spPr>
          <a:xfrm>
            <a:off x="2510265" y="352333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Explore Data   </a:t>
            </a:r>
            <a:endParaRPr/>
          </a:p>
        </p:txBody>
      </p:sp>
      <p:sp>
        <p:nvSpPr>
          <p:cNvPr id="89" name="Google Shape;89;p8"/>
          <p:cNvSpPr/>
          <p:nvPr/>
        </p:nvSpPr>
        <p:spPr>
          <a:xfrm>
            <a:off x="2342480" y="4481984"/>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 name="Google Shape;90;p8"/>
          <p:cNvSpPr/>
          <p:nvPr/>
        </p:nvSpPr>
        <p:spPr>
          <a:xfrm>
            <a:off x="2324304" y="5228605"/>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8"/>
          <p:cNvSpPr/>
          <p:nvPr/>
        </p:nvSpPr>
        <p:spPr>
          <a:xfrm>
            <a:off x="4197852" y="4229406"/>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Stop Word Removal</a:t>
            </a:r>
            <a:endParaRPr/>
          </a:p>
        </p:txBody>
      </p:sp>
      <p:sp>
        <p:nvSpPr>
          <p:cNvPr id="92" name="Google Shape;92;p8"/>
          <p:cNvSpPr/>
          <p:nvPr/>
        </p:nvSpPr>
        <p:spPr>
          <a:xfrm>
            <a:off x="4214630" y="501797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Word Frequency and Word Cloud Distribution</a:t>
            </a:r>
            <a:endParaRPr/>
          </a:p>
        </p:txBody>
      </p:sp>
      <p:sp>
        <p:nvSpPr>
          <p:cNvPr id="93" name="Google Shape;93;p8"/>
          <p:cNvSpPr/>
          <p:nvPr/>
        </p:nvSpPr>
        <p:spPr>
          <a:xfrm>
            <a:off x="4214630" y="5731037"/>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1200" dirty="0">
                <a:latin typeface="Calibri"/>
                <a:ea typeface="Calibri"/>
                <a:cs typeface="Calibri"/>
                <a:sym typeface="Calibri"/>
              </a:rPr>
              <a:t>Stemming </a:t>
            </a:r>
            <a:r>
              <a:rPr lang="en-US" sz="1200" b="0" i="0" u="none" strike="noStrike" cap="none" dirty="0">
                <a:solidFill>
                  <a:srgbClr val="000000"/>
                </a:solidFill>
                <a:latin typeface="Calibri"/>
                <a:ea typeface="Calibri"/>
                <a:cs typeface="Calibri"/>
                <a:sym typeface="Calibri"/>
              </a:rPr>
              <a:t>and POS Tagging</a:t>
            </a:r>
            <a:endParaRPr dirty="0"/>
          </a:p>
        </p:txBody>
      </p:sp>
      <p:sp>
        <p:nvSpPr>
          <p:cNvPr id="94" name="Google Shape;94;p8"/>
          <p:cNvSpPr/>
          <p:nvPr/>
        </p:nvSpPr>
        <p:spPr>
          <a:xfrm>
            <a:off x="4011885" y="4481984"/>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 name="Google Shape;95;p8"/>
          <p:cNvSpPr/>
          <p:nvPr/>
        </p:nvSpPr>
        <p:spPr>
          <a:xfrm>
            <a:off x="4019581" y="525705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8"/>
          <p:cNvSpPr/>
          <p:nvPr/>
        </p:nvSpPr>
        <p:spPr>
          <a:xfrm>
            <a:off x="4011192" y="596264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97" name="Google Shape;97;p8"/>
          <p:cNvCxnSpPr>
            <a:endCxn id="98" idx="1"/>
          </p:cNvCxnSpPr>
          <p:nvPr/>
        </p:nvCxnSpPr>
        <p:spPr>
          <a:xfrm flipH="1">
            <a:off x="8216172" y="1361606"/>
            <a:ext cx="5700" cy="1677900"/>
          </a:xfrm>
          <a:prstGeom prst="straightConnector1">
            <a:avLst/>
          </a:prstGeom>
          <a:noFill/>
          <a:ln w="19050" cap="flat" cmpd="sng">
            <a:solidFill>
              <a:srgbClr val="FFC000"/>
            </a:solidFill>
            <a:prstDash val="solid"/>
            <a:miter lim="800000"/>
            <a:headEnd type="none" w="sm" len="sm"/>
            <a:tailEnd type="none" w="sm" len="sm"/>
          </a:ln>
        </p:spPr>
      </p:cxnSp>
      <p:sp>
        <p:nvSpPr>
          <p:cNvPr id="99" name="Google Shape;99;p8"/>
          <p:cNvSpPr/>
          <p:nvPr/>
        </p:nvSpPr>
        <p:spPr>
          <a:xfrm>
            <a:off x="8397942" y="2037083"/>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Score Based on Sentiment </a:t>
            </a:r>
            <a:endParaRPr/>
          </a:p>
        </p:txBody>
      </p:sp>
      <p:sp>
        <p:nvSpPr>
          <p:cNvPr id="100" name="Google Shape;100;p8"/>
          <p:cNvSpPr/>
          <p:nvPr/>
        </p:nvSpPr>
        <p:spPr>
          <a:xfrm>
            <a:off x="8403545" y="277671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Score Based on Aspect </a:t>
            </a:r>
            <a:endParaRPr/>
          </a:p>
        </p:txBody>
      </p:sp>
      <p:sp>
        <p:nvSpPr>
          <p:cNvPr id="101" name="Google Shape;101;p8"/>
          <p:cNvSpPr/>
          <p:nvPr/>
        </p:nvSpPr>
        <p:spPr>
          <a:xfrm>
            <a:off x="8221768" y="228875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8"/>
          <p:cNvSpPr/>
          <p:nvPr/>
        </p:nvSpPr>
        <p:spPr>
          <a:xfrm>
            <a:off x="8216172" y="301670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8"/>
          <p:cNvSpPr/>
          <p:nvPr/>
        </p:nvSpPr>
        <p:spPr>
          <a:xfrm>
            <a:off x="10291046" y="2262187"/>
            <a:ext cx="1420500" cy="885600"/>
          </a:xfrm>
          <a:prstGeom prst="rect">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FFFFFF"/>
                </a:solidFill>
                <a:latin typeface="Calibri"/>
                <a:ea typeface="Calibri"/>
                <a:cs typeface="Calibri"/>
                <a:sym typeface="Calibri"/>
              </a:rPr>
              <a:t>Recommend the best restaurant with best aspect </a:t>
            </a:r>
            <a:endParaRPr dirty="0"/>
          </a:p>
        </p:txBody>
      </p:sp>
      <p:cxnSp>
        <p:nvCxnSpPr>
          <p:cNvPr id="103" name="Google Shape;103;p8"/>
          <p:cNvCxnSpPr>
            <a:stCxn id="99" idx="3"/>
          </p:cNvCxnSpPr>
          <p:nvPr/>
        </p:nvCxnSpPr>
        <p:spPr>
          <a:xfrm>
            <a:off x="9681342" y="2288783"/>
            <a:ext cx="5913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cxnSp>
        <p:nvCxnSpPr>
          <p:cNvPr id="104" name="Google Shape;104;p8"/>
          <p:cNvCxnSpPr>
            <a:stCxn id="100" idx="3"/>
          </p:cNvCxnSpPr>
          <p:nvPr/>
        </p:nvCxnSpPr>
        <p:spPr>
          <a:xfrm rot="10800000" flipH="1">
            <a:off x="9686945" y="2803412"/>
            <a:ext cx="6039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169750" y="116500"/>
            <a:ext cx="2750400" cy="5955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Clr>
                <a:schemeClr val="dk1"/>
              </a:buClr>
              <a:buSzPts val="1400"/>
              <a:buFont typeface="Arial"/>
              <a:buNone/>
            </a:pPr>
            <a:r>
              <a:rPr lang="en-US" sz="4000">
                <a:solidFill>
                  <a:schemeClr val="dk1"/>
                </a:solidFill>
              </a:rPr>
              <a:t>Conclusion:</a:t>
            </a:r>
            <a:endParaRPr/>
          </a:p>
        </p:txBody>
      </p:sp>
      <p:sp>
        <p:nvSpPr>
          <p:cNvPr id="269" name="Google Shape;269;p24"/>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Clr>
                <a:schemeClr val="dk1"/>
              </a:buClr>
              <a:buFont typeface="Arial"/>
              <a:buNone/>
            </a:pPr>
            <a:r>
              <a:rPr lang="en-US"/>
              <a:t>RestoQ – Aspect Based Sentiment Analysis</a:t>
            </a:r>
            <a:endParaRPr/>
          </a:p>
          <a:p>
            <a:pPr marL="12700" lvl="0" indent="0" algn="l" rtl="0">
              <a:lnSpc>
                <a:spcPct val="118750"/>
              </a:lnSpc>
              <a:spcBef>
                <a:spcPts val="0"/>
              </a:spcBef>
              <a:spcAft>
                <a:spcPts val="0"/>
              </a:spcAft>
              <a:buClr>
                <a:schemeClr val="dk1"/>
              </a:buClr>
              <a:buFont typeface="Arial"/>
              <a:buNone/>
            </a:pPr>
            <a:endParaRPr/>
          </a:p>
          <a:p>
            <a:pPr marL="12700" lvl="0" indent="0" algn="l" rtl="0">
              <a:lnSpc>
                <a:spcPct val="118750"/>
              </a:lnSpc>
              <a:spcBef>
                <a:spcPts val="0"/>
              </a:spcBef>
              <a:spcAft>
                <a:spcPts val="0"/>
              </a:spcAft>
              <a:buNone/>
            </a:pPr>
            <a:endParaRPr/>
          </a:p>
        </p:txBody>
      </p:sp>
      <p:sp>
        <p:nvSpPr>
          <p:cNvPr id="270" name="Google Shape;270;p24"/>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graphicFrame>
        <p:nvGraphicFramePr>
          <p:cNvPr id="271" name="Google Shape;271;p24"/>
          <p:cNvGraphicFramePr/>
          <p:nvPr/>
        </p:nvGraphicFramePr>
        <p:xfrm>
          <a:off x="1361763" y="1049750"/>
          <a:ext cx="9140750" cy="4198500"/>
        </p:xfrm>
        <a:graphic>
          <a:graphicData uri="http://schemas.openxmlformats.org/drawingml/2006/table">
            <a:tbl>
              <a:tblPr>
                <a:noFill/>
                <a:tableStyleId>{031EF220-7CB0-4564-9A90-193A99344624}</a:tableStyleId>
              </a:tblPr>
              <a:tblGrid>
                <a:gridCol w="2153225">
                  <a:extLst>
                    <a:ext uri="{9D8B030D-6E8A-4147-A177-3AD203B41FA5}">
                      <a16:colId xmlns:a16="http://schemas.microsoft.com/office/drawing/2014/main" val="20000"/>
                    </a:ext>
                  </a:extLst>
                </a:gridCol>
                <a:gridCol w="2172750">
                  <a:extLst>
                    <a:ext uri="{9D8B030D-6E8A-4147-A177-3AD203B41FA5}">
                      <a16:colId xmlns:a16="http://schemas.microsoft.com/office/drawing/2014/main" val="20001"/>
                    </a:ext>
                  </a:extLst>
                </a:gridCol>
                <a:gridCol w="2885400">
                  <a:extLst>
                    <a:ext uri="{9D8B030D-6E8A-4147-A177-3AD203B41FA5}">
                      <a16:colId xmlns:a16="http://schemas.microsoft.com/office/drawing/2014/main" val="20002"/>
                    </a:ext>
                  </a:extLst>
                </a:gridCol>
                <a:gridCol w="1929375">
                  <a:extLst>
                    <a:ext uri="{9D8B030D-6E8A-4147-A177-3AD203B41FA5}">
                      <a16:colId xmlns:a16="http://schemas.microsoft.com/office/drawing/2014/main" val="20003"/>
                    </a:ext>
                  </a:extLst>
                </a:gridCol>
              </a:tblGrid>
              <a:tr h="1424675">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Training Split</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Test Split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Lexicon Test Accuracy</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Naive Bayes Test Accuracy</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0"/>
                  </a:ext>
                </a:extLst>
              </a:tr>
              <a:tr h="674975">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90%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10%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71%</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72%</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674975">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80%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20%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68%</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65%</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674975">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70%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30%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70%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65%</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r h="674975">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40%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68%</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93C47D"/>
                    </a:solidFill>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63%</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bl>
          </a:graphicData>
        </a:graphic>
      </p:graphicFrame>
      <p:sp>
        <p:nvSpPr>
          <p:cNvPr id="272" name="Google Shape;272;p24"/>
          <p:cNvSpPr txBox="1"/>
          <p:nvPr/>
        </p:nvSpPr>
        <p:spPr>
          <a:xfrm>
            <a:off x="592450" y="5575800"/>
            <a:ext cx="106794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alibri"/>
                <a:ea typeface="Calibri"/>
                <a:cs typeface="Calibri"/>
                <a:sym typeface="Calibri"/>
              </a:rPr>
              <a:t>Conclusion </a:t>
            </a:r>
            <a:r>
              <a:rPr lang="en-US" sz="1800">
                <a:latin typeface="Calibri"/>
                <a:ea typeface="Calibri"/>
                <a:cs typeface="Calibri"/>
                <a:sym typeface="Calibri"/>
              </a:rPr>
              <a:t>:  As we can see from our analysis the Unsupervised learning is better than Supervised. We,ve much accurate results with it.</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ctrTitle"/>
          </p:nvPr>
        </p:nvSpPr>
        <p:spPr>
          <a:xfrm>
            <a:off x="218364" y="13648"/>
            <a:ext cx="5391000" cy="873600"/>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References</a:t>
            </a:r>
            <a:endParaRPr sz="1800">
              <a:solidFill>
                <a:srgbClr val="000000"/>
              </a:solidFill>
              <a:latin typeface="Calibri"/>
              <a:ea typeface="Calibri"/>
              <a:cs typeface="Calibri"/>
              <a:sym typeface="Calibri"/>
            </a:endParaRPr>
          </a:p>
        </p:txBody>
      </p:sp>
      <p:sp>
        <p:nvSpPr>
          <p:cNvPr id="278" name="Google Shape;278;p25"/>
          <p:cNvSpPr/>
          <p:nvPr/>
        </p:nvSpPr>
        <p:spPr>
          <a:xfrm>
            <a:off x="748575" y="887249"/>
            <a:ext cx="10974900" cy="4853700"/>
          </a:xfrm>
          <a:prstGeom prst="rect">
            <a:avLst/>
          </a:prstGeom>
          <a:noFill/>
          <a:ln>
            <a:noFill/>
          </a:ln>
        </p:spPr>
        <p:txBody>
          <a:bodyPr spcFirstLastPara="1" wrap="square" lIns="91425" tIns="45700" rIns="91425" bIns="45700" anchor="t" anchorCtr="0">
            <a:noAutofit/>
          </a:bodyPr>
          <a:lstStyle/>
          <a:p>
            <a:pPr marL="457200" marR="0" lvl="0" indent="-393700" algn="just" rtl="0">
              <a:lnSpc>
                <a:spcPct val="100000"/>
              </a:lnSpc>
              <a:spcBef>
                <a:spcPts val="0"/>
              </a:spcBef>
              <a:spcAft>
                <a:spcPts val="0"/>
              </a:spcAft>
              <a:buSzPts val="2600"/>
              <a:buAutoNum type="arabicPeriod"/>
            </a:pPr>
            <a:r>
              <a:rPr lang="en-US" sz="2600"/>
              <a:t>A Study on Sentiment Analysis: Methods and Tools by Abhishek Kaushik1, Anchal Kaushik2, Sudhanshu Naithani3 </a:t>
            </a:r>
            <a:r>
              <a:rPr lang="en-US" sz="2600" u="sng">
                <a:solidFill>
                  <a:schemeClr val="hlink"/>
                </a:solidFill>
                <a:hlinkClick r:id="rId3"/>
              </a:rPr>
              <a:t>https://pdfs.semanticscholar.org/c151/dfad8c1bf88b0afc716758c77d533ded7dd0.pdf</a:t>
            </a:r>
            <a:endParaRPr sz="2600"/>
          </a:p>
          <a:p>
            <a:pPr marL="457200" marR="0" lvl="0" indent="-393700" algn="just" rtl="0">
              <a:lnSpc>
                <a:spcPct val="100000"/>
              </a:lnSpc>
              <a:spcBef>
                <a:spcPts val="0"/>
              </a:spcBef>
              <a:spcAft>
                <a:spcPts val="0"/>
              </a:spcAft>
              <a:buSzPts val="2600"/>
              <a:buAutoNum type="arabicPeriod"/>
            </a:pPr>
            <a:r>
              <a:rPr lang="en-US" sz="2600"/>
              <a:t>Identifying Restaurant Features via Sentiment Analysis on Yelp Reviews </a:t>
            </a:r>
            <a:r>
              <a:rPr lang="en-US" sz="2600" u="sng">
                <a:solidFill>
                  <a:schemeClr val="hlink"/>
                </a:solidFill>
                <a:hlinkClick r:id="rId4"/>
              </a:rPr>
              <a:t>https://arxiv.org/ftp/arxiv/papers/1709/1709.08698.pdf</a:t>
            </a:r>
            <a:endParaRPr sz="2600"/>
          </a:p>
          <a:p>
            <a:pPr marL="457200" marR="0" lvl="0" indent="-393700" algn="just" rtl="0">
              <a:lnSpc>
                <a:spcPct val="100000"/>
              </a:lnSpc>
              <a:spcBef>
                <a:spcPts val="0"/>
              </a:spcBef>
              <a:spcAft>
                <a:spcPts val="0"/>
              </a:spcAft>
              <a:buSzPts val="2600"/>
              <a:buAutoNum type="arabicPeriod"/>
            </a:pPr>
            <a:r>
              <a:rPr lang="en-US" sz="2600"/>
              <a:t>SENTIMENT ANALYSIS OF RESTAURANT REVIEWS USING HYBRID CLASSIFICATION METHOD </a:t>
            </a:r>
            <a:r>
              <a:rPr lang="en-US" sz="2600" u="sng">
                <a:solidFill>
                  <a:schemeClr val="hlink"/>
                </a:solidFill>
                <a:hlinkClick r:id="rId5"/>
              </a:rPr>
              <a:t>http://iraj.in/journal/journal_file/journal_pdf/4-54-140014488817-23.pdf</a:t>
            </a:r>
            <a:endParaRPr sz="2600"/>
          </a:p>
          <a:p>
            <a:pPr marL="457200" marR="0" lvl="0" indent="-393700" algn="just" rtl="0">
              <a:lnSpc>
                <a:spcPct val="100000"/>
              </a:lnSpc>
              <a:spcBef>
                <a:spcPts val="0"/>
              </a:spcBef>
              <a:spcAft>
                <a:spcPts val="0"/>
              </a:spcAft>
              <a:buSzPts val="2600"/>
              <a:buAutoNum type="arabicPeriod"/>
            </a:pPr>
            <a:r>
              <a:rPr lang="en-US" sz="2600"/>
              <a:t>Sethia, A., &amp; Bhattacharyyaa, P. Aspect Based Sentiment Analysis-A Survey. Accessed on August 2019;  </a:t>
            </a:r>
            <a:r>
              <a:rPr lang="en-US" sz="2600" u="sng">
                <a:solidFill>
                  <a:schemeClr val="hlink"/>
                </a:solidFill>
                <a:hlinkClick r:id="rId6"/>
              </a:rPr>
              <a:t>http://www.cfilt.iitb.ac.in/resources/surveys/aspect-based-sentiment-analysis_survey.pdf</a:t>
            </a:r>
            <a:endParaRPr sz="2600"/>
          </a:p>
        </p:txBody>
      </p:sp>
      <p:sp>
        <p:nvSpPr>
          <p:cNvPr id="279" name="Google Shape;279;p25"/>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280" name="Google Shape;280;p25"/>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4395978" y="2433065"/>
            <a:ext cx="3399900" cy="9399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Thank You</a:t>
            </a:r>
            <a:r>
              <a:rPr lang="en-US">
                <a:solidFill>
                  <a:srgbClr val="EC7C30"/>
                </a:solidFill>
              </a:rPr>
              <a:t>!</a:t>
            </a:r>
            <a:endParaRPr/>
          </a:p>
        </p:txBody>
      </p:sp>
      <p:sp>
        <p:nvSpPr>
          <p:cNvPr id="286" name="Google Shape;286;p26"/>
          <p:cNvSpPr txBox="1">
            <a:spLocks noGrp="1"/>
          </p:cNvSpPr>
          <p:nvPr>
            <p:ph type="dt" idx="10"/>
          </p:nvPr>
        </p:nvSpPr>
        <p:spPr>
          <a:xfrm>
            <a:off x="8036432" y="6422653"/>
            <a:ext cx="32352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Clr>
                <a:schemeClr val="dk1"/>
              </a:buClr>
              <a:buFont typeface="Arial"/>
              <a:buNone/>
            </a:pPr>
            <a:r>
              <a:rPr lang="en-US"/>
              <a:t>RestoQ – Aspect Based Sentiment Analysis</a:t>
            </a:r>
            <a:endParaRPr/>
          </a:p>
          <a:p>
            <a:pPr marL="12700" lvl="0" indent="0" algn="l" rtl="0">
              <a:lnSpc>
                <a:spcPct val="118750"/>
              </a:lnSpc>
              <a:spcBef>
                <a:spcPts val="0"/>
              </a:spcBef>
              <a:spcAft>
                <a:spcPts val="0"/>
              </a:spcAft>
              <a:buClr>
                <a:schemeClr val="dk1"/>
              </a:buClr>
              <a:buFont typeface="Arial"/>
              <a:buNone/>
            </a:pPr>
            <a:endParaRPr/>
          </a:p>
          <a:p>
            <a:pPr marL="12700" lvl="0" indent="0" algn="l" rtl="0">
              <a:lnSpc>
                <a:spcPct val="118750"/>
              </a:lnSpc>
              <a:spcBef>
                <a:spcPts val="0"/>
              </a:spcBef>
              <a:spcAft>
                <a:spcPts val="0"/>
              </a:spcAft>
              <a:buNone/>
            </a:pPr>
            <a:endParaRPr/>
          </a:p>
        </p:txBody>
      </p:sp>
      <p:sp>
        <p:nvSpPr>
          <p:cNvPr id="287" name="Google Shape;287;p26"/>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p:nvPr/>
        </p:nvSpPr>
        <p:spPr>
          <a:xfrm>
            <a:off x="5103626" y="2226375"/>
            <a:ext cx="2369400" cy="13665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8800">
                <a:solidFill>
                  <a:srgbClr val="4471C4"/>
                </a:solidFill>
                <a:latin typeface="Trebuchet MS"/>
                <a:ea typeface="Trebuchet MS"/>
                <a:cs typeface="Trebuchet MS"/>
                <a:sym typeface="Trebuchet MS"/>
              </a:rPr>
              <a:t>Q</a:t>
            </a:r>
            <a:r>
              <a:rPr lang="en-US" sz="4800">
                <a:latin typeface="Trebuchet MS"/>
                <a:ea typeface="Trebuchet MS"/>
                <a:cs typeface="Trebuchet MS"/>
                <a:sym typeface="Trebuchet MS"/>
              </a:rPr>
              <a:t>&amp;</a:t>
            </a:r>
            <a:r>
              <a:rPr lang="en-US" sz="8800">
                <a:solidFill>
                  <a:srgbClr val="EC7C30"/>
                </a:solidFill>
                <a:latin typeface="Trebuchet MS"/>
                <a:ea typeface="Trebuchet MS"/>
                <a:cs typeface="Trebuchet MS"/>
                <a:sym typeface="Trebuchet MS"/>
              </a:rPr>
              <a:t>A</a:t>
            </a:r>
            <a:endParaRPr sz="8800">
              <a:latin typeface="Trebuchet MS"/>
              <a:ea typeface="Trebuchet MS"/>
              <a:cs typeface="Trebuchet MS"/>
              <a:sym typeface="Trebuchet MS"/>
            </a:endParaRPr>
          </a:p>
        </p:txBody>
      </p:sp>
      <p:sp>
        <p:nvSpPr>
          <p:cNvPr id="293" name="Google Shape;293;p27"/>
          <p:cNvSpPr txBox="1">
            <a:spLocks noGrp="1"/>
          </p:cNvSpPr>
          <p:nvPr>
            <p:ph type="dt" idx="10"/>
          </p:nvPr>
        </p:nvSpPr>
        <p:spPr>
          <a:xfrm>
            <a:off x="8036432" y="6422653"/>
            <a:ext cx="3235325" cy="196215"/>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Clr>
                <a:schemeClr val="dk1"/>
              </a:buClr>
              <a:buFont typeface="Arial"/>
              <a:buNone/>
            </a:pPr>
            <a:r>
              <a:rPr lang="en-US"/>
              <a:t>RestoQ – Aspect Based Sentiment Analysis</a:t>
            </a:r>
            <a:endParaRPr/>
          </a:p>
          <a:p>
            <a:pPr marL="12700" lvl="0" indent="0" algn="l" rtl="0">
              <a:lnSpc>
                <a:spcPct val="118750"/>
              </a:lnSpc>
              <a:spcBef>
                <a:spcPts val="0"/>
              </a:spcBef>
              <a:spcAft>
                <a:spcPts val="0"/>
              </a:spcAft>
              <a:buClr>
                <a:schemeClr val="dk1"/>
              </a:buClr>
              <a:buFont typeface="Arial"/>
              <a:buNone/>
            </a:pPr>
            <a:endParaRPr/>
          </a:p>
          <a:p>
            <a:pPr marL="12700" lvl="0" indent="0" algn="l" rtl="0">
              <a:lnSpc>
                <a:spcPct val="118750"/>
              </a:lnSpc>
              <a:spcBef>
                <a:spcPts val="0"/>
              </a:spcBef>
              <a:spcAft>
                <a:spcPts val="0"/>
              </a:spcAft>
              <a:buNone/>
            </a:pPr>
            <a:endParaRPr/>
          </a:p>
        </p:txBody>
      </p:sp>
      <p:sp>
        <p:nvSpPr>
          <p:cNvPr id="294" name="Google Shape;294;p27"/>
          <p:cNvSpPr txBox="1">
            <a:spLocks noGrp="1"/>
          </p:cNvSpPr>
          <p:nvPr>
            <p:ph type="ftr" idx="11"/>
          </p:nvPr>
        </p:nvSpPr>
        <p:spPr>
          <a:xfrm>
            <a:off x="635000" y="6440636"/>
            <a:ext cx="1107439" cy="196215"/>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p:nvPr>
        </p:nvSpPr>
        <p:spPr>
          <a:xfrm>
            <a:off x="169750" y="116500"/>
            <a:ext cx="2750400" cy="5955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Clr>
                <a:schemeClr val="dk1"/>
              </a:buClr>
              <a:buSzPts val="1400"/>
              <a:buFont typeface="Arial"/>
              <a:buNone/>
            </a:pPr>
            <a:r>
              <a:rPr lang="en-US" sz="4000">
                <a:solidFill>
                  <a:schemeClr val="dk1"/>
                </a:solidFill>
              </a:rPr>
              <a:t>Approach</a:t>
            </a:r>
            <a:endParaRPr/>
          </a:p>
        </p:txBody>
      </p:sp>
      <p:sp>
        <p:nvSpPr>
          <p:cNvPr id="110" name="Google Shape;110;p9"/>
          <p:cNvSpPr txBox="1">
            <a:spLocks noGrp="1"/>
          </p:cNvSpPr>
          <p:nvPr>
            <p:ph type="dt" idx="10"/>
          </p:nvPr>
        </p:nvSpPr>
        <p:spPr>
          <a:xfrm>
            <a:off x="8036432" y="6422653"/>
            <a:ext cx="32352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Clr>
                <a:schemeClr val="dk1"/>
              </a:buClr>
              <a:buFont typeface="Arial"/>
              <a:buNone/>
            </a:pPr>
            <a:r>
              <a:rPr lang="en-US"/>
              <a:t>RestoQ – Aspect Based Sentiment Analysis</a:t>
            </a:r>
            <a:endParaRPr/>
          </a:p>
          <a:p>
            <a:pPr marL="12700" lvl="0" indent="0" algn="l" rtl="0">
              <a:lnSpc>
                <a:spcPct val="118750"/>
              </a:lnSpc>
              <a:spcBef>
                <a:spcPts val="0"/>
              </a:spcBef>
              <a:spcAft>
                <a:spcPts val="0"/>
              </a:spcAft>
              <a:buClr>
                <a:schemeClr val="dk1"/>
              </a:buClr>
              <a:buFont typeface="Arial"/>
              <a:buNone/>
            </a:pPr>
            <a:endParaRPr/>
          </a:p>
          <a:p>
            <a:pPr marL="12700" lvl="0" indent="0" algn="l" rtl="0">
              <a:lnSpc>
                <a:spcPct val="118750"/>
              </a:lnSpc>
              <a:spcBef>
                <a:spcPts val="0"/>
              </a:spcBef>
              <a:spcAft>
                <a:spcPts val="0"/>
              </a:spcAft>
              <a:buNone/>
            </a:pPr>
            <a:endParaRPr/>
          </a:p>
        </p:txBody>
      </p:sp>
      <p:sp>
        <p:nvSpPr>
          <p:cNvPr id="111" name="Google Shape;111;p9"/>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graphicFrame>
        <p:nvGraphicFramePr>
          <p:cNvPr id="112" name="Google Shape;112;p9"/>
          <p:cNvGraphicFramePr/>
          <p:nvPr/>
        </p:nvGraphicFramePr>
        <p:xfrm>
          <a:off x="465113" y="1123750"/>
          <a:ext cx="11205350" cy="4809200"/>
        </p:xfrm>
        <a:graphic>
          <a:graphicData uri="http://schemas.openxmlformats.org/drawingml/2006/table">
            <a:tbl>
              <a:tblPr>
                <a:noFill/>
                <a:tableStyleId>{031EF220-7CB0-4564-9A90-193A99344624}</a:tableStyleId>
              </a:tblPr>
              <a:tblGrid>
                <a:gridCol w="2639575">
                  <a:extLst>
                    <a:ext uri="{9D8B030D-6E8A-4147-A177-3AD203B41FA5}">
                      <a16:colId xmlns:a16="http://schemas.microsoft.com/office/drawing/2014/main" val="20000"/>
                    </a:ext>
                  </a:extLst>
                </a:gridCol>
                <a:gridCol w="2663500">
                  <a:extLst>
                    <a:ext uri="{9D8B030D-6E8A-4147-A177-3AD203B41FA5}">
                      <a16:colId xmlns:a16="http://schemas.microsoft.com/office/drawing/2014/main" val="20001"/>
                    </a:ext>
                  </a:extLst>
                </a:gridCol>
                <a:gridCol w="3537125">
                  <a:extLst>
                    <a:ext uri="{9D8B030D-6E8A-4147-A177-3AD203B41FA5}">
                      <a16:colId xmlns:a16="http://schemas.microsoft.com/office/drawing/2014/main" val="20002"/>
                    </a:ext>
                  </a:extLst>
                </a:gridCol>
                <a:gridCol w="2365150">
                  <a:extLst>
                    <a:ext uri="{9D8B030D-6E8A-4147-A177-3AD203B41FA5}">
                      <a16:colId xmlns:a16="http://schemas.microsoft.com/office/drawing/2014/main" val="20003"/>
                    </a:ext>
                  </a:extLst>
                </a:gridCol>
              </a:tblGrid>
              <a:tr h="784450">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Training Split</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Test Split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Lexicon Test Accuracy</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b="1">
                          <a:latin typeface="Times New Roman"/>
                          <a:ea typeface="Times New Roman"/>
                          <a:cs typeface="Times New Roman"/>
                          <a:sym typeface="Times New Roman"/>
                        </a:rPr>
                        <a:t>Naive Bayes Test Accuracy</a:t>
                      </a:r>
                      <a:endParaRPr sz="3000" b="1">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0"/>
                  </a:ext>
                </a:extLst>
              </a:tr>
              <a:tr h="827650">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90%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10%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1"/>
                  </a:ext>
                </a:extLst>
              </a:tr>
              <a:tr h="827650">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80%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20%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2"/>
                  </a:ext>
                </a:extLst>
              </a:tr>
              <a:tr h="827650">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70%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30%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3"/>
                  </a:ext>
                </a:extLst>
              </a:tr>
              <a:tr h="827650">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60%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40%</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tc>
                  <a:txBody>
                    <a:bodyPr/>
                    <a:lstStyle/>
                    <a:p>
                      <a:pPr marL="0" lvl="0" indent="0" algn="ctr" rtl="0">
                        <a:spcBef>
                          <a:spcPts val="0"/>
                        </a:spcBef>
                        <a:spcAft>
                          <a:spcPts val="0"/>
                        </a:spcAft>
                        <a:buNone/>
                      </a:pP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txBody>
                  <a:tcPr marL="63500" marR="63500" marT="63500" marB="63500">
                    <a:lnL w="12700" cap="flat" cmpd="sng">
                      <a:solidFill>
                        <a:srgbClr val="4471C4"/>
                      </a:solidFill>
                      <a:prstDash val="solid"/>
                      <a:round/>
                      <a:headEnd type="none" w="sm" len="sm"/>
                      <a:tailEnd type="none" w="sm" len="sm"/>
                    </a:lnL>
                    <a:lnR w="12700" cap="flat" cmpd="sng">
                      <a:solidFill>
                        <a:srgbClr val="4471C4"/>
                      </a:solidFill>
                      <a:prstDash val="solid"/>
                      <a:round/>
                      <a:headEnd type="none" w="sm" len="sm"/>
                      <a:tailEnd type="none" w="sm" len="sm"/>
                    </a:lnR>
                    <a:lnT w="12700" cap="flat" cmpd="sng">
                      <a:solidFill>
                        <a:srgbClr val="4471C4"/>
                      </a:solidFill>
                      <a:prstDash val="solid"/>
                      <a:round/>
                      <a:headEnd type="none" w="sm" len="sm"/>
                      <a:tailEnd type="none" w="sm" len="sm"/>
                    </a:lnT>
                    <a:lnB w="12700" cap="flat" cmpd="sng">
                      <a:solidFill>
                        <a:srgbClr val="4471C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ctrTitle"/>
          </p:nvPr>
        </p:nvSpPr>
        <p:spPr>
          <a:xfrm>
            <a:off x="218364" y="90152"/>
            <a:ext cx="4224847" cy="592428"/>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SzPts val="1400"/>
              <a:buNone/>
            </a:pPr>
            <a:r>
              <a:rPr lang="en-US" sz="4000" dirty="0">
                <a:solidFill>
                  <a:srgbClr val="000000"/>
                </a:solidFill>
              </a:rPr>
              <a:t>Literature Survey</a:t>
            </a:r>
            <a:endParaRPr sz="1800" dirty="0">
              <a:solidFill>
                <a:srgbClr val="000000"/>
              </a:solidFill>
              <a:latin typeface="Calibri"/>
              <a:ea typeface="Calibri"/>
              <a:cs typeface="Calibri"/>
              <a:sym typeface="Calibri"/>
            </a:endParaRPr>
          </a:p>
        </p:txBody>
      </p:sp>
      <p:sp>
        <p:nvSpPr>
          <p:cNvPr id="118" name="Google Shape;118;p10"/>
          <p:cNvSpPr/>
          <p:nvPr/>
        </p:nvSpPr>
        <p:spPr>
          <a:xfrm>
            <a:off x="748575" y="887249"/>
            <a:ext cx="10974900" cy="4853700"/>
          </a:xfrm>
          <a:prstGeom prst="rect">
            <a:avLst/>
          </a:prstGeom>
          <a:noFill/>
          <a:ln>
            <a:noFill/>
          </a:ln>
        </p:spPr>
        <p:txBody>
          <a:bodyPr spcFirstLastPara="1" wrap="square" lIns="91425" tIns="45700" rIns="91425" bIns="45700" anchor="t" anchorCtr="0">
            <a:noAutofit/>
          </a:bodyPr>
          <a:lstStyle/>
          <a:p>
            <a:pPr marL="457200" marR="0" lvl="0" indent="-393700" algn="just" rtl="0">
              <a:lnSpc>
                <a:spcPct val="100000"/>
              </a:lnSpc>
              <a:spcBef>
                <a:spcPts val="0"/>
              </a:spcBef>
              <a:spcAft>
                <a:spcPts val="0"/>
              </a:spcAft>
              <a:buSzPts val="2600"/>
              <a:buChar char="●"/>
            </a:pPr>
            <a:r>
              <a:rPr lang="en-US" sz="2600" dirty="0"/>
              <a:t>Sentiment analysis is a process of automatic extraction of features by mode of notions of others about specific product, services or experience[1].</a:t>
            </a:r>
            <a:endParaRPr sz="2600" dirty="0"/>
          </a:p>
          <a:p>
            <a:pPr marL="457200" marR="0" lvl="0" indent="-393700" algn="just" rtl="0">
              <a:lnSpc>
                <a:spcPct val="100000"/>
              </a:lnSpc>
              <a:spcBef>
                <a:spcPts val="0"/>
              </a:spcBef>
              <a:spcAft>
                <a:spcPts val="0"/>
              </a:spcAft>
              <a:buSzPts val="2600"/>
              <a:buChar char="●"/>
            </a:pPr>
            <a:r>
              <a:rPr lang="en-US" sz="2600" dirty="0"/>
              <a:t>Sentiment analysis on restaurants reviews are considered to be positive, negative or neutral on the overall score of the sentence. To some extent it is very useful and many customers are using it before ordering their food on daily basis.[2][3]</a:t>
            </a:r>
            <a:endParaRPr sz="2600" dirty="0"/>
          </a:p>
          <a:p>
            <a:pPr marL="457200" marR="0" lvl="0" indent="-393700" algn="just" rtl="0">
              <a:lnSpc>
                <a:spcPct val="100000"/>
              </a:lnSpc>
              <a:spcBef>
                <a:spcPts val="0"/>
              </a:spcBef>
              <a:spcAft>
                <a:spcPts val="0"/>
              </a:spcAft>
              <a:buSzPts val="2600"/>
              <a:buChar char="●"/>
            </a:pPr>
            <a:r>
              <a:rPr lang="en-US" sz="2600" dirty="0"/>
              <a:t>Aspect Based Sentiment Analysis (ABSA) aims at identifying the sentiment polarity (e.g. positive, negative and neutral) of one specific aspect in its context sentence. For example, given a sentence “great food but the service was dreadful” the sentiment polarity for aspects “food” and “service” are positive and negative respectively. [4] </a:t>
            </a:r>
            <a:endParaRPr sz="2600" dirty="0"/>
          </a:p>
        </p:txBody>
      </p:sp>
      <p:sp>
        <p:nvSpPr>
          <p:cNvPr id="119" name="Google Shape;119;p10"/>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120" name="Google Shape;120;p10"/>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ctrTitle"/>
          </p:nvPr>
        </p:nvSpPr>
        <p:spPr>
          <a:xfrm>
            <a:off x="218364" y="13648"/>
            <a:ext cx="5391000" cy="873600"/>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Business Understanding</a:t>
            </a:r>
            <a:endParaRPr sz="1800">
              <a:solidFill>
                <a:srgbClr val="000000"/>
              </a:solidFill>
              <a:latin typeface="Calibri"/>
              <a:ea typeface="Calibri"/>
              <a:cs typeface="Calibri"/>
              <a:sym typeface="Calibri"/>
            </a:endParaRPr>
          </a:p>
        </p:txBody>
      </p:sp>
      <p:sp>
        <p:nvSpPr>
          <p:cNvPr id="126" name="Google Shape;126;p11"/>
          <p:cNvSpPr/>
          <p:nvPr/>
        </p:nvSpPr>
        <p:spPr>
          <a:xfrm>
            <a:off x="476518" y="1622206"/>
            <a:ext cx="11222726" cy="5847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3200" b="0" i="0" u="none" strike="noStrike" cap="none" dirty="0">
                <a:solidFill>
                  <a:srgbClr val="000000"/>
                </a:solidFill>
                <a:latin typeface="Arial"/>
                <a:ea typeface="Arial"/>
                <a:cs typeface="Arial"/>
                <a:sym typeface="Arial"/>
              </a:rPr>
              <a:t>What people are looking for before placing the order online?</a:t>
            </a:r>
            <a:endParaRPr sz="3200" b="0" i="0" u="none" strike="noStrike" cap="none" dirty="0">
              <a:solidFill>
                <a:srgbClr val="000000"/>
              </a:solidFill>
              <a:latin typeface="Arial"/>
              <a:ea typeface="Arial"/>
              <a:cs typeface="Arial"/>
              <a:sym typeface="Arial"/>
            </a:endParaRPr>
          </a:p>
        </p:txBody>
      </p:sp>
      <p:sp>
        <p:nvSpPr>
          <p:cNvPr id="127" name="Google Shape;127;p11"/>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128" name="Google Shape;128;p11"/>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129" name="Google Shape;129;p11" descr="Image result for image of person thinking cartoon"/>
          <p:cNvPicPr preferRelativeResize="0"/>
          <p:nvPr/>
        </p:nvPicPr>
        <p:blipFill>
          <a:blip r:embed="rId3">
            <a:alphaModFix/>
          </a:blip>
          <a:stretch>
            <a:fillRect/>
          </a:stretch>
        </p:blipFill>
        <p:spPr>
          <a:xfrm>
            <a:off x="5323500" y="2616856"/>
            <a:ext cx="2133600"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p:nvPr/>
        </p:nvSpPr>
        <p:spPr>
          <a:xfrm>
            <a:off x="168765" y="163423"/>
            <a:ext cx="7132200" cy="8310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4800" b="0" i="0" u="none" strike="noStrike" cap="none">
                <a:solidFill>
                  <a:srgbClr val="000000"/>
                </a:solidFill>
                <a:latin typeface="Arial"/>
                <a:ea typeface="Arial"/>
                <a:cs typeface="Arial"/>
                <a:sym typeface="Arial"/>
              </a:rPr>
              <a:t>Aspect of Food Ordering</a:t>
            </a:r>
            <a:endParaRPr sz="4800" b="0" i="0" u="none" strike="noStrike" cap="none">
              <a:solidFill>
                <a:srgbClr val="000000"/>
              </a:solidFill>
              <a:latin typeface="Arial"/>
              <a:ea typeface="Arial"/>
              <a:cs typeface="Arial"/>
              <a:sym typeface="Arial"/>
            </a:endParaRPr>
          </a:p>
        </p:txBody>
      </p:sp>
      <p:pic>
        <p:nvPicPr>
          <p:cNvPr id="135" name="Google Shape;135;p12" descr="Image result for food service icon"/>
          <p:cNvPicPr preferRelativeResize="0"/>
          <p:nvPr/>
        </p:nvPicPr>
        <p:blipFill rotWithShape="1">
          <a:blip r:embed="rId3">
            <a:alphaModFix/>
          </a:blip>
          <a:srcRect/>
          <a:stretch/>
        </p:blipFill>
        <p:spPr>
          <a:xfrm>
            <a:off x="865259" y="1787857"/>
            <a:ext cx="1905000" cy="1905000"/>
          </a:xfrm>
          <a:prstGeom prst="rect">
            <a:avLst/>
          </a:prstGeom>
          <a:noFill/>
          <a:ln>
            <a:noFill/>
          </a:ln>
        </p:spPr>
      </p:pic>
      <p:sp>
        <p:nvSpPr>
          <p:cNvPr id="136" name="Google Shape;136;p12"/>
          <p:cNvSpPr/>
          <p:nvPr/>
        </p:nvSpPr>
        <p:spPr>
          <a:xfrm>
            <a:off x="865259" y="3971148"/>
            <a:ext cx="1539300" cy="3078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Food Service</a:t>
            </a:r>
            <a:endParaRPr sz="1400" b="1" i="0" u="none" strike="noStrike" cap="none">
              <a:solidFill>
                <a:srgbClr val="000000"/>
              </a:solidFill>
              <a:latin typeface="Arial"/>
              <a:ea typeface="Arial"/>
              <a:cs typeface="Arial"/>
              <a:sym typeface="Arial"/>
            </a:endParaRPr>
          </a:p>
        </p:txBody>
      </p:sp>
      <p:pic>
        <p:nvPicPr>
          <p:cNvPr id="137" name="Google Shape;137;p12" descr="Image result for food service icon"/>
          <p:cNvPicPr preferRelativeResize="0"/>
          <p:nvPr/>
        </p:nvPicPr>
        <p:blipFill rotWithShape="1">
          <a:blip r:embed="rId4">
            <a:alphaModFix/>
          </a:blip>
          <a:srcRect/>
          <a:stretch/>
        </p:blipFill>
        <p:spPr>
          <a:xfrm>
            <a:off x="4006996" y="1787857"/>
            <a:ext cx="1716635" cy="1904999"/>
          </a:xfrm>
          <a:prstGeom prst="rect">
            <a:avLst/>
          </a:prstGeom>
          <a:noFill/>
          <a:ln>
            <a:noFill/>
          </a:ln>
        </p:spPr>
      </p:pic>
      <p:pic>
        <p:nvPicPr>
          <p:cNvPr id="138" name="Google Shape;138;p12"/>
          <p:cNvPicPr preferRelativeResize="0"/>
          <p:nvPr/>
        </p:nvPicPr>
        <p:blipFill rotWithShape="1">
          <a:blip r:embed="rId5">
            <a:alphaModFix/>
          </a:blip>
          <a:srcRect/>
          <a:stretch/>
        </p:blipFill>
        <p:spPr>
          <a:xfrm>
            <a:off x="9877455" y="1787857"/>
            <a:ext cx="1696227" cy="1696227"/>
          </a:xfrm>
          <a:prstGeom prst="rect">
            <a:avLst/>
          </a:prstGeom>
          <a:noFill/>
          <a:ln>
            <a:noFill/>
          </a:ln>
        </p:spPr>
      </p:pic>
      <p:pic>
        <p:nvPicPr>
          <p:cNvPr id="139" name="Google Shape;139;p12"/>
          <p:cNvPicPr preferRelativeResize="0"/>
          <p:nvPr/>
        </p:nvPicPr>
        <p:blipFill rotWithShape="1">
          <a:blip r:embed="rId6">
            <a:alphaModFix/>
          </a:blip>
          <a:srcRect/>
          <a:stretch/>
        </p:blipFill>
        <p:spPr>
          <a:xfrm>
            <a:off x="6799987" y="1787857"/>
            <a:ext cx="2533650" cy="2162175"/>
          </a:xfrm>
          <a:prstGeom prst="rect">
            <a:avLst/>
          </a:prstGeom>
          <a:noFill/>
          <a:ln>
            <a:noFill/>
          </a:ln>
        </p:spPr>
      </p:pic>
      <p:sp>
        <p:nvSpPr>
          <p:cNvPr id="140" name="Google Shape;140;p12"/>
          <p:cNvSpPr/>
          <p:nvPr/>
        </p:nvSpPr>
        <p:spPr>
          <a:xfrm>
            <a:off x="3953004" y="3950032"/>
            <a:ext cx="1507200" cy="3078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Food Quality</a:t>
            </a:r>
            <a:endParaRPr sz="1400" b="1" i="0" u="none" strike="noStrike" cap="none">
              <a:solidFill>
                <a:srgbClr val="000000"/>
              </a:solidFill>
              <a:latin typeface="Arial"/>
              <a:ea typeface="Arial"/>
              <a:cs typeface="Arial"/>
              <a:sym typeface="Arial"/>
            </a:endParaRPr>
          </a:p>
        </p:txBody>
      </p:sp>
      <p:sp>
        <p:nvSpPr>
          <p:cNvPr id="141" name="Google Shape;141;p12"/>
          <p:cNvSpPr/>
          <p:nvPr/>
        </p:nvSpPr>
        <p:spPr>
          <a:xfrm>
            <a:off x="7300846" y="3945284"/>
            <a:ext cx="1271400" cy="3078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Ambience</a:t>
            </a:r>
            <a:endParaRPr sz="1400" b="1" i="0" u="none" strike="noStrike" cap="none">
              <a:solidFill>
                <a:srgbClr val="000000"/>
              </a:solidFill>
              <a:latin typeface="Arial"/>
              <a:ea typeface="Arial"/>
              <a:cs typeface="Arial"/>
              <a:sym typeface="Arial"/>
            </a:endParaRPr>
          </a:p>
        </p:txBody>
      </p:sp>
      <p:sp>
        <p:nvSpPr>
          <p:cNvPr id="142" name="Google Shape;142;p12"/>
          <p:cNvSpPr/>
          <p:nvPr/>
        </p:nvSpPr>
        <p:spPr>
          <a:xfrm>
            <a:off x="10319046" y="3945283"/>
            <a:ext cx="813000" cy="307800"/>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Cost</a:t>
            </a:r>
            <a:endParaRPr sz="1400" b="1" i="0" u="none" strike="noStrike" cap="none">
              <a:solidFill>
                <a:srgbClr val="000000"/>
              </a:solidFill>
              <a:latin typeface="Arial"/>
              <a:ea typeface="Arial"/>
              <a:cs typeface="Arial"/>
              <a:sym typeface="Arial"/>
            </a:endParaRPr>
          </a:p>
        </p:txBody>
      </p:sp>
      <p:sp>
        <p:nvSpPr>
          <p:cNvPr id="143" name="Google Shape;143;p12"/>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December 2019</a:t>
            </a:r>
            <a:endParaRPr/>
          </a:p>
        </p:txBody>
      </p:sp>
      <p:sp>
        <p:nvSpPr>
          <p:cNvPr id="144" name="Google Shape;144;p12"/>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78754" y="30225"/>
            <a:ext cx="57135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Understanding Data</a:t>
            </a:r>
            <a:endParaRPr sz="4000"/>
          </a:p>
        </p:txBody>
      </p:sp>
      <p:sp>
        <p:nvSpPr>
          <p:cNvPr id="150" name="Google Shape;150;p13"/>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151" name="Google Shape;151;p13"/>
          <p:cNvSpPr txBox="1"/>
          <p:nvPr/>
        </p:nvSpPr>
        <p:spPr>
          <a:xfrm>
            <a:off x="393500" y="687225"/>
            <a:ext cx="8530200" cy="6351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4471C4"/>
                </a:solidFill>
                <a:latin typeface="Arial"/>
                <a:ea typeface="Arial"/>
                <a:cs typeface="Arial"/>
                <a:sym typeface="Arial"/>
              </a:rPr>
              <a:t>Data Source: </a:t>
            </a:r>
            <a:r>
              <a:rPr lang="en-US" sz="2400" b="0" i="0" u="none" strike="noStrike" cap="none">
                <a:solidFill>
                  <a:srgbClr val="000000"/>
                </a:solidFill>
                <a:latin typeface="Arial"/>
                <a:ea typeface="Arial"/>
                <a:cs typeface="Arial"/>
                <a:sym typeface="Arial"/>
              </a:rPr>
              <a:t>Zomato website</a:t>
            </a:r>
            <a:endParaRPr sz="2400" b="0" i="0" u="none" strike="noStrike" cap="none">
              <a:solidFill>
                <a:srgbClr val="000000"/>
              </a:solidFill>
              <a:latin typeface="Arial"/>
              <a:ea typeface="Arial"/>
              <a:cs typeface="Arial"/>
              <a:sym typeface="Arial"/>
            </a:endParaRPr>
          </a:p>
        </p:txBody>
      </p:sp>
      <p:sp>
        <p:nvSpPr>
          <p:cNvPr id="152" name="Google Shape;152;p13"/>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sp>
        <p:nvSpPr>
          <p:cNvPr id="153" name="Google Shape;153;p13"/>
          <p:cNvSpPr/>
          <p:nvPr/>
        </p:nvSpPr>
        <p:spPr>
          <a:xfrm>
            <a:off x="3938675" y="1199625"/>
            <a:ext cx="3857100" cy="791100"/>
          </a:xfrm>
          <a:prstGeom prst="ellipse">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Reviews Collected</a:t>
            </a:r>
            <a:endParaRPr/>
          </a:p>
        </p:txBody>
      </p:sp>
      <p:sp>
        <p:nvSpPr>
          <p:cNvPr id="154" name="Google Shape;154;p13"/>
          <p:cNvSpPr/>
          <p:nvPr/>
        </p:nvSpPr>
        <p:spPr>
          <a:xfrm>
            <a:off x="3956379" y="2728159"/>
            <a:ext cx="3857100" cy="554100"/>
          </a:xfrm>
          <a:prstGeom prst="rect">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Sentiment Identified </a:t>
            </a:r>
            <a:endParaRPr/>
          </a:p>
        </p:txBody>
      </p:sp>
      <p:sp>
        <p:nvSpPr>
          <p:cNvPr id="155" name="Google Shape;155;p13"/>
          <p:cNvSpPr/>
          <p:nvPr/>
        </p:nvSpPr>
        <p:spPr>
          <a:xfrm>
            <a:off x="3956379" y="4021179"/>
            <a:ext cx="3857100" cy="554100"/>
          </a:xfrm>
          <a:prstGeom prst="rect">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Feature Selection</a:t>
            </a:r>
            <a:endParaRPr/>
          </a:p>
        </p:txBody>
      </p:sp>
      <p:sp>
        <p:nvSpPr>
          <p:cNvPr id="156" name="Google Shape;156;p13"/>
          <p:cNvSpPr/>
          <p:nvPr/>
        </p:nvSpPr>
        <p:spPr>
          <a:xfrm>
            <a:off x="3956379" y="5341906"/>
            <a:ext cx="3857100" cy="766500"/>
          </a:xfrm>
          <a:prstGeom prst="ellipse">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Sentiment are Classified </a:t>
            </a:r>
            <a:endParaRPr/>
          </a:p>
        </p:txBody>
      </p:sp>
      <p:cxnSp>
        <p:nvCxnSpPr>
          <p:cNvPr id="157" name="Google Shape;157;p13"/>
          <p:cNvCxnSpPr>
            <a:stCxn id="153" idx="4"/>
          </p:cNvCxnSpPr>
          <p:nvPr/>
        </p:nvCxnSpPr>
        <p:spPr>
          <a:xfrm>
            <a:off x="5867225" y="1990725"/>
            <a:ext cx="0" cy="737400"/>
          </a:xfrm>
          <a:prstGeom prst="straightConnector1">
            <a:avLst/>
          </a:prstGeom>
          <a:noFill/>
          <a:ln w="19050" cap="flat" cmpd="sng">
            <a:solidFill>
              <a:srgbClr val="FFC000"/>
            </a:solidFill>
            <a:prstDash val="solid"/>
            <a:miter lim="800000"/>
            <a:headEnd type="none" w="sm" len="sm"/>
            <a:tailEnd type="triangle" w="med" len="med"/>
          </a:ln>
        </p:spPr>
      </p:cxnSp>
      <p:cxnSp>
        <p:nvCxnSpPr>
          <p:cNvPr id="158" name="Google Shape;158;p13"/>
          <p:cNvCxnSpPr/>
          <p:nvPr/>
        </p:nvCxnSpPr>
        <p:spPr>
          <a:xfrm>
            <a:off x="5850680" y="3282310"/>
            <a:ext cx="0" cy="738900"/>
          </a:xfrm>
          <a:prstGeom prst="straightConnector1">
            <a:avLst/>
          </a:prstGeom>
          <a:noFill/>
          <a:ln w="19050" cap="flat" cmpd="sng">
            <a:solidFill>
              <a:srgbClr val="FFC000"/>
            </a:solidFill>
            <a:prstDash val="solid"/>
            <a:miter lim="800000"/>
            <a:headEnd type="none" w="sm" len="sm"/>
            <a:tailEnd type="triangle" w="med" len="med"/>
          </a:ln>
        </p:spPr>
      </p:cxnSp>
      <p:cxnSp>
        <p:nvCxnSpPr>
          <p:cNvPr id="159" name="Google Shape;159;p13"/>
          <p:cNvCxnSpPr/>
          <p:nvPr/>
        </p:nvCxnSpPr>
        <p:spPr>
          <a:xfrm>
            <a:off x="5850680" y="4575331"/>
            <a:ext cx="0" cy="766500"/>
          </a:xfrm>
          <a:prstGeom prst="straightConnector1">
            <a:avLst/>
          </a:prstGeom>
          <a:noFill/>
          <a:ln w="19050" cap="flat" cmpd="sng">
            <a:solidFill>
              <a:srgbClr val="FFC000"/>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78754" y="30225"/>
            <a:ext cx="57135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Understanding Data</a:t>
            </a:r>
            <a:endParaRPr sz="4000"/>
          </a:p>
        </p:txBody>
      </p:sp>
      <p:sp>
        <p:nvSpPr>
          <p:cNvPr id="165" name="Google Shape;165;p14"/>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166" name="Google Shape;166;p14"/>
          <p:cNvSpPr txBox="1"/>
          <p:nvPr/>
        </p:nvSpPr>
        <p:spPr>
          <a:xfrm>
            <a:off x="393500" y="687225"/>
            <a:ext cx="8530200" cy="6351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167" name="Google Shape;167;p14"/>
          <p:cNvSpPr txBox="1"/>
          <p:nvPr/>
        </p:nvSpPr>
        <p:spPr>
          <a:xfrm>
            <a:off x="6850126" y="1622297"/>
            <a:ext cx="39078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14"/>
          <p:cNvSpPr txBox="1"/>
          <p:nvPr/>
        </p:nvSpPr>
        <p:spPr>
          <a:xfrm>
            <a:off x="393500" y="1065525"/>
            <a:ext cx="11467500" cy="5061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4471C4"/>
                </a:solidFill>
                <a:latin typeface="Arial"/>
                <a:ea typeface="Arial"/>
                <a:cs typeface="Arial"/>
                <a:sym typeface="Arial"/>
              </a:rPr>
              <a:t>Dataset description: </a:t>
            </a:r>
            <a:r>
              <a:rPr lang="en-US" sz="2400" b="0" i="0" u="none" strike="noStrike" cap="none">
                <a:solidFill>
                  <a:schemeClr val="dk1"/>
                </a:solidFill>
                <a:latin typeface="Arial"/>
                <a:ea typeface="Arial"/>
                <a:cs typeface="Arial"/>
                <a:sym typeface="Arial"/>
              </a:rPr>
              <a:t>Data Contains Restaurant name and Customer </a:t>
            </a:r>
            <a:r>
              <a:rPr lang="en-US" sz="2400">
                <a:solidFill>
                  <a:schemeClr val="dk1"/>
                </a:solidFill>
              </a:rPr>
              <a:t>R</a:t>
            </a:r>
            <a:r>
              <a:rPr lang="en-US" sz="2400" b="0" i="0" u="none" strike="noStrike" cap="none">
                <a:solidFill>
                  <a:schemeClr val="dk1"/>
                </a:solidFill>
                <a:latin typeface="Arial"/>
                <a:ea typeface="Arial"/>
                <a:cs typeface="Arial"/>
                <a:sym typeface="Arial"/>
              </a:rPr>
              <a:t>eviews</a:t>
            </a: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2400">
              <a:solidFill>
                <a:schemeClr val="dk1"/>
              </a:solidFill>
            </a:endParaRPr>
          </a:p>
          <a:p>
            <a:pPr marL="1270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2400">
              <a:solidFill>
                <a:schemeClr val="dk1"/>
              </a:solidFill>
            </a:endParaRPr>
          </a:p>
        </p:txBody>
      </p:sp>
      <p:sp>
        <p:nvSpPr>
          <p:cNvPr id="169" name="Google Shape;169;p14"/>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170" name="Google Shape;170;p14"/>
          <p:cNvPicPr preferRelativeResize="0"/>
          <p:nvPr/>
        </p:nvPicPr>
        <p:blipFill>
          <a:blip r:embed="rId3">
            <a:alphaModFix/>
          </a:blip>
          <a:stretch>
            <a:fillRect/>
          </a:stretch>
        </p:blipFill>
        <p:spPr>
          <a:xfrm>
            <a:off x="1658913" y="1546100"/>
            <a:ext cx="8723313" cy="46707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78754" y="30225"/>
            <a:ext cx="5713500" cy="635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sz="4000">
                <a:solidFill>
                  <a:srgbClr val="000000"/>
                </a:solidFill>
              </a:rPr>
              <a:t>Understanding Data</a:t>
            </a:r>
            <a:endParaRPr sz="4000"/>
          </a:p>
        </p:txBody>
      </p:sp>
      <p:sp>
        <p:nvSpPr>
          <p:cNvPr id="176" name="Google Shape;176;p15"/>
          <p:cNvSpPr txBox="1">
            <a:spLocks noGrp="1"/>
          </p:cNvSpPr>
          <p:nvPr>
            <p:ph type="ftr" idx="11"/>
          </p:nvPr>
        </p:nvSpPr>
        <p:spPr>
          <a:xfrm>
            <a:off x="635000" y="6440636"/>
            <a:ext cx="11073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SzPts val="1400"/>
              <a:buNone/>
            </a:pPr>
            <a:r>
              <a:rPr lang="en-US"/>
              <a:t>December 2019</a:t>
            </a:r>
            <a:endParaRPr/>
          </a:p>
        </p:txBody>
      </p:sp>
      <p:sp>
        <p:nvSpPr>
          <p:cNvPr id="177" name="Google Shape;177;p15"/>
          <p:cNvSpPr txBox="1"/>
          <p:nvPr/>
        </p:nvSpPr>
        <p:spPr>
          <a:xfrm>
            <a:off x="6850126" y="1622297"/>
            <a:ext cx="39078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15"/>
          <p:cNvSpPr txBox="1"/>
          <p:nvPr/>
        </p:nvSpPr>
        <p:spPr>
          <a:xfrm>
            <a:off x="362250" y="898050"/>
            <a:ext cx="11467500" cy="5061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4471C4"/>
                </a:solidFill>
                <a:latin typeface="Arial"/>
                <a:ea typeface="Arial"/>
                <a:cs typeface="Arial"/>
                <a:sym typeface="Arial"/>
              </a:rPr>
              <a:t>Dataset </a:t>
            </a:r>
            <a:r>
              <a:rPr lang="en-US" sz="2400">
                <a:solidFill>
                  <a:srgbClr val="4471C4"/>
                </a:solidFill>
              </a:rPr>
              <a:t>Labeling </a:t>
            </a:r>
            <a:r>
              <a:rPr lang="en-US" sz="2400" b="0" i="0" u="none" strike="noStrike" cap="none">
                <a:solidFill>
                  <a:srgbClr val="4471C4"/>
                </a:solidFill>
                <a:latin typeface="Arial"/>
                <a:ea typeface="Arial"/>
                <a:cs typeface="Arial"/>
                <a:sym typeface="Arial"/>
              </a:rPr>
              <a:t>: </a:t>
            </a:r>
            <a:r>
              <a:rPr lang="en-US" sz="2400">
                <a:solidFill>
                  <a:schemeClr val="dk1"/>
                </a:solidFill>
              </a:rPr>
              <a:t>Labeled the data manually</a:t>
            </a: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2400">
              <a:solidFill>
                <a:schemeClr val="dk1"/>
              </a:solidFill>
            </a:endParaRPr>
          </a:p>
          <a:p>
            <a:pPr marL="1270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2400">
              <a:solidFill>
                <a:schemeClr val="dk1"/>
              </a:solidFill>
            </a:endParaRPr>
          </a:p>
        </p:txBody>
      </p:sp>
      <p:sp>
        <p:nvSpPr>
          <p:cNvPr id="179" name="Google Shape;179;p15"/>
          <p:cNvSpPr txBox="1">
            <a:spLocks noGrp="1"/>
          </p:cNvSpPr>
          <p:nvPr>
            <p:ph type="dt" idx="10"/>
          </p:nvPr>
        </p:nvSpPr>
        <p:spPr>
          <a:xfrm>
            <a:off x="8329875" y="6440638"/>
            <a:ext cx="3169800" cy="196200"/>
          </a:xfrm>
          <a:prstGeom prst="rect">
            <a:avLst/>
          </a:prstGeom>
          <a:noFill/>
          <a:ln>
            <a:noFill/>
          </a:ln>
        </p:spPr>
        <p:txBody>
          <a:bodyPr spcFirstLastPara="1" wrap="square" lIns="0" tIns="0" rIns="0" bIns="0" anchor="t" anchorCtr="0">
            <a:noAutofit/>
          </a:bodyPr>
          <a:lstStyle/>
          <a:p>
            <a:pPr marL="12700" lvl="0" indent="0" algn="l" rtl="0">
              <a:lnSpc>
                <a:spcPct val="118750"/>
              </a:lnSpc>
              <a:spcBef>
                <a:spcPts val="0"/>
              </a:spcBef>
              <a:spcAft>
                <a:spcPts val="0"/>
              </a:spcAft>
              <a:buNone/>
            </a:pPr>
            <a:r>
              <a:rPr lang="en-US"/>
              <a:t>RestoQ – Aspect Based Sentiment Analysis</a:t>
            </a:r>
            <a:endParaRPr/>
          </a:p>
          <a:p>
            <a:pPr marL="12700" lvl="0" indent="0" algn="l" rtl="0">
              <a:lnSpc>
                <a:spcPct val="118750"/>
              </a:lnSpc>
              <a:spcBef>
                <a:spcPts val="0"/>
              </a:spcBef>
              <a:spcAft>
                <a:spcPts val="0"/>
              </a:spcAft>
              <a:buNone/>
            </a:pPr>
            <a:endParaRPr/>
          </a:p>
        </p:txBody>
      </p:sp>
      <p:pic>
        <p:nvPicPr>
          <p:cNvPr id="180" name="Google Shape;180;p15"/>
          <p:cNvPicPr preferRelativeResize="0"/>
          <p:nvPr/>
        </p:nvPicPr>
        <p:blipFill>
          <a:blip r:embed="rId3">
            <a:alphaModFix/>
          </a:blip>
          <a:stretch>
            <a:fillRect/>
          </a:stretch>
        </p:blipFill>
        <p:spPr>
          <a:xfrm>
            <a:off x="1051425" y="1501413"/>
            <a:ext cx="10778337" cy="4653512"/>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831</Words>
  <Application>Microsoft Office PowerPoint</Application>
  <PresentationFormat>Widescreen</PresentationFormat>
  <Paragraphs>170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Trebuchet MS</vt:lpstr>
      <vt:lpstr>Office Theme</vt:lpstr>
      <vt:lpstr>RestoQ – Aspect Based Sentiment Analysis</vt:lpstr>
      <vt:lpstr>PowerPoint Presentation</vt:lpstr>
      <vt:lpstr>Approach</vt:lpstr>
      <vt:lpstr>Literature Survey</vt:lpstr>
      <vt:lpstr>Business Understanding</vt:lpstr>
      <vt:lpstr>PowerPoint Presentation</vt:lpstr>
      <vt:lpstr>Understanding Data</vt:lpstr>
      <vt:lpstr>Understanding Data</vt:lpstr>
      <vt:lpstr>Understanding Data</vt:lpstr>
      <vt:lpstr>Data Exploration</vt:lpstr>
      <vt:lpstr>Data Exploration</vt:lpstr>
      <vt:lpstr>Data Exploration</vt:lpstr>
      <vt:lpstr>Data Preparation</vt:lpstr>
      <vt:lpstr>Modeling</vt:lpstr>
      <vt:lpstr>Naïve Bayes Model</vt:lpstr>
      <vt:lpstr>Lexicon Based Model</vt:lpstr>
      <vt:lpstr>Modeling - Lexicon Based </vt:lpstr>
      <vt:lpstr>Modeling - Lexicon Based</vt:lpstr>
      <vt:lpstr>Lexicon Based Model</vt:lpstr>
      <vt:lpstr>Conclusion:</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RestoQ – Aspect Based Sentiment Analysis</dc:title>
  <dc:creator>Madhuri Jha</dc:creator>
  <cp:lastModifiedBy>Sanjeev</cp:lastModifiedBy>
  <cp:revision>15</cp:revision>
  <dcterms:modified xsi:type="dcterms:W3CDTF">2019-12-23T16:14:41Z</dcterms:modified>
</cp:coreProperties>
</file>