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2" r:id="rId3"/>
    <p:sldId id="283" r:id="rId4"/>
    <p:sldId id="284" r:id="rId5"/>
    <p:sldId id="285" r:id="rId6"/>
    <p:sldId id="265" r:id="rId7"/>
    <p:sldId id="266" r:id="rId8"/>
    <p:sldId id="267" r:id="rId9"/>
    <p:sldId id="268" r:id="rId10"/>
    <p:sldId id="278" r:id="rId11"/>
    <p:sldId id="269" r:id="rId12"/>
    <p:sldId id="270" r:id="rId13"/>
    <p:sldId id="271" r:id="rId14"/>
    <p:sldId id="272" r:id="rId15"/>
    <p:sldId id="273" r:id="rId16"/>
    <p:sldId id="274" r:id="rId17"/>
    <p:sldId id="281" r:id="rId18"/>
    <p:sldId id="275" r:id="rId19"/>
    <p:sldId id="276" r:id="rId20"/>
    <p:sldId id="279" r:id="rId21"/>
    <p:sldId id="280" r:id="rId22"/>
    <p:sldId id="286" r:id="rId23"/>
    <p:sldId id="287" r:id="rId24"/>
    <p:sldId id="288" r:id="rId25"/>
    <p:sldId id="289" r:id="rId26"/>
    <p:sldId id="290" r:id="rId27"/>
    <p:sldId id="291" r:id="rId28"/>
    <p:sldId id="292" r:id="rId29"/>
    <p:sldId id="293" r:id="rId30"/>
    <p:sldId id="29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E10B3-B68A-4C83-8CEE-9E9E93F01D16}" v="193" dt="2019-05-04T19:53:13.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110" d="100"/>
          <a:sy n="110" d="100"/>
        </p:scale>
        <p:origin x="59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F192A-CF74-403C-B50F-D0334829345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D29F92E-3F40-43FE-933E-3944A5AC4126}">
      <dgm:prSet phldrT="[Text]" custT="1"/>
      <dgm:spPr/>
      <dgm:t>
        <a:bodyPr/>
        <a:lstStyle/>
        <a:p>
          <a:r>
            <a:rPr lang="en-US" sz="1200" b="1" dirty="0">
              <a:solidFill>
                <a:srgbClr val="FF0000"/>
              </a:solidFill>
            </a:rPr>
            <a:t>Data</a:t>
          </a:r>
          <a:r>
            <a:rPr lang="en-US" sz="1200" b="1" baseline="0" dirty="0">
              <a:solidFill>
                <a:srgbClr val="FF0000"/>
              </a:solidFill>
            </a:rPr>
            <a:t> Preparation</a:t>
          </a:r>
          <a:endParaRPr lang="en-US" sz="1200" b="1" dirty="0">
            <a:solidFill>
              <a:srgbClr val="FF0000"/>
            </a:solidFill>
          </a:endParaRPr>
        </a:p>
      </dgm:t>
    </dgm:pt>
    <dgm:pt modelId="{17AA97A6-7445-4810-ACFB-7C7F47FCD137}" type="parTrans" cxnId="{9A99126E-E3D4-4C44-915B-A6D93C66FF5A}">
      <dgm:prSet/>
      <dgm:spPr/>
      <dgm:t>
        <a:bodyPr/>
        <a:lstStyle/>
        <a:p>
          <a:endParaRPr lang="en-US" sz="1000" b="1"/>
        </a:p>
      </dgm:t>
    </dgm:pt>
    <dgm:pt modelId="{9B6CEF5E-B28C-463D-9707-66C3B66D7297}" type="sibTrans" cxnId="{9A99126E-E3D4-4C44-915B-A6D93C66FF5A}">
      <dgm:prSet/>
      <dgm:spPr/>
      <dgm:t>
        <a:bodyPr/>
        <a:lstStyle/>
        <a:p>
          <a:endParaRPr lang="en-US" sz="1000" b="1"/>
        </a:p>
      </dgm:t>
    </dgm:pt>
    <dgm:pt modelId="{A916E6CE-206B-4E48-A6F9-2206EF1111B6}">
      <dgm:prSet phldrT="[Text]" custT="1"/>
      <dgm:spPr/>
      <dgm:t>
        <a:bodyPr anchor="t"/>
        <a:lstStyle/>
        <a:p>
          <a:r>
            <a:rPr lang="en-US" sz="1200" b="1" dirty="0">
              <a:solidFill>
                <a:srgbClr val="FF0000"/>
              </a:solidFill>
            </a:rPr>
            <a:t>Treating 0 Values</a:t>
          </a:r>
        </a:p>
      </dgm:t>
    </dgm:pt>
    <dgm:pt modelId="{186D5BB9-8053-4989-9BEA-6EA1797DD294}" type="parTrans" cxnId="{6C6CFC8C-FFD6-4A36-BB3B-41FF05436C71}">
      <dgm:prSet/>
      <dgm:spPr/>
      <dgm:t>
        <a:bodyPr/>
        <a:lstStyle/>
        <a:p>
          <a:endParaRPr lang="en-US" sz="1000" b="1"/>
        </a:p>
      </dgm:t>
    </dgm:pt>
    <dgm:pt modelId="{757092A3-FEB6-4747-B69F-96FA2DCD4856}" type="sibTrans" cxnId="{6C6CFC8C-FFD6-4A36-BB3B-41FF05436C71}">
      <dgm:prSet/>
      <dgm:spPr/>
      <dgm:t>
        <a:bodyPr/>
        <a:lstStyle/>
        <a:p>
          <a:endParaRPr lang="en-US" sz="1000" b="1"/>
        </a:p>
      </dgm:t>
    </dgm:pt>
    <dgm:pt modelId="{7C82A8AF-5FD2-406E-BE58-7BDF66A75E7F}">
      <dgm:prSet phldrT="[Text]" custT="1"/>
      <dgm:spPr/>
      <dgm:t>
        <a:bodyPr anchor="t"/>
        <a:lstStyle/>
        <a:p>
          <a:r>
            <a:rPr lang="en-US" sz="1200" b="1" dirty="0">
              <a:solidFill>
                <a:srgbClr val="FF0000"/>
              </a:solidFill>
            </a:rPr>
            <a:t>0 values are replaced with avg values</a:t>
          </a:r>
        </a:p>
      </dgm:t>
    </dgm:pt>
    <dgm:pt modelId="{826147CF-BB77-413D-B020-C151B9065687}" type="parTrans" cxnId="{C413914E-C9B4-413E-88FB-013F479E7F36}">
      <dgm:prSet/>
      <dgm:spPr/>
      <dgm:t>
        <a:bodyPr/>
        <a:lstStyle/>
        <a:p>
          <a:endParaRPr lang="en-US" sz="1000" b="1"/>
        </a:p>
      </dgm:t>
    </dgm:pt>
    <dgm:pt modelId="{4AE704B0-56AC-41B4-9BD4-D4D944EB7016}" type="sibTrans" cxnId="{C413914E-C9B4-413E-88FB-013F479E7F36}">
      <dgm:prSet/>
      <dgm:spPr/>
      <dgm:t>
        <a:bodyPr/>
        <a:lstStyle/>
        <a:p>
          <a:endParaRPr lang="en-US" sz="1000" b="1"/>
        </a:p>
      </dgm:t>
    </dgm:pt>
    <dgm:pt modelId="{1AAB98E2-8A33-480D-9729-41890843AEB6}" type="pres">
      <dgm:prSet presAssocID="{6B7F192A-CF74-403C-B50F-D03348293451}" presName="vert0" presStyleCnt="0">
        <dgm:presLayoutVars>
          <dgm:dir/>
          <dgm:animOne val="branch"/>
          <dgm:animLvl val="lvl"/>
        </dgm:presLayoutVars>
      </dgm:prSet>
      <dgm:spPr/>
      <dgm:t>
        <a:bodyPr/>
        <a:lstStyle/>
        <a:p>
          <a:endParaRPr lang="en-US"/>
        </a:p>
      </dgm:t>
    </dgm:pt>
    <dgm:pt modelId="{D882D76C-6A97-409D-ABD8-F17587E42E2D}" type="pres">
      <dgm:prSet presAssocID="{1D29F92E-3F40-43FE-933E-3944A5AC4126}" presName="thickLine" presStyleLbl="alignNode1" presStyleIdx="0" presStyleCnt="1"/>
      <dgm:spPr/>
    </dgm:pt>
    <dgm:pt modelId="{7EF92A36-14CA-4811-8249-F68764D29838}" type="pres">
      <dgm:prSet presAssocID="{1D29F92E-3F40-43FE-933E-3944A5AC4126}" presName="horz1" presStyleCnt="0"/>
      <dgm:spPr/>
    </dgm:pt>
    <dgm:pt modelId="{8C54A3ED-845B-4B84-846F-68D7C40B038D}" type="pres">
      <dgm:prSet presAssocID="{1D29F92E-3F40-43FE-933E-3944A5AC4126}" presName="tx1" presStyleLbl="revTx" presStyleIdx="0" presStyleCnt="3"/>
      <dgm:spPr/>
      <dgm:t>
        <a:bodyPr/>
        <a:lstStyle/>
        <a:p>
          <a:endParaRPr lang="en-US"/>
        </a:p>
      </dgm:t>
    </dgm:pt>
    <dgm:pt modelId="{C1EAD9C4-DB90-402C-8876-5D5042CDA71F}" type="pres">
      <dgm:prSet presAssocID="{1D29F92E-3F40-43FE-933E-3944A5AC4126}" presName="vert1" presStyleCnt="0"/>
      <dgm:spPr/>
    </dgm:pt>
    <dgm:pt modelId="{D9CD31D7-985A-4AAF-A600-AC3FBFB03D15}" type="pres">
      <dgm:prSet presAssocID="{A916E6CE-206B-4E48-A6F9-2206EF1111B6}" presName="vertSpace2a" presStyleCnt="0"/>
      <dgm:spPr/>
    </dgm:pt>
    <dgm:pt modelId="{00D137ED-BB27-4E36-94F9-2C0743C7C33C}" type="pres">
      <dgm:prSet presAssocID="{A916E6CE-206B-4E48-A6F9-2206EF1111B6}" presName="horz2" presStyleCnt="0"/>
      <dgm:spPr/>
    </dgm:pt>
    <dgm:pt modelId="{FA14A184-8C9B-40D1-9F55-76BDDDD7AEF3}" type="pres">
      <dgm:prSet presAssocID="{A916E6CE-206B-4E48-A6F9-2206EF1111B6}" presName="horzSpace2" presStyleCnt="0"/>
      <dgm:spPr/>
    </dgm:pt>
    <dgm:pt modelId="{B737F411-5793-4417-9B0E-8E5E0045C93F}" type="pres">
      <dgm:prSet presAssocID="{A916E6CE-206B-4E48-A6F9-2206EF1111B6}" presName="tx2" presStyleLbl="revTx" presStyleIdx="1" presStyleCnt="3"/>
      <dgm:spPr/>
      <dgm:t>
        <a:bodyPr/>
        <a:lstStyle/>
        <a:p>
          <a:endParaRPr lang="en-US"/>
        </a:p>
      </dgm:t>
    </dgm:pt>
    <dgm:pt modelId="{86289CC8-731A-4C45-AEFA-FC373D816E03}" type="pres">
      <dgm:prSet presAssocID="{A916E6CE-206B-4E48-A6F9-2206EF1111B6}" presName="vert2" presStyleCnt="0"/>
      <dgm:spPr/>
    </dgm:pt>
    <dgm:pt modelId="{BC9ED80A-D489-4875-AF55-D5DAA889FFC8}" type="pres">
      <dgm:prSet presAssocID="{7C82A8AF-5FD2-406E-BE58-7BDF66A75E7F}" presName="horz3" presStyleCnt="0"/>
      <dgm:spPr/>
    </dgm:pt>
    <dgm:pt modelId="{C1C2F121-28D4-4ADD-8183-F7A0988CBB52}" type="pres">
      <dgm:prSet presAssocID="{7C82A8AF-5FD2-406E-BE58-7BDF66A75E7F}" presName="horzSpace3" presStyleCnt="0"/>
      <dgm:spPr/>
    </dgm:pt>
    <dgm:pt modelId="{B0DF71DD-CABF-4E06-88B9-D5F360DBBA92}" type="pres">
      <dgm:prSet presAssocID="{7C82A8AF-5FD2-406E-BE58-7BDF66A75E7F}" presName="tx3" presStyleLbl="revTx" presStyleIdx="2" presStyleCnt="3"/>
      <dgm:spPr/>
      <dgm:t>
        <a:bodyPr/>
        <a:lstStyle/>
        <a:p>
          <a:endParaRPr lang="en-US"/>
        </a:p>
      </dgm:t>
    </dgm:pt>
    <dgm:pt modelId="{4EF38FC7-F82F-4FEA-AE97-BEA66EB36327}" type="pres">
      <dgm:prSet presAssocID="{7C82A8AF-5FD2-406E-BE58-7BDF66A75E7F}" presName="vert3" presStyleCnt="0"/>
      <dgm:spPr/>
    </dgm:pt>
    <dgm:pt modelId="{F9284BF2-6168-40E0-A0A1-E0EC9B9EB0FB}" type="pres">
      <dgm:prSet presAssocID="{A916E6CE-206B-4E48-A6F9-2206EF1111B6}" presName="thinLine2b" presStyleLbl="callout" presStyleIdx="0" presStyleCnt="1"/>
      <dgm:spPr/>
    </dgm:pt>
    <dgm:pt modelId="{212A7090-1A76-4484-8798-C1C643CC7A73}" type="pres">
      <dgm:prSet presAssocID="{A916E6CE-206B-4E48-A6F9-2206EF1111B6}" presName="vertSpace2b" presStyleCnt="0"/>
      <dgm:spPr/>
    </dgm:pt>
  </dgm:ptLst>
  <dgm:cxnLst>
    <dgm:cxn modelId="{11446296-5BCC-4AD4-9503-0FF41AD946F5}" type="presOf" srcId="{7C82A8AF-5FD2-406E-BE58-7BDF66A75E7F}" destId="{B0DF71DD-CABF-4E06-88B9-D5F360DBBA92}" srcOrd="0" destOrd="0" presId="urn:microsoft.com/office/officeart/2008/layout/LinedList"/>
    <dgm:cxn modelId="{EEC5D124-9BEE-4F32-8428-8288803E8EF7}" type="presOf" srcId="{6B7F192A-CF74-403C-B50F-D03348293451}" destId="{1AAB98E2-8A33-480D-9729-41890843AEB6}" srcOrd="0" destOrd="0" presId="urn:microsoft.com/office/officeart/2008/layout/LinedList"/>
    <dgm:cxn modelId="{215577AC-A6BF-41A3-A4E1-3C34C1964C63}" type="presOf" srcId="{1D29F92E-3F40-43FE-933E-3944A5AC4126}" destId="{8C54A3ED-845B-4B84-846F-68D7C40B038D}" srcOrd="0" destOrd="0" presId="urn:microsoft.com/office/officeart/2008/layout/LinedList"/>
    <dgm:cxn modelId="{9A99126E-E3D4-4C44-915B-A6D93C66FF5A}" srcId="{6B7F192A-CF74-403C-B50F-D03348293451}" destId="{1D29F92E-3F40-43FE-933E-3944A5AC4126}" srcOrd="0" destOrd="0" parTransId="{17AA97A6-7445-4810-ACFB-7C7F47FCD137}" sibTransId="{9B6CEF5E-B28C-463D-9707-66C3B66D7297}"/>
    <dgm:cxn modelId="{C413914E-C9B4-413E-88FB-013F479E7F36}" srcId="{A916E6CE-206B-4E48-A6F9-2206EF1111B6}" destId="{7C82A8AF-5FD2-406E-BE58-7BDF66A75E7F}" srcOrd="0" destOrd="0" parTransId="{826147CF-BB77-413D-B020-C151B9065687}" sibTransId="{4AE704B0-56AC-41B4-9BD4-D4D944EB7016}"/>
    <dgm:cxn modelId="{6C6CFC8C-FFD6-4A36-BB3B-41FF05436C71}" srcId="{1D29F92E-3F40-43FE-933E-3944A5AC4126}" destId="{A916E6CE-206B-4E48-A6F9-2206EF1111B6}" srcOrd="0" destOrd="0" parTransId="{186D5BB9-8053-4989-9BEA-6EA1797DD294}" sibTransId="{757092A3-FEB6-4747-B69F-96FA2DCD4856}"/>
    <dgm:cxn modelId="{6BB7FE3D-3945-4ECA-85D3-FB30E80E90FB}" type="presOf" srcId="{A916E6CE-206B-4E48-A6F9-2206EF1111B6}" destId="{B737F411-5793-4417-9B0E-8E5E0045C93F}" srcOrd="0" destOrd="0" presId="urn:microsoft.com/office/officeart/2008/layout/LinedList"/>
    <dgm:cxn modelId="{4186F447-EB52-4790-B1FF-9280A9DF1268}" type="presParOf" srcId="{1AAB98E2-8A33-480D-9729-41890843AEB6}" destId="{D882D76C-6A97-409D-ABD8-F17587E42E2D}" srcOrd="0" destOrd="0" presId="urn:microsoft.com/office/officeart/2008/layout/LinedList"/>
    <dgm:cxn modelId="{93913596-4221-4AC7-B6EF-49554F72C8BC}" type="presParOf" srcId="{1AAB98E2-8A33-480D-9729-41890843AEB6}" destId="{7EF92A36-14CA-4811-8249-F68764D29838}" srcOrd="1" destOrd="0" presId="urn:microsoft.com/office/officeart/2008/layout/LinedList"/>
    <dgm:cxn modelId="{19F73E6C-97E8-4800-839B-9788B6F2EFAE}" type="presParOf" srcId="{7EF92A36-14CA-4811-8249-F68764D29838}" destId="{8C54A3ED-845B-4B84-846F-68D7C40B038D}" srcOrd="0" destOrd="0" presId="urn:microsoft.com/office/officeart/2008/layout/LinedList"/>
    <dgm:cxn modelId="{C117A54F-0A1C-4EF1-BDE2-C56477DF7B0B}" type="presParOf" srcId="{7EF92A36-14CA-4811-8249-F68764D29838}" destId="{C1EAD9C4-DB90-402C-8876-5D5042CDA71F}" srcOrd="1" destOrd="0" presId="urn:microsoft.com/office/officeart/2008/layout/LinedList"/>
    <dgm:cxn modelId="{2B4CB02A-CB50-47DA-AC87-9925DAABDC33}" type="presParOf" srcId="{C1EAD9C4-DB90-402C-8876-5D5042CDA71F}" destId="{D9CD31D7-985A-4AAF-A600-AC3FBFB03D15}" srcOrd="0" destOrd="0" presId="urn:microsoft.com/office/officeart/2008/layout/LinedList"/>
    <dgm:cxn modelId="{7C551490-4256-4EA4-86D3-91DC22ABCB54}" type="presParOf" srcId="{C1EAD9C4-DB90-402C-8876-5D5042CDA71F}" destId="{00D137ED-BB27-4E36-94F9-2C0743C7C33C}" srcOrd="1" destOrd="0" presId="urn:microsoft.com/office/officeart/2008/layout/LinedList"/>
    <dgm:cxn modelId="{3449FCB4-1FB1-4079-ADA9-8F1B0957832D}" type="presParOf" srcId="{00D137ED-BB27-4E36-94F9-2C0743C7C33C}" destId="{FA14A184-8C9B-40D1-9F55-76BDDDD7AEF3}" srcOrd="0" destOrd="0" presId="urn:microsoft.com/office/officeart/2008/layout/LinedList"/>
    <dgm:cxn modelId="{80FADBC6-C2B7-45F5-B655-A1EE19E6C605}" type="presParOf" srcId="{00D137ED-BB27-4E36-94F9-2C0743C7C33C}" destId="{B737F411-5793-4417-9B0E-8E5E0045C93F}" srcOrd="1" destOrd="0" presId="urn:microsoft.com/office/officeart/2008/layout/LinedList"/>
    <dgm:cxn modelId="{56AD2B7E-55F9-4D29-91E4-07D1581D89A7}" type="presParOf" srcId="{00D137ED-BB27-4E36-94F9-2C0743C7C33C}" destId="{86289CC8-731A-4C45-AEFA-FC373D816E03}" srcOrd="2" destOrd="0" presId="urn:microsoft.com/office/officeart/2008/layout/LinedList"/>
    <dgm:cxn modelId="{3ED07826-CDED-4200-B93B-25A5A8F04C45}" type="presParOf" srcId="{86289CC8-731A-4C45-AEFA-FC373D816E03}" destId="{BC9ED80A-D489-4875-AF55-D5DAA889FFC8}" srcOrd="0" destOrd="0" presId="urn:microsoft.com/office/officeart/2008/layout/LinedList"/>
    <dgm:cxn modelId="{F85682DF-02A6-44C6-B032-283A384796A8}" type="presParOf" srcId="{BC9ED80A-D489-4875-AF55-D5DAA889FFC8}" destId="{C1C2F121-28D4-4ADD-8183-F7A0988CBB52}" srcOrd="0" destOrd="0" presId="urn:microsoft.com/office/officeart/2008/layout/LinedList"/>
    <dgm:cxn modelId="{8D3BC1A3-5572-49C3-B84F-1579EB71C0F1}" type="presParOf" srcId="{BC9ED80A-D489-4875-AF55-D5DAA889FFC8}" destId="{B0DF71DD-CABF-4E06-88B9-D5F360DBBA92}" srcOrd="1" destOrd="0" presId="urn:microsoft.com/office/officeart/2008/layout/LinedList"/>
    <dgm:cxn modelId="{374BACD6-CBE6-46C9-94AF-9F5A0FFC9F39}" type="presParOf" srcId="{BC9ED80A-D489-4875-AF55-D5DAA889FFC8}" destId="{4EF38FC7-F82F-4FEA-AE97-BEA66EB36327}" srcOrd="2" destOrd="0" presId="urn:microsoft.com/office/officeart/2008/layout/LinedList"/>
    <dgm:cxn modelId="{BF4A5995-1476-451B-9D31-2C0501AF4DC1}" type="presParOf" srcId="{C1EAD9C4-DB90-402C-8876-5D5042CDA71F}" destId="{F9284BF2-6168-40E0-A0A1-E0EC9B9EB0FB}" srcOrd="2" destOrd="0" presId="urn:microsoft.com/office/officeart/2008/layout/LinedList"/>
    <dgm:cxn modelId="{F03146AE-E906-48F0-B89F-4A0778802778}" type="presParOf" srcId="{C1EAD9C4-DB90-402C-8876-5D5042CDA71F}" destId="{212A7090-1A76-4484-8798-C1C643CC7A73}" srcOrd="3" destOrd="0" presId="urn:microsoft.com/office/officeart/2008/layout/LinedList"/>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2D76C-6A97-409D-ABD8-F17587E42E2D}">
      <dsp:nvSpPr>
        <dsp:cNvPr id="0" name=""/>
        <dsp:cNvSpPr/>
      </dsp:nvSpPr>
      <dsp:spPr>
        <a:xfrm>
          <a:off x="0" y="219"/>
          <a:ext cx="44728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4A3ED-845B-4B84-846F-68D7C40B038D}">
      <dsp:nvSpPr>
        <dsp:cNvPr id="0" name=""/>
        <dsp:cNvSpPr/>
      </dsp:nvSpPr>
      <dsp:spPr>
        <a:xfrm>
          <a:off x="0" y="219"/>
          <a:ext cx="894562" cy="449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solidFill>
                <a:srgbClr val="FF0000"/>
              </a:solidFill>
            </a:rPr>
            <a:t>Data</a:t>
          </a:r>
          <a:r>
            <a:rPr lang="en-US" sz="1200" b="1" kern="1200" baseline="0" dirty="0">
              <a:solidFill>
                <a:srgbClr val="FF0000"/>
              </a:solidFill>
            </a:rPr>
            <a:t> Preparation</a:t>
          </a:r>
          <a:endParaRPr lang="en-US" sz="1200" b="1" kern="1200" dirty="0">
            <a:solidFill>
              <a:srgbClr val="FF0000"/>
            </a:solidFill>
          </a:endParaRPr>
        </a:p>
      </dsp:txBody>
      <dsp:txXfrm>
        <a:off x="0" y="219"/>
        <a:ext cx="894562" cy="449800"/>
      </dsp:txXfrm>
    </dsp:sp>
    <dsp:sp modelId="{B737F411-5793-4417-9B0E-8E5E0045C93F}">
      <dsp:nvSpPr>
        <dsp:cNvPr id="0" name=""/>
        <dsp:cNvSpPr/>
      </dsp:nvSpPr>
      <dsp:spPr>
        <a:xfrm>
          <a:off x="961654" y="20645"/>
          <a:ext cx="1722032" cy="40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solidFill>
                <a:srgbClr val="FF0000"/>
              </a:solidFill>
            </a:rPr>
            <a:t>Treating 0 Values</a:t>
          </a:r>
        </a:p>
      </dsp:txBody>
      <dsp:txXfrm>
        <a:off x="961654" y="20645"/>
        <a:ext cx="1722032" cy="408510"/>
      </dsp:txXfrm>
    </dsp:sp>
    <dsp:sp modelId="{B0DF71DD-CABF-4E06-88B9-D5F360DBBA92}">
      <dsp:nvSpPr>
        <dsp:cNvPr id="0" name=""/>
        <dsp:cNvSpPr/>
      </dsp:nvSpPr>
      <dsp:spPr>
        <a:xfrm>
          <a:off x="2750779" y="20645"/>
          <a:ext cx="1722032" cy="40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1" kern="1200" dirty="0">
              <a:solidFill>
                <a:srgbClr val="FF0000"/>
              </a:solidFill>
            </a:rPr>
            <a:t>0 values are replaced with avg values</a:t>
          </a:r>
        </a:p>
      </dsp:txBody>
      <dsp:txXfrm>
        <a:off x="2750779" y="20645"/>
        <a:ext cx="1722032" cy="408510"/>
      </dsp:txXfrm>
    </dsp:sp>
    <dsp:sp modelId="{F9284BF2-6168-40E0-A0A1-E0EC9B9EB0FB}">
      <dsp:nvSpPr>
        <dsp:cNvPr id="0" name=""/>
        <dsp:cNvSpPr/>
      </dsp:nvSpPr>
      <dsp:spPr>
        <a:xfrm>
          <a:off x="894562" y="429155"/>
          <a:ext cx="357824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pPr/>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pPr/>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FC1910F2-C7EE-4623-9AAF-20949EF83111}" type="datetime1">
              <a:rPr lang="en-US" smtClean="0"/>
              <a:pPr/>
              <a:t>5/5/2019</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HR Analytics for Building Competency</a:t>
            </a:r>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&lt;Date&gt;</a:t>
            </a:r>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dirty="0"/>
              <a:t>&lt;Title of your presentation&gt;</a:t>
            </a:r>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7BC00741-923B-4D46-8BF9-D34EE57F5136}" type="datetime1">
              <a:rPr lang="en-US" smtClean="0"/>
              <a:pPr/>
              <a:t>5/5/2019</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HR Analytics for Building Competency</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8083" y="1952680"/>
            <a:ext cx="9144000" cy="2387600"/>
          </a:xfrm>
        </p:spPr>
        <p:txBody>
          <a:bodyPr>
            <a:normAutofit fontScale="90000"/>
          </a:bodyPr>
          <a:lstStyle/>
          <a:p>
            <a:r>
              <a:rPr lang="en-IN" b="1" dirty="0">
                <a:ln w="22225">
                  <a:solidFill>
                    <a:schemeClr val="accent2"/>
                  </a:solidFill>
                  <a:prstDash val="solid"/>
                </a:ln>
                <a:solidFill>
                  <a:schemeClr val="accent2">
                    <a:lumMod val="40000"/>
                    <a:lumOff val="60000"/>
                  </a:schemeClr>
                </a:solidFill>
              </a:rPr>
              <a:t>Data </a:t>
            </a:r>
            <a:r>
              <a:rPr lang="en-IN" b="1" dirty="0" smtClean="0">
                <a:ln w="22225">
                  <a:solidFill>
                    <a:schemeClr val="accent2"/>
                  </a:solidFill>
                  <a:prstDash val="solid"/>
                </a:ln>
                <a:solidFill>
                  <a:schemeClr val="accent2">
                    <a:lumMod val="40000"/>
                    <a:lumOff val="60000"/>
                  </a:schemeClr>
                </a:solidFill>
              </a:rPr>
              <a:t>Analysis and </a:t>
            </a:r>
            <a:r>
              <a:rPr lang="en-IN" b="1" dirty="0" smtClean="0">
                <a:ln w="22225">
                  <a:solidFill>
                    <a:schemeClr val="accent2"/>
                  </a:solidFill>
                  <a:prstDash val="solid"/>
                </a:ln>
                <a:solidFill>
                  <a:schemeClr val="accent2">
                    <a:lumMod val="40000"/>
                    <a:lumOff val="60000"/>
                  </a:schemeClr>
                </a:solidFill>
              </a:rPr>
              <a:t>Visualization </a:t>
            </a:r>
            <a:r>
              <a:rPr lang="en-IN" b="1" dirty="0">
                <a:ln w="22225">
                  <a:solidFill>
                    <a:schemeClr val="accent2"/>
                  </a:solidFill>
                  <a:prstDash val="solid"/>
                </a:ln>
                <a:solidFill>
                  <a:schemeClr val="accent2">
                    <a:lumMod val="40000"/>
                    <a:lumOff val="60000"/>
                  </a:schemeClr>
                </a:solidFill>
              </a:rPr>
              <a:t>using Tableau on Diabetes Dataset</a:t>
            </a:r>
          </a:p>
        </p:txBody>
      </p:sp>
      <p:sp>
        <p:nvSpPr>
          <p:cNvPr id="4" name="Date Placeholder 3"/>
          <p:cNvSpPr>
            <a:spLocks noGrp="1"/>
          </p:cNvSpPr>
          <p:nvPr>
            <p:ph type="dt" sz="half" idx="2"/>
          </p:nvPr>
        </p:nvSpPr>
        <p:spPr/>
        <p:txBody>
          <a:bodyPr/>
          <a:lstStyle/>
          <a:p>
            <a:r>
              <a:rPr lang="en-US" dirty="0"/>
              <a:t>04-05-2019</a:t>
            </a:r>
          </a:p>
        </p:txBody>
      </p:sp>
      <p:sp>
        <p:nvSpPr>
          <p:cNvPr id="5" name="Footer Placeholder 4"/>
          <p:cNvSpPr>
            <a:spLocks noGrp="1"/>
          </p:cNvSpPr>
          <p:nvPr>
            <p:ph type="ftr" sz="quarter" idx="3"/>
          </p:nvPr>
        </p:nvSpPr>
        <p:spPr/>
        <p:txBody>
          <a:bodyPr/>
          <a:lstStyle/>
          <a:p>
            <a:r>
              <a:rPr lang="en-US" dirty="0"/>
              <a:t>Data </a:t>
            </a:r>
            <a:r>
              <a:rPr lang="en-US" dirty="0" smtClean="0"/>
              <a:t>Analysis and Visualization</a:t>
            </a:r>
            <a:endParaRPr lang="en-US" dirty="0"/>
          </a:p>
        </p:txBody>
      </p:sp>
      <p:sp>
        <p:nvSpPr>
          <p:cNvPr id="3" name="TextBox 2">
            <a:extLst>
              <a:ext uri="{FF2B5EF4-FFF2-40B4-BE49-F238E27FC236}">
                <a16:creationId xmlns:a16="http://schemas.microsoft.com/office/drawing/2014/main" id="{71B66E05-1BD1-4535-9B0D-9DD864BF37A0}"/>
              </a:ext>
            </a:extLst>
          </p:cNvPr>
          <p:cNvSpPr txBox="1"/>
          <p:nvPr/>
        </p:nvSpPr>
        <p:spPr>
          <a:xfrm>
            <a:off x="3571875" y="4340280"/>
            <a:ext cx="5581650" cy="523220"/>
          </a:xfrm>
          <a:prstGeom prst="rect">
            <a:avLst/>
          </a:prstGeom>
          <a:noFill/>
        </p:spPr>
        <p:txBody>
          <a:bodyPr wrap="square" rtlCol="0">
            <a:spAutoFit/>
          </a:bodyPr>
          <a:lstStyle/>
          <a:p>
            <a:pPr algn="ctr"/>
            <a:r>
              <a:rPr lang="en-US" sz="2800" dirty="0" smtClean="0"/>
              <a:t>Group</a:t>
            </a:r>
            <a:r>
              <a:rPr lang="en-US" sz="2800" dirty="0" smtClean="0"/>
              <a:t> </a:t>
            </a:r>
            <a:r>
              <a:rPr lang="en-US" sz="2800" dirty="0" smtClean="0"/>
              <a:t>C: Sanjeev Kumar </a:t>
            </a:r>
            <a:r>
              <a:rPr lang="en-US" sz="2800" dirty="0" err="1" smtClean="0"/>
              <a:t>Jha</a:t>
            </a:r>
            <a:endParaRPr lang="en-US" sz="2800" dirty="0"/>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Age vs Skin Thickness</a:t>
            </a:r>
          </a:p>
        </p:txBody>
      </p:sp>
      <p:pic>
        <p:nvPicPr>
          <p:cNvPr id="5" name="slide6">
            <a:extLst>
              <a:ext uri="{FF2B5EF4-FFF2-40B4-BE49-F238E27FC236}">
                <a16:creationId xmlns:a16="http://schemas.microsoft.com/office/drawing/2014/main" id="{67BEA037-BE77-4153-9161-016834882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4" y="916892"/>
            <a:ext cx="9328575" cy="5236257"/>
          </a:xfrm>
          <a:prstGeom prst="rect">
            <a:avLst/>
          </a:prstGeom>
        </p:spPr>
      </p:pic>
      <p:sp>
        <p:nvSpPr>
          <p:cNvPr id="4" name="Line Callout 1 3"/>
          <p:cNvSpPr/>
          <p:nvPr/>
        </p:nvSpPr>
        <p:spPr>
          <a:xfrm>
            <a:off x="10504760" y="3168077"/>
            <a:ext cx="1534511" cy="2194170"/>
          </a:xfrm>
          <a:prstGeom prst="borderCallout1">
            <a:avLst>
              <a:gd name="adj1" fmla="val 18750"/>
              <a:gd name="adj2" fmla="val -8333"/>
              <a:gd name="adj3" fmla="val 105759"/>
              <a:gd name="adj4" fmla="val -27778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There is a downward trend in skin thickness with increase in age. This is expected.</a:t>
            </a:r>
          </a:p>
        </p:txBody>
      </p:sp>
    </p:spTree>
    <p:extLst>
      <p:ext uri="{BB962C8B-B14F-4D97-AF65-F5344CB8AC3E}">
        <p14:creationId xmlns:p14="http://schemas.microsoft.com/office/powerpoint/2010/main" val="358555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BMI Histogram</a:t>
            </a:r>
          </a:p>
        </p:txBody>
      </p:sp>
      <p:pic>
        <p:nvPicPr>
          <p:cNvPr id="6" name="slide7">
            <a:extLst>
              <a:ext uri="{FF2B5EF4-FFF2-40B4-BE49-F238E27FC236}">
                <a16:creationId xmlns:a16="http://schemas.microsoft.com/office/drawing/2014/main" id="{E4703F0B-C161-48D0-83F3-C41CAB5D0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4" y="914400"/>
            <a:ext cx="8746037" cy="5143553"/>
          </a:xfrm>
          <a:prstGeom prst="rect">
            <a:avLst/>
          </a:prstGeom>
        </p:spPr>
      </p:pic>
      <p:sp>
        <p:nvSpPr>
          <p:cNvPr id="4" name="Line Callout 1 3"/>
          <p:cNvSpPr/>
          <p:nvPr/>
        </p:nvSpPr>
        <p:spPr>
          <a:xfrm>
            <a:off x="10457791" y="1190161"/>
            <a:ext cx="1534511" cy="2194170"/>
          </a:xfrm>
          <a:prstGeom prst="borderCallout1">
            <a:avLst>
              <a:gd name="adj1" fmla="val 18750"/>
              <a:gd name="adj2" fmla="val -8333"/>
              <a:gd name="adj3" fmla="val 51062"/>
              <a:gd name="adj4" fmla="val -12198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It’s normal curve with slightly right skewed.</a:t>
            </a:r>
          </a:p>
        </p:txBody>
      </p:sp>
    </p:spTree>
    <p:extLst>
      <p:ext uri="{BB962C8B-B14F-4D97-AF65-F5344CB8AC3E}">
        <p14:creationId xmlns:p14="http://schemas.microsoft.com/office/powerpoint/2010/main" val="2997090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8">
            <a:extLst>
              <a:ext uri="{FF2B5EF4-FFF2-40B4-BE49-F238E27FC236}">
                <a16:creationId xmlns:a16="http://schemas.microsoft.com/office/drawing/2014/main" id="{7B74C665-4213-496A-9DD2-6A86D79F8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1008992"/>
            <a:ext cx="8960056" cy="5181601"/>
          </a:xfrm>
          <a:prstGeom prst="rect">
            <a:avLst/>
          </a:prstGeom>
        </p:spPr>
      </p:pic>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BP Histogram</a:t>
            </a:r>
          </a:p>
        </p:txBody>
      </p:sp>
      <p:sp>
        <p:nvSpPr>
          <p:cNvPr id="4" name="Line Callout 1 3"/>
          <p:cNvSpPr/>
          <p:nvPr/>
        </p:nvSpPr>
        <p:spPr>
          <a:xfrm>
            <a:off x="10457791" y="1190161"/>
            <a:ext cx="1534511" cy="2194170"/>
          </a:xfrm>
          <a:prstGeom prst="borderCallout1">
            <a:avLst>
              <a:gd name="adj1" fmla="val 18750"/>
              <a:gd name="adj2" fmla="val -8333"/>
              <a:gd name="adj3" fmla="val 51062"/>
              <a:gd name="adj4" fmla="val -12198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It’s normal curve.</a:t>
            </a:r>
          </a:p>
        </p:txBody>
      </p:sp>
    </p:spTree>
    <p:extLst>
      <p:ext uri="{BB962C8B-B14F-4D97-AF65-F5344CB8AC3E}">
        <p14:creationId xmlns:p14="http://schemas.microsoft.com/office/powerpoint/2010/main" val="256316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9">
            <a:extLst>
              <a:ext uri="{FF2B5EF4-FFF2-40B4-BE49-F238E27FC236}">
                <a16:creationId xmlns:a16="http://schemas.microsoft.com/office/drawing/2014/main" id="{70DE8452-6293-40F8-AA3A-986DEE91C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916893"/>
            <a:ext cx="8939036" cy="5252680"/>
          </a:xfrm>
          <a:prstGeom prst="rect">
            <a:avLst/>
          </a:prstGeom>
        </p:spPr>
      </p:pic>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DBF Histogram</a:t>
            </a:r>
          </a:p>
        </p:txBody>
      </p:sp>
      <p:sp>
        <p:nvSpPr>
          <p:cNvPr id="4" name="Line Callout 1 3"/>
          <p:cNvSpPr/>
          <p:nvPr/>
        </p:nvSpPr>
        <p:spPr>
          <a:xfrm>
            <a:off x="10457791" y="1190161"/>
            <a:ext cx="1534511" cy="2194170"/>
          </a:xfrm>
          <a:prstGeom prst="borderCallout1">
            <a:avLst>
              <a:gd name="adj1" fmla="val 18750"/>
              <a:gd name="adj2" fmla="val -8333"/>
              <a:gd name="adj3" fmla="val 51062"/>
              <a:gd name="adj4" fmla="val -12198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It’s normal curve with right skewed</a:t>
            </a:r>
          </a:p>
        </p:txBody>
      </p:sp>
    </p:spTree>
    <p:extLst>
      <p:ext uri="{BB962C8B-B14F-4D97-AF65-F5344CB8AC3E}">
        <p14:creationId xmlns:p14="http://schemas.microsoft.com/office/powerpoint/2010/main" val="23006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10">
            <a:extLst>
              <a:ext uri="{FF2B5EF4-FFF2-40B4-BE49-F238E27FC236}">
                <a16:creationId xmlns:a16="http://schemas.microsoft.com/office/drawing/2014/main" id="{8023858D-103A-4A17-AC4D-790C3090B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4" y="916893"/>
            <a:ext cx="8949547" cy="5242170"/>
          </a:xfrm>
          <a:prstGeom prst="rect">
            <a:avLst/>
          </a:prstGeom>
        </p:spPr>
      </p:pic>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Pregnancies Histogram</a:t>
            </a:r>
          </a:p>
        </p:txBody>
      </p:sp>
      <p:sp>
        <p:nvSpPr>
          <p:cNvPr id="4" name="Line Callout 1 3"/>
          <p:cNvSpPr/>
          <p:nvPr/>
        </p:nvSpPr>
        <p:spPr>
          <a:xfrm>
            <a:off x="10457791" y="1190161"/>
            <a:ext cx="1534511" cy="2194170"/>
          </a:xfrm>
          <a:prstGeom prst="borderCallout1">
            <a:avLst>
              <a:gd name="adj1" fmla="val 18750"/>
              <a:gd name="adj2" fmla="val -8333"/>
              <a:gd name="adj3" fmla="val 51062"/>
              <a:gd name="adj4" fmla="val -12198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It follows a negative distribution. This is expected.</a:t>
            </a:r>
          </a:p>
        </p:txBody>
      </p:sp>
    </p:spTree>
    <p:extLst>
      <p:ext uri="{BB962C8B-B14F-4D97-AF65-F5344CB8AC3E}">
        <p14:creationId xmlns:p14="http://schemas.microsoft.com/office/powerpoint/2010/main" val="290540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12">
            <a:extLst>
              <a:ext uri="{FF2B5EF4-FFF2-40B4-BE49-F238E27FC236}">
                <a16:creationId xmlns:a16="http://schemas.microsoft.com/office/drawing/2014/main" id="{6C390501-6AE0-40F2-A77B-734E18460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4" y="916893"/>
            <a:ext cx="8938051" cy="5255307"/>
          </a:xfrm>
          <a:prstGeom prst="rect">
            <a:avLst/>
          </a:prstGeom>
        </p:spPr>
      </p:pic>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Glucose Histogram</a:t>
            </a:r>
          </a:p>
        </p:txBody>
      </p:sp>
      <p:sp>
        <p:nvSpPr>
          <p:cNvPr id="4" name="Line Callout 1 3"/>
          <p:cNvSpPr/>
          <p:nvPr/>
        </p:nvSpPr>
        <p:spPr>
          <a:xfrm>
            <a:off x="10457791" y="1190161"/>
            <a:ext cx="1534511" cy="2194170"/>
          </a:xfrm>
          <a:prstGeom prst="borderCallout1">
            <a:avLst>
              <a:gd name="adj1" fmla="val 18750"/>
              <a:gd name="adj2" fmla="val -8333"/>
              <a:gd name="adj3" fmla="val 39087"/>
              <a:gd name="adj4" fmla="val -37740"/>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It follows a normal distribution with right skewed</a:t>
            </a:r>
          </a:p>
        </p:txBody>
      </p:sp>
    </p:spTree>
    <p:extLst>
      <p:ext uri="{BB962C8B-B14F-4D97-AF65-F5344CB8AC3E}">
        <p14:creationId xmlns:p14="http://schemas.microsoft.com/office/powerpoint/2010/main" val="296101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13">
            <a:extLst>
              <a:ext uri="{FF2B5EF4-FFF2-40B4-BE49-F238E27FC236}">
                <a16:creationId xmlns:a16="http://schemas.microsoft.com/office/drawing/2014/main" id="{4FF57878-6624-4271-9678-87A739DF6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4" y="916893"/>
            <a:ext cx="8928525" cy="5255307"/>
          </a:xfrm>
          <a:prstGeom prst="rect">
            <a:avLst/>
          </a:prstGeom>
        </p:spPr>
      </p:pic>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Skin Thickness Histogram</a:t>
            </a:r>
          </a:p>
        </p:txBody>
      </p:sp>
      <p:sp>
        <p:nvSpPr>
          <p:cNvPr id="4" name="Line Callout 1 3"/>
          <p:cNvSpPr/>
          <p:nvPr/>
        </p:nvSpPr>
        <p:spPr>
          <a:xfrm>
            <a:off x="10457791" y="1190161"/>
            <a:ext cx="1534511" cy="2194170"/>
          </a:xfrm>
          <a:prstGeom prst="borderCallout1">
            <a:avLst>
              <a:gd name="adj1" fmla="val 18750"/>
              <a:gd name="adj2" fmla="val -8333"/>
              <a:gd name="adj3" fmla="val 39087"/>
              <a:gd name="adj4" fmla="val -37740"/>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It follows a normal distribution with right skewed</a:t>
            </a:r>
          </a:p>
        </p:txBody>
      </p:sp>
    </p:spTree>
    <p:extLst>
      <p:ext uri="{BB962C8B-B14F-4D97-AF65-F5344CB8AC3E}">
        <p14:creationId xmlns:p14="http://schemas.microsoft.com/office/powerpoint/2010/main" val="152876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Box Plots</a:t>
            </a:r>
          </a:p>
        </p:txBody>
      </p:sp>
      <p:pic>
        <p:nvPicPr>
          <p:cNvPr id="5" name="slide20">
            <a:extLst>
              <a:ext uri="{FF2B5EF4-FFF2-40B4-BE49-F238E27FC236}">
                <a16:creationId xmlns:a16="http://schemas.microsoft.com/office/drawing/2014/main" id="{BF0BA8F1-A12C-4E72-A9E4-52C25324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65" y="916893"/>
            <a:ext cx="1522219" cy="5255307"/>
          </a:xfrm>
          <a:prstGeom prst="rect">
            <a:avLst/>
          </a:prstGeom>
        </p:spPr>
      </p:pic>
      <p:pic>
        <p:nvPicPr>
          <p:cNvPr id="7" name="slide21">
            <a:extLst>
              <a:ext uri="{FF2B5EF4-FFF2-40B4-BE49-F238E27FC236}">
                <a16:creationId xmlns:a16="http://schemas.microsoft.com/office/drawing/2014/main" id="{21788EF7-D852-46F8-8090-DDF02A40A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777" y="916892"/>
            <a:ext cx="1462746" cy="5255307"/>
          </a:xfrm>
          <a:prstGeom prst="rect">
            <a:avLst/>
          </a:prstGeom>
        </p:spPr>
      </p:pic>
      <p:pic>
        <p:nvPicPr>
          <p:cNvPr id="8" name="slide22">
            <a:extLst>
              <a:ext uri="{FF2B5EF4-FFF2-40B4-BE49-F238E27FC236}">
                <a16:creationId xmlns:a16="http://schemas.microsoft.com/office/drawing/2014/main" id="{9A02A9BF-5683-4B48-B41F-5A9A036CB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7402" y="916892"/>
            <a:ext cx="1506196" cy="5255308"/>
          </a:xfrm>
          <a:prstGeom prst="rect">
            <a:avLst/>
          </a:prstGeom>
        </p:spPr>
      </p:pic>
      <p:sp>
        <p:nvSpPr>
          <p:cNvPr id="9" name="Thought Bubble: Cloud 8">
            <a:extLst>
              <a:ext uri="{FF2B5EF4-FFF2-40B4-BE49-F238E27FC236}">
                <a16:creationId xmlns:a16="http://schemas.microsoft.com/office/drawing/2014/main" id="{88D4CE22-18C2-4BD6-BBAC-7F972BC9431C}"/>
              </a:ext>
            </a:extLst>
          </p:cNvPr>
          <p:cNvSpPr/>
          <p:nvPr/>
        </p:nvSpPr>
        <p:spPr>
          <a:xfrm>
            <a:off x="9296400" y="916892"/>
            <a:ext cx="2457450" cy="1400175"/>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Median is high for all the parameters with outcome 1 when compared with outcome 0</a:t>
            </a:r>
          </a:p>
        </p:txBody>
      </p:sp>
      <p:sp>
        <p:nvSpPr>
          <p:cNvPr id="10" name="Thought Bubble: Cloud 9">
            <a:extLst>
              <a:ext uri="{FF2B5EF4-FFF2-40B4-BE49-F238E27FC236}">
                <a16:creationId xmlns:a16="http://schemas.microsoft.com/office/drawing/2014/main" id="{BFB6DEF8-737D-45C5-9A68-9A91CBC30663}"/>
              </a:ext>
            </a:extLst>
          </p:cNvPr>
          <p:cNvSpPr/>
          <p:nvPr/>
        </p:nvSpPr>
        <p:spPr>
          <a:xfrm>
            <a:off x="9448800" y="2555192"/>
            <a:ext cx="2457450" cy="1400175"/>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Insulin has more outliers than any other parameters</a:t>
            </a:r>
          </a:p>
        </p:txBody>
      </p:sp>
      <p:sp>
        <p:nvSpPr>
          <p:cNvPr id="11" name="Thought Bubble: Cloud 10">
            <a:extLst>
              <a:ext uri="{FF2B5EF4-FFF2-40B4-BE49-F238E27FC236}">
                <a16:creationId xmlns:a16="http://schemas.microsoft.com/office/drawing/2014/main" id="{B2E7D0ED-9292-4702-823C-AB69DDAF810E}"/>
              </a:ext>
            </a:extLst>
          </p:cNvPr>
          <p:cNvSpPr/>
          <p:nvPr/>
        </p:nvSpPr>
        <p:spPr>
          <a:xfrm>
            <a:off x="9601200" y="4193491"/>
            <a:ext cx="2457450" cy="1978707"/>
          </a:xfrm>
          <a:prstGeom prst="cloudCallout">
            <a:avLst>
              <a:gd name="adj1" fmla="val -53779"/>
              <a:gd name="adj2" fmla="val 374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Except for pregnancies, data for all the parameters have less spread(standard deviation)</a:t>
            </a:r>
          </a:p>
        </p:txBody>
      </p:sp>
    </p:spTree>
    <p:extLst>
      <p:ext uri="{BB962C8B-B14F-4D97-AF65-F5344CB8AC3E}">
        <p14:creationId xmlns:p14="http://schemas.microsoft.com/office/powerpoint/2010/main" val="417502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6">
            <a:extLst>
              <a:ext uri="{FF2B5EF4-FFF2-40B4-BE49-F238E27FC236}">
                <a16:creationId xmlns:a16="http://schemas.microsoft.com/office/drawing/2014/main" id="{E3CC9493-7BA0-42ED-A4B4-2F7567AE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756726"/>
            <a:ext cx="8966625" cy="5434524"/>
          </a:xfrm>
          <a:prstGeom prst="rect">
            <a:avLst/>
          </a:prstGeom>
        </p:spPr>
      </p:pic>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Tree Map </a:t>
            </a:r>
          </a:p>
        </p:txBody>
      </p:sp>
      <p:sp>
        <p:nvSpPr>
          <p:cNvPr id="3" name="Oval 2"/>
          <p:cNvSpPr/>
          <p:nvPr/>
        </p:nvSpPr>
        <p:spPr>
          <a:xfrm>
            <a:off x="3713727" y="1070474"/>
            <a:ext cx="1105923" cy="7882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8650" y="3177373"/>
            <a:ext cx="976148" cy="7882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78224" y="4183577"/>
            <a:ext cx="1051043" cy="78827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Callout 1 8"/>
          <p:cNvSpPr/>
          <p:nvPr/>
        </p:nvSpPr>
        <p:spPr>
          <a:xfrm>
            <a:off x="10325847" y="1681602"/>
            <a:ext cx="1534511" cy="1366321"/>
          </a:xfrm>
          <a:prstGeom prst="borderCallout1">
            <a:avLst>
              <a:gd name="adj1" fmla="val 18750"/>
              <a:gd name="adj2" fmla="val -8333"/>
              <a:gd name="adj3" fmla="val -12110"/>
              <a:gd name="adj4" fmla="val -361391"/>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Focus Area</a:t>
            </a:r>
          </a:p>
          <a:p>
            <a:pPr algn="ctr"/>
            <a:r>
              <a:rPr lang="en-US" sz="1400" dirty="0"/>
              <a:t>Avg BMI 35.60</a:t>
            </a:r>
          </a:p>
          <a:p>
            <a:pPr algn="ctr"/>
            <a:r>
              <a:rPr lang="en-US" sz="1400" dirty="0"/>
              <a:t>Avg. Glucose 141.26</a:t>
            </a:r>
          </a:p>
          <a:p>
            <a:pPr algn="ctr"/>
            <a:r>
              <a:rPr lang="en-US" sz="1400" dirty="0"/>
              <a:t>Avg Insulin 181.6</a:t>
            </a:r>
          </a:p>
        </p:txBody>
      </p:sp>
      <p:sp>
        <p:nvSpPr>
          <p:cNvPr id="10" name="Line Callout 1 9"/>
          <p:cNvSpPr/>
          <p:nvPr/>
        </p:nvSpPr>
        <p:spPr>
          <a:xfrm>
            <a:off x="10325848" y="4730957"/>
            <a:ext cx="1534511" cy="1397864"/>
          </a:xfrm>
          <a:prstGeom prst="borderCallout1">
            <a:avLst>
              <a:gd name="adj1" fmla="val 18750"/>
              <a:gd name="adj2" fmla="val -8333"/>
              <a:gd name="adj3" fmla="val -1908"/>
              <a:gd name="adj4" fmla="val -57791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Focus Area</a:t>
            </a:r>
          </a:p>
          <a:p>
            <a:pPr algn="ctr"/>
            <a:r>
              <a:rPr lang="en-US" sz="1400" dirty="0" err="1"/>
              <a:t>Avg</a:t>
            </a:r>
            <a:r>
              <a:rPr lang="en-US" sz="1400" dirty="0"/>
              <a:t> BMI 34.56</a:t>
            </a:r>
          </a:p>
          <a:p>
            <a:pPr algn="ctr"/>
            <a:r>
              <a:rPr lang="en-US" sz="1400" dirty="0"/>
              <a:t>Avg. Glucose 137.76</a:t>
            </a:r>
          </a:p>
          <a:p>
            <a:pPr algn="ctr"/>
            <a:r>
              <a:rPr lang="en-US" sz="1400" dirty="0" err="1"/>
              <a:t>Avg</a:t>
            </a:r>
            <a:r>
              <a:rPr lang="en-US" sz="1400" dirty="0"/>
              <a:t> Insulin 203</a:t>
            </a:r>
          </a:p>
        </p:txBody>
      </p:sp>
      <p:sp>
        <p:nvSpPr>
          <p:cNvPr id="11" name="Line Callout 1 10"/>
          <p:cNvSpPr/>
          <p:nvPr/>
        </p:nvSpPr>
        <p:spPr>
          <a:xfrm>
            <a:off x="10325847" y="3179851"/>
            <a:ext cx="1534511" cy="1397864"/>
          </a:xfrm>
          <a:prstGeom prst="borderCallout1">
            <a:avLst>
              <a:gd name="adj1" fmla="val 18750"/>
              <a:gd name="adj2" fmla="val -8333"/>
              <a:gd name="adj3" fmla="val 31427"/>
              <a:gd name="adj4" fmla="val -570874"/>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t>Focus Area</a:t>
            </a:r>
          </a:p>
          <a:p>
            <a:pPr algn="ctr"/>
            <a:r>
              <a:rPr lang="en-US" sz="1400" dirty="0"/>
              <a:t>Avg BMI 34.50</a:t>
            </a:r>
          </a:p>
          <a:p>
            <a:pPr algn="ctr"/>
            <a:r>
              <a:rPr lang="en-US" sz="1400" dirty="0"/>
              <a:t>Avg. Glucose 137.76</a:t>
            </a:r>
          </a:p>
          <a:p>
            <a:pPr algn="ctr"/>
            <a:r>
              <a:rPr lang="en-US" sz="1400" dirty="0"/>
              <a:t>Avg Insulin 180.1</a:t>
            </a:r>
          </a:p>
        </p:txBody>
      </p:sp>
      <p:sp>
        <p:nvSpPr>
          <p:cNvPr id="4" name="Rounded Rectangle 3"/>
          <p:cNvSpPr/>
          <p:nvPr/>
        </p:nvSpPr>
        <p:spPr>
          <a:xfrm>
            <a:off x="735400" y="1784397"/>
            <a:ext cx="1718437" cy="1179783"/>
          </a:xfrm>
          <a:prstGeom prst="round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Most Likely to be diabetic</a:t>
            </a:r>
          </a:p>
          <a:p>
            <a:pPr algn="ctr"/>
            <a:r>
              <a:rPr lang="en-US" sz="1200" dirty="0" err="1"/>
              <a:t>Avg</a:t>
            </a:r>
            <a:r>
              <a:rPr lang="en-US" sz="1200" dirty="0"/>
              <a:t> BMI 31.24</a:t>
            </a:r>
          </a:p>
          <a:p>
            <a:pPr algn="ctr"/>
            <a:r>
              <a:rPr lang="en-US" sz="1200" dirty="0" err="1"/>
              <a:t>Avg</a:t>
            </a:r>
            <a:r>
              <a:rPr lang="en-US" sz="1200" dirty="0"/>
              <a:t> Glucose 169.25</a:t>
            </a:r>
          </a:p>
          <a:p>
            <a:pPr algn="ctr"/>
            <a:r>
              <a:rPr lang="en-US" sz="1200" dirty="0"/>
              <a:t>Avg Insulin 355.4</a:t>
            </a:r>
          </a:p>
        </p:txBody>
      </p:sp>
    </p:spTree>
    <p:extLst>
      <p:ext uri="{BB962C8B-B14F-4D97-AF65-F5344CB8AC3E}">
        <p14:creationId xmlns:p14="http://schemas.microsoft.com/office/powerpoint/2010/main" val="13490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Pair Plots</a:t>
            </a:r>
          </a:p>
        </p:txBody>
      </p:sp>
      <p:pic>
        <p:nvPicPr>
          <p:cNvPr id="4" name="slide2">
            <a:extLst>
              <a:ext uri="{FF2B5EF4-FFF2-40B4-BE49-F238E27FC236}">
                <a16:creationId xmlns:a16="http://schemas.microsoft.com/office/drawing/2014/main" id="{3B0F1D7D-F78B-4AC8-B4BB-B31AA2FAE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916892"/>
            <a:ext cx="8966626" cy="5264833"/>
          </a:xfrm>
          <a:prstGeom prst="rect">
            <a:avLst/>
          </a:prstGeom>
        </p:spPr>
      </p:pic>
      <p:sp>
        <p:nvSpPr>
          <p:cNvPr id="5" name="Thought Bubble: Cloud 4">
            <a:extLst>
              <a:ext uri="{FF2B5EF4-FFF2-40B4-BE49-F238E27FC236}">
                <a16:creationId xmlns:a16="http://schemas.microsoft.com/office/drawing/2014/main" id="{70438427-6B4B-43F9-9D0D-949B4C586C26}"/>
              </a:ext>
            </a:extLst>
          </p:cNvPr>
          <p:cNvSpPr/>
          <p:nvPr/>
        </p:nvSpPr>
        <p:spPr>
          <a:xfrm>
            <a:off x="9401175" y="2028825"/>
            <a:ext cx="2457450" cy="1400175"/>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Correlations exists between Skin Thickness &amp; BMI , Glucose &amp; Insulin</a:t>
            </a:r>
          </a:p>
        </p:txBody>
      </p:sp>
    </p:spTree>
    <p:extLst>
      <p:ext uri="{BB962C8B-B14F-4D97-AF65-F5344CB8AC3E}">
        <p14:creationId xmlns:p14="http://schemas.microsoft.com/office/powerpoint/2010/main" val="233572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objective of the dataset is to  diagnostically predict whether or not a patient has diabetes, based on certain diagnostic measurements included in the dataset.</a:t>
            </a:r>
          </a:p>
        </p:txBody>
      </p:sp>
    </p:spTree>
    <p:extLst>
      <p:ext uri="{BB962C8B-B14F-4D97-AF65-F5344CB8AC3E}">
        <p14:creationId xmlns:p14="http://schemas.microsoft.com/office/powerpoint/2010/main" val="23636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Clustering – Age / Pregnancies</a:t>
            </a:r>
          </a:p>
        </p:txBody>
      </p:sp>
      <p:pic>
        <p:nvPicPr>
          <p:cNvPr id="5" name="slide14">
            <a:extLst>
              <a:ext uri="{FF2B5EF4-FFF2-40B4-BE49-F238E27FC236}">
                <a16:creationId xmlns:a16="http://schemas.microsoft.com/office/drawing/2014/main" id="{2B583191-BC0D-4FC9-ACFD-4BBD91578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4" y="916893"/>
            <a:ext cx="8938051" cy="5255307"/>
          </a:xfrm>
          <a:prstGeom prst="rect">
            <a:avLst/>
          </a:prstGeom>
        </p:spPr>
      </p:pic>
      <p:sp>
        <p:nvSpPr>
          <p:cNvPr id="3" name="Thought Bubble: Cloud 2">
            <a:extLst>
              <a:ext uri="{FF2B5EF4-FFF2-40B4-BE49-F238E27FC236}">
                <a16:creationId xmlns:a16="http://schemas.microsoft.com/office/drawing/2014/main" id="{6B4CE18F-0EE2-48C9-8C8B-D07ABF41ECBE}"/>
              </a:ext>
            </a:extLst>
          </p:cNvPr>
          <p:cNvSpPr/>
          <p:nvPr/>
        </p:nvSpPr>
        <p:spPr>
          <a:xfrm>
            <a:off x="9248775" y="2333625"/>
            <a:ext cx="2457450" cy="1400175"/>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No Correlations exists</a:t>
            </a:r>
          </a:p>
        </p:txBody>
      </p:sp>
    </p:spTree>
    <p:extLst>
      <p:ext uri="{BB962C8B-B14F-4D97-AF65-F5344CB8AC3E}">
        <p14:creationId xmlns:p14="http://schemas.microsoft.com/office/powerpoint/2010/main" val="660916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Pregnancies vs Outcome</a:t>
            </a:r>
          </a:p>
        </p:txBody>
      </p:sp>
      <p:pic>
        <p:nvPicPr>
          <p:cNvPr id="4" name="slide23">
            <a:extLst>
              <a:ext uri="{FF2B5EF4-FFF2-40B4-BE49-F238E27FC236}">
                <a16:creationId xmlns:a16="http://schemas.microsoft.com/office/drawing/2014/main" id="{94D8C065-C29D-4AA6-8EB3-B14726CD8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916893"/>
            <a:ext cx="8928525" cy="5236258"/>
          </a:xfrm>
          <a:prstGeom prst="rect">
            <a:avLst/>
          </a:prstGeom>
        </p:spPr>
      </p:pic>
      <p:pic>
        <p:nvPicPr>
          <p:cNvPr id="3" name="Picture 2">
            <a:extLst>
              <a:ext uri="{FF2B5EF4-FFF2-40B4-BE49-F238E27FC236}">
                <a16:creationId xmlns:a16="http://schemas.microsoft.com/office/drawing/2014/main" id="{AA4A75C2-7B91-4F98-A550-435E093CE31D}"/>
              </a:ext>
            </a:extLst>
          </p:cNvPr>
          <p:cNvPicPr>
            <a:picLocks noChangeAspect="1"/>
          </p:cNvPicPr>
          <p:nvPr/>
        </p:nvPicPr>
        <p:blipFill>
          <a:blip r:embed="rId3"/>
          <a:stretch>
            <a:fillRect/>
          </a:stretch>
        </p:blipFill>
        <p:spPr>
          <a:xfrm>
            <a:off x="9603007" y="2325347"/>
            <a:ext cx="1800225" cy="1990725"/>
          </a:xfrm>
          <a:prstGeom prst="rect">
            <a:avLst/>
          </a:prstGeom>
        </p:spPr>
      </p:pic>
      <p:sp>
        <p:nvSpPr>
          <p:cNvPr id="6" name="Rounded Rectangle 3">
            <a:extLst>
              <a:ext uri="{FF2B5EF4-FFF2-40B4-BE49-F238E27FC236}">
                <a16:creationId xmlns:a16="http://schemas.microsoft.com/office/drawing/2014/main" id="{E9545F16-D98C-4C4B-B606-04E92D509227}"/>
              </a:ext>
            </a:extLst>
          </p:cNvPr>
          <p:cNvSpPr/>
          <p:nvPr/>
        </p:nvSpPr>
        <p:spPr>
          <a:xfrm>
            <a:off x="6478975" y="3535022"/>
            <a:ext cx="1718437" cy="571500"/>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Most Likely to be diabetic</a:t>
            </a:r>
          </a:p>
        </p:txBody>
      </p:sp>
      <p:sp>
        <p:nvSpPr>
          <p:cNvPr id="7" name="Rounded Rectangle 3">
            <a:extLst>
              <a:ext uri="{FF2B5EF4-FFF2-40B4-BE49-F238E27FC236}">
                <a16:creationId xmlns:a16="http://schemas.microsoft.com/office/drawing/2014/main" id="{D3D74FF1-4229-40FB-8EB8-936921908A70}"/>
              </a:ext>
            </a:extLst>
          </p:cNvPr>
          <p:cNvSpPr/>
          <p:nvPr/>
        </p:nvSpPr>
        <p:spPr>
          <a:xfrm>
            <a:off x="6536125" y="2039597"/>
            <a:ext cx="1718437" cy="571500"/>
          </a:xfrm>
          <a:prstGeom prst="roundRect">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050" dirty="0"/>
              <a:t>Area of Concern</a:t>
            </a:r>
          </a:p>
        </p:txBody>
      </p:sp>
    </p:spTree>
    <p:extLst>
      <p:ext uri="{BB962C8B-B14F-4D97-AF65-F5344CB8AC3E}">
        <p14:creationId xmlns:p14="http://schemas.microsoft.com/office/powerpoint/2010/main" val="186000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from Data</a:t>
            </a:r>
          </a:p>
        </p:txBody>
      </p:sp>
      <p:sp>
        <p:nvSpPr>
          <p:cNvPr id="3" name="Content Placeholder 2"/>
          <p:cNvSpPr>
            <a:spLocks noGrp="1"/>
          </p:cNvSpPr>
          <p:nvPr>
            <p:ph idx="1"/>
          </p:nvPr>
        </p:nvSpPr>
        <p:spPr/>
        <p:txBody>
          <a:bodyPr/>
          <a:lstStyle/>
          <a:p>
            <a:pPr marL="0" indent="0" fontAlgn="base">
              <a:buNone/>
            </a:pPr>
            <a:r>
              <a:rPr lang="en-US" dirty="0">
                <a:latin typeface="Calibri" panose="020F0502020204030204" pitchFamily="34" charset="0"/>
                <a:cs typeface="Calibri" panose="020F0502020204030204" pitchFamily="34" charset="0"/>
              </a:rPr>
              <a:t>General observation of the dataset shows that:</a:t>
            </a:r>
          </a:p>
          <a:p>
            <a:pPr fontAlgn="base"/>
            <a:r>
              <a:rPr lang="en-US" dirty="0">
                <a:latin typeface="Calibri" panose="020F0502020204030204" pitchFamily="34" charset="0"/>
                <a:cs typeface="Calibri" panose="020F0502020204030204" pitchFamily="34" charset="0"/>
              </a:rPr>
              <a:t>The pregnancies and age attributes are integers</a:t>
            </a:r>
          </a:p>
          <a:p>
            <a:pPr fontAlgn="base"/>
            <a:r>
              <a:rPr lang="en-US" dirty="0">
                <a:latin typeface="Calibri" panose="020F0502020204030204" pitchFamily="34" charset="0"/>
                <a:cs typeface="Calibri" panose="020F0502020204030204" pitchFamily="34" charset="0"/>
              </a:rPr>
              <a:t>The population is generally young, less than 50 years old</a:t>
            </a:r>
          </a:p>
          <a:p>
            <a:pPr fontAlgn="base"/>
            <a:r>
              <a:rPr lang="en-US" dirty="0">
                <a:latin typeface="Calibri" panose="020F0502020204030204" pitchFamily="34" charset="0"/>
                <a:cs typeface="Calibri" panose="020F0502020204030204" pitchFamily="34" charset="0"/>
              </a:rPr>
              <a:t>Some attributes where a zero value exist seem to be errors in the data (e.g. </a:t>
            </a:r>
            <a:r>
              <a:rPr lang="en-US" dirty="0" err="1">
                <a:latin typeface="Calibri" panose="020F0502020204030204" pitchFamily="34" charset="0"/>
                <a:cs typeface="Calibri" panose="020F0502020204030204" pitchFamily="34" charset="0"/>
              </a:rPr>
              <a:t>plas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pres</a:t>
            </a:r>
            <a:r>
              <a:rPr lang="en-US" dirty="0">
                <a:latin typeface="Calibri" panose="020F0502020204030204" pitchFamily="34" charset="0"/>
                <a:cs typeface="Calibri" panose="020F0502020204030204" pitchFamily="34" charset="0"/>
              </a:rPr>
              <a:t>, skin, </a:t>
            </a:r>
            <a:r>
              <a:rPr lang="en-US" dirty="0" err="1">
                <a:latin typeface="Calibri" panose="020F0502020204030204" pitchFamily="34" charset="0"/>
                <a:cs typeface="Calibri" panose="020F0502020204030204" pitchFamily="34" charset="0"/>
              </a:rPr>
              <a:t>insu</a:t>
            </a:r>
            <a:r>
              <a:rPr lang="en-US" dirty="0">
                <a:latin typeface="Calibri" panose="020F0502020204030204" pitchFamily="34" charset="0"/>
                <a:cs typeface="Calibri" panose="020F0502020204030204" pitchFamily="34" charset="0"/>
              </a:rPr>
              <a:t>, and mass)</a:t>
            </a:r>
          </a:p>
          <a:p>
            <a:r>
              <a:rPr lang="en-US" dirty="0">
                <a:latin typeface="Calibri" panose="020F0502020204030204" pitchFamily="34" charset="0"/>
                <a:cs typeface="Calibri" panose="020F0502020204030204" pitchFamily="34" charset="0"/>
              </a:rPr>
              <a:t>Upon examining the distribution of class values, it has been noticed that there are 500 negative instances (65.1%) and 258 positive instances (34.9%)</a:t>
            </a:r>
          </a:p>
          <a:p>
            <a:pPr marL="0" indent="0">
              <a:buNone/>
            </a:pPr>
            <a:endParaRPr lang="en-US" dirty="0"/>
          </a:p>
        </p:txBody>
      </p:sp>
    </p:spTree>
    <p:extLst>
      <p:ext uri="{BB962C8B-B14F-4D97-AF65-F5344CB8AC3E}">
        <p14:creationId xmlns:p14="http://schemas.microsoft.com/office/powerpoint/2010/main" val="3256959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from Data</a:t>
            </a:r>
          </a:p>
        </p:txBody>
      </p:sp>
      <p:sp>
        <p:nvSpPr>
          <p:cNvPr id="3" name="Content Placeholder 2"/>
          <p:cNvSpPr>
            <a:spLocks noGrp="1"/>
          </p:cNvSpPr>
          <p:nvPr>
            <p:ph idx="1"/>
          </p:nvPr>
        </p:nvSpPr>
        <p:spPr/>
        <p:txBody>
          <a:bodyPr/>
          <a:lstStyle/>
          <a:p>
            <a:pPr marL="0" indent="0" fontAlgn="base">
              <a:buNone/>
            </a:pPr>
            <a:r>
              <a:rPr lang="en-US" dirty="0">
                <a:latin typeface="Calibri" panose="020F0502020204030204" pitchFamily="34" charset="0"/>
                <a:cs typeface="Calibri" panose="020F0502020204030204" pitchFamily="34" charset="0"/>
              </a:rPr>
              <a:t>Reviewing histograms of all attributes in the dataset shows us that:</a:t>
            </a:r>
          </a:p>
          <a:p>
            <a:pPr fontAlgn="base"/>
            <a:r>
              <a:rPr lang="en-US" dirty="0">
                <a:latin typeface="Calibri" panose="020F0502020204030204" pitchFamily="34" charset="0"/>
                <a:cs typeface="Calibri" panose="020F0502020204030204" pitchFamily="34" charset="0"/>
              </a:rPr>
              <a:t>Some of the attributes looks normally distributed (skin thickness, and BMI)</a:t>
            </a:r>
          </a:p>
          <a:p>
            <a:pPr fontAlgn="base"/>
            <a:r>
              <a:rPr lang="en-US" dirty="0">
                <a:latin typeface="Calibri" panose="020F0502020204030204" pitchFamily="34" charset="0"/>
                <a:cs typeface="Calibri" panose="020F0502020204030204" pitchFamily="34" charset="0"/>
              </a:rPr>
              <a:t>Some of the attributes looks like they may have an exponential distribution (pregnancies, insulin, DPF, age)</a:t>
            </a:r>
          </a:p>
          <a:p>
            <a:pPr fontAlgn="base"/>
            <a:r>
              <a:rPr lang="en-US" dirty="0">
                <a:latin typeface="Calibri" panose="020F0502020204030204" pitchFamily="34" charset="0"/>
                <a:cs typeface="Calibri" panose="020F0502020204030204" pitchFamily="34" charset="0"/>
              </a:rPr>
              <a:t>Age should probably have a normal distribution, the constraints on the data collection may have skewed the distribution</a:t>
            </a:r>
          </a:p>
          <a:p>
            <a:pPr fontAlgn="base"/>
            <a:r>
              <a:rPr lang="en-US" dirty="0">
                <a:latin typeface="Calibri" panose="020F0502020204030204" pitchFamily="34" charset="0"/>
                <a:cs typeface="Calibri" panose="020F0502020204030204" pitchFamily="34" charset="0"/>
              </a:rPr>
              <a:t>Testing for normality (normality plot) may be of interest. We could look at fitting the data to a normal distribution</a:t>
            </a:r>
          </a:p>
          <a:p>
            <a:pPr marL="0" indent="0">
              <a:buNone/>
            </a:pPr>
            <a:endParaRPr lang="en-US" dirty="0"/>
          </a:p>
        </p:txBody>
      </p:sp>
    </p:spTree>
    <p:extLst>
      <p:ext uri="{BB962C8B-B14F-4D97-AF65-F5344CB8AC3E}">
        <p14:creationId xmlns:p14="http://schemas.microsoft.com/office/powerpoint/2010/main" val="3585925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latin typeface="Lucida Bright" panose="02040602050505020304" pitchFamily="18" charset="0"/>
              </a:rPr>
              <a:t>Data Cleaning</a:t>
            </a:r>
          </a:p>
          <a:p>
            <a:endParaRPr lang="en-US" sz="2400" dirty="0">
              <a:latin typeface="medium-content-serif-font"/>
            </a:endParaRPr>
          </a:p>
          <a:p>
            <a:pPr algn="just"/>
            <a:r>
              <a:rPr lang="en-US" dirty="0"/>
              <a:t>There are several factors to consider in the data cleaning process:</a:t>
            </a:r>
          </a:p>
          <a:p>
            <a:pPr algn="just"/>
            <a:endParaRPr lang="en-US" dirty="0"/>
          </a:p>
          <a:p>
            <a:pPr marL="342900" indent="-342900" algn="just"/>
            <a:r>
              <a:rPr lang="en-US" dirty="0"/>
              <a:t>Duplicate or irrelevant observations</a:t>
            </a:r>
          </a:p>
          <a:p>
            <a:pPr marL="342900" indent="-342900" algn="just"/>
            <a:r>
              <a:rPr lang="en-US" dirty="0"/>
              <a:t>Bad labeling of data, same category occurring multiple times</a:t>
            </a:r>
          </a:p>
          <a:p>
            <a:pPr marL="342900" indent="-342900" algn="just"/>
            <a:r>
              <a:rPr lang="en-US" dirty="0"/>
              <a:t>Missing or null data points</a:t>
            </a:r>
          </a:p>
          <a:p>
            <a:pPr marL="342900" indent="-342900" algn="just"/>
            <a:r>
              <a:rPr lang="en-US" dirty="0"/>
              <a:t>Unexpected outliers</a:t>
            </a:r>
          </a:p>
          <a:p>
            <a:pPr algn="just">
              <a:buFont typeface="+mj-lt"/>
              <a:buAutoNum type="arabicPeriod"/>
            </a:pPr>
            <a:endParaRPr lang="en-US" dirty="0"/>
          </a:p>
          <a:p>
            <a:pPr marL="0" indent="0" algn="just">
              <a:buNone/>
            </a:pPr>
            <a:r>
              <a:rPr lang="en-US" dirty="0"/>
              <a:t>Since we are using a standard dataset, we can safely assume that factors 1, 2 are already dealt with. </a:t>
            </a:r>
          </a:p>
          <a:p>
            <a:pPr marL="0" indent="0">
              <a:buNone/>
            </a:pPr>
            <a:endParaRPr lang="en-US" dirty="0"/>
          </a:p>
        </p:txBody>
      </p:sp>
    </p:spTree>
    <p:extLst>
      <p:ext uri="{BB962C8B-B14F-4D97-AF65-F5344CB8AC3E}">
        <p14:creationId xmlns:p14="http://schemas.microsoft.com/office/powerpoint/2010/main" val="1686038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br>
              <a:rPr lang="en-US" dirty="0"/>
            </a:br>
            <a:endParaRPr lang="en-US" dirty="0"/>
          </a:p>
        </p:txBody>
      </p:sp>
      <p:sp>
        <p:nvSpPr>
          <p:cNvPr id="3" name="Content Placeholder 2"/>
          <p:cNvSpPr>
            <a:spLocks noGrp="1"/>
          </p:cNvSpPr>
          <p:nvPr>
            <p:ph idx="1"/>
          </p:nvPr>
        </p:nvSpPr>
        <p:spPr>
          <a:xfrm>
            <a:off x="838200" y="1825625"/>
            <a:ext cx="6834051" cy="3538855"/>
          </a:xfrm>
        </p:spPr>
        <p:txBody>
          <a:bodyPr>
            <a:normAutofit/>
          </a:bodyPr>
          <a:lstStyle/>
          <a:p>
            <a:pPr marL="0" indent="0">
              <a:buNone/>
            </a:pPr>
            <a:r>
              <a:rPr lang="en-US" b="1" dirty="0" smtClean="0">
                <a:latin typeface="Lucida Bright" panose="02040602050505020304" pitchFamily="18" charset="0"/>
              </a:rPr>
              <a:t>Missing </a:t>
            </a:r>
            <a:r>
              <a:rPr lang="en-US" b="1" dirty="0">
                <a:latin typeface="Lucida Bright" panose="02040602050505020304" pitchFamily="18" charset="0"/>
              </a:rPr>
              <a:t>or Null Data </a:t>
            </a:r>
            <a:r>
              <a:rPr lang="en-US" b="1" dirty="0" smtClean="0">
                <a:latin typeface="Lucida Bright" panose="02040602050505020304" pitchFamily="18" charset="0"/>
              </a:rPr>
              <a:t>points</a:t>
            </a:r>
            <a:endParaRPr lang="en-US" sz="2400" b="1" dirty="0"/>
          </a:p>
          <a:p>
            <a:pPr algn="just"/>
            <a:r>
              <a:rPr lang="en-US" dirty="0"/>
              <a:t>We can find any missing or null data points of the dataset if there is any and remove</a:t>
            </a:r>
            <a:r>
              <a:rPr lang="en-US" dirty="0" smtClean="0"/>
              <a:t>.</a:t>
            </a:r>
          </a:p>
          <a:p>
            <a:pPr algn="just"/>
            <a:r>
              <a:rPr lang="en-US" dirty="0"/>
              <a:t>We can observe that there are no data points missing in the dataset. If there were any, we should deal with them accordingly.</a:t>
            </a:r>
          </a:p>
          <a:p>
            <a:pPr algn="just"/>
            <a:endParaRPr lang="en-US" dirty="0"/>
          </a:p>
          <a:p>
            <a:pPr algn="just"/>
            <a:endParaRPr lang="en-US" dirty="0"/>
          </a:p>
          <a:p>
            <a:endParaRPr lang="en-US" sz="2400" dirty="0">
              <a:latin typeface="medium-content-serif-font"/>
            </a:endParaRPr>
          </a:p>
          <a:p>
            <a:pPr marL="0" indent="0">
              <a:buNone/>
            </a:pPr>
            <a:endParaRPr lang="en-US" dirty="0"/>
          </a:p>
        </p:txBody>
      </p:sp>
      <p:pic>
        <p:nvPicPr>
          <p:cNvPr id="6" name="Picture 5">
            <a:extLst>
              <a:ext uri="{FF2B5EF4-FFF2-40B4-BE49-F238E27FC236}">
                <a16:creationId xmlns:a16="http://schemas.microsoft.com/office/drawing/2014/main" id="{408A7CF1-04A3-4B32-AAD6-915A1B208D2F}"/>
              </a:ext>
            </a:extLst>
          </p:cNvPr>
          <p:cNvPicPr>
            <a:picLocks noChangeAspect="1"/>
          </p:cNvPicPr>
          <p:nvPr/>
        </p:nvPicPr>
        <p:blipFill>
          <a:blip r:embed="rId2"/>
          <a:stretch>
            <a:fillRect/>
          </a:stretch>
        </p:blipFill>
        <p:spPr>
          <a:xfrm>
            <a:off x="7907382" y="1963763"/>
            <a:ext cx="3542417" cy="3180166"/>
          </a:xfrm>
          <a:prstGeom prst="rect">
            <a:avLst/>
          </a:prstGeom>
        </p:spPr>
      </p:pic>
    </p:spTree>
    <p:extLst>
      <p:ext uri="{BB962C8B-B14F-4D97-AF65-F5344CB8AC3E}">
        <p14:creationId xmlns:p14="http://schemas.microsoft.com/office/powerpoint/2010/main" val="741074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latin typeface="Lucida Bright" panose="02040602050505020304" pitchFamily="18" charset="0"/>
              </a:rPr>
              <a:t>Unexpected Outliers</a:t>
            </a:r>
          </a:p>
          <a:p>
            <a:endParaRPr lang="en-US" b="1" dirty="0"/>
          </a:p>
          <a:p>
            <a:pPr algn="just"/>
            <a:r>
              <a:rPr lang="en-US" dirty="0"/>
              <a:t>When analyzing the histogram we can identify that there are some outliers in some columns. We will further analyze those outliers and determine what we can do about them.</a:t>
            </a:r>
          </a:p>
          <a:p>
            <a:pPr marL="0" indent="0">
              <a:buNone/>
            </a:pPr>
            <a:endParaRPr lang="en-US" dirty="0"/>
          </a:p>
        </p:txBody>
      </p:sp>
    </p:spTree>
    <p:extLst>
      <p:ext uri="{BB962C8B-B14F-4D97-AF65-F5344CB8AC3E}">
        <p14:creationId xmlns:p14="http://schemas.microsoft.com/office/powerpoint/2010/main" val="786989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Outliers</a:t>
            </a:r>
            <a:endParaRPr lang="en-US" dirty="0"/>
          </a:p>
        </p:txBody>
      </p:sp>
      <p:pic>
        <p:nvPicPr>
          <p:cNvPr id="6" name="slide22">
            <a:extLst>
              <a:ext uri="{FF2B5EF4-FFF2-40B4-BE49-F238E27FC236}">
                <a16:creationId xmlns:a16="http://schemas.microsoft.com/office/drawing/2014/main" id="{2E691585-FAE2-49A8-AA5B-5355E536E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4228" y="1825625"/>
            <a:ext cx="7263544" cy="4351338"/>
          </a:xfrm>
          <a:prstGeom prst="rect">
            <a:avLst/>
          </a:prstGeom>
        </p:spPr>
      </p:pic>
    </p:spTree>
    <p:extLst>
      <p:ext uri="{BB962C8B-B14F-4D97-AF65-F5344CB8AC3E}">
        <p14:creationId xmlns:p14="http://schemas.microsoft.com/office/powerpoint/2010/main" val="189232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Here are several ways to handle invalid data values :</a:t>
            </a:r>
          </a:p>
          <a:p>
            <a:pPr marL="285750" indent="-285750" algn="just"/>
            <a:r>
              <a:rPr lang="en-US" dirty="0"/>
              <a:t>Ignore/remove these cases : This is not actually possible in most cases because that would mean losing valuable information. And in this case “skin thickness” and “insulin” columns have a lot of invalid points. But it might work for “BMI”, “glucose ”and “blood pressure” data points</a:t>
            </a:r>
          </a:p>
          <a:p>
            <a:pPr marL="285750" indent="-285750" algn="just"/>
            <a:r>
              <a:rPr lang="en-US" dirty="0"/>
              <a:t>Put average/mean values : This might work for some datasets, but in our case putting a mean value to the blood pressure column would send a wrong signal to the model</a:t>
            </a:r>
          </a:p>
          <a:p>
            <a:pPr marL="285750" indent="-285750" algn="just"/>
            <a:r>
              <a:rPr lang="en-US" dirty="0"/>
              <a:t>Avoid using features : It is possible to not use the features with a lot of invalid values for the model. This may work for “skin thickness” but its hard to predict that</a:t>
            </a:r>
          </a:p>
          <a:p>
            <a:pPr algn="just"/>
            <a:endParaRPr lang="en-US" dirty="0"/>
          </a:p>
          <a:p>
            <a:pPr algn="just"/>
            <a:r>
              <a:rPr lang="en-US" dirty="0"/>
              <a:t>In this case, we will remove the rows which the “Blood Pressure”, “BMI” and “Glucose” are zero but will not work on any other outliers as this is a sample set.</a:t>
            </a:r>
          </a:p>
          <a:p>
            <a:pPr marL="0" indent="0">
              <a:buNone/>
            </a:pPr>
            <a:endParaRPr lang="en-US" dirty="0"/>
          </a:p>
        </p:txBody>
      </p:sp>
    </p:spTree>
    <p:extLst>
      <p:ext uri="{BB962C8B-B14F-4D97-AF65-F5344CB8AC3E}">
        <p14:creationId xmlns:p14="http://schemas.microsoft.com/office/powerpoint/2010/main" val="3277570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w.r.t outcome</a:t>
            </a:r>
            <a:endParaRPr lang="en-US" dirty="0"/>
          </a:p>
        </p:txBody>
      </p:sp>
      <p:pic>
        <p:nvPicPr>
          <p:cNvPr id="6" name="slide28">
            <a:extLst>
              <a:ext uri="{FF2B5EF4-FFF2-40B4-BE49-F238E27FC236}">
                <a16:creationId xmlns:a16="http://schemas.microsoft.com/office/drawing/2014/main" id="{8CB881D1-7038-476B-AD03-853E25A28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8771" y="1825625"/>
            <a:ext cx="4374458" cy="4351338"/>
          </a:xfrm>
          <a:prstGeom prst="rect">
            <a:avLst/>
          </a:prstGeom>
        </p:spPr>
      </p:pic>
    </p:spTree>
    <p:extLst>
      <p:ext uri="{BB962C8B-B14F-4D97-AF65-F5344CB8AC3E}">
        <p14:creationId xmlns:p14="http://schemas.microsoft.com/office/powerpoint/2010/main" val="139134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datasets consist of several medical predictor (independent) variables and one target (dependent) variable, Outcome. Data understanding is necessary to familiarize with the data, to gain some understanding about the potential features and to see if data cleaning is needed. We have done this using Tableau.</a:t>
            </a:r>
          </a:p>
        </p:txBody>
      </p:sp>
    </p:spTree>
    <p:extLst>
      <p:ext uri="{BB962C8B-B14F-4D97-AF65-F5344CB8AC3E}">
        <p14:creationId xmlns:p14="http://schemas.microsoft.com/office/powerpoint/2010/main" val="2264096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Discovery </a:t>
            </a:r>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b="1" dirty="0"/>
              <a:t>Scatter plots were used to do further analyze of the data to understand which attributes are directly related to the outcome</a:t>
            </a:r>
          </a:p>
          <a:p>
            <a:pPr algn="just" fontAlgn="base"/>
            <a:endParaRPr lang="en-US" dirty="0"/>
          </a:p>
          <a:p>
            <a:pPr algn="just" fontAlgn="base"/>
            <a:r>
              <a:rPr lang="en-US" dirty="0"/>
              <a:t>Reviewing scatter plots of all attributes in the dataset shows that:</a:t>
            </a:r>
          </a:p>
          <a:p>
            <a:pPr marL="285750" indent="-285750" algn="just" fontAlgn="base"/>
            <a:r>
              <a:rPr lang="en-US" dirty="0"/>
              <a:t>There is no obvious relationship between age and onset of diabetes</a:t>
            </a:r>
          </a:p>
          <a:p>
            <a:pPr marL="285750" indent="-285750" algn="just" fontAlgn="base"/>
            <a:r>
              <a:rPr lang="en-US" dirty="0"/>
              <a:t>There is no obvious relationship between pedigree function and onset of diabetes</a:t>
            </a:r>
          </a:p>
          <a:p>
            <a:pPr marL="285750" indent="-285750" algn="just" fontAlgn="base"/>
            <a:r>
              <a:rPr lang="en-US" dirty="0"/>
              <a:t>This may suggest that diabetes is not hereditary, or that the Diabetes Pedigree Function needs work</a:t>
            </a:r>
          </a:p>
          <a:p>
            <a:pPr marL="285750" indent="-285750" algn="just" fontAlgn="base"/>
            <a:r>
              <a:rPr lang="en-US" dirty="0"/>
              <a:t>Larger values of Glucose combined with larger values for age, pedigree, BMI, insulin, skin thickness, BP, and pregnancies tends to show greater likelihood of testing positive for diabetes</a:t>
            </a:r>
          </a:p>
          <a:p>
            <a:pPr marL="0" indent="0">
              <a:buNone/>
            </a:pPr>
            <a:endParaRPr lang="en-US" dirty="0"/>
          </a:p>
        </p:txBody>
      </p:sp>
    </p:spTree>
    <p:extLst>
      <p:ext uri="{BB962C8B-B14F-4D97-AF65-F5344CB8AC3E}">
        <p14:creationId xmlns:p14="http://schemas.microsoft.com/office/powerpoint/2010/main" val="3713735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From the plots we get to see the following Results:</a:t>
            </a:r>
          </a:p>
          <a:p>
            <a:pPr marL="514350" indent="-514350" algn="just">
              <a:buFont typeface="+mj-lt"/>
              <a:buAutoNum type="arabicPeriod"/>
            </a:pPr>
            <a:r>
              <a:rPr lang="en-IN" dirty="0"/>
              <a:t>With the increasing age the level of insulin decreases because beta-cell production in the body the decreases, and the intake of insulin from outside increases (as shown in the above table), and the level of glucose increases so the person is more likely to be diabetic</a:t>
            </a:r>
          </a:p>
          <a:p>
            <a:pPr marL="514350" indent="-514350" algn="just">
              <a:buFont typeface="+mj-lt"/>
              <a:buAutoNum type="arabicPeriod"/>
            </a:pPr>
            <a:r>
              <a:rPr lang="en-IN" dirty="0"/>
              <a:t>The skin thickness also decreases with aging and we understand that this is also a factor which is more likely to contribute to diabetes</a:t>
            </a:r>
          </a:p>
          <a:p>
            <a:pPr marL="514350" indent="-514350" algn="just">
              <a:buFont typeface="+mj-lt"/>
              <a:buAutoNum type="arabicPeriod"/>
            </a:pPr>
            <a:r>
              <a:rPr lang="en-IN" dirty="0"/>
              <a:t>The number of Pregnancies is affected by the factor DPF and with increase in the number of pregnancies, the future kids are more likely to be diabetic</a:t>
            </a:r>
          </a:p>
          <a:p>
            <a:pPr marL="0" indent="0">
              <a:buNone/>
            </a:pPr>
            <a:endParaRPr lang="en-US" dirty="0"/>
          </a:p>
        </p:txBody>
      </p:sp>
    </p:spTree>
    <p:extLst>
      <p:ext uri="{BB962C8B-B14F-4D97-AF65-F5344CB8AC3E}">
        <p14:creationId xmlns:p14="http://schemas.microsoft.com/office/powerpoint/2010/main" val="346672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Exploring </a:t>
            </a:r>
            <a:r>
              <a:rPr lang="en-US" dirty="0"/>
              <a:t>and understanding the </a:t>
            </a:r>
            <a:r>
              <a:rPr lang="en-US" dirty="0" smtClean="0"/>
              <a:t>dataset </a:t>
            </a:r>
            <a:r>
              <a:rPr lang="en-US" dirty="0"/>
              <a:t>below </a:t>
            </a:r>
            <a:r>
              <a:rPr lang="en-US" dirty="0" smtClean="0"/>
              <a:t>:</a:t>
            </a:r>
          </a:p>
          <a:p>
            <a:pPr marL="0" indent="0">
              <a:buNone/>
            </a:pPr>
            <a:endParaRPr lang="en-US" dirty="0"/>
          </a:p>
        </p:txBody>
      </p:sp>
      <p:pic>
        <p:nvPicPr>
          <p:cNvPr id="6" name="Picture 5">
            <a:extLst>
              <a:ext uri="{FF2B5EF4-FFF2-40B4-BE49-F238E27FC236}">
                <a16:creationId xmlns:a16="http://schemas.microsoft.com/office/drawing/2014/main" id="{8D54F9D0-566E-434E-8852-F7C504070198}"/>
              </a:ext>
            </a:extLst>
          </p:cNvPr>
          <p:cNvPicPr>
            <a:picLocks noChangeAspect="1"/>
          </p:cNvPicPr>
          <p:nvPr/>
        </p:nvPicPr>
        <p:blipFill>
          <a:blip r:embed="rId2"/>
          <a:stretch>
            <a:fillRect/>
          </a:stretch>
        </p:blipFill>
        <p:spPr>
          <a:xfrm>
            <a:off x="664341" y="2721899"/>
            <a:ext cx="10144125" cy="2276475"/>
          </a:xfrm>
          <a:prstGeom prst="rect">
            <a:avLst/>
          </a:prstGeom>
        </p:spPr>
      </p:pic>
    </p:spTree>
    <p:extLst>
      <p:ext uri="{BB962C8B-B14F-4D97-AF65-F5344CB8AC3E}">
        <p14:creationId xmlns:p14="http://schemas.microsoft.com/office/powerpoint/2010/main" val="381158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br>
              <a:rPr lang="en-US" dirty="0"/>
            </a:br>
            <a:endParaRPr lang="en-US" dirty="0"/>
          </a:p>
        </p:txBody>
      </p:sp>
      <p:sp>
        <p:nvSpPr>
          <p:cNvPr id="3" name="Content Placeholder 2"/>
          <p:cNvSpPr>
            <a:spLocks noGrp="1"/>
          </p:cNvSpPr>
          <p:nvPr>
            <p:ph idx="1"/>
          </p:nvPr>
        </p:nvSpPr>
        <p:spPr>
          <a:xfrm>
            <a:off x="838200" y="1280160"/>
            <a:ext cx="10515600" cy="4519749"/>
          </a:xfrm>
        </p:spPr>
        <p:txBody>
          <a:bodyPr>
            <a:normAutofit fontScale="70000" lnSpcReduction="20000"/>
          </a:bodyPr>
          <a:lstStyle/>
          <a:p>
            <a:pPr marL="342900" indent="-342900" algn="just" fontAlgn="base"/>
            <a:r>
              <a:rPr lang="en-US" b="1" dirty="0"/>
              <a:t>Pregnancies: </a:t>
            </a:r>
            <a:r>
              <a:rPr lang="en-US" dirty="0"/>
              <a:t>Number of times pregnant</a:t>
            </a:r>
          </a:p>
          <a:p>
            <a:pPr marL="342900" indent="-342900" algn="just" fontAlgn="base"/>
            <a:r>
              <a:rPr lang="en-US" b="1" dirty="0"/>
              <a:t>Glucose: </a:t>
            </a:r>
            <a:r>
              <a:rPr lang="en-US" dirty="0"/>
              <a:t>Plasma glucose concentration a 2 hours in an oral glucose tolerance test</a:t>
            </a:r>
          </a:p>
          <a:p>
            <a:pPr marL="342900" indent="-342900" algn="just" fontAlgn="base"/>
            <a:r>
              <a:rPr lang="en-US" b="1" dirty="0"/>
              <a:t>Blood Pressure: </a:t>
            </a:r>
            <a:r>
              <a:rPr lang="en-US" dirty="0"/>
              <a:t>Diastolic blood pressure (mm Hg)</a:t>
            </a:r>
          </a:p>
          <a:p>
            <a:pPr marL="342900" indent="-342900" algn="just" fontAlgn="base"/>
            <a:r>
              <a:rPr lang="en-US" b="1" dirty="0"/>
              <a:t>Skin Thickness: </a:t>
            </a:r>
            <a:r>
              <a:rPr lang="en-US" dirty="0"/>
              <a:t>Triceps skin fold thickness (mm)</a:t>
            </a:r>
          </a:p>
          <a:p>
            <a:pPr marL="342900" indent="-342900" algn="just" fontAlgn="base"/>
            <a:r>
              <a:rPr lang="en-US" b="1" dirty="0"/>
              <a:t>Insulin: </a:t>
            </a:r>
            <a:r>
              <a:rPr lang="en-US" dirty="0"/>
              <a:t>2-Hour serum insulin (mu U/ml)</a:t>
            </a:r>
          </a:p>
          <a:p>
            <a:pPr marL="342900" indent="-342900" algn="just" fontAlgn="base"/>
            <a:r>
              <a:rPr lang="en-US" b="1" dirty="0"/>
              <a:t>BMI: </a:t>
            </a:r>
            <a:r>
              <a:rPr lang="en-US" dirty="0"/>
              <a:t>Body mass index (weight in kg/(height in m)^2)</a:t>
            </a:r>
          </a:p>
          <a:p>
            <a:pPr marL="342900" indent="-342900" algn="just" fontAlgn="base"/>
            <a:r>
              <a:rPr lang="en-US" b="1" dirty="0"/>
              <a:t>Diabetes Pedigree Function: </a:t>
            </a:r>
            <a:r>
              <a:rPr lang="en-US" dirty="0"/>
              <a:t>Diabetes pedigree function</a:t>
            </a:r>
          </a:p>
          <a:p>
            <a:pPr marL="342900" indent="-342900" algn="just" fontAlgn="base"/>
            <a:r>
              <a:rPr lang="en-US" b="1" dirty="0"/>
              <a:t>Age: </a:t>
            </a:r>
            <a:r>
              <a:rPr lang="en-US" dirty="0"/>
              <a:t>Age (years)</a:t>
            </a:r>
          </a:p>
          <a:p>
            <a:pPr marL="342900" indent="-342900" algn="just" fontAlgn="base"/>
            <a:r>
              <a:rPr lang="en-US" b="1" dirty="0"/>
              <a:t>Outcome: </a:t>
            </a:r>
            <a:r>
              <a:rPr lang="en-US" dirty="0"/>
              <a:t>Class variable (0 or 1) 268 of 768 are 1, the 500 are 0</a:t>
            </a:r>
          </a:p>
          <a:p>
            <a:pPr marL="0" indent="0">
              <a:buNone/>
            </a:pPr>
            <a:r>
              <a:rPr lang="en-US" dirty="0">
                <a:latin typeface="Calibri" panose="020F0502020204030204" pitchFamily="34" charset="0"/>
                <a:cs typeface="Calibri" panose="020F0502020204030204" pitchFamily="34" charset="0"/>
              </a:rPr>
              <a:t>We have observed that the dataset contain 768 rows and 9 columns. ‘</a:t>
            </a:r>
            <a:r>
              <a:rPr lang="en-US" i="1" dirty="0">
                <a:latin typeface="Calibri" panose="020F0502020204030204" pitchFamily="34" charset="0"/>
                <a:cs typeface="Calibri" panose="020F0502020204030204" pitchFamily="34" charset="0"/>
              </a:rPr>
              <a:t>Outcome</a:t>
            </a:r>
            <a:r>
              <a:rPr lang="en-US" dirty="0">
                <a:latin typeface="Calibri" panose="020F0502020204030204" pitchFamily="34" charset="0"/>
                <a:cs typeface="Calibri" panose="020F0502020204030204" pitchFamily="34" charset="0"/>
              </a:rPr>
              <a:t>’ is the column which we are going to predict , which states whether the patient is diabetic or not. 1 means the person is diabetic and 0 means person is not. We can identify that out of the 768 persons, 500 are labeled as 0 (non diabetic) and 268 as 1 (diabetic)</a:t>
            </a:r>
          </a:p>
          <a:p>
            <a:pPr marL="0" indent="0">
              <a:buNone/>
            </a:pPr>
            <a:endParaRPr lang="en-US" dirty="0"/>
          </a:p>
        </p:txBody>
      </p:sp>
    </p:spTree>
    <p:extLst>
      <p:ext uri="{BB962C8B-B14F-4D97-AF65-F5344CB8AC3E}">
        <p14:creationId xmlns:p14="http://schemas.microsoft.com/office/powerpoint/2010/main" val="169206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983217" y="3201637"/>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Age</a:t>
            </a:r>
          </a:p>
        </p:txBody>
      </p:sp>
      <p:sp>
        <p:nvSpPr>
          <p:cNvPr id="6" name="Oval 5"/>
          <p:cNvSpPr/>
          <p:nvPr/>
        </p:nvSpPr>
        <p:spPr>
          <a:xfrm>
            <a:off x="1584232" y="4757163"/>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BP</a:t>
            </a:r>
          </a:p>
        </p:txBody>
      </p:sp>
      <p:sp>
        <p:nvSpPr>
          <p:cNvPr id="7" name="Oval 6"/>
          <p:cNvSpPr/>
          <p:nvPr/>
        </p:nvSpPr>
        <p:spPr>
          <a:xfrm>
            <a:off x="5664868" y="5077732"/>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Pregnancies</a:t>
            </a:r>
          </a:p>
        </p:txBody>
      </p:sp>
      <p:sp>
        <p:nvSpPr>
          <p:cNvPr id="8" name="Oval 7"/>
          <p:cNvSpPr/>
          <p:nvPr/>
        </p:nvSpPr>
        <p:spPr>
          <a:xfrm>
            <a:off x="6873553" y="2770719"/>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Insulin</a:t>
            </a:r>
          </a:p>
        </p:txBody>
      </p:sp>
      <p:sp>
        <p:nvSpPr>
          <p:cNvPr id="9" name="Oval 8"/>
          <p:cNvSpPr/>
          <p:nvPr/>
        </p:nvSpPr>
        <p:spPr>
          <a:xfrm>
            <a:off x="8996202" y="4337327"/>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Glucose</a:t>
            </a:r>
          </a:p>
        </p:txBody>
      </p:sp>
      <p:sp>
        <p:nvSpPr>
          <p:cNvPr id="10" name="Oval 9"/>
          <p:cNvSpPr/>
          <p:nvPr/>
        </p:nvSpPr>
        <p:spPr>
          <a:xfrm>
            <a:off x="9495888" y="1493721"/>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DBF</a:t>
            </a:r>
          </a:p>
        </p:txBody>
      </p:sp>
      <p:sp>
        <p:nvSpPr>
          <p:cNvPr id="11" name="Oval 10"/>
          <p:cNvSpPr/>
          <p:nvPr/>
        </p:nvSpPr>
        <p:spPr>
          <a:xfrm>
            <a:off x="3352600" y="1089071"/>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BMI</a:t>
            </a:r>
          </a:p>
        </p:txBody>
      </p:sp>
      <p:sp>
        <p:nvSpPr>
          <p:cNvPr id="12" name="Oval 11"/>
          <p:cNvSpPr/>
          <p:nvPr/>
        </p:nvSpPr>
        <p:spPr>
          <a:xfrm>
            <a:off x="824875" y="2366077"/>
            <a:ext cx="1797670" cy="1093078"/>
          </a:xfrm>
          <a:prstGeom prst="ellipse">
            <a:avLst/>
          </a:prstGeom>
          <a:noFill/>
          <a:ln w="28575">
            <a:solidFill>
              <a:srgbClr val="FF99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Skin Thickness</a:t>
            </a:r>
          </a:p>
        </p:txBody>
      </p:sp>
      <p:cxnSp>
        <p:nvCxnSpPr>
          <p:cNvPr id="15" name="Straight Arrow Connector 14"/>
          <p:cNvCxnSpPr>
            <a:stCxn id="5" idx="3"/>
            <a:endCxn id="6" idx="7"/>
          </p:cNvCxnSpPr>
          <p:nvPr/>
        </p:nvCxnSpPr>
        <p:spPr>
          <a:xfrm flipH="1">
            <a:off x="3118639" y="4134637"/>
            <a:ext cx="1127841" cy="7826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0"/>
          </p:cNvCxnSpPr>
          <p:nvPr/>
        </p:nvCxnSpPr>
        <p:spPr>
          <a:xfrm>
            <a:off x="5409752" y="4215888"/>
            <a:ext cx="1153951" cy="8618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p:cNvCxnSpPr>
          <p:nvPr/>
        </p:nvCxnSpPr>
        <p:spPr>
          <a:xfrm flipH="1" flipV="1">
            <a:off x="3352802" y="5430405"/>
            <a:ext cx="2312066" cy="1938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7" idx="7"/>
            <a:endCxn id="8" idx="4"/>
          </p:cNvCxnSpPr>
          <p:nvPr/>
        </p:nvCxnSpPr>
        <p:spPr>
          <a:xfrm flipV="1">
            <a:off x="7199275" y="3863797"/>
            <a:ext cx="573113" cy="13740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0" idx="2"/>
          </p:cNvCxnSpPr>
          <p:nvPr/>
        </p:nvCxnSpPr>
        <p:spPr>
          <a:xfrm flipH="1">
            <a:off x="8339934" y="2040260"/>
            <a:ext cx="1155954" cy="8460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endCxn id="9" idx="0"/>
          </p:cNvCxnSpPr>
          <p:nvPr/>
        </p:nvCxnSpPr>
        <p:spPr>
          <a:xfrm flipH="1">
            <a:off x="9895037" y="2586799"/>
            <a:ext cx="578078" cy="17505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endCxn id="11" idx="5"/>
          </p:cNvCxnSpPr>
          <p:nvPr/>
        </p:nvCxnSpPr>
        <p:spPr>
          <a:xfrm flipH="1" flipV="1">
            <a:off x="4887007" y="2022071"/>
            <a:ext cx="2149444" cy="9875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2" idx="7"/>
          </p:cNvCxnSpPr>
          <p:nvPr/>
        </p:nvCxnSpPr>
        <p:spPr>
          <a:xfrm flipV="1">
            <a:off x="2359282" y="1899793"/>
            <a:ext cx="1131042" cy="626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5" idx="0"/>
          </p:cNvCxnSpPr>
          <p:nvPr/>
        </p:nvCxnSpPr>
        <p:spPr>
          <a:xfrm flipH="1" flipV="1">
            <a:off x="4314950" y="2178313"/>
            <a:ext cx="567102" cy="10233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8" idx="5"/>
            <a:endCxn id="9" idx="1"/>
          </p:cNvCxnSpPr>
          <p:nvPr/>
        </p:nvCxnSpPr>
        <p:spPr>
          <a:xfrm>
            <a:off x="8407960" y="3703719"/>
            <a:ext cx="851505" cy="793686"/>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5" idx="2"/>
            <a:endCxn id="12" idx="5"/>
          </p:cNvCxnSpPr>
          <p:nvPr/>
        </p:nvCxnSpPr>
        <p:spPr>
          <a:xfrm flipH="1" flipV="1">
            <a:off x="2359282" y="3299077"/>
            <a:ext cx="1623935" cy="4490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24276" y="190153"/>
            <a:ext cx="7169654" cy="707886"/>
          </a:xfrm>
          <a:prstGeom prst="rect">
            <a:avLst/>
          </a:prstGeom>
          <a:noFill/>
        </p:spPr>
        <p:txBody>
          <a:bodyPr wrap="square" rtlCol="0">
            <a:spAutoFit/>
          </a:bodyPr>
          <a:lstStyle/>
          <a:p>
            <a:r>
              <a:rPr lang="en-US" sz="4000" dirty="0"/>
              <a:t>Cognitive Diagram</a:t>
            </a:r>
          </a:p>
        </p:txBody>
      </p:sp>
      <p:graphicFrame>
        <p:nvGraphicFramePr>
          <p:cNvPr id="22" name="Diagram 21">
            <a:extLst>
              <a:ext uri="{FF2B5EF4-FFF2-40B4-BE49-F238E27FC236}">
                <a16:creationId xmlns:a16="http://schemas.microsoft.com/office/drawing/2014/main" id="{AE62F9F5-5305-48AE-91AA-D11A94D29A7F}"/>
              </a:ext>
            </a:extLst>
          </p:cNvPr>
          <p:cNvGraphicFramePr/>
          <p:nvPr>
            <p:extLst>
              <p:ext uri="{D42A27DB-BD31-4B8C-83A1-F6EECF244321}">
                <p14:modId xmlns:p14="http://schemas.microsoft.com/office/powerpoint/2010/main" val="1663024775"/>
              </p:ext>
            </p:extLst>
          </p:nvPr>
        </p:nvGraphicFramePr>
        <p:xfrm>
          <a:off x="7658631" y="5764288"/>
          <a:ext cx="4472812" cy="45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424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Age Vs Avg BP</a:t>
            </a:r>
          </a:p>
        </p:txBody>
      </p:sp>
      <p:sp>
        <p:nvSpPr>
          <p:cNvPr id="4" name="Line Callout 1 3"/>
          <p:cNvSpPr/>
          <p:nvPr/>
        </p:nvSpPr>
        <p:spPr>
          <a:xfrm>
            <a:off x="10499833" y="1040524"/>
            <a:ext cx="1534511" cy="1755228"/>
          </a:xfrm>
          <a:prstGeom prst="borderCallout1">
            <a:avLst>
              <a:gd name="adj1" fmla="val 18750"/>
              <a:gd name="adj2" fmla="val -8333"/>
              <a:gd name="adj3" fmla="val 34753"/>
              <a:gd name="adj4" fmla="val -52123"/>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There is a upward trend in avg. </a:t>
            </a:r>
            <a:r>
              <a:rPr lang="en-US" dirty="0" err="1"/>
              <a:t>bp</a:t>
            </a:r>
            <a:r>
              <a:rPr lang="en-US" dirty="0"/>
              <a:t> with increase in age. This is expected.</a:t>
            </a:r>
          </a:p>
        </p:txBody>
      </p:sp>
      <p:pic>
        <p:nvPicPr>
          <p:cNvPr id="6" name="slide3">
            <a:extLst>
              <a:ext uri="{FF2B5EF4-FFF2-40B4-BE49-F238E27FC236}">
                <a16:creationId xmlns:a16="http://schemas.microsoft.com/office/drawing/2014/main" id="{9496B504-D515-4130-A6D5-91EE0F82F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852523"/>
            <a:ext cx="8827972" cy="5340887"/>
          </a:xfrm>
          <a:prstGeom prst="rect">
            <a:avLst/>
          </a:prstGeom>
        </p:spPr>
      </p:pic>
    </p:spTree>
    <p:extLst>
      <p:ext uri="{BB962C8B-B14F-4D97-AF65-F5344CB8AC3E}">
        <p14:creationId xmlns:p14="http://schemas.microsoft.com/office/powerpoint/2010/main" val="235489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Age vs Avg. BMI</a:t>
            </a:r>
          </a:p>
        </p:txBody>
      </p:sp>
      <p:sp>
        <p:nvSpPr>
          <p:cNvPr id="4" name="Line Callout 1 3"/>
          <p:cNvSpPr/>
          <p:nvPr/>
        </p:nvSpPr>
        <p:spPr>
          <a:xfrm>
            <a:off x="10271318" y="1671833"/>
            <a:ext cx="1534511" cy="1878859"/>
          </a:xfrm>
          <a:prstGeom prst="borderCallout1">
            <a:avLst>
              <a:gd name="adj1" fmla="val 18750"/>
              <a:gd name="adj2" fmla="val -8333"/>
              <a:gd name="adj3" fmla="val 38346"/>
              <a:gd name="adj4" fmla="val -49383"/>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There is a downward trend in avg. BMI with increase in age. This is expected.</a:t>
            </a:r>
          </a:p>
        </p:txBody>
      </p:sp>
      <p:pic>
        <p:nvPicPr>
          <p:cNvPr id="5" name="slide4">
            <a:extLst>
              <a:ext uri="{FF2B5EF4-FFF2-40B4-BE49-F238E27FC236}">
                <a16:creationId xmlns:a16="http://schemas.microsoft.com/office/drawing/2014/main" id="{F860AD62-BAB8-4C89-A4E7-7F6013F73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916894"/>
            <a:ext cx="8692551" cy="5267596"/>
          </a:xfrm>
          <a:prstGeom prst="rect">
            <a:avLst/>
          </a:prstGeom>
        </p:spPr>
      </p:pic>
    </p:spTree>
    <p:extLst>
      <p:ext uri="{BB962C8B-B14F-4D97-AF65-F5344CB8AC3E}">
        <p14:creationId xmlns:p14="http://schemas.microsoft.com/office/powerpoint/2010/main" val="1446387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075" y="209007"/>
            <a:ext cx="7168056" cy="707886"/>
          </a:xfrm>
          <a:prstGeom prst="rect">
            <a:avLst/>
          </a:prstGeom>
          <a:noFill/>
        </p:spPr>
        <p:txBody>
          <a:bodyPr wrap="square" rtlCol="0">
            <a:spAutoFit/>
          </a:bodyPr>
          <a:lstStyle/>
          <a:p>
            <a:r>
              <a:rPr lang="en-US" sz="4000" dirty="0"/>
              <a:t>Age vs Pregnancies</a:t>
            </a:r>
          </a:p>
        </p:txBody>
      </p:sp>
      <p:pic>
        <p:nvPicPr>
          <p:cNvPr id="6" name="slide5">
            <a:extLst>
              <a:ext uri="{FF2B5EF4-FFF2-40B4-BE49-F238E27FC236}">
                <a16:creationId xmlns:a16="http://schemas.microsoft.com/office/drawing/2014/main" id="{5163AEDF-E08E-4626-80E6-C876B20AF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75" y="916892"/>
            <a:ext cx="8757075" cy="5267597"/>
          </a:xfrm>
          <a:prstGeom prst="rect">
            <a:avLst/>
          </a:prstGeom>
        </p:spPr>
      </p:pic>
      <p:sp>
        <p:nvSpPr>
          <p:cNvPr id="4" name="Line Callout 1 3"/>
          <p:cNvSpPr/>
          <p:nvPr/>
        </p:nvSpPr>
        <p:spPr>
          <a:xfrm>
            <a:off x="10552385" y="3187127"/>
            <a:ext cx="1534511" cy="2194170"/>
          </a:xfrm>
          <a:prstGeom prst="borderCallout1">
            <a:avLst>
              <a:gd name="adj1" fmla="val 18750"/>
              <a:gd name="adj2" fmla="val -8333"/>
              <a:gd name="adj3" fmla="val 51062"/>
              <a:gd name="adj4" fmla="val -121986"/>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There is a downward trend in number of pregnancies with increase in age. This is expected.</a:t>
            </a:r>
          </a:p>
        </p:txBody>
      </p:sp>
    </p:spTree>
    <p:extLst>
      <p:ext uri="{BB962C8B-B14F-4D97-AF65-F5344CB8AC3E}">
        <p14:creationId xmlns:p14="http://schemas.microsoft.com/office/powerpoint/2010/main" val="2134622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3578</TotalTime>
  <Words>897</Words>
  <Application>Microsoft Office PowerPoint</Application>
  <PresentationFormat>Widescreen</PresentationFormat>
  <Paragraphs>136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Lucida Bright</vt:lpstr>
      <vt:lpstr>medium-content-serif-font</vt:lpstr>
      <vt:lpstr>Office Theme</vt:lpstr>
      <vt:lpstr>Data Analysis and Visualization using Tableau on Diabetes Dataset</vt:lpstr>
      <vt:lpstr>Business Understanding   </vt:lpstr>
      <vt:lpstr>Data Understanding </vt:lpstr>
      <vt:lpstr>Data Understanding </vt:lpstr>
      <vt:lpstr>Data Understanding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from Data</vt:lpstr>
      <vt:lpstr>Observations from Data</vt:lpstr>
      <vt:lpstr>Data Preparation </vt:lpstr>
      <vt:lpstr>Data Preparation </vt:lpstr>
      <vt:lpstr>Data Preparation </vt:lpstr>
      <vt:lpstr>Outliers</vt:lpstr>
      <vt:lpstr>Data Preparation </vt:lpstr>
      <vt:lpstr>Average w.r.t outcome</vt:lpstr>
      <vt:lpstr>Data Discovery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win10</cp:lastModifiedBy>
  <cp:revision>472</cp:revision>
  <dcterms:created xsi:type="dcterms:W3CDTF">2016-03-16T11:15:40Z</dcterms:created>
  <dcterms:modified xsi:type="dcterms:W3CDTF">2019-05-05T05:23:47Z</dcterms:modified>
</cp:coreProperties>
</file>