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85" r:id="rId3"/>
    <p:sldId id="382" r:id="rId4"/>
    <p:sldId id="381" r:id="rId5"/>
    <p:sldId id="384" r:id="rId6"/>
    <p:sldId id="386" r:id="rId7"/>
    <p:sldId id="387" r:id="rId8"/>
    <p:sldId id="388" r:id="rId9"/>
    <p:sldId id="389" r:id="rId10"/>
    <p:sldId id="390" r:id="rId11"/>
    <p:sldId id="271" r:id="rId12"/>
    <p:sldId id="258" r:id="rId13"/>
    <p:sldId id="277" r:id="rId14"/>
    <p:sldId id="281" r:id="rId15"/>
    <p:sldId id="261" r:id="rId16"/>
    <p:sldId id="391" r:id="rId17"/>
    <p:sldId id="262" r:id="rId18"/>
    <p:sldId id="392" r:id="rId19"/>
    <p:sldId id="266" r:id="rId20"/>
    <p:sldId id="267" r:id="rId21"/>
    <p:sldId id="264" r:id="rId22"/>
    <p:sldId id="303" r:id="rId23"/>
    <p:sldId id="282" r:id="rId24"/>
    <p:sldId id="270" r:id="rId25"/>
    <p:sldId id="263" r:id="rId26"/>
    <p:sldId id="3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 thanks" initials="nt" lastIdx="1" clrIdx="0">
    <p:extLst>
      <p:ext uri="{19B8F6BF-5375-455C-9EA6-DF929625EA0E}">
        <p15:presenceInfo xmlns:p15="http://schemas.microsoft.com/office/powerpoint/2012/main" userId="c1130ab030728f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3282"/>
    <a:srgbClr val="B6A479"/>
    <a:srgbClr val="A48DD3"/>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9" autoAdjust="0"/>
    <p:restoredTop sz="95046"/>
  </p:normalViewPr>
  <p:slideViewPr>
    <p:cSldViewPr snapToGrid="0">
      <p:cViewPr varScale="1">
        <p:scale>
          <a:sx n="97" d="100"/>
          <a:sy n="97" d="100"/>
        </p:scale>
        <p:origin x="156"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9T14:54:07.339"/>
    </inkml:context>
    <inkml:brush xml:id="br0">
      <inkml:brushProperty name="width" value="0.05292" units="cm"/>
      <inkml:brushProperty name="height" value="0.05292" units="cm"/>
      <inkml:brushProperty name="color" value="#FF0000"/>
    </inkml:brush>
  </inkml:definitions>
  <inkml:trace contextRef="#ctx0" brushRef="#br0">20437 2614 101 0,'2'24'0'0,"0"16"4"0,4 11 0 15,3 8-3-15,0 7 0 16,2 2 0-16,0 1 0 16,-2 6 0-16,-2-9 0 15,1 2-84-15</inkml:trace>
  <inkml:trace contextRef="#ctx0" brushRef="#br0" timeOffset="1091.801">20423 2672 90 0,'-8'6'0'15,"-6"3"0"-15,8 2 0 16,6-2 1-16,0 0 0 16,4 1 11-16,-2 2 1 15,1 7-5-15,1-1 0 16,0 8-4-16,-1 9 1 15,3 5-4-15,-4 4 0 16,0 0 1-16,-1 5 0 16,3-1-2-16,-2 3 0 0,-2 0 1 15,2-1 1 1,-2-4-1-16,0-4 1 0,0-6-1 16,0-1 1-16,-2-7-2 15,-2-3 1-15,1-1 2 16,-1-2 1-16,2 0-4 15,2-2 1-15,4 0-1 16,-2-3 0-16,-2-1 0 16,1-6 0-16,-1-1-20 15,0-9 1-15,0 0-68 0</inkml:trace>
  <inkml:trace contextRef="#ctx0" brushRef="#br0" timeOffset="1907.62">20360 2857 87 0,'0'0'0'0,"-16"-12"3"0,5 3 0 15,-2-8 8-15,2 2 0 16,-2-7-8 0,4 4 0-16,3 2-3 0,6-6 1 15,4 0 1-15,7 3 0 16,4-3 5-16,9 6 0 15,5 3-4-15,4 4 1 16,2 3-1-16,5 3 0 16,2 6-1-16,2 10 1 15,1 6-2-15,-1 10 0 16,-2 7 1-16,-9 10 0 0,-9 9-2 16,-6 0 0-16,-9 4 0 15,-11-2 1-15,-11-1-1 16,-10-6 0-1,-10-3 0-15,-6-12 0 16,-5-5 0-16,4-8 1 16,-1-8-1-16,5-5 0 15,3-7 1-15,3-4 1 0,5-5-2 16,4 1 1-16,5-1-1 16,3 2 1-16,6 1-1 15,7 4 1-15,-8-4-1 0,8 4 0 16,17 8 2-16,5-6 0 15,7 5-3-15,10 6 1 16,8 5 1-16,8 6 1 16,6 5-1-1,-2 6 0-15,-2 7 0 16,-6-4 0-16,-5 3-2 0,-8-6 1 16,-8-8-3-16,-8-5 0 15,-9-5-58-15,-6-8 0 16,-7-9 55-16,-9-4 0 15,0 0-20-15</inkml:trace>
  <inkml:trace contextRef="#ctx0" brushRef="#br0" timeOffset="2502.5">21087 3206 90 0,'-4'7'0'0,"-3"6"0"0,1-8 0 15,-1 2-1-15,-4 4 0 16,-4 6 1-16,1 1 1 16,-1 8 3-16,4 0 1 15,2 7 3-15,12 1 0 16,8 1-3-16,4-7 1 15,5-3-4-15,2-3 1 16,4-3-1-16,-2-16 1 16,-2-6-1-16,0-10 0 0,-2-11 0 15,-5-5 0-15,-4-8-2 16,-2-3 0-16,-2-1 0 0,-3 5 0 16,-2 3 1-16,0 3 0 15,-2 7-1-15,0 4 0 31,-2 7 0-31,2 2 0 16,-2 7 1-16,2 17 1 16,0 18-2-16,5 10 0 15,3 11 0-15,3-4 1 0,3-1-3 16,-1-8 0-16,2-7-8 16,-4-7 0-16,0-1-78 0</inkml:trace>
  <inkml:trace contextRef="#ctx0" brushRef="#br0" timeOffset="2934.339">21474 3266 66 0,'2'13'0'0,"0"12"6"16,-1-10 1-1,-1-8 2-15,0 1 0 16,0-1-6-16,0 8 1 16,-1 10 2-16,4 7 1 15,5 4-7-15,-3-7 1 16,1-3 1-16,-3-8 0 16,1-3-2-16,-2-4 0 15,0-5 2-15,-2-6 0 0,11-19 0 16,-4-3 0-16,2-13 1 15,2-1 0-15,0-3-2 16,2-1 1-16,0-4-2 0,0 13 0 31,1 9 2-31,7 13 0 16,4 14 0-16,-3 12 0 16,0 10-1-16,-2 8 0 15,-1 5 0-15,-5-5 1 0,-4-7-1 16,-3-3 0-16,-1-6-1 15,-3-5 0-15,-3-3-14 16,0-11 1-16,0 0-76 16</inkml:trace>
  <inkml:trace contextRef="#ctx0" brushRef="#br0" timeOffset="3434.698">21922 3266 117 0,'3'18'0'16,"5"17"0"-16,-5-9 0 16,-1 5 1-16,-2 0 1 0,-2 2-1 15,-1-4 1 1,-1-7-2-16,-2-3 0 0,-1-7 0 16,2-1 0-1,-1-5 0-15,6-6 0 0,-5-7 0 0,8-12 1 16,3-6-1-16,7-7 0 15,5-8 0-15,4 0 1 16,2-4 2-16,1 13 0 16,5 1 0-16,-1 12 0 15,2 9-1-15,-1 14 0 16,-3 12 1-16,-3 5 1 0,-6 9-3 16,-1 4 1-16,-6 0-1 15,-2-4 0-15,-2 0-1 0,-1-9 1 31,-4-4-6-31,0-5 1 16,-1 2-100-16</inkml:trace>
  <inkml:trace contextRef="#ctx0" brushRef="#br0" timeOffset="3621.674">22500 3228 107 0,'5'23'0'0,"4"18"9"0,-9 3 0 15,-5 9-9-15,3-4 1 16,-2 1-1-16,1-10 0 16,-1 0-91-16</inkml:trace>
  <inkml:trace contextRef="#ctx0" brushRef="#br0" timeOffset="3823.32">22435 2944 83 0,'0'16'0'15,"0"15"0"-15,6-22 1 0,5-9-37 16,-4 4 0 0,0-4 39-16</inkml:trace>
  <inkml:trace contextRef="#ctx0" brushRef="#br0" timeOffset="4192.282">22672 3266 98 0,'0'7'0'0,"2"10"-1"16,1 8 1-16,1 10-1 16,-2 0 1-16,0 5 0 0,-2-9 0 15,-2-1 0-15,2-6 0 16,-2-10 0-16,2-1 0 15,0-6 0-15,0-7 0 16,7 2-5 0,4-15 0-16,4-7-2 15,2-5 0-15,1-3 2 16,4-3 0-16,4 0 12 16,-1 5 0-16,3 2 6 0,1 13 0 15,1 10-10-15,-3 6 0 16,-1 8-3-16,-2 9 1 15,0 5 0-15,-6-5 1 16,-2 4-19-16,-5-6 1 16,0 0-36-16</inkml:trace>
  <inkml:trace contextRef="#ctx0" brushRef="#br0" timeOffset="4801.074">23336 3228 102 0,'-13'3'0'16,"-7"4"0"-16,7-3 0 31,4 2 2-31,-9 3 0 0,-4 4-1 15,1-1 0-15,3 7-2 16,2 3 1-16,-1 3 0 16,6 3 0-16,6-1-1 15,14-1 1-15,11 5 0 0,7-11 0 16,8 0 3-16,0-10 1 16,4-16 1-16,-6-5 0 15,-4-9-5-15,-5-6 1 16,-8-5 0-16,-3 2 0 0,-7 1-1 31,-3 5 1-31,-4 1 0 0,-3 9 0 0,-2 2-1 16,-1 9 0-16,0 9 1 15,-1 17 0 1,-1 15-1-16,-4 6 1 16,-1 5 1-16,3 10 0 15,0 8-1-15,2 5 1 16,1 8-2-16,-1 12 0 15,-2 14 1-15,-2-40 0 16,-1-17-1-16,-1-12 0 16,-2-12 0-16,-3-13 1 0,-4-13 3 15,4-17 0-15,2-14 1 16,5-6 1-16,6-7-1 16,12-3 0-1,12-3-5-15,6 1 1 16,9 1-1-16,15 1 0 15,16-3-5-15,-5 12 0 16,1-1-112-16</inkml:trace>
  <inkml:trace contextRef="#ctx0" brushRef="#br0" timeOffset="5452.486">24340 2651 109 0,'0'18'0'0,"0"17"1"0,-2 1 1 16,-2 16-1-1,-3-5 0-15,-4 4 3 0,-6 3 1 16,-5 2 3-16,6 1 1 16,-1-2-6-16,8 0 1 15,4 0-3 1,1-11 1-16,2-9-1 0,2-10 1 16,4-3-1-16,1-7 0 15,4-6-1-15,4-9 0 16,2-7-3-16,-2 1 0 15,-2 1-29-15,2-2 0 16,-2 1-2-16,-4-9 1 16,0 3 31-16</inkml:trace>
  <inkml:trace contextRef="#ctx0" brushRef="#br0" timeOffset="5678.183">24360 2929 155 0,'0'0'0'0,"-15"13"1"0,-3-8 1 16,-10-1-1-16,8 1 0 15,-2 1 2-15,-7 5 1 16,-6 7-5-1,4-5 1-15,-2 0-63 16,5-2 1-16,1 0 50 16</inkml:trace>
  <inkml:trace contextRef="#ctx0" brushRef="#br0" timeOffset="5936.686">24496 3066 147 0,'0'19'0'15,"0"12"0"-15,0-4 1 16,-2 3-1-16,2-5 0 15,-2-3-44-15,2-7 0 16,0-1 13-16</inkml:trace>
  <inkml:trace contextRef="#ctx0" brushRef="#br0" timeOffset="6115.634">24596 2740 70 0,'0'11'0'15,"0"9"0"-15,0-9 0 16,4 0-49-16</inkml:trace>
  <inkml:trace contextRef="#ctx0" brushRef="#br0" timeOffset="6954.151">24751 3191 119 0,'-8'-6'0'16,"-6"-6"3"-16,14 24 0 31,7 21-3-31,0-9 1 0,-1 0 0 16,-4-9 1-16,-2-1-2 15,-2-3 0 1,-2-3-3-16,-5-3 1 0,2-1 0 16,-3-15 1-16,-1-6-1 0,10-5 0 15,4-7 0-15,6-2 1 16,8-4 1-16,-1 2 0 16,5 2 1-16,-3 7 0 15,2 4-1 1,4 9 1-16,5 9 0 0,-3 11 1 15,-2 10 0 1,-8 6 1-16,-5 3-3 16,0 3 1-16,-1 4 1 0,-5-13 0 15,-1 0-2-15,-2-13 0 16,-2-4 0-16,0-5 0 16,1-22-1-16,3 2 1 15,2-4-2-15,6 1 1 16,3-5 1-16,0 6 1 15,1 2 0-15,1 7 0 16,-3 6 3-16,5 7 1 0,1 5-4 16,-4 6 0-16,-3 4 1 15,2 9 0 1,2 7-2-16,-5-4 1 0,-1-1 0 16,-3-6 0-16,-5-3-1 0,1-5 0 15,-2-2 0-15,-2-3 1 31,0-3-1-31,0-4 0 16,0 0 0-16,0 0 0 16,0 0 0-16,0 0 0 0,0 0 0 0,0 0 1 15,0 0-1-15,9-2 0 0,4 0 0 16,9-7 1-16,7 0-1 31,2-8 0-31,2-1 0 0,-3-4 0 16,3 0 0-16,-7 4 0 15,-6-4 0 1,-6 5 0-16,-3 2 0 16,-16 6 1-16,-13 2-1 0,-4 3 0 0,-6 6 0 15,6 4 0-15,0-1 0 16,5 4 0 0,5 2 0-16,4 8 1 15,5 3 0-15,10 1 0 16,9 7 0-16,6-7 0 15,6 1 1-15,1-7 1 16,6-6-3-16,-2-2 0 16,-2-4-8-16,1-1 1 15,-5 0-97-15</inkml:trace>
  <inkml:trace contextRef="#ctx0" brushRef="#br0" timeOffset="7516.545">26514 3101 104 0,'-8'0'0'0,"-6"2"1"0,-10 2 1 15,-11-1 2-15,-2 3 0 16,-7 7-2-16,2-4 1 15,-6 5-1-15,15 1 1 16,2 3-2-16,11 6 0 16,5 7 0-16,15 4 0 15,6 4 0-15,12-6 1 16,13-4-1-16,4-5 1 0,7-6-2 0,-1-7 1 16,-1-11-1-16,-7-9 1 31,-5-8 1-31,-8 1 1 0,-7-4-2 0,-4 3 0 31,-4 4-1-31,-1 4 1 16,-4 4 0-16,0 5 0 15,-13 2-1-15,13-2 0 0,-15 7 0 16,15-7 0-16,-3 9-1 16,3-2 0-16,2 1-4 15,9-1 0-15,3-3-92 16</inkml:trace>
  <inkml:trace contextRef="#ctx0" brushRef="#br0" timeOffset="7920.293">26697 3132 109 0,'-5'9'0'0,"-6"4"0"16,14 6 0-1,6-3 3-15,1 2 1 16,-1 3-4-16,-4 8 0 16,3 2 0-16,-7 0 1 15,3 4 2-15,-2-11 0 16,-2 1-3-16,4-8 1 16,7-3 0-16,-4-1 1 15,0-9-2-15,-7-4 0 0,11-13 1 16,-7-9 1-16,3-9-2 15,-1-6 1 1,-1-1-1-16,4-1 0 0,4 6 0 16,0 4 0-1,0 9 0-15,5 9 0 16,6 11 0-16,-2 11 1 16,-3 9-1-16,1 9 1 0,-6 12 0 15,1-1 1-15,-6 4-2 16,0-13 0-16,-3-5-2 15,-2-6 1-15,-1 0-95 16</inkml:trace>
  <inkml:trace contextRef="#ctx0" brushRef="#br0" timeOffset="8369.394">27249 3088 103 0,'-9'11'0'0,"-9"9"0"16,3-7 0-16,-5-2 1 16,0 6 0-16,0-4 0 0,-1 3 0 15,3 2-1-15,5 1 0 31,0-3 1-31,17 12 0 16,5 3 3-16,6-9 0 16,3-2-4-16,6-9 1 15,5-11 0-15,-7-11 1 16,4-9-2-16,-15-8 0 0,-7-8 0 16,3-1 0-1,-5 0-1-15,2 4 1 0,-8 6-1 0,4 9 1 16,0 3 1-16,0 15 0 15,4 22 1-15,1 5 0 16,4 8 1-16,0 2 0 16,8 7-3-16,-2-8 1 15,7 5 2-15,-4-10 0 16,0-2-10-16,1-12 0 0,1 1-81 16</inkml:trace>
  <inkml:trace contextRef="#ctx0" brushRef="#br0" timeOffset="8656.482">27482 2509 103 0,'-3'11'0'0,"1"8"2"15,0-1 0-15,2 0 3 16,2 14 0-16,0 8-4 0,1 4 0 16,-3 5 0-16,0 4 0 15,0 8 1-15,0-6 1 16,0 5-3-16,2-7 0 16,0 0 0-16,0-14 0 15,-2-8-54-15,3-7 0 16,-3 2 57-1</inkml:trace>
  <inkml:trace contextRef="#ctx0" brushRef="#br0" timeOffset="9203.466">27649 3015 119 0,'-5'13'0'0,"-6"12"-1"0,5 1 1 16,4 2 0-16,1-1 1 15,-1-1-1-15,4 3 0 16,1 2 0-16,6-3 0 16,12-6 3-16,2-10 0 15,9-2-3-15,2-10 0 16,5-8 0-16,-4-6 1 15,0-8 0-15,-6-9 1 16,-7-4-2-16,-5-6 0 16,-10-1 0-16,-3 2 1 15,-6-2-1-15,-2 9 0 16,-3 5 0-16,1 14 1 16,-3 14-1-16,7 18 0 15,0 17 0-15,4 23 1 16,4 18-1-16,-1 24 0 0,8 27 2 15,-9-10 1-15,-2 4 0 16,-6-17 1-16,-5-8-1 16,-15-25 1-16,-7-16-1 15,0-24 0-15,-3-20-2 16,-2-11 1-16,-3-13-2 16,8-9 0-16,4-9 1 15,6-9 1-15,9-10-1 0,10-6 1 16,9-3-2-16,6-16 0 15,7-8 0-15,0 19 1 16,0 11-4-16,2 15 0 16,0 1-114-16</inkml:trace>
  <inkml:trace contextRef="#ctx0" brushRef="#br0" timeOffset="9650.47">28445 3053 114 0,'0'0'0'15,"0"0"3"-15,0 0 1 16,-3-12-4-16,3 12 0 0,-6-9 2 15,-7 9 0-15,-5 5-2 16,-8 6 1-16,-5 2-1 16,0 5 0-16,-6 0 1 15,10-3 0-15,-1 2-1 16,10-8 0-16,5-2 0 16,9 2 1-16,8 2 0 15,13 0 1-15,10 2-2 16,4-2 0-16,6 2 0 15,-4 0 0-15,-2 1 1 0,-3 3 1 16,-8-1 0-16,-5 8 0 16,-6 4 0-16,-9 1 0 15,-4-2-2-15,-14-1 0 16,-10-8 0-16,-7-5 0 0,-10-11 0 0,0-8 1 16,0-6-25-1,8 1 1-15,4 0-41 0</inkml:trace>
  <inkml:trace contextRef="#ctx0" brushRef="#br0" timeOffset="9903.338">28765 3068 104 0,'-10'2'1'15,"-2"20"0"-15,-5 15 4 16,4 3 0-16,-1 8-4 16,4-6 1-16,5 3-44 15,-2-12 0-15,3 2 30 16</inkml:trace>
  <inkml:trace contextRef="#ctx0" brushRef="#br0" timeOffset="10054.751">28689 2753 136 0,'0'0'0'15,"10"0"-1"-15,-10 0 1 0,12-2-10 16,-12 2 1 0,0 0-72-16</inkml:trace>
  <inkml:trace contextRef="#ctx0" brushRef="#br0" timeOffset="10469.502">29212 3022 118 0,'-5'4'0'0,"-8"0"0"0,4 10 0 16,3 10 0-16,-1-4 0 16,-2-1 2-16,-15-1 1 15,-11 2-3-15,4-5 1 16,-2-2-1-16,7-4 0 15,4-9 1-15,7 3 1 16,3-3 2-16,12 0 1 16,0 0-4-16,16 0 1 15,8 2 0-15,2 6 1 16,3 1-2-16,-3 5 0 0,1 6 1 0,-5 8 0 16,-3 7-1-16,-7-8 1 15,-6 3-1-15,-12-3 1 31,-12 1-1-31,-9-8 0 16,-12-6-2-16,10-5 1 16,-1-5-34-16,6-2 0 15,-1 0-21-15</inkml:trace>
  <inkml:trace contextRef="#ctx0" brushRef="#br0" timeOffset="10668.782">29612 2885 158 0,'0'0'0'0,"-14"15"-2"0,6-8 0 16,5 2-110-16</inkml:trace>
  <inkml:trace contextRef="#ctx0" brushRef="#br0" timeOffset="10814.716">29563 3411 153 0,'0'0'0'0,"0"-8"0"16,0 18 1-16,0-1-113 0</inkml:trace>
  <inkml:trace contextRef="#ctx0" brushRef="#br0" timeOffset="12285.671">21931 4206 89 0,'-8'3'0'0,"-6"-1"2"0,3 0 0 15,0-2 1-15,-9 4 1 16,-6 3-4-16,-11 11 1 0,-9 8 1 16,0 1 1-16,-5 6-2 15,0-1 0-15,-1 0 7 31,8-2 1-31,6-3 0 16,5 1 1-16,7 1-7 0,11-1 0 16,8 5-1-16,14-4 1 15,14 0-2-15,12-5 1 16,12-4-2-16,1-11 1 16,6-9-1-16,-6-7 0 15,-4-8-34-15,-7-3 0 16,-1 1-22-16</inkml:trace>
  <inkml:trace contextRef="#ctx0" brushRef="#br0" timeOffset="12706.434">22345 4477 120 0,'-18'0'0'15,"-11"0"1"-15,36 2 1 16,22-1-2-16,-8 1 0 15,1 2 1-15,1 12 0 16,3 10 0-16,-4 2 0 16,0 8 0-16,-7-5 0 15,-6-1-1-15,-13-3 0 16,-12-1 0-16,-10-12 0 16,-12-4 1-16,-5-14 1 15,-4-11 2 1,-1-3 0-16,0-8-3 0,10-3 0 15,5-6 0-15,14 4 1 16,12-2-3-16,14 6 1 0,12 1-15 0,6 6 1 31,1 0-65-31</inkml:trace>
  <inkml:trace contextRef="#ctx0" brushRef="#br0" timeOffset="13239.313">22988 4559 63 0,'-12'-7'0'15,"-6"0"1"-15,2 1 1 0,-3 1-1 16,-8 1 0-16,-8 2-1 16,2 2 1-16,-2-4 0 15,4 4 0-15,3 0 8 16,4 4 1-16,4-2-4 15,-2 9 1-15,0 7-2 16,6-1 0-16,1 1-3 16,6 4 0-16,3 2 3 15,16-2 0-15,12 3-4 0,5-12 1 16,8-2-1-16,2-9 1 16,3-6 1-16,-1-16 1 15,-3-9-4-15,-10-10 1 16,-10-10-1-16,-10-4 1 15,-12-13 0-15,-6-13 1 16,-9-11-2-16,-2 10 0 16,-5 3 0-16,8 15 1 15,2 8-1-15,7 23 0 16,7 20 0-16,4 11 1 16,9 21 1-16,2 11 1 15,6 18 2-15,3 5 0 16,2 13-5-16,-2-4 0 15,-2 0 2-15,2-6 1 16,-1-4-3-16,-1-10 0 16,0-10-4-16,1-2 1 15,-1-5-8-15,6-3 0 0,5-2-29 16,-3-6 1-16,0-3 8 16</inkml:trace>
  <inkml:trace contextRef="#ctx0" brushRef="#br0" timeOffset="13639.722">23270 4565 105 0,'0'0'0'0,"-13"16"3"0,13-16 0 16,8 7-1-16,6-5 0 15,8-4 5-15,0-5 1 16,4-2-4-16,5-4 1 15,6 0-3-15,-6-5 0 16,0-2-1-16,-9-2 0 16,-5 2 0-16,-12-10 1 15,-7-3-2-15,-10 6 0 16,-10 1 0-16,-6 10 1 16,-7 10-1-16,4 3 0 15,-2 10 0-15,2 6 0 16,0 11 0-16,12-2 0 15,8 9 0 1,9 0 1-16,8 2 0 0,10 2 0 16,12 3 0-16,7-9 0 15,9 1 0-15,3-6 0 16,5-4-1-16,-6-7 0 16,-4-6-10-16,-5-2 0 0,-6-8-37 15,-2-5 0-15,1 1 31 16</inkml:trace>
  <inkml:trace contextRef="#ctx0" brushRef="#br0" timeOffset="14135.714">24934 4321 72 0,'-22'4'0'15,"-15"3"-1"-15,19-1 1 16,9 1 5-16,-15-2 0 15,-5 1 0-15,-8-2 0 0,-5-3-5 16,-2 3 0-16,-4 2 0 16,11-1 1-1,4 0 0-15,9 5 0 0,10-5 11 16,6 8 1-16,10 2-9 16,9-1 1-16,11 3-2 15,6-4 0-15,5-1 0 0,0 1 1 31,2 2-1-31,-4 5 0 0,-2 2-2 16,-7 0 0-16,-3-2 0 16,-10 8 1-16,-7 3-2 15,-8-7 0-15,-5-4 0 0,-13-9 1 16,-11-6-1-16,-5-7 0 16,-6-9-18-16,4-3 0 15,0-1-62-15</inkml:trace>
  <inkml:trace contextRef="#ctx0" brushRef="#br0" timeOffset="14470.716">25130 3828 56 0,'2'17'0'0,"4"14"5"0,-3 6 0 16,3 3 3-16,-1 9 1 15,3 6 9-15,-5 9 0 16,-3 8-9-1,-1 1 0-15,-5 2-8 0,2-3 0 32,1-5 2-32,1-4 0 0,0-3-1 15,2-16 0-15,0-9-11 0,-4-8 0 16,4-3-84-16</inkml:trace>
  <inkml:trace contextRef="#ctx0" brushRef="#br0" timeOffset="14754.259">25417 4193 136 0,'-17'2'0'15,"-9"3"1"-15,13-1 1 16,4 1-1-16,-4 3 0 0,-3 1-1 0,-13 0 0 31,-10 2 0-31,-1-2 1 0,-6 2 0 0,-4-9 0 16,-5-4-6-16,6-2 0 31,-1 1-43-31,8-1 1 0,0 2 33 16</inkml:trace>
  <inkml:trace contextRef="#ctx0" brushRef="#br0" timeOffset="15133.691">25400 4449 94 0,'4'8'0'16,"3"4"5"-16,-5 7 0 16,-4 3-5-16,-2-2 1 15,-3 0-1-15,0-2 1 16,-3 1 2-16,-1-3 1 16,0-3-4-16,2-2 1 15,2-4 1-15,7-7 1 0,-7 4 2 0,12-13 1 31,6-6-1-31,6-5 1 16,6-7-2-16,5-1 1 16,5 1-4-16,0 1 1 15,4 2-1-15,-1 6 1 0,-1-1-2 16,2 8 0-16,-2 6-38 16,0 5 1-16,-2 0-11 15</inkml:trace>
  <inkml:trace contextRef="#ctx0" brushRef="#br0" timeOffset="15597.745">25932 4372 120 0,'-4'9'0'16,"-1"8"0"-16,5 7 0 16,2 1 1-16,-2 10 1 15,0 6-2-15,5-1 0 16,3 0 1-16,1-5 1 0,2-4-2 0,2-2 0 16,3 1 1-16,6-8 1 15,2-6-2-15,7-5 1 31,4-7 0-31,-2-12 1 0,-2-10-2 16,-3-7 0 0,-3-8 0-16,-10-6 0 15,-2-3 0-15,-6 2 0 0,-5-1 0 16,0 8 0-16,-4 6 0 16,0 7 1-16,0 9 0 15,1 0 1-15,-1 9-2 16,4 15 1-16,1 12-1 15,1 8 1-15,1 8 0 16,1-8 1-16,-1 0-2 0,5-8 0 16,-5-6-32-16,4-3 0 15,0 2-15-15</inkml:trace>
  <inkml:trace contextRef="#ctx0" brushRef="#br0" timeOffset="15883.395">26662 4425 117 0,'-18'11'0'0,"-11"6"1"0,17-10 0 16,9-5 2-16,-14 2 0 31,-7-1-2-31,1 3 0 0,-3 1 0 16,2 8 0-16,-2 1 0 15,15 6 1-15,4 6 0 16,11 1 1 0,9 6 0-16,5-4 0 0,6-2-3 15,3-7 0 1,3-3 1-16,-1-6 1 16,8-12-36-16,-6-2 0 15,0 1-13-15</inkml:trace>
  <inkml:trace contextRef="#ctx0" brushRef="#br0" timeOffset="16213.728">27044 3988 113 0,'0'9'0'16,"2"7"2"-16,1 3 1 16,3-1-2-16,1 8 0 15,0 7 0-15,-3 5 1 16,-4 6-1-16,-2 2 0 16,-1 3 0-16,-1 4 1 15,-2 2 1-15,3 4 0 0,3 0 0 16,0-3 0-1,0 1-3-15,0-11 1 16,0-8 0-16,0-10 0 16,0-3-30-16,-2-8 0 15,0 1-24-15</inkml:trace>
  <inkml:trace contextRef="#ctx0" brushRef="#br0" timeOffset="16469.731">27302 4308 142 0,'-5'9'0'0,"-2"8"2"16,7-17 0-16,-10 0-2 15,-4-4 1-15,-8-3-1 31,-13 0 1-31,-11-3 0 0,-5-1 0 0,-10 0 0 16,-3 6 0-16,-4 3-2 16,4 2 1-1,0 4-17-15,14-1 1 16,1 1-65-16</inkml:trace>
  <inkml:trace contextRef="#ctx0" brushRef="#br0" timeOffset="17067.282">27359 4424 102 0,'-7'5'0'0,"-8"6"1"0,15 6 1 16,6 5-2-16,-1-2 0 0,-3 0 0 31,-5 6 0-31,-7 5 0 16,3-2 1-16,-2 0 7 0,5 2 1 15,2-3-6 1,13-1 1-16,11 1 2 0,0-4 0 16,8-8-3-16,-3-1 0 15,3-8-2-15,-1-9 1 16,0-7 0-16,-7-7 0 16,0-5-2-16,-3-6 1 15,-3-4-1-15,-5-4 1 16,-2-3-1-16,-1 6 1 15,-5 5-1-15,-1 5 0 16,-2 4 0-16,4 5 0 16,-4 7 0-16,2 14 0 15,0 8 0-15,-1 6 0 16,7 2 0-16,1 7 0 16,4 8-1-16,3 1 1 15,1 2 0-15,5-4 0 16,0-3-2-16,-4-9 0 15,-3-8-35-15,7-10 0 16,0-10 15-16,-4-9 0 16,1 0 5-16</inkml:trace>
  <inkml:trace contextRef="#ctx0" brushRef="#br0" timeOffset="17415.93">28018 4528 100 0,'9'13'0'0,"4"11"0"0,-4-1 1 16,-3 3 0-16,-3 7 1 15,-3 7 3-15,2-7 1 16,-2 0-5-16,2-7 1 16,-2-2 1-16,2-10 1 15,-2-3-2-15,0-11 0 16,4 8 1-16,-4-16 0 15,-4-8-1-15,8-8 1 16,-3-9 0-16,9-3 1 16,4-5-1-16,1-1 0 15,3 0-2-15,1 2 0 16,6 1 0-16,-1 10 1 16,7 5-2-16,0 8 1 15,2 8-1-15,2 5 0 16,0 4-44-16,-4 1 1 15,-1 0 3-15</inkml:trace>
  <inkml:trace contextRef="#ctx0" brushRef="#br0" timeOffset="17884.335">28456 4675 42 0,'0'0'0'0,"4"-17"11"0,-4 17 0 16,17-2 12-16,-3 2 1 0,8 2-21 15,2-4 1-15,2-5-3 16,1-4 1-1,5-4-1-15,-9 1 0 16,-1-1 0-16,-9-2 1 16,-4 1-2-16,-9 1 1 15,-9 1 0-15,-7 5 0 0,-12 5-1 0,-3 0 1 16,-7 8-1-16,3 1 0 31,3 6 0-31,10-1 1 0,2 1 0 16,4 1 1-16,3 1 0 15,11 9 1-15,4 9 0 0,11-3 0 32,11 3-2-32,1-2 0 0,12 1 0 0,-2-9 0 15,0-4 0 1,-2-4 1-16,0-10-11 16,-2-3 1-16,0 0-88 15</inkml:trace>
  <inkml:trace contextRef="#ctx0" brushRef="#br0" timeOffset="18453.912">29744 4484 84 0,'-11'2'0'0,"-11"3"1"16,9 1 1-16,-5-6-1 15,-9 9 0-15,-14-2 1 16,1 8 1-16,-10 7-3 0,10-5 0 16,0 1 0-1,12 4 0-15,6 5 2 0,7-1 0 16,8 3 4-1,16-3 0-15,8 0 0 0,7-12 1 16,5-1-2-16,4-9 1 16,4-12-5-16,-6-6 1 15,-4-8-2-15,-5-6 0 16,-5-3 0-16,-6 4 1 0,-2 1-1 0,-2 8 0 16,-1 7 0-16,-6 11 0 15,9 3 0-15,0 14 1 31,0 10-1-31,2 1 0 0,4 5 0 0,-6-8 1 32,4-3-3-32,-4-2 1 15,0-3-98-15</inkml:trace>
  <inkml:trace contextRef="#ctx0" brushRef="#br0" timeOffset="18859.678">29922 4587 142 0,'0'16'0'15,"2"8"1"-15,2 2 0 16,-1 5 1 0,1-6 0-16,-2-1-2 0,-2 5 0 15,-2-3 1-15,2-4 0 16,-2-2 0-1,2-7 0-15,0-6-1 0,0-7 0 16,8-3 0-16,1-16 1 0,0-4-1 16,9-1 0-16,1-4 0 31,3 3 0-31,5 1 0 16,4 2 1-16,1 2-1 0,4 5 0 15,3 6 0-15,-10 5 0 16,-1 4 0-16,-6 9 1 15,0 10-1-15,-4 6 0 16,-1 8 0-16,-5-1 0 16,-4 0 0-16,-1-6 0 15,-3-6-1-15,-2-3 1 16,-2-8-30-16,0-9 0 16,0 0-30-16</inkml:trace>
  <inkml:trace contextRef="#ctx0" brushRef="#br0" timeOffset="19338.272">30693 4719 123 0,'-13'1'0'0,"-9"5"0"0,13-6 1 15,0-4-1 1,-4 1 0-16,-7-7 0 0,-6 7 1 15,-5 3 0-15,3 5 1 16,-3 4-1-16,9 13 1 16,4 11-2-16,7-5 1 0,7 1-1 15,9-1 0-15,8-1 1 16,15-5 1 0,7-7 2-16,1-12 1 0,5-8-4 15,-5-17 1-15,5-13-1 16,-10-11 0-1,-7-11 0-15,2-27 0 16,-8-17-1-16,-9 3 1 16,-13-5-1-16,-10 6 0 15,-8 4 0-15,7 23 0 16,-3 19-1-16,8 19 1 16,3 21 0-16,2 15 0 0,-3 14 0 15,3 23 1-15,-4 14 0 16,5 14 1-16,4 10-1 15,7 20 0-15,2 15 0 0,6-12 0 16,3-8 0-16,1-14 1 16,1-10-6-16,-9-23 1 15,2 3-109-15</inkml:trace>
  <inkml:trace contextRef="#ctx0" brushRef="#br0" timeOffset="20732.808">21727 5726 89 0,'0'0'0'16,"9"-15"-1"-16,-7 3 1 16,-2-3 0-16,-4 2 0 0,-1 4 0 15,-12-6 1-15,-6 2-1 16,-5 4 1-16,-7 2-1 0,-1 7 0 16,-3 5 0-16,4 5 0 15,2 4 0-15,2 8 0 16,2 8 3-16,10-3 1 31,10 4 3-31,9 0 1 16,11 0 6-16,11-5 1 15,9-6-12-15,4-11 0 0,7-10 0 16,-3-12 0-16,-1-9-2 16,-5-11 0-16,-5-9-1 15,-2-6 1-15,-3-9-1 16,-1 2 0-16,-3-3 0 0,5-10 0 15,0-9 0-15,-10 26 0 16,-5 14 0-16,-3 6 0 16,-6 2 0-16,0 8 1 15,0 10-1-15,0 11 0 16,0 0 0-16,-2 21 1 16,-3 13-1-16,5 9 1 0,1 8-1 15,3 4 1-15,2 3 0 16,1 1 0-1,2 1 0-15,4-3 0 16,3 0-1-16,-1-9 0 16,2-8 0-16,-6-7 1 15,-2-9-2-15,-4-6 1 16,1 0-120-16</inkml:trace>
  <inkml:trace contextRef="#ctx0" brushRef="#br0" timeOffset="21220.496">22584 5711 140 0,'-13'0'0'0,"-7"-1"0"16,20 1 1-16,0 0-1 15,0 0 1-15,-17-6 0 16,-6 2 1-16,-14 1-2 16,-2 1 0-16,-5 2 1 15,9 0 0-15,4 2 0 16,6 3 0-16,3 4-1 16,11 10 1-16,9 4-1 15,9 1 1-15,11 4-1 16,6-8 1-16,7-5 0 0,2-8 0 15,4-5-1-15,-4-10 1 16,-4-6-1-16,-8-12 1 16,-10-11-1-16,-6 3 0 15,-8-3 0-15,1 10 0 16,-4 3 0-16,1 7 0 16,-1 8 0-16,-1 16 0 15,-1 15 0-15,10 8 1 16,6 10-1-16,-1-5 1 15,4 1 0-15,-2-6 0 16,2-6 0-16,-2-4 0 16,1-2-5-16,8-5 0 15,6-2-53-15,-2-6 0 16,0 1 45-16</inkml:trace>
  <inkml:trace contextRef="#ctx0" brushRef="#br0" timeOffset="21523.6">22903 5259 113 0,'-4'11'0'0,"-3"9"10"15,5-11 1-15,4-1-8 0,0 4 1 16,2 5-3-16,-1 14 1 15,3 13 0-15,-6 5 0 16,-2 10-1-16,-2 3 1 16,-1 6-1-16,1-2 1 15,2-6-1-15,-3-8 1 16,-1-6-2-16,1-12 0 16,1-10-15-16,4-6 1 15,2-7-39-15,-2-11 0 16,0 0 53-16</inkml:trace>
  <inkml:trace contextRef="#ctx0" brushRef="#br0" timeOffset="21704.458">23160 5411 142 0,'-13'7'0'16,"-7"6"0"-1,-9 0 1-15,-10 0 0 16,-3-4 1-16,-6-4-2 0,0-1 0 0,-1 0 0 16,3-6 1-16,0 0-108 31</inkml:trace>
  <inkml:trace contextRef="#ctx0" brushRef="#br0" timeOffset="22238.479">23444 5702 137 0,'-13'-3'0'16,"-7"-3"0"-16,6 4 1 16,1 0-1-16,-13 4 0 15,-9 2 1-15,0 0 1 0,-1-1-1 16,3 5 1-16,1 2-2 16,9 3 0-16,2 2 1 15,12 3 0-15,9 6 0 16,11-7 1-16,11-3-2 0,9-6 0 15,8-8 0 1,0-10 0-16,3-8 0 16,-4-2 0-16,-1-6 1 15,-10 8 0-15,-5 1-1 0,-5 8 1 16,-4 4-1-16,-2 9 0 0,-2 6 0 16,-3 3 1-16,-3 2-1 15,1 3 1-15,-2 4 0 16,0-5 0-1,-2-3 4-15,1-4 0 16,3-3-5-16,13-2 0 16,6-1 0-16,3 0 0 15,3-1-13-15,1-3 1 16,1 2-52-16,-7-2 0 16,0 0 74-16</inkml:trace>
  <inkml:trace contextRef="#ctx0" brushRef="#br0" timeOffset="22738.413">24934 5572 126 0,'-15'2'0'0,"-14"0"0"0,14 0 0 16,4 1 0-16,-9 3 1 16,-2 1-1-16,-7-1 1 15,-8-1-1-15,4 1 0 16,2-3 1-16,5 3 1 15,4 1-2-15,4 2 0 16,5 2 0-16,9 6 0 0,8 5 3 16,9-9 0-16,7-2 0 15,4-2 1-15,5-4-2 16,6 6 0 0,5 2 0-16,-1 3 0 0,-1 5-1 0,-6-1 0 15,-9 0 1-15,-8 7 0 31,-9 1 1-31,-10-1 1 16,-7-1-4-16,-17-2 0 16,-8-4 2-16,-6-7 0 15,-10-8-3-15,3-7 0 16,-3-7-70-16,8-2 1 0,0 0 71 16</inkml:trace>
  <inkml:trace contextRef="#ctx0" brushRef="#br0" timeOffset="23068.128">25277 5156 132 0,'-2'11'0'0,"0"8"0"0,4-7 1 16,0-1 3-16,-2 10 0 15,0 2-1-15,-5 10 1 16,-6 10-2-16,0 4 1 16,-4 6-2-16,0 6 0 15,-1 3 2-15,3 0 1 16,0 3-4-16,4-9 1 0,2-4-1 15,5-10 1-15,2-9-4 16,2-6 0 0,-1-7-62-16,1-7 1 0,0 0 62 15</inkml:trace>
  <inkml:trace contextRef="#ctx0" brushRef="#br0" timeOffset="23305.824">25321 5389 155 0,'-13'7'0'0,"-11"8"0"0,-7 1 0 16,-9 3 0-1,0 1 0-15,-3 0 0 0,-4-3 0 16,-7-1 0-16,3-5 1 15,-2-2-7-15,12-3 0 16,1-1-97-16</inkml:trace>
  <inkml:trace contextRef="#ctx0" brushRef="#br0" timeOffset="23638.849">25477 5711 137 0,'-11'-5'0'0,"-7"-2"0"16,9 16 0-16,5 13 1 15,-2-2 1 1,1 2-2-16,1-2 0 0,2 0 1 0,1-5 1 15,1-2-2-15,0-13 1 16,3 7 1-16,5-14 0 16,3-10 2-16,9-3 1 15,0-8-4-15,7 5 0 16,5 1 0-16,1 2 0 16,3 3-2-16,3 4 0 0,-1 0-115 15</inkml:trace>
  <inkml:trace contextRef="#ctx0" brushRef="#br0" timeOffset="24087.108">25916 5638 139 0,'0'0'0'0,"-17"11"1"15,8 2 0-15,0 2-1 16,-1 5 0 0,-1 5 0-16,-1 3 1 0,-5 1-1 0,6-3 1 15,0-2-1-15,6-1 0 32,3-2 1-32,11-1 0 15,9 0 0-15,10-4 0 16,9-1-1-16,3-6 1 15,6-3 0-15,-6-10 0 16,-1-5-1-16,-8-8 1 16,-7-7-1-16,-2-7 1 15,-9-5-1-15,-2-1 0 0,-2 0 0 16,-2 8 0-16,-1 5 0 16,-3 8 1-16,-1 7 1 0,-2 9 0 15,9 16-2-15,-3 6 1 16,-3 9-1-1,-1-1 1-15,-2-1-1 16,0-5 0-16,-2-2-6 0,2-6 1 0,0-5-58 16,8-3 0-16,-1-1 66 15</inkml:trace>
  <inkml:trace contextRef="#ctx0" brushRef="#br0" timeOffset="24339.631">26581 5614 122 0,'-7'8'0'16,"-8"3"2"-16,-7-8 1 0,-9-5-1 0,-5 4 0 31,-8 0 1-31,3 5 0 0,3 6 0 16,8 9 1-16,8 8-3 15,13 1 0-15,11 5 0 16,9-3 0-16,11-2 0 0,4-7 0 16,7-5-3-16,-2-8 1 31,4-1-106-31</inkml:trace>
  <inkml:trace contextRef="#ctx0" brushRef="#br0" timeOffset="24631.73">26884 5209 143 0,'4'19'0'16,"1"12"0"-16,-1 2 0 0,0 4 0 0,-1 5 1 31,-1 5-1-31,-2 6 0 0,-2 4 0 16,2 7 1-16,0 6 0 15,0-10 1-15,-1-5-1 16,1-9 1-16,-2-7-5 0,2-10 0 31,0 0-102-31</inkml:trace>
  <inkml:trace contextRef="#ctx0" brushRef="#br0" timeOffset="24874.871">27108 5565 155 0,'-5'7'0'0,"-3"8"2"15,8-15 1-15,-9-4 1 16,-4-1 1-16,-5-5-5 16,-19 1 1-16,-16 0-1 15,-6 4 1-15,-12 3-1 0,3 0 0 16,0 4-14-16,4-2 1 16,-2 0-88-16</inkml:trace>
  <inkml:trace contextRef="#ctx0" brushRef="#br0" timeOffset="25415.525">27090 5587 121 0,'-4'7'0'16,"-2"8"0"-16,5-8 0 16,-1-1 0-16,2-6 0 0,0 11 0 15,0 1 0-15,2 9 0 16,-1 10 0-16,1 9 0 15,2 4 1-15,0 7 1 16,3 1 0-16,0 2 2 16,1-6 0-16,-1-4 0 15,10-7 1-15,5-6-2 16,5-15 0-16,4-12-2 0,-3-13 0 16,5-15-1-16,-8-9 1 15,3-9-1-15,-6-4 0 16,-4-3 0-16,-3 1 0 15,-8-1 0-15,3 10 0 16,-5 6-1-16,-1 9 0 16,-4 10 0-16,0 14 1 15,0 12-1-15,0 10 1 16,0 10 0-16,0 1 0 16,0 5-1-16,5-7 1 15,3-2-14-15,6-5 1 16,6-2-31-16,1-9 0 15,1 0 34-15</inkml:trace>
  <inkml:trace contextRef="#ctx0" brushRef="#br0" timeOffset="25684.954">27708 5748 105 0,'9'22'0'0,"4"15"0"15,-4 3 0-15,0 8 1 16,0-5 1-16,1 3 4 16,-3-11 1-16,-2-7-3 15,-1-8 0-15,-2-7 0 16,-2-13 1-16,4-11-5 0,3-10 1 16,2-6 1-16,6-6 0 15,3-7-2-15,1 1 0 16,4 1 1-16,-1 7 0 15,-1 3-1-15,1 4 1 16,1 6-1-16,-4 5 0 16,3 0-106-16</inkml:trace>
  <inkml:trace contextRef="#ctx0" brushRef="#br0" timeOffset="26083.801">28141 5981 71 0,'-9'-19'0'0,"-2"-12"13"16,11 31 0-1,9 17-5-15,0-8 0 16,4 2-3-16,3-8 0 16,6-4-3-16,0-7 0 15,6-3 0-15,-1-2 0 0,-1-3 0 16,-2 1 0-16,-7 3-2 15,-3-3 0-15,-5-2 0 16,-16 1 0-16,-13-1 0 16,2 6 0-16,-10 4 0 0,-3 9 1 15,-11 9-1-15,9 2 0 16,0 5 0-16,9 2 0 16,2 6 2-16,9 3 0 15,7 4 1-15,8-2 1 16,11 0-3-16,5-3 0 15,14-2 0-15,-1-8 1 16,4-4-1-16,1-3 0 16,1-5-23-16,3-6 0 0,-3 0-52 15</inkml:trace>
  <inkml:trace contextRef="#ctx0" brushRef="#br0" timeOffset="26454.303">29207 5726 128 0,'0'0'0'16,"-15"15"-1"-16,8-10 1 16,-2 1 0-1,-4-1 0-15,-6 2 0 0,-12 4 0 16,-11 2 0-16,-2 2 0 0,0 0 0 16,2 3 0-16,-2 2 1 15,16 4 1-15,10 1 1 16,12 5 1-16,14 5-1 15,8-1 1 1,12 5-3-16,8-8 1 16,8-4-6-16,6-8 1 15,0-1-98-15</inkml:trace>
  <inkml:trace contextRef="#ctx0" brushRef="#br0" timeOffset="27003.97">29210 5325 94 0,'6'16'0'0,"3"12"2"16,-3 1 0-16,3 6 1 15,-2 3 0-15,-1 5-2 16,-3 4 1-16,1 6-2 0,-2 2 1 16,1 6 2-16,3-3 0 15,-2 3 3-15,-1-8 1 16,-3-6-3-16,-3-8 1 15,3-6-4-15,-4-9 1 16,-2-6 1-16,3-7 0 16,1-5-2-16,-5-16 1 15,3-8-1-15,-2-8 1 16,3-5-2-16,6 0 1 16,5-4-1-16,6 6 1 15,9 3-1-15,0 8 1 16,5 5 0-16,1 6 0 15,4 7-1-15,-5 4 1 16,1 8-1-16,-5 3 1 16,2 7-1-16,-6 2 1 15,0 5-1-15,-5-5 1 0,-2 0-3 16,-2-4 1-16,-4-2-17 16,4-1 0-16,0-1-65 15</inkml:trace>
  <inkml:trace contextRef="#ctx0" brushRef="#br0" timeOffset="27318.284">29937 5821 114 0,'5'13'0'0,"6"7"3"0,0 4 1 16,6 7-2-16,-6 2 0 16,0 6-2-16,-2-1 0 15,0 1 0-15,-9-6 1 16,-7-2 0-16,-15-9 1 16,-11-6-2-16,-7-14 0 15,-4-9 2-15,1-10 0 16,-4-7-1-16,10-3 1 15,4-4 0-15,13-4 0 16,9-4-2-16,13 3 0 16,-1-1-102-16</inkml:trace>
  <inkml:trace contextRef="#ctx0" brushRef="#br0" timeOffset="27500.889">30133 5865 112 0,'-7'2'0'0,"-6"4"4"15,0 14 1-15,-1 9-4 0,1 6 1 16,2 7-2-16,-2-4 1 16,-2 3 2-16,4-10 0 15,0 0-99-15</inkml:trace>
  <inkml:trace contextRef="#ctx0" brushRef="#br0" timeOffset="27685.018">30031 5514 142 0,'5'-10'0'31,"10"-4"-1"-31,-8 5 0 16,-1 1 1-16,-6 8 0 16,0 0-102-16</inkml:trace>
  <inkml:trace contextRef="#ctx0" brushRef="#br0" timeOffset="27984.941">30491 5946 127 0,'-9'-4'0'0,"-10"-3"3"16,10 3 1-16,0 4-1 0,-7 2 0 15,-8 3-2-15,-11-3 0 16,-7 0 0-16,-2 4 0 15,-6 3 0-15,10 4 0 16,3 1 0-16,10 10 1 0,8 7-1 0,16 2 1 31,12 2-1-31,13-2 1 16,14 0-4-16,-1-6 1 16,-2 1-109-16</inkml:trace>
  <inkml:trace contextRef="#ctx0" brushRef="#br0" timeOffset="28384.916">30550 6076 80 0,'0'0'0'15,"13"11"8"-15,-1-4 1 16,7 2-2-1,-5 0 0-15,3 1 1 16,10-5 1-16,6 1-4 16,-1-5 0-16,6-1-2 15,-5-3 0-15,2-5-2 16,-11-3 1-16,-2-5-1 16,-7-2 0-16,-8-4-1 0,-7 0 0 15,-9-2 0-15,-8 4 1 16,-1 0-1-16,-15 3 0 15,-11 2 0-15,11 4 1 16,2 4 0-16,1 5 0 16,3 6-1-16,8 12 0 15,10 14 0-15,9 3 1 0,13 7-1 16,5 0 1-16,6 4-1 0,7-3 0 16,4-1-47-16,6-5 0 15,-5 0 16-15</inkml:trace>
  <inkml:trace contextRef="#ctx0" brushRef="#br0" timeOffset="28765.444">31408 5909 115 0,'0'0'1'16,"0"0"1"-16,-16 4 1 15,7-2 1-15,3-1-4 0,-21 3 0 16,-14 3 1-16,-3 6 1 16,0 6-2-16,11 4 0 15,11 5 1-15,13-1 0 16,14 5 1-16,14-3 0 16,6-2 2-16,7 3 0 15,4-1 0-15,-1 0 1 16,-2-1-4-16,-5 1 0 15,-6 0-1-15,0 6 1 16,0 5-1-16,-22 1 1 16,-8-1 0-16,-15-9 0 15,-9-7-1-15,-8-17 1 16,-11-12 1-16,-6-12 1 16,-2-8-4-16,0-3 1 15,4 1-118-15</inkml:trace>
  <inkml:trace contextRef="#ctx0" brushRef="#br0" timeOffset="29954.085">21709 6829 113 0,'0'0'0'31,"-42"-2"0"-31,25-2 1 16,4 1-1-16,-9-8 0 0,-3-4 1 0,-12 0 0 0,-9-1 1 16,4 5 0-1,0 3 0-15,3 14 0 0,2 9-2 32,10 5 1-32,5 5 2 0,9 3 1 15,6 3-3-15,10-2 1 16,10 1 2-16,9-5 0 15,11-3-3-15,6-9 1 16,8-7-1-16,-1-12 1 16,0-7-1-16,-5-7 1 15,-3-9-1-15,-9 1 0 0,-5-1-1 16,-5 3 0 0,-8 1 0-16,-2 6 1 15,-4 8-2-15,3 8 1 16,-3 8 0-16,2 4 0 15,-1 8-1-15,1 7 0 16,-1 7 1-16,1-6 0 16,-1 1-12-16,5-2 0 15,0 0-78-15</inkml:trace>
  <inkml:trace contextRef="#ctx0" brushRef="#br0" timeOffset="30220.655">21922 6834 108 0,'-4'17'0'0,"-2"12"9"15,10-22 1-15,5-9-9 0,-1 4 1 16,-1 2-2 0,4 14 1-16,4 10-1 0,1 3 1 15,1 7 1-15,-5-8 0 16,0-3-2-16,-5-5 0 16,-2-5 1-16,5-12 1 15,1-7 3-15,0-11 1 0,-2-9-1 31,4-1 0-31,-1-7-5 0,5 1 1 16,-1 0 0 0,1 1 0-16,1 4-1 0,1 4 0 15,-1 6-16-15,-3 1 1 16,-1 0-77-16</inkml:trace>
  <inkml:trace contextRef="#ctx0" brushRef="#br0" timeOffset="30584.881">22303 6983 93 0,'0'0'15'0,"8"5"1"0,3 4-15 0,-4-3 1 16,0-3-2-16,10-1 1 16,5-4 0-16,5-3 1 15,8-2 0-15,2-4 1 16,3-2 0-16,-5-2 1 31,-2-3-3-31,-9 1 1 0,-9 1-2 16,-10-4 1-16,-9-1-1 15,-5 7 0-15,-7 5 0 16,-10 5 1-16,-9 6-1 16,8 3 1-16,-1 5 0 15,6 8 0-15,6 6-1 0,10 5 1 16,8 8 1-16,14-4 0 15,14 0-1-15,7-2 0 16,7-2-1-16,-2-9 1 16,2-5-5-16,-2-10 0 15,0 1-105-15</inkml:trace>
  <inkml:trace contextRef="#ctx0" brushRef="#br0" timeOffset="30921.109">23841 6384 138 0,'-6'7'0'0,"-1"6"0"15,5 7 0-15,2 6 0 0,0 10 1 32,2 10 1-32,-2 5 0 0,-2 6-2 15,-4 0 0-15,-1 1 1 16,-2-1 0-16,2-2 0 0,-1-11 1 0,1-5-28 15,1-10 1-15,1 0-38 32</inkml:trace>
  <inkml:trace contextRef="#ctx0" brushRef="#br0" timeOffset="31185.377">24019 6587 166 0,'-13'9'0'16,"-7"8"0"-16,-8-3 1 16,-7 1-1-16,-3 0 0 15,-6-1 0-15,-2 1 1 31,-6-1-2-31,-3-3 0 16,-3 0-31-16,10-3 0 16,0-1-33-16</inkml:trace>
  <inkml:trace contextRef="#ctx0" brushRef="#br0" timeOffset="32001.728">24107 6398 60 0,'3'13'0'16,"3"7"6"-16,-3-5 1 15,-1 0 6-15,-4 3 1 16,-1 4-10-16,-6 11 0 16,-4 9-4-16,-4 6 1 0,-1 6 1 15,1 3 0-15,3 4 0 16,-1-6 1-16,2 0 1 15,2-13 1-15,2-7-5 0,2-8 1 16,1-9 2-16,1-5 0 16,-1-7-3-16,3-14 1 15,3-10-1-15,5-2 1 16,6-6-1-16,7 4 0 16,6 2 1-16,4 4 0 15,1 5 0-15,2 3 0 0,0 6 2 31,-3 8 1-31,-2 7-3 16,-6 1 0-16,-4 3 0 16,-5-1 0-16,-3 1 0 15,-1-1 0-15,-3 3-1 16,-1-6 0-16,-1-2 0 0,2-4 1 16,-2-2 0-16,-2-5 0 15,14 2-1-15,-6-4 1 16,-3-1-1-16,14-5 1 15,6-1-1-15,-3-4 1 16,-2-1-1-16,4-6 1 16,6-6-1-16,-10 2 1 15,0-2-1-15,-11-3 0 0,-7-2 0 0,-2 5 0 32,-5 4-1-32,-5 6 1 15,-6 7-1-15,-4 7 1 16,-10 9-1-16,6 1 1 15,-1 4 0-15,10 7 0 16,2 5 0-16,8 5 1 16,5 7 1-16,9-4 0 15,9-3-2-15,2-5 1 0,6-6-1 16,0-1 0-16,3-5-5 16,1 5 1-16,-1-1-34 0,-2-1 0 15,1 0-8-15</inkml:trace>
  <inkml:trace contextRef="#ctx0" brushRef="#br0" timeOffset="32521.446">25677 6768 122 0,'-16'2'0'16,"-18"2"-1"-16,18-2 0 0,1-1 0 15,6 1 1-15,4-2 1 16,-21 2 1-16,-11 0-2 16,6 0 1-16,5 1-1 0,1 1 0 15,3 2 1-15,9 6 0 16,9 5 0-16,10-1 1 16,8 4 3-16,7-1 0 15,4-3-3-15,-1-1 0 16,5-4 0-16,-5 2 0 15,-4-2-1 1,1 5 1-16,-1 3-2 16,-6-3 1-16,-3 2-1 15,-7 1 1-15,-8-1-1 0,-7 0 0 16,-9 2 0-16,-7-9 1 16,-14-3-1-16,1-8 1 15,-6-8-5-15,11 1 1 16,0 0-102-16</inkml:trace>
  <inkml:trace contextRef="#ctx0" brushRef="#br0" timeOffset="33048.258">26024 6776 141 0,'-2'7'0'16,"-5"4"0"-16,-6 0 0 0,-7 0 0 0,-2 0 0 15,-6 2 0 1,-10 0 0-16,-5 1 0 15,8 1 0-15,4 1 0 16,4 3 1-16,5-1-2 16,9 6 1-16,9 3 0 15,6 1 0-15,7 1 0 16,6-5 1-16,11-2 1 16,-3-13 0-16,5-11-1 15,-2-2 0-15,-3-5-1 0,0-7 1 16,-1-6 0-16,-4 2 0 15,-2-2-1 1,-3 3 0-16,-2 1 0 0,-2 2 0 16,-3 3 0-16,-2 4 1 15,-1 3-1-15,-3 6 0 16,11 4 0-16,-3 5 0 16,1 7 0-16,0 5 0 15,0 6 0-15,2-5 0 16,0-2-12-16,4-5 0 15,-2-2-34-15,3-4 1 16,-1 0 32-16</inkml:trace>
  <inkml:trace contextRef="#ctx0" brushRef="#br0" timeOffset="33649.089">26290 6801 128 0,'0'13'0'0,"0"7"2"15,0 6 0-15,-4 7 0 16,-1 2 1-16,-5 1-3 16,5-3 1-16,1-2 0 0,2-7 1 15,1-7 0-15,1-5 0 16,1-4-2-16,7-8 0 15,1-6 0-15,4-7 0 16,1-7 0-16,1-5 1 16,-4-5-1-16,9-1 0 15,1-2 0-15,-3 4 1 16,4 3-1-16,-4 10 0 16,1 5 0-16,-3 13 0 15,-1 12 0-15,1 8 0 16,-3 11 0-16,-2 2 0 15,-4 4-1-15,-1-10 1 16,-2-4 0-16,-3-6 0 16,5-6 0-16,-2-6 0 15,-3-7 0-15,-1 0 0 16,10-18 1-16,1 1 1 16,1-3-2-16,3-4 0 15,4-1 0-15,-1 1 1 0,2 2-1 16,0 3 0-16,2 5 0 15,0 3 0-15,-3 5 0 16,1 8 0-16,-4 9 0 16,-3 4 0-16,2 3-1 15,-1 6 1-15,-3 3 0 16,2 5 0-16,-2 2 0 0,-3-6 0 16,-3-3-1-16,-1-6 0 15,0-5-59-15,-4-6 0 0,0-1 58 0</inkml:trace>
  <inkml:trace contextRef="#ctx0" brushRef="#br0" timeOffset="34047.056">27014 7100 116 0,'-5'3'0'0,"-6"5"3"15,26-5 0-15,16-1-2 16,-2-4 0-16,8-1-1 16,-8-6 1-1,-5-4-1-15,-2-2 0 16,-9-3 0-16,-8-2 1 16,-5-2-1-16,-1-2 1 15,-7-2 0-15,-5 6 1 16,-5 2-2-16,2 7 0 0,-8 5 0 15,4 10 0-15,-6 9 0 16,7 3 1-16,5 8 5 16,6 4 0-16,8 5-4 0,11-1 1 15,6 5-1-15,10-2 0 16,5-2-1-16,6-7 0 16,4-4 0-16,4-6 1 15,4-5-8-15,-6-6 1 16,-2-5-57-16,-11 0 0 15,0 0 64-15</inkml:trace>
  <inkml:trace contextRef="#ctx0" brushRef="#br0" timeOffset="34753.442">28667 6809 142 0,'-3'7'0'16,"-5"6"0"-16,-8 1 0 15,-8 3-2-15,-5 1 0 16,-8 0 2-16,2 1 0 15,-2-1 0-15,1-1 0 0,1-3 0 0,7 1 0 16,8 0 1-16,13 7 1 16,7 5-1-16,16-1 1 15,8-1-1-15,-2-6 1 16,2-7-1-16,7-10 1 16,10-7-1-16,-10-8 0 31,-4-9-1-31,-5 2 1 15,-3 0-1-15,-3 1 1 0,-5 1-1 16,-3 5 0-16,-3 4 0 16,-5 9 0-16,9 15 0 15,-9-1 0-15,-3 8 0 16,1 0 0-16,2 2 0 0,5-2 1 16,8 0-9-16,0-9 0 15,0 0-91-15</inkml:trace>
  <inkml:trace contextRef="#ctx0" brushRef="#br0" timeOffset="35121.422">29100 6851 122 0,'-5'7'0'15,"-1"8"1"-15,-6-14 1 16,-7-2-2-16,5-1 0 15,-3-2 1-15,-9 2 1 16,-10 2-2-16,8 0 1 16,2 2-1-16,10 2 1 15,5 1 1-15,11 10 1 16,7 5 5-16,6 2 0 16,7 4-5-16,-1-2 1 0,-1-1-4 15,-2 5 1-15,-1 1 8 16,-6-5 1-16,-5-4-11 15,-10 4 0-15,-10 3 2 16,1-6 1-16,2-5-2 16,-10-5 0-16,-14-5 1 0,8-3 0 15,7-3-3-15,-2-2 1 16,5-1-42-16,6-10 0 16,1 0-12-16</inkml:trace>
  <inkml:trace contextRef="#ctx0" brushRef="#br0" timeOffset="35664.562">30311 6902 117 0,'0'0'0'16,"0"0"8"-16,0 0 1 15,35-37-6-15,-22 10 0 16,-2-4 0-16,-7-8 0 15,-4-3-1 1,-6 0 0-16,-7-2-1 16,4 7 0-16,-6 4-1 15,-1 4 1-15,-6 5-1 16,0 6 0-16,-2 7 0 0,-4 11 1 16,-6 9-1-16,2 13 0 15,5 13 0-15,3 9 1 16,2 13 0-16,6 1 0 15,5 8 0-15,3 2 1 16,8 3 2-16,0 17 0 16,0 13-4-16,4-20 0 0,-2-10 1 15,0-21 0-15,-2-17 0 16,0-4 1-16,-2-5-7 16,-4-6 1-1,4-7-38-15,-1-2 0 16,-3-5 22-16,-5-12 1 15,0 1-4-15</inkml:trace>
  <inkml:trace contextRef="#ctx0" brushRef="#br0" timeOffset="35887.99">30383 7102 149 0,'-13'9'0'15,"-11"5"0"-15,2-3 0 16,4 0-1-16,-17 0 1 16,-11-1 0-1,-4-3 0-15,-3 0 0 16,-2-3 1-16,-3-2-2 16,4-2 1-16,5-4-53 15,8-1 0-15,5-5 52 16,12 3 1-16,-2 0-27 15</inkml:trace>
  <inkml:trace contextRef="#ctx0" brushRef="#br0" timeOffset="36453.869">30427 7149 128 0,'0'0'1'16,"5"15"0"0,8 9-1-16,-7-8 0 15,-6-1 0-15,0 5 0 0,-6 2 1 0,-1 0 0 16,-8 0 0-16,-3-4 0 31,-8-1 0-31,-1-8 0 16,3-5-1-16,-4-6 1 15,-1-7-1-15,11-8 1 0,5-7-1 16,7-1 1-16,10-3-1 16,5 1 1-1,13-3-1-15,0 8 0 0,6 6 0 16,-1 7 0-16,1 7 0 0,3 2 1 16,4 5-1-16,3 6 0 15,3 8 0-15,-10 1 0 16,0 6 0-16,-5 1 0 15,-6 6-1-15,0 0 1 16,-2 4 0-16,-3-8 0 16,-6-3 0-16,-5-8 0 0,-4-4 1 15,-4-4 0-15,-5-7 0 16,5-17 1-16,-5-14 7 0,9-10 0 16,4-14-6-1,10 3 0-15,8-4 4 0,13 11 1 16,11 5-8-16,7 13 0 31,12 10-2-31,19 3 0 16,15 3-75-16,-31 6 1 15,4 1 78-15</inkml:trace>
  <inkml:trace contextRef="#ctx0" brushRef="#br0" timeOffset="37509.232">21250 7719 141 0,'0'7'0'0,"0"4"2"16,-2 9 1-16,0 8 1 15,1 10 1-15,-3 12-4 16,2 1 0-16,0 8 0 0,4-3 1 16,2 1-2-16,-1-4 1 15,1-1-2-15,0-10 0 16,-1-6-37-16,1-8 1 16,-2-8 20-16,0-5 1 15,0-1-15-15</inkml:trace>
  <inkml:trace contextRef="#ctx0" brushRef="#br0" timeOffset="37965.518">20993 7924 95 0,'0'0'0'0,"0"0"10"0,0 0 1 16,-5-29-9-16,-4 7 1 15,-4-6-2-15,7-1 0 0,3-4 1 16,8-2 0-16,6 0-1 31,9 2 1-31,6 4 3 16,14 7 1-16,10 6-1 0,5 10 0 15,7 10 2 1,4 7 0-16,4 9-4 16,18 17 0-16,11 16-3 0,-18 9 0 0,-10 11 2 15,-27 2 0-15,-20 6-1 16,-14-4 1 0,-18-2-1-1,-14-7 0-15,-15-8-1 16,-5-12 0-16,-7-12 2 0,5-12 0 15,0-13-2-15,-2-13 0 16,-4-14 0-16,3-6 0 16,1-9-6-16,5 5 0 15,5 2-57-15,15 8 0 0,1-1 48 0</inkml:trace>
  <inkml:trace contextRef="#ctx0" brushRef="#br0" timeOffset="38235.75">22100 8144 136 0,'-8'9'0'16,"-5"6"0"-1,12-6 0-15,2-4 1 0,7 8 1 0,3 5-1 16,0 8 1 0,2 7-1-16,-2-4 1 0,0-1-3 15,-2-6 1-15,0 0-105 16</inkml:trace>
  <inkml:trace contextRef="#ctx0" brushRef="#br0" timeOffset="38417.696">22061 7792 166 0,'0'0'0'0,"11"13"-1"15,-11-13 1-15,7-5-23 0,-7 5 1 16,0 0-59-16</inkml:trace>
  <inkml:trace contextRef="#ctx0" brushRef="#br0" timeOffset="39030.052">22362 8362 104 0,'0'0'2'0,"0"0"0"16,0 0 1-16,0 0 0 15,0 0 0-15,0 0 1 16,15-9-3-16,-1 0 0 15,5-4 10-15,3-9 0 16,3-6-10-16,-5-3 1 16,-3-6 0-16,-6-3 0 15,-7-2-1-15,-1 9 1 16,-3 4-2-16,0 10 1 16,0 8-1-16,4 19 0 15,2 14 1-15,5 13 0 16,1 12 1-16,1 10 1 15,0 13-3-15,-2 3 1 16,-4 9 0-16,-3 15 0 16,-6 13-1-16,-5-18 0 15,-8-8 1-15,1-31 0 0,-3-22 0 0,-5-7 1 32,-4-13 7-32,4-9 1 15,2-9-10-15,5-15 0 16,4-11 2-16,2-2 1 15,2-4-3-15,-2-4 0 0,0-7 1 16,1 6 1-16,3 2-2 16,3 5 1-16,2 6-2 15,9 4 1-15,8 5-5 16,5 5 0-16,7 4 1 16,6 4 1-16,3 6-6 0,-1-8 1 15,0-4-30-15,-8-3 0 16,0-1-15-16</inkml:trace>
  <inkml:trace contextRef="#ctx0" brushRef="#br0" timeOffset="39366.89">23169 7800 155 0,'-7'3'0'16,"-6"4"0"-16,-2-5 1 31,-3 0-1-31,0 0 0 0,-4 2 0 16,-4 8 0-16,-3 9 0 0,1 6 0 15,2 6 0-15,2 4 0 16,4 3 0-16,2 2 0 16,3 2 0-16,4-7 0 15,2-6-1 1,2-5 1-16,-1-6-38 16,5 0 0-16,-1 0-8 0</inkml:trace>
  <inkml:trace contextRef="#ctx0" brushRef="#br0" timeOffset="40114.652">23068 7735 100 0,'0'0'0'16,"-11"8"0"-16,11-8 1 15,0 0 3-15,0 0 0 16,0 0 2-16,0 0 0 15,-7-6-4-15,7 6 0 16,-13-5 3-16,6 7 0 16,-2 3-2-16,-1 10 0 15,1 7 4-15,-2 9 0 16,-4 11-4-16,3 0 1 16,1 4-3-16,-2 3 0 15,0 4-1-15,2-1 0 16,0-1 2-16,2-2 0 0,1-1-1 15,3-2 0-15,1-4-1 16,1-7 0-16,1-4 5 16,-2-4 0-16,-1-1-5 0,-3-11 0 15,1-6-11-15,0-7 0 16,-3-6-49-16,3-3 1 16,0-1 48-16</inkml:trace>
  <inkml:trace contextRef="#ctx0" brushRef="#br0" timeOffset="40469.053">23233 8186 144 0,'-13'5'0'16,"-10"6"1"-16,23-11 0 15,0 0 0-15,0 0 1 0,7-1-2 16,-14 2 0-16,-6 5 0 16,-4-1 1-16,-5 3-1 15,2 1 0-15,0 2 0 16,3-2 1 0,3-2 0-16,3 1 0 0,3-1 3 0,8-7 1 15,-7 11-5-15,16-5 1 16,10 1 2-16,4 4 1 15,9 4-4 1,-5 3 0-16,1 6 0 16,-1-2 1-16,3 0-5 15,-8-6 0-15,0 1-114 16</inkml:trace>
  <inkml:trace contextRef="#ctx0" brushRef="#br0" timeOffset="40669.407">22481 7596 161 0,'6'11'0'15,"1"7"-22"-15,-3-8 0 16,-1-1-57-16</inkml:trace>
  <inkml:trace contextRef="#ctx0" brushRef="#br0" timeOffset="41196.367">23745 8190 107 0,'-7'-2'0'0,"-8"0"0"0,4 0 1 16,0 0-1-16,-9-1 1 15,-6-3-1-15,1 4 0 16,-5 1 0-16,3 4 0 16,-3 5 1-16,7 2 0 15,2 5 5-15,10 2 0 16,8 3-1-16,10-2 1 15,8 2-2-15,7-1 1 16,7-1-2-16,2-2 0 16,4-1-1-16,0 2 1 15,2-1-2-15,-8 0 0 16,-5 3-1-16,-6 5 1 16,-5 5-1-16,-6-5 0 15,-3 0 0-15,-11-1 0 16,-12 1 0-16,3-6 0 0,-4-5-2 15,-8-15 1 1,-7-9-46-16,4-3 0 0,0-1 17 16</inkml:trace>
  <inkml:trace contextRef="#ctx0" brushRef="#br0" timeOffset="41479.704">24011 7660 142 0,'4'11'0'16,"0"9"1"-16,1 4 0 15,2 4 0-15,-3 8 1 16,-2 10-2-16,-2 5 0 15,-2 6 1-15,0 0 0 16,-1 3 0-16,1-1 1 16,-2 0-1-16,2-10 0 15,2-5-5-15,0-9 1 16,0 0-103-16</inkml:trace>
  <inkml:trace contextRef="#ctx0" brushRef="#br0" timeOffset="41715.966">24182 7939 153 0,'0'0'0'0,"-15"11"1"16,-12-6 0-16,-16 3 0 15,-2 3 0-15,-10 3-1 0,7 1 1 16,2-1-7-16,4-1 0 0,1 0-63 16,12-4 1-16,0 0 82 0</inkml:trace>
  <inkml:trace contextRef="#ctx0" brushRef="#br0" timeOffset="41990.034">24290 8283 129 0,'9'9'0'15,"6"8"3"-15,-6 1 1 32,-3 2-4-32,-3-5 1 15,-1-4 3-15,-2-4 0 16,0-3-3-16,-2-15 0 15,-3-13 1-15,1-7 0 16,-1-8-1-16,1-3 1 16,0-5-1-16,10 6 0 0,3 7-1 15,9 6 1-15,6 6-25 16,7 11 1-16,8 7-13 0,-2 8 1 16,-1 0 18-16</inkml:trace>
  <inkml:trace contextRef="#ctx0" brushRef="#br0" timeOffset="42358.119">24921 8219 111 0,'0'0'1'0,"-11"2"0"15,-9 3 2-15,0 4 1 16,-6 2-4-16,-1 2 0 16,-5 4 0-16,7 1 1 15,-1 4-1-15,8-2 1 31,5 0 2-31,9 4 1 16,6 2-1-16,9-4 0 16,7-2 0-16,4-5 1 15,4-6-1-15,2-9 0 16,-1-8-2-16,-1-6 1 0,-2-10-2 16,-6 0 1-16,-3-3-1 15,-4 5 1-15,-4 3-1 16,2 7 1-16,0 6-1 0,-1 10 0 15,-1 10 0-15,4 3 1 16,2 7-1-16,0 1 1 16,-2 5-1-16,-2-8 0 15,-2-4-3-15,2-3 0 16,1-1-105-16</inkml:trace>
  <inkml:trace contextRef="#ctx0" brushRef="#br0" timeOffset="42575.919">25330 7728 143 0,'0'11'0'0,"6"7"0"16,-4 8 1-16,-2 7-1 15,-2 2 0-15,0 5-9 16,-2 0 0-16,4 1-80 16</inkml:trace>
  <inkml:trace contextRef="#ctx0" brushRef="#br0" timeOffset="42938.288">25701 8276 149 0,'-20'-6'0'0,"-15"-1"-1"15,22 7 1-15,4 4 0 16,-2-1 0-16,2 1 0 16,-12 0 0-16,-6-3-1 15,7 1 0-15,1 0 0 0,7 2 1 16,1 1-1-16,11 8 1 0,3 4 0 31,16 3 0-31,3 4 2 16,5-1 0-16,2 1 1 0,-3 0 1 0,-2 0-3 15,-6 1 0-15,-5 1 2 16,-5 0 0 0,-8-2-3-16,-10-6 0 15,-10-2 1-15,-11-10 1 16,-13-6-2-16,4-4 0 15,-10-3-6-15,15 1 1 16,4-1-62-16,11 3 1 16,-2 1 69-16</inkml:trace>
  <inkml:trace contextRef="#ctx0" brushRef="#br0" timeOffset="43495.659">27033 8159 133 0,'-13'3'0'0,"-13"5"0"0,12-5 0 15,3-1 0-15,-10 2 1 16,-6 1-1-16,-2 1 0 15,-6-1 0-15,3 1 0 16,3 1 1-16,7-2 0 0,4 1-1 16,3-1 0-16,4-1 0 15,6 7 0 1,5 6 1-16,11 3 1 0,11 5-2 0,11-1 0 31,7 2 0-31,0 0 0 0,3 1 2 16,-5-1 1-16,-1-1 0 0,-8-1 1 31,-3-2-3-31,-10 0 0 16,-7 0 0-16,-7 2 0 15,-9 1 0-15,-6-6 0 0,-5-5-2 16,-10-10 1-16,-8-8-51 0,1-1 0 16,4-1 27-16</inkml:trace>
  <inkml:trace contextRef="#ctx0" brushRef="#br0" timeOffset="43980.914">27189 7807 143 0,'0'0'0'16,"-8"40"0"-16,7-3 1 15,-1 9-1-15,0 9 0 16,-2 10 0-16,1 5 0 16,-3 7 0-16,4-4 0 15,0 1 0-15,2 10 1 16,0 7 1-16,0-36 0 15,2-24-1-15,0-5 1 16,-2-13-1-16,0-6 1 16,4-7-2-16,-1-13 0 15,-1-10 0-15,7-5 0 0,1-3 0 0,2-4 0 32,3-1 0-32,2 4 0 15,1 5 0-15,0 9 0 0,1 5-1 16,3 11 1-16,1 11 0 15,1 8 0-15,0 8 0 0,-2 5 0 16,0 4 0-16,-7-4 0 16,1-3 0-16,-5-5 0 15,-3-2-17-15,-3-7 0 16,-1-6-30-16,-4-7 1 0,0 0 41 0</inkml:trace>
  <inkml:trace contextRef="#ctx0" brushRef="#br0" timeOffset="44537.833">27607 8393 72 0,'0'0'0'0,"7"9"5"16,6-5 0-16,6-2 7 15,3 3 1-15,5 1-9 16,-5 5 1-1,4 1-4-15,-4 9 0 16,-2 2 2-16,-7-2 0 0,-6-1-3 0,-11 4 1 16,-8 3-1-16,-7-7 1 15,-8-2-1-15,-8-12 0 16,-7-8 1-16,0-7 0 16,-4-8-1-1,5-5 1-15,8-3-1 0,8-3 1 16,6-1-5-1,17 0 0-15,12-2-22 16,6 3 1-16,10 4 25 0,5 6 0 16,6 3 0-16,3 6 0 15,0 7 2-15,4 8 0 16,-3 9 1-16,-5 5 1 0,-3 5 2 16,-7 1 0-1,-7 0-5-15,-1 8 0 0,-5 7 2 16,-4-10 1-16,-4-4 2 15,-1-7 1 1,-4-3 0-16,-2-4 1 16,-5-6-6-16,-2-11 1 15,-6-10-3-15,4-5 1 16,0-3-1-16,7-3 1 0,4-6 1 0,10 1 0 31,6-1-1-31,4 6 1 16,6 1-22-16,0 4 1 15,3 5-16-15,2-1 0 16,0-1 20-16</inkml:trace>
  <inkml:trace contextRef="#ctx0" brushRef="#br0" timeOffset="44855.196">28328 7851 113 0,'0'13'0'0,"-2"7"0"31,2 0 0-31,2 4-1 0,4 7 1 0,3 6 1 0,-4 6 1 31,-1 9 3-31,-4 3 0 16,-6 3-4-16,-1 3 1 15,-4 1 2-15,0-3 0 16,-4-1-4-16,4-14 1 16,-3-9-7-16,-1-7 0 15,6-8-46-15,0-6 0 16,3 1 53-16</inkml:trace>
  <inkml:trace contextRef="#ctx0" brushRef="#br0" timeOffset="45068.98">28469 8175 142 0,'-9'16'0'0,"-6"10"0"15,-5-19 0-15,-5-8-1 16,-10 2 1-16,-9-1 0 15,-6 0 0-15,-3 0-4 16,2 0 0-16,-3 0-91 16</inkml:trace>
  <inkml:trace contextRef="#ctx0" brushRef="#br0" timeOffset="45429.488">28433 8574 95 0,'12'-3'0'15,"9"-3"9"-15,-5-1 0 16,8 0-2-16,-2-4 0 16,0 0-4-16,-4 0 1 15,-5 0-1-15,-5-2 1 16,-10-2-4-16,-7 0 0 15,-4 3 0-15,-4 1 0 16,-5 1 1-16,-4 7 0 16,1 3-1-16,1 0 0 15,2 3 0-15,7 7 0 16,1 2 1-16,10 7 0 16,6 6-1-16,9-1 0 15,7 2-1-15,6-4 1 0,7 0-44 16,9-8 0-1,5-3 37-15,2-5 0 16,1-1-19-16</inkml:trace>
  <inkml:trace contextRef="#ctx0" brushRef="#br0" timeOffset="45801.655">29027 8455 119 0,'-13'4'0'0,"-2"1"1"0,3-12 1 15,2-6 2-15,5 2 1 16,-2 0-4-16,-3 4 1 15,1 1 0-15,-5 8 1 16,-5 6-1-16,-1 3 0 16,-4 5-1-16,2 1 0 15,4-1-1-15,5 1 0 16,0-3 2-16,4-1 1 0,3-2-2 0,6 6 1 16,8 4-1-16,7-2 1 15,3-3-1-15,6-1 0 31,-2 0 0-31,3-4 0 16,-1-2-1-16,-2 0 1 0,-3-2-1 0,-7 1 0 16,-2-1 0-16,-1 0 0 15,-4 1 0-15,-3 1 0 16,-4 4 0-16,-5 1 0 31,-10 5 0-31,1-3 0 0,-8 2 0 0,2-5 0 16,2-2-2-1,-6-9 1-15,4 0-114 0</inkml:trace>
  <inkml:trace contextRef="#ctx0" brushRef="#br0" timeOffset="46099.865">29192 8036 139 0,'0'18'0'16,"2"15"0"-16,-4 7 0 15,-2 10 0-15,-3 3 1 16,2 4-1-16,1 5 0 0,2 4 0 0,-2-2 0 31,4 2 0-31,0-9 1 16,0-8 0-16,0-12 1 15,0-10-10-15,-3-5 1 0,3-7-52 0,-2-6 0 16,0 0 69-16</inkml:trace>
  <inkml:trace contextRef="#ctx0" brushRef="#br0" timeOffset="46300.387">29379 8428 115 0,'-5'9'2'15,"-4"-9"0"-15,-4-4 5 16,-11 4 1-16,-11 2-8 31,-5 0 0-31,-12 0 2 0,5 1 0 16,-3 5-1-16,10-3 0 15,-1 3-9-15,8-3 1 16,-2 1-82-16</inkml:trace>
  <inkml:trace contextRef="#ctx0" brushRef="#br0" timeOffset="46685.106">29977 8369 141 0,'0'20'0'16,"-3"15"0"-16,3 7 0 15,-6 11 0-15,6 4 1 16,-4 5-1-1,3-1 1-15,-3 1-1 0,4-1 0 16,0-3-6-16,0-5 0 16,0 0-87-16</inkml:trace>
  <inkml:trace contextRef="#ctx0" brushRef="#br0" timeOffset="47046.782">29900 8420 128 0,'0'0'0'15,"0"0"0"-15,0 0 1 0,22-23 0 16,-3 10 0-16,4-2 0 15,7 12 1-15,3 4 0 16,7 7 1-16,1 6-3 16,-5 6 0-16,5 8 1 15,-10 1 1-15,-5 4-1 0,-8-2 0 16,-7 2-1 0,-13 0 0-16,-11 0 0 0,-13-9 1 15,-14-4-1-15,-6-9 0 16,-3-7 0-16,7-4 0 15,-2 0-105-15</inkml:trace>
  <inkml:trace contextRef="#ctx0" brushRef="#br0" timeOffset="47504.458">30441 8430 152 0,'-9'5'0'16,"-9"6"0"-16,5-2 0 16,2 2-1-16,-9 8 1 0,2 3 0 15,-1-4 0-15,1 0 0 0,9 2 1 31,0 2-1-31,5-3 0 0,4-3 0 0,9-1 0 16,13-2 0-16,-4-8 1 16,4-5-1-16,4-5 0 15,2-5 0-15,-6-8 1 16,-4-6-1-16,-7 4 0 16,-4 0 0-16,-1 2 0 15,-2 3-1-15,-3 4 1 0,-1 2 0 31,0 9 0-31,-7 0-1 16,7 0 1-16,-11 11 0 16,11 0 0-16,0 4 0 0,4 5 0 15,9 7 0-15,1-5 0 16,5-2 0-16,3-5 0 16,0-4-24-16,3-7 1 15,-1-1-47-15</inkml:trace>
  <inkml:trace contextRef="#ctx0" brushRef="#br0" timeOffset="47753.419">30860 7968 143 0,'5'18'0'31,"-1"15"1"-31,-4 0 0 16,0 8-1-16,-6 4 0 16,-1 8 0-16,-2 4 1 0,-4 6-1 15,4 1 0-15,0 2 0 0,0-8 1 16,-2-1 0 0,1-13 1-16,3-11-4 0,2-7 1 15,-3-1-106-15</inkml:trace>
  <inkml:trace contextRef="#ctx0" brushRef="#br0" timeOffset="48011.903">31054 8129 159 0,'-5'13'0'16,"-4"7"-1"-16,-8-7 1 16,-10-4 0-16,-7-2 0 15,-10-1 0-15,-1-1 0 16,-12-1-1-16,-2 3 0 16,0 1-22-16,4-3 1 0,2 1-52 0</inkml:trace>
  <inkml:trace contextRef="#ctx0" brushRef="#br0" timeOffset="48453.796">31085 7931 129 0,'0'8'0'0,"0"3"0"0,0 7 1 15,4 8 0-15,-8 8 0 16,-5 9 0-16,4 4 1 0,-8 8 1 16,4 4 0-1,-6 3 0-15,4-5 0 0,6 0-1 16,1-15 0-1,8-11-1-15,5-11 1 0,4-9-2 0,9-13 1 16,1-12-1-16,9-7 1 16,4-8-1-16,5 2 0 15,-1-3 0-15,0 8 1 16,1 6-1-16,-10 12 0 16,-4 12 0-16,1 10 1 31,-10 13-1-31,4 7 1 0,-3 12 0 15,-10-6 0 1,-5 2-1-16,-1-13 1 16,-1-6-1-16,0-7 0 0,-2-7-9 15,0-13 0-15,0 0-93 16</inkml:trace>
  <inkml:trace contextRef="#ctx0" brushRef="#br0" timeOffset="49578.874">21608 9421 127 0,'0'0'0'0,"0"0"1"16,0 0 0-16,-24-28 1 15,2 19 1-15,-7 3-2 16,-3 3 0-16,-1 3-1 16,-3 5 0-16,-3 8 1 15,8-2 1-15,4 0-2 0,3 9 1 16,5 6-1-16,8 0 0 16,6 1 2-16,10-3 0 15,12-2 1-15,3-9 1 16,4-6-3-16,2-3 0 15,3-3 1-15,-2-8 0 16,3-8-2-16,-5-1 1 16,1-6-1-16,-8 6 0 15,-5 3 0-15,-3 4 0 16,-5 3 0-16,-3 13 0 16,-4 10 0-16,0-2 0 15,-1 3 0-15,1 4 1 16,0 3 1-16,2-1 0 15,0-2-1-15,4-5 0 16,-1-4-2-16,12-6 0 16,5-5-20-16,6-8 0 15,-1 1-61-15</inkml:trace>
  <inkml:trace contextRef="#ctx0" brushRef="#br0" timeOffset="49828.395">21918 8975 138 0,'-11'13'0'0,"-6"11"1"0,8 7 0 15,4 8 0-15,1 7 1 16,0 7 0-16,1 3 1 16,1 5-2-16,-2-1 1 15,1 1-1-15,-1-12 1 16,-2-7-3-16,5-7 0 15,1-7-21-15,3-8 0 16,5-6-18-16,-3-4 1 16,1-1 30-16</inkml:trace>
  <inkml:trace contextRef="#ctx0" brushRef="#br0" timeOffset="50333.512">22202 9444 132 0,'-16'13'0'16,"-14"7"0"-16,30-20 0 16,-1-9 1-16,1 9 0 15,-15 0 1-15,-2 2 0 0,-5 2-2 16,-1 1 1-16,-7 4-1 16,5 4 1-16,-3 6 0 0,10-1 1 15,7 0 1-15,12-1 0 16,12-1-1-16,6-3 0 15,8-4-1 1,4-7 1-16,6-6-1 16,-2-7 1-16,-2-7-1 0,-2-6 1 15,0-5-2-15,-7 5 0 16,-7 2 0-16,-4 6 0 16,-6 5 0-16,-7 11 0 15,7-2 0-15,-7 27 0 16,-2 19 1-16,-1 15 0 15,-3 14-1-15,-3 28 0 16,-6 22 3-16,-1-21 0 16,-4-6 0-16,-10-27 1 0,-5-18-5 15,4-25 1-15,-2-22 1 0,2-13 1 16,-2-17-2-16,13-16 0 31,5-15 0-31,11-2 1 0,12-5-1 16,12-5 0-16,13-8-1 15,4 16 0 1,7 12 0-16,-8 12 1 16,-3 13-18-16,2 8 0 15,0-1-80-15</inkml:trace>
  <inkml:trace contextRef="#ctx0" brushRef="#br0" timeOffset="50895.111">22566 9604 94 0,'0'0'0'0,"-17"-9"6"15,13-1 0-15,4-1 5 0,2-1 0 16,2-5-6-16,1 2 0 16,5 1-1-16,6 1 0 0,8 0-1 15,2 13 0-15,5 8-2 16,-6 8 1-16,1 8-2 15,-8 1 1 1,-5 5 0-16,-2-1 0 16,-5 2-1-16,-6-5 1 0,-7-4-1 15,-14-6 1 1,-8-3-1-16,-6-7 1 16,-5-6-1-16,3-10 1 15,0-4-1-15,10-1 1 16,7-1-1-16,12-8 0 15,10-4 3-15,9 1 0 16,8-2-3-16,10 7 0 16,8 3 1-16,1 5 0 0,4 3-1 0,0 11 0 15,3 7 0-15,-7 9 0 16,-1 12 0-16,-2-1 0 16,-4 5 0-1,-4-3 0-15,-5 2 0 0,-5-9 0 16,-8-6 0-16,-2-3 0 15,-5-4 3 1,-2-9 1-16,0 0-5 16,-7-11 1-16,-8-7 1 0,10-4 1 0,1-5 1 15,8-1 1-15,5-3-5 32,6 0 1-32,5 0-10 0,5 5 0 15,1 1-109-15</inkml:trace>
  <inkml:trace contextRef="#ctx0" brushRef="#br0" timeOffset="51111.64">23459 9457 110 0,'-7'0'0'15,"-6"-2"0"-15,7 17 1 31,4 13 0-31,-1 1 0 16,-3 7 4-16,-1-4 0 16,-2-3-4-16,-2-2 1 0,0 1-9 15,3-6 0-15,1-2-33 16,3-4 0-16,1 1 29 16</inkml:trace>
  <inkml:trace contextRef="#ctx0" brushRef="#br0" timeOffset="51438.068">23694 8992 132 0,'0'11'0'16,"-2"9"2"-16,9-11 0 15,8-5-2-15,0 5 0 16,-1 2 0-16,-3 13 1 16,0 9 2-16,-5 5 0 15,-4 10 1-15,-4 3 0 16,-5 6-1-16,-3 5 0 0,3 8-3 0,-4-4 1 16,-2-2 2-16,2-7 1 31,0-8-2-31,4-12 0 0,-1-10-2 15,3-7 0 1,1-7-26-16,1-4 1 16,-1 1-54-16</inkml:trace>
  <inkml:trace contextRef="#ctx0" brushRef="#br0" timeOffset="51678.547">23899 9364 142 0,'-7'11'0'0,"-6"7"0"0,8-11 0 16,1-3 0-16,-3 2 0 15,-3 1 2 1,-8 4 0-16,-6 5-2 0,-5 3 1 16,-4 3-1-16,-9-2 1 15,-6-2 0-15,6-5 1 16,0-6-9-16,10-3 1 15,7-4-44-15,6-4 0 16,1 1 37 0</inkml:trace>
  <inkml:trace contextRef="#ctx0" brushRef="#br0" timeOffset="52048.052">23945 9069 139 0,'0'13'0'15,"2"9"0"-15,-2 9 1 16,0 9 0-16,-2 8 1 16,-2 9 0-16,-1-1 0 15,-2 3 0-15,1-4 0 16,2 0-1-16,3-11 1 0,-1-8 0 15,4-8 1-15,1-10-3 16,10-9 1-16,6-7-1 16,8-7 1-16,2-10 0 15,3-3 1-15,-1-4-2 0,-2 3 0 16,6 5 0-16,-6 10 0 16,-1 8 0-16,-8 10 0 0,-3 10 0 15,-3 4 0-15,-3 5 0 16,-3-2 0-1,-5 0-4-15,1-5 1 16,0-1-111-16</inkml:trace>
  <inkml:trace contextRef="#ctx0" brushRef="#br0" timeOffset="52612.787">24582 9523 161 0,'2'11'0'15,"-1"7"0"-15,-1 12 0 16,0 8 0-16,-1-5 1 31,-5-2-1-31,-3 0 0 0,-6-1 0 0,4-6 0 16,0-6 0-16,4-5 0 15,0-6 0 1,7-7 0-16,-8-2 0 16,14-11 0-16,7-9 0 15,3 0 0-15,6-3 0 16,-2 1 0-16,4-2 0 0,-4 6 0 0,0 6 0 16,1 4 0-16,-3 9-1 15,2 8 1 1,2 8 0-16,-5-3 0 15,-4 5 0-15,-4-2 0 16,-2 1-1-16,-1-3 1 16,-5-4 0-16,-1-9 0 15,6 7 0-15,-2-18 0 16,5-7 0-16,4-2 0 16,3-4 0-16,4-2 0 0,6 1 0 0,7 8 0 15,7 6 0-15,1 9 1 16,-1 8-1-16,-1 9 0 31,-5 8 3-31,-2 7 1 0,-3 8-4 0,-7 4 0 16,-4 4 1-16,-7 2 0 31,-5 1-3-31,-4-12 1 0,0-1-121 16</inkml:trace>
  <inkml:trace contextRef="#ctx0" brushRef="#br0" timeOffset="52643.598">25072 10005 22 0,'-15'-18'0'0,"0"-1"-13"0</inkml:trace>
  <inkml:trace contextRef="#ctx0" brushRef="#br0" timeOffset="52900.24">23331 9041 167 0,'0'0'0'15,"14"19"-46"-15,-10-10 1 16,0 0 3-16</inkml:trace>
  <inkml:trace contextRef="#ctx0" brushRef="#br0" timeOffset="53468.48">25536 10118 180 0,'0'0'0'0,"5"-9"-13"16,-19 9 0-16,-16 6-52 15,12-3 1-15,-2 1 65 16</inkml:trace>
  <inkml:trace contextRef="#ctx0" brushRef="#br0" timeOffset="69381.811">21588 10822 103 0,'0'0'0'0,"-15"15"0"0,6-4 1 15,-4 1 1-15,2 8 1 16,0 4 0-16,2 9 0 15,1 8 1-15,3-3 1 16,3 4-2-16,0 4 1 16,0 3-1-16,1 1 1 15,1-1-4-15,-4-3 0 16,0-4 1-16,1-11 1 16,-1-9-9-16,0-3 1 15,1-1-85-15</inkml:trace>
  <inkml:trace contextRef="#ctx0" brushRef="#br0" timeOffset="69809.283">22024 10842 130 0,'-16'0'0'16,"-12"2"0"-16,12 2 1 16,1 3 0-16,-11 4 0 15,-7 5 5-15,-20-3 0 16,-18 2-6-16,-3-2 1 16,-5-1 0-16,-23 12 1 0,-19 6-1 15,20-5 1-15,7 1-2 16,19-10 0-16,13-3-33 0,25-6 0 15,0 1-20-15</inkml:trace>
  <inkml:trace contextRef="#ctx0" brushRef="#br0" timeOffset="70354.07">21819 10807 52 0,'-7'6'0'0,"-6"5"28"0,15 11 0 16,7 7-26-16,-4 6 1 16,3 5 3-16,-1 8 1 15,2 5-4-15,0 7 1 16,0 8-3-16,-1-4 0 16,-1 2 0-16,0-5 1 31,-1-3 1-31,-2-14 0 15,-3-9-1-15,1-9 0 16,-2-10-1-16,0-16 0 0,-9-20 0 16,9-2 0-16,4-6 0 15,3-5 0-15,4-7-1 16,6 2 1-16,5-1-1 16,0 6 1-16,1 6-1 0,7 8 1 15,1 8-1-15,0 11 1 16,2 10-1-1,-5 8 0-15,-4 11 0 16,-2 2 1-16,-4 4-1 16,-5-7 0-16,-8-4-3 15,1-8 0-15,-4-3-40 16,-1-4 1-16,1 0 5 0</inkml:trace>
  <inkml:trace contextRef="#ctx0" brushRef="#br0" timeOffset="70775.703">22355 11340 142 0,'0'0'0'15,"7"0"1"-15,4 0 1 16,5 2-1-16,-3 0 1 15,0 0-2-15,4-4 1 16,1 0 0-16,-2-2 0 16,-1-1-1-16,-2-4 1 15,-4-2-1-15,-3-4 1 16,-4-3-1-16,-2 3 0 16,-4 0 0-16,-5 6 0 15,-4 2 1-15,-6 7 1 16,-3 4-1-16,0 8 0 0,-3 9 0 15,8-3 1-15,4 2-2 16,10 2 1-16,8 4-1 16,6-2 1-16,6-2 0 15,8-2 0-15,7-4-1 16,6 2 0-16,8-1 0 16,2-1 0-16,3-1-2 0,-3 0 0 0,-1-1-33 15,1-4 1-15,0-1-23 16</inkml:trace>
  <inkml:trace contextRef="#ctx0" brushRef="#br0" timeOffset="71244.711">23529 11218 128 0,'0'0'0'15,"0"0"1"-15,0 0 0 0,0 0-1 16,0 0 1-16,0 0 0 16,0 0 1-16,-31-13-2 15,-1 7 1-15,-8 1-1 16,1 7 1-1,-1 3 0-15,9 4 0 16,3 2-1-16,12 4 0 0,7 5 4 0,11 0 0 16,9 0-2-16,11-1 0 15,9-3-1-15,0-5 1 0,2-2-1 16,0-5 0-16,2-4-1 16,-2-4 1-16,0-3-1 31,-7 0 1-31,-8-1-1 15,-3 1 1-15,-4 1-1 0,-2 3 1 16,-4 1-1-16,-5 2 0 16,0 0 0-16,0 0 0 15,6 16 0-15,-1-1 0 16,4 5-1-16,1-3 1 16,-1-3-10-16,0-3 0 0,0 0-88 0</inkml:trace>
  <inkml:trace contextRef="#ctx0" brushRef="#br0" timeOffset="71615.987">23712 11152 119 0,'-2'16'0'16,"-1"13"3"-16,3-12 1 0,3-2-1 0,3 3 1 16,1 0 1-16,1 8 0 15,1 3-5-15,-2 0 0 16,-1 3 1-16,-1-5 1 15,1-3-2 1,-3-8 0-16,1-3 1 16,0-6 0-16,1-3 0 15,8-13 1-15,3-8-2 0,3-4 0 16,1-9 0 0,-4 3 1-16,1-1-1 15,-4 4 0-15,-4 2 0 0,4 8 0 16,1 5 0-16,3 9 0 15,3 9 0-15,-1 11 0 16,-3 11 0-16,1 0 1 16,-1 4-1-16,-5-9 0 0,-2-4-11 15,-1-8 0-15,-5-3-45 16,1-3 0-16,0-1 59 16</inkml:trace>
  <inkml:trace contextRef="#ctx0" brushRef="#br0" timeOffset="72011.769">24389 11239 102 0,'-15'8'0'15,"-12"6"9"-15,27-14 0 16,5-7-5-16,-5 7 0 16,10-11 0-16,-23 11 0 15,-9 2-2-15,-2 5 0 0,-4 6-2 0,3 2 1 16,-3 1 0-16,6 6 1 15,7 6-2-15,8-4 1 16,9-1 0-16,2-8 1 16,5-6-2-1,9-3 1-15,6-4 0 16,2-8 0-16,1-3-1 16,-3-4 0-16,0-5 0 15,-8 5 1-15,-3 0-1 16,-4 4 0-16,-3 2 0 0,-6 7 0 15,4-10 0-15,-6 20 1 16,-2 6-1-16,6 6 0 16,2 6 0-16,7-1 0 0,3 4 0 15,5-3 0-15,1-3 0 0,7-10 0 16,1-6-8-16,-4-5 0 16,0-1-89-16</inkml:trace>
  <inkml:trace contextRef="#ctx0" brushRef="#br0" timeOffset="72269.295">24685 10771 142 0,'5'12'0'31,"1"9"0"-31,1 10 1 16,-3 11-1-16,-4 2 0 0,-4 7 0 16,0 0 1-16,-3 2-1 15,1 2 0-15,5 0 0 16,-1 0 0-16,2-2-2 16,3-1 1-16,5-5-48 15,-3-12 0-15,-1-7 49 0,0-8 0 16,-1 0-29-16</inkml:trace>
  <inkml:trace contextRef="#ctx0" brushRef="#br0" timeOffset="72763.227">24868 11247 117 0,'-13'16'0'0,"-9"10"1"16,22-26 0-16,0 0-1 0,0 0 1 15,15-4 0-15,-6 13 0 16,0 6 0-16,-2 2 0 31,-1 5-1-31,5 3 1 16,2 5-1-16,9-7 1 15,5-3 2-15,5-7 1 16,2-5 2-16,1-8 0 16,0-8-4-16,-6-10 0 15,-1-9-1-15,-6-5 1 0,-4-2-2 16,-5 4 1-16,-4 3 0 15,-1 7 0 1,-3 5-1-16,-5 15 0 0,9 9 0 0,-7 20 0 16,4 19 0-16,-3 7 0 15,-3 11 0-15,4 11 0 16,-4 11 0-16,-7 11 1 16,-6 12-1-16,-7-26 1 15,-10-14 1-15,-6-27 0 16,-10-24 3-1,7-12 0-15,1-18-5 16,1-12 1-16,2-14-1 0,9-10 0 0,6-13 0 16,7 1 1-16,13-3-1 0,10-12 0 15,12-8 0-15,13 17 0 16,12 11-3-16,-8 17 0 31,-1-1-118-31</inkml:trace>
  <inkml:trace contextRef="#ctx0" brushRef="#br0" timeOffset="73151.984">25705 11152 136 0,'-13'1'0'15,"-11"5"1"-15,15-15 0 16,3-10-1-16,-1 8 1 16,-2 2-1-16,-12 4 0 15,-8 3 0-15,0 11 1 16,-2 8-1-16,9 3 1 0,5 7-1 16,8-1 1-16,7 0-1 15,9-1 0-15,10 3 1 16,7-3 0-16,9 1 1 15,-4-2 0-15,4 0-1 16,-3-4 1-16,-3-2-2 0,-3-2 1 16,-8-1 0-16,-6 0 0 15,-10 1-1-15,-2-3 1 16,-7-2-1-16,-13-7 1 16,-11-4-1-16,-6-2 0 15,-7-2-24-15,8-1 1 16,3-1-50-16</inkml:trace>
  <inkml:trace contextRef="#ctx0" brushRef="#br0" timeOffset="73360.86">25943 11225 134 0,'0'14'0'16,"6"10"0"-16,-5 2 1 16,-1 3-1-16,-1 4 0 15,-1 2-2-15,-2-7 1 0,4-1-94 16</inkml:trace>
  <inkml:trace contextRef="#ctx0" brushRef="#br0" timeOffset="73525.745">26027 11034 67 0,'0'17'0'0,"-3"8"-26"0,3-25 1 15,9-14 26-15,-5 6 1 16,-1 1-13-16</inkml:trace>
  <inkml:trace contextRef="#ctx0" brushRef="#br0" timeOffset="73859.735">26409 11234 123 0,'-15'-7'0'15,"-8"-4"0"-15,6 5 1 31,2 4 0-31,-9 2 1 16,-10 2-2-16,2 2 0 16,1 0 0-16,7-1 1 15,2 3 0-15,10-3 0 16,2 3-1-16,10-6 1 0,-3 13-1 16,12-2 1-16,7 3-1 15,6 5 1-15,4 4 0 0,-2 1 0 16,-2 4 2-16,-7 3 0 15,-6 2-1-15,-6-4 0 16,-6 0-2-16,-16-8 1 16,-6-9-1-1,-8-6 1-15,-8-6 0 16,5-11 0-16,-3 0-110 0</inkml:trace>
  <inkml:trace contextRef="#ctx0" brushRef="#br0" timeOffset="74170.791">26794 11152 137 0,'4'18'0'16,"1"15"0"-16,-1 2 0 15,5 7 1-15,-9 4 1 16,0 3-2-1,0-5 1-15,-2 0-104 16</inkml:trace>
  <inkml:trace contextRef="#ctx0" brushRef="#br0" timeOffset="74341.145">26840 10807 160 0,'6'8'0'0,"5"6"-2"15,2 3 1-15,-1-1-113 16</inkml:trace>
  <inkml:trace contextRef="#ctx0" brushRef="#br0" timeOffset="74669.235">27200 11239 146 0,'-19'-7'0'0,"-4"-6"0"0,2 8 0 16,3 3 0-16,2 4 0 16,-1 2 0-16,-7 1 0 15,-5 1-1-15,7-1 0 16,2 0 1-16,7 1 0 15,7-1-2-15,8 6 1 16,5 6 1-16,6-1 0 0,7 5 1 16,6 4 1-16,7 5 0 15,-2-3 0-15,6 2-1 16,-8 2 1-16,-3 1-1 16,-9-5 0-16,-10-1-1 15,-14-2 0-15,-10-4 0 16,-7-9 1-1,-1-8-2-15,-8-6 1 16,1-1-111-16</inkml:trace>
  <inkml:trace contextRef="#ctx0" brushRef="#br0" timeOffset="75119.355">27730 11152 148 0,'0'0'0'0,"-13"14"0"15,13-14 0-15,-4 9 0 16,4-1 0-16,2 1 0 16,0 9 0-16,7 8 0 0,0 7 1 15,8 7-1-15,3 2 0 16,6 6 1-16,1-4 1 16,3-2 1-16,-1-5 0 15,-1-3 1-15,-6-8 0 16,0-8-4-16,0-8 0 15,-6-9 1-15,1-13 1 16,-5-12-2-16,-2-6 1 0,-7-8-1 0,3-2 1 16,-3-6-1-16,5 11 0 15,1 4-2-15,2 7 1 16,2 6-21-16,5 9 0 16,1-1-62-16</inkml:trace>
  <inkml:trace contextRef="#ctx0" brushRef="#br0" timeOffset="75668.953">28251 11478 129 0,'0'0'0'0,"11"-15"0"16,-2 13 1-1,-2 2 1-15,4-4 1 0,0-1-2 0,6-6 0 16,0-4-1-1,-1 1 1-15,-5-3 0 16,-2 4 0-16,-3 1-1 16,-3 2 0-16,-3 3 0 15,0 7 0-15,0-9 0 16,-5 13 0-16,-8 3 0 16,-5 9 0-16,-6 8 0 0,2-4 1 15,-4 0-1 1,8 6 0-16,-1 3 1 0,7-3 0 15,6 0 0-15,12-4 0 16,10-4 0-16,12-3 0 16,8-4 0-16,1-8 0 15,2-6-1-15,-3-6 0 16,1-4 0-16,-10-2 1 0,-6 0-1 16,-1 4 0-16,-4 2 0 15,5 4 0-15,-1 1 0 16,-2 10 0-16,0 8 0 15,-5-3 0-15,-2 2 0 16,-3-2 0-16,-3 2 0 0,-1-4 0 16,-1-3-1-16,-3-6 1 15,2 7 0-15,-2-7 1 16,0 0 0-16,0-9 0 16,6-6 0-16,3-5 0 15,4-8 0-15,0 3 0 16,3-3-2-1,4 3 1-15,0-1-113 16</inkml:trace>
  <inkml:trace contextRef="#ctx0" brushRef="#br0" timeOffset="76189.526">29051 11377 144 0,'-24'2'0'0,"-11"0"0"15,20 3 0-15,6 2 0 16,4 3 1 0,1-1 0-16,-1 9 0 15,1 8 0-15,4 1 0 16,4 2-1-16,5-1 0 16,5-2 0-16,5-4 1 15,8-4-1-15,5-7 0 16,-1-4 0-16,4-11 1 15,-2-6 0-15,-2-5 0 16,4-3-1-16,-8-1 0 16,-3 1 0-16,-4 5 0 15,-3 2 0-15,-4 6 0 16,-4 3 0-16,-2 13 1 16,-1 9-1-16,-6 9 1 15,0 10-1-15,-10 10 0 0,-2 12 0 16,-1 1 1-16,-2 7-1 15,-7-6 1 1,-6-1-1-16,-3-11 1 0,-5-7 0 0,3-13 1 0,-2-10-1 16,-2-16 0-16,-1-14-1 15,10-9 1-15,4-14-1 16,8-10 1-16,10-11 2 16,10-2 1-16,7-3-4 15,14 5 0-15,12 1 1 16,20 6 1-1,16 6-3-15,-1 16 1 16,0 13-52-16,-21 11 1 16,-2 0 14-16</inkml:trace>
  <inkml:trace contextRef="#ctx0" brushRef="#br0" timeOffset="77249.709">22228 11947 141 0,'0'0'0'15,"-46"14"0"-15,13 3 1 16,-7 5-1-16,-2-2 0 15,-4 0 0-15,-2-2 1 16,-2-1 1-16,8-6 0 16,6-6 0-16,6 1 1 15,8-4 2-15,8-2 0 16,4 0 3-16,18-2 0 16,12 0-8-16,6 2 0 15,8 0 0-15,-2 2 0 16,-1 1 5-16,-4 8 1 15,-1 4-6-15,-8 3 0 0,-5 4 0 16,-6 9 0-16,-5 6 0 16,-9 0 1-16,-8 1-1 15,-1-8 0-15,-3-5-3 16,-3-8 0-16,-1-8-9 16,4-6 0-16,1 1-102 15</inkml:trace>
  <inkml:trace contextRef="#ctx0" brushRef="#br0" timeOffset="77461.22">22347 12027 151 0,'-13'11'0'15,"-10"7"0"-15,10-5 1 16,2 0-1-16,5 5 0 15,3 4 0-15,-3-3 0 16,-1-1-60-16,1-3 0 16,1-1 54-16</inkml:trace>
  <inkml:trace contextRef="#ctx0" brushRef="#br0" timeOffset="77586.409">22479 11795 93 0,'-9'14'0'0,"-6"12"0"15,15-26 1-15,0 0-68 16</inkml:trace>
  <inkml:trace contextRef="#ctx0" brushRef="#br0" timeOffset="78095.459">22575 12049 100 0,'0'15'0'0,"0"10"4"0,2 3 0 16,1 7-3-16,1 0 1 16,-2 1 0-16,3 1 1 15,3-1-1-15,-1-10 1 16,-2-6 1-16,3-7 0 15,1-6 0-15,4-16 0 16,3-11-3-16,3 0 0 16,1-6 2-16,4-7 0 0,1-7-3 0,3 5 0 31,-1 4 2-31,-1 7 0 16,0 8 0-16,3 10 0 15,4 10-1-15,-7 7 0 16,-2 9 0-16,-10-2 0 15,-6 1-1-15,-8 1 1 0,-6 0-1 16,-1-5 1-16,-4-6-1 16,2-6 1-16,-2-4-1 0,5-7 0 15,2-5 0-15,12-7 1 16,8-5-1-16,8 1 1 0,7 2-1 16,4 2 0-16,6 1 0 31,-1 8 1-31,0 8-1 15,-1 6 0-15,-1 8 0 16,-6 10 0-16,-9 8 0 0,-1 0 0 16,-1 6-2-16,-7-4 0 15,-3 2-21-15,-3-9 1 16,-1 0-55-16</inkml:trace>
  <inkml:trace contextRef="#ctx0" brushRef="#br0" timeOffset="78264.664">23716 12159 131 0,'-6'13'0'0,"-1"7"0"0,-2 4 1 31,0 5-1-31,-1 2 1 16,1 0-98-16</inkml:trace>
  <inkml:trace contextRef="#ctx0" brushRef="#br0" timeOffset="78611.791">24119 11692 156 0,'-5'7'0'15,"-4"4"0"-15,5 4 0 0,4 1 0 0,0 8 0 16,0 7-1-16,-2 2 1 16,-1 4 0-16,-1 5 0 15,0 8-1-15,1 3 1 16,1 7 0-16,2-1 0 31,2-1 0-31,-2-3 0 16,-2-3 0-16,-2-14 0 15,-3-9-1-15,5-5 0 0,2-6-14 16,2-5 0-16,0 0-69 16</inkml:trace>
  <inkml:trace contextRef="#ctx0" brushRef="#br0" timeOffset="78898.539">24474 12152 141 0,'-11'0'0'0,"-10"0"1"16,1 2 0-16,-4-1 0 15,-3 7 0-15,-4 5-1 16,9-1 0-16,1 3 0 16,12 7 0-16,9 4-1 0,8-1 0 15,6 3 1-15,8-3 0 16,9 1 0-16,1-13 0 16,1-9-4-16,0-8 0 15,0-7-48 1,-6-2 1-16,-1 0 43 0</inkml:trace>
  <inkml:trace contextRef="#ctx0" brushRef="#br0" timeOffset="79311.909">24778 12342 80 0,'-2'8'0'16,"-3"3"0"-16,8 1 1 31,5 5 0-31,-1-6 1 16,-1-4-2-16,1 2 1 0,-2 0 0 15,-5-9 0-15,6 11 4 0,-6-11 0 16,-6-12 1-16,1 1 1 16,-2-2-7-16,5-7 1 15,-2-4 2-15,0 2 0 16,3-2-1-1,2-3 1-15,5-3-1 0,-2 10 0 16,5 4-1-16,0 8 0 0,2 6 1 16,4 2 0-16,1 6-2 15,-5-2 1-15,-2 1-1 16,-9-5 0-16,8 11 0 16,-8-11 0-1,-2 11 0-15,0-4 0 16,0 1-2-16,2-8 1 15,-2 11-51-15,2-11 0 16,0 0 52-16,-9 0 0 16,0 0-16-16</inkml:trace>
  <inkml:trace contextRef="#ctx0" brushRef="#br0" timeOffset="79919.124">24595 12181 111 0,'0'0'0'16,"1"-9"3"-16,-10 7 0 16,-5 4-1-16,3 0 0 15,-4 1-2-15,6-1 1 16,3 2 1-16,6-4 0 0,-11 4 0 15,11-4 0-15,-5 10 3 16,7 3 0-16,1 4-1 16,6 7 1-1,2 5-2-15,0 2 0 16,-1 6-2-16,-3-6 0 0,0-2-1 16,-1-7 1-16,-3-5-1 15,-1-3 1-15,-2-3-1 16,8-2 0-16,-3-3-2 15,-5-6 1-15,0 0-112 16</inkml:trace>
  <inkml:trace contextRef="#ctx0" brushRef="#br0" timeOffset="80542.041">24802 12210 106 0,'0'8'0'0,"2"6"4"0,-2-14 0 15,-2-9-1-15,0 2 1 16,0-1-4-16,2 8 0 16,-3-11 3-16,3 11 1 15,0 10-4-15,5 12 0 16,2 12 1 0,6 5 0-16,6 9 2 0,-1-6 1 15,4 0 0-15,-2-4 1 0,-2 1-4 16,-3-10 0-16,-4-7 2 15,-2-6 0 1,-3-5-2-16,-6-11 1 16,7-9-2-16,-5-14 1 15,-2-12 0-15,4-4 0 16,-1-5 0-16,10-2 1 16,4-3-2-16,3 1 0 15,2 1 0-15,2 8 1 16,-2 8-2-16,5 7 1 15,-1 1-119-15</inkml:trace>
  <inkml:trace contextRef="#ctx0" brushRef="#br0" timeOffset="80700.564">25616 12489 171 0,'0'0'0'0,"0"0"-4"15,0 0 1-15,0 0-116 16</inkml:trace>
  <inkml:trace contextRef="#ctx0" brushRef="#br0" timeOffset="82599.361">21841 13293 183 0,'0'20'0'16,"0"15"0"-16,2 9 1 0,0 11-1 15,-1 5 0-15,3 8 0 16,0 18 0-16,-1 15 0 15,1-15 0 1,-2-4 0-16,3-12 0 0,1-10-9 16,-2-21 0-16,-3-21-60 0,-1 4 0 15,0-9 68-15,0-13 0 16,0 0-15-16</inkml:trace>
  <inkml:trace contextRef="#ctx0" brushRef="#br0" timeOffset="83441.578">21808 13465 100 0,'0'0'0'16,"-9"-7"9"-16,0-2 0 15,-4-4-6-15,3 2 0 16,1 0 2-16,0-2 0 16,2-2-2-16,1 1 1 0,1-1-4 15,3-3 1-15,4-1 2 16,18 1 1-16,11 0 5 16,2 1 0-16,6 3-3 15,7 3 0 1,5 5-1-16,4 6 1 15,2 6-6-15,-6 12 0 16,-5 9 0-16,-7 8 0 16,-10 9 0-16,-5 4 0 15,-8 3 1-15,-10 0 0 16,-12 4-1-16,-12-7 0 16,-15-4-5-16,-22-2 0 15,-20 0 5-15,7-16 0 16,-4-12 0-16,21-12 1 0,12-11 4 0,10 2 0 15,11-1-6-15,7-3 1 16,7 0 0-16,15 4 1 16,13 7-2-16,5 7 0 15,6 4 1-15,7 8 1 16,8 8-3-16,-1 4 0 16,5 4 3-16,-5 0 0 0,1 0-1 15,-6 0 0-15,-6-2-4 16,-1-4 1-16,-2-2-12 15,-8-5 1 1,1 0-95-16</inkml:trace>
  <inkml:trace contextRef="#ctx0" brushRef="#br0" timeOffset="83842.056">22523 13721 134 0,'-3'15'0'16,"-3"14"1"-16,8-21 1 0,4-14-1 0,-6 6 1 15,0 0-2-15,-2 15 0 16,0 7 0-16,0 4 1 16,-2 5 0-16,6-2 1 15,2 2 1-15,7-3 0 31,4-1-2-31,8-5 1 16,7-5 1-16,-1-10 0 0,4-7-1 16,-2-7 0-16,0-6-2 15,-3-2 0-15,-4-3 1 16,-4-1 1-16,-5 1-2 16,-2 2 0-16,-6 1 0 15,-2 4 1-15,-1 4-1 16,-4 7 0-16,0 0 0 0,4 9 0 15,1 7 0-15,4 1 0 16,2 3 0-16,0-2 0 16,0-1-5-16,-1-4 1 15,-1-2-110-15</inkml:trace>
  <inkml:trace contextRef="#ctx0" brushRef="#br0" timeOffset="84202.04">23109 13707 128 0,'5'11'0'15,"6"7"1"-15,-5 6 0 16,-1 5 2-16,-3 2 1 0,-2 4 0 16,-2-4 1-16,0 2-4 15,0-9 1-15,-1-9-1 16,-3-2 1-16,1-6-1 15,5-7 0-15,-11-17 0 16,13-3 0 0,3-9-1-16,6-4 1 0,4-4-1 15,-1 4 1-15,1 4 1 0,3 3 0 16,4 4-2-16,-3 8 1 16,-4 5 0-16,5 18 0 15,0 13-1-15,-2 3 1 16,1 8-1-1,-7 0 0-15,-2 4-1 16,-3-9 0-16,-3-7-24 0,-1-4 1 16,1-1-53-16</inkml:trace>
  <inkml:trace contextRef="#ctx0" brushRef="#br0" timeOffset="84572.93">23637 13628 149 0,'0'15'0'0,"0"10"1"15,-2 1 0-15,0 5-1 16,0 2 1-16,1 4-1 0,-3-1 1 31,0 1-1-31,1-9 1 16,-1-3-1-16,2-7 0 15,0-5 0-15,4-7 0 16,2-3 0-16,3-10 0 16,4-9 0-16,4-8 1 15,5-7-1-15,0 0 1 0,4-1-1 16,-4 1 1-16,0 6-1 0,2 6 1 16,2 10-1-16,0 9 0 15,2 7 0-15,-4 14 0 16,0 12 0-16,-4 1 0 15,-3 7 0-15,-4-7 0 16,-4 1-17-16,-1-11 0 16,-1 0-68-16</inkml:trace>
  <inkml:trace contextRef="#ctx0" brushRef="#br0" timeOffset="84778.023">24261 13678 139 0,'2'12'0'16,"1"9"0"-16,-3 4 1 15,-2 10 0-15,-1 0 1 16,-3 1-2-16,1-4 0 31,-3-1-48-31,1-9 1 16,0 0 26-16</inkml:trace>
  <inkml:trace contextRef="#ctx0" brushRef="#br0" timeOffset="84941.785">24195 13333 146 0,'3'22'0'0,"-1"17"-2"15,-2-39 1-15,-5-8-51 16,5 8 1-16,0 0 37 16</inkml:trace>
  <inkml:trace contextRef="#ctx0" brushRef="#br0" timeOffset="85716.575">24360 13765 92 0,'0'0'0'16,"-15"0"13"-16,10 10 1 16,-1 4-8-16,2-1 0 15,3-4-2-15,1-9 0 16,-4 8-1-16,4-8 1 16,-2-15-4-16,8-3 0 15,5-6 0-15,3-4 0 16,6-1 0-16,4 7 0 15,9 7 0-15,0 8 0 16,0 7 0-16,0 13 1 16,-5 13-1-16,-4-1 1 15,-6 6-1-15,-3-5 0 0,-6 0-6 16,-2-10 0-16,-3-3-13 16,3-11 1-16,2-10 14 15,8-3 1-15,1-7 1 16,14-2 1-16,2-2 4 15,7-2 1-15,1 2-1 16,0 0 0-16,-5 2-3 16,-10 4 1-16,-5 3 3 0,-5 4 0 15,-6 1-4-15,-11 8 0 16,0 0 0-16,-11 11 0 16,-7 8 1-16,-3 3 0 15,-1 3 5-15,8 3 1 16,3 1 1-16,7-3 1 15,6-3-4-15,3-6 0 16,3-6-4-16,1-9 1 16,4-8 1-16,1-10 1 15,5-8-4-15,-3 2 1 16,1 0-1-16,-3 4 0 16,-4 3 0-16,2 15 0 15,1 11 0-15,2 22 1 16,-2 18-1-16,-2 15 0 15,-2 15 0-15,-2 25 0 16,-3 26 0-16,-10-13 0 16,-8 2 0-16,-14-31 1 15,-10-23-1-15,-6-30 1 0,-8-26 0 16,16-18 0-16,4-23 5 0,16-4 1 16,9-18-4-16,12-1 1 15,10-7-2-15,18-15 0 16,16-13-2-1,-1 11 0-15,2 4 0 16,-5 12 0-16,-1 10-15 16,-11 20 0-16,-9 12-50 15,11 3 1-15,0-2 58 0</inkml:trace>
  <inkml:trace contextRef="#ctx0" brushRef="#br0" timeOffset="86021.401">25710 13101 158 0,'-4'12'0'15,"-3"12"0"-15,13-17 0 16,5-7-2-16,-2 11 1 15,-2 8 1-15,-3 12 0 16,3 13 0-16,-5 7 0 16,-2 8 0-16,-2 3 1 0,-5 8 0 15,5-3 0-15,0 3-1 16,-3-9 1-16,3-7-2 0,-2-11 0 16,2-12-44-16,0-7 0 15,1-1 9-15</inkml:trace>
  <inkml:trace contextRef="#ctx0" brushRef="#br0" timeOffset="86238.651">26082 13152 164 0,'-18'2'0'0,"-6"3"1"0,-18 1 1 16,-15-1-1-16,-5 4 0 15,-12 2-1-15,-4 2 0 16,-5 4-4-16,-11 10 1 16,1 1-114-16</inkml:trace>
  <inkml:trace contextRef="#ctx0" brushRef="#br0" timeOffset="86457.636">26119 13773 157 0,'-5'14'0'0,"-5"10"0"0,3 4 0 15,2 3-2 1,-1-5 1-16,-1 1-61 16,1-9 0-16,1-1 58 15</inkml:trace>
  <inkml:trace contextRef="#ctx0" brushRef="#br0" timeOffset="86643.802">26371 13445 102 0,'-4'7'0'16,"-2"8"0"-16,3 0 0 15,1 1-35-15,-4 4 1 16,1 0 21-16</inkml:trace>
  <inkml:trace contextRef="#ctx0" brushRef="#br0" timeOffset="87263.899">26271 13842 147 0,'0'-22'0'15,"4"-11"1"-15,-4 33 1 16,6 10-2-16,1-3 1 31,-2 2-1-31,6-9 1 0,4-5-1 0,3-6 0 16,6-8 0-16,2 1 0 15,2-2 0-15,1 3 0 16,0 1 1 0,-3 7 0-16,-2 5 0 0,-2 11 1 0,-2 8-2 15,-7 5 1-15,-4 11 0 32,0-5 0-32,-5-4-1 0,-2-6 1 15,-2-5-1-15,-2-1 0 16,-2-9 1-16,-1-13 0 15,-1-12-1-15,8-4 0 16,5-5 0-16,8 6 0 16,9-1 0-16,2 8 0 15,1 6 0-15,1 4 1 16,-1 7-1-16,-1 12 0 0,-2 9 0 0,-2 8 1 16,-4 9-1-16,-2-1 0 15,-3 7 0-15,-3-6 0 31,-5-1 0-31,2-6 0 16,1-6 0-16,5-6 1 0,-1-3 0 0,10-9 0 31,2-8 0-31,2-7 1 16,1-7 1-16,-1-6 0 0,-2-5-2 16,-2-2 0-16,-4-2 4 15,-8 1 0-15,-3 3-6 16,-7 5 0-16,-4 4 0 15,-12 7 1-15,-12 6-1 16,2 11 1-16,-3 9-1 0,7 3 1 16,0 6 0-16,13 2 0 15,9 3 0-15,9 4 0 16,8 2 4-16,12-1 1 16,9 2-5-16,8-6 0 15,4 1-12-15,7-9 0 16,-2 0-108-16</inkml:trace>
  <inkml:trace contextRef="#ctx0" brushRef="#br0" timeOffset="87438.173">27862 13306 167 0,'-5'13'0'16,"1"7"-16"-16,-3 0 1 16,-1 0-80-16</inkml:trace>
  <inkml:trace contextRef="#ctx0" brushRef="#br0" timeOffset="87561.313">27805 13692 188 0,'6'9'0'16,"5"6"-3"-16,-8 1 1 15,-4 3-11 1,-1 5 0-16,0-1-98 0</inkml:trace>
  <inkml:trace contextRef="#ctx0" brushRef="#br0" timeOffset="88565.287">21753 15256 149 0,'0'0'0'16,"0"0"1"-16,-2-18 1 16,0-13 2-1,9 0 1-15,6-6 8 0,9 2 1 16,8 1-14-1,12 6 0-15,9 3 0 16,10 21 0-16,10 13 3 16,-5 13 1-16,0 13-4 0,8 27 0 15,3 22 2 1,-15 26 0-16,-10 26-3 0,-23-1 1 0,-20 12 1 16,-22-2 1-1,-23 1-2-15,-12-19 0 16,-14-12 1-16,-17-29 0 15,-15-20 0-15,2-26 0 16,-1-21 0-16,10-29 1 16,6-23 1-16,6-18 0 15,3-15-1-15,15-24 0 16,9-19-2-16,12-7 1 0,10-8-1 0,19 5 0 16,14 7-2-16,7 15 1 15,11 12-16-15,8 18 0 16,9 15 7-16,2 12 0 31,5 14-57-31,13 17 0 0,0 0 66 0</inkml:trace>
  <inkml:trace contextRef="#ctx0" brushRef="#br0" timeOffset="88895.328">22766 14679 161 0,'-10'8'0'0,"-6"3"0"16,18-2 0-16,9 0 0 16,0 13 0-16,3 7 0 0,-12 15 0 15,-7 11 0-15,-8 20 0 16,-7 19 0-16,-13 38 1 15,-10 31 8 1,18-2 1-16,8 11-10 0,25-14 1 16,15-6 3-16,10-20 0 15,10-13 0-15,3-15 0 16,3-12-5-16,-7-17 0 16,-3-17-23-16,-3-5 1 15,-1-12-32-15,11-10 1 16,0 2 41-16</inkml:trace>
  <inkml:trace contextRef="#ctx0" brushRef="#br0" timeOffset="90857.149">23624 14848 111 0,'0'0'0'0,"-9"15"4"16,-4-3 0-16,-5 5 0 0,-2 10 0 0,-4 8 1 0,4 17 0 16,1 10-1-16,5 6 1 15,3 14-2-15,3 13 0 32,3 19 1-17,6-8 1-15,7 2-1 0,3-7 1 16,5-8-5-16,3-12 0 15,3-6 0-15,7-5 1 0,6-12 0 16,3-5 1-16,5-5-4 16,1-6 0-1,0-7-63-15,2-2 1 16,-1 0 53-16</inkml:trace>
  <inkml:trace contextRef="#ctx0" brushRef="#br0" timeOffset="91317.045">24127 15330 140 0,'-2'13'0'16,"0"10"0"-16,2-23 1 16,-9-3-1-16,9 3 1 15,0 0 2-15,2 16 1 16,0 14-1-16,-2 8 1 16,-4 10-3-16,2 12 0 15,0 11 4-15,6 3 0 0,1 5-2 16,3 8 0-1,3 16-3-15,-4-28 1 0,-1-13-3 16,-1-18 0-16,1-12-32 0,-1-5 1 16,1-1-33-16</inkml:trace>
  <inkml:trace contextRef="#ctx0" brushRef="#br0" timeOffset="91701.465">24376 15489 157 0,'4'15'0'15,"0"10"0"-15,5 14 1 16,4 10 1-16,3 3 0 15,1 4-2-15,5 5 0 16,-2-3 1-16,4 3 0 0,1-2-1 16,7-1 0-1,2 6 0-15,-12-31 1 0,-9-20 4 0,2-18 0 16,0-19 3-16,3-7 1 16,2-12-8-16,-3 0 0 15,-3-5-2-15,-1 2 1 31,-4 2-1-31,1-3 0 16,-5 1-12-16,4 5 0 16,0 7-58-16,6 2 0 15,-2 1 75-15</inkml:trace>
  <inkml:trace contextRef="#ctx0" brushRef="#br0" timeOffset="91969.949">25103 15447 176 0,'-2'13'0'16,"-2"9"0"-16,-1 7 0 16,-4 8-1-16,1 12 1 15,-1 8 0-15,0 5 1 16,0 4-1-16,3 2 0 15,3-2 0-15,1 9 0 16,4 9-1-16,1-32 0 16,5-19-9-16,-3-4 1 15,2-15-50-15,1-1 1 16,-1 2 47-16</inkml:trace>
  <inkml:trace contextRef="#ctx0" brushRef="#br0" timeOffset="92238.234">25594 15628 160 0,'2'17'0'16,"4"14"0"-1,-3 13 0-15,1 11 0 16,0 0 0-16,1 3 0 16,3-1 0-16,-1-2 0 0,0-4 0 15,3-1-35-15,-5-13 1 16,1-3-22-16</inkml:trace>
  <inkml:trace contextRef="#ctx0" brushRef="#br0" timeOffset="92486.023">25439 15986 143 0,'14'3'0'0,"6"3"7"16,-5-6 1-16,2 3-7 0,3-3 0 31,2-3 5-31,3 3 1 0,-1-4-5 0,6 2 1 16,1-5-2-16,6-2 1 15,3 0-2 1,2-4 0 0,4 4-1-16,-2 1 0 15,2-1-9-15,-6 0 0 0,-3 3-51 16,-8 1 1-16,1-2 50 16</inkml:trace>
  <inkml:trace contextRef="#ctx0" brushRef="#br0" timeOffset="92923.299">26394 15300 157 0,'0'13'0'16,"2"9"0"-16,0 9 1 16,-2 12 0-16,2 6 1 15,-2 8-2-15,2 7 0 16,-2 7 2-16,3 15 0 16,3 13-2-16,3-7 1 15,6-6-1-15,-4-11 1 0,0-13-1 16,-4-23 0-16,-1-21-11 15,-3-5 0-15,1 0-92 16</inkml:trace>
  <inkml:trace contextRef="#ctx0" brushRef="#br0" timeOffset="93479.44">27097 15330 163 0,'0'0'0'16,"-17"11"0"-16,17-11 1 16,17 3-1-16,-6 3 0 15,2 1 0-15,-6 1 0 16,-5-1 0-16,-11 0 0 15,-8 8 0-15,-1-6 0 16,-6-2 0-16,-9-1 0 16,-9-2 0-16,0-1 0 15,-4-3 0-15,7 0 0 16,4 0 0-16,2 4 0 16,4 1 0-16,5 8 1 0,2 5 0 15,11 4 1-15,2 4-2 16,4 9 0-16,5 5 0 15,-2 6 1-15,2 5-1 16,2 4 0-16,3 4 0 16,4 1 0-16,2 3 7 15,-2-10 1-15,-5-4-10 16,-2-5 1-16,-4-4 2 16,2-10 0-16,-4-10 4 0,4-7 1 15,0-6-7-15,0-7 1 16,8-7 2-16,5-6 1 15,5-5-4-15,2-1 0 16,6 3 1-16,3 1 0 16,6 0-2-16,-4 6 0 15,4 2-35-15,-2 7 0 16,-2-4-39-16</inkml:trace>
  <inkml:trace contextRef="#ctx0" brushRef="#br0" timeOffset="93689.348">27139 15832 152 0,'-2'12'0'16,"1"10"0"-16,-21-14 0 0,-10-8 0 0,5 0 1 16,-4-2-1-16,-6 2 0 15,-7 2-1-15,4 0 1 16,-3 5-13-1,8-2 0-15,10 1-36 16,5 7 1-16,-2 0 42 16</inkml:trace>
  <inkml:trace contextRef="#ctx0" brushRef="#br0" timeOffset="94020.435">27572 15335 165 0,'0'28'0'16,"0"14"0"-16,0 16 1 15,-4 18 2-15,3 15 1 16,-7 15-1-16,3-3 0 16,-1 0 4-16,-1-1 1 15,3-5-7-15,-5-13 0 0,0-12-1 16,3-15 0-16,-3-13-1 16,4-19 0-16,3-14-9 0,0-2 1 15,-2 1-117-15</inkml:trace>
  <inkml:trace contextRef="#ctx0" brushRef="#br0" timeOffset="94922.549">27664 14731 125 0,'13'11'0'16,"9"11"-1"-16,0 0 1 0,2 9 0 15,5 9 1-15,4 8-2 16,-2 5 1-16,6 9 3 16,7 32 1-16,7 27 4 15,-3 14 1-15,2 21-3 0,-8-2 0 16,-4 7-4-16,-10-11 1 15,-12-2-2-15,-16-21 1 16,-14-17 1 0,-14-17 0-16,-14-18 5 0,-2-18 1 15,-8-20-11-15,5-8 0 0,-3-11 2 32,19-3 0-32,7-8-1 15,10-1 1-15,10-6-8 16,9 0 1-16,14 3-69 0,-3-6 0 15,-1 3 84-15</inkml:trace>
  <inkml:trace contextRef="#ctx0" brushRef="#br0" timeOffset="96889.343">28655 16308 113 0,'0'0'0'0,"12"11"6"15,-4-7 1-15,-3-4-2 16,14-4 1-16,6-9-6 15,5-7 1-15,3-9 0 0,3-8 1 16,5-12 0-16,-1-12 1 16,0-7-2-16,3-23 1 15,1-19 0-15,-11 4 0 16,-11-6-1-16,-8 15 0 16,-10 12 0-16,-6 10 0 15,-7 13-1-15,2 22 1 16,-2 18-1-16,-4 4 0 0,-2 10 0 15,-7 19 0-15,-9 17 0 0,9 12 0 32,0 13 0-32,3 9 1 15,1 10-1-15,5 14 1 16,-1 15 0-16,1-12 0 16,4-3 2-16,7-10 1 15,4-14-4-15,10-2 0 16,7-5 3-16,8-3 0 15,4-9-2-15,-3-15 1 0,-2-15-3 16,1-11 0-16,4-6 4 16,-3-11 0-16,-2-1-5 0,-3-13 1 15,3-10 2 1,-4 4 0-16,-2-5-1 0,10 3 0 16,-1-1 0-16,2 12 0 15,4 6-2-15,-4 4 1 16,0 3 2-16,-7 4 0 15,-7 7-2-15,-8 2 0 16,-7 2 1-16,-11 12 0 0,-13 8-1 0,-6 4 1 16,-5 5 0-16,-2 4 0 31,2 5-1-31,2 0 0 16,2 3 1-16,10-1 1 15,10 0-2-15,7-9 1 16,8-8 0-16,12-3 0 15,10-9 3-15,3-7 0 16,9-8-5-16,-3-9 1 16,1-11 2-16,-8-6 1 0,-1-8-3 15,-11 5 1-15,-5 1-2 16,-4 8 1-16,-7 0 1 16,2 4 0-16,-4 5-1 0,-9 2 0 15,-10 0 0-15,-3 2 1 16,-3 4-1-16,6-3 1 15,5 8 0-15,1-2 0 16,7 2-1-16,6 0 1 16,2 6 0-16,11-6 1 15,15 0-1-15,3-4 1 16,5-5 1-16,5 0 0 16,8-4-3-16,1-2 0 0,-1-6 2 31,5-1 0-31,-5 0-1 0,-5 3 0 15,-7 3 0-15,-10 3 0 16,-5 4-1 0,-12 9 1-16,-10 7 0 0,-13 4 0 15,-11 2-1-15,-13 7 0 16,-12 0 1-16,-1 0 0 16,-3 2 0-16,9 2 0 0,7-2 0 15,19 9 0-15,9 4-1 16,20 0 1-1,14 2 1-15,16-6 0 16,8-2 4-16,6-14 0 0,2-6-5 16,13-18 0-16,9-10 1 15,-17-12 0 1,-10-13-2-16,-16 6 1 16,-16-3 0-16,-9-1 0 15,-7 0-1-15,-8 11 1 16,-10 4-3-16,-3 14 1 15,-5 13 2-15,2 18 0 16,-2 17 0-16,6 18 0 16,-3 18 1-16,1 34 1 0,-2 25-2 0,-6-6 0 15,-2 5 3-15,-3-23 1 16,-5-9-2-16,-8-22 0 16,-6-13-2-1,-9-18 0-15,-3-18 0 16,18-17 0-16,5-16-1 15,10-12 1-15,5-14 0 16,11-9 0-16,10-7 2 0,6-4 1 16,16-4-2-16,12-14 0 15,18-14 0-15,1 19 1 16,9 4-3-16,-6 18 1 16,2 13-11-16,-6 13 1 15,-1 1-121-15</inkml:trace>
  <inkml:trace contextRef="#ctx0" brushRef="#br0" timeOffset="97322.745">30522 15090 163 0,'0'16'0'0,"-3"14"0"0,-3 8 0 16,2 8 1-16,-1 7 0 16,1 9 2-16,-1 6 0 15,-3 5-1-15,3 19 0 16,-1 16-3-16,-1-11 1 16,1-4 4-16,1-8 0 15,-2-10-4-15,1-4 0 16,6-8 0-16,6-20 0 15,-3-13-2-15,3-8 1 16,1-11-56-16,2 0 1 16,1-2 24-16</inkml:trace>
  <inkml:trace contextRef="#ctx0" brushRef="#br0" timeOffset="97709.921">30676 15308 164 0,'4'16'0'0,"5"10"1"16,0 11 0-16,4 8-1 15,0 8 1-15,2 10 0 16,3 5 1-16,0 1-2 15,12 15 0-15,3 10 3 16,3-15 0-16,5-3-2 16,-1-15 1-16,4-8 1 15,-3-13 0-15,-5-18 2 16,-8-16 0-16,-6-21-5 0,0-7 0 16,0-14 0-16,-8-8 0 15,-1-13 2-15,0 0 0 16,-4-5-1-16,2-10 0 15,-3-12-2-15,1 24 1 16,-5 10-1-16,-3 10 1 16,3 7-2-16,-4 0 1 0,4 2-43 15,-4 9 1-15,0 2-25 16</inkml:trace>
  <inkml:trace contextRef="#ctx0" brushRef="#br0" timeOffset="98094.385">31491 15123 147 0,'4'13'0'0,"5"9"-1"0,-13 9 1 16,-5 16 0-16,3 8 1 16,1 9 0-16,-2 10 0 15,-3 10 1-15,1 19 1 16,0 14 2-16,5-7 1 16,4-2-4-16,4-11 0 0,2-7 8 15,-3-17 0-15,1-11-11 16,1-16 0-16,1-8 2 15,-2-16 1 1,-4-16-2-16,0-6 0 16,0 0-9-16,0 0 1 15,16-9-69-15,-5 5 1 16,2 2 83-16</inkml:trace>
  <inkml:trace contextRef="#ctx0" brushRef="#br0" timeOffset="98694.999">31935 13971 130 0,'11'7'0'16,"5"4"0"-16,-1 9 0 15,3 8 0-15,1 6 0 16,1 10 1-16,0 15 1 16,2 12 3-16,6 36 1 0,6 28-1 0,1 14 0 15,2 23-3-15,-9 2 0 16,-5 7-1-16,-2 0 1 31,-10 10-2-31,-11-19 1 0,-10-5 6 0,-8-15 1 16,-9-15-2-16,-14-5 0 31,-8-11-6-31,5-15 1 0,-6-12 1 16,10-12 0-16,3-14 0 15,-3-15 0-15,3-9-3 16,13-13 1-16,4-13-2 15,5-5 0-15,6-4-10 16,9-9 0-16,0 0-64 16,0 0 1-16,0 0 84 0</inkml:trace>
  <inkml:trace contextRef="#ctx0" brushRef="#br0" timeOffset="98939.087">32715 16753 191 0,'0'0'-7'0,"0"0"1"15,0 0-123-15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A2DB0-ED42-4BA9-97D4-3103DF415320}"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336D0-BB87-4158-9DDA-BA914A234D18}" type="slidenum">
              <a:rPr lang="en-US" smtClean="0"/>
              <a:t>‹#›</a:t>
            </a:fld>
            <a:endParaRPr lang="en-US"/>
          </a:p>
        </p:txBody>
      </p:sp>
    </p:spTree>
    <p:extLst>
      <p:ext uri="{BB962C8B-B14F-4D97-AF65-F5344CB8AC3E}">
        <p14:creationId xmlns:p14="http://schemas.microsoft.com/office/powerpoint/2010/main" val="5935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1</a:t>
            </a:fld>
            <a:endParaRPr lang="en-US"/>
          </a:p>
        </p:txBody>
      </p:sp>
    </p:spTree>
    <p:extLst>
      <p:ext uri="{BB962C8B-B14F-4D97-AF65-F5344CB8AC3E}">
        <p14:creationId xmlns:p14="http://schemas.microsoft.com/office/powerpoint/2010/main" val="3483375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B5EC2F33-17DA-436E-A851-E42A0D33E292}" type="datetime1">
              <a:rPr lang="en-US" smtClean="0"/>
              <a:t>3/8/2019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20B1D116-9EEC-4608-812B-930500586DFA}" type="datetime1">
              <a:rPr lang="en-US" smtClean="0"/>
              <a:t>3/8/2019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userDrawn="1"/>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dirty="0"/>
              <a:t>Click to edit Master title style</a:t>
            </a:r>
          </a:p>
        </p:txBody>
      </p:sp>
      <p:grpSp>
        <p:nvGrpSpPr>
          <p:cNvPr id="13" name="Group 12">
            <a:extLst>
              <a:ext uri="{FF2B5EF4-FFF2-40B4-BE49-F238E27FC236}">
                <a16:creationId xmlns:a16="http://schemas.microsoft.com/office/drawing/2014/main" id="{FB754F48-B758-43EB-980F-1E2884C8E2A7}"/>
              </a:ext>
            </a:extLst>
          </p:cNvPr>
          <p:cNvGrpSpPr/>
          <p:nvPr userDrawn="1"/>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lvl1pPr marL="91440" indent="-91440">
              <a:buClr>
                <a:srgbClr val="4C3282"/>
              </a:buClr>
              <a:buFont typeface="Segoe UI Semilight" panose="020B0402040204020203" pitchFamily="34" charset="0"/>
              <a:buChar char="-"/>
              <a:defRPr/>
            </a:lvl1pPr>
            <a:lvl2pPr>
              <a:buClr>
                <a:srgbClr val="4C3282"/>
              </a:buClr>
              <a:defRPr/>
            </a:lvl2pPr>
            <a:lvl3pPr>
              <a:buClr>
                <a:srgbClr val="4C3282"/>
              </a:buClr>
              <a:defRPr/>
            </a:lvl3pPr>
            <a:lvl4pPr>
              <a:buClr>
                <a:srgbClr val="4C3282"/>
              </a:buClr>
              <a:defRPr/>
            </a:lvl4pPr>
            <a:lvl5pPr>
              <a:buClr>
                <a:srgbClr val="4C328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77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userDrawn="1"/>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20B1D116-9EEC-4608-812B-930500586DFA}" type="datetime1">
              <a:rPr lang="en-US" smtClean="0"/>
              <a:t>3/8/2019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659665DE-58FC-41F4-AC58-2C90A5E00527}" type="slidenum">
              <a:rPr lang="en-US" smtClean="0"/>
              <a:pPr/>
              <a:t>‹#›</a:t>
            </a:fld>
            <a:endParaRPr lang="en-US"/>
          </a:p>
        </p:txBody>
      </p:sp>
      <p:sp>
        <p:nvSpPr>
          <p:cNvPr id="7" name="Oval 6">
            <a:extLst>
              <a:ext uri="{FF2B5EF4-FFF2-40B4-BE49-F238E27FC236}">
                <a16:creationId xmlns:a16="http://schemas.microsoft.com/office/drawing/2014/main" id="{886714E5-EBF9-4569-A5F7-79EC8ADBC566}"/>
              </a:ext>
            </a:extLst>
          </p:cNvPr>
          <p:cNvSpPr/>
          <p:nvPr userDrawn="1"/>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userDrawn="1"/>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userDrawn="1"/>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7050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C2204-D29B-4470-B3F3-74BB4720C8BD}" type="datetime1">
              <a:rPr lang="en-US" smtClean="0"/>
              <a:t>3/8/2019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165039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77A1C4-F49F-4502-B33D-B8ED0A36CCF4}" type="datetime1">
              <a:rPr lang="en-US" smtClean="0"/>
              <a:t>3/8/2019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7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809" y="1512984"/>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2562C-2DAC-44DC-8D70-6EE9220D4C24}" type="datetime1">
              <a:rPr lang="en-US" smtClean="0"/>
              <a:t>3/8/2019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7666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7" name="Date Placeholder 6"/>
          <p:cNvSpPr>
            <a:spLocks noGrp="1"/>
          </p:cNvSpPr>
          <p:nvPr>
            <p:ph type="dt" sz="half" idx="10"/>
          </p:nvPr>
        </p:nvSpPr>
        <p:spPr/>
        <p:txBody>
          <a:bodyPr/>
          <a:lstStyle/>
          <a:p>
            <a:fld id="{A37AD04B-10FF-4801-A134-D6688E0221BA}" type="datetime1">
              <a:rPr lang="en-US" smtClean="0"/>
              <a:t>3/8/2019</a:t>
            </a:fld>
            <a:endParaRPr lang="en-US"/>
          </a:p>
        </p:txBody>
      </p:sp>
      <p:sp>
        <p:nvSpPr>
          <p:cNvPr id="8" name="Footer Placeholder 7"/>
          <p:cNvSpPr>
            <a:spLocks noGrp="1"/>
          </p:cNvSpPr>
          <p:nvPr>
            <p:ph type="ftr" sz="quarter" idx="11"/>
          </p:nvPr>
        </p:nvSpPr>
        <p:spPr/>
        <p:txBody>
          <a:bodyPr/>
          <a:lstStyle/>
          <a:p>
            <a:r>
              <a:rPr lang="en-US"/>
              <a:t>CSE 373 SP 18 - Kasey Champion</a:t>
            </a:r>
          </a:p>
        </p:txBody>
      </p:sp>
      <p:sp>
        <p:nvSpPr>
          <p:cNvPr id="9" name="Slide Number Placeholder 8"/>
          <p:cNvSpPr>
            <a:spLocks noGrp="1"/>
          </p:cNvSpPr>
          <p:nvPr>
            <p:ph type="sldNum" sz="quarter" idx="12"/>
          </p:nvPr>
        </p:nvSpPr>
        <p:spPr/>
        <p:txBody>
          <a:bodyPr/>
          <a:lstStyle/>
          <a:p>
            <a:fld id="{659665DE-58FC-41F4-AC58-2C90A5E00527}"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10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EC20A-4AF7-4E30-ADB3-371D26C74958}" type="datetime1">
              <a:rPr lang="en-US" smtClean="0"/>
              <a:t>3/8/2019</a:t>
            </a:fld>
            <a:endParaRPr lang="en-US"/>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87533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216E4-2A0B-4B27-A3A8-D1D355A92CC7}" type="datetime1">
              <a:rPr lang="en-US" smtClean="0"/>
              <a:t>3/8/2019</a:t>
            </a:fld>
            <a:endParaRPr lang="en-US"/>
          </a:p>
        </p:txBody>
      </p:sp>
      <p:sp>
        <p:nvSpPr>
          <p:cNvPr id="3" name="Footer Placeholder 2"/>
          <p:cNvSpPr>
            <a:spLocks noGrp="1"/>
          </p:cNvSpPr>
          <p:nvPr>
            <p:ph type="ftr" sz="quarter" idx="11"/>
          </p:nvPr>
        </p:nvSpPr>
        <p:spPr/>
        <p:txBody>
          <a:bodyPr/>
          <a:lstStyle/>
          <a:p>
            <a:r>
              <a:rPr lang="en-US"/>
              <a:t>CSE 373 SP 18 - Kasey Champion</a:t>
            </a:r>
          </a:p>
        </p:txBody>
      </p:sp>
      <p:sp>
        <p:nvSpPr>
          <p:cNvPr id="4" name="Slide Number Placeholder 3"/>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251561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FF2EE2-AF54-4C36-93AD-A5D9C8C4F0E5}" type="datetime1">
              <a:rPr lang="en-US" smtClean="0"/>
              <a:t>3/8/2019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20B1D116-9EEC-4608-812B-930500586DFA}" type="datetime1">
              <a:rPr lang="en-US" smtClean="0"/>
              <a:t>3/8/2019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userDrawn="1"/>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userDrawn="1"/>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24" name="Rectangle 23">
            <a:extLst>
              <a:ext uri="{FF2B5EF4-FFF2-40B4-BE49-F238E27FC236}">
                <a16:creationId xmlns:a16="http://schemas.microsoft.com/office/drawing/2014/main" id="{4D812236-1A32-4FE2-AB5A-F8F998D835F3}"/>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FB8EB76-3B7A-4486-95E5-0316680FFD7E}"/>
              </a:ext>
            </a:extLst>
          </p:cNvPr>
          <p:cNvCxnSpPr>
            <a:cxnSpLocks/>
          </p:cNvCxnSpPr>
          <p:nvPr userDrawn="1"/>
        </p:nvCxnSpPr>
        <p:spPr>
          <a:xfrm>
            <a:off x="3315880" y="4545974"/>
            <a:ext cx="5590283" cy="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53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20B1D116-9EEC-4608-812B-930500586DFA}" type="datetime1">
              <a:rPr lang="en-US" smtClean="0"/>
              <a:t>3/8/2019</a:t>
            </a:fld>
            <a:endParaRPr lang="en-US"/>
          </a:p>
        </p:txBody>
      </p:sp>
      <p:sp>
        <p:nvSpPr>
          <p:cNvPr id="5" name="Footer Placeholder 4"/>
          <p:cNvSpPr>
            <a:spLocks noGrp="1"/>
          </p:cNvSpPr>
          <p:nvPr>
            <p:ph type="ftr" sz="quarter" idx="3"/>
          </p:nvPr>
        </p:nvSpPr>
        <p:spPr>
          <a:xfrm>
            <a:off x="5715301" y="6521027"/>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r>
              <a:rPr lang="en-US"/>
              <a:t>CSE 373 SP 18 - Kasey Champion</a:t>
            </a:r>
            <a:endParaRPr lang="en-US" dirty="0"/>
          </a:p>
        </p:txBody>
      </p:sp>
      <p:sp>
        <p:nvSpPr>
          <p:cNvPr id="6" name="Slide Number Placeholder 5"/>
          <p:cNvSpPr>
            <a:spLocks noGrp="1"/>
          </p:cNvSpPr>
          <p:nvPr>
            <p:ph type="sldNum" sz="quarter" idx="4"/>
          </p:nvPr>
        </p:nvSpPr>
        <p:spPr>
          <a:xfrm>
            <a:off x="11681670" y="6521027"/>
            <a:ext cx="421923"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659665DE-58FC-41F4-AC58-2C90A5E00527}" type="slidenum">
              <a:rPr lang="en-US" smtClean="0"/>
              <a:pPr/>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81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674C-AD1D-4C9D-88D4-76616DF5B22C}"/>
              </a:ext>
            </a:extLst>
          </p:cNvPr>
          <p:cNvSpPr>
            <a:spLocks noGrp="1"/>
          </p:cNvSpPr>
          <p:nvPr>
            <p:ph type="ctrTitle"/>
          </p:nvPr>
        </p:nvSpPr>
        <p:spPr/>
        <p:txBody>
          <a:bodyPr/>
          <a:lstStyle/>
          <a:p>
            <a:r>
              <a:rPr lang="en-US" dirty="0"/>
              <a:t>Lecture 18: Implementing Graphs</a:t>
            </a:r>
          </a:p>
        </p:txBody>
      </p:sp>
      <p:sp>
        <p:nvSpPr>
          <p:cNvPr id="3" name="Subtitle 2">
            <a:extLst>
              <a:ext uri="{FF2B5EF4-FFF2-40B4-BE49-F238E27FC236}">
                <a16:creationId xmlns:a16="http://schemas.microsoft.com/office/drawing/2014/main" id="{FA5873D0-155C-4A49-BE31-7C26918C8D34}"/>
              </a:ext>
            </a:extLst>
          </p:cNvPr>
          <p:cNvSpPr>
            <a:spLocks noGrp="1"/>
          </p:cNvSpPr>
          <p:nvPr>
            <p:ph type="subTitle" idx="1"/>
          </p:nvPr>
        </p:nvSpPr>
        <p:spPr/>
        <p:txBody>
          <a:bodyPr/>
          <a:lstStyle/>
          <a:p>
            <a:r>
              <a:rPr lang="en-US" dirty="0"/>
              <a:t>CSE 373: Data Structures and Algorithms</a:t>
            </a:r>
          </a:p>
        </p:txBody>
      </p:sp>
      <p:sp>
        <p:nvSpPr>
          <p:cNvPr id="4" name="Footer Placeholder 3">
            <a:extLst>
              <a:ext uri="{FF2B5EF4-FFF2-40B4-BE49-F238E27FC236}">
                <a16:creationId xmlns:a16="http://schemas.microsoft.com/office/drawing/2014/main" id="{7C0660B4-D96C-4E54-B1D6-38FFCDBB589D}"/>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87ADF771-CBF5-4810-A04A-36DE8C4CCBCE}"/>
              </a:ext>
            </a:extLst>
          </p:cNvPr>
          <p:cNvSpPr>
            <a:spLocks noGrp="1"/>
          </p:cNvSpPr>
          <p:nvPr>
            <p:ph type="sldNum" sz="quarter" idx="12"/>
          </p:nvPr>
        </p:nvSpPr>
        <p:spPr/>
        <p:txBody>
          <a:bodyPr/>
          <a:lstStyle/>
          <a:p>
            <a:fld id="{659665DE-58FC-41F4-AC58-2C90A5E00527}" type="slidenum">
              <a:rPr lang="en-US" smtClean="0"/>
              <a:t>1</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82404"/>
            <a:ext cx="457200" cy="296037"/>
          </a:xfrm>
          <a:prstGeom prst="rect">
            <a:avLst/>
          </a:prstGeom>
        </p:spPr>
      </p:pic>
    </p:spTree>
    <p:extLst>
      <p:ext uri="{BB962C8B-B14F-4D97-AF65-F5344CB8AC3E}">
        <p14:creationId xmlns:p14="http://schemas.microsoft.com/office/powerpoint/2010/main" val="249852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5E90-16AA-4544-9F51-834CBDD8B51E}"/>
              </a:ext>
            </a:extLst>
          </p:cNvPr>
          <p:cNvSpPr>
            <a:spLocks noGrp="1"/>
          </p:cNvSpPr>
          <p:nvPr>
            <p:ph type="title"/>
          </p:nvPr>
        </p:nvSpPr>
        <p:spPr/>
        <p:txBody>
          <a:bodyPr/>
          <a:lstStyle/>
          <a:p>
            <a:r>
              <a:rPr lang="en-US" dirty="0"/>
              <a:t>Minimum Spanning Trees</a:t>
            </a:r>
          </a:p>
        </p:txBody>
      </p:sp>
      <p:sp>
        <p:nvSpPr>
          <p:cNvPr id="3" name="Footer Placeholder 2">
            <a:extLst>
              <a:ext uri="{FF2B5EF4-FFF2-40B4-BE49-F238E27FC236}">
                <a16:creationId xmlns:a16="http://schemas.microsoft.com/office/drawing/2014/main" id="{C41A052F-35B0-EC42-A852-AAD80EA4E08D}"/>
              </a:ext>
            </a:extLst>
          </p:cNvPr>
          <p:cNvSpPr>
            <a:spLocks noGrp="1"/>
          </p:cNvSpPr>
          <p:nvPr>
            <p:ph type="ftr" sz="quarter" idx="11"/>
          </p:nvPr>
        </p:nvSpPr>
        <p:spPr/>
        <p:txBody>
          <a:bodyPr/>
          <a:lstStyle/>
          <a:p>
            <a:r>
              <a:rPr lang="en-US"/>
              <a:t>CSE 373 SP 18 - Kasey Champion</a:t>
            </a:r>
            <a:endParaRPr lang="en-US" dirty="0"/>
          </a:p>
        </p:txBody>
      </p:sp>
      <p:sp>
        <p:nvSpPr>
          <p:cNvPr id="4" name="Slide Number Placeholder 3">
            <a:extLst>
              <a:ext uri="{FF2B5EF4-FFF2-40B4-BE49-F238E27FC236}">
                <a16:creationId xmlns:a16="http://schemas.microsoft.com/office/drawing/2014/main" id="{ABCFB3DA-5CCC-C74F-9623-2E94FE1FB25E}"/>
              </a:ext>
            </a:extLst>
          </p:cNvPr>
          <p:cNvSpPr>
            <a:spLocks noGrp="1"/>
          </p:cNvSpPr>
          <p:nvPr>
            <p:ph type="sldNum" sz="quarter" idx="12"/>
          </p:nvPr>
        </p:nvSpPr>
        <p:spPr/>
        <p:txBody>
          <a:bodyPr/>
          <a:lstStyle/>
          <a:p>
            <a:fld id="{659665DE-58FC-41F4-AC58-2C90A5E00527}" type="slidenum">
              <a:rPr lang="en-US" smtClean="0"/>
              <a:pPr/>
              <a:t>10</a:t>
            </a:fld>
            <a:endParaRPr lang="en-US"/>
          </a:p>
        </p:txBody>
      </p:sp>
      <p:sp>
        <p:nvSpPr>
          <p:cNvPr id="5" name="Text Placeholder 4">
            <a:extLst>
              <a:ext uri="{FF2B5EF4-FFF2-40B4-BE49-F238E27FC236}">
                <a16:creationId xmlns:a16="http://schemas.microsoft.com/office/drawing/2014/main" id="{C90185E3-7F80-C643-9994-4E5B445A64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432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a:xfrm>
            <a:off x="575240" y="1463857"/>
            <a:ext cx="11187258" cy="730703"/>
          </a:xfrm>
        </p:spPr>
        <p:txBody>
          <a:bodyPr/>
          <a:lstStyle/>
          <a:p>
            <a:r>
              <a:rPr lang="en-US" dirty="0"/>
              <a:t>It’s the 1920’s. Your friend at the electric company needs to choose where to build wires to connect all these cities to the plant. </a:t>
            </a:r>
          </a:p>
        </p:txBody>
      </p:sp>
      <p:sp>
        <p:nvSpPr>
          <p:cNvPr id="4" name="Footer Placeholder 3"/>
          <p:cNvSpPr>
            <a:spLocks noGrp="1"/>
          </p:cNvSpPr>
          <p:nvPr>
            <p:ph type="ftr" sz="quarter" idx="11"/>
          </p:nvPr>
        </p:nvSpPr>
        <p:spPr/>
        <p:txBody>
          <a:bodyPr/>
          <a:lstStyle/>
          <a:p>
            <a:r>
              <a:rPr lang="en-US" dirty="0"/>
              <a:t>CSE 373 SP 18 – Robbie Webber</a:t>
            </a:r>
          </a:p>
        </p:txBody>
      </p:sp>
      <p:sp>
        <p:nvSpPr>
          <p:cNvPr id="5" name="Slide Number Placeholder 4"/>
          <p:cNvSpPr>
            <a:spLocks noGrp="1"/>
          </p:cNvSpPr>
          <p:nvPr>
            <p:ph type="sldNum" sz="quarter" idx="12"/>
          </p:nvPr>
        </p:nvSpPr>
        <p:spPr/>
        <p:txBody>
          <a:bodyPr/>
          <a:lstStyle/>
          <a:p>
            <a:fld id="{659665DE-58FC-41F4-AC58-2C90A5E00527}" type="slidenum">
              <a:rPr lang="en-US" smtClean="0"/>
              <a:t>11</a:t>
            </a:fld>
            <a:endParaRPr lang="en-US"/>
          </a:p>
        </p:txBody>
      </p:sp>
      <p:sp>
        <p:nvSpPr>
          <p:cNvPr id="64" name="TextBox 63"/>
          <p:cNvSpPr txBox="1"/>
          <p:nvPr/>
        </p:nvSpPr>
        <p:spPr>
          <a:xfrm>
            <a:off x="575239" y="5312664"/>
            <a:ext cx="11187260" cy="646331"/>
          </a:xfrm>
          <a:prstGeom prst="rect">
            <a:avLst/>
          </a:prstGeom>
          <a:noFill/>
        </p:spPr>
        <p:txBody>
          <a:bodyPr wrap="square" rtlCol="0">
            <a:spAutoFit/>
          </a:bodyPr>
          <a:lstStyle/>
          <a:p>
            <a:r>
              <a:rPr lang="en-US" dirty="0"/>
              <a:t>She knows how much it would cost to lay electric wires between any pair of locations, and wants the cheapest way to make sure electricity from the plant to every city.</a:t>
            </a:r>
          </a:p>
        </p:txBody>
      </p:sp>
      <p:grpSp>
        <p:nvGrpSpPr>
          <p:cNvPr id="13" name="Group 12">
            <a:extLst>
              <a:ext uri="{FF2B5EF4-FFF2-40B4-BE49-F238E27FC236}">
                <a16:creationId xmlns:a16="http://schemas.microsoft.com/office/drawing/2014/main" id="{3BC86B03-E8A7-FF40-8362-3F841ECB23C5}"/>
              </a:ext>
            </a:extLst>
          </p:cNvPr>
          <p:cNvGrpSpPr/>
          <p:nvPr/>
        </p:nvGrpSpPr>
        <p:grpSpPr>
          <a:xfrm>
            <a:off x="3208719" y="2284898"/>
            <a:ext cx="4129707" cy="3114832"/>
            <a:chOff x="3208719" y="2284898"/>
            <a:chExt cx="4129707" cy="3114832"/>
          </a:xfrm>
        </p:grpSpPr>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0" name="Straight Connector 19"/>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55" name="TextBox 54"/>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56" name="TextBox 55"/>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57" name="TextBox 56"/>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58" name="TextBox 57"/>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59" name="TextBox 58"/>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60" name="TextBox 59"/>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61" name="TextBox 60"/>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62" name="TextBox 61"/>
            <p:cNvSpPr txBox="1"/>
            <p:nvPr/>
          </p:nvSpPr>
          <p:spPr>
            <a:xfrm>
              <a:off x="4953496" y="3846890"/>
              <a:ext cx="405270" cy="369332"/>
            </a:xfrm>
            <a:prstGeom prst="rect">
              <a:avLst/>
            </a:prstGeom>
            <a:noFill/>
          </p:spPr>
          <p:txBody>
            <a:bodyPr wrap="square" rtlCol="0">
              <a:spAutoFit/>
            </a:bodyPr>
            <a:lstStyle/>
            <a:p>
              <a:r>
                <a:rPr lang="en-US" dirty="0"/>
                <a:t>10</a:t>
              </a:r>
            </a:p>
          </p:txBody>
        </p:sp>
        <p:sp>
          <p:nvSpPr>
            <p:cNvPr id="63" name="TextBox 62"/>
            <p:cNvSpPr txBox="1"/>
            <p:nvPr/>
          </p:nvSpPr>
          <p:spPr>
            <a:xfrm>
              <a:off x="4821304" y="4390448"/>
              <a:ext cx="317944" cy="369667"/>
            </a:xfrm>
            <a:prstGeom prst="rect">
              <a:avLst/>
            </a:prstGeom>
            <a:noFill/>
          </p:spPr>
          <p:txBody>
            <a:bodyPr wrap="square" rtlCol="0">
              <a:spAutoFit/>
            </a:bodyPr>
            <a:lstStyle/>
            <a:p>
              <a:r>
                <a:rPr lang="en-US" dirty="0"/>
                <a:t>7</a:t>
              </a:r>
            </a:p>
          </p:txBody>
        </p:sp>
        <p:pic>
          <p:nvPicPr>
            <p:cNvPr id="1026" name="Picture 2" descr="Factory on Microsoft Windows 10 April 2018 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1828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p:txBody>
          <a:bodyPr>
            <a:normAutofit/>
          </a:bodyPr>
          <a:lstStyle/>
          <a:p>
            <a:r>
              <a:rPr lang="en-US" dirty="0"/>
              <a:t>What do we need? A set of edges such that:</a:t>
            </a:r>
          </a:p>
          <a:p>
            <a:pPr lvl="1"/>
            <a:r>
              <a:rPr lang="en-US" dirty="0"/>
              <a:t>Every vertex touches at least one of the edges. (the edges </a:t>
            </a:r>
            <a:r>
              <a:rPr lang="en-US" b="1" dirty="0"/>
              <a:t>span</a:t>
            </a:r>
            <a:r>
              <a:rPr lang="en-US" dirty="0"/>
              <a:t> the graph)</a:t>
            </a:r>
          </a:p>
          <a:p>
            <a:pPr lvl="1"/>
            <a:r>
              <a:rPr lang="en-US" dirty="0"/>
              <a:t>The graph on just those edges is </a:t>
            </a:r>
            <a:r>
              <a:rPr lang="en-US" b="1" dirty="0"/>
              <a:t>connected</a:t>
            </a:r>
            <a:r>
              <a:rPr lang="en-US" dirty="0"/>
              <a:t>.</a:t>
            </a:r>
          </a:p>
          <a:p>
            <a:pPr lvl="1"/>
            <a:r>
              <a:rPr lang="en-US" dirty="0"/>
              <a:t>The minimum weight set of edges that meet those conditions.</a:t>
            </a:r>
          </a:p>
          <a:p>
            <a:pPr marL="128016" lvl="1" indent="0">
              <a:buNone/>
            </a:pPr>
            <a:endParaRPr lang="en-US" dirty="0"/>
          </a:p>
          <a:p>
            <a:r>
              <a:rPr lang="en-US" dirty="0"/>
              <a:t>Assume all edge weights are positive.</a:t>
            </a:r>
          </a:p>
          <a:p>
            <a:r>
              <a:rPr lang="en-US" dirty="0"/>
              <a:t>Claim: The set of edges we pick never has a cycle. Why?</a:t>
            </a:r>
          </a:p>
        </p:txBody>
      </p:sp>
      <p:sp>
        <p:nvSpPr>
          <p:cNvPr id="5" name="Slide Number Placeholder 4"/>
          <p:cNvSpPr>
            <a:spLocks noGrp="1"/>
          </p:cNvSpPr>
          <p:nvPr>
            <p:ph type="sldNum" sz="quarter" idx="12"/>
          </p:nvPr>
        </p:nvSpPr>
        <p:spPr/>
        <p:txBody>
          <a:bodyPr/>
          <a:lstStyle/>
          <a:p>
            <a:fld id="{659665DE-58FC-41F4-AC58-2C90A5E00527}" type="slidenum">
              <a:rPr lang="en-US" smtClean="0"/>
              <a:t>12</a:t>
            </a:fld>
            <a:endParaRPr lang="en-US"/>
          </a:p>
        </p:txBody>
      </p:sp>
      <p:sp>
        <p:nvSpPr>
          <p:cNvPr id="6" name="TextBox 5">
            <a:extLst>
              <a:ext uri="{FF2B5EF4-FFF2-40B4-BE49-F238E27FC236}">
                <a16:creationId xmlns:a16="http://schemas.microsoft.com/office/drawing/2014/main" id="{C2A2D4C1-4238-7742-BD01-6C1B9D2A6802}"/>
              </a:ext>
            </a:extLst>
          </p:cNvPr>
          <p:cNvSpPr txBox="1"/>
          <p:nvPr/>
        </p:nvSpPr>
        <p:spPr>
          <a:xfrm>
            <a:off x="844572" y="2798078"/>
            <a:ext cx="3987502" cy="369332"/>
          </a:xfrm>
          <a:prstGeom prst="rect">
            <a:avLst/>
          </a:prstGeom>
          <a:noFill/>
        </p:spPr>
        <p:txBody>
          <a:bodyPr wrap="none" rtlCol="0">
            <a:spAutoFit/>
          </a:bodyPr>
          <a:lstStyle/>
          <a:p>
            <a:r>
              <a:rPr lang="en-US" dirty="0">
                <a:solidFill>
                  <a:srgbClr val="FF0000"/>
                </a:solidFill>
              </a:rPr>
              <a:t>Notice we do not need a directed graph!</a:t>
            </a:r>
          </a:p>
        </p:txBody>
      </p:sp>
      <p:sp>
        <p:nvSpPr>
          <p:cNvPr id="90" name="Footer Placeholder 3">
            <a:extLst>
              <a:ext uri="{FF2B5EF4-FFF2-40B4-BE49-F238E27FC236}">
                <a16:creationId xmlns:a16="http://schemas.microsoft.com/office/drawing/2014/main" id="{4A350B44-6E02-CB48-AF24-35868AEE3E45}"/>
              </a:ext>
            </a:extLst>
          </p:cNvPr>
          <p:cNvSpPr>
            <a:spLocks noGrp="1"/>
          </p:cNvSpPr>
          <p:nvPr>
            <p:ph type="ftr" sz="quarter" idx="11"/>
          </p:nvPr>
        </p:nvSpPr>
        <p:spPr>
          <a:xfrm>
            <a:off x="5715301" y="6521027"/>
            <a:ext cx="5901459" cy="274320"/>
          </a:xfrm>
        </p:spPr>
        <p:txBody>
          <a:bodyPr/>
          <a:lstStyle/>
          <a:p>
            <a:r>
              <a:rPr lang="en-US" dirty="0"/>
              <a:t>CSE 373 19 </a:t>
            </a:r>
            <a:r>
              <a:rPr lang="en-US" dirty="0" err="1"/>
              <a:t>wi</a:t>
            </a:r>
            <a:r>
              <a:rPr lang="en-US" dirty="0"/>
              <a:t> – Kasey Champion</a:t>
            </a:r>
          </a:p>
        </p:txBody>
      </p:sp>
      <p:grpSp>
        <p:nvGrpSpPr>
          <p:cNvPr id="120" name="Group 119">
            <a:extLst>
              <a:ext uri="{FF2B5EF4-FFF2-40B4-BE49-F238E27FC236}">
                <a16:creationId xmlns:a16="http://schemas.microsoft.com/office/drawing/2014/main" id="{61801F91-0956-EA4C-AFF5-9E1DC8C2C063}"/>
              </a:ext>
            </a:extLst>
          </p:cNvPr>
          <p:cNvGrpSpPr/>
          <p:nvPr/>
        </p:nvGrpSpPr>
        <p:grpSpPr>
          <a:xfrm>
            <a:off x="7297221" y="3230697"/>
            <a:ext cx="3915981" cy="2842986"/>
            <a:chOff x="7120962" y="2798078"/>
            <a:chExt cx="3915981" cy="2842986"/>
          </a:xfrm>
        </p:grpSpPr>
        <p:sp>
          <p:nvSpPr>
            <p:cNvPr id="92" name="Oval 91">
              <a:extLst>
                <a:ext uri="{FF2B5EF4-FFF2-40B4-BE49-F238E27FC236}">
                  <a16:creationId xmlns:a16="http://schemas.microsoft.com/office/drawing/2014/main" id="{5D08DEBB-24E8-F342-9979-426334DEA2E2}"/>
                </a:ext>
              </a:extLst>
            </p:cNvPr>
            <p:cNvSpPr/>
            <p:nvPr/>
          </p:nvSpPr>
          <p:spPr>
            <a:xfrm>
              <a:off x="7120962" y="445682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93" name="Oval 92">
              <a:extLst>
                <a:ext uri="{FF2B5EF4-FFF2-40B4-BE49-F238E27FC236}">
                  <a16:creationId xmlns:a16="http://schemas.microsoft.com/office/drawing/2014/main" id="{1A7E203A-EE9D-DC4C-9A00-C104788F629B}"/>
                </a:ext>
              </a:extLst>
            </p:cNvPr>
            <p:cNvSpPr/>
            <p:nvPr/>
          </p:nvSpPr>
          <p:spPr>
            <a:xfrm>
              <a:off x="8819204" y="279807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4" name="Oval 93">
              <a:extLst>
                <a:ext uri="{FF2B5EF4-FFF2-40B4-BE49-F238E27FC236}">
                  <a16:creationId xmlns:a16="http://schemas.microsoft.com/office/drawing/2014/main" id="{A5EA0337-9D23-5547-8FC1-ECFDAA588196}"/>
                </a:ext>
              </a:extLst>
            </p:cNvPr>
            <p:cNvSpPr/>
            <p:nvPr/>
          </p:nvSpPr>
          <p:spPr>
            <a:xfrm>
              <a:off x="8423965" y="53614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6" name="Oval 95">
              <a:extLst>
                <a:ext uri="{FF2B5EF4-FFF2-40B4-BE49-F238E27FC236}">
                  <a16:creationId xmlns:a16="http://schemas.microsoft.com/office/drawing/2014/main" id="{99465625-E3BD-A64D-8434-BAA49E072F08}"/>
                </a:ext>
              </a:extLst>
            </p:cNvPr>
            <p:cNvSpPr/>
            <p:nvPr/>
          </p:nvSpPr>
          <p:spPr>
            <a:xfrm>
              <a:off x="10751193" y="36508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97" name="Oval 96">
              <a:extLst>
                <a:ext uri="{FF2B5EF4-FFF2-40B4-BE49-F238E27FC236}">
                  <a16:creationId xmlns:a16="http://schemas.microsoft.com/office/drawing/2014/main" id="{067BF183-1CBB-B44F-ACAC-3F2389515F9F}"/>
                </a:ext>
              </a:extLst>
            </p:cNvPr>
            <p:cNvSpPr/>
            <p:nvPr/>
          </p:nvSpPr>
          <p:spPr>
            <a:xfrm>
              <a:off x="8533454" y="427649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98" name="Straight Connector 97">
              <a:extLst>
                <a:ext uri="{FF2B5EF4-FFF2-40B4-BE49-F238E27FC236}">
                  <a16:creationId xmlns:a16="http://schemas.microsoft.com/office/drawing/2014/main" id="{14749E9A-C5C3-8740-A692-B26FFBBDA219}"/>
                </a:ext>
              </a:extLst>
            </p:cNvPr>
            <p:cNvCxnSpPr>
              <a:stCxn id="93" idx="2"/>
              <a:endCxn id="92" idx="7"/>
            </p:cNvCxnSpPr>
            <p:nvPr/>
          </p:nvCxnSpPr>
          <p:spPr>
            <a:xfrm flipH="1">
              <a:off x="7364865" y="293790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FEE6947-946D-164C-85AD-1F4B9580A5C5}"/>
                </a:ext>
              </a:extLst>
            </p:cNvPr>
            <p:cNvCxnSpPr>
              <a:stCxn id="92" idx="5"/>
              <a:endCxn id="94" idx="2"/>
            </p:cNvCxnSpPr>
            <p:nvPr/>
          </p:nvCxnSpPr>
          <p:spPr>
            <a:xfrm>
              <a:off x="7364865" y="469552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0A5B12-BA42-C946-88C1-C8B22939D954}"/>
                </a:ext>
              </a:extLst>
            </p:cNvPr>
            <p:cNvCxnSpPr>
              <a:stCxn id="94" idx="0"/>
              <a:endCxn id="97" idx="4"/>
            </p:cNvCxnSpPr>
            <p:nvPr/>
          </p:nvCxnSpPr>
          <p:spPr>
            <a:xfrm flipV="1">
              <a:off x="8566840" y="455613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7F0F1F4-4593-2C41-A779-8F8D0BD8DBBB}"/>
                </a:ext>
              </a:extLst>
            </p:cNvPr>
            <p:cNvCxnSpPr>
              <a:stCxn id="97" idx="2"/>
              <a:endCxn id="92" idx="6"/>
            </p:cNvCxnSpPr>
            <p:nvPr/>
          </p:nvCxnSpPr>
          <p:spPr>
            <a:xfrm flipH="1">
              <a:off x="7406712" y="441631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BCE5F10-D942-0D49-B04E-3ED8461AB5AA}"/>
                </a:ext>
              </a:extLst>
            </p:cNvPr>
            <p:cNvCxnSpPr>
              <a:cxnSpLocks/>
              <a:stCxn id="93" idx="6"/>
              <a:endCxn id="96" idx="1"/>
            </p:cNvCxnSpPr>
            <p:nvPr/>
          </p:nvCxnSpPr>
          <p:spPr>
            <a:xfrm>
              <a:off x="9104954" y="2937903"/>
              <a:ext cx="1688086" cy="753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2D11669-CE8B-2F43-836D-79591BE96BB7}"/>
                </a:ext>
              </a:extLst>
            </p:cNvPr>
            <p:cNvCxnSpPr>
              <a:stCxn id="96" idx="3"/>
              <a:endCxn id="94" idx="7"/>
            </p:cNvCxnSpPr>
            <p:nvPr/>
          </p:nvCxnSpPr>
          <p:spPr>
            <a:xfrm flipH="1">
              <a:off x="8667868" y="388951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258ADDE5-F08E-6E4A-B682-4571BB03E994}"/>
                </a:ext>
              </a:extLst>
            </p:cNvPr>
            <p:cNvSpPr txBox="1"/>
            <p:nvPr/>
          </p:nvSpPr>
          <p:spPr>
            <a:xfrm>
              <a:off x="7652139" y="3420972"/>
              <a:ext cx="317944" cy="369667"/>
            </a:xfrm>
            <a:prstGeom prst="rect">
              <a:avLst/>
            </a:prstGeom>
            <a:noFill/>
          </p:spPr>
          <p:txBody>
            <a:bodyPr wrap="square" rtlCol="0">
              <a:spAutoFit/>
            </a:bodyPr>
            <a:lstStyle/>
            <a:p>
              <a:r>
                <a:rPr lang="en-US" dirty="0"/>
                <a:t>3</a:t>
              </a:r>
            </a:p>
          </p:txBody>
        </p:sp>
        <p:sp>
          <p:nvSpPr>
            <p:cNvPr id="110" name="TextBox 109">
              <a:extLst>
                <a:ext uri="{FF2B5EF4-FFF2-40B4-BE49-F238E27FC236}">
                  <a16:creationId xmlns:a16="http://schemas.microsoft.com/office/drawing/2014/main" id="{779BB034-C847-DF4E-B6A2-D29651A3A241}"/>
                </a:ext>
              </a:extLst>
            </p:cNvPr>
            <p:cNvSpPr txBox="1"/>
            <p:nvPr/>
          </p:nvSpPr>
          <p:spPr>
            <a:xfrm>
              <a:off x="9864769" y="2945169"/>
              <a:ext cx="317944" cy="369667"/>
            </a:xfrm>
            <a:prstGeom prst="rect">
              <a:avLst/>
            </a:prstGeom>
            <a:noFill/>
          </p:spPr>
          <p:txBody>
            <a:bodyPr wrap="square" rtlCol="0">
              <a:spAutoFit/>
            </a:bodyPr>
            <a:lstStyle/>
            <a:p>
              <a:r>
                <a:rPr lang="en-US" dirty="0"/>
                <a:t>2</a:t>
              </a:r>
            </a:p>
          </p:txBody>
        </p:sp>
        <p:sp>
          <p:nvSpPr>
            <p:cNvPr id="111" name="TextBox 110">
              <a:extLst>
                <a:ext uri="{FF2B5EF4-FFF2-40B4-BE49-F238E27FC236}">
                  <a16:creationId xmlns:a16="http://schemas.microsoft.com/office/drawing/2014/main" id="{AD21FE31-F931-BA4E-B048-49C3CE09546C}"/>
                </a:ext>
              </a:extLst>
            </p:cNvPr>
            <p:cNvSpPr txBox="1"/>
            <p:nvPr/>
          </p:nvSpPr>
          <p:spPr>
            <a:xfrm>
              <a:off x="7913663" y="4157294"/>
              <a:ext cx="317944" cy="369667"/>
            </a:xfrm>
            <a:prstGeom prst="rect">
              <a:avLst/>
            </a:prstGeom>
            <a:noFill/>
          </p:spPr>
          <p:txBody>
            <a:bodyPr wrap="square" rtlCol="0">
              <a:spAutoFit/>
            </a:bodyPr>
            <a:lstStyle/>
            <a:p>
              <a:r>
                <a:rPr lang="en-US" dirty="0"/>
                <a:t>1</a:t>
              </a:r>
            </a:p>
          </p:txBody>
        </p:sp>
        <p:sp>
          <p:nvSpPr>
            <p:cNvPr id="112" name="TextBox 111">
              <a:extLst>
                <a:ext uri="{FF2B5EF4-FFF2-40B4-BE49-F238E27FC236}">
                  <a16:creationId xmlns:a16="http://schemas.microsoft.com/office/drawing/2014/main" id="{576E3D28-C603-C744-B155-5B259BB804AE}"/>
                </a:ext>
              </a:extLst>
            </p:cNvPr>
            <p:cNvSpPr txBox="1"/>
            <p:nvPr/>
          </p:nvSpPr>
          <p:spPr>
            <a:xfrm>
              <a:off x="7666554" y="5098382"/>
              <a:ext cx="317944" cy="369667"/>
            </a:xfrm>
            <a:prstGeom prst="rect">
              <a:avLst/>
            </a:prstGeom>
            <a:noFill/>
          </p:spPr>
          <p:txBody>
            <a:bodyPr wrap="square" rtlCol="0">
              <a:spAutoFit/>
            </a:bodyPr>
            <a:lstStyle/>
            <a:p>
              <a:r>
                <a:rPr lang="en-US" dirty="0"/>
                <a:t>4</a:t>
              </a:r>
            </a:p>
          </p:txBody>
        </p:sp>
        <p:sp>
          <p:nvSpPr>
            <p:cNvPr id="113" name="TextBox 112">
              <a:extLst>
                <a:ext uri="{FF2B5EF4-FFF2-40B4-BE49-F238E27FC236}">
                  <a16:creationId xmlns:a16="http://schemas.microsoft.com/office/drawing/2014/main" id="{347288FF-1CBD-CF41-9367-36D575809802}"/>
                </a:ext>
              </a:extLst>
            </p:cNvPr>
            <p:cNvSpPr txBox="1"/>
            <p:nvPr/>
          </p:nvSpPr>
          <p:spPr>
            <a:xfrm>
              <a:off x="8353124" y="4699929"/>
              <a:ext cx="317944" cy="369667"/>
            </a:xfrm>
            <a:prstGeom prst="rect">
              <a:avLst/>
            </a:prstGeom>
            <a:noFill/>
          </p:spPr>
          <p:txBody>
            <a:bodyPr wrap="square" rtlCol="0">
              <a:spAutoFit/>
            </a:bodyPr>
            <a:lstStyle/>
            <a:p>
              <a:r>
                <a:rPr lang="en-US" dirty="0"/>
                <a:t>5</a:t>
              </a:r>
            </a:p>
          </p:txBody>
        </p:sp>
        <p:sp>
          <p:nvSpPr>
            <p:cNvPr id="117" name="TextBox 116">
              <a:extLst>
                <a:ext uri="{FF2B5EF4-FFF2-40B4-BE49-F238E27FC236}">
                  <a16:creationId xmlns:a16="http://schemas.microsoft.com/office/drawing/2014/main" id="{562B1108-CE04-E849-A3A0-F8D462575EAB}"/>
                </a:ext>
              </a:extLst>
            </p:cNvPr>
            <p:cNvSpPr txBox="1"/>
            <p:nvPr/>
          </p:nvSpPr>
          <p:spPr>
            <a:xfrm>
              <a:off x="9346627" y="4456297"/>
              <a:ext cx="317944" cy="369667"/>
            </a:xfrm>
            <a:prstGeom prst="rect">
              <a:avLst/>
            </a:prstGeom>
            <a:noFill/>
          </p:spPr>
          <p:txBody>
            <a:bodyPr wrap="square" rtlCol="0">
              <a:spAutoFit/>
            </a:bodyPr>
            <a:lstStyle/>
            <a:p>
              <a:r>
                <a:rPr lang="en-US" dirty="0"/>
                <a:t>7</a:t>
              </a:r>
            </a:p>
          </p:txBody>
        </p:sp>
      </p:grpSp>
      <p:grpSp>
        <p:nvGrpSpPr>
          <p:cNvPr id="123" name="Group 122">
            <a:extLst>
              <a:ext uri="{FF2B5EF4-FFF2-40B4-BE49-F238E27FC236}">
                <a16:creationId xmlns:a16="http://schemas.microsoft.com/office/drawing/2014/main" id="{2322E82B-0F9E-3F47-A04E-14DD7CACA82C}"/>
              </a:ext>
            </a:extLst>
          </p:cNvPr>
          <p:cNvGrpSpPr/>
          <p:nvPr/>
        </p:nvGrpSpPr>
        <p:grpSpPr>
          <a:xfrm>
            <a:off x="7297221" y="3230697"/>
            <a:ext cx="3915981" cy="2842986"/>
            <a:chOff x="7120962" y="2798078"/>
            <a:chExt cx="3915981" cy="2842986"/>
          </a:xfrm>
        </p:grpSpPr>
        <p:sp>
          <p:nvSpPr>
            <p:cNvPr id="124" name="Oval 123">
              <a:extLst>
                <a:ext uri="{FF2B5EF4-FFF2-40B4-BE49-F238E27FC236}">
                  <a16:creationId xmlns:a16="http://schemas.microsoft.com/office/drawing/2014/main" id="{46968BB1-C592-9E45-93DB-EC5ABE006EEA}"/>
                </a:ext>
              </a:extLst>
            </p:cNvPr>
            <p:cNvSpPr/>
            <p:nvPr/>
          </p:nvSpPr>
          <p:spPr>
            <a:xfrm>
              <a:off x="7120962" y="445682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25" name="Oval 124">
              <a:extLst>
                <a:ext uri="{FF2B5EF4-FFF2-40B4-BE49-F238E27FC236}">
                  <a16:creationId xmlns:a16="http://schemas.microsoft.com/office/drawing/2014/main" id="{5AE02C15-0476-6F40-816F-AC7B5219ED05}"/>
                </a:ext>
              </a:extLst>
            </p:cNvPr>
            <p:cNvSpPr/>
            <p:nvPr/>
          </p:nvSpPr>
          <p:spPr>
            <a:xfrm>
              <a:off x="8819204" y="279807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26" name="Oval 125">
              <a:extLst>
                <a:ext uri="{FF2B5EF4-FFF2-40B4-BE49-F238E27FC236}">
                  <a16:creationId xmlns:a16="http://schemas.microsoft.com/office/drawing/2014/main" id="{D477A3C5-BB64-214D-9FD1-1D8B8D22F962}"/>
                </a:ext>
              </a:extLst>
            </p:cNvPr>
            <p:cNvSpPr/>
            <p:nvPr/>
          </p:nvSpPr>
          <p:spPr>
            <a:xfrm>
              <a:off x="8423965" y="53614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27" name="Oval 126">
              <a:extLst>
                <a:ext uri="{FF2B5EF4-FFF2-40B4-BE49-F238E27FC236}">
                  <a16:creationId xmlns:a16="http://schemas.microsoft.com/office/drawing/2014/main" id="{7DB68A6B-BE03-7548-A5C5-BF610C95BAD2}"/>
                </a:ext>
              </a:extLst>
            </p:cNvPr>
            <p:cNvSpPr/>
            <p:nvPr/>
          </p:nvSpPr>
          <p:spPr>
            <a:xfrm>
              <a:off x="10751193" y="36508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8" name="Oval 127">
              <a:extLst>
                <a:ext uri="{FF2B5EF4-FFF2-40B4-BE49-F238E27FC236}">
                  <a16:creationId xmlns:a16="http://schemas.microsoft.com/office/drawing/2014/main" id="{790D1F41-D47D-374D-B305-A362BD1B3A74}"/>
                </a:ext>
              </a:extLst>
            </p:cNvPr>
            <p:cNvSpPr/>
            <p:nvPr/>
          </p:nvSpPr>
          <p:spPr>
            <a:xfrm>
              <a:off x="8533454" y="427649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29" name="Straight Connector 128">
              <a:extLst>
                <a:ext uri="{FF2B5EF4-FFF2-40B4-BE49-F238E27FC236}">
                  <a16:creationId xmlns:a16="http://schemas.microsoft.com/office/drawing/2014/main" id="{B47FE9C7-3076-6945-B6D0-5B20556CEAE7}"/>
                </a:ext>
              </a:extLst>
            </p:cNvPr>
            <p:cNvCxnSpPr>
              <a:stCxn id="125" idx="2"/>
              <a:endCxn id="124" idx="7"/>
            </p:cNvCxnSpPr>
            <p:nvPr/>
          </p:nvCxnSpPr>
          <p:spPr>
            <a:xfrm flipH="1">
              <a:off x="7364865" y="2937903"/>
              <a:ext cx="1454339" cy="155988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C2E51D8-A807-7349-B304-DFCB52B38786}"/>
                </a:ext>
              </a:extLst>
            </p:cNvPr>
            <p:cNvCxnSpPr>
              <a:stCxn id="124" idx="5"/>
              <a:endCxn id="126" idx="2"/>
            </p:cNvCxnSpPr>
            <p:nvPr/>
          </p:nvCxnSpPr>
          <p:spPr>
            <a:xfrm>
              <a:off x="7364865" y="4695524"/>
              <a:ext cx="1059100" cy="8057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6907F9F-D09F-5945-98BD-6DA0FC4C1AF5}"/>
                </a:ext>
              </a:extLst>
            </p:cNvPr>
            <p:cNvCxnSpPr>
              <a:stCxn id="126" idx="0"/>
              <a:endCxn id="128" idx="4"/>
            </p:cNvCxnSpPr>
            <p:nvPr/>
          </p:nvCxnSpPr>
          <p:spPr>
            <a:xfrm flipV="1">
              <a:off x="8566840" y="455613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84214D-7B79-6043-8AD1-F11114E51E66}"/>
                </a:ext>
              </a:extLst>
            </p:cNvPr>
            <p:cNvCxnSpPr>
              <a:stCxn id="128" idx="2"/>
              <a:endCxn id="124" idx="6"/>
            </p:cNvCxnSpPr>
            <p:nvPr/>
          </p:nvCxnSpPr>
          <p:spPr>
            <a:xfrm flipH="1">
              <a:off x="7406712" y="4416315"/>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D387935-F0F2-F14F-A896-0AD9DF02E9A7}"/>
                </a:ext>
              </a:extLst>
            </p:cNvPr>
            <p:cNvCxnSpPr>
              <a:cxnSpLocks/>
              <a:stCxn id="125" idx="6"/>
              <a:endCxn id="127" idx="1"/>
            </p:cNvCxnSpPr>
            <p:nvPr/>
          </p:nvCxnSpPr>
          <p:spPr>
            <a:xfrm>
              <a:off x="9104954" y="2937903"/>
              <a:ext cx="1688086" cy="75386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5575545-5BB7-0040-BD3B-91C58315327E}"/>
                </a:ext>
              </a:extLst>
            </p:cNvPr>
            <p:cNvCxnSpPr>
              <a:stCxn id="127" idx="3"/>
              <a:endCxn id="126" idx="7"/>
            </p:cNvCxnSpPr>
            <p:nvPr/>
          </p:nvCxnSpPr>
          <p:spPr>
            <a:xfrm flipH="1">
              <a:off x="8667868" y="388951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6DB73E78-8FA0-0B45-BEEA-79D01A7AC9EF}"/>
                </a:ext>
              </a:extLst>
            </p:cNvPr>
            <p:cNvSpPr txBox="1"/>
            <p:nvPr/>
          </p:nvSpPr>
          <p:spPr>
            <a:xfrm>
              <a:off x="7652139" y="3420972"/>
              <a:ext cx="317944" cy="369667"/>
            </a:xfrm>
            <a:prstGeom prst="rect">
              <a:avLst/>
            </a:prstGeom>
            <a:noFill/>
          </p:spPr>
          <p:txBody>
            <a:bodyPr wrap="square" rtlCol="0">
              <a:spAutoFit/>
            </a:bodyPr>
            <a:lstStyle/>
            <a:p>
              <a:r>
                <a:rPr lang="en-US" dirty="0"/>
                <a:t>3</a:t>
              </a:r>
            </a:p>
          </p:txBody>
        </p:sp>
        <p:sp>
          <p:nvSpPr>
            <p:cNvPr id="136" name="TextBox 135">
              <a:extLst>
                <a:ext uri="{FF2B5EF4-FFF2-40B4-BE49-F238E27FC236}">
                  <a16:creationId xmlns:a16="http://schemas.microsoft.com/office/drawing/2014/main" id="{FA77728D-AD53-B246-96F6-3848FC33AE1A}"/>
                </a:ext>
              </a:extLst>
            </p:cNvPr>
            <p:cNvSpPr txBox="1"/>
            <p:nvPr/>
          </p:nvSpPr>
          <p:spPr>
            <a:xfrm>
              <a:off x="9864769" y="2945169"/>
              <a:ext cx="317944" cy="369667"/>
            </a:xfrm>
            <a:prstGeom prst="rect">
              <a:avLst/>
            </a:prstGeom>
            <a:noFill/>
          </p:spPr>
          <p:txBody>
            <a:bodyPr wrap="square" rtlCol="0">
              <a:spAutoFit/>
            </a:bodyPr>
            <a:lstStyle/>
            <a:p>
              <a:r>
                <a:rPr lang="en-US" dirty="0"/>
                <a:t>2</a:t>
              </a:r>
            </a:p>
          </p:txBody>
        </p:sp>
        <p:sp>
          <p:nvSpPr>
            <p:cNvPr id="137" name="TextBox 136">
              <a:extLst>
                <a:ext uri="{FF2B5EF4-FFF2-40B4-BE49-F238E27FC236}">
                  <a16:creationId xmlns:a16="http://schemas.microsoft.com/office/drawing/2014/main" id="{C0EBF0A1-31FD-CB41-9BD7-1FAD912AD2EC}"/>
                </a:ext>
              </a:extLst>
            </p:cNvPr>
            <p:cNvSpPr txBox="1"/>
            <p:nvPr/>
          </p:nvSpPr>
          <p:spPr>
            <a:xfrm>
              <a:off x="7913663" y="4157294"/>
              <a:ext cx="317944" cy="369667"/>
            </a:xfrm>
            <a:prstGeom prst="rect">
              <a:avLst/>
            </a:prstGeom>
            <a:noFill/>
          </p:spPr>
          <p:txBody>
            <a:bodyPr wrap="square" rtlCol="0">
              <a:spAutoFit/>
            </a:bodyPr>
            <a:lstStyle/>
            <a:p>
              <a:r>
                <a:rPr lang="en-US" dirty="0"/>
                <a:t>1</a:t>
              </a:r>
            </a:p>
          </p:txBody>
        </p:sp>
        <p:sp>
          <p:nvSpPr>
            <p:cNvPr id="138" name="TextBox 137">
              <a:extLst>
                <a:ext uri="{FF2B5EF4-FFF2-40B4-BE49-F238E27FC236}">
                  <a16:creationId xmlns:a16="http://schemas.microsoft.com/office/drawing/2014/main" id="{5D29F1D7-F54B-6E41-9293-6C72BC4D77E9}"/>
                </a:ext>
              </a:extLst>
            </p:cNvPr>
            <p:cNvSpPr txBox="1"/>
            <p:nvPr/>
          </p:nvSpPr>
          <p:spPr>
            <a:xfrm>
              <a:off x="7666554" y="5098382"/>
              <a:ext cx="317944" cy="369667"/>
            </a:xfrm>
            <a:prstGeom prst="rect">
              <a:avLst/>
            </a:prstGeom>
            <a:noFill/>
          </p:spPr>
          <p:txBody>
            <a:bodyPr wrap="square" rtlCol="0">
              <a:spAutoFit/>
            </a:bodyPr>
            <a:lstStyle/>
            <a:p>
              <a:r>
                <a:rPr lang="en-US" dirty="0"/>
                <a:t>4</a:t>
              </a:r>
            </a:p>
          </p:txBody>
        </p:sp>
        <p:sp>
          <p:nvSpPr>
            <p:cNvPr id="139" name="TextBox 138">
              <a:extLst>
                <a:ext uri="{FF2B5EF4-FFF2-40B4-BE49-F238E27FC236}">
                  <a16:creationId xmlns:a16="http://schemas.microsoft.com/office/drawing/2014/main" id="{EAAF68CB-9056-C94D-BD90-2F57FCA9123F}"/>
                </a:ext>
              </a:extLst>
            </p:cNvPr>
            <p:cNvSpPr txBox="1"/>
            <p:nvPr/>
          </p:nvSpPr>
          <p:spPr>
            <a:xfrm>
              <a:off x="8353124" y="4699929"/>
              <a:ext cx="317944" cy="369667"/>
            </a:xfrm>
            <a:prstGeom prst="rect">
              <a:avLst/>
            </a:prstGeom>
            <a:noFill/>
          </p:spPr>
          <p:txBody>
            <a:bodyPr wrap="square" rtlCol="0">
              <a:spAutoFit/>
            </a:bodyPr>
            <a:lstStyle/>
            <a:p>
              <a:r>
                <a:rPr lang="en-US" dirty="0"/>
                <a:t>5</a:t>
              </a:r>
            </a:p>
          </p:txBody>
        </p:sp>
        <p:sp>
          <p:nvSpPr>
            <p:cNvPr id="140" name="TextBox 139">
              <a:extLst>
                <a:ext uri="{FF2B5EF4-FFF2-40B4-BE49-F238E27FC236}">
                  <a16:creationId xmlns:a16="http://schemas.microsoft.com/office/drawing/2014/main" id="{B948DFCB-F47A-7B45-B397-E0C81EDAD671}"/>
                </a:ext>
              </a:extLst>
            </p:cNvPr>
            <p:cNvSpPr txBox="1"/>
            <p:nvPr/>
          </p:nvSpPr>
          <p:spPr>
            <a:xfrm>
              <a:off x="9346627" y="4456297"/>
              <a:ext cx="317944" cy="369667"/>
            </a:xfrm>
            <a:prstGeom prst="rect">
              <a:avLst/>
            </a:prstGeom>
            <a:noFill/>
          </p:spPr>
          <p:txBody>
            <a:bodyPr wrap="square" rtlCol="0">
              <a:spAutoFit/>
            </a:bodyPr>
            <a:lstStyle/>
            <a:p>
              <a:r>
                <a:rPr lang="en-US" dirty="0"/>
                <a:t>7</a:t>
              </a:r>
            </a:p>
          </p:txBody>
        </p:sp>
      </p:grpSp>
      <p:grpSp>
        <p:nvGrpSpPr>
          <p:cNvPr id="141" name="Group 140">
            <a:extLst>
              <a:ext uri="{FF2B5EF4-FFF2-40B4-BE49-F238E27FC236}">
                <a16:creationId xmlns:a16="http://schemas.microsoft.com/office/drawing/2014/main" id="{5D88C74A-2AAE-D042-8AD5-CFD575F3483E}"/>
              </a:ext>
            </a:extLst>
          </p:cNvPr>
          <p:cNvGrpSpPr/>
          <p:nvPr/>
        </p:nvGrpSpPr>
        <p:grpSpPr>
          <a:xfrm>
            <a:off x="7297221" y="3230697"/>
            <a:ext cx="3915981" cy="2842986"/>
            <a:chOff x="7120962" y="2798078"/>
            <a:chExt cx="3915981" cy="2842986"/>
          </a:xfrm>
        </p:grpSpPr>
        <p:sp>
          <p:nvSpPr>
            <p:cNvPr id="142" name="Oval 141">
              <a:extLst>
                <a:ext uri="{FF2B5EF4-FFF2-40B4-BE49-F238E27FC236}">
                  <a16:creationId xmlns:a16="http://schemas.microsoft.com/office/drawing/2014/main" id="{A8C9F118-7A7E-4C49-946F-2AC319AA0BB9}"/>
                </a:ext>
              </a:extLst>
            </p:cNvPr>
            <p:cNvSpPr/>
            <p:nvPr/>
          </p:nvSpPr>
          <p:spPr>
            <a:xfrm>
              <a:off x="7120962" y="445682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43" name="Oval 142">
              <a:extLst>
                <a:ext uri="{FF2B5EF4-FFF2-40B4-BE49-F238E27FC236}">
                  <a16:creationId xmlns:a16="http://schemas.microsoft.com/office/drawing/2014/main" id="{BE013E70-1FB4-EA48-A102-ACFD1050D028}"/>
                </a:ext>
              </a:extLst>
            </p:cNvPr>
            <p:cNvSpPr/>
            <p:nvPr/>
          </p:nvSpPr>
          <p:spPr>
            <a:xfrm>
              <a:off x="8819204" y="279807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44" name="Oval 143">
              <a:extLst>
                <a:ext uri="{FF2B5EF4-FFF2-40B4-BE49-F238E27FC236}">
                  <a16:creationId xmlns:a16="http://schemas.microsoft.com/office/drawing/2014/main" id="{F523C6BF-6EA3-7F4D-85DA-9EA2C4F3827D}"/>
                </a:ext>
              </a:extLst>
            </p:cNvPr>
            <p:cNvSpPr/>
            <p:nvPr/>
          </p:nvSpPr>
          <p:spPr>
            <a:xfrm>
              <a:off x="8423965" y="53614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45" name="Oval 144">
              <a:extLst>
                <a:ext uri="{FF2B5EF4-FFF2-40B4-BE49-F238E27FC236}">
                  <a16:creationId xmlns:a16="http://schemas.microsoft.com/office/drawing/2014/main" id="{3752C5EC-044F-4F43-8ECD-D653C93DEBD8}"/>
                </a:ext>
              </a:extLst>
            </p:cNvPr>
            <p:cNvSpPr/>
            <p:nvPr/>
          </p:nvSpPr>
          <p:spPr>
            <a:xfrm>
              <a:off x="10751193" y="36508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46" name="Oval 145">
              <a:extLst>
                <a:ext uri="{FF2B5EF4-FFF2-40B4-BE49-F238E27FC236}">
                  <a16:creationId xmlns:a16="http://schemas.microsoft.com/office/drawing/2014/main" id="{139CC106-73C4-0847-A753-73BE9A150F95}"/>
                </a:ext>
              </a:extLst>
            </p:cNvPr>
            <p:cNvSpPr/>
            <p:nvPr/>
          </p:nvSpPr>
          <p:spPr>
            <a:xfrm>
              <a:off x="8533454" y="427649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47" name="Straight Connector 146">
              <a:extLst>
                <a:ext uri="{FF2B5EF4-FFF2-40B4-BE49-F238E27FC236}">
                  <a16:creationId xmlns:a16="http://schemas.microsoft.com/office/drawing/2014/main" id="{B897B465-ECC0-FF46-868B-F2A9B00FAFD3}"/>
                </a:ext>
              </a:extLst>
            </p:cNvPr>
            <p:cNvCxnSpPr>
              <a:stCxn id="143" idx="2"/>
              <a:endCxn id="142" idx="7"/>
            </p:cNvCxnSpPr>
            <p:nvPr/>
          </p:nvCxnSpPr>
          <p:spPr>
            <a:xfrm flipH="1">
              <a:off x="7364865" y="2937903"/>
              <a:ext cx="1454339" cy="155988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923E04E-1A6A-DD40-BF0A-C6A6392D7993}"/>
                </a:ext>
              </a:extLst>
            </p:cNvPr>
            <p:cNvCxnSpPr>
              <a:stCxn id="142" idx="5"/>
              <a:endCxn id="144" idx="2"/>
            </p:cNvCxnSpPr>
            <p:nvPr/>
          </p:nvCxnSpPr>
          <p:spPr>
            <a:xfrm>
              <a:off x="7364865" y="4695524"/>
              <a:ext cx="1059100" cy="8057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B7F58D8-1D15-294A-8189-BE32E27D7FC0}"/>
                </a:ext>
              </a:extLst>
            </p:cNvPr>
            <p:cNvCxnSpPr>
              <a:stCxn id="144" idx="0"/>
              <a:endCxn id="146" idx="4"/>
            </p:cNvCxnSpPr>
            <p:nvPr/>
          </p:nvCxnSpPr>
          <p:spPr>
            <a:xfrm flipV="1">
              <a:off x="8566840" y="4556139"/>
              <a:ext cx="109489" cy="8052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E66C654-7100-C847-8AA7-297255207543}"/>
                </a:ext>
              </a:extLst>
            </p:cNvPr>
            <p:cNvCxnSpPr>
              <a:stCxn id="146" idx="2"/>
              <a:endCxn id="142" idx="6"/>
            </p:cNvCxnSpPr>
            <p:nvPr/>
          </p:nvCxnSpPr>
          <p:spPr>
            <a:xfrm flipH="1">
              <a:off x="7406712" y="4416315"/>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C7FF4E5-5C10-C24D-9E84-00A3596BCF37}"/>
                </a:ext>
              </a:extLst>
            </p:cNvPr>
            <p:cNvCxnSpPr>
              <a:cxnSpLocks/>
              <a:stCxn id="143" idx="6"/>
              <a:endCxn id="145" idx="1"/>
            </p:cNvCxnSpPr>
            <p:nvPr/>
          </p:nvCxnSpPr>
          <p:spPr>
            <a:xfrm>
              <a:off x="9104954" y="2937903"/>
              <a:ext cx="1688086" cy="75386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5E4AC31-5F0B-F947-8EED-BB77F5403C57}"/>
                </a:ext>
              </a:extLst>
            </p:cNvPr>
            <p:cNvCxnSpPr>
              <a:stCxn id="145" idx="3"/>
              <a:endCxn id="144" idx="7"/>
            </p:cNvCxnSpPr>
            <p:nvPr/>
          </p:nvCxnSpPr>
          <p:spPr>
            <a:xfrm flipH="1">
              <a:off x="8667868" y="3889510"/>
              <a:ext cx="2125172" cy="15128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33AC0F1E-0BB3-5249-B49E-ACE5940B408F}"/>
                </a:ext>
              </a:extLst>
            </p:cNvPr>
            <p:cNvSpPr txBox="1"/>
            <p:nvPr/>
          </p:nvSpPr>
          <p:spPr>
            <a:xfrm>
              <a:off x="7652139" y="3420972"/>
              <a:ext cx="317944" cy="369667"/>
            </a:xfrm>
            <a:prstGeom prst="rect">
              <a:avLst/>
            </a:prstGeom>
            <a:noFill/>
          </p:spPr>
          <p:txBody>
            <a:bodyPr wrap="square" rtlCol="0">
              <a:spAutoFit/>
            </a:bodyPr>
            <a:lstStyle/>
            <a:p>
              <a:r>
                <a:rPr lang="en-US" dirty="0"/>
                <a:t>3</a:t>
              </a:r>
            </a:p>
          </p:txBody>
        </p:sp>
        <p:sp>
          <p:nvSpPr>
            <p:cNvPr id="154" name="TextBox 153">
              <a:extLst>
                <a:ext uri="{FF2B5EF4-FFF2-40B4-BE49-F238E27FC236}">
                  <a16:creationId xmlns:a16="http://schemas.microsoft.com/office/drawing/2014/main" id="{15F68F36-4813-6040-B18F-AA2296B5CD9C}"/>
                </a:ext>
              </a:extLst>
            </p:cNvPr>
            <p:cNvSpPr txBox="1"/>
            <p:nvPr/>
          </p:nvSpPr>
          <p:spPr>
            <a:xfrm>
              <a:off x="9864769" y="2945169"/>
              <a:ext cx="317944" cy="369667"/>
            </a:xfrm>
            <a:prstGeom prst="rect">
              <a:avLst/>
            </a:prstGeom>
            <a:noFill/>
          </p:spPr>
          <p:txBody>
            <a:bodyPr wrap="square" rtlCol="0">
              <a:spAutoFit/>
            </a:bodyPr>
            <a:lstStyle/>
            <a:p>
              <a:r>
                <a:rPr lang="en-US" dirty="0"/>
                <a:t>2</a:t>
              </a:r>
            </a:p>
          </p:txBody>
        </p:sp>
        <p:sp>
          <p:nvSpPr>
            <p:cNvPr id="155" name="TextBox 154">
              <a:extLst>
                <a:ext uri="{FF2B5EF4-FFF2-40B4-BE49-F238E27FC236}">
                  <a16:creationId xmlns:a16="http://schemas.microsoft.com/office/drawing/2014/main" id="{6F74B329-6756-0842-99EB-34F6950AC180}"/>
                </a:ext>
              </a:extLst>
            </p:cNvPr>
            <p:cNvSpPr txBox="1"/>
            <p:nvPr/>
          </p:nvSpPr>
          <p:spPr>
            <a:xfrm>
              <a:off x="7913663" y="4157294"/>
              <a:ext cx="317944" cy="369667"/>
            </a:xfrm>
            <a:prstGeom prst="rect">
              <a:avLst/>
            </a:prstGeom>
            <a:noFill/>
          </p:spPr>
          <p:txBody>
            <a:bodyPr wrap="square" rtlCol="0">
              <a:spAutoFit/>
            </a:bodyPr>
            <a:lstStyle/>
            <a:p>
              <a:r>
                <a:rPr lang="en-US" dirty="0"/>
                <a:t>1</a:t>
              </a:r>
            </a:p>
          </p:txBody>
        </p:sp>
        <p:sp>
          <p:nvSpPr>
            <p:cNvPr id="156" name="TextBox 155">
              <a:extLst>
                <a:ext uri="{FF2B5EF4-FFF2-40B4-BE49-F238E27FC236}">
                  <a16:creationId xmlns:a16="http://schemas.microsoft.com/office/drawing/2014/main" id="{B25E6382-0F97-7A43-91A0-CA34238A8F27}"/>
                </a:ext>
              </a:extLst>
            </p:cNvPr>
            <p:cNvSpPr txBox="1"/>
            <p:nvPr/>
          </p:nvSpPr>
          <p:spPr>
            <a:xfrm>
              <a:off x="7666554" y="5098382"/>
              <a:ext cx="317944" cy="369667"/>
            </a:xfrm>
            <a:prstGeom prst="rect">
              <a:avLst/>
            </a:prstGeom>
            <a:noFill/>
          </p:spPr>
          <p:txBody>
            <a:bodyPr wrap="square" rtlCol="0">
              <a:spAutoFit/>
            </a:bodyPr>
            <a:lstStyle/>
            <a:p>
              <a:r>
                <a:rPr lang="en-US" dirty="0"/>
                <a:t>4</a:t>
              </a:r>
            </a:p>
          </p:txBody>
        </p:sp>
        <p:sp>
          <p:nvSpPr>
            <p:cNvPr id="157" name="TextBox 156">
              <a:extLst>
                <a:ext uri="{FF2B5EF4-FFF2-40B4-BE49-F238E27FC236}">
                  <a16:creationId xmlns:a16="http://schemas.microsoft.com/office/drawing/2014/main" id="{1FFF2DB4-B3D5-7546-8A24-FF197DCD753B}"/>
                </a:ext>
              </a:extLst>
            </p:cNvPr>
            <p:cNvSpPr txBox="1"/>
            <p:nvPr/>
          </p:nvSpPr>
          <p:spPr>
            <a:xfrm>
              <a:off x="8353124" y="4699929"/>
              <a:ext cx="317944" cy="369667"/>
            </a:xfrm>
            <a:prstGeom prst="rect">
              <a:avLst/>
            </a:prstGeom>
            <a:noFill/>
          </p:spPr>
          <p:txBody>
            <a:bodyPr wrap="square" rtlCol="0">
              <a:spAutoFit/>
            </a:bodyPr>
            <a:lstStyle/>
            <a:p>
              <a:r>
                <a:rPr lang="en-US" dirty="0"/>
                <a:t>5</a:t>
              </a:r>
            </a:p>
          </p:txBody>
        </p:sp>
        <p:sp>
          <p:nvSpPr>
            <p:cNvPr id="158" name="TextBox 157">
              <a:extLst>
                <a:ext uri="{FF2B5EF4-FFF2-40B4-BE49-F238E27FC236}">
                  <a16:creationId xmlns:a16="http://schemas.microsoft.com/office/drawing/2014/main" id="{605B7B98-886A-F548-B5B9-975CF1A3E961}"/>
                </a:ext>
              </a:extLst>
            </p:cNvPr>
            <p:cNvSpPr txBox="1"/>
            <p:nvPr/>
          </p:nvSpPr>
          <p:spPr>
            <a:xfrm>
              <a:off x="9346627" y="4456297"/>
              <a:ext cx="317944" cy="369667"/>
            </a:xfrm>
            <a:prstGeom prst="rect">
              <a:avLst/>
            </a:prstGeom>
            <a:noFill/>
          </p:spPr>
          <p:txBody>
            <a:bodyPr wrap="square" rtlCol="0">
              <a:spAutoFit/>
            </a:bodyPr>
            <a:lstStyle/>
            <a:p>
              <a:r>
                <a:rPr lang="en-US" dirty="0"/>
                <a:t>7</a:t>
              </a:r>
            </a:p>
          </p:txBody>
        </p:sp>
      </p:grpSp>
      <p:grpSp>
        <p:nvGrpSpPr>
          <p:cNvPr id="178" name="Group 177">
            <a:extLst>
              <a:ext uri="{FF2B5EF4-FFF2-40B4-BE49-F238E27FC236}">
                <a16:creationId xmlns:a16="http://schemas.microsoft.com/office/drawing/2014/main" id="{733B9D8E-6BD9-AF49-99CC-67C6B68D2598}"/>
              </a:ext>
            </a:extLst>
          </p:cNvPr>
          <p:cNvGrpSpPr/>
          <p:nvPr/>
        </p:nvGrpSpPr>
        <p:grpSpPr>
          <a:xfrm>
            <a:off x="7297073" y="3231834"/>
            <a:ext cx="3915981" cy="3085823"/>
            <a:chOff x="1673458" y="3887426"/>
            <a:chExt cx="3915981" cy="3085823"/>
          </a:xfrm>
        </p:grpSpPr>
        <p:sp>
          <p:nvSpPr>
            <p:cNvPr id="177" name="Rectangle 176">
              <a:extLst>
                <a:ext uri="{FF2B5EF4-FFF2-40B4-BE49-F238E27FC236}">
                  <a16:creationId xmlns:a16="http://schemas.microsoft.com/office/drawing/2014/main" id="{11B5267B-2EC3-714D-8980-C3D278DC9755}"/>
                </a:ext>
              </a:extLst>
            </p:cNvPr>
            <p:cNvSpPr/>
            <p:nvPr/>
          </p:nvSpPr>
          <p:spPr>
            <a:xfrm rot="7345421">
              <a:off x="2310414" y="4450076"/>
              <a:ext cx="2930016" cy="2116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1BC83DBB-66E8-D041-89C6-066C8852707B}"/>
                </a:ext>
              </a:extLst>
            </p:cNvPr>
            <p:cNvGrpSpPr/>
            <p:nvPr/>
          </p:nvGrpSpPr>
          <p:grpSpPr>
            <a:xfrm>
              <a:off x="1673458" y="3887426"/>
              <a:ext cx="3915981" cy="2842986"/>
              <a:chOff x="7120962" y="2798078"/>
              <a:chExt cx="3915981" cy="2842986"/>
            </a:xfrm>
          </p:grpSpPr>
          <p:sp>
            <p:nvSpPr>
              <p:cNvPr id="160" name="Oval 159">
                <a:extLst>
                  <a:ext uri="{FF2B5EF4-FFF2-40B4-BE49-F238E27FC236}">
                    <a16:creationId xmlns:a16="http://schemas.microsoft.com/office/drawing/2014/main" id="{5A483743-7AC4-3647-8BD0-219B2163DCB7}"/>
                  </a:ext>
                </a:extLst>
              </p:cNvPr>
              <p:cNvSpPr/>
              <p:nvPr/>
            </p:nvSpPr>
            <p:spPr>
              <a:xfrm>
                <a:off x="7120962" y="445682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61" name="Oval 160">
                <a:extLst>
                  <a:ext uri="{FF2B5EF4-FFF2-40B4-BE49-F238E27FC236}">
                    <a16:creationId xmlns:a16="http://schemas.microsoft.com/office/drawing/2014/main" id="{8B00E667-D7F9-0F42-A9DA-FDFAB777BD6B}"/>
                  </a:ext>
                </a:extLst>
              </p:cNvPr>
              <p:cNvSpPr/>
              <p:nvPr/>
            </p:nvSpPr>
            <p:spPr>
              <a:xfrm>
                <a:off x="8819204" y="279807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62" name="Oval 161">
                <a:extLst>
                  <a:ext uri="{FF2B5EF4-FFF2-40B4-BE49-F238E27FC236}">
                    <a16:creationId xmlns:a16="http://schemas.microsoft.com/office/drawing/2014/main" id="{D29C24AE-679C-B248-904D-340D34244D1E}"/>
                  </a:ext>
                </a:extLst>
              </p:cNvPr>
              <p:cNvSpPr/>
              <p:nvPr/>
            </p:nvSpPr>
            <p:spPr>
              <a:xfrm>
                <a:off x="8423965" y="53614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63" name="Oval 162">
                <a:extLst>
                  <a:ext uri="{FF2B5EF4-FFF2-40B4-BE49-F238E27FC236}">
                    <a16:creationId xmlns:a16="http://schemas.microsoft.com/office/drawing/2014/main" id="{6BF3CE86-2503-8A49-9113-EE95D7797DFC}"/>
                  </a:ext>
                </a:extLst>
              </p:cNvPr>
              <p:cNvSpPr/>
              <p:nvPr/>
            </p:nvSpPr>
            <p:spPr>
              <a:xfrm>
                <a:off x="10751193" y="36508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64" name="Oval 163">
                <a:extLst>
                  <a:ext uri="{FF2B5EF4-FFF2-40B4-BE49-F238E27FC236}">
                    <a16:creationId xmlns:a16="http://schemas.microsoft.com/office/drawing/2014/main" id="{F0ED0AA6-C9F0-F749-ACE9-F72A0604C50D}"/>
                  </a:ext>
                </a:extLst>
              </p:cNvPr>
              <p:cNvSpPr/>
              <p:nvPr/>
            </p:nvSpPr>
            <p:spPr>
              <a:xfrm>
                <a:off x="8533454" y="427649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6" name="Straight Connector 165">
                <a:extLst>
                  <a:ext uri="{FF2B5EF4-FFF2-40B4-BE49-F238E27FC236}">
                    <a16:creationId xmlns:a16="http://schemas.microsoft.com/office/drawing/2014/main" id="{ED2A10A4-2E6C-AF4C-A5AA-366A812EFE6A}"/>
                  </a:ext>
                </a:extLst>
              </p:cNvPr>
              <p:cNvCxnSpPr>
                <a:stCxn id="160" idx="5"/>
                <a:endCxn id="162" idx="2"/>
              </p:cNvCxnSpPr>
              <p:nvPr/>
            </p:nvCxnSpPr>
            <p:spPr>
              <a:xfrm>
                <a:off x="7364865" y="4695524"/>
                <a:ext cx="1059100" cy="8057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02D8F5A-3F28-534D-9A62-D24B1E780E03}"/>
                  </a:ext>
                </a:extLst>
              </p:cNvPr>
              <p:cNvCxnSpPr>
                <a:stCxn id="164" idx="2"/>
                <a:endCxn id="160" idx="6"/>
              </p:cNvCxnSpPr>
              <p:nvPr/>
            </p:nvCxnSpPr>
            <p:spPr>
              <a:xfrm flipH="1">
                <a:off x="7406712" y="4416315"/>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AB7AF4D-7268-FF4E-A522-FA5E0B6FDAFE}"/>
                  </a:ext>
                </a:extLst>
              </p:cNvPr>
              <p:cNvCxnSpPr>
                <a:cxnSpLocks/>
                <a:stCxn id="161" idx="6"/>
                <a:endCxn id="163" idx="1"/>
              </p:cNvCxnSpPr>
              <p:nvPr/>
            </p:nvCxnSpPr>
            <p:spPr>
              <a:xfrm>
                <a:off x="9104954" y="2937903"/>
                <a:ext cx="1688086" cy="75386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6BCD7E30-B96E-F641-8724-B24EB918FE2A}"/>
                  </a:ext>
                </a:extLst>
              </p:cNvPr>
              <p:cNvSpPr txBox="1"/>
              <p:nvPr/>
            </p:nvSpPr>
            <p:spPr>
              <a:xfrm>
                <a:off x="7652139" y="3420972"/>
                <a:ext cx="317944" cy="369667"/>
              </a:xfrm>
              <a:prstGeom prst="rect">
                <a:avLst/>
              </a:prstGeom>
              <a:noFill/>
            </p:spPr>
            <p:txBody>
              <a:bodyPr wrap="square" rtlCol="0">
                <a:spAutoFit/>
              </a:bodyPr>
              <a:lstStyle/>
              <a:p>
                <a:r>
                  <a:rPr lang="en-US" dirty="0"/>
                  <a:t>3</a:t>
                </a:r>
              </a:p>
            </p:txBody>
          </p:sp>
          <p:sp>
            <p:nvSpPr>
              <p:cNvPr id="172" name="TextBox 171">
                <a:extLst>
                  <a:ext uri="{FF2B5EF4-FFF2-40B4-BE49-F238E27FC236}">
                    <a16:creationId xmlns:a16="http://schemas.microsoft.com/office/drawing/2014/main" id="{1C47B086-0511-414C-8F37-DDDA70F4A50B}"/>
                  </a:ext>
                </a:extLst>
              </p:cNvPr>
              <p:cNvSpPr txBox="1"/>
              <p:nvPr/>
            </p:nvSpPr>
            <p:spPr>
              <a:xfrm>
                <a:off x="9864769" y="2945169"/>
                <a:ext cx="317944" cy="369667"/>
              </a:xfrm>
              <a:prstGeom prst="rect">
                <a:avLst/>
              </a:prstGeom>
              <a:noFill/>
            </p:spPr>
            <p:txBody>
              <a:bodyPr wrap="square" rtlCol="0">
                <a:spAutoFit/>
              </a:bodyPr>
              <a:lstStyle/>
              <a:p>
                <a:r>
                  <a:rPr lang="en-US" dirty="0"/>
                  <a:t>2</a:t>
                </a:r>
              </a:p>
            </p:txBody>
          </p:sp>
          <p:sp>
            <p:nvSpPr>
              <p:cNvPr id="173" name="TextBox 172">
                <a:extLst>
                  <a:ext uri="{FF2B5EF4-FFF2-40B4-BE49-F238E27FC236}">
                    <a16:creationId xmlns:a16="http://schemas.microsoft.com/office/drawing/2014/main" id="{C33A1AD3-0F9E-904D-9592-324832709BAD}"/>
                  </a:ext>
                </a:extLst>
              </p:cNvPr>
              <p:cNvSpPr txBox="1"/>
              <p:nvPr/>
            </p:nvSpPr>
            <p:spPr>
              <a:xfrm>
                <a:off x="7913663" y="4157294"/>
                <a:ext cx="317944" cy="369667"/>
              </a:xfrm>
              <a:prstGeom prst="rect">
                <a:avLst/>
              </a:prstGeom>
              <a:noFill/>
            </p:spPr>
            <p:txBody>
              <a:bodyPr wrap="square" rtlCol="0">
                <a:spAutoFit/>
              </a:bodyPr>
              <a:lstStyle/>
              <a:p>
                <a:r>
                  <a:rPr lang="en-US" dirty="0"/>
                  <a:t>1</a:t>
                </a:r>
              </a:p>
            </p:txBody>
          </p:sp>
          <p:sp>
            <p:nvSpPr>
              <p:cNvPr id="174" name="TextBox 173">
                <a:extLst>
                  <a:ext uri="{FF2B5EF4-FFF2-40B4-BE49-F238E27FC236}">
                    <a16:creationId xmlns:a16="http://schemas.microsoft.com/office/drawing/2014/main" id="{40FB8B40-9CE8-E746-B813-D7F99AAFD456}"/>
                  </a:ext>
                </a:extLst>
              </p:cNvPr>
              <p:cNvSpPr txBox="1"/>
              <p:nvPr/>
            </p:nvSpPr>
            <p:spPr>
              <a:xfrm>
                <a:off x="7666554" y="5098382"/>
                <a:ext cx="317944" cy="369667"/>
              </a:xfrm>
              <a:prstGeom prst="rect">
                <a:avLst/>
              </a:prstGeom>
              <a:noFill/>
            </p:spPr>
            <p:txBody>
              <a:bodyPr wrap="square" rtlCol="0">
                <a:spAutoFit/>
              </a:bodyPr>
              <a:lstStyle/>
              <a:p>
                <a:r>
                  <a:rPr lang="en-US" dirty="0"/>
                  <a:t>4</a:t>
                </a:r>
              </a:p>
            </p:txBody>
          </p:sp>
          <p:cxnSp>
            <p:nvCxnSpPr>
              <p:cNvPr id="165" name="Straight Connector 164">
                <a:extLst>
                  <a:ext uri="{FF2B5EF4-FFF2-40B4-BE49-F238E27FC236}">
                    <a16:creationId xmlns:a16="http://schemas.microsoft.com/office/drawing/2014/main" id="{D265AD1C-D2E5-B142-9347-E5437181CB72}"/>
                  </a:ext>
                </a:extLst>
              </p:cNvPr>
              <p:cNvCxnSpPr>
                <a:stCxn id="161" idx="2"/>
                <a:endCxn id="160" idx="7"/>
              </p:cNvCxnSpPr>
              <p:nvPr/>
            </p:nvCxnSpPr>
            <p:spPr>
              <a:xfrm flipH="1">
                <a:off x="7364865" y="2937903"/>
                <a:ext cx="1454339" cy="155988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6306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3"/>
                                        </p:tgtEl>
                                        <p:attrNameLst>
                                          <p:attrName>style.visibility</p:attrName>
                                        </p:attrNameLst>
                                      </p:cBhvr>
                                      <p:to>
                                        <p:strVal val="visible"/>
                                      </p:to>
                                    </p:set>
                                    <p:animEffect transition="in" filter="fade">
                                      <p:cBhvr>
                                        <p:cTn id="20" dur="500"/>
                                        <p:tgtEl>
                                          <p:spTgt spid="1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8"/>
                                        </p:tgtEl>
                                        <p:attrNameLst>
                                          <p:attrName>style.visibility</p:attrName>
                                        </p:attrNameLst>
                                      </p:cBhvr>
                                      <p:to>
                                        <p:strVal val="visible"/>
                                      </p:to>
                                    </p:set>
                                    <p:animEffect transition="in" filter="fade">
                                      <p:cBhvr>
                                        <p:cTn id="30"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Trees 	</a:t>
            </a:r>
          </a:p>
        </p:txBody>
      </p:sp>
      <p:sp>
        <p:nvSpPr>
          <p:cNvPr id="3" name="Content Placeholder 2"/>
          <p:cNvSpPr>
            <a:spLocks noGrp="1"/>
          </p:cNvSpPr>
          <p:nvPr>
            <p:ph idx="1"/>
          </p:nvPr>
        </p:nvSpPr>
        <p:spPr/>
        <p:txBody>
          <a:bodyPr>
            <a:normAutofit/>
          </a:bodyPr>
          <a:lstStyle/>
          <a:p>
            <a:r>
              <a:rPr lang="en-US" dirty="0"/>
              <a:t>Our BSTs had:</a:t>
            </a:r>
          </a:p>
          <a:p>
            <a:pPr lvl="1"/>
            <a:r>
              <a:rPr lang="en-US" dirty="0"/>
              <a:t>A root</a:t>
            </a:r>
          </a:p>
          <a:p>
            <a:pPr lvl="1"/>
            <a:r>
              <a:rPr lang="en-US" dirty="0"/>
              <a:t>Left and/or right children </a:t>
            </a:r>
          </a:p>
          <a:p>
            <a:pPr lvl="1"/>
            <a:r>
              <a:rPr lang="en-US" dirty="0"/>
              <a:t>Connected and no cycles</a:t>
            </a:r>
          </a:p>
          <a:p>
            <a:r>
              <a:rPr lang="en-US" dirty="0"/>
              <a:t>Our heaps had:</a:t>
            </a:r>
          </a:p>
          <a:p>
            <a:pPr lvl="1"/>
            <a:r>
              <a:rPr lang="en-US" dirty="0"/>
              <a:t>A root</a:t>
            </a:r>
          </a:p>
          <a:p>
            <a:pPr lvl="1"/>
            <a:r>
              <a:rPr lang="en-US" dirty="0"/>
              <a:t>Varying numbers of children</a:t>
            </a:r>
          </a:p>
          <a:p>
            <a:pPr lvl="1"/>
            <a:r>
              <a:rPr lang="en-US" dirty="0">
                <a:sym typeface="Wingdings" panose="05000000000000000000" pitchFamily="2" charset="2"/>
              </a:rPr>
              <a:t>Connected and no cycles</a:t>
            </a:r>
          </a:p>
          <a:p>
            <a:r>
              <a:rPr lang="en-US" dirty="0">
                <a:sym typeface="Wingdings" panose="05000000000000000000" pitchFamily="2" charset="2"/>
              </a:rPr>
              <a:t>On graphs our tees:</a:t>
            </a:r>
          </a:p>
          <a:p>
            <a:pPr lvl="1"/>
            <a:r>
              <a:rPr lang="en-US" dirty="0">
                <a:sym typeface="Wingdings" panose="05000000000000000000" pitchFamily="2" charset="2"/>
              </a:rPr>
              <a:t>Don’t need a root (the vertices aren’t ordered, and we can start BFS from anywhere)</a:t>
            </a:r>
          </a:p>
          <a:p>
            <a:pPr lvl="1"/>
            <a:r>
              <a:rPr lang="en-US" dirty="0">
                <a:sym typeface="Wingdings" panose="05000000000000000000" pitchFamily="2" charset="2"/>
              </a:rPr>
              <a:t>Varying numbers of children</a:t>
            </a:r>
          </a:p>
          <a:p>
            <a:pPr lvl="1"/>
            <a:r>
              <a:rPr lang="en-US" dirty="0">
                <a:sym typeface="Wingdings" panose="05000000000000000000" pitchFamily="2" charset="2"/>
              </a:rPr>
              <a:t>Connected and no cycles</a:t>
            </a:r>
          </a:p>
        </p:txBody>
      </p:sp>
      <p:sp>
        <p:nvSpPr>
          <p:cNvPr id="5" name="Slide Number Placeholder 4"/>
          <p:cNvSpPr>
            <a:spLocks noGrp="1"/>
          </p:cNvSpPr>
          <p:nvPr>
            <p:ph type="sldNum" sz="quarter" idx="12"/>
          </p:nvPr>
        </p:nvSpPr>
        <p:spPr>
          <a:xfrm>
            <a:off x="11681670" y="6481271"/>
            <a:ext cx="421923" cy="274320"/>
          </a:xfrm>
        </p:spPr>
        <p:txBody>
          <a:bodyPr/>
          <a:lstStyle/>
          <a:p>
            <a:fld id="{659665DE-58FC-41F4-AC58-2C90A5E00527}" type="slidenum">
              <a:rPr lang="en-US" smtClean="0"/>
              <a:t>13</a:t>
            </a:fld>
            <a:endParaRPr lang="en-US"/>
          </a:p>
        </p:txBody>
      </p:sp>
      <p:grpSp>
        <p:nvGrpSpPr>
          <p:cNvPr id="9" name="Group 8">
            <a:extLst>
              <a:ext uri="{FF2B5EF4-FFF2-40B4-BE49-F238E27FC236}">
                <a16:creationId xmlns:a16="http://schemas.microsoft.com/office/drawing/2014/main" id="{DF228C5F-DEFC-944C-A217-B01865B28266}"/>
              </a:ext>
            </a:extLst>
          </p:cNvPr>
          <p:cNvGrpSpPr/>
          <p:nvPr/>
        </p:nvGrpSpPr>
        <p:grpSpPr>
          <a:xfrm>
            <a:off x="3931968" y="5181238"/>
            <a:ext cx="6111311" cy="1004346"/>
            <a:chOff x="5240631" y="2952750"/>
            <a:chExt cx="6111311" cy="1004346"/>
          </a:xfrm>
        </p:grpSpPr>
        <p:sp>
          <p:nvSpPr>
            <p:cNvPr id="6" name="Rectangle 5">
              <a:extLst>
                <a:ext uri="{FF2B5EF4-FFF2-40B4-BE49-F238E27FC236}">
                  <a16:creationId xmlns:a16="http://schemas.microsoft.com/office/drawing/2014/main" id="{0212AD7B-7D51-416A-B4C2-4025989E54C5}"/>
                </a:ext>
              </a:extLst>
            </p:cNvPr>
            <p:cNvSpPr/>
            <p:nvPr/>
          </p:nvSpPr>
          <p:spPr>
            <a:xfrm>
              <a:off x="5240631" y="2952750"/>
              <a:ext cx="6111311" cy="1004346"/>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dirty="0"/>
                <a:t>An undirected, connected acyclic graph.</a:t>
              </a:r>
            </a:p>
          </p:txBody>
        </p:sp>
        <p:sp>
          <p:nvSpPr>
            <p:cNvPr id="7" name="Rectangle 6">
              <a:extLst>
                <a:ext uri="{FF2B5EF4-FFF2-40B4-BE49-F238E27FC236}">
                  <a16:creationId xmlns:a16="http://schemas.microsoft.com/office/drawing/2014/main" id="{8A9946EA-805B-4D0E-9DDF-CD5DEE930681}"/>
                </a:ext>
              </a:extLst>
            </p:cNvPr>
            <p:cNvSpPr/>
            <p:nvPr/>
          </p:nvSpPr>
          <p:spPr>
            <a:xfrm>
              <a:off x="5240631" y="2952750"/>
              <a:ext cx="6101786"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Tree</a:t>
              </a:r>
              <a:r>
                <a:rPr lang="en-US" sz="2200" dirty="0"/>
                <a:t> </a:t>
              </a:r>
              <a:r>
                <a:rPr lang="en-US" sz="2200" b="1" dirty="0"/>
                <a:t>(when talking about graphs)</a:t>
              </a:r>
            </a:p>
          </p:txBody>
        </p:sp>
      </p:grpSp>
      <p:sp>
        <p:nvSpPr>
          <p:cNvPr id="10" name="Footer Placeholder 3">
            <a:extLst>
              <a:ext uri="{FF2B5EF4-FFF2-40B4-BE49-F238E27FC236}">
                <a16:creationId xmlns:a16="http://schemas.microsoft.com/office/drawing/2014/main" id="{B301C9C0-5D6B-E542-8510-F9E69D432A3F}"/>
              </a:ext>
            </a:extLst>
          </p:cNvPr>
          <p:cNvSpPr>
            <a:spLocks noGrp="1"/>
          </p:cNvSpPr>
          <p:nvPr>
            <p:ph type="ftr" sz="quarter" idx="11"/>
          </p:nvPr>
        </p:nvSpPr>
        <p:spPr>
          <a:xfrm>
            <a:off x="5715301" y="6521027"/>
            <a:ext cx="5901459" cy="274320"/>
          </a:xfrm>
        </p:spPr>
        <p:txBody>
          <a:bodyPr/>
          <a:lstStyle/>
          <a:p>
            <a:r>
              <a:rPr lang="en-US" dirty="0"/>
              <a:t>CSE 373 SP 18 – Robbie Webber</a:t>
            </a:r>
          </a:p>
        </p:txBody>
      </p:sp>
      <p:grpSp>
        <p:nvGrpSpPr>
          <p:cNvPr id="11" name="Group 10">
            <a:extLst>
              <a:ext uri="{FF2B5EF4-FFF2-40B4-BE49-F238E27FC236}">
                <a16:creationId xmlns:a16="http://schemas.microsoft.com/office/drawing/2014/main" id="{0812409E-EC72-7C46-9010-FDFE3A960C0B}"/>
              </a:ext>
            </a:extLst>
          </p:cNvPr>
          <p:cNvGrpSpPr/>
          <p:nvPr/>
        </p:nvGrpSpPr>
        <p:grpSpPr>
          <a:xfrm>
            <a:off x="6368386" y="1114709"/>
            <a:ext cx="3915981" cy="3085823"/>
            <a:chOff x="1673458" y="3887426"/>
            <a:chExt cx="3915981" cy="3085823"/>
          </a:xfrm>
        </p:grpSpPr>
        <p:sp>
          <p:nvSpPr>
            <p:cNvPr id="12" name="Rectangle 11">
              <a:extLst>
                <a:ext uri="{FF2B5EF4-FFF2-40B4-BE49-F238E27FC236}">
                  <a16:creationId xmlns:a16="http://schemas.microsoft.com/office/drawing/2014/main" id="{93652EEF-F7AE-C944-A39C-F9675EAEA74B}"/>
                </a:ext>
              </a:extLst>
            </p:cNvPr>
            <p:cNvSpPr/>
            <p:nvPr/>
          </p:nvSpPr>
          <p:spPr>
            <a:xfrm rot="7345421">
              <a:off x="2310414" y="4450076"/>
              <a:ext cx="2930016" cy="2116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2FFD8BE-5B8A-BA44-A5D8-E46D3BFB15E6}"/>
                </a:ext>
              </a:extLst>
            </p:cNvPr>
            <p:cNvGrpSpPr/>
            <p:nvPr/>
          </p:nvGrpSpPr>
          <p:grpSpPr>
            <a:xfrm>
              <a:off x="1673458" y="3887426"/>
              <a:ext cx="3915981" cy="2842986"/>
              <a:chOff x="7120962" y="2798078"/>
              <a:chExt cx="3915981" cy="2842986"/>
            </a:xfrm>
          </p:grpSpPr>
          <p:sp>
            <p:nvSpPr>
              <p:cNvPr id="14" name="Oval 13">
                <a:extLst>
                  <a:ext uri="{FF2B5EF4-FFF2-40B4-BE49-F238E27FC236}">
                    <a16:creationId xmlns:a16="http://schemas.microsoft.com/office/drawing/2014/main" id="{88009726-1462-FC4B-98E3-337B8F6672A4}"/>
                  </a:ext>
                </a:extLst>
              </p:cNvPr>
              <p:cNvSpPr/>
              <p:nvPr/>
            </p:nvSpPr>
            <p:spPr>
              <a:xfrm>
                <a:off x="7120962" y="445682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5" name="Oval 14">
                <a:extLst>
                  <a:ext uri="{FF2B5EF4-FFF2-40B4-BE49-F238E27FC236}">
                    <a16:creationId xmlns:a16="http://schemas.microsoft.com/office/drawing/2014/main" id="{43B2CC4A-D731-D345-AF0A-4DB13B9D86FE}"/>
                  </a:ext>
                </a:extLst>
              </p:cNvPr>
              <p:cNvSpPr/>
              <p:nvPr/>
            </p:nvSpPr>
            <p:spPr>
              <a:xfrm>
                <a:off x="8819204" y="279807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6" name="Oval 15">
                <a:extLst>
                  <a:ext uri="{FF2B5EF4-FFF2-40B4-BE49-F238E27FC236}">
                    <a16:creationId xmlns:a16="http://schemas.microsoft.com/office/drawing/2014/main" id="{A59A514A-F5A1-CA4D-8DEF-8C25BE966F98}"/>
                  </a:ext>
                </a:extLst>
              </p:cNvPr>
              <p:cNvSpPr/>
              <p:nvPr/>
            </p:nvSpPr>
            <p:spPr>
              <a:xfrm>
                <a:off x="8423965" y="53614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7" name="Oval 16">
                <a:extLst>
                  <a:ext uri="{FF2B5EF4-FFF2-40B4-BE49-F238E27FC236}">
                    <a16:creationId xmlns:a16="http://schemas.microsoft.com/office/drawing/2014/main" id="{CA94639A-6B5F-384B-99E2-F64BD09A8155}"/>
                  </a:ext>
                </a:extLst>
              </p:cNvPr>
              <p:cNvSpPr/>
              <p:nvPr/>
            </p:nvSpPr>
            <p:spPr>
              <a:xfrm>
                <a:off x="10751193" y="36508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8" name="Oval 17">
                <a:extLst>
                  <a:ext uri="{FF2B5EF4-FFF2-40B4-BE49-F238E27FC236}">
                    <a16:creationId xmlns:a16="http://schemas.microsoft.com/office/drawing/2014/main" id="{C15D5CDA-E351-A644-9889-119BCCCC3F86}"/>
                  </a:ext>
                </a:extLst>
              </p:cNvPr>
              <p:cNvSpPr/>
              <p:nvPr/>
            </p:nvSpPr>
            <p:spPr>
              <a:xfrm>
                <a:off x="8533454" y="427649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9" name="Straight Connector 18">
                <a:extLst>
                  <a:ext uri="{FF2B5EF4-FFF2-40B4-BE49-F238E27FC236}">
                    <a16:creationId xmlns:a16="http://schemas.microsoft.com/office/drawing/2014/main" id="{7ED4CE1D-3CC4-4F4E-B444-BBF61F4EEADC}"/>
                  </a:ext>
                </a:extLst>
              </p:cNvPr>
              <p:cNvCxnSpPr>
                <a:stCxn id="14" idx="5"/>
                <a:endCxn id="16" idx="2"/>
              </p:cNvCxnSpPr>
              <p:nvPr/>
            </p:nvCxnSpPr>
            <p:spPr>
              <a:xfrm>
                <a:off x="7364865" y="4695524"/>
                <a:ext cx="1059100" cy="8057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E51A68-663D-4D4A-BE62-A7A6B97251D8}"/>
                  </a:ext>
                </a:extLst>
              </p:cNvPr>
              <p:cNvCxnSpPr>
                <a:stCxn id="18" idx="2"/>
                <a:endCxn id="14" idx="6"/>
              </p:cNvCxnSpPr>
              <p:nvPr/>
            </p:nvCxnSpPr>
            <p:spPr>
              <a:xfrm flipH="1">
                <a:off x="7406712" y="4416315"/>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7EF9CC1-D550-5D48-90F6-F60139F8597C}"/>
                  </a:ext>
                </a:extLst>
              </p:cNvPr>
              <p:cNvCxnSpPr>
                <a:cxnSpLocks/>
                <a:stCxn id="15" idx="6"/>
                <a:endCxn id="17" idx="1"/>
              </p:cNvCxnSpPr>
              <p:nvPr/>
            </p:nvCxnSpPr>
            <p:spPr>
              <a:xfrm>
                <a:off x="9104954" y="2937903"/>
                <a:ext cx="1688086" cy="75386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BF03A8-3D42-0046-95EA-7D8F079B4B14}"/>
                  </a:ext>
                </a:extLst>
              </p:cNvPr>
              <p:cNvSpPr txBox="1"/>
              <p:nvPr/>
            </p:nvSpPr>
            <p:spPr>
              <a:xfrm>
                <a:off x="7652139" y="3420972"/>
                <a:ext cx="317944" cy="369667"/>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DF4AFDA7-FF23-D741-A23E-B7954E76629A}"/>
                  </a:ext>
                </a:extLst>
              </p:cNvPr>
              <p:cNvSpPr txBox="1"/>
              <p:nvPr/>
            </p:nvSpPr>
            <p:spPr>
              <a:xfrm>
                <a:off x="9864769" y="2945169"/>
                <a:ext cx="317944" cy="369667"/>
              </a:xfrm>
              <a:prstGeom prst="rect">
                <a:avLst/>
              </a:prstGeom>
              <a:noFill/>
            </p:spPr>
            <p:txBody>
              <a:bodyPr wrap="square" rtlCol="0">
                <a:spAutoFit/>
              </a:bodyPr>
              <a:lstStyle/>
              <a:p>
                <a:r>
                  <a:rPr lang="en-US" dirty="0"/>
                  <a:t>2</a:t>
                </a:r>
              </a:p>
            </p:txBody>
          </p:sp>
          <p:sp>
            <p:nvSpPr>
              <p:cNvPr id="24" name="TextBox 23">
                <a:extLst>
                  <a:ext uri="{FF2B5EF4-FFF2-40B4-BE49-F238E27FC236}">
                    <a16:creationId xmlns:a16="http://schemas.microsoft.com/office/drawing/2014/main" id="{DD7FB05F-1B26-8F44-9C49-7E8DAC6063A0}"/>
                  </a:ext>
                </a:extLst>
              </p:cNvPr>
              <p:cNvSpPr txBox="1"/>
              <p:nvPr/>
            </p:nvSpPr>
            <p:spPr>
              <a:xfrm>
                <a:off x="7913663" y="4157294"/>
                <a:ext cx="317944" cy="369667"/>
              </a:xfrm>
              <a:prstGeom prst="rect">
                <a:avLst/>
              </a:prstGeom>
              <a:noFill/>
            </p:spPr>
            <p:txBody>
              <a:bodyPr wrap="square" rtlCol="0">
                <a:spAutoFit/>
              </a:bodyPr>
              <a:lstStyle/>
              <a:p>
                <a:r>
                  <a:rPr lang="en-US" dirty="0"/>
                  <a:t>1</a:t>
                </a:r>
              </a:p>
            </p:txBody>
          </p:sp>
          <p:sp>
            <p:nvSpPr>
              <p:cNvPr id="25" name="TextBox 24">
                <a:extLst>
                  <a:ext uri="{FF2B5EF4-FFF2-40B4-BE49-F238E27FC236}">
                    <a16:creationId xmlns:a16="http://schemas.microsoft.com/office/drawing/2014/main" id="{7C7BC4AC-A061-9A43-ACC3-4BB38C320153}"/>
                  </a:ext>
                </a:extLst>
              </p:cNvPr>
              <p:cNvSpPr txBox="1"/>
              <p:nvPr/>
            </p:nvSpPr>
            <p:spPr>
              <a:xfrm>
                <a:off x="7666554" y="5098382"/>
                <a:ext cx="317944" cy="369667"/>
              </a:xfrm>
              <a:prstGeom prst="rect">
                <a:avLst/>
              </a:prstGeom>
              <a:noFill/>
            </p:spPr>
            <p:txBody>
              <a:bodyPr wrap="square" rtlCol="0">
                <a:spAutoFit/>
              </a:bodyPr>
              <a:lstStyle/>
              <a:p>
                <a:r>
                  <a:rPr lang="en-US" dirty="0"/>
                  <a:t>4</a:t>
                </a:r>
              </a:p>
            </p:txBody>
          </p:sp>
          <p:cxnSp>
            <p:nvCxnSpPr>
              <p:cNvPr id="26" name="Straight Connector 25">
                <a:extLst>
                  <a:ext uri="{FF2B5EF4-FFF2-40B4-BE49-F238E27FC236}">
                    <a16:creationId xmlns:a16="http://schemas.microsoft.com/office/drawing/2014/main" id="{1C8212B4-9142-EB4C-8CA6-A7D0FD4C8280}"/>
                  </a:ext>
                </a:extLst>
              </p:cNvPr>
              <p:cNvCxnSpPr>
                <a:stCxn id="15" idx="2"/>
                <a:endCxn id="14" idx="7"/>
              </p:cNvCxnSpPr>
              <p:nvPr/>
            </p:nvCxnSpPr>
            <p:spPr>
              <a:xfrm flipH="1">
                <a:off x="7364865" y="2937903"/>
                <a:ext cx="1454339" cy="155988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6046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MST Problem</a:t>
            </a:r>
          </a:p>
        </p:txBody>
      </p:sp>
      <p:sp>
        <p:nvSpPr>
          <p:cNvPr id="3" name="Content Placeholder 2"/>
          <p:cNvSpPr>
            <a:spLocks noGrp="1"/>
          </p:cNvSpPr>
          <p:nvPr>
            <p:ph idx="1"/>
          </p:nvPr>
        </p:nvSpPr>
        <p:spPr/>
        <p:txBody>
          <a:bodyPr>
            <a:normAutofit/>
          </a:bodyPr>
          <a:lstStyle/>
          <a:p>
            <a:r>
              <a:rPr lang="en-US" dirty="0"/>
              <a:t>What do we need? A set of edges such that:</a:t>
            </a:r>
          </a:p>
          <a:p>
            <a:pPr lvl="1"/>
            <a:r>
              <a:rPr lang="en-US" dirty="0"/>
              <a:t>Every vertex touches at least one of the edges. (the edges </a:t>
            </a:r>
            <a:r>
              <a:rPr lang="en-US" b="1" dirty="0"/>
              <a:t>span</a:t>
            </a:r>
            <a:r>
              <a:rPr lang="en-US" dirty="0"/>
              <a:t> the graph)</a:t>
            </a:r>
          </a:p>
          <a:p>
            <a:pPr lvl="1"/>
            <a:r>
              <a:rPr lang="en-US" dirty="0"/>
              <a:t>The graph on just those edges is </a:t>
            </a:r>
            <a:r>
              <a:rPr lang="en-US" b="1" dirty="0"/>
              <a:t>connected</a:t>
            </a:r>
            <a:r>
              <a:rPr lang="en-US" dirty="0"/>
              <a:t>.</a:t>
            </a:r>
          </a:p>
          <a:p>
            <a:pPr lvl="1"/>
            <a:r>
              <a:rPr lang="en-US" dirty="0"/>
              <a:t>The minimum weight set of edges that meet those conditions.</a:t>
            </a:r>
          </a:p>
          <a:p>
            <a:r>
              <a:rPr lang="en-US" dirty="0"/>
              <a:t>Our goal is a tree!</a:t>
            </a:r>
          </a:p>
          <a:p>
            <a:endParaRPr lang="en-US" dirty="0"/>
          </a:p>
          <a:p>
            <a:endParaRPr lang="en-US" dirty="0"/>
          </a:p>
          <a:p>
            <a:endParaRPr lang="en-US" dirty="0"/>
          </a:p>
          <a:p>
            <a:endParaRPr lang="en-US" dirty="0"/>
          </a:p>
          <a:p>
            <a:r>
              <a:rPr lang="en-US" dirty="0"/>
              <a:t>We’ll go through two different algorithms for this problem today.</a:t>
            </a:r>
          </a:p>
          <a:p>
            <a:endParaRPr lang="en-US" dirty="0"/>
          </a:p>
        </p:txBody>
      </p:sp>
      <p:sp>
        <p:nvSpPr>
          <p:cNvPr id="5" name="Slide Number Placeholder 4"/>
          <p:cNvSpPr>
            <a:spLocks noGrp="1"/>
          </p:cNvSpPr>
          <p:nvPr>
            <p:ph type="sldNum" sz="quarter" idx="12"/>
          </p:nvPr>
        </p:nvSpPr>
        <p:spPr/>
        <p:txBody>
          <a:bodyPr/>
          <a:lstStyle/>
          <a:p>
            <a:fld id="{659665DE-58FC-41F4-AC58-2C90A5E00527}" type="slidenum">
              <a:rPr lang="en-US" smtClean="0"/>
              <a:t>14</a:t>
            </a:fld>
            <a:endParaRPr lang="en-US"/>
          </a:p>
        </p:txBody>
      </p:sp>
      <p:sp>
        <p:nvSpPr>
          <p:cNvPr id="6" name="Rectangle 5"/>
          <p:cNvSpPr/>
          <p:nvPr/>
        </p:nvSpPr>
        <p:spPr>
          <a:xfrm>
            <a:off x="677853" y="3382125"/>
            <a:ext cx="6111311" cy="1843018"/>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sz="2000" b="1" dirty="0"/>
              <a:t>Given</a:t>
            </a:r>
            <a:r>
              <a:rPr lang="en-US" sz="2000" dirty="0"/>
              <a:t>: an undirected, weighted graph G</a:t>
            </a:r>
          </a:p>
          <a:p>
            <a:r>
              <a:rPr lang="en-US" sz="2000" b="1" dirty="0"/>
              <a:t>Find</a:t>
            </a:r>
            <a:r>
              <a:rPr lang="en-US" sz="2000" dirty="0"/>
              <a:t>: A minimum-weight set of edges such that you can get from any vertex of G to any other on only those edges.</a:t>
            </a:r>
          </a:p>
        </p:txBody>
      </p:sp>
      <p:sp>
        <p:nvSpPr>
          <p:cNvPr id="7" name="Rectangle 6"/>
          <p:cNvSpPr/>
          <p:nvPr/>
        </p:nvSpPr>
        <p:spPr>
          <a:xfrm>
            <a:off x="677853" y="3382126"/>
            <a:ext cx="6101786"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Minimum Spanning </a:t>
            </a:r>
            <a:r>
              <a:rPr lang="en-US" sz="2000" b="1" u="sng" dirty="0"/>
              <a:t>Tree</a:t>
            </a:r>
            <a:r>
              <a:rPr lang="en-US" sz="2000" b="1" dirty="0"/>
              <a:t> Problem</a:t>
            </a:r>
          </a:p>
        </p:txBody>
      </p:sp>
      <p:sp>
        <p:nvSpPr>
          <p:cNvPr id="9" name="Footer Placeholder 3">
            <a:extLst>
              <a:ext uri="{FF2B5EF4-FFF2-40B4-BE49-F238E27FC236}">
                <a16:creationId xmlns:a16="http://schemas.microsoft.com/office/drawing/2014/main" id="{7FC62CF3-9998-8940-8D5A-75BAB83A9372}"/>
              </a:ext>
            </a:extLst>
          </p:cNvPr>
          <p:cNvSpPr>
            <a:spLocks noGrp="1"/>
          </p:cNvSpPr>
          <p:nvPr>
            <p:ph type="ftr" sz="quarter" idx="11"/>
          </p:nvPr>
        </p:nvSpPr>
        <p:spPr>
          <a:xfrm>
            <a:off x="5715301" y="6521027"/>
            <a:ext cx="5901459" cy="274320"/>
          </a:xfrm>
        </p:spPr>
        <p:txBody>
          <a:bodyPr/>
          <a:lstStyle/>
          <a:p>
            <a:r>
              <a:rPr lang="en-US" dirty="0"/>
              <a:t>CSE 373 SP 18 – Robbie Webber</a:t>
            </a:r>
          </a:p>
        </p:txBody>
      </p:sp>
    </p:spTree>
    <p:extLst>
      <p:ext uri="{BB962C8B-B14F-4D97-AF65-F5344CB8AC3E}">
        <p14:creationId xmlns:p14="http://schemas.microsoft.com/office/powerpoint/2010/main" val="318349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75240" y="1463856"/>
            <a:ext cx="11187258" cy="673415"/>
          </a:xfrm>
        </p:spPr>
        <p:txBody>
          <a:bodyPr>
            <a:normAutofit lnSpcReduction="10000"/>
          </a:bodyPr>
          <a:lstStyle/>
          <a:p>
            <a:r>
              <a:rPr lang="en-US" dirty="0"/>
              <a:t>Try to find an MST of this graph:</a:t>
            </a:r>
            <a:br>
              <a:rPr lang="en-US" dirty="0"/>
            </a:br>
            <a:endParaRPr lang="en-US" dirty="0"/>
          </a:p>
        </p:txBody>
      </p:sp>
      <p:sp>
        <p:nvSpPr>
          <p:cNvPr id="5" name="Slide Number Placeholder 4"/>
          <p:cNvSpPr>
            <a:spLocks noGrp="1"/>
          </p:cNvSpPr>
          <p:nvPr>
            <p:ph type="sldNum" sz="quarter" idx="12"/>
          </p:nvPr>
        </p:nvSpPr>
        <p:spPr/>
        <p:txBody>
          <a:bodyPr/>
          <a:lstStyle/>
          <a:p>
            <a:fld id="{659665DE-58FC-41F4-AC58-2C90A5E00527}" type="slidenum">
              <a:rPr lang="en-US" smtClean="0"/>
              <a:t>15</a:t>
            </a:fld>
            <a:endParaRPr lang="en-US"/>
          </a:p>
        </p:txBody>
      </p:sp>
      <p:grpSp>
        <p:nvGrpSpPr>
          <p:cNvPr id="32" name="Group 31">
            <a:extLst>
              <a:ext uri="{FF2B5EF4-FFF2-40B4-BE49-F238E27FC236}">
                <a16:creationId xmlns:a16="http://schemas.microsoft.com/office/drawing/2014/main" id="{FCBCC2BF-BA56-E44F-A4CE-DF195AA6FF07}"/>
              </a:ext>
            </a:extLst>
          </p:cNvPr>
          <p:cNvGrpSpPr/>
          <p:nvPr/>
        </p:nvGrpSpPr>
        <p:grpSpPr>
          <a:xfrm>
            <a:off x="6074681" y="2137271"/>
            <a:ext cx="4129707" cy="3114832"/>
            <a:chOff x="3208719" y="2284898"/>
            <a:chExt cx="4129707" cy="3114832"/>
          </a:xfrm>
        </p:grpSpPr>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2" name="Straight Connector 11"/>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23" name="TextBox 22"/>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24" name="TextBox 23"/>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25" name="TextBox 24"/>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26" name="TextBox 25"/>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27" name="TextBox 26"/>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28" name="TextBox 27"/>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29" name="TextBox 28"/>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30" name="TextBox 29"/>
            <p:cNvSpPr txBox="1"/>
            <p:nvPr/>
          </p:nvSpPr>
          <p:spPr>
            <a:xfrm>
              <a:off x="4953496" y="3846890"/>
              <a:ext cx="684968" cy="369332"/>
            </a:xfrm>
            <a:prstGeom prst="rect">
              <a:avLst/>
            </a:prstGeom>
            <a:noFill/>
          </p:spPr>
          <p:txBody>
            <a:bodyPr wrap="square" rtlCol="0">
              <a:spAutoFit/>
            </a:bodyPr>
            <a:lstStyle/>
            <a:p>
              <a:r>
                <a:rPr lang="en-US" dirty="0"/>
                <a:t>10</a:t>
              </a:r>
            </a:p>
          </p:txBody>
        </p:sp>
        <p:sp>
          <p:nvSpPr>
            <p:cNvPr id="31" name="TextBox 30"/>
            <p:cNvSpPr txBox="1"/>
            <p:nvPr/>
          </p:nvSpPr>
          <p:spPr>
            <a:xfrm>
              <a:off x="4821304" y="4390448"/>
              <a:ext cx="317944" cy="369667"/>
            </a:xfrm>
            <a:prstGeom prst="rect">
              <a:avLst/>
            </a:prstGeom>
            <a:noFill/>
          </p:spPr>
          <p:txBody>
            <a:bodyPr wrap="square" rtlCol="0">
              <a:spAutoFit/>
            </a:bodyPr>
            <a:lstStyle/>
            <a:p>
              <a:r>
                <a:rPr lang="en-US" dirty="0"/>
                <a:t>7</a:t>
              </a:r>
            </a:p>
          </p:txBody>
        </p:sp>
        <p:pic>
          <p:nvPicPr>
            <p:cNvPr id="33" name="Picture 2" descr="Factory on Microsoft Windows 10 April 2018 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Footer Placeholder 3">
            <a:extLst>
              <a:ext uri="{FF2B5EF4-FFF2-40B4-BE49-F238E27FC236}">
                <a16:creationId xmlns:a16="http://schemas.microsoft.com/office/drawing/2014/main" id="{49ED8DD9-1F87-EF4D-9DBF-8054AF34682C}"/>
              </a:ext>
            </a:extLst>
          </p:cNvPr>
          <p:cNvSpPr>
            <a:spLocks noGrp="1"/>
          </p:cNvSpPr>
          <p:nvPr>
            <p:ph type="ftr" sz="quarter" idx="11"/>
          </p:nvPr>
        </p:nvSpPr>
        <p:spPr>
          <a:xfrm>
            <a:off x="5715301" y="6521027"/>
            <a:ext cx="5901459" cy="274320"/>
          </a:xfrm>
        </p:spPr>
        <p:txBody>
          <a:bodyPr/>
          <a:lstStyle/>
          <a:p>
            <a:r>
              <a:rPr lang="en-US" dirty="0"/>
              <a:t>CSE 373 19 </a:t>
            </a:r>
            <a:r>
              <a:rPr lang="en-US" dirty="0" err="1"/>
              <a:t>wi</a:t>
            </a:r>
            <a:r>
              <a:rPr lang="en-US" dirty="0"/>
              <a:t> – Kasey Champion</a:t>
            </a:r>
          </a:p>
        </p:txBody>
      </p:sp>
      <p:grpSp>
        <p:nvGrpSpPr>
          <p:cNvPr id="40" name="Group 39">
            <a:extLst>
              <a:ext uri="{FF2B5EF4-FFF2-40B4-BE49-F238E27FC236}">
                <a16:creationId xmlns:a16="http://schemas.microsoft.com/office/drawing/2014/main" id="{7A3CB58E-F6BB-BB45-95AF-90ED9C9A4DD2}"/>
              </a:ext>
            </a:extLst>
          </p:cNvPr>
          <p:cNvGrpSpPr/>
          <p:nvPr/>
        </p:nvGrpSpPr>
        <p:grpSpPr>
          <a:xfrm>
            <a:off x="908570" y="2105564"/>
            <a:ext cx="3138806" cy="3556729"/>
            <a:chOff x="7756461" y="425206"/>
            <a:chExt cx="3138806" cy="3556729"/>
          </a:xfrm>
        </p:grpSpPr>
        <p:sp>
          <p:nvSpPr>
            <p:cNvPr id="41" name="TextBox 40">
              <a:extLst>
                <a:ext uri="{FF2B5EF4-FFF2-40B4-BE49-F238E27FC236}">
                  <a16:creationId xmlns:a16="http://schemas.microsoft.com/office/drawing/2014/main" id="{A67F0C58-0EC1-2D43-855A-09C8D8DEBA2A}"/>
                </a:ext>
              </a:extLst>
            </p:cNvPr>
            <p:cNvSpPr txBox="1"/>
            <p:nvPr/>
          </p:nvSpPr>
          <p:spPr>
            <a:xfrm>
              <a:off x="7756461" y="873392"/>
              <a:ext cx="3138806" cy="3108543"/>
            </a:xfrm>
            <a:prstGeom prst="rect">
              <a:avLst/>
            </a:prstGeom>
            <a:solidFill>
              <a:schemeClr val="bg1">
                <a:lumMod val="95000"/>
              </a:schemeClr>
            </a:solidFill>
          </p:spPr>
          <p:txBody>
            <a:bodyPr wrap="square" rtlCol="0">
              <a:spAutoFit/>
            </a:bodyPr>
            <a:lstStyle/>
            <a:p>
              <a:r>
                <a:rPr lang="en-US" sz="1400" b="1" dirty="0">
                  <a:solidFill>
                    <a:srgbClr val="4C3282"/>
                  </a:solidFill>
                </a:rPr>
                <a:t>BFS/DFS</a:t>
              </a:r>
            </a:p>
            <a:p>
              <a:pPr marL="342900" indent="-342900">
                <a:buClr>
                  <a:srgbClr val="B6A479"/>
                </a:buClr>
                <a:buFont typeface="+mj-lt"/>
                <a:buAutoNum type="arabicPeriod"/>
              </a:pPr>
              <a:r>
                <a:rPr lang="en-US" sz="1400" dirty="0"/>
                <a:t>Pick an arbitrary starting point</a:t>
              </a:r>
            </a:p>
            <a:p>
              <a:pPr marL="342900" indent="-342900">
                <a:buClr>
                  <a:srgbClr val="B6A479"/>
                </a:buClr>
                <a:buFont typeface="+mj-lt"/>
                <a:buAutoNum type="arabicPeriod"/>
              </a:pPr>
              <a:r>
                <a:rPr lang="en-US" sz="1400" dirty="0"/>
                <a:t>Queue up unprocessed neighbors</a:t>
              </a:r>
            </a:p>
            <a:p>
              <a:pPr marL="342900" indent="-342900">
                <a:buClr>
                  <a:srgbClr val="B6A479"/>
                </a:buClr>
                <a:buFont typeface="+mj-lt"/>
                <a:buAutoNum type="arabicPeriod"/>
              </a:pPr>
              <a:r>
                <a:rPr lang="en-US" sz="1400" dirty="0"/>
                <a:t>Process next neighbor in queue</a:t>
              </a:r>
            </a:p>
            <a:p>
              <a:pPr marL="342900" indent="-342900">
                <a:buClr>
                  <a:srgbClr val="B6A479"/>
                </a:buClr>
                <a:buFont typeface="+mj-lt"/>
                <a:buAutoNum type="arabicPeriod"/>
              </a:pPr>
              <a:r>
                <a:rPr lang="en-US" sz="1400" dirty="0"/>
                <a:t>Repeat until all vertices in queue have been processed</a:t>
              </a:r>
            </a:p>
            <a:p>
              <a:endParaRPr lang="en-US" sz="1400" dirty="0"/>
            </a:p>
            <a:p>
              <a:r>
                <a:rPr lang="en-US" sz="1400" b="1" dirty="0">
                  <a:solidFill>
                    <a:srgbClr val="4C3282"/>
                  </a:solidFill>
                </a:rPr>
                <a:t>Dijkstra’s</a:t>
              </a:r>
            </a:p>
            <a:p>
              <a:pPr marL="342900" indent="-342900">
                <a:buClr>
                  <a:srgbClr val="B6A479"/>
                </a:buClr>
                <a:buFont typeface="+mj-lt"/>
                <a:buAutoNum type="arabicPeriod"/>
              </a:pPr>
              <a:r>
                <a:rPr lang="en-US" sz="1400" dirty="0"/>
                <a:t>Start at source</a:t>
              </a:r>
            </a:p>
            <a:p>
              <a:pPr marL="342900" indent="-342900">
                <a:buClr>
                  <a:srgbClr val="B6A479"/>
                </a:buClr>
                <a:buFont typeface="+mj-lt"/>
                <a:buAutoNum type="arabicPeriod"/>
              </a:pPr>
              <a:r>
                <a:rPr lang="en-US" sz="1400" dirty="0"/>
                <a:t>Update distance from current to unprocessed neighbors</a:t>
              </a:r>
            </a:p>
            <a:p>
              <a:pPr marL="342900" indent="-342900">
                <a:buClr>
                  <a:srgbClr val="B6A479"/>
                </a:buClr>
                <a:buFont typeface="+mj-lt"/>
                <a:buAutoNum type="arabicPeriod"/>
              </a:pPr>
              <a:r>
                <a:rPr lang="en-US" sz="1400" dirty="0"/>
                <a:t>Process optimal neighbor</a:t>
              </a:r>
            </a:p>
            <a:p>
              <a:pPr marL="342900" indent="-342900">
                <a:buClr>
                  <a:srgbClr val="B6A479"/>
                </a:buClr>
                <a:buFont typeface="+mj-lt"/>
                <a:buAutoNum type="arabicPeriod"/>
              </a:pPr>
              <a:r>
                <a:rPr lang="en-US" sz="1400" dirty="0"/>
                <a:t>Repeat until all vertices have been marked processed</a:t>
              </a:r>
            </a:p>
          </p:txBody>
        </p:sp>
        <p:sp>
          <p:nvSpPr>
            <p:cNvPr id="42" name="Rectangle 41">
              <a:extLst>
                <a:ext uri="{FF2B5EF4-FFF2-40B4-BE49-F238E27FC236}">
                  <a16:creationId xmlns:a16="http://schemas.microsoft.com/office/drawing/2014/main" id="{35903D18-1416-E74A-9996-A3879A441F52}"/>
                </a:ext>
              </a:extLst>
            </p:cNvPr>
            <p:cNvSpPr/>
            <p:nvPr/>
          </p:nvSpPr>
          <p:spPr>
            <a:xfrm>
              <a:off x="7756461" y="425206"/>
              <a:ext cx="3138806" cy="448186"/>
            </a:xfrm>
            <a:prstGeom prst="rect">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Graph Algorithm Toolbox</a:t>
              </a:r>
            </a:p>
          </p:txBody>
        </p:sp>
      </p:grpSp>
      <p:grpSp>
        <p:nvGrpSpPr>
          <p:cNvPr id="43" name="Group 42">
            <a:extLst>
              <a:ext uri="{FF2B5EF4-FFF2-40B4-BE49-F238E27FC236}">
                <a16:creationId xmlns:a16="http://schemas.microsoft.com/office/drawing/2014/main" id="{725C044F-F03D-7841-8088-548AF6624BC7}"/>
              </a:ext>
            </a:extLst>
          </p:cNvPr>
          <p:cNvGrpSpPr/>
          <p:nvPr/>
        </p:nvGrpSpPr>
        <p:grpSpPr>
          <a:xfrm>
            <a:off x="6074681" y="2137271"/>
            <a:ext cx="4129707" cy="3114832"/>
            <a:chOff x="3208719" y="2284898"/>
            <a:chExt cx="4129707" cy="3114832"/>
          </a:xfrm>
        </p:grpSpPr>
        <p:sp>
          <p:nvSpPr>
            <p:cNvPr id="44" name="Oval 43">
              <a:extLst>
                <a:ext uri="{FF2B5EF4-FFF2-40B4-BE49-F238E27FC236}">
                  <a16:creationId xmlns:a16="http://schemas.microsoft.com/office/drawing/2014/main" id="{2D36C66B-D0ED-6448-B85B-AC643DDAA383}"/>
                </a:ext>
              </a:extLst>
            </p:cNvPr>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45" name="Oval 44">
              <a:extLst>
                <a:ext uri="{FF2B5EF4-FFF2-40B4-BE49-F238E27FC236}">
                  <a16:creationId xmlns:a16="http://schemas.microsoft.com/office/drawing/2014/main" id="{B2782AB3-27F4-2247-A887-A3E420DBE375}"/>
                </a:ext>
              </a:extLst>
            </p:cNvPr>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46" name="Oval 45">
              <a:extLst>
                <a:ext uri="{FF2B5EF4-FFF2-40B4-BE49-F238E27FC236}">
                  <a16:creationId xmlns:a16="http://schemas.microsoft.com/office/drawing/2014/main" id="{A134B2D5-F1C6-7440-AA04-19CDB0DD252B}"/>
                </a:ext>
              </a:extLst>
            </p:cNvPr>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47" name="Oval 46">
              <a:extLst>
                <a:ext uri="{FF2B5EF4-FFF2-40B4-BE49-F238E27FC236}">
                  <a16:creationId xmlns:a16="http://schemas.microsoft.com/office/drawing/2014/main" id="{62FDDCCE-317E-B447-989A-239530C73A1B}"/>
                </a:ext>
              </a:extLst>
            </p:cNvPr>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48" name="Oval 47">
              <a:extLst>
                <a:ext uri="{FF2B5EF4-FFF2-40B4-BE49-F238E27FC236}">
                  <a16:creationId xmlns:a16="http://schemas.microsoft.com/office/drawing/2014/main" id="{9FE7618F-9B05-014C-A9B0-7E89E7174D0A}"/>
                </a:ext>
              </a:extLst>
            </p:cNvPr>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49" name="Oval 48">
              <a:extLst>
                <a:ext uri="{FF2B5EF4-FFF2-40B4-BE49-F238E27FC236}">
                  <a16:creationId xmlns:a16="http://schemas.microsoft.com/office/drawing/2014/main" id="{6C899F29-188F-B549-A757-47CB5C5F8FF5}"/>
                </a:ext>
              </a:extLst>
            </p:cNvPr>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50" name="Straight Connector 49">
              <a:extLst>
                <a:ext uri="{FF2B5EF4-FFF2-40B4-BE49-F238E27FC236}">
                  <a16:creationId xmlns:a16="http://schemas.microsoft.com/office/drawing/2014/main" id="{B6521B75-DF20-2F4D-AB02-8DAD1587B8B8}"/>
                </a:ext>
              </a:extLst>
            </p:cNvPr>
            <p:cNvCxnSpPr>
              <a:stCxn id="45" idx="2"/>
              <a:endCxn id="44"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6F814F2-833E-DE4B-89BC-8AC7437F2E73}"/>
                </a:ext>
              </a:extLst>
            </p:cNvPr>
            <p:cNvCxnSpPr>
              <a:stCxn id="44" idx="5"/>
              <a:endCxn id="46"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78CB9B-9EBD-374C-9F60-D199E10B4498}"/>
                </a:ext>
              </a:extLst>
            </p:cNvPr>
            <p:cNvCxnSpPr>
              <a:stCxn id="46" idx="0"/>
              <a:endCxn id="49"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143E2E-D28B-1343-9596-7B6654E2D7C8}"/>
                </a:ext>
              </a:extLst>
            </p:cNvPr>
            <p:cNvCxnSpPr>
              <a:stCxn id="49" idx="2"/>
              <a:endCxn id="44"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216F572-FE02-3545-9CBC-9B6CB88DF52C}"/>
                </a:ext>
              </a:extLst>
            </p:cNvPr>
            <p:cNvCxnSpPr>
              <a:stCxn id="49" idx="7"/>
              <a:endCxn id="48"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AD635A0-FE63-3745-BE02-D00D7C5FDD65}"/>
                </a:ext>
              </a:extLst>
            </p:cNvPr>
            <p:cNvCxnSpPr>
              <a:stCxn id="48" idx="4"/>
              <a:endCxn id="47"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5A0327-CA02-B14E-A649-B791438C60D4}"/>
                </a:ext>
              </a:extLst>
            </p:cNvPr>
            <p:cNvCxnSpPr>
              <a:stCxn id="47" idx="3"/>
              <a:endCxn id="46" idx="6"/>
            </p:cNvCxnSpPr>
            <p:nvPr/>
          </p:nvCxnSpPr>
          <p:spPr>
            <a:xfrm flipH="1" flipV="1">
              <a:off x="4797472" y="4988060"/>
              <a:ext cx="1955530" cy="17002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338AEF8-25AC-B049-9550-2EE7618458C7}"/>
                </a:ext>
              </a:extLst>
            </p:cNvPr>
            <p:cNvCxnSpPr>
              <a:stCxn id="47" idx="1"/>
              <a:endCxn id="45"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892EDA-65E3-2F4A-883E-253D459FE301}"/>
                </a:ext>
              </a:extLst>
            </p:cNvPr>
            <p:cNvCxnSpPr>
              <a:stCxn id="48" idx="3"/>
              <a:endCxn id="46"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108BFC0-0635-104F-B433-86E8F9CE8D10}"/>
                </a:ext>
              </a:extLst>
            </p:cNvPr>
            <p:cNvCxnSpPr>
              <a:stCxn id="49" idx="5"/>
              <a:endCxn id="47"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440EB72-1991-CC4E-84C4-28E997E6A471}"/>
                </a:ext>
              </a:extLst>
            </p:cNvPr>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61" name="TextBox 60">
              <a:extLst>
                <a:ext uri="{FF2B5EF4-FFF2-40B4-BE49-F238E27FC236}">
                  <a16:creationId xmlns:a16="http://schemas.microsoft.com/office/drawing/2014/main" id="{03DA8B5B-9772-A14A-AFD0-85BE8C7EA108}"/>
                </a:ext>
              </a:extLst>
            </p:cNvPr>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62" name="TextBox 61">
              <a:extLst>
                <a:ext uri="{FF2B5EF4-FFF2-40B4-BE49-F238E27FC236}">
                  <a16:creationId xmlns:a16="http://schemas.microsoft.com/office/drawing/2014/main" id="{770F51FD-FBB2-8640-BB0C-0F8B279AF06E}"/>
                </a:ext>
              </a:extLst>
            </p:cNvPr>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63" name="TextBox 62">
              <a:extLst>
                <a:ext uri="{FF2B5EF4-FFF2-40B4-BE49-F238E27FC236}">
                  <a16:creationId xmlns:a16="http://schemas.microsoft.com/office/drawing/2014/main" id="{ADD22D09-6E39-4C43-B225-DEC01B99F8A0}"/>
                </a:ext>
              </a:extLst>
            </p:cNvPr>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64" name="TextBox 63">
              <a:extLst>
                <a:ext uri="{FF2B5EF4-FFF2-40B4-BE49-F238E27FC236}">
                  <a16:creationId xmlns:a16="http://schemas.microsoft.com/office/drawing/2014/main" id="{DF32487B-F980-A040-8C86-A929883F144B}"/>
                </a:ext>
              </a:extLst>
            </p:cNvPr>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65" name="TextBox 64">
              <a:extLst>
                <a:ext uri="{FF2B5EF4-FFF2-40B4-BE49-F238E27FC236}">
                  <a16:creationId xmlns:a16="http://schemas.microsoft.com/office/drawing/2014/main" id="{F71161CF-C4FA-6E46-BE04-4E08166FC465}"/>
                </a:ext>
              </a:extLst>
            </p:cNvPr>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66" name="TextBox 65">
              <a:extLst>
                <a:ext uri="{FF2B5EF4-FFF2-40B4-BE49-F238E27FC236}">
                  <a16:creationId xmlns:a16="http://schemas.microsoft.com/office/drawing/2014/main" id="{F0473502-13B3-2344-AC0C-1870074D55A1}"/>
                </a:ext>
              </a:extLst>
            </p:cNvPr>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67" name="TextBox 66">
              <a:extLst>
                <a:ext uri="{FF2B5EF4-FFF2-40B4-BE49-F238E27FC236}">
                  <a16:creationId xmlns:a16="http://schemas.microsoft.com/office/drawing/2014/main" id="{EB446EED-C4ED-8F4B-BD40-0D748574C856}"/>
                </a:ext>
              </a:extLst>
            </p:cNvPr>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68" name="TextBox 67">
              <a:extLst>
                <a:ext uri="{FF2B5EF4-FFF2-40B4-BE49-F238E27FC236}">
                  <a16:creationId xmlns:a16="http://schemas.microsoft.com/office/drawing/2014/main" id="{2C630033-97F3-CD45-A1E4-B8A170EB407A}"/>
                </a:ext>
              </a:extLst>
            </p:cNvPr>
            <p:cNvSpPr txBox="1"/>
            <p:nvPr/>
          </p:nvSpPr>
          <p:spPr>
            <a:xfrm>
              <a:off x="4953496" y="3846890"/>
              <a:ext cx="713152" cy="369332"/>
            </a:xfrm>
            <a:prstGeom prst="rect">
              <a:avLst/>
            </a:prstGeom>
            <a:noFill/>
          </p:spPr>
          <p:txBody>
            <a:bodyPr wrap="square" rtlCol="0">
              <a:spAutoFit/>
            </a:bodyPr>
            <a:lstStyle/>
            <a:p>
              <a:r>
                <a:rPr lang="en-US" dirty="0"/>
                <a:t>10</a:t>
              </a:r>
            </a:p>
          </p:txBody>
        </p:sp>
        <p:sp>
          <p:nvSpPr>
            <p:cNvPr id="69" name="TextBox 68">
              <a:extLst>
                <a:ext uri="{FF2B5EF4-FFF2-40B4-BE49-F238E27FC236}">
                  <a16:creationId xmlns:a16="http://schemas.microsoft.com/office/drawing/2014/main" id="{21FE9A07-A495-5F49-9028-F74DFA2915B9}"/>
                </a:ext>
              </a:extLst>
            </p:cNvPr>
            <p:cNvSpPr txBox="1"/>
            <p:nvPr/>
          </p:nvSpPr>
          <p:spPr>
            <a:xfrm>
              <a:off x="4821304" y="4390448"/>
              <a:ext cx="317944" cy="369667"/>
            </a:xfrm>
            <a:prstGeom prst="rect">
              <a:avLst/>
            </a:prstGeom>
            <a:noFill/>
          </p:spPr>
          <p:txBody>
            <a:bodyPr wrap="square" rtlCol="0">
              <a:spAutoFit/>
            </a:bodyPr>
            <a:lstStyle/>
            <a:p>
              <a:r>
                <a:rPr lang="en-US" dirty="0"/>
                <a:t>7</a:t>
              </a:r>
            </a:p>
          </p:txBody>
        </p:sp>
        <p:pic>
          <p:nvPicPr>
            <p:cNvPr id="70" name="Picture 2" descr="Factory on Microsoft Windows 10 April 2018 Update">
              <a:extLst>
                <a:ext uri="{FF2B5EF4-FFF2-40B4-BE49-F238E27FC236}">
                  <a16:creationId xmlns:a16="http://schemas.microsoft.com/office/drawing/2014/main" id="{E5929A3E-DF04-5E43-A7F8-04AA84AE0A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a:extLst>
              <a:ext uri="{FF2B5EF4-FFF2-40B4-BE49-F238E27FC236}">
                <a16:creationId xmlns:a16="http://schemas.microsoft.com/office/drawing/2014/main" id="{DDB2B838-5BC5-5E40-BAC7-3D91457A0F87}"/>
              </a:ext>
            </a:extLst>
          </p:cNvPr>
          <p:cNvGrpSpPr/>
          <p:nvPr/>
        </p:nvGrpSpPr>
        <p:grpSpPr>
          <a:xfrm>
            <a:off x="6074681" y="2137271"/>
            <a:ext cx="4129707" cy="3114832"/>
            <a:chOff x="3208719" y="2284898"/>
            <a:chExt cx="4129707" cy="3114832"/>
          </a:xfrm>
        </p:grpSpPr>
        <p:sp>
          <p:nvSpPr>
            <p:cNvPr id="72" name="Oval 71">
              <a:extLst>
                <a:ext uri="{FF2B5EF4-FFF2-40B4-BE49-F238E27FC236}">
                  <a16:creationId xmlns:a16="http://schemas.microsoft.com/office/drawing/2014/main" id="{17D37F0B-A5A9-014B-B9FA-C9628FE007C1}"/>
                </a:ext>
              </a:extLst>
            </p:cNvPr>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3" name="Oval 72">
              <a:extLst>
                <a:ext uri="{FF2B5EF4-FFF2-40B4-BE49-F238E27FC236}">
                  <a16:creationId xmlns:a16="http://schemas.microsoft.com/office/drawing/2014/main" id="{1ED9E3A3-3C86-A841-BD77-FA713EB59760}"/>
                </a:ext>
              </a:extLst>
            </p:cNvPr>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4" name="Oval 73">
              <a:extLst>
                <a:ext uri="{FF2B5EF4-FFF2-40B4-BE49-F238E27FC236}">
                  <a16:creationId xmlns:a16="http://schemas.microsoft.com/office/drawing/2014/main" id="{906C2186-6A61-3345-A2F7-F4E3FA9AAD78}"/>
                </a:ext>
              </a:extLst>
            </p:cNvPr>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75" name="Oval 74">
              <a:extLst>
                <a:ext uri="{FF2B5EF4-FFF2-40B4-BE49-F238E27FC236}">
                  <a16:creationId xmlns:a16="http://schemas.microsoft.com/office/drawing/2014/main" id="{DE2AF8AA-8D48-A941-90B2-54F9EBE77D1A}"/>
                </a:ext>
              </a:extLst>
            </p:cNvPr>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76" name="Oval 75">
              <a:extLst>
                <a:ext uri="{FF2B5EF4-FFF2-40B4-BE49-F238E27FC236}">
                  <a16:creationId xmlns:a16="http://schemas.microsoft.com/office/drawing/2014/main" id="{3976913D-3329-D44F-8645-1E6D9B07276D}"/>
                </a:ext>
              </a:extLst>
            </p:cNvPr>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77" name="Oval 76">
              <a:extLst>
                <a:ext uri="{FF2B5EF4-FFF2-40B4-BE49-F238E27FC236}">
                  <a16:creationId xmlns:a16="http://schemas.microsoft.com/office/drawing/2014/main" id="{5AF3C984-78BB-2149-85A6-5E88929FC9B9}"/>
                </a:ext>
              </a:extLst>
            </p:cNvPr>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78" name="Straight Connector 77">
              <a:extLst>
                <a:ext uri="{FF2B5EF4-FFF2-40B4-BE49-F238E27FC236}">
                  <a16:creationId xmlns:a16="http://schemas.microsoft.com/office/drawing/2014/main" id="{1F839697-B3C4-5147-B09A-1B1EEE178D58}"/>
                </a:ext>
              </a:extLst>
            </p:cNvPr>
            <p:cNvCxnSpPr>
              <a:stCxn id="73" idx="2"/>
              <a:endCxn id="72"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E38A9BB-EB04-8546-9EAD-61D2B0913899}"/>
                </a:ext>
              </a:extLst>
            </p:cNvPr>
            <p:cNvCxnSpPr>
              <a:stCxn id="72" idx="5"/>
              <a:endCxn id="74" idx="2"/>
            </p:cNvCxnSpPr>
            <p:nvPr/>
          </p:nvCxnSpPr>
          <p:spPr>
            <a:xfrm>
              <a:off x="3452622" y="4182344"/>
              <a:ext cx="1059100" cy="8057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462CEBE-8C26-A149-BD16-A722084F4CCE}"/>
                </a:ext>
              </a:extLst>
            </p:cNvPr>
            <p:cNvCxnSpPr>
              <a:stCxn id="74" idx="0"/>
              <a:endCxn id="77"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B9677D6-1D4D-8A4F-9094-67A61BBA036C}"/>
                </a:ext>
              </a:extLst>
            </p:cNvPr>
            <p:cNvCxnSpPr>
              <a:stCxn id="77" idx="2"/>
              <a:endCxn id="72"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E3CAF39-E344-5948-84A8-DCF3C981DF92}"/>
                </a:ext>
              </a:extLst>
            </p:cNvPr>
            <p:cNvCxnSpPr>
              <a:stCxn id="77" idx="7"/>
              <a:endCxn id="76"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B3B2A52-DD01-694A-ADF1-C3762C1DB3E4}"/>
                </a:ext>
              </a:extLst>
            </p:cNvPr>
            <p:cNvCxnSpPr>
              <a:stCxn id="76" idx="4"/>
              <a:endCxn id="75"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29439E-D126-3A48-AF88-BEA1130B5A3B}"/>
                </a:ext>
              </a:extLst>
            </p:cNvPr>
            <p:cNvCxnSpPr>
              <a:stCxn id="75" idx="3"/>
              <a:endCxn id="74" idx="6"/>
            </p:cNvCxnSpPr>
            <p:nvPr/>
          </p:nvCxnSpPr>
          <p:spPr>
            <a:xfrm flipH="1" flipV="1">
              <a:off x="4797472" y="4988060"/>
              <a:ext cx="1955530" cy="17002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656FEE7-2EFA-644D-A598-718B5B074EAB}"/>
                </a:ext>
              </a:extLst>
            </p:cNvPr>
            <p:cNvCxnSpPr>
              <a:stCxn id="75" idx="1"/>
              <a:endCxn id="73"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8F6ED42-87BB-9845-93EB-D93569C32080}"/>
                </a:ext>
              </a:extLst>
            </p:cNvPr>
            <p:cNvCxnSpPr>
              <a:stCxn id="76" idx="3"/>
              <a:endCxn id="74"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A4732C5-E6CF-5E47-B5C5-C0504438F1FE}"/>
                </a:ext>
              </a:extLst>
            </p:cNvPr>
            <p:cNvCxnSpPr>
              <a:stCxn id="77" idx="5"/>
              <a:endCxn id="75"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D8C5640-F0BE-6D40-9913-BF1B191108D6}"/>
                </a:ext>
              </a:extLst>
            </p:cNvPr>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89" name="TextBox 88">
              <a:extLst>
                <a:ext uri="{FF2B5EF4-FFF2-40B4-BE49-F238E27FC236}">
                  <a16:creationId xmlns:a16="http://schemas.microsoft.com/office/drawing/2014/main" id="{F7C5C604-30A5-0848-9448-872C20670585}"/>
                </a:ext>
              </a:extLst>
            </p:cNvPr>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90" name="TextBox 89">
              <a:extLst>
                <a:ext uri="{FF2B5EF4-FFF2-40B4-BE49-F238E27FC236}">
                  <a16:creationId xmlns:a16="http://schemas.microsoft.com/office/drawing/2014/main" id="{61309BCB-CFCA-8D4D-B5A7-7F939C96B02E}"/>
                </a:ext>
              </a:extLst>
            </p:cNvPr>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91" name="TextBox 90">
              <a:extLst>
                <a:ext uri="{FF2B5EF4-FFF2-40B4-BE49-F238E27FC236}">
                  <a16:creationId xmlns:a16="http://schemas.microsoft.com/office/drawing/2014/main" id="{AE2D21E3-06ED-014A-B5B1-5D7C8BE2F3CD}"/>
                </a:ext>
              </a:extLst>
            </p:cNvPr>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92" name="TextBox 91">
              <a:extLst>
                <a:ext uri="{FF2B5EF4-FFF2-40B4-BE49-F238E27FC236}">
                  <a16:creationId xmlns:a16="http://schemas.microsoft.com/office/drawing/2014/main" id="{9649DF76-F0A5-B945-818A-0806912E2DA9}"/>
                </a:ext>
              </a:extLst>
            </p:cNvPr>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93" name="TextBox 92">
              <a:extLst>
                <a:ext uri="{FF2B5EF4-FFF2-40B4-BE49-F238E27FC236}">
                  <a16:creationId xmlns:a16="http://schemas.microsoft.com/office/drawing/2014/main" id="{AE161548-6CAE-AB4D-B5BF-A0888CEEB586}"/>
                </a:ext>
              </a:extLst>
            </p:cNvPr>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94" name="TextBox 93">
              <a:extLst>
                <a:ext uri="{FF2B5EF4-FFF2-40B4-BE49-F238E27FC236}">
                  <a16:creationId xmlns:a16="http://schemas.microsoft.com/office/drawing/2014/main" id="{830BACFB-5BB9-BE40-B126-11C178C3FD14}"/>
                </a:ext>
              </a:extLst>
            </p:cNvPr>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95" name="TextBox 94">
              <a:extLst>
                <a:ext uri="{FF2B5EF4-FFF2-40B4-BE49-F238E27FC236}">
                  <a16:creationId xmlns:a16="http://schemas.microsoft.com/office/drawing/2014/main" id="{55ADD68A-E025-B648-874F-8887B825DCEF}"/>
                </a:ext>
              </a:extLst>
            </p:cNvPr>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96" name="TextBox 95">
              <a:extLst>
                <a:ext uri="{FF2B5EF4-FFF2-40B4-BE49-F238E27FC236}">
                  <a16:creationId xmlns:a16="http://schemas.microsoft.com/office/drawing/2014/main" id="{550AD3D6-E397-9349-9EAD-9ABC14713F80}"/>
                </a:ext>
              </a:extLst>
            </p:cNvPr>
            <p:cNvSpPr txBox="1"/>
            <p:nvPr/>
          </p:nvSpPr>
          <p:spPr>
            <a:xfrm>
              <a:off x="4953495" y="3846890"/>
              <a:ext cx="632465" cy="369332"/>
            </a:xfrm>
            <a:prstGeom prst="rect">
              <a:avLst/>
            </a:prstGeom>
            <a:noFill/>
          </p:spPr>
          <p:txBody>
            <a:bodyPr wrap="square" rtlCol="0">
              <a:spAutoFit/>
            </a:bodyPr>
            <a:lstStyle/>
            <a:p>
              <a:r>
                <a:rPr lang="en-US" dirty="0"/>
                <a:t>10</a:t>
              </a:r>
            </a:p>
          </p:txBody>
        </p:sp>
        <p:sp>
          <p:nvSpPr>
            <p:cNvPr id="97" name="TextBox 96">
              <a:extLst>
                <a:ext uri="{FF2B5EF4-FFF2-40B4-BE49-F238E27FC236}">
                  <a16:creationId xmlns:a16="http://schemas.microsoft.com/office/drawing/2014/main" id="{C36A23C7-04E5-FA4D-A716-841B9990F8B8}"/>
                </a:ext>
              </a:extLst>
            </p:cNvPr>
            <p:cNvSpPr txBox="1"/>
            <p:nvPr/>
          </p:nvSpPr>
          <p:spPr>
            <a:xfrm>
              <a:off x="4821304" y="4390448"/>
              <a:ext cx="317944" cy="369667"/>
            </a:xfrm>
            <a:prstGeom prst="rect">
              <a:avLst/>
            </a:prstGeom>
            <a:noFill/>
          </p:spPr>
          <p:txBody>
            <a:bodyPr wrap="square" rtlCol="0">
              <a:spAutoFit/>
            </a:bodyPr>
            <a:lstStyle/>
            <a:p>
              <a:r>
                <a:rPr lang="en-US" dirty="0"/>
                <a:t>7</a:t>
              </a:r>
            </a:p>
          </p:txBody>
        </p:sp>
        <p:pic>
          <p:nvPicPr>
            <p:cNvPr id="98" name="Picture 2" descr="Factory on Microsoft Windows 10 April 2018 Update">
              <a:extLst>
                <a:ext uri="{FF2B5EF4-FFF2-40B4-BE49-F238E27FC236}">
                  <a16:creationId xmlns:a16="http://schemas.microsoft.com/office/drawing/2014/main" id="{E662F38A-3AB1-5A48-9B70-C3D6279877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9" name="Group 98">
            <a:extLst>
              <a:ext uri="{FF2B5EF4-FFF2-40B4-BE49-F238E27FC236}">
                <a16:creationId xmlns:a16="http://schemas.microsoft.com/office/drawing/2014/main" id="{0AD8812F-D572-7B44-8548-8D78ABCA8A04}"/>
              </a:ext>
            </a:extLst>
          </p:cNvPr>
          <p:cNvGrpSpPr/>
          <p:nvPr/>
        </p:nvGrpSpPr>
        <p:grpSpPr>
          <a:xfrm>
            <a:off x="6074681" y="2137271"/>
            <a:ext cx="4129707" cy="3114832"/>
            <a:chOff x="3208719" y="2284898"/>
            <a:chExt cx="4129707" cy="3114832"/>
          </a:xfrm>
        </p:grpSpPr>
        <p:sp>
          <p:nvSpPr>
            <p:cNvPr id="100" name="Oval 99">
              <a:extLst>
                <a:ext uri="{FF2B5EF4-FFF2-40B4-BE49-F238E27FC236}">
                  <a16:creationId xmlns:a16="http://schemas.microsoft.com/office/drawing/2014/main" id="{F3C65BF4-4E2A-134F-AB76-D5A104D1CE8A}"/>
                </a:ext>
              </a:extLst>
            </p:cNvPr>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01" name="Oval 100">
              <a:extLst>
                <a:ext uri="{FF2B5EF4-FFF2-40B4-BE49-F238E27FC236}">
                  <a16:creationId xmlns:a16="http://schemas.microsoft.com/office/drawing/2014/main" id="{02705AB5-B470-5B44-B591-5AD12539A995}"/>
                </a:ext>
              </a:extLst>
            </p:cNvPr>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2" name="Oval 101">
              <a:extLst>
                <a:ext uri="{FF2B5EF4-FFF2-40B4-BE49-F238E27FC236}">
                  <a16:creationId xmlns:a16="http://schemas.microsoft.com/office/drawing/2014/main" id="{F882664F-9EEF-7B4F-95D5-2F2E5EB040CB}"/>
                </a:ext>
              </a:extLst>
            </p:cNvPr>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03" name="Oval 102">
              <a:extLst>
                <a:ext uri="{FF2B5EF4-FFF2-40B4-BE49-F238E27FC236}">
                  <a16:creationId xmlns:a16="http://schemas.microsoft.com/office/drawing/2014/main" id="{1932AA7B-2B8E-B941-AFDB-6C96DC014A39}"/>
                </a:ext>
              </a:extLst>
            </p:cNvPr>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04" name="Oval 103">
              <a:extLst>
                <a:ext uri="{FF2B5EF4-FFF2-40B4-BE49-F238E27FC236}">
                  <a16:creationId xmlns:a16="http://schemas.microsoft.com/office/drawing/2014/main" id="{C1BEFEB1-B6FF-5145-98C2-CFCB32864D5F}"/>
                </a:ext>
              </a:extLst>
            </p:cNvPr>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05" name="Oval 104">
              <a:extLst>
                <a:ext uri="{FF2B5EF4-FFF2-40B4-BE49-F238E27FC236}">
                  <a16:creationId xmlns:a16="http://schemas.microsoft.com/office/drawing/2014/main" id="{BFA42C1D-B156-6D46-A03A-014EABDE90B2}"/>
                </a:ext>
              </a:extLst>
            </p:cNvPr>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6" name="Straight Connector 105">
              <a:extLst>
                <a:ext uri="{FF2B5EF4-FFF2-40B4-BE49-F238E27FC236}">
                  <a16:creationId xmlns:a16="http://schemas.microsoft.com/office/drawing/2014/main" id="{68D907E3-8023-9143-A438-236C647E3CFD}"/>
                </a:ext>
              </a:extLst>
            </p:cNvPr>
            <p:cNvCxnSpPr>
              <a:stCxn id="101" idx="2"/>
              <a:endCxn id="100"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33EDC2E-5F38-2942-A7F3-C75F7657BA85}"/>
                </a:ext>
              </a:extLst>
            </p:cNvPr>
            <p:cNvCxnSpPr>
              <a:stCxn id="100" idx="5"/>
              <a:endCxn id="102" idx="2"/>
            </p:cNvCxnSpPr>
            <p:nvPr/>
          </p:nvCxnSpPr>
          <p:spPr>
            <a:xfrm>
              <a:off x="3452622" y="4182344"/>
              <a:ext cx="1059100" cy="8057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EFA586-07F1-674C-BD4B-38B8023BD621}"/>
                </a:ext>
              </a:extLst>
            </p:cNvPr>
            <p:cNvCxnSpPr>
              <a:stCxn id="102" idx="0"/>
              <a:endCxn id="105"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FD2AE79-3770-B443-A780-50BAAA0135CC}"/>
                </a:ext>
              </a:extLst>
            </p:cNvPr>
            <p:cNvCxnSpPr>
              <a:stCxn id="105" idx="2"/>
              <a:endCxn id="100" idx="6"/>
            </p:cNvCxnSpPr>
            <p:nvPr/>
          </p:nvCxnSpPr>
          <p:spPr>
            <a:xfrm flipH="1">
              <a:off x="3494469" y="3903135"/>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86181A6-2FD1-6540-B902-78D9BFF40A7C}"/>
                </a:ext>
              </a:extLst>
            </p:cNvPr>
            <p:cNvCxnSpPr>
              <a:stCxn id="105" idx="7"/>
              <a:endCxn id="104"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B12232-D191-9746-971F-17A09E628D50}"/>
                </a:ext>
              </a:extLst>
            </p:cNvPr>
            <p:cNvCxnSpPr>
              <a:stCxn id="104" idx="4"/>
              <a:endCxn id="103"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ED136E0-AF43-9F45-8CE8-2209EE9460C9}"/>
                </a:ext>
              </a:extLst>
            </p:cNvPr>
            <p:cNvCxnSpPr>
              <a:stCxn id="103" idx="3"/>
              <a:endCxn id="102" idx="6"/>
            </p:cNvCxnSpPr>
            <p:nvPr/>
          </p:nvCxnSpPr>
          <p:spPr>
            <a:xfrm flipH="1" flipV="1">
              <a:off x="4797472" y="4988060"/>
              <a:ext cx="1955530" cy="17002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2F47D15-6B47-8145-B5CB-0B911833EE11}"/>
                </a:ext>
              </a:extLst>
            </p:cNvPr>
            <p:cNvCxnSpPr>
              <a:stCxn id="103" idx="1"/>
              <a:endCxn id="101"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93C66DA-CA02-414A-8181-4DB2901ABC81}"/>
                </a:ext>
              </a:extLst>
            </p:cNvPr>
            <p:cNvCxnSpPr>
              <a:stCxn id="104" idx="3"/>
              <a:endCxn id="102"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94AE011-954E-274D-8C58-EBFDB7328F7E}"/>
                </a:ext>
              </a:extLst>
            </p:cNvPr>
            <p:cNvCxnSpPr>
              <a:stCxn id="105" idx="5"/>
              <a:endCxn id="103"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1CD46F16-E7F4-B94E-AF18-C04DA50B39D9}"/>
                </a:ext>
              </a:extLst>
            </p:cNvPr>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117" name="TextBox 116">
              <a:extLst>
                <a:ext uri="{FF2B5EF4-FFF2-40B4-BE49-F238E27FC236}">
                  <a16:creationId xmlns:a16="http://schemas.microsoft.com/office/drawing/2014/main" id="{B033A3D3-0D6E-F944-9DF0-9EFDC357E421}"/>
                </a:ext>
              </a:extLst>
            </p:cNvPr>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118" name="TextBox 117">
              <a:extLst>
                <a:ext uri="{FF2B5EF4-FFF2-40B4-BE49-F238E27FC236}">
                  <a16:creationId xmlns:a16="http://schemas.microsoft.com/office/drawing/2014/main" id="{C3FF6071-3E71-284C-8669-4FFE928E7ADB}"/>
                </a:ext>
              </a:extLst>
            </p:cNvPr>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119" name="TextBox 118">
              <a:extLst>
                <a:ext uri="{FF2B5EF4-FFF2-40B4-BE49-F238E27FC236}">
                  <a16:creationId xmlns:a16="http://schemas.microsoft.com/office/drawing/2014/main" id="{AD6AC062-0B37-E74A-B3BB-7901BFFAF80D}"/>
                </a:ext>
              </a:extLst>
            </p:cNvPr>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120" name="TextBox 119">
              <a:extLst>
                <a:ext uri="{FF2B5EF4-FFF2-40B4-BE49-F238E27FC236}">
                  <a16:creationId xmlns:a16="http://schemas.microsoft.com/office/drawing/2014/main" id="{DC5DD9AA-45D6-BD41-9128-4E55101928BD}"/>
                </a:ext>
              </a:extLst>
            </p:cNvPr>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121" name="TextBox 120">
              <a:extLst>
                <a:ext uri="{FF2B5EF4-FFF2-40B4-BE49-F238E27FC236}">
                  <a16:creationId xmlns:a16="http://schemas.microsoft.com/office/drawing/2014/main" id="{0B948EFE-B7F1-6E4D-AE71-FA087AC9179E}"/>
                </a:ext>
              </a:extLst>
            </p:cNvPr>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122" name="TextBox 121">
              <a:extLst>
                <a:ext uri="{FF2B5EF4-FFF2-40B4-BE49-F238E27FC236}">
                  <a16:creationId xmlns:a16="http://schemas.microsoft.com/office/drawing/2014/main" id="{E39D6E5E-8003-7144-AA68-9F7D87557B24}"/>
                </a:ext>
              </a:extLst>
            </p:cNvPr>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123" name="TextBox 122">
              <a:extLst>
                <a:ext uri="{FF2B5EF4-FFF2-40B4-BE49-F238E27FC236}">
                  <a16:creationId xmlns:a16="http://schemas.microsoft.com/office/drawing/2014/main" id="{ED9582A5-98DB-8C40-8E6E-92BCDA086258}"/>
                </a:ext>
              </a:extLst>
            </p:cNvPr>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124" name="TextBox 123">
              <a:extLst>
                <a:ext uri="{FF2B5EF4-FFF2-40B4-BE49-F238E27FC236}">
                  <a16:creationId xmlns:a16="http://schemas.microsoft.com/office/drawing/2014/main" id="{F8B3157B-DB67-0C4A-B53B-6C44E62D48F5}"/>
                </a:ext>
              </a:extLst>
            </p:cNvPr>
            <p:cNvSpPr txBox="1"/>
            <p:nvPr/>
          </p:nvSpPr>
          <p:spPr>
            <a:xfrm>
              <a:off x="4953496" y="3846890"/>
              <a:ext cx="655974" cy="369332"/>
            </a:xfrm>
            <a:prstGeom prst="rect">
              <a:avLst/>
            </a:prstGeom>
            <a:noFill/>
          </p:spPr>
          <p:txBody>
            <a:bodyPr wrap="square" rtlCol="0">
              <a:spAutoFit/>
            </a:bodyPr>
            <a:lstStyle/>
            <a:p>
              <a:r>
                <a:rPr lang="en-US" dirty="0"/>
                <a:t>10</a:t>
              </a:r>
            </a:p>
          </p:txBody>
        </p:sp>
        <p:sp>
          <p:nvSpPr>
            <p:cNvPr id="125" name="TextBox 124">
              <a:extLst>
                <a:ext uri="{FF2B5EF4-FFF2-40B4-BE49-F238E27FC236}">
                  <a16:creationId xmlns:a16="http://schemas.microsoft.com/office/drawing/2014/main" id="{286EE3D7-36BE-6D41-8D47-A129B725CEC5}"/>
                </a:ext>
              </a:extLst>
            </p:cNvPr>
            <p:cNvSpPr txBox="1"/>
            <p:nvPr/>
          </p:nvSpPr>
          <p:spPr>
            <a:xfrm>
              <a:off x="4821304" y="4390448"/>
              <a:ext cx="317944" cy="369667"/>
            </a:xfrm>
            <a:prstGeom prst="rect">
              <a:avLst/>
            </a:prstGeom>
            <a:noFill/>
          </p:spPr>
          <p:txBody>
            <a:bodyPr wrap="square" rtlCol="0">
              <a:spAutoFit/>
            </a:bodyPr>
            <a:lstStyle/>
            <a:p>
              <a:r>
                <a:rPr lang="en-US" dirty="0"/>
                <a:t>7</a:t>
              </a:r>
            </a:p>
          </p:txBody>
        </p:sp>
        <p:pic>
          <p:nvPicPr>
            <p:cNvPr id="126" name="Picture 2" descr="Factory on Microsoft Windows 10 April 2018 Update">
              <a:extLst>
                <a:ext uri="{FF2B5EF4-FFF2-40B4-BE49-F238E27FC236}">
                  <a16:creationId xmlns:a16="http://schemas.microsoft.com/office/drawing/2014/main" id="{67DDF576-388D-F842-83EE-C58E8D8B69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a:extLst>
              <a:ext uri="{FF2B5EF4-FFF2-40B4-BE49-F238E27FC236}">
                <a16:creationId xmlns:a16="http://schemas.microsoft.com/office/drawing/2014/main" id="{3F86953A-E43B-5547-A718-E2CE007F72F0}"/>
              </a:ext>
            </a:extLst>
          </p:cNvPr>
          <p:cNvGrpSpPr/>
          <p:nvPr/>
        </p:nvGrpSpPr>
        <p:grpSpPr>
          <a:xfrm>
            <a:off x="6074681" y="2137271"/>
            <a:ext cx="4129707" cy="3114832"/>
            <a:chOff x="3208719" y="2284898"/>
            <a:chExt cx="4129707" cy="3114832"/>
          </a:xfrm>
        </p:grpSpPr>
        <p:sp>
          <p:nvSpPr>
            <p:cNvPr id="128" name="Oval 127">
              <a:extLst>
                <a:ext uri="{FF2B5EF4-FFF2-40B4-BE49-F238E27FC236}">
                  <a16:creationId xmlns:a16="http://schemas.microsoft.com/office/drawing/2014/main" id="{97DC26BE-00B2-D445-ADAF-8BDD38A0EB27}"/>
                </a:ext>
              </a:extLst>
            </p:cNvPr>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29" name="Oval 128">
              <a:extLst>
                <a:ext uri="{FF2B5EF4-FFF2-40B4-BE49-F238E27FC236}">
                  <a16:creationId xmlns:a16="http://schemas.microsoft.com/office/drawing/2014/main" id="{15920CA7-5161-3E42-A1DD-D27D87507976}"/>
                </a:ext>
              </a:extLst>
            </p:cNvPr>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30" name="Oval 129">
              <a:extLst>
                <a:ext uri="{FF2B5EF4-FFF2-40B4-BE49-F238E27FC236}">
                  <a16:creationId xmlns:a16="http://schemas.microsoft.com/office/drawing/2014/main" id="{54DB7150-4466-F047-946A-EF6A0C85A8F1}"/>
                </a:ext>
              </a:extLst>
            </p:cNvPr>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31" name="Oval 130">
              <a:extLst>
                <a:ext uri="{FF2B5EF4-FFF2-40B4-BE49-F238E27FC236}">
                  <a16:creationId xmlns:a16="http://schemas.microsoft.com/office/drawing/2014/main" id="{E82A613D-1FDF-3B42-8F05-BBF6019EAAE7}"/>
                </a:ext>
              </a:extLst>
            </p:cNvPr>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32" name="Oval 131">
              <a:extLst>
                <a:ext uri="{FF2B5EF4-FFF2-40B4-BE49-F238E27FC236}">
                  <a16:creationId xmlns:a16="http://schemas.microsoft.com/office/drawing/2014/main" id="{874A87D4-CDB1-7844-8C38-D0BAAB5DE96D}"/>
                </a:ext>
              </a:extLst>
            </p:cNvPr>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33" name="Oval 132">
              <a:extLst>
                <a:ext uri="{FF2B5EF4-FFF2-40B4-BE49-F238E27FC236}">
                  <a16:creationId xmlns:a16="http://schemas.microsoft.com/office/drawing/2014/main" id="{AFC51856-62D2-874F-B8F9-B497926878C9}"/>
                </a:ext>
              </a:extLst>
            </p:cNvPr>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4" name="Straight Connector 133">
              <a:extLst>
                <a:ext uri="{FF2B5EF4-FFF2-40B4-BE49-F238E27FC236}">
                  <a16:creationId xmlns:a16="http://schemas.microsoft.com/office/drawing/2014/main" id="{5DB74887-E1CB-2742-98BF-4F30514D0E7E}"/>
                </a:ext>
              </a:extLst>
            </p:cNvPr>
            <p:cNvCxnSpPr>
              <a:stCxn id="129" idx="2"/>
              <a:endCxn id="128"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A6DED1D-59D9-F34F-8598-24C7678CC7F4}"/>
                </a:ext>
              </a:extLst>
            </p:cNvPr>
            <p:cNvCxnSpPr>
              <a:stCxn id="128" idx="5"/>
              <a:endCxn id="130" idx="2"/>
            </p:cNvCxnSpPr>
            <p:nvPr/>
          </p:nvCxnSpPr>
          <p:spPr>
            <a:xfrm>
              <a:off x="3452622" y="4182344"/>
              <a:ext cx="1059100" cy="8057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83F1297-AED5-1C4B-B365-1CE8F9211E04}"/>
                </a:ext>
              </a:extLst>
            </p:cNvPr>
            <p:cNvCxnSpPr>
              <a:stCxn id="130" idx="0"/>
              <a:endCxn id="133"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9CE3C08-C4CE-2B4A-B9D8-5959BD0B89E5}"/>
                </a:ext>
              </a:extLst>
            </p:cNvPr>
            <p:cNvCxnSpPr>
              <a:stCxn id="133" idx="2"/>
              <a:endCxn id="128" idx="6"/>
            </p:cNvCxnSpPr>
            <p:nvPr/>
          </p:nvCxnSpPr>
          <p:spPr>
            <a:xfrm flipH="1">
              <a:off x="3494469" y="3903135"/>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3E28882-903A-0041-ACE5-B33E2FF87A15}"/>
                </a:ext>
              </a:extLst>
            </p:cNvPr>
            <p:cNvCxnSpPr>
              <a:stCxn id="133" idx="7"/>
              <a:endCxn id="132" idx="2"/>
            </p:cNvCxnSpPr>
            <p:nvPr/>
          </p:nvCxnSpPr>
          <p:spPr>
            <a:xfrm flipV="1">
              <a:off x="4865114" y="3277460"/>
              <a:ext cx="1973836" cy="5268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7560E99-4768-1345-969E-5A0481CCC46D}"/>
                </a:ext>
              </a:extLst>
            </p:cNvPr>
            <p:cNvCxnSpPr>
              <a:stCxn id="132" idx="4"/>
              <a:endCxn id="131"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6E1598-1104-C54C-9E56-1092C1A75FF8}"/>
                </a:ext>
              </a:extLst>
            </p:cNvPr>
            <p:cNvCxnSpPr>
              <a:stCxn id="131" idx="3"/>
              <a:endCxn id="130" idx="6"/>
            </p:cNvCxnSpPr>
            <p:nvPr/>
          </p:nvCxnSpPr>
          <p:spPr>
            <a:xfrm flipH="1" flipV="1">
              <a:off x="4797472" y="4988060"/>
              <a:ext cx="1955530" cy="17002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BDF9EEB-C5E8-8849-A0F6-A20670DFFFC3}"/>
                </a:ext>
              </a:extLst>
            </p:cNvPr>
            <p:cNvCxnSpPr>
              <a:stCxn id="131" idx="1"/>
              <a:endCxn id="129"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0CA3576-3C8F-824C-84D1-C6DCB85205B2}"/>
                </a:ext>
              </a:extLst>
            </p:cNvPr>
            <p:cNvCxnSpPr>
              <a:stCxn id="132" idx="3"/>
              <a:endCxn id="130"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1C96A20-632B-9F44-961A-BCCB9B6F9234}"/>
                </a:ext>
              </a:extLst>
            </p:cNvPr>
            <p:cNvCxnSpPr>
              <a:stCxn id="133" idx="5"/>
              <a:endCxn id="131"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71528168-F0A7-DE4B-A864-A39A9003B112}"/>
                </a:ext>
              </a:extLst>
            </p:cNvPr>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145" name="TextBox 144">
              <a:extLst>
                <a:ext uri="{FF2B5EF4-FFF2-40B4-BE49-F238E27FC236}">
                  <a16:creationId xmlns:a16="http://schemas.microsoft.com/office/drawing/2014/main" id="{2183AE3A-70AF-5844-A9EE-8CC10E088192}"/>
                </a:ext>
              </a:extLst>
            </p:cNvPr>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146" name="TextBox 145">
              <a:extLst>
                <a:ext uri="{FF2B5EF4-FFF2-40B4-BE49-F238E27FC236}">
                  <a16:creationId xmlns:a16="http://schemas.microsoft.com/office/drawing/2014/main" id="{F5010585-62AF-3D49-8FD4-462942A3C6E7}"/>
                </a:ext>
              </a:extLst>
            </p:cNvPr>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147" name="TextBox 146">
              <a:extLst>
                <a:ext uri="{FF2B5EF4-FFF2-40B4-BE49-F238E27FC236}">
                  <a16:creationId xmlns:a16="http://schemas.microsoft.com/office/drawing/2014/main" id="{E4F63A9B-366E-8547-A133-AFA96B98F622}"/>
                </a:ext>
              </a:extLst>
            </p:cNvPr>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148" name="TextBox 147">
              <a:extLst>
                <a:ext uri="{FF2B5EF4-FFF2-40B4-BE49-F238E27FC236}">
                  <a16:creationId xmlns:a16="http://schemas.microsoft.com/office/drawing/2014/main" id="{8C9C0A23-2192-024C-A951-E6136F37C4D6}"/>
                </a:ext>
              </a:extLst>
            </p:cNvPr>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149" name="TextBox 148">
              <a:extLst>
                <a:ext uri="{FF2B5EF4-FFF2-40B4-BE49-F238E27FC236}">
                  <a16:creationId xmlns:a16="http://schemas.microsoft.com/office/drawing/2014/main" id="{C77B332C-7032-994E-9499-4B7CCA68DA6D}"/>
                </a:ext>
              </a:extLst>
            </p:cNvPr>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150" name="TextBox 149">
              <a:extLst>
                <a:ext uri="{FF2B5EF4-FFF2-40B4-BE49-F238E27FC236}">
                  <a16:creationId xmlns:a16="http://schemas.microsoft.com/office/drawing/2014/main" id="{E648CFBF-95E5-F147-9660-12F3422C0951}"/>
                </a:ext>
              </a:extLst>
            </p:cNvPr>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151" name="TextBox 150">
              <a:extLst>
                <a:ext uri="{FF2B5EF4-FFF2-40B4-BE49-F238E27FC236}">
                  <a16:creationId xmlns:a16="http://schemas.microsoft.com/office/drawing/2014/main" id="{02816E76-F1C2-A641-9D1B-967C13A9A6E2}"/>
                </a:ext>
              </a:extLst>
            </p:cNvPr>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152" name="TextBox 151">
              <a:extLst>
                <a:ext uri="{FF2B5EF4-FFF2-40B4-BE49-F238E27FC236}">
                  <a16:creationId xmlns:a16="http://schemas.microsoft.com/office/drawing/2014/main" id="{AD1EF90F-5A03-6444-986D-D24ADE277B58}"/>
                </a:ext>
              </a:extLst>
            </p:cNvPr>
            <p:cNvSpPr txBox="1"/>
            <p:nvPr/>
          </p:nvSpPr>
          <p:spPr>
            <a:xfrm>
              <a:off x="4953496" y="3846890"/>
              <a:ext cx="655974" cy="369332"/>
            </a:xfrm>
            <a:prstGeom prst="rect">
              <a:avLst/>
            </a:prstGeom>
            <a:noFill/>
          </p:spPr>
          <p:txBody>
            <a:bodyPr wrap="square" rtlCol="0">
              <a:spAutoFit/>
            </a:bodyPr>
            <a:lstStyle/>
            <a:p>
              <a:r>
                <a:rPr lang="en-US" dirty="0"/>
                <a:t>10</a:t>
              </a:r>
            </a:p>
          </p:txBody>
        </p:sp>
        <p:sp>
          <p:nvSpPr>
            <p:cNvPr id="153" name="TextBox 152">
              <a:extLst>
                <a:ext uri="{FF2B5EF4-FFF2-40B4-BE49-F238E27FC236}">
                  <a16:creationId xmlns:a16="http://schemas.microsoft.com/office/drawing/2014/main" id="{E0BAC20A-F64A-C94E-A088-AC3FDB347A62}"/>
                </a:ext>
              </a:extLst>
            </p:cNvPr>
            <p:cNvSpPr txBox="1"/>
            <p:nvPr/>
          </p:nvSpPr>
          <p:spPr>
            <a:xfrm>
              <a:off x="4821304" y="4390448"/>
              <a:ext cx="317944" cy="369667"/>
            </a:xfrm>
            <a:prstGeom prst="rect">
              <a:avLst/>
            </a:prstGeom>
            <a:noFill/>
          </p:spPr>
          <p:txBody>
            <a:bodyPr wrap="square" rtlCol="0">
              <a:spAutoFit/>
            </a:bodyPr>
            <a:lstStyle/>
            <a:p>
              <a:r>
                <a:rPr lang="en-US" dirty="0"/>
                <a:t>7</a:t>
              </a:r>
            </a:p>
          </p:txBody>
        </p:sp>
        <p:pic>
          <p:nvPicPr>
            <p:cNvPr id="154" name="Picture 2" descr="Factory on Microsoft Windows 10 April 2018 Update">
              <a:extLst>
                <a:ext uri="{FF2B5EF4-FFF2-40B4-BE49-F238E27FC236}">
                  <a16:creationId xmlns:a16="http://schemas.microsoft.com/office/drawing/2014/main" id="{A372CDBA-D434-1142-B49D-721F3BACBF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3" name="Group 182">
            <a:extLst>
              <a:ext uri="{FF2B5EF4-FFF2-40B4-BE49-F238E27FC236}">
                <a16:creationId xmlns:a16="http://schemas.microsoft.com/office/drawing/2014/main" id="{86120C2B-67B5-1540-8BA0-365D1B7A5987}"/>
              </a:ext>
            </a:extLst>
          </p:cNvPr>
          <p:cNvGrpSpPr/>
          <p:nvPr/>
        </p:nvGrpSpPr>
        <p:grpSpPr>
          <a:xfrm>
            <a:off x="6074681" y="2137271"/>
            <a:ext cx="4129707" cy="3114832"/>
            <a:chOff x="3208719" y="2284898"/>
            <a:chExt cx="4129707" cy="3114832"/>
          </a:xfrm>
        </p:grpSpPr>
        <p:sp>
          <p:nvSpPr>
            <p:cNvPr id="184" name="Oval 183">
              <a:extLst>
                <a:ext uri="{FF2B5EF4-FFF2-40B4-BE49-F238E27FC236}">
                  <a16:creationId xmlns:a16="http://schemas.microsoft.com/office/drawing/2014/main" id="{5C714363-D860-E844-B923-80313978E118}"/>
                </a:ext>
              </a:extLst>
            </p:cNvPr>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85" name="Oval 184">
              <a:extLst>
                <a:ext uri="{FF2B5EF4-FFF2-40B4-BE49-F238E27FC236}">
                  <a16:creationId xmlns:a16="http://schemas.microsoft.com/office/drawing/2014/main" id="{4499CE9D-D19E-1643-9504-17AACDFA6B2C}"/>
                </a:ext>
              </a:extLst>
            </p:cNvPr>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86" name="Oval 185">
              <a:extLst>
                <a:ext uri="{FF2B5EF4-FFF2-40B4-BE49-F238E27FC236}">
                  <a16:creationId xmlns:a16="http://schemas.microsoft.com/office/drawing/2014/main" id="{46B6D4D0-58D1-4E42-BC51-913D6F50822D}"/>
                </a:ext>
              </a:extLst>
            </p:cNvPr>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87" name="Oval 186">
              <a:extLst>
                <a:ext uri="{FF2B5EF4-FFF2-40B4-BE49-F238E27FC236}">
                  <a16:creationId xmlns:a16="http://schemas.microsoft.com/office/drawing/2014/main" id="{DC5780E0-7544-DA48-AB6F-1E488C124858}"/>
                </a:ext>
              </a:extLst>
            </p:cNvPr>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88" name="Oval 187">
              <a:extLst>
                <a:ext uri="{FF2B5EF4-FFF2-40B4-BE49-F238E27FC236}">
                  <a16:creationId xmlns:a16="http://schemas.microsoft.com/office/drawing/2014/main" id="{850FF91F-7D47-164E-9184-8E47001EA4F4}"/>
                </a:ext>
              </a:extLst>
            </p:cNvPr>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89" name="Oval 188">
              <a:extLst>
                <a:ext uri="{FF2B5EF4-FFF2-40B4-BE49-F238E27FC236}">
                  <a16:creationId xmlns:a16="http://schemas.microsoft.com/office/drawing/2014/main" id="{BD00CD30-178D-AF43-865F-67145009128F}"/>
                </a:ext>
              </a:extLst>
            </p:cNvPr>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90" name="Straight Connector 189">
              <a:extLst>
                <a:ext uri="{FF2B5EF4-FFF2-40B4-BE49-F238E27FC236}">
                  <a16:creationId xmlns:a16="http://schemas.microsoft.com/office/drawing/2014/main" id="{6EF63006-C906-824D-BC4C-4519E47A8978}"/>
                </a:ext>
              </a:extLst>
            </p:cNvPr>
            <p:cNvCxnSpPr>
              <a:stCxn id="185" idx="2"/>
              <a:endCxn id="184" idx="7"/>
            </p:cNvCxnSpPr>
            <p:nvPr/>
          </p:nvCxnSpPr>
          <p:spPr>
            <a:xfrm flipH="1">
              <a:off x="3452622" y="2424723"/>
              <a:ext cx="1454339" cy="155988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A7F1570-4898-4A4A-A21C-0ACA7F333F8E}"/>
                </a:ext>
              </a:extLst>
            </p:cNvPr>
            <p:cNvCxnSpPr>
              <a:stCxn id="184" idx="5"/>
              <a:endCxn id="186" idx="2"/>
            </p:cNvCxnSpPr>
            <p:nvPr/>
          </p:nvCxnSpPr>
          <p:spPr>
            <a:xfrm>
              <a:off x="3452622" y="4182344"/>
              <a:ext cx="1059100" cy="8057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26659F4-5B1A-3C41-87BD-515686C70E02}"/>
                </a:ext>
              </a:extLst>
            </p:cNvPr>
            <p:cNvCxnSpPr>
              <a:stCxn id="186" idx="0"/>
              <a:endCxn id="189"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AFE1849-62BF-3240-AD32-38A77DA342DF}"/>
                </a:ext>
              </a:extLst>
            </p:cNvPr>
            <p:cNvCxnSpPr>
              <a:stCxn id="189" idx="2"/>
              <a:endCxn id="184" idx="6"/>
            </p:cNvCxnSpPr>
            <p:nvPr/>
          </p:nvCxnSpPr>
          <p:spPr>
            <a:xfrm flipH="1">
              <a:off x="3494469" y="3903135"/>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8086B66C-AAB9-6345-ADCD-6634A5DFE071}"/>
                </a:ext>
              </a:extLst>
            </p:cNvPr>
            <p:cNvCxnSpPr>
              <a:stCxn id="189" idx="7"/>
              <a:endCxn id="188" idx="2"/>
            </p:cNvCxnSpPr>
            <p:nvPr/>
          </p:nvCxnSpPr>
          <p:spPr>
            <a:xfrm flipV="1">
              <a:off x="4865114" y="3277460"/>
              <a:ext cx="1973836" cy="5268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2BB59C5-67C0-624F-8DDD-97F3BB9E2CDF}"/>
                </a:ext>
              </a:extLst>
            </p:cNvPr>
            <p:cNvCxnSpPr>
              <a:stCxn id="188" idx="4"/>
              <a:endCxn id="187"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99DB74D-E821-6F46-BF36-22416D064E4E}"/>
                </a:ext>
              </a:extLst>
            </p:cNvPr>
            <p:cNvCxnSpPr>
              <a:stCxn id="187" idx="3"/>
              <a:endCxn id="186" idx="6"/>
            </p:cNvCxnSpPr>
            <p:nvPr/>
          </p:nvCxnSpPr>
          <p:spPr>
            <a:xfrm flipH="1" flipV="1">
              <a:off x="4797472" y="4988060"/>
              <a:ext cx="1955530" cy="17002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F2D76BF-9CF4-8C41-B67C-9B75A2A81CA5}"/>
                </a:ext>
              </a:extLst>
            </p:cNvPr>
            <p:cNvCxnSpPr>
              <a:stCxn id="187" idx="1"/>
              <a:endCxn id="185"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50C8499-CE53-4A4E-A9DA-ACDB77421F97}"/>
                </a:ext>
              </a:extLst>
            </p:cNvPr>
            <p:cNvCxnSpPr>
              <a:stCxn id="188" idx="3"/>
              <a:endCxn id="186"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9BC150F-9456-814F-B176-D1DB494AA738}"/>
                </a:ext>
              </a:extLst>
            </p:cNvPr>
            <p:cNvCxnSpPr>
              <a:stCxn id="189" idx="5"/>
              <a:endCxn id="187"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5CE7CD11-92E8-0F43-97C7-E1D6B22A23FD}"/>
                </a:ext>
              </a:extLst>
            </p:cNvPr>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201" name="TextBox 200">
              <a:extLst>
                <a:ext uri="{FF2B5EF4-FFF2-40B4-BE49-F238E27FC236}">
                  <a16:creationId xmlns:a16="http://schemas.microsoft.com/office/drawing/2014/main" id="{CB3A83F5-215D-C643-9FBA-9656402C6688}"/>
                </a:ext>
              </a:extLst>
            </p:cNvPr>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202" name="TextBox 201">
              <a:extLst>
                <a:ext uri="{FF2B5EF4-FFF2-40B4-BE49-F238E27FC236}">
                  <a16:creationId xmlns:a16="http://schemas.microsoft.com/office/drawing/2014/main" id="{202858EC-52C9-E74F-B9CB-8A4033FA639B}"/>
                </a:ext>
              </a:extLst>
            </p:cNvPr>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203" name="TextBox 202">
              <a:extLst>
                <a:ext uri="{FF2B5EF4-FFF2-40B4-BE49-F238E27FC236}">
                  <a16:creationId xmlns:a16="http://schemas.microsoft.com/office/drawing/2014/main" id="{15406B68-E791-8F4D-9EF6-C2DDCDE59CC6}"/>
                </a:ext>
              </a:extLst>
            </p:cNvPr>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204" name="TextBox 203">
              <a:extLst>
                <a:ext uri="{FF2B5EF4-FFF2-40B4-BE49-F238E27FC236}">
                  <a16:creationId xmlns:a16="http://schemas.microsoft.com/office/drawing/2014/main" id="{9A02EA39-A470-BF45-961F-6F09A10674BD}"/>
                </a:ext>
              </a:extLst>
            </p:cNvPr>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205" name="TextBox 204">
              <a:extLst>
                <a:ext uri="{FF2B5EF4-FFF2-40B4-BE49-F238E27FC236}">
                  <a16:creationId xmlns:a16="http://schemas.microsoft.com/office/drawing/2014/main" id="{26ADA4F4-AB47-A645-924F-E86575C576EF}"/>
                </a:ext>
              </a:extLst>
            </p:cNvPr>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206" name="TextBox 205">
              <a:extLst>
                <a:ext uri="{FF2B5EF4-FFF2-40B4-BE49-F238E27FC236}">
                  <a16:creationId xmlns:a16="http://schemas.microsoft.com/office/drawing/2014/main" id="{CAB82C1C-9EB5-C440-B68E-40CDDE603D67}"/>
                </a:ext>
              </a:extLst>
            </p:cNvPr>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207" name="TextBox 206">
              <a:extLst>
                <a:ext uri="{FF2B5EF4-FFF2-40B4-BE49-F238E27FC236}">
                  <a16:creationId xmlns:a16="http://schemas.microsoft.com/office/drawing/2014/main" id="{37E41E49-D4FC-AE4A-BE3B-0C78B9B75CF5}"/>
                </a:ext>
              </a:extLst>
            </p:cNvPr>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208" name="TextBox 207">
              <a:extLst>
                <a:ext uri="{FF2B5EF4-FFF2-40B4-BE49-F238E27FC236}">
                  <a16:creationId xmlns:a16="http://schemas.microsoft.com/office/drawing/2014/main" id="{59C592CE-1202-4D49-BC83-74D4A5D48F8C}"/>
                </a:ext>
              </a:extLst>
            </p:cNvPr>
            <p:cNvSpPr txBox="1"/>
            <p:nvPr/>
          </p:nvSpPr>
          <p:spPr>
            <a:xfrm>
              <a:off x="4953496" y="3846890"/>
              <a:ext cx="655974" cy="369332"/>
            </a:xfrm>
            <a:prstGeom prst="rect">
              <a:avLst/>
            </a:prstGeom>
            <a:noFill/>
          </p:spPr>
          <p:txBody>
            <a:bodyPr wrap="square" rtlCol="0">
              <a:spAutoFit/>
            </a:bodyPr>
            <a:lstStyle/>
            <a:p>
              <a:r>
                <a:rPr lang="en-US" dirty="0"/>
                <a:t>10</a:t>
              </a:r>
            </a:p>
          </p:txBody>
        </p:sp>
        <p:sp>
          <p:nvSpPr>
            <p:cNvPr id="209" name="TextBox 208">
              <a:extLst>
                <a:ext uri="{FF2B5EF4-FFF2-40B4-BE49-F238E27FC236}">
                  <a16:creationId xmlns:a16="http://schemas.microsoft.com/office/drawing/2014/main" id="{B1A8FD3E-6601-504E-B5AE-F4F0F349654D}"/>
                </a:ext>
              </a:extLst>
            </p:cNvPr>
            <p:cNvSpPr txBox="1"/>
            <p:nvPr/>
          </p:nvSpPr>
          <p:spPr>
            <a:xfrm>
              <a:off x="4821304" y="4390448"/>
              <a:ext cx="317944" cy="369667"/>
            </a:xfrm>
            <a:prstGeom prst="rect">
              <a:avLst/>
            </a:prstGeom>
            <a:noFill/>
          </p:spPr>
          <p:txBody>
            <a:bodyPr wrap="square" rtlCol="0">
              <a:spAutoFit/>
            </a:bodyPr>
            <a:lstStyle/>
            <a:p>
              <a:r>
                <a:rPr lang="en-US" dirty="0"/>
                <a:t>7</a:t>
              </a:r>
            </a:p>
          </p:txBody>
        </p:sp>
        <p:pic>
          <p:nvPicPr>
            <p:cNvPr id="210" name="Picture 2" descr="Factory on Microsoft Windows 10 April 2018 Update">
              <a:extLst>
                <a:ext uri="{FF2B5EF4-FFF2-40B4-BE49-F238E27FC236}">
                  <a16:creationId xmlns:a16="http://schemas.microsoft.com/office/drawing/2014/main" id="{65FB8CAA-DB66-8D4D-B2D5-F9D720D69C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500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500"/>
                                        <p:tgtEl>
                                          <p:spTgt spid="1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3"/>
                                        </p:tgtEl>
                                        <p:attrNameLst>
                                          <p:attrName>style.visibility</p:attrName>
                                        </p:attrNameLst>
                                      </p:cBhvr>
                                      <p:to>
                                        <p:strVal val="visible"/>
                                      </p:to>
                                    </p:set>
                                    <p:animEffect transition="in" filter="fade">
                                      <p:cBhvr>
                                        <p:cTn id="2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4F04-C12C-D045-9B3B-268D5FB68F47}"/>
              </a:ext>
            </a:extLst>
          </p:cNvPr>
          <p:cNvSpPr>
            <a:spLocks noGrp="1"/>
          </p:cNvSpPr>
          <p:nvPr>
            <p:ph type="title"/>
          </p:nvPr>
        </p:nvSpPr>
        <p:spPr/>
        <p:txBody>
          <a:bodyPr/>
          <a:lstStyle/>
          <a:p>
            <a:r>
              <a:rPr lang="en-US" dirty="0"/>
              <a:t>Prim’s Algorithm</a:t>
            </a:r>
          </a:p>
        </p:txBody>
      </p:sp>
      <p:sp>
        <p:nvSpPr>
          <p:cNvPr id="4" name="Footer Placeholder 3">
            <a:extLst>
              <a:ext uri="{FF2B5EF4-FFF2-40B4-BE49-F238E27FC236}">
                <a16:creationId xmlns:a16="http://schemas.microsoft.com/office/drawing/2014/main" id="{70980F2A-9946-3B49-9844-8CD56BCE8929}"/>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B37EABBF-78DA-6749-84EF-5610FC43DD80}"/>
              </a:ext>
            </a:extLst>
          </p:cNvPr>
          <p:cNvSpPr>
            <a:spLocks noGrp="1"/>
          </p:cNvSpPr>
          <p:nvPr>
            <p:ph type="sldNum" sz="quarter" idx="12"/>
          </p:nvPr>
        </p:nvSpPr>
        <p:spPr/>
        <p:txBody>
          <a:bodyPr/>
          <a:lstStyle/>
          <a:p>
            <a:fld id="{659665DE-58FC-41F4-AC58-2C90A5E00527}" type="slidenum">
              <a:rPr lang="en-US" smtClean="0"/>
              <a:t>16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E9A4E5-848D-884C-BB26-69D81AC21667}"/>
                  </a:ext>
                </a:extLst>
              </p:cNvPr>
              <p:cNvSpPr txBox="1"/>
              <p:nvPr/>
            </p:nvSpPr>
            <p:spPr>
              <a:xfrm>
                <a:off x="6620496" y="1553252"/>
                <a:ext cx="5434735" cy="4621778"/>
              </a:xfrm>
              <a:prstGeom prst="rect">
                <a:avLst/>
              </a:prstGeom>
              <a:noFill/>
              <a:ln>
                <a:solidFill>
                  <a:srgbClr val="4C3282"/>
                </a:solidFill>
              </a:ln>
            </p:spPr>
            <p:txBody>
              <a:bodyPr wrap="square" rtlCol="0">
                <a:spAutoFit/>
              </a:bodyPr>
              <a:lstStyle/>
              <a:p>
                <a:pPr>
                  <a:spcBef>
                    <a:spcPts val="200"/>
                  </a:spcBef>
                </a:pPr>
                <a:r>
                  <a:rPr lang="en-US" sz="1400" dirty="0" err="1">
                    <a:latin typeface="Courier New" panose="02070309020205020404" pitchFamily="49" charset="0"/>
                    <a:cs typeface="Courier New" panose="02070309020205020404" pitchFamily="49" charset="0"/>
                  </a:rPr>
                  <a:t>PrimMST</a:t>
                </a:r>
                <a:r>
                  <a:rPr lang="en-US" sz="1400" dirty="0">
                    <a:latin typeface="Courier New" panose="02070309020205020404" pitchFamily="49" charset="0"/>
                    <a:cs typeface="Courier New" panose="02070309020205020404" pitchFamily="49" charset="0"/>
                  </a:rPr>
                  <a:t>(Graph G) </a:t>
                </a:r>
              </a:p>
              <a:p>
                <a:pPr>
                  <a:spcBef>
                    <a:spcPts val="200"/>
                  </a:spcBef>
                </a:pPr>
                <a:r>
                  <a:rPr lang="en-US" sz="1400"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sz="1400" b="0" i="1" smtClean="0">
                        <a:latin typeface="Cambria Math" panose="02040503050406030204" pitchFamily="18" charset="0"/>
                        <a:cs typeface="Courier New" panose="02070309020205020404" pitchFamily="49" charset="0"/>
                      </a:rPr>
                      <m:t>∞</m:t>
                    </m:r>
                  </m:oMath>
                </a14:m>
                <a:endParaRPr lang="en-US" sz="1400" dirty="0">
                  <a:latin typeface="Courier New" panose="02070309020205020404" pitchFamily="49" charset="0"/>
                  <a:cs typeface="Courier New" panose="02070309020205020404" pitchFamily="49" charset="0"/>
                </a:endParaRPr>
              </a:p>
              <a:p>
                <a:pPr>
                  <a:spcBef>
                    <a:spcPts val="200"/>
                  </a:spcBef>
                </a:pPr>
                <a:r>
                  <a:rPr lang="en-US" sz="1400" dirty="0">
                    <a:latin typeface="Courier New" panose="02070309020205020404" pitchFamily="49" charset="0"/>
                    <a:cs typeface="Courier New" panose="02070309020205020404" pitchFamily="49" charset="0"/>
                  </a:rPr>
                  <a:t>  mark source as distance 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mark all vertices unprocessed</a:t>
                </a:r>
              </a:p>
              <a:p>
                <a:pPr>
                  <a:spcBef>
                    <a:spcPts val="200"/>
                  </a:spcBef>
                </a:pPr>
                <a:r>
                  <a:rPr lang="en-US" sz="1400" dirty="0">
                    <a:latin typeface="Courier New" panose="02070309020205020404" pitchFamily="49" charset="0"/>
                    <a:cs typeface="Courier New" panose="02070309020205020404" pitchFamily="49" charset="0"/>
                  </a:rPr>
                  <a:t>  foreach(edge (source, v) ) {</a:t>
                </a:r>
              </a:p>
              <a:p>
                <a:pPr>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 weight(</a:t>
                </a:r>
                <a:r>
                  <a:rPr lang="en-US" sz="1400" dirty="0" err="1">
                    <a:latin typeface="Courier New" panose="02070309020205020404" pitchFamily="49" charset="0"/>
                    <a:cs typeface="Courier New" panose="02070309020205020404" pitchFamily="49" charset="0"/>
                  </a:rPr>
                  <a:t>source,v</a:t>
                </a:r>
                <a:r>
                  <a:rPr lang="en-US" sz="1400" dirty="0">
                    <a:latin typeface="Courier New" panose="02070309020205020404" pitchFamily="49" charset="0"/>
                    <a:cs typeface="Courier New" panose="02070309020205020404" pitchFamily="49" charset="0"/>
                  </a:rPr>
                  <a:t>)</a:t>
                </a:r>
              </a:p>
              <a:p>
                <a:pPr>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v.bestEdge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source,v</a:t>
                </a:r>
                <a:r>
                  <a:rPr lang="en-US" sz="1400" dirty="0">
                    <a:latin typeface="Courier New" panose="02070309020205020404" pitchFamily="49" charset="0"/>
                    <a:cs typeface="Courier New" panose="02070309020205020404" pitchFamily="49" charset="0"/>
                  </a:rPr>
                  <a:t>)</a:t>
                </a:r>
              </a:p>
              <a:p>
                <a:pPr>
                  <a:spcBef>
                    <a:spcPts val="200"/>
                  </a:spcBef>
                </a:pPr>
                <a:r>
                  <a:rPr lang="en-US" sz="1400" dirty="0">
                    <a:latin typeface="Courier New" panose="02070309020205020404" pitchFamily="49" charset="0"/>
                    <a:cs typeface="Courier New" panose="02070309020205020404" pitchFamily="49" charset="0"/>
                  </a:rPr>
                  <a:t>  }</a:t>
                </a:r>
              </a:p>
              <a:p>
                <a:pPr>
                  <a:spcBef>
                    <a:spcPts val="200"/>
                  </a:spcBef>
                </a:pPr>
                <a:r>
                  <a:rPr lang="en-US" sz="1400" dirty="0">
                    <a:latin typeface="Courier New" panose="02070309020205020404" pitchFamily="49" charset="0"/>
                    <a:cs typeface="Courier New" panose="02070309020205020404" pitchFamily="49" charset="0"/>
                  </a:rPr>
                  <a:t>  while(there are unprocessed vertices){</a:t>
                </a:r>
              </a:p>
              <a:p>
                <a:pPr>
                  <a:spcBef>
                    <a:spcPts val="200"/>
                  </a:spcBef>
                </a:pPr>
                <a:r>
                  <a:rPr lang="en-US" sz="1400" dirty="0">
                    <a:latin typeface="Courier New" panose="02070309020205020404" pitchFamily="49" charset="0"/>
                    <a:cs typeface="Courier New" panose="02070309020205020404" pitchFamily="49" charset="0"/>
                  </a:rPr>
                  <a:t>    let u be the closest unprocessed vertex</a:t>
                </a:r>
              </a:p>
              <a:p>
                <a:pPr>
                  <a:spcBef>
                    <a:spcPts val="200"/>
                  </a:spcBef>
                </a:pPr>
                <a:r>
                  <a:rPr lang="en-US" sz="1400" dirty="0">
                    <a:latin typeface="Courier New" panose="02070309020205020404" pitchFamily="49" charset="0"/>
                    <a:cs typeface="Courier New" panose="02070309020205020404" pitchFamily="49" charset="0"/>
                  </a:rPr>
                  <a:t>    add </a:t>
                </a:r>
                <a:r>
                  <a:rPr lang="en-US" sz="1400" dirty="0" err="1">
                    <a:latin typeface="Courier New" panose="02070309020205020404" pitchFamily="49" charset="0"/>
                    <a:cs typeface="Courier New" panose="02070309020205020404" pitchFamily="49" charset="0"/>
                  </a:rPr>
                  <a:t>u.bestEdge</a:t>
                </a:r>
                <a:r>
                  <a:rPr lang="en-US" sz="1400" dirty="0">
                    <a:latin typeface="Courier New" panose="02070309020205020404" pitchFamily="49" charset="0"/>
                    <a:cs typeface="Courier New" panose="02070309020205020404" pitchFamily="49" charset="0"/>
                  </a:rPr>
                  <a:t> to spanning tree</a:t>
                </a:r>
              </a:p>
              <a:p>
                <a:pPr>
                  <a:spcBef>
                    <a:spcPts val="200"/>
                  </a:spcBef>
                </a:pPr>
                <a:r>
                  <a:rPr lang="en-US" sz="1400" dirty="0">
                    <a:latin typeface="Courier New" panose="02070309020205020404" pitchFamily="49" charset="0"/>
                    <a:cs typeface="Courier New" panose="02070309020205020404" pitchFamily="49" charset="0"/>
                  </a:rPr>
                  <a:t>    foreach(edge (</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leaving u){</a:t>
                </a:r>
              </a:p>
              <a:p>
                <a:pPr>
                  <a:spcBef>
                    <a:spcPts val="200"/>
                  </a:spcBef>
                </a:pPr>
                <a:r>
                  <a:rPr lang="en-US" sz="1400" dirty="0">
                    <a:latin typeface="Courier New" panose="02070309020205020404" pitchFamily="49" charset="0"/>
                    <a:cs typeface="Courier New" panose="02070309020205020404" pitchFamily="49" charset="0"/>
                  </a:rPr>
                  <a:t>      if(weight(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&amp;&amp; v unprocessed ){</a:t>
                </a:r>
              </a:p>
              <a:p>
                <a:pPr>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 weight(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a:t>
                </a:r>
              </a:p>
              <a:p>
                <a:pPr>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v.bestEdge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a:t>
                </a:r>
              </a:p>
              <a:p>
                <a:pPr>
                  <a:spcBef>
                    <a:spcPts val="200"/>
                  </a:spcBef>
                </a:pPr>
                <a:r>
                  <a:rPr lang="en-US" sz="1400" dirty="0">
                    <a:latin typeface="Courier New" panose="02070309020205020404" pitchFamily="49" charset="0"/>
                    <a:cs typeface="Courier New" panose="02070309020205020404" pitchFamily="49" charset="0"/>
                  </a:rPr>
                  <a:t>      }</a:t>
                </a:r>
              </a:p>
              <a:p>
                <a:pPr>
                  <a:spcBef>
                    <a:spcPts val="200"/>
                  </a:spcBef>
                </a:pPr>
                <a:r>
                  <a:rPr lang="en-US" sz="1400" dirty="0">
                    <a:latin typeface="Courier New" panose="02070309020205020404" pitchFamily="49" charset="0"/>
                    <a:cs typeface="Courier New" panose="02070309020205020404" pitchFamily="49" charset="0"/>
                  </a:rPr>
                  <a:t>    }</a:t>
                </a:r>
              </a:p>
              <a:p>
                <a:pPr>
                  <a:spcBef>
                    <a:spcPts val="200"/>
                  </a:spcBef>
                </a:pPr>
                <a:r>
                  <a:rPr lang="en-US" sz="1400" dirty="0">
                    <a:latin typeface="Courier New" panose="02070309020205020404" pitchFamily="49" charset="0"/>
                    <a:cs typeface="Courier New" panose="02070309020205020404" pitchFamily="49" charset="0"/>
                  </a:rPr>
                  <a:t>    mark u as processed</a:t>
                </a:r>
              </a:p>
              <a:p>
                <a:pPr>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mc:Choice>
        <mc:Fallback xmlns="">
          <p:sp>
            <p:nvSpPr>
              <p:cNvPr id="9" name="TextBox 8">
                <a:extLst>
                  <a:ext uri="{FF2B5EF4-FFF2-40B4-BE49-F238E27FC236}">
                    <a16:creationId xmlns:a16="http://schemas.microsoft.com/office/drawing/2014/main" id="{53E9A4E5-848D-884C-BB26-69D81AC21667}"/>
                  </a:ext>
                </a:extLst>
              </p:cNvPr>
              <p:cNvSpPr txBox="1">
                <a:spLocks noRot="1" noChangeAspect="1" noMove="1" noResize="1" noEditPoints="1" noAdjustHandles="1" noChangeArrowheads="1" noChangeShapeType="1" noTextEdit="1"/>
              </p:cNvSpPr>
              <p:nvPr/>
            </p:nvSpPr>
            <p:spPr>
              <a:xfrm>
                <a:off x="6620496" y="1553252"/>
                <a:ext cx="5434735" cy="4621778"/>
              </a:xfrm>
              <a:prstGeom prst="rect">
                <a:avLst/>
              </a:prstGeom>
              <a:blipFill>
                <a:blip r:embed="rId2"/>
                <a:stretch>
                  <a:fillRect l="-233"/>
                </a:stretch>
              </a:blipFill>
              <a:ln>
                <a:solidFill>
                  <a:srgbClr val="4C3282"/>
                </a:solid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80199DA7-C1C6-9040-A9A0-C02F882B8D0D}"/>
              </a:ext>
            </a:extLst>
          </p:cNvPr>
          <p:cNvSpPr txBox="1"/>
          <p:nvPr/>
        </p:nvSpPr>
        <p:spPr>
          <a:xfrm>
            <a:off x="538663" y="1553252"/>
            <a:ext cx="3138806" cy="1600438"/>
          </a:xfrm>
          <a:prstGeom prst="rect">
            <a:avLst/>
          </a:prstGeom>
          <a:solidFill>
            <a:schemeClr val="bg1">
              <a:lumMod val="95000"/>
            </a:schemeClr>
          </a:solidFill>
        </p:spPr>
        <p:txBody>
          <a:bodyPr wrap="square" rtlCol="0">
            <a:spAutoFit/>
          </a:bodyPr>
          <a:lstStyle/>
          <a:p>
            <a:r>
              <a:rPr lang="en-US" sz="1400" b="1" dirty="0">
                <a:solidFill>
                  <a:srgbClr val="4C3282"/>
                </a:solidFill>
              </a:rPr>
              <a:t>Dijkstra’s</a:t>
            </a:r>
          </a:p>
          <a:p>
            <a:pPr marL="342900" indent="-342900">
              <a:buClr>
                <a:srgbClr val="B6A479"/>
              </a:buClr>
              <a:buFont typeface="+mj-lt"/>
              <a:buAutoNum type="arabicPeriod"/>
            </a:pPr>
            <a:r>
              <a:rPr lang="en-US" sz="1400" dirty="0"/>
              <a:t>Start at source</a:t>
            </a:r>
          </a:p>
          <a:p>
            <a:pPr marL="342900" indent="-342900">
              <a:buClr>
                <a:srgbClr val="B6A479"/>
              </a:buClr>
              <a:buFont typeface="+mj-lt"/>
              <a:buAutoNum type="arabicPeriod"/>
            </a:pPr>
            <a:r>
              <a:rPr lang="en-US" sz="1400" dirty="0"/>
              <a:t>Update distance from current to unprocessed neighbors</a:t>
            </a:r>
          </a:p>
          <a:p>
            <a:pPr marL="342900" indent="-342900">
              <a:buClr>
                <a:srgbClr val="B6A479"/>
              </a:buClr>
              <a:buFont typeface="+mj-lt"/>
              <a:buAutoNum type="arabicPeriod"/>
            </a:pPr>
            <a:r>
              <a:rPr lang="en-US" sz="1400" dirty="0"/>
              <a:t>Process optimal neighbor</a:t>
            </a:r>
          </a:p>
          <a:p>
            <a:pPr marL="342900" indent="-342900">
              <a:buClr>
                <a:srgbClr val="B6A479"/>
              </a:buClr>
              <a:buFont typeface="+mj-lt"/>
              <a:buAutoNum type="arabicPeriod"/>
            </a:pPr>
            <a:r>
              <a:rPr lang="en-US" sz="1400" dirty="0"/>
              <a:t>Repeat until all vertices have been marked processed</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6E78A75-EC49-E04A-8E08-2D0939278869}"/>
                  </a:ext>
                </a:extLst>
              </p:cNvPr>
              <p:cNvSpPr txBox="1"/>
              <p:nvPr/>
            </p:nvSpPr>
            <p:spPr>
              <a:xfrm>
                <a:off x="538663" y="3428999"/>
                <a:ext cx="4407709" cy="3011081"/>
              </a:xfrm>
              <a:prstGeom prst="rect">
                <a:avLst/>
              </a:prstGeom>
              <a:solidFill>
                <a:schemeClr val="bg1">
                  <a:lumMod val="95000"/>
                </a:schemeClr>
              </a:solidFill>
            </p:spPr>
            <p:txBody>
              <a:bodyPr wrap="square" rtlCol="0">
                <a:spAutoFit/>
              </a:bodyPr>
              <a:lstStyle/>
              <a:p>
                <a:pPr>
                  <a:spcBef>
                    <a:spcPts val="200"/>
                  </a:spcBef>
                </a:pPr>
                <a:r>
                  <a:rPr lang="en-US" sz="1200" dirty="0">
                    <a:latin typeface="Courier New" panose="02070309020205020404" pitchFamily="49" charset="0"/>
                    <a:cs typeface="Courier New" panose="02070309020205020404" pitchFamily="49" charset="0"/>
                  </a:rPr>
                  <a:t>Dijkstra(Graph G, Vertex source) </a:t>
                </a:r>
              </a:p>
              <a:p>
                <a:pPr>
                  <a:spcBef>
                    <a:spcPts val="200"/>
                  </a:spcBef>
                </a:pPr>
                <a:r>
                  <a:rPr lang="en-US" sz="1200"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sz="1200" b="0" i="1" smtClean="0">
                        <a:latin typeface="Cambria Math" panose="02040503050406030204" pitchFamily="18" charset="0"/>
                        <a:cs typeface="Courier New" panose="02070309020205020404" pitchFamily="49" charset="0"/>
                      </a:rPr>
                      <m:t>∞</m:t>
                    </m:r>
                  </m:oMath>
                </a14:m>
                <a:endParaRPr lang="en-US" sz="1200" b="0" dirty="0">
                  <a:latin typeface="Courier New" panose="02070309020205020404" pitchFamily="49" charset="0"/>
                  <a:cs typeface="Courier New" panose="02070309020205020404" pitchFamily="49" charset="0"/>
                </a:endParaRPr>
              </a:p>
              <a:p>
                <a:pPr>
                  <a:spcBef>
                    <a:spcPts val="200"/>
                  </a:spcBef>
                </a:pPr>
                <a:r>
                  <a:rPr lang="en-US" sz="1200" dirty="0">
                    <a:latin typeface="Courier New" panose="02070309020205020404" pitchFamily="49" charset="0"/>
                    <a:cs typeface="Courier New" panose="02070309020205020404" pitchFamily="49" charset="0"/>
                  </a:rPr>
                  <a:t>   mark source as distance 0</a:t>
                </a:r>
              </a:p>
              <a:p>
                <a:pPr>
                  <a:spcBef>
                    <a:spcPts val="200"/>
                  </a:spcBef>
                </a:pPr>
                <a:r>
                  <a:rPr lang="en-US" sz="1200" dirty="0">
                    <a:latin typeface="Courier New" panose="02070309020205020404" pitchFamily="49" charset="0"/>
                    <a:cs typeface="Courier New" panose="02070309020205020404" pitchFamily="49" charset="0"/>
                  </a:rPr>
                  <a:t>   mark all vertices unprocessed</a:t>
                </a:r>
              </a:p>
              <a:p>
                <a:pPr>
                  <a:spcBef>
                    <a:spcPts val="200"/>
                  </a:spcBef>
                </a:pPr>
                <a:r>
                  <a:rPr lang="en-US" sz="1200" dirty="0">
                    <a:latin typeface="Courier New" panose="02070309020205020404" pitchFamily="49" charset="0"/>
                    <a:cs typeface="Courier New" panose="02070309020205020404" pitchFamily="49" charset="0"/>
                  </a:rPr>
                  <a:t>   while(there are unprocessed vertices){</a:t>
                </a:r>
              </a:p>
              <a:p>
                <a:pPr>
                  <a:spcBef>
                    <a:spcPts val="200"/>
                  </a:spcBef>
                </a:pPr>
                <a:r>
                  <a:rPr lang="en-US" sz="1200" dirty="0">
                    <a:latin typeface="Courier New" panose="02070309020205020404" pitchFamily="49" charset="0"/>
                    <a:cs typeface="Courier New" panose="02070309020205020404" pitchFamily="49" charset="0"/>
                  </a:rPr>
                  <a:t>      let u be the closest unprocessed vertex</a:t>
                </a:r>
              </a:p>
              <a:p>
                <a:pPr>
                  <a:spcBef>
                    <a:spcPts val="200"/>
                  </a:spcBef>
                </a:pPr>
                <a:r>
                  <a:rPr lang="en-US" sz="1200" dirty="0">
                    <a:latin typeface="Courier New" panose="02070309020205020404" pitchFamily="49" charset="0"/>
                    <a:cs typeface="Courier New" panose="02070309020205020404" pitchFamily="49" charset="0"/>
                  </a:rPr>
                  <a:t>      foreach(edge (</a:t>
                </a:r>
                <a:r>
                  <a:rPr lang="en-US" sz="1200" dirty="0" err="1">
                    <a:latin typeface="Courier New" panose="02070309020205020404" pitchFamily="49" charset="0"/>
                    <a:cs typeface="Courier New" panose="02070309020205020404" pitchFamily="49" charset="0"/>
                  </a:rPr>
                  <a:t>u,v</a:t>
                </a:r>
                <a:r>
                  <a:rPr lang="en-US" sz="1200" dirty="0">
                    <a:latin typeface="Courier New" panose="02070309020205020404" pitchFamily="49" charset="0"/>
                    <a:cs typeface="Courier New" panose="02070309020205020404" pitchFamily="49" charset="0"/>
                  </a:rPr>
                  <a:t>) leaving u){</a:t>
                </a:r>
              </a:p>
              <a:p>
                <a:pPr>
                  <a:spcBef>
                    <a:spcPts val="200"/>
                  </a:spcBef>
                </a:pPr>
                <a:r>
                  <a:rPr lang="en-US" sz="1200" dirty="0">
                    <a:latin typeface="Courier New" panose="02070309020205020404" pitchFamily="49" charset="0"/>
                    <a:cs typeface="Courier New" panose="02070309020205020404" pitchFamily="49" charset="0"/>
                  </a:rPr>
                  <a:t>         if(</a:t>
                </a:r>
                <a:r>
                  <a:rPr lang="en-US" sz="1200" dirty="0" err="1">
                    <a:latin typeface="Courier New" panose="02070309020205020404" pitchFamily="49" charset="0"/>
                    <a:cs typeface="Courier New" panose="02070309020205020404" pitchFamily="49" charset="0"/>
                  </a:rPr>
                  <a:t>u.dist+weight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u,v</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v.dist</a:t>
                </a:r>
                <a:r>
                  <a:rPr lang="en-US" sz="1200" dirty="0">
                    <a:latin typeface="Courier New" panose="02070309020205020404" pitchFamily="49" charset="0"/>
                    <a:cs typeface="Courier New" panose="02070309020205020404" pitchFamily="49" charset="0"/>
                  </a:rPr>
                  <a:t>){</a:t>
                </a:r>
              </a:p>
              <a:p>
                <a:pPr>
                  <a:spcBef>
                    <a:spcPts val="200"/>
                  </a:spcBef>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v.dist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u.dist+weight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u,v</a:t>
                </a:r>
                <a:r>
                  <a:rPr lang="en-US" sz="1200" dirty="0">
                    <a:latin typeface="Courier New" panose="02070309020205020404" pitchFamily="49" charset="0"/>
                    <a:cs typeface="Courier New" panose="02070309020205020404" pitchFamily="49" charset="0"/>
                  </a:rPr>
                  <a:t>)</a:t>
                </a:r>
              </a:p>
              <a:p>
                <a:pPr>
                  <a:spcBef>
                    <a:spcPts val="200"/>
                  </a:spcBef>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v.predecessor</a:t>
                </a:r>
                <a:r>
                  <a:rPr lang="en-US" sz="1200" dirty="0">
                    <a:latin typeface="Courier New" panose="02070309020205020404" pitchFamily="49" charset="0"/>
                    <a:cs typeface="Courier New" panose="02070309020205020404" pitchFamily="49" charset="0"/>
                  </a:rPr>
                  <a:t> = u</a:t>
                </a:r>
              </a:p>
              <a:p>
                <a:pPr>
                  <a:spcBef>
                    <a:spcPts val="200"/>
                  </a:spcBef>
                </a:pPr>
                <a:r>
                  <a:rPr lang="en-US" sz="1200" dirty="0">
                    <a:latin typeface="Courier New" panose="02070309020205020404" pitchFamily="49" charset="0"/>
                    <a:cs typeface="Courier New" panose="02070309020205020404" pitchFamily="49" charset="0"/>
                  </a:rPr>
                  <a:t>         }</a:t>
                </a:r>
              </a:p>
              <a:p>
                <a:pPr>
                  <a:spcBef>
                    <a:spcPts val="200"/>
                  </a:spcBef>
                </a:pPr>
                <a:r>
                  <a:rPr lang="en-US" sz="1200" dirty="0">
                    <a:latin typeface="Courier New" panose="02070309020205020404" pitchFamily="49" charset="0"/>
                    <a:cs typeface="Courier New" panose="02070309020205020404" pitchFamily="49" charset="0"/>
                  </a:rPr>
                  <a:t>      }</a:t>
                </a:r>
              </a:p>
              <a:p>
                <a:pPr>
                  <a:spcBef>
                    <a:spcPts val="200"/>
                  </a:spcBef>
                </a:pPr>
                <a:r>
                  <a:rPr lang="en-US" sz="1200" dirty="0">
                    <a:latin typeface="Courier New" panose="02070309020205020404" pitchFamily="49" charset="0"/>
                    <a:cs typeface="Courier New" panose="02070309020205020404" pitchFamily="49" charset="0"/>
                  </a:rPr>
                  <a:t>      mark u as processed</a:t>
                </a:r>
              </a:p>
              <a:p>
                <a:pPr>
                  <a:spcBef>
                    <a:spcPts val="200"/>
                  </a:spcBef>
                </a:pPr>
                <a:r>
                  <a:rPr lang="en-US" sz="1200" dirty="0">
                    <a:latin typeface="Courier New" panose="02070309020205020404" pitchFamily="49" charset="0"/>
                    <a:cs typeface="Courier New" panose="02070309020205020404" pitchFamily="49" charset="0"/>
                  </a:rPr>
                  <a:t>   }</a:t>
                </a:r>
                <a:endParaRPr lang="en-US" sz="1200" dirty="0"/>
              </a:p>
            </p:txBody>
          </p:sp>
        </mc:Choice>
        <mc:Fallback xmlns="">
          <p:sp>
            <p:nvSpPr>
              <p:cNvPr id="13" name="TextBox 12">
                <a:extLst>
                  <a:ext uri="{FF2B5EF4-FFF2-40B4-BE49-F238E27FC236}">
                    <a16:creationId xmlns:a16="http://schemas.microsoft.com/office/drawing/2014/main" id="{F6E78A75-EC49-E04A-8E08-2D0939278869}"/>
                  </a:ext>
                </a:extLst>
              </p:cNvPr>
              <p:cNvSpPr txBox="1">
                <a:spLocks noRot="1" noChangeAspect="1" noMove="1" noResize="1" noEditPoints="1" noAdjustHandles="1" noChangeArrowheads="1" noChangeShapeType="1" noTextEdit="1"/>
              </p:cNvSpPr>
              <p:nvPr/>
            </p:nvSpPr>
            <p:spPr>
              <a:xfrm>
                <a:off x="538663" y="3428999"/>
                <a:ext cx="4407709" cy="3011081"/>
              </a:xfrm>
              <a:prstGeom prst="rect">
                <a:avLst/>
              </a:prstGeom>
              <a:blipFill>
                <a:blip r:embed="rId3"/>
                <a:stretch>
                  <a:fillRect b="-42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B9E37BF-33E9-A444-B6B9-2049079F11ED}"/>
              </a:ext>
            </a:extLst>
          </p:cNvPr>
          <p:cNvSpPr>
            <a:spLocks noGrp="1"/>
          </p:cNvSpPr>
          <p:nvPr>
            <p:ph idx="1"/>
          </p:nvPr>
        </p:nvSpPr>
        <p:spPr>
          <a:xfrm>
            <a:off x="3777530" y="1553252"/>
            <a:ext cx="2688042" cy="2350243"/>
          </a:xfrm>
          <a:solidFill>
            <a:schemeClr val="bg1"/>
          </a:solidFill>
          <a:ln>
            <a:solidFill>
              <a:srgbClr val="4C3282"/>
            </a:solidFill>
          </a:ln>
        </p:spPr>
        <p:txBody>
          <a:bodyPr>
            <a:normAutofit fontScale="92500" lnSpcReduction="10000"/>
          </a:bodyPr>
          <a:lstStyle/>
          <a:p>
            <a:r>
              <a:rPr lang="en-US" sz="1900" b="1" dirty="0">
                <a:solidFill>
                  <a:srgbClr val="4C3282"/>
                </a:solidFill>
              </a:rPr>
              <a:t>Algorithm idea: </a:t>
            </a:r>
          </a:p>
          <a:p>
            <a:pPr marL="630936" lvl="1" indent="-457200">
              <a:buFont typeface="+mj-lt"/>
              <a:buAutoNum type="arabicPeriod"/>
            </a:pPr>
            <a:r>
              <a:rPr lang="en-US" sz="1600" dirty="0"/>
              <a:t>choose an arbitrary starting point</a:t>
            </a:r>
          </a:p>
          <a:p>
            <a:pPr marL="630936" lvl="1" indent="-457200">
              <a:buFont typeface="+mj-lt"/>
              <a:buAutoNum type="arabicPeriod"/>
            </a:pPr>
            <a:r>
              <a:rPr lang="en-US" sz="1600" dirty="0"/>
              <a:t>Investigate edges that connect unprocessed vertices</a:t>
            </a:r>
          </a:p>
          <a:p>
            <a:pPr marL="630936" lvl="1" indent="-457200">
              <a:buFont typeface="+mj-lt"/>
              <a:buAutoNum type="arabicPeriod"/>
            </a:pPr>
            <a:r>
              <a:rPr lang="en-US" sz="1600" dirty="0"/>
              <a:t>Add the lightest edge to solution (be greedy)</a:t>
            </a:r>
          </a:p>
          <a:p>
            <a:pPr marL="630936" lvl="1" indent="-457200">
              <a:buFont typeface="+mj-lt"/>
              <a:buAutoNum type="arabicPeriod"/>
            </a:pPr>
            <a:r>
              <a:rPr lang="en-US" sz="1600" dirty="0"/>
              <a:t>Repeat until solution connects all vertices</a:t>
            </a:r>
          </a:p>
        </p:txBody>
      </p:sp>
      <p:sp>
        <p:nvSpPr>
          <p:cNvPr id="14" name="Curved Right Arrow 13">
            <a:extLst>
              <a:ext uri="{FF2B5EF4-FFF2-40B4-BE49-F238E27FC236}">
                <a16:creationId xmlns:a16="http://schemas.microsoft.com/office/drawing/2014/main" id="{DC875A96-40BD-9944-9710-086611BD3CF3}"/>
              </a:ext>
            </a:extLst>
          </p:cNvPr>
          <p:cNvSpPr/>
          <p:nvPr/>
        </p:nvSpPr>
        <p:spPr>
          <a:xfrm rot="20191118">
            <a:off x="56554" y="3090255"/>
            <a:ext cx="471488" cy="10655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Right Arrow 14">
            <a:extLst>
              <a:ext uri="{FF2B5EF4-FFF2-40B4-BE49-F238E27FC236}">
                <a16:creationId xmlns:a16="http://schemas.microsoft.com/office/drawing/2014/main" id="{23FF89CE-C6F8-8D4C-A555-86000E781B73}"/>
              </a:ext>
            </a:extLst>
          </p:cNvPr>
          <p:cNvSpPr/>
          <p:nvPr/>
        </p:nvSpPr>
        <p:spPr>
          <a:xfrm rot="12636822">
            <a:off x="4878560" y="3745234"/>
            <a:ext cx="471488" cy="140437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Right Arrow 15">
            <a:extLst>
              <a:ext uri="{FF2B5EF4-FFF2-40B4-BE49-F238E27FC236}">
                <a16:creationId xmlns:a16="http://schemas.microsoft.com/office/drawing/2014/main" id="{8B4F50E0-A7E7-064B-B520-7F6008B58F5A}"/>
              </a:ext>
            </a:extLst>
          </p:cNvPr>
          <p:cNvSpPr/>
          <p:nvPr/>
        </p:nvSpPr>
        <p:spPr>
          <a:xfrm rot="15791374" flipH="1">
            <a:off x="6654342" y="713413"/>
            <a:ext cx="471488" cy="140437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362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bg/>
                                          </p:spTgt>
                                        </p:tgtEl>
                                        <p:attrNameLst>
                                          <p:attrName>style.visibility</p:attrName>
                                        </p:attrNameLst>
                                      </p:cBhvr>
                                      <p:to>
                                        <p:strVal val="visible"/>
                                      </p:to>
                                    </p:set>
                                    <p:animEffect transition="in" filter="fade">
                                      <p:cBhvr>
                                        <p:cTn id="23" dur="500"/>
                                        <p:tgtEl>
                                          <p:spTgt spid="3">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3" grpId="0" build="p"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17</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426370" y="1479490"/>
                <a:ext cx="6477000" cy="5206554"/>
              </a:xfrm>
              <a:prstGeom prst="rect">
                <a:avLst/>
              </a:prstGeom>
              <a:noFill/>
            </p:spPr>
            <p:txBody>
              <a:bodyPr wrap="square" rtlCol="0">
                <a:spAutoFit/>
              </a:bodyPr>
              <a:lstStyle/>
              <a:p>
                <a:pPr>
                  <a:spcBef>
                    <a:spcPts val="200"/>
                  </a:spcBef>
                </a:pPr>
                <a:r>
                  <a:rPr lang="en-US" sz="1600" dirty="0">
                    <a:latin typeface="Courier New" panose="02070309020205020404" pitchFamily="49" charset="0"/>
                    <a:cs typeface="Courier New" panose="02070309020205020404" pitchFamily="49" charset="0"/>
                  </a:rPr>
                  <a:t>PrimMST(Graph G) </a:t>
                </a:r>
              </a:p>
              <a:p>
                <a:pPr>
                  <a:spcBef>
                    <a:spcPts val="200"/>
                  </a:spcBef>
                </a:pPr>
                <a:r>
                  <a:rPr lang="en-US" sz="1600"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sz="1600" i="1">
                        <a:latin typeface="Cambria Math" panose="02040503050406030204" pitchFamily="18" charset="0"/>
                        <a:cs typeface="Courier New" panose="02070309020205020404" pitchFamily="49" charset="0"/>
                      </a:rPr>
                      <m:t>∞</m:t>
                    </m:r>
                  </m:oMath>
                </a14:m>
                <a:endParaRPr lang="en-US" sz="1600" dirty="0">
                  <a:latin typeface="Courier New" panose="02070309020205020404" pitchFamily="49" charset="0"/>
                  <a:cs typeface="Courier New" panose="02070309020205020404" pitchFamily="49" charset="0"/>
                </a:endParaRPr>
              </a:p>
              <a:p>
                <a:pPr>
                  <a:spcBef>
                    <a:spcPts val="200"/>
                  </a:spcBef>
                </a:pPr>
                <a:r>
                  <a:rPr lang="en-US" sz="1600" dirty="0">
                    <a:latin typeface="Courier New" panose="02070309020205020404" pitchFamily="49" charset="0"/>
                    <a:cs typeface="Courier New" panose="02070309020205020404" pitchFamily="49" charset="0"/>
                  </a:rPr>
                  <a:t>  mark source as distance 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mark all vertices unprocessed</a:t>
                </a:r>
              </a:p>
              <a:p>
                <a:pPr>
                  <a:spcBef>
                    <a:spcPts val="200"/>
                  </a:spcBef>
                </a:pPr>
                <a:r>
                  <a:rPr lang="en-US" sz="1600" dirty="0">
                    <a:latin typeface="Courier New" panose="02070309020205020404" pitchFamily="49" charset="0"/>
                    <a:cs typeface="Courier New" panose="02070309020205020404" pitchFamily="49" charset="0"/>
                  </a:rPr>
                  <a:t>  foreach(edge (source, v) ) {</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v.dist</a:t>
                </a:r>
                <a:r>
                  <a:rPr lang="en-US" sz="1600" dirty="0">
                    <a:latin typeface="Courier New" panose="02070309020205020404" pitchFamily="49" charset="0"/>
                    <a:cs typeface="Courier New" panose="02070309020205020404" pitchFamily="49" charset="0"/>
                  </a:rPr>
                  <a:t> = weight(</a:t>
                </a:r>
                <a:r>
                  <a:rPr lang="en-US" sz="1600" dirty="0" err="1">
                    <a:latin typeface="Courier New" panose="02070309020205020404" pitchFamily="49" charset="0"/>
                    <a:cs typeface="Courier New" panose="02070309020205020404" pitchFamily="49" charset="0"/>
                  </a:rPr>
                  <a:t>source,v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v.bestEdge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source,v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while(there are unprocessed vertices){</a:t>
                </a:r>
              </a:p>
              <a:p>
                <a:pPr>
                  <a:spcBef>
                    <a:spcPts val="200"/>
                  </a:spcBef>
                </a:pPr>
                <a:r>
                  <a:rPr lang="en-US" sz="1600" dirty="0">
                    <a:latin typeface="Courier New" panose="02070309020205020404" pitchFamily="49" charset="0"/>
                    <a:cs typeface="Courier New" panose="02070309020205020404" pitchFamily="49" charset="0"/>
                  </a:rPr>
                  <a:t>    let u be the closest unprocessed vertex</a:t>
                </a:r>
              </a:p>
              <a:p>
                <a:pPr>
                  <a:spcBef>
                    <a:spcPts val="200"/>
                  </a:spcBef>
                </a:pPr>
                <a:r>
                  <a:rPr lang="en-US" sz="1600" dirty="0">
                    <a:latin typeface="Courier New" panose="02070309020205020404" pitchFamily="49" charset="0"/>
                    <a:cs typeface="Courier New" panose="02070309020205020404" pitchFamily="49" charset="0"/>
                  </a:rPr>
                  <a:t>    add </a:t>
                </a:r>
                <a:r>
                  <a:rPr lang="en-US" sz="1600" dirty="0" err="1">
                    <a:latin typeface="Courier New" panose="02070309020205020404" pitchFamily="49" charset="0"/>
                    <a:cs typeface="Courier New" panose="02070309020205020404" pitchFamily="49" charset="0"/>
                  </a:rPr>
                  <a:t>u.bestEdge</a:t>
                </a:r>
                <a:r>
                  <a:rPr lang="en-US" sz="1600" dirty="0">
                    <a:latin typeface="Courier New" panose="02070309020205020404" pitchFamily="49" charset="0"/>
                    <a:cs typeface="Courier New" panose="02070309020205020404" pitchFamily="49" charset="0"/>
                  </a:rPr>
                  <a:t> to spanning tree</a:t>
                </a:r>
              </a:p>
              <a:p>
                <a:pPr>
                  <a:spcBef>
                    <a:spcPts val="200"/>
                  </a:spcBef>
                </a:pPr>
                <a:r>
                  <a:rPr lang="en-US" sz="1600" dirty="0">
                    <a:latin typeface="Courier New" panose="02070309020205020404" pitchFamily="49" charset="0"/>
                    <a:cs typeface="Courier New" panose="02070309020205020404" pitchFamily="49" charset="0"/>
                  </a:rPr>
                  <a:t>    foreach(edge (</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 leaving u){</a:t>
                </a:r>
              </a:p>
              <a:p>
                <a:pPr>
                  <a:spcBef>
                    <a:spcPts val="200"/>
                  </a:spcBef>
                </a:pPr>
                <a:r>
                  <a:rPr lang="en-US" sz="1600" dirty="0">
                    <a:latin typeface="Courier New" panose="02070309020205020404" pitchFamily="49" charset="0"/>
                    <a:cs typeface="Courier New" panose="02070309020205020404" pitchFamily="49" charset="0"/>
                  </a:rPr>
                  <a:t>      if(weight(</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v.dist</a:t>
                </a:r>
                <a:r>
                  <a:rPr lang="en-US" sz="1600" dirty="0">
                    <a:latin typeface="Courier New" panose="02070309020205020404" pitchFamily="49" charset="0"/>
                    <a:cs typeface="Courier New" panose="02070309020205020404" pitchFamily="49" charset="0"/>
                  </a:rPr>
                  <a:t> &amp;&amp; v unprocessed ){</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v.dist</a:t>
                </a:r>
                <a:r>
                  <a:rPr lang="en-US" sz="1600" dirty="0">
                    <a:latin typeface="Courier New" panose="02070309020205020404" pitchFamily="49" charset="0"/>
                    <a:cs typeface="Courier New" panose="02070309020205020404" pitchFamily="49" charset="0"/>
                  </a:rPr>
                  <a:t> = weight(</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v.bestEdge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mark u as processed</a:t>
                </a:r>
              </a:p>
              <a:p>
                <a:pPr>
                  <a:spcBef>
                    <a:spcPts val="200"/>
                  </a:spcBef>
                </a:pPr>
                <a:r>
                  <a:rPr lang="en-US" sz="1600" dirty="0">
                    <a:latin typeface="Courier New" panose="02070309020205020404" pitchFamily="49" charset="0"/>
                    <a:cs typeface="Courier New" panose="02070309020205020404" pitchFamily="49" charset="0"/>
                  </a:rPr>
                  <a:t>  }</a:t>
                </a:r>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426370" y="1479490"/>
                <a:ext cx="6477000" cy="5206554"/>
              </a:xfrm>
              <a:prstGeom prst="rect">
                <a:avLst/>
              </a:prstGeom>
              <a:blipFill>
                <a:blip r:embed="rId2"/>
                <a:stretch>
                  <a:fillRect l="-391" b="-487"/>
                </a:stretch>
              </a:blipFill>
            </p:spPr>
            <p:txBody>
              <a:bodyPr/>
              <a:lstStyle/>
              <a:p>
                <a:r>
                  <a:rPr lang="en-US">
                    <a:noFill/>
                  </a:rPr>
                  <a:t> </a:t>
                </a:r>
              </a:p>
            </p:txBody>
          </p:sp>
        </mc:Fallback>
      </mc:AlternateContent>
      <p:sp>
        <p:nvSpPr>
          <p:cNvPr id="7" name="Oval 6"/>
          <p:cNvSpPr/>
          <p:nvPr/>
        </p:nvSpPr>
        <p:spPr>
          <a:xfrm>
            <a:off x="7204647" y="213313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p:cNvSpPr/>
          <p:nvPr/>
        </p:nvSpPr>
        <p:spPr>
          <a:xfrm>
            <a:off x="9115073" y="107777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p:cNvSpPr/>
          <p:nvPr/>
        </p:nvSpPr>
        <p:spPr>
          <a:xfrm>
            <a:off x="8507650" y="30377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0" name="Oval 9"/>
          <p:cNvSpPr/>
          <p:nvPr/>
        </p:nvSpPr>
        <p:spPr>
          <a:xfrm>
            <a:off x="10547393" y="2832648"/>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1" name="Oval 10"/>
          <p:cNvSpPr/>
          <p:nvPr/>
        </p:nvSpPr>
        <p:spPr>
          <a:xfrm>
            <a:off x="10834878" y="13271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p:cNvSpPr/>
          <p:nvPr/>
        </p:nvSpPr>
        <p:spPr>
          <a:xfrm>
            <a:off x="8617139" y="19527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 name="Straight Connector 12"/>
          <p:cNvCxnSpPr>
            <a:cxnSpLocks/>
          </p:cNvCxnSpPr>
          <p:nvPr/>
        </p:nvCxnSpPr>
        <p:spPr>
          <a:xfrm flipH="1">
            <a:off x="7448550" y="1264738"/>
            <a:ext cx="1666523" cy="956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2371832"/>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2232447"/>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2092623"/>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1466948"/>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1606772"/>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3157358"/>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1217604"/>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1565818"/>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1357428"/>
            <a:ext cx="1289445" cy="1665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99288" y="457803"/>
            <a:ext cx="534408" cy="369332"/>
          </a:xfrm>
          <a:prstGeom prst="rect">
            <a:avLst/>
          </a:prstGeom>
          <a:noFill/>
        </p:spPr>
        <p:txBody>
          <a:bodyPr wrap="square" rtlCol="0">
            <a:spAutoFit/>
          </a:bodyPr>
          <a:lstStyle/>
          <a:p>
            <a:r>
              <a:rPr lang="en-US" dirty="0"/>
              <a:t>50</a:t>
            </a:r>
          </a:p>
        </p:txBody>
      </p:sp>
      <p:sp>
        <p:nvSpPr>
          <p:cNvPr id="24" name="TextBox 23"/>
          <p:cNvSpPr txBox="1"/>
          <p:nvPr/>
        </p:nvSpPr>
        <p:spPr>
          <a:xfrm>
            <a:off x="9482200" y="840373"/>
            <a:ext cx="317944" cy="369667"/>
          </a:xfrm>
          <a:prstGeom prst="rect">
            <a:avLst/>
          </a:prstGeom>
          <a:noFill/>
        </p:spPr>
        <p:txBody>
          <a:bodyPr wrap="square" rtlCol="0">
            <a:spAutoFit/>
          </a:bodyPr>
          <a:lstStyle/>
          <a:p>
            <a:r>
              <a:rPr lang="en-US" dirty="0"/>
              <a:t>6</a:t>
            </a:r>
          </a:p>
        </p:txBody>
      </p:sp>
      <p:sp>
        <p:nvSpPr>
          <p:cNvPr id="25" name="TextBox 24"/>
          <p:cNvSpPr txBox="1"/>
          <p:nvPr/>
        </p:nvSpPr>
        <p:spPr>
          <a:xfrm>
            <a:off x="9342879" y="1315425"/>
            <a:ext cx="317944" cy="369667"/>
          </a:xfrm>
          <a:prstGeom prst="rect">
            <a:avLst/>
          </a:prstGeom>
          <a:noFill/>
        </p:spPr>
        <p:txBody>
          <a:bodyPr wrap="square" rtlCol="0">
            <a:spAutoFit/>
          </a:bodyPr>
          <a:lstStyle/>
          <a:p>
            <a:r>
              <a:rPr lang="en-US" dirty="0"/>
              <a:t>3</a:t>
            </a:r>
          </a:p>
        </p:txBody>
      </p:sp>
      <p:sp>
        <p:nvSpPr>
          <p:cNvPr id="26" name="TextBox 25"/>
          <p:cNvSpPr txBox="1"/>
          <p:nvPr/>
        </p:nvSpPr>
        <p:spPr>
          <a:xfrm>
            <a:off x="7997348" y="1880736"/>
            <a:ext cx="317944" cy="369667"/>
          </a:xfrm>
          <a:prstGeom prst="rect">
            <a:avLst/>
          </a:prstGeom>
          <a:noFill/>
        </p:spPr>
        <p:txBody>
          <a:bodyPr wrap="square" rtlCol="0">
            <a:spAutoFit/>
          </a:bodyPr>
          <a:lstStyle/>
          <a:p>
            <a:r>
              <a:rPr lang="en-US" dirty="0"/>
              <a:t>4</a:t>
            </a:r>
          </a:p>
        </p:txBody>
      </p:sp>
      <p:sp>
        <p:nvSpPr>
          <p:cNvPr id="27" name="TextBox 26"/>
          <p:cNvSpPr txBox="1"/>
          <p:nvPr/>
        </p:nvSpPr>
        <p:spPr>
          <a:xfrm>
            <a:off x="7750239" y="2774690"/>
            <a:ext cx="317944" cy="369667"/>
          </a:xfrm>
          <a:prstGeom prst="rect">
            <a:avLst/>
          </a:prstGeom>
          <a:noFill/>
        </p:spPr>
        <p:txBody>
          <a:bodyPr wrap="square" rtlCol="0">
            <a:spAutoFit/>
          </a:bodyPr>
          <a:lstStyle/>
          <a:p>
            <a:r>
              <a:rPr lang="en-US" dirty="0"/>
              <a:t>7</a:t>
            </a:r>
          </a:p>
        </p:txBody>
      </p:sp>
      <p:sp>
        <p:nvSpPr>
          <p:cNvPr id="28" name="TextBox 27"/>
          <p:cNvSpPr txBox="1"/>
          <p:nvPr/>
        </p:nvSpPr>
        <p:spPr>
          <a:xfrm>
            <a:off x="8436809" y="2376237"/>
            <a:ext cx="317944" cy="369667"/>
          </a:xfrm>
          <a:prstGeom prst="rect">
            <a:avLst/>
          </a:prstGeom>
          <a:noFill/>
        </p:spPr>
        <p:txBody>
          <a:bodyPr wrap="square" rtlCol="0">
            <a:spAutoFit/>
          </a:bodyPr>
          <a:lstStyle/>
          <a:p>
            <a:r>
              <a:rPr lang="en-US" dirty="0"/>
              <a:t>2</a:t>
            </a:r>
          </a:p>
        </p:txBody>
      </p:sp>
      <p:sp>
        <p:nvSpPr>
          <p:cNvPr id="29" name="TextBox 28"/>
          <p:cNvSpPr txBox="1"/>
          <p:nvPr/>
        </p:nvSpPr>
        <p:spPr>
          <a:xfrm>
            <a:off x="9482200" y="3219551"/>
            <a:ext cx="317944" cy="369667"/>
          </a:xfrm>
          <a:prstGeom prst="rect">
            <a:avLst/>
          </a:prstGeom>
          <a:noFill/>
        </p:spPr>
        <p:txBody>
          <a:bodyPr wrap="square" rtlCol="0">
            <a:spAutoFit/>
          </a:bodyPr>
          <a:lstStyle/>
          <a:p>
            <a:r>
              <a:rPr lang="en-US" dirty="0"/>
              <a:t>8</a:t>
            </a:r>
          </a:p>
        </p:txBody>
      </p:sp>
      <p:sp>
        <p:nvSpPr>
          <p:cNvPr id="30" name="TextBox 29"/>
          <p:cNvSpPr txBox="1"/>
          <p:nvPr/>
        </p:nvSpPr>
        <p:spPr>
          <a:xfrm>
            <a:off x="11016410" y="2191493"/>
            <a:ext cx="317944" cy="369667"/>
          </a:xfrm>
          <a:prstGeom prst="rect">
            <a:avLst/>
          </a:prstGeom>
          <a:noFill/>
        </p:spPr>
        <p:txBody>
          <a:bodyPr wrap="square" rtlCol="0">
            <a:spAutoFit/>
          </a:bodyPr>
          <a:lstStyle/>
          <a:p>
            <a:r>
              <a:rPr lang="en-US" dirty="0"/>
              <a:t>9</a:t>
            </a:r>
          </a:p>
        </p:txBody>
      </p:sp>
      <p:sp>
        <p:nvSpPr>
          <p:cNvPr id="31" name="TextBox 30"/>
          <p:cNvSpPr txBox="1"/>
          <p:nvPr/>
        </p:nvSpPr>
        <p:spPr>
          <a:xfrm>
            <a:off x="8968623" y="1904122"/>
            <a:ext cx="405270" cy="369332"/>
          </a:xfrm>
          <a:prstGeom prst="rect">
            <a:avLst/>
          </a:prstGeom>
          <a:noFill/>
        </p:spPr>
        <p:txBody>
          <a:bodyPr wrap="square" rtlCol="0">
            <a:spAutoFit/>
          </a:bodyPr>
          <a:lstStyle/>
          <a:p>
            <a:r>
              <a:rPr lang="en-US" dirty="0"/>
              <a:t>5</a:t>
            </a:r>
          </a:p>
        </p:txBody>
      </p:sp>
      <p:sp>
        <p:nvSpPr>
          <p:cNvPr id="32" name="TextBox 31"/>
          <p:cNvSpPr txBox="1"/>
          <p:nvPr/>
        </p:nvSpPr>
        <p:spPr>
          <a:xfrm>
            <a:off x="8817232" y="2579936"/>
            <a:ext cx="317944" cy="369667"/>
          </a:xfrm>
          <a:prstGeom prst="rect">
            <a:avLst/>
          </a:prstGeom>
          <a:noFill/>
        </p:spPr>
        <p:txBody>
          <a:bodyPr wrap="square" rtlCol="0">
            <a:spAutoFit/>
          </a:bodyPr>
          <a:lstStyle/>
          <a:p>
            <a:r>
              <a:rPr lang="en-US" dirty="0"/>
              <a:t>7</a:t>
            </a:r>
          </a:p>
        </p:txBody>
      </p:sp>
      <p:graphicFrame>
        <p:nvGraphicFramePr>
          <p:cNvPr id="34" name="Table 33"/>
          <p:cNvGraphicFramePr>
            <a:graphicFrameLocks noGrp="1"/>
          </p:cNvGraphicFramePr>
          <p:nvPr>
            <p:extLst/>
          </p:nvPr>
        </p:nvGraphicFramePr>
        <p:xfrm>
          <a:off x="7064689" y="3586554"/>
          <a:ext cx="4672267" cy="2966720"/>
        </p:xfrm>
        <a:graphic>
          <a:graphicData uri="http://schemas.openxmlformats.org/drawingml/2006/table">
            <a:tbl>
              <a:tblPr firstRow="1" bandRow="1">
                <a:tableStyleId>{5C22544A-7EE6-4342-B048-85BDC9FD1C3A}</a:tableStyleId>
              </a:tblPr>
              <a:tblGrid>
                <a:gridCol w="862267">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70840">
                <a:tc>
                  <a:txBody>
                    <a:bodyPr/>
                    <a:lstStyle/>
                    <a:p>
                      <a:r>
                        <a:rPr lang="en-US" dirty="0">
                          <a:solidFill>
                            <a:schemeClr val="bg1"/>
                          </a:solidFill>
                        </a:rPr>
                        <a:t>Vertex</a:t>
                      </a:r>
                    </a:p>
                  </a:txBody>
                  <a:tcPr>
                    <a:solidFill>
                      <a:schemeClr val="accent1"/>
                    </a:solidFill>
                  </a:tcPr>
                </a:tc>
                <a:tc>
                  <a:txBody>
                    <a:bodyPr/>
                    <a:lstStyle/>
                    <a:p>
                      <a:r>
                        <a:rPr lang="en-US" dirty="0"/>
                        <a:t>Distance</a:t>
                      </a:r>
                    </a:p>
                  </a:txBody>
                  <a:tcPr/>
                </a:tc>
                <a:tc>
                  <a:txBody>
                    <a:bodyPr/>
                    <a:lstStyle/>
                    <a:p>
                      <a:r>
                        <a:rPr lang="en-US" dirty="0"/>
                        <a:t>Best Edge</a:t>
                      </a:r>
                    </a:p>
                  </a:txBody>
                  <a:tcPr/>
                </a:tc>
                <a:tc>
                  <a:txBody>
                    <a:bodyPr/>
                    <a:lstStyle/>
                    <a:p>
                      <a:r>
                        <a:rPr lang="en-US" dirty="0"/>
                        <a:t>Processed</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05797843"/>
                  </a:ext>
                </a:extLst>
              </a:tr>
            </a:tbl>
          </a:graphicData>
        </a:graphic>
      </p:graphicFrame>
      <p:sp>
        <p:nvSpPr>
          <p:cNvPr id="47" name="Oval 46">
            <a:extLst>
              <a:ext uri="{FF2B5EF4-FFF2-40B4-BE49-F238E27FC236}">
                <a16:creationId xmlns:a16="http://schemas.microsoft.com/office/drawing/2014/main" id="{634C006E-6A19-4FDB-A0C9-EE9701E3B614}"/>
              </a:ext>
            </a:extLst>
          </p:cNvPr>
          <p:cNvSpPr/>
          <p:nvPr/>
        </p:nvSpPr>
        <p:spPr>
          <a:xfrm>
            <a:off x="7900311" y="41941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144214" y="658112"/>
            <a:ext cx="1012706" cy="460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37B693-82C5-4A12-B222-B4D4AFC73A40}"/>
              </a:ext>
            </a:extLst>
          </p:cNvPr>
          <p:cNvSpPr txBox="1"/>
          <p:nvPr/>
        </p:nvSpPr>
        <p:spPr>
          <a:xfrm>
            <a:off x="8081843" y="1272813"/>
            <a:ext cx="534408"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58255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18</a:t>
            </a:fld>
            <a:endParaRPr lang="en-US"/>
          </a:p>
        </p:txBody>
      </p:sp>
      <p:sp>
        <p:nvSpPr>
          <p:cNvPr id="7" name="Oval 6"/>
          <p:cNvSpPr/>
          <p:nvPr/>
        </p:nvSpPr>
        <p:spPr>
          <a:xfrm>
            <a:off x="7204647" y="213313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p:cNvSpPr/>
          <p:nvPr/>
        </p:nvSpPr>
        <p:spPr>
          <a:xfrm>
            <a:off x="9115073" y="107777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p:cNvSpPr/>
          <p:nvPr/>
        </p:nvSpPr>
        <p:spPr>
          <a:xfrm>
            <a:off x="8507650" y="30377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0" name="Oval 9"/>
          <p:cNvSpPr/>
          <p:nvPr/>
        </p:nvSpPr>
        <p:spPr>
          <a:xfrm>
            <a:off x="10547393" y="2832648"/>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1" name="Oval 10"/>
          <p:cNvSpPr/>
          <p:nvPr/>
        </p:nvSpPr>
        <p:spPr>
          <a:xfrm>
            <a:off x="10834878" y="13271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p:cNvSpPr/>
          <p:nvPr/>
        </p:nvSpPr>
        <p:spPr>
          <a:xfrm>
            <a:off x="8617139" y="19527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 name="Straight Connector 12"/>
          <p:cNvCxnSpPr>
            <a:cxnSpLocks/>
          </p:cNvCxnSpPr>
          <p:nvPr/>
        </p:nvCxnSpPr>
        <p:spPr>
          <a:xfrm flipH="1">
            <a:off x="7448550" y="1264738"/>
            <a:ext cx="1666523" cy="956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2371832"/>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2232447"/>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2092623"/>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1466948"/>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1606772"/>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3157358"/>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1217604"/>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1565818"/>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1357428"/>
            <a:ext cx="1289445" cy="1665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99288" y="457803"/>
            <a:ext cx="534408" cy="369332"/>
          </a:xfrm>
          <a:prstGeom prst="rect">
            <a:avLst/>
          </a:prstGeom>
          <a:noFill/>
        </p:spPr>
        <p:txBody>
          <a:bodyPr wrap="square" rtlCol="0">
            <a:spAutoFit/>
          </a:bodyPr>
          <a:lstStyle/>
          <a:p>
            <a:r>
              <a:rPr lang="en-US" dirty="0"/>
              <a:t>50</a:t>
            </a:r>
          </a:p>
        </p:txBody>
      </p:sp>
      <p:sp>
        <p:nvSpPr>
          <p:cNvPr id="24" name="TextBox 23"/>
          <p:cNvSpPr txBox="1"/>
          <p:nvPr/>
        </p:nvSpPr>
        <p:spPr>
          <a:xfrm>
            <a:off x="9482200" y="840373"/>
            <a:ext cx="317944" cy="369667"/>
          </a:xfrm>
          <a:prstGeom prst="rect">
            <a:avLst/>
          </a:prstGeom>
          <a:noFill/>
        </p:spPr>
        <p:txBody>
          <a:bodyPr wrap="square" rtlCol="0">
            <a:spAutoFit/>
          </a:bodyPr>
          <a:lstStyle/>
          <a:p>
            <a:r>
              <a:rPr lang="en-US" dirty="0"/>
              <a:t>6</a:t>
            </a:r>
          </a:p>
        </p:txBody>
      </p:sp>
      <p:sp>
        <p:nvSpPr>
          <p:cNvPr id="25" name="TextBox 24"/>
          <p:cNvSpPr txBox="1"/>
          <p:nvPr/>
        </p:nvSpPr>
        <p:spPr>
          <a:xfrm>
            <a:off x="9342879" y="1315425"/>
            <a:ext cx="317944" cy="369667"/>
          </a:xfrm>
          <a:prstGeom prst="rect">
            <a:avLst/>
          </a:prstGeom>
          <a:noFill/>
        </p:spPr>
        <p:txBody>
          <a:bodyPr wrap="square" rtlCol="0">
            <a:spAutoFit/>
          </a:bodyPr>
          <a:lstStyle/>
          <a:p>
            <a:r>
              <a:rPr lang="en-US" dirty="0"/>
              <a:t>3</a:t>
            </a:r>
          </a:p>
        </p:txBody>
      </p:sp>
      <p:sp>
        <p:nvSpPr>
          <p:cNvPr id="26" name="TextBox 25"/>
          <p:cNvSpPr txBox="1"/>
          <p:nvPr/>
        </p:nvSpPr>
        <p:spPr>
          <a:xfrm>
            <a:off x="7997348" y="1880736"/>
            <a:ext cx="317944" cy="369667"/>
          </a:xfrm>
          <a:prstGeom prst="rect">
            <a:avLst/>
          </a:prstGeom>
          <a:noFill/>
        </p:spPr>
        <p:txBody>
          <a:bodyPr wrap="square" rtlCol="0">
            <a:spAutoFit/>
          </a:bodyPr>
          <a:lstStyle/>
          <a:p>
            <a:r>
              <a:rPr lang="en-US" dirty="0"/>
              <a:t>4</a:t>
            </a:r>
          </a:p>
        </p:txBody>
      </p:sp>
      <p:sp>
        <p:nvSpPr>
          <p:cNvPr id="27" name="TextBox 26"/>
          <p:cNvSpPr txBox="1"/>
          <p:nvPr/>
        </p:nvSpPr>
        <p:spPr>
          <a:xfrm>
            <a:off x="7750239" y="2774690"/>
            <a:ext cx="317944" cy="369667"/>
          </a:xfrm>
          <a:prstGeom prst="rect">
            <a:avLst/>
          </a:prstGeom>
          <a:noFill/>
        </p:spPr>
        <p:txBody>
          <a:bodyPr wrap="square" rtlCol="0">
            <a:spAutoFit/>
          </a:bodyPr>
          <a:lstStyle/>
          <a:p>
            <a:r>
              <a:rPr lang="en-US" dirty="0"/>
              <a:t>7</a:t>
            </a:r>
          </a:p>
        </p:txBody>
      </p:sp>
      <p:sp>
        <p:nvSpPr>
          <p:cNvPr id="28" name="TextBox 27"/>
          <p:cNvSpPr txBox="1"/>
          <p:nvPr/>
        </p:nvSpPr>
        <p:spPr>
          <a:xfrm>
            <a:off x="8436809" y="2376237"/>
            <a:ext cx="317944" cy="369667"/>
          </a:xfrm>
          <a:prstGeom prst="rect">
            <a:avLst/>
          </a:prstGeom>
          <a:noFill/>
        </p:spPr>
        <p:txBody>
          <a:bodyPr wrap="square" rtlCol="0">
            <a:spAutoFit/>
          </a:bodyPr>
          <a:lstStyle/>
          <a:p>
            <a:r>
              <a:rPr lang="en-US" dirty="0"/>
              <a:t>2</a:t>
            </a:r>
          </a:p>
        </p:txBody>
      </p:sp>
      <p:sp>
        <p:nvSpPr>
          <p:cNvPr id="29" name="TextBox 28"/>
          <p:cNvSpPr txBox="1"/>
          <p:nvPr/>
        </p:nvSpPr>
        <p:spPr>
          <a:xfrm>
            <a:off x="9482200" y="3219551"/>
            <a:ext cx="317944" cy="369667"/>
          </a:xfrm>
          <a:prstGeom prst="rect">
            <a:avLst/>
          </a:prstGeom>
          <a:noFill/>
        </p:spPr>
        <p:txBody>
          <a:bodyPr wrap="square" rtlCol="0">
            <a:spAutoFit/>
          </a:bodyPr>
          <a:lstStyle/>
          <a:p>
            <a:r>
              <a:rPr lang="en-US" dirty="0"/>
              <a:t>8</a:t>
            </a:r>
          </a:p>
        </p:txBody>
      </p:sp>
      <p:sp>
        <p:nvSpPr>
          <p:cNvPr id="30" name="TextBox 29"/>
          <p:cNvSpPr txBox="1"/>
          <p:nvPr/>
        </p:nvSpPr>
        <p:spPr>
          <a:xfrm>
            <a:off x="11016410" y="2191493"/>
            <a:ext cx="317944" cy="369667"/>
          </a:xfrm>
          <a:prstGeom prst="rect">
            <a:avLst/>
          </a:prstGeom>
          <a:noFill/>
        </p:spPr>
        <p:txBody>
          <a:bodyPr wrap="square" rtlCol="0">
            <a:spAutoFit/>
          </a:bodyPr>
          <a:lstStyle/>
          <a:p>
            <a:r>
              <a:rPr lang="en-US" dirty="0"/>
              <a:t>9</a:t>
            </a:r>
          </a:p>
        </p:txBody>
      </p:sp>
      <p:sp>
        <p:nvSpPr>
          <p:cNvPr id="31" name="TextBox 30"/>
          <p:cNvSpPr txBox="1"/>
          <p:nvPr/>
        </p:nvSpPr>
        <p:spPr>
          <a:xfrm>
            <a:off x="8968623" y="1904122"/>
            <a:ext cx="405270" cy="369332"/>
          </a:xfrm>
          <a:prstGeom prst="rect">
            <a:avLst/>
          </a:prstGeom>
          <a:noFill/>
        </p:spPr>
        <p:txBody>
          <a:bodyPr wrap="square" rtlCol="0">
            <a:spAutoFit/>
          </a:bodyPr>
          <a:lstStyle/>
          <a:p>
            <a:r>
              <a:rPr lang="en-US" dirty="0"/>
              <a:t>5</a:t>
            </a:r>
          </a:p>
        </p:txBody>
      </p:sp>
      <p:sp>
        <p:nvSpPr>
          <p:cNvPr id="32" name="TextBox 31"/>
          <p:cNvSpPr txBox="1"/>
          <p:nvPr/>
        </p:nvSpPr>
        <p:spPr>
          <a:xfrm>
            <a:off x="8817232" y="2579936"/>
            <a:ext cx="317944" cy="369667"/>
          </a:xfrm>
          <a:prstGeom prst="rect">
            <a:avLst/>
          </a:prstGeom>
          <a:noFill/>
        </p:spPr>
        <p:txBody>
          <a:bodyPr wrap="square" rtlCol="0">
            <a:spAutoFit/>
          </a:bodyPr>
          <a:lstStyle/>
          <a:p>
            <a:r>
              <a:rPr lang="en-US" dirty="0"/>
              <a:t>7</a:t>
            </a:r>
          </a:p>
        </p:txBody>
      </p:sp>
      <p:graphicFrame>
        <p:nvGraphicFramePr>
          <p:cNvPr id="34" name="Table 33"/>
          <p:cNvGraphicFramePr>
            <a:graphicFrameLocks noGrp="1"/>
          </p:cNvGraphicFramePr>
          <p:nvPr>
            <p:extLst/>
          </p:nvPr>
        </p:nvGraphicFramePr>
        <p:xfrm>
          <a:off x="7064689" y="3586554"/>
          <a:ext cx="4672267" cy="2966720"/>
        </p:xfrm>
        <a:graphic>
          <a:graphicData uri="http://schemas.openxmlformats.org/drawingml/2006/table">
            <a:tbl>
              <a:tblPr firstRow="1" bandRow="1">
                <a:tableStyleId>{5C22544A-7EE6-4342-B048-85BDC9FD1C3A}</a:tableStyleId>
              </a:tblPr>
              <a:tblGrid>
                <a:gridCol w="862267">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70840">
                <a:tc>
                  <a:txBody>
                    <a:bodyPr/>
                    <a:lstStyle/>
                    <a:p>
                      <a:r>
                        <a:rPr lang="en-US" dirty="0">
                          <a:solidFill>
                            <a:schemeClr val="bg1"/>
                          </a:solidFill>
                        </a:rPr>
                        <a:t>Vertex</a:t>
                      </a:r>
                    </a:p>
                  </a:txBody>
                  <a:tcPr>
                    <a:solidFill>
                      <a:schemeClr val="accent1"/>
                    </a:solidFill>
                  </a:tcPr>
                </a:tc>
                <a:tc>
                  <a:txBody>
                    <a:bodyPr/>
                    <a:lstStyle/>
                    <a:p>
                      <a:r>
                        <a:rPr lang="en-US" dirty="0"/>
                        <a:t>Distance</a:t>
                      </a:r>
                    </a:p>
                  </a:txBody>
                  <a:tcPr/>
                </a:tc>
                <a:tc>
                  <a:txBody>
                    <a:bodyPr/>
                    <a:lstStyle/>
                    <a:p>
                      <a:r>
                        <a:rPr lang="en-US" dirty="0"/>
                        <a:t>Best Edge</a:t>
                      </a:r>
                    </a:p>
                  </a:txBody>
                  <a:tcPr/>
                </a:tc>
                <a:tc>
                  <a:txBody>
                    <a:bodyPr/>
                    <a:lstStyle/>
                    <a:p>
                      <a:r>
                        <a:rPr lang="en-US" dirty="0"/>
                        <a:t>Processed</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05797843"/>
                  </a:ext>
                </a:extLst>
              </a:tr>
            </a:tbl>
          </a:graphicData>
        </a:graphic>
      </p:graphicFrame>
      <p:sp>
        <p:nvSpPr>
          <p:cNvPr id="47" name="Oval 46">
            <a:extLst>
              <a:ext uri="{FF2B5EF4-FFF2-40B4-BE49-F238E27FC236}">
                <a16:creationId xmlns:a16="http://schemas.microsoft.com/office/drawing/2014/main" id="{634C006E-6A19-4FDB-A0C9-EE9701E3B614}"/>
              </a:ext>
            </a:extLst>
          </p:cNvPr>
          <p:cNvSpPr/>
          <p:nvPr/>
        </p:nvSpPr>
        <p:spPr>
          <a:xfrm>
            <a:off x="7900311" y="41941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144214" y="658112"/>
            <a:ext cx="1012706" cy="460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37B693-82C5-4A12-B222-B4D4AFC73A40}"/>
              </a:ext>
            </a:extLst>
          </p:cNvPr>
          <p:cNvSpPr txBox="1"/>
          <p:nvPr/>
        </p:nvSpPr>
        <p:spPr>
          <a:xfrm>
            <a:off x="8081843" y="1272813"/>
            <a:ext cx="534408" cy="369332"/>
          </a:xfrm>
          <a:prstGeom prst="rect">
            <a:avLst/>
          </a:prstGeom>
          <a:noFill/>
        </p:spPr>
        <p:txBody>
          <a:bodyPr wrap="square" rtlCol="0">
            <a:spAutoFit/>
          </a:bodyPr>
          <a:lstStyle/>
          <a:p>
            <a:r>
              <a:rPr lang="en-US" dirty="0"/>
              <a:t>2</a:t>
            </a:r>
          </a:p>
        </p:txBody>
      </p:sp>
      <p:sp>
        <p:nvSpPr>
          <p:cNvPr id="3" name="TextBox 2">
            <a:extLst>
              <a:ext uri="{FF2B5EF4-FFF2-40B4-BE49-F238E27FC236}">
                <a16:creationId xmlns:a16="http://schemas.microsoft.com/office/drawing/2014/main" id="{65EC84A4-1832-5B4A-B028-396F2D8B8D1F}"/>
              </a:ext>
            </a:extLst>
          </p:cNvPr>
          <p:cNvSpPr txBox="1"/>
          <p:nvPr/>
        </p:nvSpPr>
        <p:spPr>
          <a:xfrm>
            <a:off x="8175445" y="3931454"/>
            <a:ext cx="255198"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584EB911-03F7-3D48-8869-413DD2E601D9}"/>
              </a:ext>
            </a:extLst>
          </p:cNvPr>
          <p:cNvSpPr txBox="1"/>
          <p:nvPr/>
        </p:nvSpPr>
        <p:spPr>
          <a:xfrm>
            <a:off x="8175445" y="4356354"/>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44DFA245-4101-6845-880D-89E4967694A6}"/>
              </a:ext>
            </a:extLst>
          </p:cNvPr>
          <p:cNvSpPr txBox="1"/>
          <p:nvPr/>
        </p:nvSpPr>
        <p:spPr>
          <a:xfrm>
            <a:off x="8175445" y="4733872"/>
            <a:ext cx="301686" cy="369332"/>
          </a:xfrm>
          <a:prstGeom prst="rect">
            <a:avLst/>
          </a:prstGeom>
          <a:noFill/>
        </p:spPr>
        <p:txBody>
          <a:bodyPr wrap="none" rtlCol="0">
            <a:spAutoFit/>
          </a:bodyPr>
          <a:lstStyle/>
          <a:p>
            <a:r>
              <a:rPr lang="en-US" dirty="0"/>
              <a:t>4</a:t>
            </a:r>
          </a:p>
        </p:txBody>
      </p:sp>
      <p:sp>
        <p:nvSpPr>
          <p:cNvPr id="39" name="TextBox 38">
            <a:extLst>
              <a:ext uri="{FF2B5EF4-FFF2-40B4-BE49-F238E27FC236}">
                <a16:creationId xmlns:a16="http://schemas.microsoft.com/office/drawing/2014/main" id="{C03B5A39-9A53-9649-9DC1-588FA3A7DD50}"/>
              </a:ext>
            </a:extLst>
          </p:cNvPr>
          <p:cNvSpPr txBox="1"/>
          <p:nvPr/>
        </p:nvSpPr>
        <p:spPr>
          <a:xfrm>
            <a:off x="8175445" y="5118003"/>
            <a:ext cx="301686" cy="369332"/>
          </a:xfrm>
          <a:prstGeom prst="rect">
            <a:avLst/>
          </a:prstGeom>
          <a:noFill/>
        </p:spPr>
        <p:txBody>
          <a:bodyPr wrap="none" rtlCol="0">
            <a:spAutoFit/>
          </a:bodyPr>
          <a:lstStyle/>
          <a:p>
            <a:r>
              <a:rPr lang="en-US" dirty="0"/>
              <a:t>7</a:t>
            </a:r>
          </a:p>
        </p:txBody>
      </p:sp>
      <p:sp>
        <p:nvSpPr>
          <p:cNvPr id="43" name="TextBox 42">
            <a:extLst>
              <a:ext uri="{FF2B5EF4-FFF2-40B4-BE49-F238E27FC236}">
                <a16:creationId xmlns:a16="http://schemas.microsoft.com/office/drawing/2014/main" id="{64A87282-C1A9-A247-9F66-D1F6493F760E}"/>
              </a:ext>
            </a:extLst>
          </p:cNvPr>
          <p:cNvSpPr txBox="1"/>
          <p:nvPr/>
        </p:nvSpPr>
        <p:spPr>
          <a:xfrm>
            <a:off x="9181155" y="4339956"/>
            <a:ext cx="696088" cy="369332"/>
          </a:xfrm>
          <a:prstGeom prst="rect">
            <a:avLst/>
          </a:prstGeom>
          <a:noFill/>
        </p:spPr>
        <p:txBody>
          <a:bodyPr wrap="none" rtlCol="0">
            <a:spAutoFit/>
          </a:bodyPr>
          <a:lstStyle/>
          <a:p>
            <a:r>
              <a:rPr lang="en-US" dirty="0"/>
              <a:t>(A, B)</a:t>
            </a:r>
          </a:p>
        </p:txBody>
      </p:sp>
      <p:sp>
        <p:nvSpPr>
          <p:cNvPr id="44" name="TextBox 43">
            <a:extLst>
              <a:ext uri="{FF2B5EF4-FFF2-40B4-BE49-F238E27FC236}">
                <a16:creationId xmlns:a16="http://schemas.microsoft.com/office/drawing/2014/main" id="{964E1BA8-F763-4D42-853B-5F61C5C490A4}"/>
              </a:ext>
            </a:extLst>
          </p:cNvPr>
          <p:cNvSpPr txBox="1"/>
          <p:nvPr/>
        </p:nvSpPr>
        <p:spPr>
          <a:xfrm>
            <a:off x="9181957" y="4718863"/>
            <a:ext cx="694485" cy="369332"/>
          </a:xfrm>
          <a:prstGeom prst="rect">
            <a:avLst/>
          </a:prstGeom>
          <a:noFill/>
        </p:spPr>
        <p:txBody>
          <a:bodyPr wrap="none" rtlCol="0">
            <a:spAutoFit/>
          </a:bodyPr>
          <a:lstStyle/>
          <a:p>
            <a:r>
              <a:rPr lang="en-US" dirty="0"/>
              <a:t>(A, C)</a:t>
            </a:r>
          </a:p>
        </p:txBody>
      </p:sp>
      <p:sp>
        <p:nvSpPr>
          <p:cNvPr id="45" name="TextBox 44">
            <a:extLst>
              <a:ext uri="{FF2B5EF4-FFF2-40B4-BE49-F238E27FC236}">
                <a16:creationId xmlns:a16="http://schemas.microsoft.com/office/drawing/2014/main" id="{38C7AFC9-807C-0841-8ABA-CB81D6ABC338}"/>
              </a:ext>
            </a:extLst>
          </p:cNvPr>
          <p:cNvSpPr txBox="1"/>
          <p:nvPr/>
        </p:nvSpPr>
        <p:spPr>
          <a:xfrm>
            <a:off x="9172338" y="5056466"/>
            <a:ext cx="713722" cy="369332"/>
          </a:xfrm>
          <a:prstGeom prst="rect">
            <a:avLst/>
          </a:prstGeom>
          <a:noFill/>
        </p:spPr>
        <p:txBody>
          <a:bodyPr wrap="none" rtlCol="0">
            <a:spAutoFit/>
          </a:bodyPr>
          <a:lstStyle/>
          <a:p>
            <a:r>
              <a:rPr lang="en-US" dirty="0"/>
              <a:t>(A, D)</a:t>
            </a:r>
          </a:p>
        </p:txBody>
      </p:sp>
      <p:sp>
        <p:nvSpPr>
          <p:cNvPr id="46" name="TextBox 45">
            <a:extLst>
              <a:ext uri="{FF2B5EF4-FFF2-40B4-BE49-F238E27FC236}">
                <a16:creationId xmlns:a16="http://schemas.microsoft.com/office/drawing/2014/main" id="{C821C705-FC53-264E-9B3F-3662BB9D0340}"/>
              </a:ext>
            </a:extLst>
          </p:cNvPr>
          <p:cNvSpPr txBox="1"/>
          <p:nvPr/>
        </p:nvSpPr>
        <p:spPr>
          <a:xfrm>
            <a:off x="9376753" y="3941899"/>
            <a:ext cx="304892" cy="369332"/>
          </a:xfrm>
          <a:prstGeom prst="rect">
            <a:avLst/>
          </a:prstGeom>
          <a:noFill/>
        </p:spPr>
        <p:txBody>
          <a:bodyPr wrap="none" rtlCol="0">
            <a:spAutoFit/>
          </a:bodyPr>
          <a:lstStyle/>
          <a:p>
            <a:r>
              <a:rPr lang="en-US" dirty="0"/>
              <a:t>X</a:t>
            </a:r>
          </a:p>
        </p:txBody>
      </p:sp>
      <p:sp>
        <p:nvSpPr>
          <p:cNvPr id="49" name="TextBox 48">
            <a:extLst>
              <a:ext uri="{FF2B5EF4-FFF2-40B4-BE49-F238E27FC236}">
                <a16:creationId xmlns:a16="http://schemas.microsoft.com/office/drawing/2014/main" id="{7232625A-7E2A-CB45-BE54-BFC3FE0881DB}"/>
              </a:ext>
            </a:extLst>
          </p:cNvPr>
          <p:cNvSpPr txBox="1"/>
          <p:nvPr/>
        </p:nvSpPr>
        <p:spPr>
          <a:xfrm>
            <a:off x="10921042" y="3957491"/>
            <a:ext cx="357790" cy="369332"/>
          </a:xfrm>
          <a:prstGeom prst="rect">
            <a:avLst/>
          </a:prstGeom>
          <a:noFill/>
        </p:spPr>
        <p:txBody>
          <a:bodyPr wrap="none" rtlCol="0">
            <a:spAutoFit/>
          </a:bodyPr>
          <a:lstStyle/>
          <a:p>
            <a:r>
              <a:rPr lang="en-US" dirty="0">
                <a:solidFill>
                  <a:srgbClr val="00B050"/>
                </a:solidFill>
              </a:rPr>
              <a:t>✓</a:t>
            </a:r>
          </a:p>
        </p:txBody>
      </p:sp>
      <p:sp>
        <p:nvSpPr>
          <p:cNvPr id="33" name="Rectangle 32">
            <a:extLst>
              <a:ext uri="{FF2B5EF4-FFF2-40B4-BE49-F238E27FC236}">
                <a16:creationId xmlns:a16="http://schemas.microsoft.com/office/drawing/2014/main" id="{A99EED6F-E8C2-CA4B-9154-DAF2F9D2C81C}"/>
              </a:ext>
            </a:extLst>
          </p:cNvPr>
          <p:cNvSpPr/>
          <p:nvPr/>
        </p:nvSpPr>
        <p:spPr>
          <a:xfrm>
            <a:off x="2843213" y="-1294354"/>
            <a:ext cx="1714500" cy="7429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6842540-4A26-974E-948A-898B34A6543C}"/>
              </a:ext>
            </a:extLst>
          </p:cNvPr>
          <p:cNvSpPr txBox="1"/>
          <p:nvPr/>
        </p:nvSpPr>
        <p:spPr>
          <a:xfrm>
            <a:off x="10921042" y="4349531"/>
            <a:ext cx="357790" cy="369332"/>
          </a:xfrm>
          <a:prstGeom prst="rect">
            <a:avLst/>
          </a:prstGeom>
          <a:noFill/>
        </p:spPr>
        <p:txBody>
          <a:bodyPr wrap="none" rtlCol="0">
            <a:spAutoFit/>
          </a:bodyPr>
          <a:lstStyle/>
          <a:p>
            <a:r>
              <a:rPr lang="en-US" dirty="0">
                <a:solidFill>
                  <a:srgbClr val="00B050"/>
                </a:solidFill>
              </a:rPr>
              <a:t>✓</a:t>
            </a:r>
          </a:p>
        </p:txBody>
      </p:sp>
      <p:sp>
        <p:nvSpPr>
          <p:cNvPr id="53" name="TextBox 52">
            <a:extLst>
              <a:ext uri="{FF2B5EF4-FFF2-40B4-BE49-F238E27FC236}">
                <a16:creationId xmlns:a16="http://schemas.microsoft.com/office/drawing/2014/main" id="{79974978-DDD5-E045-9C2B-394B6A3B5D9D}"/>
              </a:ext>
            </a:extLst>
          </p:cNvPr>
          <p:cNvSpPr txBox="1"/>
          <p:nvPr/>
        </p:nvSpPr>
        <p:spPr>
          <a:xfrm>
            <a:off x="8175445" y="5850058"/>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B6A4E2FD-C8C9-3A49-AAD4-FA7111A87036}"/>
              </a:ext>
            </a:extLst>
          </p:cNvPr>
          <p:cNvSpPr txBox="1"/>
          <p:nvPr/>
        </p:nvSpPr>
        <p:spPr>
          <a:xfrm>
            <a:off x="8175445" y="6244950"/>
            <a:ext cx="418704" cy="369332"/>
          </a:xfrm>
          <a:prstGeom prst="rect">
            <a:avLst/>
          </a:prstGeom>
          <a:noFill/>
        </p:spPr>
        <p:txBody>
          <a:bodyPr wrap="none" rtlCol="0">
            <a:spAutoFit/>
          </a:bodyPr>
          <a:lstStyle/>
          <a:p>
            <a:r>
              <a:rPr lang="en-US" dirty="0"/>
              <a:t>50</a:t>
            </a:r>
          </a:p>
        </p:txBody>
      </p:sp>
      <p:sp>
        <p:nvSpPr>
          <p:cNvPr id="55" name="TextBox 54">
            <a:extLst>
              <a:ext uri="{FF2B5EF4-FFF2-40B4-BE49-F238E27FC236}">
                <a16:creationId xmlns:a16="http://schemas.microsoft.com/office/drawing/2014/main" id="{A7FB05C0-4868-1F49-A1CF-8DBF1A36D759}"/>
              </a:ext>
            </a:extLst>
          </p:cNvPr>
          <p:cNvSpPr txBox="1"/>
          <p:nvPr/>
        </p:nvSpPr>
        <p:spPr>
          <a:xfrm>
            <a:off x="8175445" y="5446602"/>
            <a:ext cx="301686" cy="369332"/>
          </a:xfrm>
          <a:prstGeom prst="rect">
            <a:avLst/>
          </a:prstGeom>
          <a:noFill/>
        </p:spPr>
        <p:txBody>
          <a:bodyPr wrap="none" rtlCol="0">
            <a:spAutoFit/>
          </a:bodyPr>
          <a:lstStyle/>
          <a:p>
            <a:r>
              <a:rPr lang="en-US" dirty="0"/>
              <a:t>6</a:t>
            </a:r>
          </a:p>
        </p:txBody>
      </p:sp>
      <p:sp>
        <p:nvSpPr>
          <p:cNvPr id="56" name="TextBox 55">
            <a:extLst>
              <a:ext uri="{FF2B5EF4-FFF2-40B4-BE49-F238E27FC236}">
                <a16:creationId xmlns:a16="http://schemas.microsoft.com/office/drawing/2014/main" id="{7D832E4D-A9A5-6C41-B3F5-EC8C14FE1F94}"/>
              </a:ext>
            </a:extLst>
          </p:cNvPr>
          <p:cNvSpPr txBox="1"/>
          <p:nvPr/>
        </p:nvSpPr>
        <p:spPr>
          <a:xfrm>
            <a:off x="9197185" y="5830403"/>
            <a:ext cx="664028" cy="369332"/>
          </a:xfrm>
          <a:prstGeom prst="rect">
            <a:avLst/>
          </a:prstGeom>
          <a:noFill/>
        </p:spPr>
        <p:txBody>
          <a:bodyPr wrap="none" rtlCol="0">
            <a:spAutoFit/>
          </a:bodyPr>
          <a:lstStyle/>
          <a:p>
            <a:r>
              <a:rPr lang="en-US" dirty="0"/>
              <a:t>(B, F)</a:t>
            </a:r>
          </a:p>
        </p:txBody>
      </p:sp>
      <p:sp>
        <p:nvSpPr>
          <p:cNvPr id="57" name="TextBox 56">
            <a:extLst>
              <a:ext uri="{FF2B5EF4-FFF2-40B4-BE49-F238E27FC236}">
                <a16:creationId xmlns:a16="http://schemas.microsoft.com/office/drawing/2014/main" id="{03FDA182-FD59-E945-B3E9-9693E697E10F}"/>
              </a:ext>
            </a:extLst>
          </p:cNvPr>
          <p:cNvSpPr txBox="1"/>
          <p:nvPr/>
        </p:nvSpPr>
        <p:spPr>
          <a:xfrm>
            <a:off x="10921042" y="5830556"/>
            <a:ext cx="357790" cy="369332"/>
          </a:xfrm>
          <a:prstGeom prst="rect">
            <a:avLst/>
          </a:prstGeom>
          <a:noFill/>
        </p:spPr>
        <p:txBody>
          <a:bodyPr wrap="none" rtlCol="0">
            <a:spAutoFit/>
          </a:bodyPr>
          <a:lstStyle/>
          <a:p>
            <a:r>
              <a:rPr lang="en-US" dirty="0">
                <a:solidFill>
                  <a:srgbClr val="00B050"/>
                </a:solidFill>
              </a:rPr>
              <a:t>✓</a:t>
            </a:r>
          </a:p>
        </p:txBody>
      </p:sp>
      <p:sp>
        <p:nvSpPr>
          <p:cNvPr id="58" name="TextBox 57">
            <a:extLst>
              <a:ext uri="{FF2B5EF4-FFF2-40B4-BE49-F238E27FC236}">
                <a16:creationId xmlns:a16="http://schemas.microsoft.com/office/drawing/2014/main" id="{BC966759-0E1F-5A4E-837C-4CE382B0747E}"/>
              </a:ext>
            </a:extLst>
          </p:cNvPr>
          <p:cNvSpPr txBox="1"/>
          <p:nvPr/>
        </p:nvSpPr>
        <p:spPr>
          <a:xfrm>
            <a:off x="9193979" y="5399554"/>
            <a:ext cx="670440" cy="369332"/>
          </a:xfrm>
          <a:prstGeom prst="rect">
            <a:avLst/>
          </a:prstGeom>
          <a:noFill/>
        </p:spPr>
        <p:txBody>
          <a:bodyPr wrap="none" rtlCol="0">
            <a:spAutoFit/>
          </a:bodyPr>
          <a:lstStyle/>
          <a:p>
            <a:r>
              <a:rPr lang="en-US" dirty="0"/>
              <a:t>(B, E)</a:t>
            </a:r>
          </a:p>
        </p:txBody>
      </p:sp>
      <p:sp>
        <p:nvSpPr>
          <p:cNvPr id="59" name="TextBox 58">
            <a:extLst>
              <a:ext uri="{FF2B5EF4-FFF2-40B4-BE49-F238E27FC236}">
                <a16:creationId xmlns:a16="http://schemas.microsoft.com/office/drawing/2014/main" id="{93A78C14-085E-E246-A529-7985B993599F}"/>
              </a:ext>
            </a:extLst>
          </p:cNvPr>
          <p:cNvSpPr txBox="1"/>
          <p:nvPr/>
        </p:nvSpPr>
        <p:spPr>
          <a:xfrm>
            <a:off x="9177147" y="6224494"/>
            <a:ext cx="704104" cy="369332"/>
          </a:xfrm>
          <a:prstGeom prst="rect">
            <a:avLst/>
          </a:prstGeom>
          <a:noFill/>
        </p:spPr>
        <p:txBody>
          <a:bodyPr wrap="none" rtlCol="0">
            <a:spAutoFit/>
          </a:bodyPr>
          <a:lstStyle/>
          <a:p>
            <a:r>
              <a:rPr lang="en-US" dirty="0"/>
              <a:t>(B, G)</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E1A39F8-31F7-654B-A4CA-946A30B9844A}"/>
                  </a:ext>
                </a:extLst>
              </p:cNvPr>
              <p:cNvSpPr txBox="1"/>
              <p:nvPr/>
            </p:nvSpPr>
            <p:spPr>
              <a:xfrm>
                <a:off x="426370" y="1479490"/>
                <a:ext cx="6477000" cy="5206554"/>
              </a:xfrm>
              <a:prstGeom prst="rect">
                <a:avLst/>
              </a:prstGeom>
              <a:noFill/>
            </p:spPr>
            <p:txBody>
              <a:bodyPr wrap="square" rtlCol="0">
                <a:spAutoFit/>
              </a:bodyPr>
              <a:lstStyle/>
              <a:p>
                <a:pPr>
                  <a:spcBef>
                    <a:spcPts val="200"/>
                  </a:spcBef>
                </a:pPr>
                <a:r>
                  <a:rPr lang="en-US" sz="1600" dirty="0">
                    <a:latin typeface="Courier New" panose="02070309020205020404" pitchFamily="49" charset="0"/>
                    <a:cs typeface="Courier New" panose="02070309020205020404" pitchFamily="49" charset="0"/>
                  </a:rPr>
                  <a:t>PrimMST(Graph G) </a:t>
                </a:r>
              </a:p>
              <a:p>
                <a:pPr>
                  <a:spcBef>
                    <a:spcPts val="200"/>
                  </a:spcBef>
                </a:pPr>
                <a:r>
                  <a:rPr lang="en-US" sz="1600"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sz="1600" i="1">
                        <a:latin typeface="Cambria Math" panose="02040503050406030204" pitchFamily="18" charset="0"/>
                        <a:cs typeface="Courier New" panose="02070309020205020404" pitchFamily="49" charset="0"/>
                      </a:rPr>
                      <m:t>∞</m:t>
                    </m:r>
                  </m:oMath>
                </a14:m>
                <a:endParaRPr lang="en-US" sz="1600" dirty="0">
                  <a:latin typeface="Courier New" panose="02070309020205020404" pitchFamily="49" charset="0"/>
                  <a:cs typeface="Courier New" panose="02070309020205020404" pitchFamily="49" charset="0"/>
                </a:endParaRPr>
              </a:p>
              <a:p>
                <a:pPr>
                  <a:spcBef>
                    <a:spcPts val="200"/>
                  </a:spcBef>
                </a:pPr>
                <a:r>
                  <a:rPr lang="en-US" sz="1600" dirty="0">
                    <a:latin typeface="Courier New" panose="02070309020205020404" pitchFamily="49" charset="0"/>
                    <a:cs typeface="Courier New" panose="02070309020205020404" pitchFamily="49" charset="0"/>
                  </a:rPr>
                  <a:t>  mark source as distance 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mark all vertices unprocessed</a:t>
                </a:r>
              </a:p>
              <a:p>
                <a:pPr>
                  <a:spcBef>
                    <a:spcPts val="200"/>
                  </a:spcBef>
                </a:pPr>
                <a:r>
                  <a:rPr lang="en-US" sz="1600" dirty="0">
                    <a:latin typeface="Courier New" panose="02070309020205020404" pitchFamily="49" charset="0"/>
                    <a:cs typeface="Courier New" panose="02070309020205020404" pitchFamily="49" charset="0"/>
                  </a:rPr>
                  <a:t>  foreach(edge (source, v) ) {</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v.dist</a:t>
                </a:r>
                <a:r>
                  <a:rPr lang="en-US" sz="1600" dirty="0">
                    <a:latin typeface="Courier New" panose="02070309020205020404" pitchFamily="49" charset="0"/>
                    <a:cs typeface="Courier New" panose="02070309020205020404" pitchFamily="49" charset="0"/>
                  </a:rPr>
                  <a:t> = weight(</a:t>
                </a:r>
                <a:r>
                  <a:rPr lang="en-US" sz="1600" dirty="0" err="1">
                    <a:latin typeface="Courier New" panose="02070309020205020404" pitchFamily="49" charset="0"/>
                    <a:cs typeface="Courier New" panose="02070309020205020404" pitchFamily="49" charset="0"/>
                  </a:rPr>
                  <a:t>source,v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v.bestEdge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source,v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while(there are unprocessed vertices){</a:t>
                </a:r>
              </a:p>
              <a:p>
                <a:pPr>
                  <a:spcBef>
                    <a:spcPts val="200"/>
                  </a:spcBef>
                </a:pPr>
                <a:r>
                  <a:rPr lang="en-US" sz="1600" dirty="0">
                    <a:latin typeface="Courier New" panose="02070309020205020404" pitchFamily="49" charset="0"/>
                    <a:cs typeface="Courier New" panose="02070309020205020404" pitchFamily="49" charset="0"/>
                  </a:rPr>
                  <a:t>    let u be the closest unprocessed vertex</a:t>
                </a:r>
              </a:p>
              <a:p>
                <a:pPr>
                  <a:spcBef>
                    <a:spcPts val="200"/>
                  </a:spcBef>
                </a:pPr>
                <a:r>
                  <a:rPr lang="en-US" sz="1600" dirty="0">
                    <a:latin typeface="Courier New" panose="02070309020205020404" pitchFamily="49" charset="0"/>
                    <a:cs typeface="Courier New" panose="02070309020205020404" pitchFamily="49" charset="0"/>
                  </a:rPr>
                  <a:t>    add </a:t>
                </a:r>
                <a:r>
                  <a:rPr lang="en-US" sz="1600" dirty="0" err="1">
                    <a:latin typeface="Courier New" panose="02070309020205020404" pitchFamily="49" charset="0"/>
                    <a:cs typeface="Courier New" panose="02070309020205020404" pitchFamily="49" charset="0"/>
                  </a:rPr>
                  <a:t>u.bestEdge</a:t>
                </a:r>
                <a:r>
                  <a:rPr lang="en-US" sz="1600" dirty="0">
                    <a:latin typeface="Courier New" panose="02070309020205020404" pitchFamily="49" charset="0"/>
                    <a:cs typeface="Courier New" panose="02070309020205020404" pitchFamily="49" charset="0"/>
                  </a:rPr>
                  <a:t> to spanning tree</a:t>
                </a:r>
              </a:p>
              <a:p>
                <a:pPr>
                  <a:spcBef>
                    <a:spcPts val="200"/>
                  </a:spcBef>
                </a:pPr>
                <a:r>
                  <a:rPr lang="en-US" sz="1600" dirty="0">
                    <a:latin typeface="Courier New" panose="02070309020205020404" pitchFamily="49" charset="0"/>
                    <a:cs typeface="Courier New" panose="02070309020205020404" pitchFamily="49" charset="0"/>
                  </a:rPr>
                  <a:t>    foreach(edge (</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 leaving u){</a:t>
                </a:r>
              </a:p>
              <a:p>
                <a:pPr>
                  <a:spcBef>
                    <a:spcPts val="200"/>
                  </a:spcBef>
                </a:pPr>
                <a:r>
                  <a:rPr lang="en-US" sz="1600" dirty="0">
                    <a:latin typeface="Courier New" panose="02070309020205020404" pitchFamily="49" charset="0"/>
                    <a:cs typeface="Courier New" panose="02070309020205020404" pitchFamily="49" charset="0"/>
                  </a:rPr>
                  <a:t>      if(weight(</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v.dist</a:t>
                </a:r>
                <a:r>
                  <a:rPr lang="en-US" sz="1600" dirty="0">
                    <a:latin typeface="Courier New" panose="02070309020205020404" pitchFamily="49" charset="0"/>
                    <a:cs typeface="Courier New" panose="02070309020205020404" pitchFamily="49" charset="0"/>
                  </a:rPr>
                  <a:t> &amp;&amp; v unprocessed ){</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v.dist</a:t>
                </a:r>
                <a:r>
                  <a:rPr lang="en-US" sz="1600" dirty="0">
                    <a:latin typeface="Courier New" panose="02070309020205020404" pitchFamily="49" charset="0"/>
                    <a:cs typeface="Courier New" panose="02070309020205020404" pitchFamily="49" charset="0"/>
                  </a:rPr>
                  <a:t> = weight(</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v.bestEdge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u,v</a:t>
                </a:r>
                <a:r>
                  <a:rPr lang="en-US" sz="1600" dirty="0">
                    <a:latin typeface="Courier New" panose="02070309020205020404" pitchFamily="49" charset="0"/>
                    <a:cs typeface="Courier New" panose="02070309020205020404" pitchFamily="49" charset="0"/>
                  </a:rPr>
                  <a:t>)</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a:t>
                </a:r>
              </a:p>
              <a:p>
                <a:pPr>
                  <a:spcBef>
                    <a:spcPts val="200"/>
                  </a:spcBef>
                </a:pPr>
                <a:r>
                  <a:rPr lang="en-US" sz="1600" dirty="0">
                    <a:latin typeface="Courier New" panose="02070309020205020404" pitchFamily="49" charset="0"/>
                    <a:cs typeface="Courier New" panose="02070309020205020404" pitchFamily="49" charset="0"/>
                  </a:rPr>
                  <a:t>    mark u as processed</a:t>
                </a:r>
              </a:p>
              <a:p>
                <a:pPr>
                  <a:spcBef>
                    <a:spcPts val="200"/>
                  </a:spcBef>
                </a:pPr>
                <a:r>
                  <a:rPr lang="en-US" sz="1600" dirty="0">
                    <a:latin typeface="Courier New" panose="02070309020205020404" pitchFamily="49" charset="0"/>
                    <a:cs typeface="Courier New" panose="02070309020205020404" pitchFamily="49" charset="0"/>
                  </a:rPr>
                  <a:t>  }</a:t>
                </a:r>
                <a:endParaRPr lang="en-US" sz="1600" dirty="0"/>
              </a:p>
            </p:txBody>
          </p:sp>
        </mc:Choice>
        <mc:Fallback xmlns="">
          <p:sp>
            <p:nvSpPr>
              <p:cNvPr id="60" name="TextBox 59">
                <a:extLst>
                  <a:ext uri="{FF2B5EF4-FFF2-40B4-BE49-F238E27FC236}">
                    <a16:creationId xmlns:a16="http://schemas.microsoft.com/office/drawing/2014/main" id="{AE1A39F8-31F7-654B-A4CA-946A30B9844A}"/>
                  </a:ext>
                </a:extLst>
              </p:cNvPr>
              <p:cNvSpPr txBox="1">
                <a:spLocks noRot="1" noChangeAspect="1" noMove="1" noResize="1" noEditPoints="1" noAdjustHandles="1" noChangeArrowheads="1" noChangeShapeType="1" noTextEdit="1"/>
              </p:cNvSpPr>
              <p:nvPr/>
            </p:nvSpPr>
            <p:spPr>
              <a:xfrm>
                <a:off x="426370" y="1479490"/>
                <a:ext cx="6477000" cy="5206554"/>
              </a:xfrm>
              <a:prstGeom prst="rect">
                <a:avLst/>
              </a:prstGeom>
              <a:blipFill>
                <a:blip r:embed="rId2"/>
                <a:stretch>
                  <a:fillRect l="-391" b="-487"/>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F2B930F0-89B8-8A44-87A5-0DED7AA37C31}"/>
              </a:ext>
            </a:extLst>
          </p:cNvPr>
          <p:cNvSpPr txBox="1"/>
          <p:nvPr/>
        </p:nvSpPr>
        <p:spPr>
          <a:xfrm>
            <a:off x="10921042" y="4718863"/>
            <a:ext cx="357790" cy="369332"/>
          </a:xfrm>
          <a:prstGeom prst="rect">
            <a:avLst/>
          </a:prstGeom>
          <a:noFill/>
        </p:spPr>
        <p:txBody>
          <a:bodyPr wrap="none" rtlCol="0">
            <a:spAutoFit/>
          </a:bodyPr>
          <a:lstStyle/>
          <a:p>
            <a:r>
              <a:rPr lang="en-US" dirty="0">
                <a:solidFill>
                  <a:srgbClr val="00B050"/>
                </a:solidFill>
              </a:rPr>
              <a:t>✓</a:t>
            </a:r>
          </a:p>
        </p:txBody>
      </p:sp>
      <p:sp>
        <p:nvSpPr>
          <p:cNvPr id="62" name="TextBox 61">
            <a:extLst>
              <a:ext uri="{FF2B5EF4-FFF2-40B4-BE49-F238E27FC236}">
                <a16:creationId xmlns:a16="http://schemas.microsoft.com/office/drawing/2014/main" id="{487501F6-4327-1646-B32F-B24CCD4D6AE8}"/>
              </a:ext>
            </a:extLst>
          </p:cNvPr>
          <p:cNvSpPr txBox="1"/>
          <p:nvPr/>
        </p:nvSpPr>
        <p:spPr>
          <a:xfrm>
            <a:off x="8158830" y="5103292"/>
            <a:ext cx="513282" cy="369332"/>
          </a:xfrm>
          <a:prstGeom prst="rect">
            <a:avLst/>
          </a:prstGeom>
          <a:noFill/>
        </p:spPr>
        <p:txBody>
          <a:bodyPr wrap="none" rtlCol="0">
            <a:spAutoFit/>
          </a:bodyPr>
          <a:lstStyle/>
          <a:p>
            <a:r>
              <a:rPr lang="en-US" dirty="0"/>
              <a:t>---2</a:t>
            </a:r>
          </a:p>
        </p:txBody>
      </p:sp>
      <p:sp>
        <p:nvSpPr>
          <p:cNvPr id="63" name="TextBox 62">
            <a:extLst>
              <a:ext uri="{FF2B5EF4-FFF2-40B4-BE49-F238E27FC236}">
                <a16:creationId xmlns:a16="http://schemas.microsoft.com/office/drawing/2014/main" id="{10BFF04A-D10E-6049-BC28-79DCD558D577}"/>
              </a:ext>
            </a:extLst>
          </p:cNvPr>
          <p:cNvSpPr txBox="1"/>
          <p:nvPr/>
        </p:nvSpPr>
        <p:spPr>
          <a:xfrm>
            <a:off x="8151618" y="5454168"/>
            <a:ext cx="513282" cy="369332"/>
          </a:xfrm>
          <a:prstGeom prst="rect">
            <a:avLst/>
          </a:prstGeom>
          <a:noFill/>
        </p:spPr>
        <p:txBody>
          <a:bodyPr wrap="none" rtlCol="0">
            <a:spAutoFit/>
          </a:bodyPr>
          <a:lstStyle/>
          <a:p>
            <a:r>
              <a:rPr lang="en-US" dirty="0"/>
              <a:t>---5</a:t>
            </a:r>
          </a:p>
        </p:txBody>
      </p:sp>
      <p:sp>
        <p:nvSpPr>
          <p:cNvPr id="64" name="TextBox 63">
            <a:extLst>
              <a:ext uri="{FF2B5EF4-FFF2-40B4-BE49-F238E27FC236}">
                <a16:creationId xmlns:a16="http://schemas.microsoft.com/office/drawing/2014/main" id="{98AA2F61-1DA6-DB40-B0FB-6BEF54C72602}"/>
              </a:ext>
            </a:extLst>
          </p:cNvPr>
          <p:cNvSpPr txBox="1"/>
          <p:nvPr/>
        </p:nvSpPr>
        <p:spPr>
          <a:xfrm>
            <a:off x="9150034" y="5051681"/>
            <a:ext cx="1265667" cy="369332"/>
          </a:xfrm>
          <a:prstGeom prst="rect">
            <a:avLst/>
          </a:prstGeom>
          <a:noFill/>
        </p:spPr>
        <p:txBody>
          <a:bodyPr wrap="none" rtlCol="0">
            <a:spAutoFit/>
          </a:bodyPr>
          <a:lstStyle/>
          <a:p>
            <a:r>
              <a:rPr lang="en-US" dirty="0"/>
              <a:t>--------(C, D)</a:t>
            </a:r>
          </a:p>
        </p:txBody>
      </p:sp>
      <p:sp>
        <p:nvSpPr>
          <p:cNvPr id="65" name="TextBox 64">
            <a:extLst>
              <a:ext uri="{FF2B5EF4-FFF2-40B4-BE49-F238E27FC236}">
                <a16:creationId xmlns:a16="http://schemas.microsoft.com/office/drawing/2014/main" id="{103F2C9F-6A33-8E47-91E6-4ABC0FAD6B72}"/>
              </a:ext>
            </a:extLst>
          </p:cNvPr>
          <p:cNvSpPr txBox="1"/>
          <p:nvPr/>
        </p:nvSpPr>
        <p:spPr>
          <a:xfrm>
            <a:off x="9156920" y="5406460"/>
            <a:ext cx="1265667" cy="369332"/>
          </a:xfrm>
          <a:prstGeom prst="rect">
            <a:avLst/>
          </a:prstGeom>
          <a:noFill/>
        </p:spPr>
        <p:txBody>
          <a:bodyPr wrap="none" rtlCol="0">
            <a:spAutoFit/>
          </a:bodyPr>
          <a:lstStyle/>
          <a:p>
            <a:r>
              <a:rPr lang="en-US" dirty="0"/>
              <a:t>--------(C, E)</a:t>
            </a:r>
          </a:p>
        </p:txBody>
      </p:sp>
      <p:sp>
        <p:nvSpPr>
          <p:cNvPr id="66" name="TextBox 65">
            <a:extLst>
              <a:ext uri="{FF2B5EF4-FFF2-40B4-BE49-F238E27FC236}">
                <a16:creationId xmlns:a16="http://schemas.microsoft.com/office/drawing/2014/main" id="{FB51EFC3-7649-7F4F-ADEC-F8F265A27DA0}"/>
              </a:ext>
            </a:extLst>
          </p:cNvPr>
          <p:cNvSpPr txBox="1"/>
          <p:nvPr/>
        </p:nvSpPr>
        <p:spPr>
          <a:xfrm>
            <a:off x="10921042" y="5084271"/>
            <a:ext cx="357790" cy="369332"/>
          </a:xfrm>
          <a:prstGeom prst="rect">
            <a:avLst/>
          </a:prstGeom>
          <a:noFill/>
        </p:spPr>
        <p:txBody>
          <a:bodyPr wrap="none" rtlCol="0">
            <a:spAutoFit/>
          </a:bodyPr>
          <a:lstStyle/>
          <a:p>
            <a:r>
              <a:rPr lang="en-US" dirty="0">
                <a:solidFill>
                  <a:srgbClr val="00B050"/>
                </a:solidFill>
              </a:rPr>
              <a:t>✓</a:t>
            </a:r>
          </a:p>
        </p:txBody>
      </p:sp>
      <p:sp>
        <p:nvSpPr>
          <p:cNvPr id="67" name="TextBox 66">
            <a:extLst>
              <a:ext uri="{FF2B5EF4-FFF2-40B4-BE49-F238E27FC236}">
                <a16:creationId xmlns:a16="http://schemas.microsoft.com/office/drawing/2014/main" id="{205C0AD4-20AF-D44D-93E7-CD1F437C12DD}"/>
              </a:ext>
            </a:extLst>
          </p:cNvPr>
          <p:cNvSpPr txBox="1"/>
          <p:nvPr/>
        </p:nvSpPr>
        <p:spPr>
          <a:xfrm>
            <a:off x="10921042" y="5416410"/>
            <a:ext cx="357790" cy="369332"/>
          </a:xfrm>
          <a:prstGeom prst="rect">
            <a:avLst/>
          </a:prstGeom>
          <a:noFill/>
        </p:spPr>
        <p:txBody>
          <a:bodyPr wrap="none" rtlCol="0">
            <a:spAutoFit/>
          </a:bodyPr>
          <a:lstStyle/>
          <a:p>
            <a:r>
              <a:rPr lang="en-US" dirty="0">
                <a:solidFill>
                  <a:srgbClr val="00B050"/>
                </a:solidFill>
              </a:rPr>
              <a:t>✓</a:t>
            </a:r>
          </a:p>
        </p:txBody>
      </p:sp>
      <p:sp>
        <p:nvSpPr>
          <p:cNvPr id="68" name="TextBox 67">
            <a:extLst>
              <a:ext uri="{FF2B5EF4-FFF2-40B4-BE49-F238E27FC236}">
                <a16:creationId xmlns:a16="http://schemas.microsoft.com/office/drawing/2014/main" id="{C5109886-D66E-9542-A9F1-223196ECF61B}"/>
              </a:ext>
            </a:extLst>
          </p:cNvPr>
          <p:cNvSpPr txBox="1"/>
          <p:nvPr/>
        </p:nvSpPr>
        <p:spPr>
          <a:xfrm>
            <a:off x="10921042" y="6185833"/>
            <a:ext cx="357790" cy="369332"/>
          </a:xfrm>
          <a:prstGeom prst="rect">
            <a:avLst/>
          </a:prstGeom>
          <a:noFill/>
        </p:spPr>
        <p:txBody>
          <a:bodyPr wrap="none" rtlCol="0">
            <a:spAutoFit/>
          </a:bodyPr>
          <a:lstStyle/>
          <a:p>
            <a:r>
              <a:rPr lang="en-US" dirty="0">
                <a:solidFill>
                  <a:srgbClr val="00B050"/>
                </a:solidFill>
              </a:rPr>
              <a:t>✓</a:t>
            </a:r>
          </a:p>
        </p:txBody>
      </p:sp>
    </p:spTree>
    <p:extLst>
      <p:ext uri="{BB962C8B-B14F-4D97-AF65-F5344CB8AC3E}">
        <p14:creationId xmlns:p14="http://schemas.microsoft.com/office/powerpoint/2010/main" val="147794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1000" fill="hold"/>
                                        <p:tgtEl>
                                          <p:spTgt spid="13"/>
                                        </p:tgtEl>
                                        <p:attrNameLst>
                                          <p:attrName>stroke.color</p:attrName>
                                        </p:attrNameLst>
                                      </p:cBhvr>
                                      <p:to>
                                        <a:srgbClr val="00B14F"/>
                                      </p:to>
                                    </p:animClr>
                                    <p:set>
                                      <p:cBhvr>
                                        <p:cTn id="40" dur="1000" fill="hold"/>
                                        <p:tgtEl>
                                          <p:spTgt spid="13"/>
                                        </p:tgtEl>
                                        <p:attrNameLst>
                                          <p:attrName>stroke.on</p:attrName>
                                        </p:attrNameLst>
                                      </p:cBhvr>
                                      <p:to>
                                        <p:strVal val="true"/>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500"/>
                                        <p:tgtEl>
                                          <p:spTgt spid="57"/>
                                        </p:tgtEl>
                                      </p:cBhvr>
                                    </p:animEffect>
                                  </p:childTnLst>
                                </p:cTn>
                              </p:par>
                              <p:par>
                                <p:cTn id="70" presetID="7" presetClass="emph" presetSubtype="2" fill="hold" nodeType="withEffect">
                                  <p:stCondLst>
                                    <p:cond delay="0"/>
                                  </p:stCondLst>
                                  <p:childTnLst>
                                    <p:animClr clrSpc="rgb" dir="cw">
                                      <p:cBhvr>
                                        <p:cTn id="71" dur="1000" fill="hold"/>
                                        <p:tgtEl>
                                          <p:spTgt spid="22"/>
                                        </p:tgtEl>
                                        <p:attrNameLst>
                                          <p:attrName>stroke.color</p:attrName>
                                        </p:attrNameLst>
                                      </p:cBhvr>
                                      <p:to>
                                        <a:srgbClr val="00B14F"/>
                                      </p:to>
                                    </p:animClr>
                                    <p:set>
                                      <p:cBhvr>
                                        <p:cTn id="72" dur="1000" fill="hold"/>
                                        <p:tgtEl>
                                          <p:spTgt spid="22"/>
                                        </p:tgtEl>
                                        <p:attrNameLst>
                                          <p:attrName>stroke.on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2" fill="hold" nodeType="clickEffect">
                                  <p:stCondLst>
                                    <p:cond delay="0"/>
                                  </p:stCondLst>
                                  <p:childTnLst>
                                    <p:animClr clrSpc="rgb" dir="cw">
                                      <p:cBhvr>
                                        <p:cTn id="76" dur="2000" fill="hold"/>
                                        <p:tgtEl>
                                          <p:spTgt spid="16"/>
                                        </p:tgtEl>
                                        <p:attrNameLst>
                                          <p:attrName>stroke.color</p:attrName>
                                        </p:attrNameLst>
                                      </p:cBhvr>
                                      <p:to>
                                        <a:srgbClr val="00B14F"/>
                                      </p:to>
                                    </p:animClr>
                                    <p:set>
                                      <p:cBhvr>
                                        <p:cTn id="77" dur="2000" fill="hold"/>
                                        <p:tgtEl>
                                          <p:spTgt spid="16"/>
                                        </p:tgtEl>
                                        <p:attrNameLst>
                                          <p:attrName>stroke.on</p:attrName>
                                        </p:attrNameLst>
                                      </p:cBhvr>
                                      <p:to>
                                        <p:strVal val="true"/>
                                      </p:to>
                                    </p:set>
                                  </p:childTnLst>
                                </p:cTn>
                              </p:par>
                              <p:par>
                                <p:cTn id="78" presetID="10" presetClass="entr" presetSubtype="0" fill="hold" grpId="0" nodeType="with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fade">
                                      <p:cBhvr>
                                        <p:cTn id="80" dur="500"/>
                                        <p:tgtEl>
                                          <p:spTgt spid="6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500"/>
                                        <p:tgtEl>
                                          <p:spTgt spid="6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fade">
                                      <p:cBhvr>
                                        <p:cTn id="88" dur="500"/>
                                        <p:tgtEl>
                                          <p:spTgt spid="6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Effect transition="in" filter="fade">
                                      <p:cBhvr>
                                        <p:cTn id="94" dur="500"/>
                                        <p:tgtEl>
                                          <p:spTgt spid="65"/>
                                        </p:tgtEl>
                                      </p:cBhvr>
                                    </p:animEffect>
                                  </p:childTnLst>
                                </p:cTn>
                              </p:par>
                            </p:childTnLst>
                          </p:cTn>
                        </p:par>
                      </p:childTnLst>
                    </p:cTn>
                  </p:par>
                  <p:par>
                    <p:cTn id="95" fill="hold">
                      <p:stCondLst>
                        <p:cond delay="indefinite"/>
                      </p:stCondLst>
                      <p:childTnLst>
                        <p:par>
                          <p:cTn id="96" fill="hold">
                            <p:stCondLst>
                              <p:cond delay="0"/>
                            </p:stCondLst>
                            <p:childTnLst>
                              <p:par>
                                <p:cTn id="97" presetID="7" presetClass="emph" presetSubtype="2" fill="hold" nodeType="clickEffect">
                                  <p:stCondLst>
                                    <p:cond delay="0"/>
                                  </p:stCondLst>
                                  <p:childTnLst>
                                    <p:animClr clrSpc="rgb" dir="cw">
                                      <p:cBhvr>
                                        <p:cTn id="98" dur="2000" fill="hold"/>
                                        <p:tgtEl>
                                          <p:spTgt spid="15"/>
                                        </p:tgtEl>
                                        <p:attrNameLst>
                                          <p:attrName>stroke.color</p:attrName>
                                        </p:attrNameLst>
                                      </p:cBhvr>
                                      <p:to>
                                        <a:srgbClr val="00B14F"/>
                                      </p:to>
                                    </p:animClr>
                                    <p:set>
                                      <p:cBhvr>
                                        <p:cTn id="99" dur="2000" fill="hold"/>
                                        <p:tgtEl>
                                          <p:spTgt spid="15"/>
                                        </p:tgtEl>
                                        <p:attrNameLst>
                                          <p:attrName>stroke.on</p:attrName>
                                        </p:attrNameLst>
                                      </p:cBhvr>
                                      <p:to>
                                        <p:strVal val="true"/>
                                      </p:to>
                                    </p:set>
                                  </p:childTnLst>
                                </p:cTn>
                              </p:par>
                              <p:par>
                                <p:cTn id="100" presetID="10" presetClass="entr" presetSubtype="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childTnLst>
                          </p:cTn>
                        </p:par>
                      </p:childTnLst>
                    </p:cTn>
                  </p:par>
                  <p:par>
                    <p:cTn id="103" fill="hold">
                      <p:stCondLst>
                        <p:cond delay="indefinite"/>
                      </p:stCondLst>
                      <p:childTnLst>
                        <p:par>
                          <p:cTn id="104" fill="hold">
                            <p:stCondLst>
                              <p:cond delay="0"/>
                            </p:stCondLst>
                            <p:childTnLst>
                              <p:par>
                                <p:cTn id="105" presetID="7" presetClass="emph" presetSubtype="2" fill="hold" nodeType="clickEffect">
                                  <p:stCondLst>
                                    <p:cond delay="0"/>
                                  </p:stCondLst>
                                  <p:childTnLst>
                                    <p:animClr clrSpc="rgb" dir="cw">
                                      <p:cBhvr>
                                        <p:cTn id="106" dur="2000" fill="hold"/>
                                        <p:tgtEl>
                                          <p:spTgt spid="17"/>
                                        </p:tgtEl>
                                        <p:attrNameLst>
                                          <p:attrName>stroke.color</p:attrName>
                                        </p:attrNameLst>
                                      </p:cBhvr>
                                      <p:to>
                                        <a:srgbClr val="00B14F"/>
                                      </p:to>
                                    </p:animClr>
                                    <p:set>
                                      <p:cBhvr>
                                        <p:cTn id="107" dur="2000" fill="hold"/>
                                        <p:tgtEl>
                                          <p:spTgt spid="17"/>
                                        </p:tgtEl>
                                        <p:attrNameLst>
                                          <p:attrName>stroke.on</p:attrName>
                                        </p:attrNameLst>
                                      </p:cBhvr>
                                      <p:to>
                                        <p:strVal val="true"/>
                                      </p:to>
                                    </p:set>
                                  </p:childTnLst>
                                </p:cTn>
                              </p:par>
                              <p:par>
                                <p:cTn id="108" presetID="10" presetClass="entr" presetSubtype="0" fill="hold" grpId="0" nodeType="with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fade">
                                      <p:cBhvr>
                                        <p:cTn id="110" dur="500"/>
                                        <p:tgtEl>
                                          <p:spTgt spid="67"/>
                                        </p:tgtEl>
                                      </p:cBhvr>
                                    </p:animEffect>
                                  </p:childTnLst>
                                </p:cTn>
                              </p:par>
                            </p:childTnLst>
                          </p:cTn>
                        </p:par>
                      </p:childTnLst>
                    </p:cTn>
                  </p:par>
                  <p:par>
                    <p:cTn id="111" fill="hold">
                      <p:stCondLst>
                        <p:cond delay="indefinite"/>
                      </p:stCondLst>
                      <p:childTnLst>
                        <p:par>
                          <p:cTn id="112" fill="hold">
                            <p:stCondLst>
                              <p:cond delay="0"/>
                            </p:stCondLst>
                            <p:childTnLst>
                              <p:par>
                                <p:cTn id="113" presetID="7" presetClass="emph" presetSubtype="2" fill="hold" nodeType="clickEffect">
                                  <p:stCondLst>
                                    <p:cond delay="0"/>
                                  </p:stCondLst>
                                  <p:childTnLst>
                                    <p:animClr clrSpc="rgb" dir="cw">
                                      <p:cBhvr>
                                        <p:cTn id="114" dur="2000" fill="hold"/>
                                        <p:tgtEl>
                                          <p:spTgt spid="48"/>
                                        </p:tgtEl>
                                        <p:attrNameLst>
                                          <p:attrName>stroke.color</p:attrName>
                                        </p:attrNameLst>
                                      </p:cBhvr>
                                      <p:to>
                                        <a:srgbClr val="00B14F"/>
                                      </p:to>
                                    </p:animClr>
                                    <p:set>
                                      <p:cBhvr>
                                        <p:cTn id="115" dur="2000" fill="hold"/>
                                        <p:tgtEl>
                                          <p:spTgt spid="48"/>
                                        </p:tgtEl>
                                        <p:attrNameLst>
                                          <p:attrName>stroke.on</p:attrName>
                                        </p:attrNameLst>
                                      </p:cBhvr>
                                      <p:to>
                                        <p:strVal val="true"/>
                                      </p:to>
                                    </p:se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p:bldP spid="38" grpId="0"/>
      <p:bldP spid="39" grpId="0"/>
      <p:bldP spid="43" grpId="0"/>
      <p:bldP spid="44" grpId="0"/>
      <p:bldP spid="45" grpId="0"/>
      <p:bldP spid="46" grpId="0"/>
      <p:bldP spid="49" grpId="0"/>
      <p:bldP spid="50" grpId="0"/>
      <p:bldP spid="53" grpId="0"/>
      <p:bldP spid="54" grpId="0"/>
      <p:bldP spid="55" grpId="0"/>
      <p:bldP spid="56" grpId="0"/>
      <p:bldP spid="57" grpId="0"/>
      <p:bldP spid="58" grpId="0"/>
      <p:bldP spid="59" grpId="0"/>
      <p:bldP spid="61" grpId="0"/>
      <p:bldP spid="62" grpId="0"/>
      <p:bldP spid="63" grpId="0"/>
      <p:bldP spid="64" grpId="0"/>
      <p:bldP spid="65" grpId="0"/>
      <p:bldP spid="66" grpId="0"/>
      <p:bldP spid="67" grpId="0"/>
      <p:bldP spid="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different Approach	</a:t>
            </a:r>
          </a:p>
        </p:txBody>
      </p:sp>
      <p:sp>
        <p:nvSpPr>
          <p:cNvPr id="3" name="Content Placeholder 2"/>
          <p:cNvSpPr>
            <a:spLocks noGrp="1"/>
          </p:cNvSpPr>
          <p:nvPr>
            <p:ph idx="1"/>
          </p:nvPr>
        </p:nvSpPr>
        <p:spPr/>
        <p:txBody>
          <a:bodyPr>
            <a:normAutofit/>
          </a:bodyPr>
          <a:lstStyle/>
          <a:p>
            <a:r>
              <a:rPr lang="en-US" sz="2800" dirty="0"/>
              <a:t>Prim’s Algorithm started from a single vertex and reached more and more other vertices.</a:t>
            </a:r>
          </a:p>
          <a:p>
            <a:r>
              <a:rPr lang="en-US" sz="2800" dirty="0"/>
              <a:t>Prim’s thinks vertex by vertex (add the closest vertex to the currently reachable set).</a:t>
            </a:r>
          </a:p>
          <a:p>
            <a:r>
              <a:rPr lang="en-US" sz="2800" dirty="0"/>
              <a:t>What if you think edge by edge instead?</a:t>
            </a:r>
          </a:p>
          <a:p>
            <a:r>
              <a:rPr lang="en-US" sz="2800" dirty="0"/>
              <a:t>Start from the lightest edge; add it if it connects new things to each other (don’t add it if it would create a cycle)</a:t>
            </a:r>
          </a:p>
          <a:p>
            <a:endParaRPr lang="en-US" sz="2800" dirty="0"/>
          </a:p>
          <a:p>
            <a:r>
              <a:rPr lang="en-US" sz="2800" dirty="0"/>
              <a:t>This is </a:t>
            </a:r>
            <a:r>
              <a:rPr lang="en-US" sz="2800" dirty="0" err="1"/>
              <a:t>Kruskal’s</a:t>
            </a:r>
            <a:r>
              <a:rPr lang="en-US" sz="2800" dirty="0"/>
              <a:t> Algorithm.</a:t>
            </a:r>
          </a:p>
        </p:txBody>
      </p:sp>
    </p:spTree>
    <p:extLst>
      <p:ext uri="{BB962C8B-B14F-4D97-AF65-F5344CB8AC3E}">
        <p14:creationId xmlns:p14="http://schemas.microsoft.com/office/powerpoint/2010/main" val="191023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AC4D-ECDE-6244-8D6A-609E968B83A7}"/>
              </a:ext>
            </a:extLst>
          </p:cNvPr>
          <p:cNvSpPr>
            <a:spLocks noGrp="1"/>
          </p:cNvSpPr>
          <p:nvPr>
            <p:ph type="title"/>
          </p:nvPr>
        </p:nvSpPr>
        <p:spPr/>
        <p:txBody>
          <a:bodyPr/>
          <a:lstStyle/>
          <a:p>
            <a:r>
              <a:rPr lang="en-US" dirty="0" err="1"/>
              <a:t>Administrivia</a:t>
            </a:r>
            <a:endParaRPr lang="en-US" dirty="0"/>
          </a:p>
        </p:txBody>
      </p:sp>
      <p:sp>
        <p:nvSpPr>
          <p:cNvPr id="3" name="Content Placeholder 2">
            <a:extLst>
              <a:ext uri="{FF2B5EF4-FFF2-40B4-BE49-F238E27FC236}">
                <a16:creationId xmlns:a16="http://schemas.microsoft.com/office/drawing/2014/main" id="{53D27577-59D1-B041-BE42-851019A85360}"/>
              </a:ext>
            </a:extLst>
          </p:cNvPr>
          <p:cNvSpPr>
            <a:spLocks noGrp="1"/>
          </p:cNvSpPr>
          <p:nvPr>
            <p:ph idx="1"/>
          </p:nvPr>
        </p:nvSpPr>
        <p:spPr/>
        <p:txBody>
          <a:bodyPr/>
          <a:lstStyle/>
          <a:p>
            <a:r>
              <a:rPr lang="en-US" dirty="0"/>
              <a:t>HW 5 Part 2 due Friday, last day to turn in Monday</a:t>
            </a:r>
          </a:p>
          <a:p>
            <a:r>
              <a:rPr lang="en-US" dirty="0"/>
              <a:t>Optional: HW 3 regrade to be turned in with your HW 5 Part 2</a:t>
            </a:r>
          </a:p>
        </p:txBody>
      </p:sp>
      <p:sp>
        <p:nvSpPr>
          <p:cNvPr id="4" name="Footer Placeholder 3">
            <a:extLst>
              <a:ext uri="{FF2B5EF4-FFF2-40B4-BE49-F238E27FC236}">
                <a16:creationId xmlns:a16="http://schemas.microsoft.com/office/drawing/2014/main" id="{FCDEBF99-9A00-7F41-9DA5-1FA623EB9EE3}"/>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5798813B-E515-B941-BCB8-6BA8C637408C}"/>
              </a:ext>
            </a:extLst>
          </p:cNvPr>
          <p:cNvSpPr>
            <a:spLocks noGrp="1"/>
          </p:cNvSpPr>
          <p:nvPr>
            <p:ph type="sldNum" sz="quarter" idx="12"/>
          </p:nvPr>
        </p:nvSpPr>
        <p:spPr/>
        <p:txBody>
          <a:bodyPr/>
          <a:lstStyle/>
          <a:p>
            <a:fld id="{659665DE-58FC-41F4-AC58-2C90A5E00527}" type="slidenum">
              <a:rPr lang="en-US" smtClean="0"/>
              <a:t>2</a:t>
            </a:fld>
            <a:endParaRPr lang="en-US"/>
          </a:p>
        </p:txBody>
      </p:sp>
    </p:spTree>
    <p:extLst>
      <p:ext uri="{BB962C8B-B14F-4D97-AF65-F5344CB8AC3E}">
        <p14:creationId xmlns:p14="http://schemas.microsoft.com/office/powerpoint/2010/main" val="246191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sp>
        <p:nvSpPr>
          <p:cNvPr id="7" name="TextBox 6"/>
          <p:cNvSpPr txBox="1"/>
          <p:nvPr/>
        </p:nvSpPr>
        <p:spPr>
          <a:xfrm>
            <a:off x="575238" y="1604461"/>
            <a:ext cx="11187259" cy="4606389"/>
          </a:xfrm>
          <a:prstGeom prst="rect">
            <a:avLst/>
          </a:prstGeom>
          <a:noFill/>
        </p:spPr>
        <p:txBody>
          <a:bodyPr wrap="square" rtlCol="0">
            <a:spAutoFit/>
          </a:bodyPr>
          <a:lstStyle/>
          <a:p>
            <a:pPr>
              <a:spcBef>
                <a:spcPts val="200"/>
              </a:spcBef>
            </a:pPr>
            <a:r>
              <a:rPr lang="en-US" sz="2800" dirty="0" err="1">
                <a:latin typeface="Courier New" panose="02070309020205020404" pitchFamily="49" charset="0"/>
                <a:cs typeface="Courier New" panose="02070309020205020404" pitchFamily="49" charset="0"/>
              </a:rPr>
              <a:t>KruskalMST</a:t>
            </a:r>
            <a:r>
              <a:rPr lang="en-US" sz="2800" dirty="0">
                <a:latin typeface="Courier New" panose="02070309020205020404" pitchFamily="49" charset="0"/>
                <a:cs typeface="Courier New" panose="02070309020205020404" pitchFamily="49" charset="0"/>
              </a:rPr>
              <a:t>(Graph G) </a:t>
            </a:r>
          </a:p>
          <a:p>
            <a:pPr>
              <a:spcBef>
                <a:spcPts val="200"/>
              </a:spcBef>
            </a:pPr>
            <a:r>
              <a:rPr lang="en-US" sz="2800" dirty="0">
                <a:latin typeface="Courier New" panose="02070309020205020404" pitchFamily="49" charset="0"/>
                <a:cs typeface="Courier New" panose="02070309020205020404" pitchFamily="49" charset="0"/>
              </a:rPr>
              <a:t>   initialize each vertex to be a connected component</a:t>
            </a:r>
            <a:endParaRPr lang="en-US" sz="2800" b="0" dirty="0">
              <a:latin typeface="Courier New" panose="02070309020205020404" pitchFamily="49" charset="0"/>
              <a:cs typeface="Courier New" panose="02070309020205020404" pitchFamily="49" charset="0"/>
            </a:endParaRPr>
          </a:p>
          <a:p>
            <a:pPr>
              <a:spcBef>
                <a:spcPts val="200"/>
              </a:spcBef>
            </a:pPr>
            <a:r>
              <a:rPr lang="en-US" sz="2800" dirty="0">
                <a:latin typeface="Courier New" panose="02070309020205020404" pitchFamily="49" charset="0"/>
                <a:cs typeface="Courier New" panose="02070309020205020404" pitchFamily="49" charset="0"/>
              </a:rPr>
              <a:t>	sort the edges by weight</a:t>
            </a:r>
          </a:p>
          <a:p>
            <a:pPr>
              <a:spcBef>
                <a:spcPts val="200"/>
              </a:spcBef>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foreach</a:t>
            </a:r>
            <a:r>
              <a:rPr lang="en-US" sz="2800" dirty="0">
                <a:latin typeface="Courier New" panose="02070309020205020404" pitchFamily="49" charset="0"/>
                <a:cs typeface="Courier New" panose="02070309020205020404" pitchFamily="49" charset="0"/>
              </a:rPr>
              <a:t>(edge (u, v) in sorted order){</a:t>
            </a:r>
          </a:p>
          <a:p>
            <a:pPr>
              <a:spcBef>
                <a:spcPts val="200"/>
              </a:spcBef>
            </a:pPr>
            <a:r>
              <a:rPr lang="en-US" sz="2800" dirty="0">
                <a:latin typeface="Courier New" panose="02070309020205020404" pitchFamily="49" charset="0"/>
                <a:cs typeface="Courier New" panose="02070309020205020404" pitchFamily="49" charset="0"/>
              </a:rPr>
              <a:t>		if(u and v are in different components){</a:t>
            </a:r>
          </a:p>
          <a:p>
            <a:pPr>
              <a:spcBef>
                <a:spcPts val="200"/>
              </a:spcBef>
            </a:pPr>
            <a:r>
              <a:rPr lang="en-US" sz="2800" dirty="0">
                <a:latin typeface="Courier New" panose="02070309020205020404" pitchFamily="49" charset="0"/>
                <a:cs typeface="Courier New" panose="02070309020205020404" pitchFamily="49" charset="0"/>
              </a:rPr>
              <a:t>			add (</a:t>
            </a:r>
            <a:r>
              <a:rPr lang="en-US" sz="2800" dirty="0" err="1">
                <a:latin typeface="Courier New" panose="02070309020205020404" pitchFamily="49" charset="0"/>
                <a:cs typeface="Courier New" panose="02070309020205020404" pitchFamily="49" charset="0"/>
              </a:rPr>
              <a:t>u,v</a:t>
            </a:r>
            <a:r>
              <a:rPr lang="en-US" sz="2800" dirty="0">
                <a:latin typeface="Courier New" panose="02070309020205020404" pitchFamily="49" charset="0"/>
                <a:cs typeface="Courier New" panose="02070309020205020404" pitchFamily="49" charset="0"/>
              </a:rPr>
              <a:t>) to the MST</a:t>
            </a:r>
          </a:p>
          <a:p>
            <a:pPr>
              <a:spcBef>
                <a:spcPts val="200"/>
              </a:spcBef>
            </a:pPr>
            <a:r>
              <a:rPr lang="en-US" sz="2800" dirty="0">
                <a:latin typeface="Courier New" panose="02070309020205020404" pitchFamily="49" charset="0"/>
                <a:cs typeface="Courier New" panose="02070309020205020404" pitchFamily="49" charset="0"/>
              </a:rPr>
              <a:t>			Update u and v to be in the same component</a:t>
            </a:r>
          </a:p>
          <a:p>
            <a:pPr>
              <a:spcBef>
                <a:spcPts val="200"/>
              </a:spcBef>
            </a:pPr>
            <a:r>
              <a:rPr lang="en-US" sz="2800" dirty="0">
                <a:latin typeface="Courier New" panose="02070309020205020404" pitchFamily="49" charset="0"/>
                <a:cs typeface="Courier New" panose="02070309020205020404" pitchFamily="49" charset="0"/>
              </a:rPr>
              <a:t>		}</a:t>
            </a:r>
          </a:p>
          <a:p>
            <a:pPr>
              <a:spcBef>
                <a:spcPts val="200"/>
              </a:spcBef>
            </a:pPr>
            <a:r>
              <a:rPr lang="en-US" sz="2800" dirty="0">
                <a:latin typeface="Courier New" panose="02070309020205020404" pitchFamily="49" charset="0"/>
                <a:cs typeface="Courier New" panose="02070309020205020404" pitchFamily="49" charset="0"/>
              </a:rPr>
              <a:t>	}</a:t>
            </a:r>
            <a:endParaRPr lang="en-US" sz="2800" dirty="0"/>
          </a:p>
        </p:txBody>
      </p:sp>
    </p:spTree>
    <p:extLst>
      <p:ext uri="{BB962C8B-B14F-4D97-AF65-F5344CB8AC3E}">
        <p14:creationId xmlns:p14="http://schemas.microsoft.com/office/powerpoint/2010/main" val="359074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6" name="Oval 5"/>
          <p:cNvSpPr/>
          <p:nvPr/>
        </p:nvSpPr>
        <p:spPr>
          <a:xfrm>
            <a:off x="7625716" y="1988165"/>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a:t>
            </a:r>
          </a:p>
        </p:txBody>
      </p:sp>
      <p:sp>
        <p:nvSpPr>
          <p:cNvPr id="7" name="Oval 6"/>
          <p:cNvSpPr/>
          <p:nvPr/>
        </p:nvSpPr>
        <p:spPr>
          <a:xfrm>
            <a:off x="9323958" y="329414"/>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a:t>
            </a:r>
          </a:p>
        </p:txBody>
      </p:sp>
      <p:sp>
        <p:nvSpPr>
          <p:cNvPr id="8" name="Oval 7"/>
          <p:cNvSpPr/>
          <p:nvPr/>
        </p:nvSpPr>
        <p:spPr>
          <a:xfrm>
            <a:off x="8928719" y="28927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
            </a:r>
          </a:p>
        </p:txBody>
      </p:sp>
      <p:sp>
        <p:nvSpPr>
          <p:cNvPr id="9" name="Oval 8"/>
          <p:cNvSpPr/>
          <p:nvPr/>
        </p:nvSpPr>
        <p:spPr>
          <a:xfrm>
            <a:off x="11059690" y="2825644"/>
            <a:ext cx="590240" cy="577637"/>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a:t>
            </a:r>
          </a:p>
        </p:txBody>
      </p:sp>
      <p:sp>
        <p:nvSpPr>
          <p:cNvPr id="10" name="Oval 9"/>
          <p:cNvSpPr/>
          <p:nvPr/>
        </p:nvSpPr>
        <p:spPr>
          <a:xfrm>
            <a:off x="11255947" y="11821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a:t>
            </a:r>
          </a:p>
        </p:txBody>
      </p:sp>
      <p:sp>
        <p:nvSpPr>
          <p:cNvPr id="11" name="Oval 10"/>
          <p:cNvSpPr/>
          <p:nvPr/>
        </p:nvSpPr>
        <p:spPr>
          <a:xfrm>
            <a:off x="9038208" y="1807826"/>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a:t>
            </a:r>
          </a:p>
        </p:txBody>
      </p:sp>
      <p:cxnSp>
        <p:nvCxnSpPr>
          <p:cNvPr id="12" name="Straight Connector 11"/>
          <p:cNvCxnSpPr>
            <a:stCxn id="7" idx="2"/>
            <a:endCxn id="6" idx="7"/>
          </p:cNvCxnSpPr>
          <p:nvPr/>
        </p:nvCxnSpPr>
        <p:spPr>
          <a:xfrm flipH="1">
            <a:off x="7996061" y="541725"/>
            <a:ext cx="1327897" cy="15086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7996061" y="2350603"/>
            <a:ext cx="932658" cy="754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9145662" y="2232448"/>
            <a:ext cx="109489" cy="660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8059602" y="2020137"/>
            <a:ext cx="978606"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9408553" y="1394462"/>
            <a:ext cx="1847394" cy="475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11354810" y="1606773"/>
            <a:ext cx="118080" cy="1218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9362605" y="3105062"/>
            <a:ext cx="1783524" cy="2136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9757844" y="541725"/>
            <a:ext cx="1388285" cy="2368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9299064" y="1544589"/>
            <a:ext cx="2020424" cy="14103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9408553" y="2170264"/>
            <a:ext cx="1651137" cy="944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07738" y="961188"/>
            <a:ext cx="317944" cy="523220"/>
          </a:xfrm>
          <a:prstGeom prst="rect">
            <a:avLst/>
          </a:prstGeom>
          <a:noFill/>
        </p:spPr>
        <p:txBody>
          <a:bodyPr wrap="square" rtlCol="0">
            <a:spAutoFit/>
          </a:bodyPr>
          <a:lstStyle/>
          <a:p>
            <a:r>
              <a:rPr lang="en-US" sz="2800" dirty="0"/>
              <a:t>3</a:t>
            </a:r>
          </a:p>
        </p:txBody>
      </p:sp>
      <p:sp>
        <p:nvSpPr>
          <p:cNvPr id="23" name="TextBox 22"/>
          <p:cNvSpPr txBox="1"/>
          <p:nvPr/>
        </p:nvSpPr>
        <p:spPr>
          <a:xfrm>
            <a:off x="10051405" y="840373"/>
            <a:ext cx="317944" cy="523220"/>
          </a:xfrm>
          <a:prstGeom prst="rect">
            <a:avLst/>
          </a:prstGeom>
          <a:noFill/>
        </p:spPr>
        <p:txBody>
          <a:bodyPr wrap="square" rtlCol="0">
            <a:spAutoFit/>
          </a:bodyPr>
          <a:lstStyle/>
          <a:p>
            <a:r>
              <a:rPr lang="en-US" sz="2800" dirty="0"/>
              <a:t>6</a:t>
            </a:r>
          </a:p>
        </p:txBody>
      </p:sp>
      <p:sp>
        <p:nvSpPr>
          <p:cNvPr id="24" name="TextBox 23"/>
          <p:cNvSpPr txBox="1"/>
          <p:nvPr/>
        </p:nvSpPr>
        <p:spPr>
          <a:xfrm>
            <a:off x="9605955" y="1330537"/>
            <a:ext cx="317944" cy="523220"/>
          </a:xfrm>
          <a:prstGeom prst="rect">
            <a:avLst/>
          </a:prstGeom>
          <a:noFill/>
        </p:spPr>
        <p:txBody>
          <a:bodyPr wrap="square" rtlCol="0">
            <a:spAutoFit/>
          </a:bodyPr>
          <a:lstStyle/>
          <a:p>
            <a:r>
              <a:rPr lang="en-US" sz="2800" dirty="0"/>
              <a:t>2</a:t>
            </a:r>
          </a:p>
        </p:txBody>
      </p:sp>
      <p:sp>
        <p:nvSpPr>
          <p:cNvPr id="25" name="TextBox 24"/>
          <p:cNvSpPr txBox="1"/>
          <p:nvPr/>
        </p:nvSpPr>
        <p:spPr>
          <a:xfrm>
            <a:off x="8481984" y="1634535"/>
            <a:ext cx="317944" cy="523220"/>
          </a:xfrm>
          <a:prstGeom prst="rect">
            <a:avLst/>
          </a:prstGeom>
          <a:noFill/>
        </p:spPr>
        <p:txBody>
          <a:bodyPr wrap="square" rtlCol="0">
            <a:spAutoFit/>
          </a:bodyPr>
          <a:lstStyle/>
          <a:p>
            <a:r>
              <a:rPr lang="en-US" sz="2800" dirty="0"/>
              <a:t>1</a:t>
            </a:r>
          </a:p>
        </p:txBody>
      </p:sp>
      <p:sp>
        <p:nvSpPr>
          <p:cNvPr id="26" name="TextBox 25"/>
          <p:cNvSpPr txBox="1"/>
          <p:nvPr/>
        </p:nvSpPr>
        <p:spPr>
          <a:xfrm>
            <a:off x="8319444" y="2774690"/>
            <a:ext cx="317944" cy="523220"/>
          </a:xfrm>
          <a:prstGeom prst="rect">
            <a:avLst/>
          </a:prstGeom>
          <a:noFill/>
        </p:spPr>
        <p:txBody>
          <a:bodyPr wrap="square" rtlCol="0">
            <a:spAutoFit/>
          </a:bodyPr>
          <a:lstStyle/>
          <a:p>
            <a:r>
              <a:rPr lang="en-US" sz="2800" dirty="0"/>
              <a:t>4</a:t>
            </a:r>
          </a:p>
        </p:txBody>
      </p:sp>
      <p:sp>
        <p:nvSpPr>
          <p:cNvPr id="27" name="TextBox 26"/>
          <p:cNvSpPr txBox="1"/>
          <p:nvPr/>
        </p:nvSpPr>
        <p:spPr>
          <a:xfrm>
            <a:off x="8905743" y="2313586"/>
            <a:ext cx="317944" cy="523220"/>
          </a:xfrm>
          <a:prstGeom prst="rect">
            <a:avLst/>
          </a:prstGeom>
          <a:noFill/>
        </p:spPr>
        <p:txBody>
          <a:bodyPr wrap="square" rtlCol="0">
            <a:spAutoFit/>
          </a:bodyPr>
          <a:lstStyle/>
          <a:p>
            <a:r>
              <a:rPr lang="en-US" sz="2800" dirty="0"/>
              <a:t>5</a:t>
            </a:r>
          </a:p>
        </p:txBody>
      </p:sp>
      <p:sp>
        <p:nvSpPr>
          <p:cNvPr id="28" name="TextBox 27"/>
          <p:cNvSpPr txBox="1"/>
          <p:nvPr/>
        </p:nvSpPr>
        <p:spPr>
          <a:xfrm>
            <a:off x="10051405" y="3219551"/>
            <a:ext cx="317944" cy="523220"/>
          </a:xfrm>
          <a:prstGeom prst="rect">
            <a:avLst/>
          </a:prstGeom>
          <a:noFill/>
        </p:spPr>
        <p:txBody>
          <a:bodyPr wrap="square" rtlCol="0">
            <a:spAutoFit/>
          </a:bodyPr>
          <a:lstStyle/>
          <a:p>
            <a:r>
              <a:rPr lang="en-US" sz="2800" dirty="0"/>
              <a:t>8</a:t>
            </a:r>
          </a:p>
        </p:txBody>
      </p:sp>
      <p:sp>
        <p:nvSpPr>
          <p:cNvPr id="29" name="TextBox 28"/>
          <p:cNvSpPr txBox="1"/>
          <p:nvPr/>
        </p:nvSpPr>
        <p:spPr>
          <a:xfrm>
            <a:off x="11585615" y="2191493"/>
            <a:ext cx="317944" cy="523220"/>
          </a:xfrm>
          <a:prstGeom prst="rect">
            <a:avLst/>
          </a:prstGeom>
          <a:noFill/>
        </p:spPr>
        <p:txBody>
          <a:bodyPr wrap="square" rtlCol="0">
            <a:spAutoFit/>
          </a:bodyPr>
          <a:lstStyle/>
          <a:p>
            <a:r>
              <a:rPr lang="en-US" sz="2800" dirty="0"/>
              <a:t>9</a:t>
            </a:r>
          </a:p>
        </p:txBody>
      </p:sp>
      <p:sp>
        <p:nvSpPr>
          <p:cNvPr id="30" name="TextBox 29"/>
          <p:cNvSpPr txBox="1"/>
          <p:nvPr/>
        </p:nvSpPr>
        <p:spPr>
          <a:xfrm>
            <a:off x="9476612" y="1945007"/>
            <a:ext cx="619638" cy="523220"/>
          </a:xfrm>
          <a:prstGeom prst="rect">
            <a:avLst/>
          </a:prstGeom>
          <a:noFill/>
        </p:spPr>
        <p:txBody>
          <a:bodyPr wrap="square" rtlCol="0">
            <a:spAutoFit/>
          </a:bodyPr>
          <a:lstStyle/>
          <a:p>
            <a:r>
              <a:rPr lang="en-US" sz="2800" dirty="0"/>
              <a:t>10</a:t>
            </a:r>
          </a:p>
        </p:txBody>
      </p:sp>
      <p:sp>
        <p:nvSpPr>
          <p:cNvPr id="31" name="TextBox 30"/>
          <p:cNvSpPr txBox="1"/>
          <p:nvPr/>
        </p:nvSpPr>
        <p:spPr>
          <a:xfrm>
            <a:off x="9595471" y="2543695"/>
            <a:ext cx="317944" cy="523220"/>
          </a:xfrm>
          <a:prstGeom prst="rect">
            <a:avLst/>
          </a:prstGeom>
          <a:noFill/>
        </p:spPr>
        <p:txBody>
          <a:bodyPr wrap="square" rtlCol="0">
            <a:spAutoFit/>
          </a:bodyPr>
          <a:lstStyle/>
          <a:p>
            <a:r>
              <a:rPr lang="en-US" sz="2800" dirty="0"/>
              <a:t>7</a:t>
            </a:r>
          </a:p>
        </p:txBody>
      </p:sp>
      <p:sp>
        <p:nvSpPr>
          <p:cNvPr id="33" name="TextBox 32"/>
          <p:cNvSpPr txBox="1"/>
          <p:nvPr/>
        </p:nvSpPr>
        <p:spPr>
          <a:xfrm>
            <a:off x="179039" y="1528614"/>
            <a:ext cx="7534656" cy="2790508"/>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KruskalMST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each vertex to be a connected component</a:t>
            </a:r>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sort the edges by weight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(u, v) in sorted order){</a:t>
            </a:r>
          </a:p>
          <a:p>
            <a:pPr>
              <a:spcBef>
                <a:spcPts val="200"/>
              </a:spcBef>
            </a:pPr>
            <a:r>
              <a:rPr lang="en-US" dirty="0">
                <a:latin typeface="Courier New" panose="02070309020205020404" pitchFamily="49" charset="0"/>
                <a:cs typeface="Courier New" panose="02070309020205020404" pitchFamily="49" charset="0"/>
              </a:rPr>
              <a:t>		if(u and v are in different components){</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to the MST</a:t>
            </a:r>
          </a:p>
          <a:p>
            <a:pPr>
              <a:spcBef>
                <a:spcPts val="200"/>
              </a:spcBef>
            </a:pPr>
            <a:r>
              <a:rPr lang="en-US" dirty="0">
                <a:latin typeface="Courier New" panose="02070309020205020404" pitchFamily="49" charset="0"/>
                <a:cs typeface="Courier New" panose="02070309020205020404" pitchFamily="49" charset="0"/>
              </a:rPr>
              <a:t>			Update u and v to be in the same component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p:graphicFrame>
        <p:nvGraphicFramePr>
          <p:cNvPr id="44" name="Table 43"/>
          <p:cNvGraphicFramePr>
            <a:graphicFrameLocks noGrp="1"/>
          </p:cNvGraphicFramePr>
          <p:nvPr>
            <p:extLst/>
          </p:nvPr>
        </p:nvGraphicFramePr>
        <p:xfrm>
          <a:off x="1519295" y="4036208"/>
          <a:ext cx="4778313" cy="2560320"/>
        </p:xfrm>
        <a:graphic>
          <a:graphicData uri="http://schemas.openxmlformats.org/drawingml/2006/table">
            <a:tbl>
              <a:tblPr firstRow="1" bandRow="1">
                <a:tableStyleId>{5C22544A-7EE6-4342-B048-85BDC9FD1C3A}</a:tableStyleId>
              </a:tblPr>
              <a:tblGrid>
                <a:gridCol w="1592771">
                  <a:extLst>
                    <a:ext uri="{9D8B030D-6E8A-4147-A177-3AD203B41FA5}">
                      <a16:colId xmlns:a16="http://schemas.microsoft.com/office/drawing/2014/main" val="20000"/>
                    </a:ext>
                  </a:extLst>
                </a:gridCol>
                <a:gridCol w="1176269">
                  <a:extLst>
                    <a:ext uri="{9D8B030D-6E8A-4147-A177-3AD203B41FA5}">
                      <a16:colId xmlns:a16="http://schemas.microsoft.com/office/drawing/2014/main" val="20001"/>
                    </a:ext>
                  </a:extLst>
                </a:gridCol>
                <a:gridCol w="2009273">
                  <a:extLst>
                    <a:ext uri="{9D8B030D-6E8A-4147-A177-3AD203B41FA5}">
                      <a16:colId xmlns:a16="http://schemas.microsoft.com/office/drawing/2014/main" val="20002"/>
                    </a:ext>
                  </a:extLst>
                </a:gridCol>
              </a:tblGrid>
              <a:tr h="0">
                <a:tc>
                  <a:txBody>
                    <a:bodyPr/>
                    <a:lstStyle/>
                    <a:p>
                      <a:r>
                        <a:rPr lang="en-US" sz="2200" dirty="0"/>
                        <a:t>Edge</a:t>
                      </a:r>
                    </a:p>
                  </a:txBody>
                  <a:tcPr/>
                </a:tc>
                <a:tc>
                  <a:txBody>
                    <a:bodyPr/>
                    <a:lstStyle/>
                    <a:p>
                      <a:r>
                        <a:rPr lang="en-US" sz="2200" dirty="0"/>
                        <a:t>Include?</a:t>
                      </a:r>
                    </a:p>
                  </a:txBody>
                  <a:tcPr/>
                </a:tc>
                <a:tc>
                  <a:txBody>
                    <a:bodyPr/>
                    <a:lstStyle/>
                    <a:p>
                      <a:r>
                        <a:rPr lang="en-US" sz="2200" dirty="0"/>
                        <a:t>Reason</a:t>
                      </a:r>
                    </a:p>
                  </a:txBody>
                  <a:tcPr/>
                </a:tc>
                <a:extLst>
                  <a:ext uri="{0D108BD9-81ED-4DB2-BD59-A6C34878D82A}">
                    <a16:rowId xmlns:a16="http://schemas.microsoft.com/office/drawing/2014/main" val="10000"/>
                  </a:ext>
                </a:extLst>
              </a:tr>
              <a:tr h="370840">
                <a:tc>
                  <a:txBody>
                    <a:bodyPr/>
                    <a:lstStyle/>
                    <a:p>
                      <a:r>
                        <a:rPr lang="en-US" sz="2200" dirty="0"/>
                        <a:t>(A,C)</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sz="2200" dirty="0"/>
                        <a:t>(C,E)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sz="2200" dirty="0"/>
                        <a:t>(A,B)</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sz="2200" dirty="0"/>
                        <a:t>(A,D)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sz="2200" dirty="0"/>
                        <a:t>(C,D)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aphicFrame>
        <p:nvGraphicFramePr>
          <p:cNvPr id="45" name="Table 44"/>
          <p:cNvGraphicFramePr>
            <a:graphicFrameLocks noGrp="1"/>
          </p:cNvGraphicFramePr>
          <p:nvPr>
            <p:extLst/>
          </p:nvPr>
        </p:nvGraphicFramePr>
        <p:xfrm>
          <a:off x="6600482" y="4013225"/>
          <a:ext cx="4778313" cy="2560320"/>
        </p:xfrm>
        <a:graphic>
          <a:graphicData uri="http://schemas.openxmlformats.org/drawingml/2006/table">
            <a:tbl>
              <a:tblPr firstRow="1" bandRow="1">
                <a:tableStyleId>{5C22544A-7EE6-4342-B048-85BDC9FD1C3A}</a:tableStyleId>
              </a:tblPr>
              <a:tblGrid>
                <a:gridCol w="1725371">
                  <a:extLst>
                    <a:ext uri="{9D8B030D-6E8A-4147-A177-3AD203B41FA5}">
                      <a16:colId xmlns:a16="http://schemas.microsoft.com/office/drawing/2014/main" val="20000"/>
                    </a:ext>
                  </a:extLst>
                </a:gridCol>
                <a:gridCol w="791998">
                  <a:extLst>
                    <a:ext uri="{9D8B030D-6E8A-4147-A177-3AD203B41FA5}">
                      <a16:colId xmlns:a16="http://schemas.microsoft.com/office/drawing/2014/main" val="20001"/>
                    </a:ext>
                  </a:extLst>
                </a:gridCol>
                <a:gridCol w="2260944">
                  <a:extLst>
                    <a:ext uri="{9D8B030D-6E8A-4147-A177-3AD203B41FA5}">
                      <a16:colId xmlns:a16="http://schemas.microsoft.com/office/drawing/2014/main" val="20002"/>
                    </a:ext>
                  </a:extLst>
                </a:gridCol>
              </a:tblGrid>
              <a:tr h="0">
                <a:tc>
                  <a:txBody>
                    <a:bodyPr/>
                    <a:lstStyle/>
                    <a:p>
                      <a:r>
                        <a:rPr lang="en-US" sz="2200" dirty="0"/>
                        <a:t>Edge (cont.)</a:t>
                      </a:r>
                    </a:p>
                  </a:txBody>
                  <a:tcPr/>
                </a:tc>
                <a:tc>
                  <a:txBody>
                    <a:bodyPr/>
                    <a:lstStyle/>
                    <a:p>
                      <a:r>
                        <a:rPr lang="en-US" sz="2200" dirty="0" err="1"/>
                        <a:t>Inc</a:t>
                      </a:r>
                      <a:r>
                        <a:rPr lang="en-US" sz="2200" dirty="0"/>
                        <a:t>?</a:t>
                      </a:r>
                    </a:p>
                  </a:txBody>
                  <a:tcPr/>
                </a:tc>
                <a:tc>
                  <a:txBody>
                    <a:bodyPr/>
                    <a:lstStyle/>
                    <a:p>
                      <a:r>
                        <a:rPr lang="en-US" sz="2200" dirty="0"/>
                        <a:t>Reason</a:t>
                      </a:r>
                    </a:p>
                  </a:txBody>
                  <a:tcPr/>
                </a:tc>
                <a:extLst>
                  <a:ext uri="{0D108BD9-81ED-4DB2-BD59-A6C34878D82A}">
                    <a16:rowId xmlns:a16="http://schemas.microsoft.com/office/drawing/2014/main" val="10000"/>
                  </a:ext>
                </a:extLst>
              </a:tr>
              <a:tr h="370840">
                <a:tc>
                  <a:txBody>
                    <a:bodyPr/>
                    <a:lstStyle/>
                    <a:p>
                      <a:r>
                        <a:rPr lang="en-US" sz="2200" dirty="0"/>
                        <a:t>(B,F)</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sz="2200" dirty="0"/>
                        <a:t>(D,E)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sz="2200" dirty="0"/>
                        <a:t>(D,F)</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sz="2200" dirty="0"/>
                        <a:t>(E,F)</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sz="2200" dirty="0"/>
                        <a:t>(C,F)</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491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5"/>
                                        </p:tgtEl>
                                        <p:attrNameLst>
                                          <p:attrName>stroke.color</p:attrName>
                                        </p:attrNameLst>
                                      </p:cBhvr>
                                      <p:to>
                                        <a:srgbClr val="00B050"/>
                                      </p:to>
                                    </p:animClr>
                                    <p:set>
                                      <p:cBhvr>
                                        <p:cTn id="7" dur="2000" fill="hold"/>
                                        <p:tgtEl>
                                          <p:spTgt spid="15"/>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6"/>
                                        </p:tgtEl>
                                        <p:attrNameLst>
                                          <p:attrName>stroke.color</p:attrName>
                                        </p:attrNameLst>
                                      </p:cBhvr>
                                      <p:to>
                                        <a:srgbClr val="00B050"/>
                                      </p:to>
                                    </p:animClr>
                                    <p:set>
                                      <p:cBhvr>
                                        <p:cTn id="12" dur="2000" fill="hold"/>
                                        <p:tgtEl>
                                          <p:spTgt spid="16"/>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12"/>
                                        </p:tgtEl>
                                        <p:attrNameLst>
                                          <p:attrName>stroke.color</p:attrName>
                                        </p:attrNameLst>
                                      </p:cBhvr>
                                      <p:to>
                                        <a:srgbClr val="00B050"/>
                                      </p:to>
                                    </p:animClr>
                                    <p:set>
                                      <p:cBhvr>
                                        <p:cTn id="17" dur="2000" fill="hold"/>
                                        <p:tgtEl>
                                          <p:spTgt spid="12"/>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2000" fill="hold"/>
                                        <p:tgtEl>
                                          <p:spTgt spid="13"/>
                                        </p:tgtEl>
                                        <p:attrNameLst>
                                          <p:attrName>stroke.color</p:attrName>
                                        </p:attrNameLst>
                                      </p:cBhvr>
                                      <p:to>
                                        <a:srgbClr val="00B050"/>
                                      </p:to>
                                    </p:animClr>
                                    <p:set>
                                      <p:cBhvr>
                                        <p:cTn id="22" dur="2000" fill="hold"/>
                                        <p:tgtEl>
                                          <p:spTgt spid="13"/>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14"/>
                                        </p:tgtEl>
                                        <p:attrNameLst>
                                          <p:attrName>stroke.color</p:attrName>
                                        </p:attrNameLst>
                                      </p:cBhvr>
                                      <p:to>
                                        <a:srgbClr val="FF0000"/>
                                      </p:to>
                                    </p:animClr>
                                    <p:set>
                                      <p:cBhvr>
                                        <p:cTn id="27" dur="2000" fill="hold"/>
                                        <p:tgtEl>
                                          <p:spTgt spid="14"/>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2000" fill="hold"/>
                                        <p:tgtEl>
                                          <p:spTgt spid="19"/>
                                        </p:tgtEl>
                                        <p:attrNameLst>
                                          <p:attrName>stroke.color</p:attrName>
                                        </p:attrNameLst>
                                      </p:cBhvr>
                                      <p:to>
                                        <a:srgbClr val="00B050"/>
                                      </p:to>
                                    </p:animClr>
                                    <p:set>
                                      <p:cBhvr>
                                        <p:cTn id="32" dur="2000" fill="hold"/>
                                        <p:tgtEl>
                                          <p:spTgt spid="19"/>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20"/>
                                        </p:tgtEl>
                                        <p:attrNameLst>
                                          <p:attrName>stroke.color</p:attrName>
                                        </p:attrNameLst>
                                      </p:cBhvr>
                                      <p:to>
                                        <a:srgbClr val="FF0000"/>
                                      </p:to>
                                    </p:animClr>
                                    <p:set>
                                      <p:cBhvr>
                                        <p:cTn id="37" dur="2000" fill="hold"/>
                                        <p:tgtEl>
                                          <p:spTgt spid="20"/>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18"/>
                                        </p:tgtEl>
                                        <p:attrNameLst>
                                          <p:attrName>stroke.color</p:attrName>
                                        </p:attrNameLst>
                                      </p:cBhvr>
                                      <p:to>
                                        <a:srgbClr val="FF0000"/>
                                      </p:to>
                                    </p:animClr>
                                    <p:set>
                                      <p:cBhvr>
                                        <p:cTn id="42" dur="2000" fill="hold"/>
                                        <p:tgtEl>
                                          <p:spTgt spid="18"/>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dir="cw">
                                      <p:cBhvr>
                                        <p:cTn id="46" dur="2000" fill="hold"/>
                                        <p:tgtEl>
                                          <p:spTgt spid="17"/>
                                        </p:tgtEl>
                                        <p:attrNameLst>
                                          <p:attrName>stroke.color</p:attrName>
                                        </p:attrNameLst>
                                      </p:cBhvr>
                                      <p:to>
                                        <a:srgbClr val="FF0000"/>
                                      </p:to>
                                    </p:animClr>
                                    <p:set>
                                      <p:cBhvr>
                                        <p:cTn id="47" dur="2000" fill="hold"/>
                                        <p:tgtEl>
                                          <p:spTgt spid="17"/>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21"/>
                                        </p:tgtEl>
                                        <p:attrNameLst>
                                          <p:attrName>stroke.color</p:attrName>
                                        </p:attrNameLst>
                                      </p:cBhvr>
                                      <p:to>
                                        <a:srgbClr val="FF0000"/>
                                      </p:to>
                                    </p:animClr>
                                    <p:set>
                                      <p:cBhvr>
                                        <p:cTn id="52" dur="2000" fill="hold"/>
                                        <p:tgtEl>
                                          <p:spTgt spid="2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6" name="Oval 5"/>
          <p:cNvSpPr/>
          <p:nvPr/>
        </p:nvSpPr>
        <p:spPr>
          <a:xfrm>
            <a:off x="7625716" y="1988165"/>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a:t>
            </a:r>
          </a:p>
        </p:txBody>
      </p:sp>
      <p:sp>
        <p:nvSpPr>
          <p:cNvPr id="7" name="Oval 6"/>
          <p:cNvSpPr/>
          <p:nvPr/>
        </p:nvSpPr>
        <p:spPr>
          <a:xfrm>
            <a:off x="9323958" y="329414"/>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a:t>
            </a:r>
          </a:p>
        </p:txBody>
      </p:sp>
      <p:sp>
        <p:nvSpPr>
          <p:cNvPr id="8" name="Oval 7"/>
          <p:cNvSpPr/>
          <p:nvPr/>
        </p:nvSpPr>
        <p:spPr>
          <a:xfrm>
            <a:off x="8928719" y="28927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
            </a:r>
          </a:p>
        </p:txBody>
      </p:sp>
      <p:sp>
        <p:nvSpPr>
          <p:cNvPr id="9" name="Oval 8"/>
          <p:cNvSpPr/>
          <p:nvPr/>
        </p:nvSpPr>
        <p:spPr>
          <a:xfrm>
            <a:off x="11059690" y="2825644"/>
            <a:ext cx="590240" cy="577637"/>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a:t>
            </a:r>
          </a:p>
        </p:txBody>
      </p:sp>
      <p:sp>
        <p:nvSpPr>
          <p:cNvPr id="10" name="Oval 9"/>
          <p:cNvSpPr/>
          <p:nvPr/>
        </p:nvSpPr>
        <p:spPr>
          <a:xfrm>
            <a:off x="11255947" y="1182151"/>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a:t>
            </a:r>
          </a:p>
        </p:txBody>
      </p:sp>
      <p:sp>
        <p:nvSpPr>
          <p:cNvPr id="11" name="Oval 10"/>
          <p:cNvSpPr/>
          <p:nvPr/>
        </p:nvSpPr>
        <p:spPr>
          <a:xfrm>
            <a:off x="9038208" y="1807826"/>
            <a:ext cx="433886" cy="4246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a:t>
            </a:r>
          </a:p>
        </p:txBody>
      </p:sp>
      <p:cxnSp>
        <p:nvCxnSpPr>
          <p:cNvPr id="12" name="Straight Connector 11"/>
          <p:cNvCxnSpPr>
            <a:stCxn id="7" idx="2"/>
            <a:endCxn id="6" idx="7"/>
          </p:cNvCxnSpPr>
          <p:nvPr/>
        </p:nvCxnSpPr>
        <p:spPr>
          <a:xfrm flipH="1">
            <a:off x="7996061" y="541725"/>
            <a:ext cx="1327897" cy="15086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7996061" y="2350603"/>
            <a:ext cx="932658" cy="754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9145662" y="2232448"/>
            <a:ext cx="109489" cy="660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8059602" y="2020137"/>
            <a:ext cx="978606"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9408553" y="1394462"/>
            <a:ext cx="1847394" cy="475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11354810" y="1606773"/>
            <a:ext cx="118080" cy="1218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9362605" y="3105062"/>
            <a:ext cx="1783524" cy="2136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9757844" y="541725"/>
            <a:ext cx="1388285" cy="2368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9299064" y="1544589"/>
            <a:ext cx="2020424" cy="14103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9408553" y="2170264"/>
            <a:ext cx="1651137" cy="944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07738" y="961188"/>
            <a:ext cx="317944" cy="523220"/>
          </a:xfrm>
          <a:prstGeom prst="rect">
            <a:avLst/>
          </a:prstGeom>
          <a:noFill/>
        </p:spPr>
        <p:txBody>
          <a:bodyPr wrap="square" rtlCol="0">
            <a:spAutoFit/>
          </a:bodyPr>
          <a:lstStyle/>
          <a:p>
            <a:r>
              <a:rPr lang="en-US" sz="2800" dirty="0"/>
              <a:t>3</a:t>
            </a:r>
          </a:p>
        </p:txBody>
      </p:sp>
      <p:sp>
        <p:nvSpPr>
          <p:cNvPr id="23" name="TextBox 22"/>
          <p:cNvSpPr txBox="1"/>
          <p:nvPr/>
        </p:nvSpPr>
        <p:spPr>
          <a:xfrm>
            <a:off x="10051405" y="840373"/>
            <a:ext cx="317944" cy="523220"/>
          </a:xfrm>
          <a:prstGeom prst="rect">
            <a:avLst/>
          </a:prstGeom>
          <a:noFill/>
        </p:spPr>
        <p:txBody>
          <a:bodyPr wrap="square" rtlCol="0">
            <a:spAutoFit/>
          </a:bodyPr>
          <a:lstStyle/>
          <a:p>
            <a:r>
              <a:rPr lang="en-US" sz="2800" dirty="0"/>
              <a:t>6</a:t>
            </a:r>
          </a:p>
        </p:txBody>
      </p:sp>
      <p:sp>
        <p:nvSpPr>
          <p:cNvPr id="24" name="TextBox 23"/>
          <p:cNvSpPr txBox="1"/>
          <p:nvPr/>
        </p:nvSpPr>
        <p:spPr>
          <a:xfrm>
            <a:off x="9605955" y="1330537"/>
            <a:ext cx="317944" cy="523220"/>
          </a:xfrm>
          <a:prstGeom prst="rect">
            <a:avLst/>
          </a:prstGeom>
          <a:noFill/>
        </p:spPr>
        <p:txBody>
          <a:bodyPr wrap="square" rtlCol="0">
            <a:spAutoFit/>
          </a:bodyPr>
          <a:lstStyle/>
          <a:p>
            <a:r>
              <a:rPr lang="en-US" sz="2800" dirty="0"/>
              <a:t>2</a:t>
            </a:r>
          </a:p>
        </p:txBody>
      </p:sp>
      <p:sp>
        <p:nvSpPr>
          <p:cNvPr id="25" name="TextBox 24"/>
          <p:cNvSpPr txBox="1"/>
          <p:nvPr/>
        </p:nvSpPr>
        <p:spPr>
          <a:xfrm>
            <a:off x="8481984" y="1634535"/>
            <a:ext cx="317944" cy="523220"/>
          </a:xfrm>
          <a:prstGeom prst="rect">
            <a:avLst/>
          </a:prstGeom>
          <a:noFill/>
        </p:spPr>
        <p:txBody>
          <a:bodyPr wrap="square" rtlCol="0">
            <a:spAutoFit/>
          </a:bodyPr>
          <a:lstStyle/>
          <a:p>
            <a:r>
              <a:rPr lang="en-US" sz="2800" dirty="0"/>
              <a:t>1</a:t>
            </a:r>
          </a:p>
        </p:txBody>
      </p:sp>
      <p:sp>
        <p:nvSpPr>
          <p:cNvPr id="26" name="TextBox 25"/>
          <p:cNvSpPr txBox="1"/>
          <p:nvPr/>
        </p:nvSpPr>
        <p:spPr>
          <a:xfrm>
            <a:off x="8319444" y="2774690"/>
            <a:ext cx="317944" cy="523220"/>
          </a:xfrm>
          <a:prstGeom prst="rect">
            <a:avLst/>
          </a:prstGeom>
          <a:noFill/>
        </p:spPr>
        <p:txBody>
          <a:bodyPr wrap="square" rtlCol="0">
            <a:spAutoFit/>
          </a:bodyPr>
          <a:lstStyle/>
          <a:p>
            <a:r>
              <a:rPr lang="en-US" sz="2800" dirty="0"/>
              <a:t>4</a:t>
            </a:r>
          </a:p>
        </p:txBody>
      </p:sp>
      <p:sp>
        <p:nvSpPr>
          <p:cNvPr id="27" name="TextBox 26"/>
          <p:cNvSpPr txBox="1"/>
          <p:nvPr/>
        </p:nvSpPr>
        <p:spPr>
          <a:xfrm>
            <a:off x="8905743" y="2313586"/>
            <a:ext cx="317944" cy="523220"/>
          </a:xfrm>
          <a:prstGeom prst="rect">
            <a:avLst/>
          </a:prstGeom>
          <a:noFill/>
        </p:spPr>
        <p:txBody>
          <a:bodyPr wrap="square" rtlCol="0">
            <a:spAutoFit/>
          </a:bodyPr>
          <a:lstStyle/>
          <a:p>
            <a:r>
              <a:rPr lang="en-US" sz="2800" dirty="0"/>
              <a:t>5</a:t>
            </a:r>
          </a:p>
        </p:txBody>
      </p:sp>
      <p:sp>
        <p:nvSpPr>
          <p:cNvPr id="28" name="TextBox 27"/>
          <p:cNvSpPr txBox="1"/>
          <p:nvPr/>
        </p:nvSpPr>
        <p:spPr>
          <a:xfrm>
            <a:off x="10051405" y="3219551"/>
            <a:ext cx="317944" cy="523220"/>
          </a:xfrm>
          <a:prstGeom prst="rect">
            <a:avLst/>
          </a:prstGeom>
          <a:noFill/>
        </p:spPr>
        <p:txBody>
          <a:bodyPr wrap="square" rtlCol="0">
            <a:spAutoFit/>
          </a:bodyPr>
          <a:lstStyle/>
          <a:p>
            <a:r>
              <a:rPr lang="en-US" sz="2800" dirty="0"/>
              <a:t>8</a:t>
            </a:r>
          </a:p>
        </p:txBody>
      </p:sp>
      <p:sp>
        <p:nvSpPr>
          <p:cNvPr id="29" name="TextBox 28"/>
          <p:cNvSpPr txBox="1"/>
          <p:nvPr/>
        </p:nvSpPr>
        <p:spPr>
          <a:xfrm>
            <a:off x="11585615" y="2191493"/>
            <a:ext cx="317944" cy="523220"/>
          </a:xfrm>
          <a:prstGeom prst="rect">
            <a:avLst/>
          </a:prstGeom>
          <a:noFill/>
        </p:spPr>
        <p:txBody>
          <a:bodyPr wrap="square" rtlCol="0">
            <a:spAutoFit/>
          </a:bodyPr>
          <a:lstStyle/>
          <a:p>
            <a:r>
              <a:rPr lang="en-US" sz="2800" dirty="0"/>
              <a:t>9</a:t>
            </a:r>
          </a:p>
        </p:txBody>
      </p:sp>
      <p:sp>
        <p:nvSpPr>
          <p:cNvPr id="30" name="TextBox 29"/>
          <p:cNvSpPr txBox="1"/>
          <p:nvPr/>
        </p:nvSpPr>
        <p:spPr>
          <a:xfrm>
            <a:off x="9476612" y="1945007"/>
            <a:ext cx="619638" cy="523220"/>
          </a:xfrm>
          <a:prstGeom prst="rect">
            <a:avLst/>
          </a:prstGeom>
          <a:noFill/>
        </p:spPr>
        <p:txBody>
          <a:bodyPr wrap="square" rtlCol="0">
            <a:spAutoFit/>
          </a:bodyPr>
          <a:lstStyle/>
          <a:p>
            <a:r>
              <a:rPr lang="en-US" sz="2800" dirty="0"/>
              <a:t>10</a:t>
            </a:r>
          </a:p>
        </p:txBody>
      </p:sp>
      <p:sp>
        <p:nvSpPr>
          <p:cNvPr id="31" name="TextBox 30"/>
          <p:cNvSpPr txBox="1"/>
          <p:nvPr/>
        </p:nvSpPr>
        <p:spPr>
          <a:xfrm>
            <a:off x="9595471" y="2543695"/>
            <a:ext cx="317944" cy="523220"/>
          </a:xfrm>
          <a:prstGeom prst="rect">
            <a:avLst/>
          </a:prstGeom>
          <a:noFill/>
        </p:spPr>
        <p:txBody>
          <a:bodyPr wrap="square" rtlCol="0">
            <a:spAutoFit/>
          </a:bodyPr>
          <a:lstStyle/>
          <a:p>
            <a:r>
              <a:rPr lang="en-US" sz="2800" dirty="0"/>
              <a:t>7</a:t>
            </a:r>
          </a:p>
        </p:txBody>
      </p:sp>
      <p:sp>
        <p:nvSpPr>
          <p:cNvPr id="33" name="TextBox 32"/>
          <p:cNvSpPr txBox="1"/>
          <p:nvPr/>
        </p:nvSpPr>
        <p:spPr>
          <a:xfrm>
            <a:off x="179039" y="1528614"/>
            <a:ext cx="7534656" cy="2790508"/>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KruskalMST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each vertex to be a connected component</a:t>
            </a:r>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sort the edges by weight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(u, v) in sorted order){</a:t>
            </a:r>
          </a:p>
          <a:p>
            <a:pPr>
              <a:spcBef>
                <a:spcPts val="200"/>
              </a:spcBef>
            </a:pPr>
            <a:r>
              <a:rPr lang="en-US" dirty="0">
                <a:latin typeface="Courier New" panose="02070309020205020404" pitchFamily="49" charset="0"/>
                <a:cs typeface="Courier New" panose="02070309020205020404" pitchFamily="49" charset="0"/>
              </a:rPr>
              <a:t>		if(u and v are in different components){</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to the MST</a:t>
            </a:r>
          </a:p>
          <a:p>
            <a:pPr>
              <a:spcBef>
                <a:spcPts val="200"/>
              </a:spcBef>
            </a:pPr>
            <a:r>
              <a:rPr lang="en-US" dirty="0">
                <a:latin typeface="Courier New" panose="02070309020205020404" pitchFamily="49" charset="0"/>
                <a:cs typeface="Courier New" panose="02070309020205020404" pitchFamily="49" charset="0"/>
              </a:rPr>
              <a:t>			Update u and v to be in the same component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p:graphicFrame>
        <p:nvGraphicFramePr>
          <p:cNvPr id="44" name="Table 43"/>
          <p:cNvGraphicFramePr>
            <a:graphicFrameLocks noGrp="1"/>
          </p:cNvGraphicFramePr>
          <p:nvPr>
            <p:extLst/>
          </p:nvPr>
        </p:nvGraphicFramePr>
        <p:xfrm>
          <a:off x="1519295" y="4036208"/>
          <a:ext cx="4778313" cy="2560320"/>
        </p:xfrm>
        <a:graphic>
          <a:graphicData uri="http://schemas.openxmlformats.org/drawingml/2006/table">
            <a:tbl>
              <a:tblPr firstRow="1" bandRow="1">
                <a:tableStyleId>{5C22544A-7EE6-4342-B048-85BDC9FD1C3A}</a:tableStyleId>
              </a:tblPr>
              <a:tblGrid>
                <a:gridCol w="1592771">
                  <a:extLst>
                    <a:ext uri="{9D8B030D-6E8A-4147-A177-3AD203B41FA5}">
                      <a16:colId xmlns:a16="http://schemas.microsoft.com/office/drawing/2014/main" val="20000"/>
                    </a:ext>
                  </a:extLst>
                </a:gridCol>
                <a:gridCol w="1176269">
                  <a:extLst>
                    <a:ext uri="{9D8B030D-6E8A-4147-A177-3AD203B41FA5}">
                      <a16:colId xmlns:a16="http://schemas.microsoft.com/office/drawing/2014/main" val="20001"/>
                    </a:ext>
                  </a:extLst>
                </a:gridCol>
                <a:gridCol w="2009273">
                  <a:extLst>
                    <a:ext uri="{9D8B030D-6E8A-4147-A177-3AD203B41FA5}">
                      <a16:colId xmlns:a16="http://schemas.microsoft.com/office/drawing/2014/main" val="20002"/>
                    </a:ext>
                  </a:extLst>
                </a:gridCol>
              </a:tblGrid>
              <a:tr h="0">
                <a:tc>
                  <a:txBody>
                    <a:bodyPr/>
                    <a:lstStyle/>
                    <a:p>
                      <a:r>
                        <a:rPr lang="en-US" sz="2200" dirty="0"/>
                        <a:t>Edge</a:t>
                      </a:r>
                    </a:p>
                  </a:txBody>
                  <a:tcPr/>
                </a:tc>
                <a:tc>
                  <a:txBody>
                    <a:bodyPr/>
                    <a:lstStyle/>
                    <a:p>
                      <a:r>
                        <a:rPr lang="en-US" sz="2200" dirty="0"/>
                        <a:t>Include?</a:t>
                      </a:r>
                    </a:p>
                  </a:txBody>
                  <a:tcPr/>
                </a:tc>
                <a:tc>
                  <a:txBody>
                    <a:bodyPr/>
                    <a:lstStyle/>
                    <a:p>
                      <a:r>
                        <a:rPr lang="en-US" sz="2200" dirty="0"/>
                        <a:t>Reason</a:t>
                      </a:r>
                    </a:p>
                  </a:txBody>
                  <a:tcPr/>
                </a:tc>
                <a:extLst>
                  <a:ext uri="{0D108BD9-81ED-4DB2-BD59-A6C34878D82A}">
                    <a16:rowId xmlns:a16="http://schemas.microsoft.com/office/drawing/2014/main" val="10000"/>
                  </a:ext>
                </a:extLst>
              </a:tr>
              <a:tr h="370840">
                <a:tc>
                  <a:txBody>
                    <a:bodyPr/>
                    <a:lstStyle/>
                    <a:p>
                      <a:r>
                        <a:rPr lang="en-US" sz="2200" dirty="0"/>
                        <a:t>(A,C)</a:t>
                      </a:r>
                    </a:p>
                  </a:txBody>
                  <a:tcPr/>
                </a:tc>
                <a:tc>
                  <a:txBody>
                    <a:bodyPr/>
                    <a:lstStyle/>
                    <a:p>
                      <a:r>
                        <a:rPr lang="en-US" sz="2200" dirty="0"/>
                        <a:t>Yes</a:t>
                      </a:r>
                    </a:p>
                  </a:txBody>
                  <a:tcPr/>
                </a:tc>
                <a:tc>
                  <a:txBody>
                    <a:bodyPr/>
                    <a:lstStyle/>
                    <a:p>
                      <a:endParaRPr lang="en-US" sz="2200"/>
                    </a:p>
                  </a:txBody>
                  <a:tcPr/>
                </a:tc>
                <a:extLst>
                  <a:ext uri="{0D108BD9-81ED-4DB2-BD59-A6C34878D82A}">
                    <a16:rowId xmlns:a16="http://schemas.microsoft.com/office/drawing/2014/main" val="10001"/>
                  </a:ext>
                </a:extLst>
              </a:tr>
              <a:tr h="370840">
                <a:tc>
                  <a:txBody>
                    <a:bodyPr/>
                    <a:lstStyle/>
                    <a:p>
                      <a:r>
                        <a:rPr lang="en-US" sz="2200" dirty="0"/>
                        <a:t>(C,E)</a:t>
                      </a:r>
                    </a:p>
                  </a:txBody>
                  <a:tcPr/>
                </a:tc>
                <a:tc>
                  <a:txBody>
                    <a:bodyPr/>
                    <a:lstStyle/>
                    <a:p>
                      <a:r>
                        <a:rPr lang="en-US" sz="2200" dirty="0"/>
                        <a:t>Yes</a:t>
                      </a:r>
                    </a:p>
                  </a:txBody>
                  <a:tcPr/>
                </a:tc>
                <a:tc>
                  <a:txBody>
                    <a:bodyPr/>
                    <a:lstStyle/>
                    <a:p>
                      <a:endParaRPr lang="en-US" sz="2200"/>
                    </a:p>
                  </a:txBody>
                  <a:tcPr/>
                </a:tc>
                <a:extLst>
                  <a:ext uri="{0D108BD9-81ED-4DB2-BD59-A6C34878D82A}">
                    <a16:rowId xmlns:a16="http://schemas.microsoft.com/office/drawing/2014/main" val="10002"/>
                  </a:ext>
                </a:extLst>
              </a:tr>
              <a:tr h="370840">
                <a:tc>
                  <a:txBody>
                    <a:bodyPr/>
                    <a:lstStyle/>
                    <a:p>
                      <a:r>
                        <a:rPr lang="en-US" sz="2200" dirty="0"/>
                        <a:t>(A,B)</a:t>
                      </a:r>
                    </a:p>
                  </a:txBody>
                  <a:tcPr/>
                </a:tc>
                <a:tc>
                  <a:txBody>
                    <a:bodyPr/>
                    <a:lstStyle/>
                    <a:p>
                      <a:r>
                        <a:rPr lang="en-US" sz="2200" dirty="0"/>
                        <a:t>Yes</a:t>
                      </a:r>
                    </a:p>
                  </a:txBody>
                  <a:tcPr/>
                </a:tc>
                <a:tc>
                  <a:txBody>
                    <a:bodyPr/>
                    <a:lstStyle/>
                    <a:p>
                      <a:endParaRPr lang="en-US" sz="2200" dirty="0"/>
                    </a:p>
                  </a:txBody>
                  <a:tcPr/>
                </a:tc>
                <a:extLst>
                  <a:ext uri="{0D108BD9-81ED-4DB2-BD59-A6C34878D82A}">
                    <a16:rowId xmlns:a16="http://schemas.microsoft.com/office/drawing/2014/main" val="10003"/>
                  </a:ext>
                </a:extLst>
              </a:tr>
              <a:tr h="370840">
                <a:tc>
                  <a:txBody>
                    <a:bodyPr/>
                    <a:lstStyle/>
                    <a:p>
                      <a:r>
                        <a:rPr lang="en-US" sz="2200" dirty="0"/>
                        <a:t>(A,D)</a:t>
                      </a:r>
                    </a:p>
                  </a:txBody>
                  <a:tcPr/>
                </a:tc>
                <a:tc>
                  <a:txBody>
                    <a:bodyPr/>
                    <a:lstStyle/>
                    <a:p>
                      <a:r>
                        <a:rPr lang="en-US" sz="2200" dirty="0"/>
                        <a:t>Yes</a:t>
                      </a:r>
                    </a:p>
                  </a:txBody>
                  <a:tcPr/>
                </a:tc>
                <a:tc>
                  <a:txBody>
                    <a:bodyPr/>
                    <a:lstStyle/>
                    <a:p>
                      <a:endParaRPr lang="en-US" sz="2200" dirty="0"/>
                    </a:p>
                  </a:txBody>
                  <a:tcPr/>
                </a:tc>
                <a:extLst>
                  <a:ext uri="{0D108BD9-81ED-4DB2-BD59-A6C34878D82A}">
                    <a16:rowId xmlns:a16="http://schemas.microsoft.com/office/drawing/2014/main" val="10004"/>
                  </a:ext>
                </a:extLst>
              </a:tr>
              <a:tr h="370840">
                <a:tc>
                  <a:txBody>
                    <a:bodyPr/>
                    <a:lstStyle/>
                    <a:p>
                      <a:r>
                        <a:rPr lang="en-US" sz="2200" dirty="0"/>
                        <a:t>(C,D)</a:t>
                      </a:r>
                    </a:p>
                  </a:txBody>
                  <a:tcPr/>
                </a:tc>
                <a:tc>
                  <a:txBody>
                    <a:bodyPr/>
                    <a:lstStyle/>
                    <a:p>
                      <a:r>
                        <a:rPr lang="en-US" sz="2200" dirty="0"/>
                        <a:t>No</a:t>
                      </a:r>
                    </a:p>
                  </a:txBody>
                  <a:tcPr/>
                </a:tc>
                <a:tc>
                  <a:txBody>
                    <a:bodyPr/>
                    <a:lstStyle/>
                    <a:p>
                      <a:r>
                        <a:rPr lang="en-US" sz="2200" dirty="0"/>
                        <a:t>Cycle A,C,D,A</a:t>
                      </a:r>
                    </a:p>
                  </a:txBody>
                  <a:tcPr/>
                </a:tc>
                <a:extLst>
                  <a:ext uri="{0D108BD9-81ED-4DB2-BD59-A6C34878D82A}">
                    <a16:rowId xmlns:a16="http://schemas.microsoft.com/office/drawing/2014/main" val="10005"/>
                  </a:ext>
                </a:extLst>
              </a:tr>
            </a:tbl>
          </a:graphicData>
        </a:graphic>
      </p:graphicFrame>
      <p:graphicFrame>
        <p:nvGraphicFramePr>
          <p:cNvPr id="45" name="Table 44"/>
          <p:cNvGraphicFramePr>
            <a:graphicFrameLocks noGrp="1"/>
          </p:cNvGraphicFramePr>
          <p:nvPr>
            <p:extLst/>
          </p:nvPr>
        </p:nvGraphicFramePr>
        <p:xfrm>
          <a:off x="6600482" y="4013225"/>
          <a:ext cx="4778313" cy="2560320"/>
        </p:xfrm>
        <a:graphic>
          <a:graphicData uri="http://schemas.openxmlformats.org/drawingml/2006/table">
            <a:tbl>
              <a:tblPr firstRow="1" bandRow="1">
                <a:tableStyleId>{5C22544A-7EE6-4342-B048-85BDC9FD1C3A}</a:tableStyleId>
              </a:tblPr>
              <a:tblGrid>
                <a:gridCol w="1725371">
                  <a:extLst>
                    <a:ext uri="{9D8B030D-6E8A-4147-A177-3AD203B41FA5}">
                      <a16:colId xmlns:a16="http://schemas.microsoft.com/office/drawing/2014/main" val="20000"/>
                    </a:ext>
                  </a:extLst>
                </a:gridCol>
                <a:gridCol w="791998">
                  <a:extLst>
                    <a:ext uri="{9D8B030D-6E8A-4147-A177-3AD203B41FA5}">
                      <a16:colId xmlns:a16="http://schemas.microsoft.com/office/drawing/2014/main" val="20001"/>
                    </a:ext>
                  </a:extLst>
                </a:gridCol>
                <a:gridCol w="2260944">
                  <a:extLst>
                    <a:ext uri="{9D8B030D-6E8A-4147-A177-3AD203B41FA5}">
                      <a16:colId xmlns:a16="http://schemas.microsoft.com/office/drawing/2014/main" val="20002"/>
                    </a:ext>
                  </a:extLst>
                </a:gridCol>
              </a:tblGrid>
              <a:tr h="0">
                <a:tc>
                  <a:txBody>
                    <a:bodyPr/>
                    <a:lstStyle/>
                    <a:p>
                      <a:r>
                        <a:rPr lang="en-US" sz="2200" dirty="0"/>
                        <a:t>Edge (cont.)</a:t>
                      </a:r>
                    </a:p>
                  </a:txBody>
                  <a:tcPr/>
                </a:tc>
                <a:tc>
                  <a:txBody>
                    <a:bodyPr/>
                    <a:lstStyle/>
                    <a:p>
                      <a:r>
                        <a:rPr lang="en-US" sz="2200" dirty="0" err="1"/>
                        <a:t>Inc</a:t>
                      </a:r>
                      <a:r>
                        <a:rPr lang="en-US" sz="2200" dirty="0"/>
                        <a:t>?</a:t>
                      </a:r>
                    </a:p>
                  </a:txBody>
                  <a:tcPr/>
                </a:tc>
                <a:tc>
                  <a:txBody>
                    <a:bodyPr/>
                    <a:lstStyle/>
                    <a:p>
                      <a:r>
                        <a:rPr lang="en-US" sz="2200" dirty="0"/>
                        <a:t>Reason</a:t>
                      </a:r>
                    </a:p>
                  </a:txBody>
                  <a:tcPr/>
                </a:tc>
                <a:extLst>
                  <a:ext uri="{0D108BD9-81ED-4DB2-BD59-A6C34878D82A}">
                    <a16:rowId xmlns:a16="http://schemas.microsoft.com/office/drawing/2014/main" val="10000"/>
                  </a:ext>
                </a:extLst>
              </a:tr>
              <a:tr h="370840">
                <a:tc>
                  <a:txBody>
                    <a:bodyPr/>
                    <a:lstStyle/>
                    <a:p>
                      <a:r>
                        <a:rPr lang="en-US" sz="2200" dirty="0"/>
                        <a:t>(B,F)</a:t>
                      </a:r>
                    </a:p>
                  </a:txBody>
                  <a:tcPr/>
                </a:tc>
                <a:tc>
                  <a:txBody>
                    <a:bodyPr/>
                    <a:lstStyle/>
                    <a:p>
                      <a:r>
                        <a:rPr lang="en-US" sz="2200" dirty="0"/>
                        <a:t>Yes</a:t>
                      </a:r>
                    </a:p>
                  </a:txBody>
                  <a:tcPr/>
                </a:tc>
                <a:tc>
                  <a:txBody>
                    <a:bodyPr/>
                    <a:lstStyle/>
                    <a:p>
                      <a:endParaRPr lang="en-US" sz="2200" dirty="0"/>
                    </a:p>
                  </a:txBody>
                  <a:tcPr/>
                </a:tc>
                <a:extLst>
                  <a:ext uri="{0D108BD9-81ED-4DB2-BD59-A6C34878D82A}">
                    <a16:rowId xmlns:a16="http://schemas.microsoft.com/office/drawing/2014/main" val="10001"/>
                  </a:ext>
                </a:extLst>
              </a:tr>
              <a:tr h="370840">
                <a:tc>
                  <a:txBody>
                    <a:bodyPr/>
                    <a:lstStyle/>
                    <a:p>
                      <a:r>
                        <a:rPr lang="en-US" sz="2200" dirty="0"/>
                        <a:t>(D,E)</a:t>
                      </a:r>
                    </a:p>
                  </a:txBody>
                  <a:tcPr/>
                </a:tc>
                <a:tc>
                  <a:txBody>
                    <a:bodyPr/>
                    <a:lstStyle/>
                    <a:p>
                      <a:r>
                        <a:rPr lang="en-US" sz="2200"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Cycle A,C,E,D,A</a:t>
                      </a:r>
                    </a:p>
                  </a:txBody>
                  <a:tcPr/>
                </a:tc>
                <a:extLst>
                  <a:ext uri="{0D108BD9-81ED-4DB2-BD59-A6C34878D82A}">
                    <a16:rowId xmlns:a16="http://schemas.microsoft.com/office/drawing/2014/main" val="10002"/>
                  </a:ext>
                </a:extLst>
              </a:tr>
              <a:tr h="370840">
                <a:tc>
                  <a:txBody>
                    <a:bodyPr/>
                    <a:lstStyle/>
                    <a:p>
                      <a:r>
                        <a:rPr lang="en-US" sz="2200" dirty="0"/>
                        <a:t>(D,F)</a:t>
                      </a:r>
                    </a:p>
                  </a:txBody>
                  <a:tcPr/>
                </a:tc>
                <a:tc>
                  <a:txBody>
                    <a:bodyPr/>
                    <a:lstStyle/>
                    <a:p>
                      <a:r>
                        <a:rPr lang="en-US" sz="2200" dirty="0"/>
                        <a:t>No</a:t>
                      </a:r>
                    </a:p>
                  </a:txBody>
                  <a:tcPr/>
                </a:tc>
                <a:tc>
                  <a:txBody>
                    <a:bodyPr/>
                    <a:lstStyle/>
                    <a:p>
                      <a:r>
                        <a:rPr lang="en-US" sz="2200" dirty="0"/>
                        <a:t>Cycle A,D,F,B,A</a:t>
                      </a:r>
                    </a:p>
                  </a:txBody>
                  <a:tcPr/>
                </a:tc>
                <a:extLst>
                  <a:ext uri="{0D108BD9-81ED-4DB2-BD59-A6C34878D82A}">
                    <a16:rowId xmlns:a16="http://schemas.microsoft.com/office/drawing/2014/main" val="10003"/>
                  </a:ext>
                </a:extLst>
              </a:tr>
              <a:tr h="370840">
                <a:tc>
                  <a:txBody>
                    <a:bodyPr/>
                    <a:lstStyle/>
                    <a:p>
                      <a:r>
                        <a:rPr lang="en-US" sz="2200" dirty="0"/>
                        <a:t>(E,F)</a:t>
                      </a:r>
                    </a:p>
                  </a:txBody>
                  <a:tcPr/>
                </a:tc>
                <a:tc>
                  <a:txBody>
                    <a:bodyPr/>
                    <a:lstStyle/>
                    <a:p>
                      <a:r>
                        <a:rPr lang="en-US" sz="2200" dirty="0"/>
                        <a:t>No</a:t>
                      </a:r>
                    </a:p>
                  </a:txBody>
                  <a:tcPr/>
                </a:tc>
                <a:tc>
                  <a:txBody>
                    <a:bodyPr/>
                    <a:lstStyle/>
                    <a:p>
                      <a:r>
                        <a:rPr lang="en-US" sz="2200" dirty="0"/>
                        <a:t>Cycle A,C,E,F,D,A</a:t>
                      </a:r>
                    </a:p>
                  </a:txBody>
                  <a:tcPr/>
                </a:tc>
                <a:extLst>
                  <a:ext uri="{0D108BD9-81ED-4DB2-BD59-A6C34878D82A}">
                    <a16:rowId xmlns:a16="http://schemas.microsoft.com/office/drawing/2014/main" val="10004"/>
                  </a:ext>
                </a:extLst>
              </a:tr>
              <a:tr h="370840">
                <a:tc>
                  <a:txBody>
                    <a:bodyPr/>
                    <a:lstStyle/>
                    <a:p>
                      <a:r>
                        <a:rPr lang="en-US" sz="2200" dirty="0"/>
                        <a:t>(C,F)</a:t>
                      </a:r>
                    </a:p>
                  </a:txBody>
                  <a:tcPr/>
                </a:tc>
                <a:tc>
                  <a:txBody>
                    <a:bodyPr/>
                    <a:lstStyle/>
                    <a:p>
                      <a:r>
                        <a:rPr lang="en-US" sz="2200" dirty="0"/>
                        <a:t>No</a:t>
                      </a:r>
                    </a:p>
                  </a:txBody>
                  <a:tcPr/>
                </a:tc>
                <a:tc>
                  <a:txBody>
                    <a:bodyPr/>
                    <a:lstStyle/>
                    <a:p>
                      <a:r>
                        <a:rPr lang="en-US" sz="2200" dirty="0"/>
                        <a:t>Cycle C,A,B,F,C</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1033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15"/>
                                        </p:tgtEl>
                                        <p:attrNameLst>
                                          <p:attrName>stroke.color</p:attrName>
                                        </p:attrNameLst>
                                      </p:cBhvr>
                                      <p:to>
                                        <a:srgbClr val="00B050"/>
                                      </p:to>
                                    </p:animClr>
                                    <p:set>
                                      <p:cBhvr>
                                        <p:cTn id="7" dur="2000" fill="hold"/>
                                        <p:tgtEl>
                                          <p:spTgt spid="15"/>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6"/>
                                        </p:tgtEl>
                                        <p:attrNameLst>
                                          <p:attrName>stroke.color</p:attrName>
                                        </p:attrNameLst>
                                      </p:cBhvr>
                                      <p:to>
                                        <a:srgbClr val="00B050"/>
                                      </p:to>
                                    </p:animClr>
                                    <p:set>
                                      <p:cBhvr>
                                        <p:cTn id="10" dur="2000" fill="hold"/>
                                        <p:tgtEl>
                                          <p:spTgt spid="1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2"/>
                                        </p:tgtEl>
                                        <p:attrNameLst>
                                          <p:attrName>stroke.color</p:attrName>
                                        </p:attrNameLst>
                                      </p:cBhvr>
                                      <p:to>
                                        <a:srgbClr val="00B050"/>
                                      </p:to>
                                    </p:animClr>
                                    <p:set>
                                      <p:cBhvr>
                                        <p:cTn id="13" dur="2000" fill="hold"/>
                                        <p:tgtEl>
                                          <p:spTgt spid="12"/>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13"/>
                                        </p:tgtEl>
                                        <p:attrNameLst>
                                          <p:attrName>stroke.color</p:attrName>
                                        </p:attrNameLst>
                                      </p:cBhvr>
                                      <p:to>
                                        <a:srgbClr val="00B050"/>
                                      </p:to>
                                    </p:animClr>
                                    <p:set>
                                      <p:cBhvr>
                                        <p:cTn id="16" dur="2000" fill="hold"/>
                                        <p:tgtEl>
                                          <p:spTgt spid="13"/>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14"/>
                                        </p:tgtEl>
                                        <p:attrNameLst>
                                          <p:attrName>stroke.color</p:attrName>
                                        </p:attrNameLst>
                                      </p:cBhvr>
                                      <p:to>
                                        <a:srgbClr val="FF0000"/>
                                      </p:to>
                                    </p:animClr>
                                    <p:set>
                                      <p:cBhvr>
                                        <p:cTn id="19" dur="2000" fill="hold"/>
                                        <p:tgtEl>
                                          <p:spTgt spid="14"/>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19"/>
                                        </p:tgtEl>
                                        <p:attrNameLst>
                                          <p:attrName>stroke.color</p:attrName>
                                        </p:attrNameLst>
                                      </p:cBhvr>
                                      <p:to>
                                        <a:srgbClr val="00B050"/>
                                      </p:to>
                                    </p:animClr>
                                    <p:set>
                                      <p:cBhvr>
                                        <p:cTn id="22" dur="2000" fill="hold"/>
                                        <p:tgtEl>
                                          <p:spTgt spid="19"/>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2000" fill="hold"/>
                                        <p:tgtEl>
                                          <p:spTgt spid="20"/>
                                        </p:tgtEl>
                                        <p:attrNameLst>
                                          <p:attrName>stroke.color</p:attrName>
                                        </p:attrNameLst>
                                      </p:cBhvr>
                                      <p:to>
                                        <a:srgbClr val="FF0000"/>
                                      </p:to>
                                    </p:animClr>
                                    <p:set>
                                      <p:cBhvr>
                                        <p:cTn id="25" dur="2000" fill="hold"/>
                                        <p:tgtEl>
                                          <p:spTgt spid="20"/>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2000" fill="hold"/>
                                        <p:tgtEl>
                                          <p:spTgt spid="18"/>
                                        </p:tgtEl>
                                        <p:attrNameLst>
                                          <p:attrName>stroke.color</p:attrName>
                                        </p:attrNameLst>
                                      </p:cBhvr>
                                      <p:to>
                                        <a:srgbClr val="FF0000"/>
                                      </p:to>
                                    </p:animClr>
                                    <p:set>
                                      <p:cBhvr>
                                        <p:cTn id="28" dur="2000" fill="hold"/>
                                        <p:tgtEl>
                                          <p:spTgt spid="18"/>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2000" fill="hold"/>
                                        <p:tgtEl>
                                          <p:spTgt spid="17"/>
                                        </p:tgtEl>
                                        <p:attrNameLst>
                                          <p:attrName>stroke.color</p:attrName>
                                        </p:attrNameLst>
                                      </p:cBhvr>
                                      <p:to>
                                        <a:srgbClr val="FF0000"/>
                                      </p:to>
                                    </p:animClr>
                                    <p:set>
                                      <p:cBhvr>
                                        <p:cTn id="31" dur="2000" fill="hold"/>
                                        <p:tgtEl>
                                          <p:spTgt spid="17"/>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2000" fill="hold"/>
                                        <p:tgtEl>
                                          <p:spTgt spid="21"/>
                                        </p:tgtEl>
                                        <p:attrNameLst>
                                          <p:attrName>stroke.color</p:attrName>
                                        </p:attrNameLst>
                                      </p:cBhvr>
                                      <p:to>
                                        <a:srgbClr val="FF0000"/>
                                      </p:to>
                                    </p:animClr>
                                    <p:set>
                                      <p:cBhvr>
                                        <p:cTn id="34" dur="2000" fill="hold"/>
                                        <p:tgtEl>
                                          <p:spTgt spid="2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Running Time</a:t>
            </a:r>
          </a:p>
        </p:txBody>
      </p:sp>
      <p:sp>
        <p:nvSpPr>
          <p:cNvPr id="7" name="TextBox 6"/>
          <p:cNvSpPr txBox="1"/>
          <p:nvPr/>
        </p:nvSpPr>
        <p:spPr>
          <a:xfrm>
            <a:off x="486832" y="1423987"/>
            <a:ext cx="11616761" cy="4175502"/>
          </a:xfrm>
          <a:prstGeom prst="rect">
            <a:avLst/>
          </a:prstGeom>
          <a:noFill/>
        </p:spPr>
        <p:txBody>
          <a:bodyPr wrap="square" rtlCol="0">
            <a:spAutoFit/>
          </a:bodyPr>
          <a:lstStyle/>
          <a:p>
            <a:pPr>
              <a:spcBef>
                <a:spcPts val="200"/>
              </a:spcBef>
            </a:pPr>
            <a:r>
              <a:rPr lang="en-US" sz="2800" dirty="0" err="1">
                <a:latin typeface="Courier New" panose="02070309020205020404" pitchFamily="49" charset="0"/>
                <a:cs typeface="Courier New" panose="02070309020205020404" pitchFamily="49" charset="0"/>
              </a:rPr>
              <a:t>KruskalMST</a:t>
            </a:r>
            <a:r>
              <a:rPr lang="en-US" sz="2800" dirty="0">
                <a:latin typeface="Courier New" panose="02070309020205020404" pitchFamily="49" charset="0"/>
                <a:cs typeface="Courier New" panose="02070309020205020404" pitchFamily="49" charset="0"/>
              </a:rPr>
              <a:t>(Graph G) </a:t>
            </a:r>
          </a:p>
          <a:p>
            <a:pPr>
              <a:spcBef>
                <a:spcPts val="200"/>
              </a:spcBef>
            </a:pPr>
            <a:r>
              <a:rPr lang="en-US" sz="2800" dirty="0">
                <a:latin typeface="Courier New" panose="02070309020205020404" pitchFamily="49" charset="0"/>
                <a:cs typeface="Courier New" panose="02070309020205020404" pitchFamily="49" charset="0"/>
              </a:rPr>
              <a:t>   initialize each vertex to be a connected component</a:t>
            </a:r>
            <a:endParaRPr lang="en-US" sz="2800" b="0" dirty="0">
              <a:latin typeface="Courier New" panose="02070309020205020404" pitchFamily="49" charset="0"/>
              <a:cs typeface="Courier New" panose="02070309020205020404" pitchFamily="49" charset="0"/>
            </a:endParaRPr>
          </a:p>
          <a:p>
            <a:pPr>
              <a:spcBef>
                <a:spcPts val="200"/>
              </a:spcBef>
            </a:pPr>
            <a:r>
              <a:rPr lang="en-US" sz="2800" dirty="0">
                <a:latin typeface="Courier New" panose="02070309020205020404" pitchFamily="49" charset="0"/>
                <a:cs typeface="Courier New" panose="02070309020205020404" pitchFamily="49" charset="0"/>
              </a:rPr>
              <a:t>	sort the edges by weight</a:t>
            </a:r>
          </a:p>
          <a:p>
            <a:pPr>
              <a:spcBef>
                <a:spcPts val="200"/>
              </a:spcBef>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foreach</a:t>
            </a:r>
            <a:r>
              <a:rPr lang="en-US" sz="2800" dirty="0">
                <a:latin typeface="Courier New" panose="02070309020205020404" pitchFamily="49" charset="0"/>
                <a:cs typeface="Courier New" panose="02070309020205020404" pitchFamily="49" charset="0"/>
              </a:rPr>
              <a:t>(edge (u, v) in sorted order){</a:t>
            </a:r>
          </a:p>
          <a:p>
            <a:pPr>
              <a:spcBef>
                <a:spcPts val="200"/>
              </a:spcBef>
            </a:pPr>
            <a:r>
              <a:rPr lang="en-US" sz="2800" dirty="0">
                <a:latin typeface="Courier New" panose="02070309020205020404" pitchFamily="49" charset="0"/>
                <a:cs typeface="Courier New" panose="02070309020205020404" pitchFamily="49" charset="0"/>
              </a:rPr>
              <a:t>		if(u and v are in different components){</a:t>
            </a:r>
          </a:p>
          <a:p>
            <a:pPr>
              <a:spcBef>
                <a:spcPts val="200"/>
              </a:spcBef>
            </a:pPr>
            <a:r>
              <a:rPr lang="en-US" sz="2800" dirty="0">
                <a:latin typeface="Courier New" panose="02070309020205020404" pitchFamily="49" charset="0"/>
                <a:cs typeface="Courier New" panose="02070309020205020404" pitchFamily="49" charset="0"/>
              </a:rPr>
              <a:t>			add (</a:t>
            </a:r>
            <a:r>
              <a:rPr lang="en-US" sz="2800" dirty="0" err="1">
                <a:latin typeface="Courier New" panose="02070309020205020404" pitchFamily="49" charset="0"/>
                <a:cs typeface="Courier New" panose="02070309020205020404" pitchFamily="49" charset="0"/>
              </a:rPr>
              <a:t>u,v</a:t>
            </a:r>
            <a:r>
              <a:rPr lang="en-US" sz="2800" dirty="0">
                <a:latin typeface="Courier New" panose="02070309020205020404" pitchFamily="49" charset="0"/>
                <a:cs typeface="Courier New" panose="02070309020205020404" pitchFamily="49" charset="0"/>
              </a:rPr>
              <a:t>) to the MST</a:t>
            </a:r>
          </a:p>
          <a:p>
            <a:pPr>
              <a:spcBef>
                <a:spcPts val="200"/>
              </a:spcBef>
            </a:pPr>
            <a:r>
              <a:rPr lang="en-US" sz="2800" dirty="0">
                <a:latin typeface="Courier New" panose="02070309020205020404" pitchFamily="49" charset="0"/>
                <a:cs typeface="Courier New" panose="02070309020205020404" pitchFamily="49" charset="0"/>
              </a:rPr>
              <a:t>			Update u and v to be in the same component</a:t>
            </a:r>
          </a:p>
          <a:p>
            <a:pPr>
              <a:spcBef>
                <a:spcPts val="200"/>
              </a:spcBef>
            </a:pPr>
            <a:r>
              <a:rPr lang="en-US" sz="2800" dirty="0">
                <a:latin typeface="Courier New" panose="02070309020205020404" pitchFamily="49" charset="0"/>
                <a:cs typeface="Courier New" panose="02070309020205020404" pitchFamily="49" charset="0"/>
              </a:rPr>
              <a:t>		}</a:t>
            </a:r>
          </a:p>
          <a:p>
            <a:pPr>
              <a:spcBef>
                <a:spcPts val="200"/>
              </a:spcBef>
            </a:pPr>
            <a:r>
              <a:rPr lang="en-US" sz="2800" dirty="0">
                <a:latin typeface="Courier New" panose="02070309020205020404" pitchFamily="49" charset="0"/>
                <a:cs typeface="Courier New" panose="02070309020205020404" pitchFamily="49" charset="0"/>
              </a:rPr>
              <a:t>	}</a:t>
            </a:r>
            <a:endParaRPr lang="en-US" sz="2800" dirty="0"/>
          </a:p>
        </p:txBody>
      </p:sp>
    </p:spTree>
    <p:extLst>
      <p:ext uri="{BB962C8B-B14F-4D97-AF65-F5344CB8AC3E}">
        <p14:creationId xmlns:p14="http://schemas.microsoft.com/office/powerpoint/2010/main" val="95668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Running Time</a:t>
            </a:r>
          </a:p>
        </p:txBody>
      </p:sp>
      <p:sp>
        <p:nvSpPr>
          <p:cNvPr id="3" name="Content Placeholder 2"/>
          <p:cNvSpPr>
            <a:spLocks noGrp="1"/>
          </p:cNvSpPr>
          <p:nvPr>
            <p:ph idx="1"/>
          </p:nvPr>
        </p:nvSpPr>
        <p:spPr/>
        <p:txBody>
          <a:bodyPr>
            <a:normAutofit/>
          </a:bodyPr>
          <a:lstStyle/>
          <a:p>
            <a:r>
              <a:rPr lang="en-US" sz="2800" dirty="0"/>
              <a:t>Running a new BFS in the partial MST, at every step seems inefficient.</a:t>
            </a:r>
          </a:p>
          <a:p>
            <a:r>
              <a:rPr lang="en-US" sz="2800" dirty="0"/>
              <a:t>Do we have an ADT that will work here?</a:t>
            </a:r>
          </a:p>
          <a:p>
            <a:r>
              <a:rPr lang="en-US" sz="2800" dirty="0"/>
              <a:t>Not yet…</a:t>
            </a:r>
          </a:p>
        </p:txBody>
      </p:sp>
    </p:spTree>
    <p:extLst>
      <p:ext uri="{BB962C8B-B14F-4D97-AF65-F5344CB8AC3E}">
        <p14:creationId xmlns:p14="http://schemas.microsoft.com/office/powerpoint/2010/main" val="805796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25</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1188720" y="1192981"/>
                <a:ext cx="6477000" cy="5211683"/>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PrimMST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b="0" i="1" smtClean="0">
                        <a:latin typeface="Cambria Math" panose="02040503050406030204" pitchFamily="18" charset="0"/>
                        <a:cs typeface="Courier New" panose="02070309020205020404" pitchFamily="49" charset="0"/>
                      </a:rPr>
                      <m:t>∞</m:t>
                    </m:r>
                  </m:oMath>
                </a14:m>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mark source as distance 0</a:t>
                </a:r>
              </a:p>
              <a:p>
                <a:pPr>
                  <a:spcBef>
                    <a:spcPts val="200"/>
                  </a:spcBef>
                </a:pPr>
                <a:r>
                  <a:rPr lang="en-US" dirty="0">
                    <a:latin typeface="Courier New" panose="02070309020205020404" pitchFamily="49" charset="0"/>
                    <a:cs typeface="Courier New" panose="02070309020205020404" pitchFamily="49" charset="0"/>
                  </a:rPr>
                  <a:t>	mark all vertices unprocessed</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(source, v) )</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w(</a:t>
                </a:r>
                <a:r>
                  <a:rPr lang="en-US" dirty="0" err="1">
                    <a:latin typeface="Courier New" panose="02070309020205020404" pitchFamily="49" charset="0"/>
                    <a:cs typeface="Courier New" panose="02070309020205020404" pitchFamily="49" charset="0"/>
                  </a:rPr>
                  <a:t>source,v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while(there are unprocessed vertices){</a:t>
                </a:r>
              </a:p>
              <a:p>
                <a:pPr>
                  <a:spcBef>
                    <a:spcPts val="200"/>
                  </a:spcBef>
                </a:pPr>
                <a:r>
                  <a:rPr lang="en-US" dirty="0">
                    <a:latin typeface="Courier New" panose="02070309020205020404" pitchFamily="49" charset="0"/>
                    <a:cs typeface="Courier New" panose="02070309020205020404" pitchFamily="49" charset="0"/>
                  </a:rPr>
                  <a:t>   		let u be the closest unprocessed vertex</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u.bestEdge</a:t>
                </a:r>
                <a:r>
                  <a:rPr lang="en-US" dirty="0">
                    <a:latin typeface="Courier New" panose="02070309020205020404" pitchFamily="49" charset="0"/>
                    <a:cs typeface="Courier New" panose="02070309020205020404" pitchFamily="49" charset="0"/>
                  </a:rPr>
                  <a:t> to spanning tree</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if(w(</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w(</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v.bestEdge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mark u as processed</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188720" y="1192981"/>
                <a:ext cx="6477000" cy="5211683"/>
              </a:xfrm>
              <a:prstGeom prst="rect">
                <a:avLst/>
              </a:prstGeom>
              <a:blipFill rotWithShape="0">
                <a:blip r:embed="rId2"/>
                <a:stretch>
                  <a:fillRect l="-753" t="-702" b="-105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FF08F16-1D11-49A9-908B-CDD5EDA5192C}"/>
                  </a:ext>
                </a:extLst>
              </p14:cNvPr>
              <p14:cNvContentPartPr/>
              <p14:nvPr/>
            </p14:nvContentPartPr>
            <p14:xfrm>
              <a:off x="7301160" y="903240"/>
              <a:ext cx="4476600" cy="5221800"/>
            </p14:xfrm>
          </p:contentPart>
        </mc:Choice>
        <mc:Fallback xmlns="">
          <p:pic>
            <p:nvPicPr>
              <p:cNvPr id="8" name="Ink 7">
                <a:extLst>
                  <a:ext uri="{FF2B5EF4-FFF2-40B4-BE49-F238E27FC236}">
                    <a16:creationId xmlns:a16="http://schemas.microsoft.com/office/drawing/2014/main" id="{CFF08F16-1D11-49A9-908B-CDD5EDA5192C}"/>
                  </a:ext>
                </a:extLst>
              </p:cNvPr>
              <p:cNvPicPr/>
              <p:nvPr/>
            </p:nvPicPr>
            <p:blipFill>
              <a:blip r:embed="rId4"/>
              <a:stretch>
                <a:fillRect/>
              </a:stretch>
            </p:blipFill>
            <p:spPr>
              <a:xfrm>
                <a:off x="7291800" y="893880"/>
                <a:ext cx="4495320" cy="5240520"/>
              </a:xfrm>
              <a:prstGeom prst="rect">
                <a:avLst/>
              </a:prstGeom>
            </p:spPr>
          </p:pic>
        </mc:Fallback>
      </mc:AlternateContent>
    </p:spTree>
    <p:extLst>
      <p:ext uri="{BB962C8B-B14F-4D97-AF65-F5344CB8AC3E}">
        <p14:creationId xmlns:p14="http://schemas.microsoft.com/office/powerpoint/2010/main" val="2404246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61305-B5FC-E349-8127-6A9B74679796}"/>
              </a:ext>
            </a:extLst>
          </p:cNvPr>
          <p:cNvSpPr>
            <a:spLocks noGrp="1"/>
          </p:cNvSpPr>
          <p:nvPr>
            <p:ph type="ftr" sz="quarter" idx="11"/>
          </p:nvPr>
        </p:nvSpPr>
        <p:spPr/>
        <p:txBody>
          <a:bodyPr/>
          <a:lstStyle/>
          <a:p>
            <a:r>
              <a:rPr lang="en-US"/>
              <a:t>CSE 373 SP 18 - Kasey Champion</a:t>
            </a:r>
          </a:p>
        </p:txBody>
      </p:sp>
      <p:sp>
        <p:nvSpPr>
          <p:cNvPr id="3" name="Slide Number Placeholder 2">
            <a:extLst>
              <a:ext uri="{FF2B5EF4-FFF2-40B4-BE49-F238E27FC236}">
                <a16:creationId xmlns:a16="http://schemas.microsoft.com/office/drawing/2014/main" id="{9676EB82-325E-0B45-A3BC-8EAA16A91733}"/>
              </a:ext>
            </a:extLst>
          </p:cNvPr>
          <p:cNvSpPr>
            <a:spLocks noGrp="1"/>
          </p:cNvSpPr>
          <p:nvPr>
            <p:ph type="sldNum" sz="quarter" idx="12"/>
          </p:nvPr>
        </p:nvSpPr>
        <p:spPr/>
        <p:txBody>
          <a:bodyPr/>
          <a:lstStyle/>
          <a:p>
            <a:fld id="{659665DE-58FC-41F4-AC58-2C90A5E00527}" type="slidenum">
              <a:rPr lang="en-US" smtClean="0"/>
              <a:t>26</a:t>
            </a:fld>
            <a:endParaRPr lang="en-US"/>
          </a:p>
        </p:txBody>
      </p:sp>
    </p:spTree>
    <p:extLst>
      <p:ext uri="{BB962C8B-B14F-4D97-AF65-F5344CB8AC3E}">
        <p14:creationId xmlns:p14="http://schemas.microsoft.com/office/powerpoint/2010/main" val="133777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B8D9-7C62-AA46-8ED4-B196B9DCDED0}"/>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EC1FA97E-F3F5-1847-8ADA-A92B11A6F165}"/>
              </a:ext>
            </a:extLst>
          </p:cNvPr>
          <p:cNvSpPr>
            <a:spLocks noGrp="1"/>
          </p:cNvSpPr>
          <p:nvPr>
            <p:ph idx="1"/>
          </p:nvPr>
        </p:nvSpPr>
        <p:spPr>
          <a:xfrm>
            <a:off x="575240" y="1308638"/>
            <a:ext cx="11187258" cy="1014667"/>
          </a:xfrm>
        </p:spPr>
        <p:txBody>
          <a:bodyPr>
            <a:normAutofit lnSpcReduction="10000"/>
          </a:bodyPr>
          <a:lstStyle/>
          <a:p>
            <a:pPr marL="0" indent="0">
              <a:buNone/>
            </a:pPr>
            <a:r>
              <a:rPr lang="en-US" b="1" dirty="0">
                <a:solidFill>
                  <a:srgbClr val="4C3282"/>
                </a:solidFill>
              </a:rPr>
              <a:t>Basic idea: </a:t>
            </a:r>
            <a:r>
              <a:rPr lang="en-US" b="1" i="1" dirty="0">
                <a:solidFill>
                  <a:srgbClr val="B6A479"/>
                </a:solidFill>
              </a:rPr>
              <a:t>Greedily</a:t>
            </a:r>
            <a:r>
              <a:rPr lang="en-US" dirty="0"/>
              <a:t> pick the vertex with smallest distance, update other vertices distance based on choice, repeat until all vertices have been processed</a:t>
            </a:r>
          </a:p>
          <a:p>
            <a:pPr marL="173736" lvl="1" indent="0">
              <a:buNone/>
            </a:pPr>
            <a:r>
              <a:rPr lang="en-US" dirty="0"/>
              <a:t>(</a:t>
            </a:r>
            <a:r>
              <a:rPr lang="en-US" b="1" dirty="0">
                <a:solidFill>
                  <a:srgbClr val="B6A479"/>
                </a:solidFill>
              </a:rPr>
              <a:t>Greedy</a:t>
            </a:r>
            <a:r>
              <a:rPr lang="en-US" dirty="0"/>
              <a:t> algorithms pick the locally optimal choice at each step and repeat to achieve a global solution)</a:t>
            </a:r>
          </a:p>
          <a:p>
            <a:pPr marL="173736" lvl="1" indent="0">
              <a:buNone/>
            </a:pPr>
            <a:endParaRPr lang="en-US" dirty="0"/>
          </a:p>
          <a:p>
            <a:pPr marL="457200" indent="-457200">
              <a:buFont typeface="+mj-lt"/>
              <a:buAutoNum type="arabicPeriod"/>
            </a:pPr>
            <a:endParaRPr lang="en-US" dirty="0"/>
          </a:p>
          <a:p>
            <a:endParaRPr lang="en-US" dirty="0"/>
          </a:p>
        </p:txBody>
      </p:sp>
      <p:sp>
        <p:nvSpPr>
          <p:cNvPr id="4" name="Footer Placeholder 3">
            <a:extLst>
              <a:ext uri="{FF2B5EF4-FFF2-40B4-BE49-F238E27FC236}">
                <a16:creationId xmlns:a16="http://schemas.microsoft.com/office/drawing/2014/main" id="{C6031C0D-A250-9A40-9030-5CB4A1B7179B}"/>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751B3A72-BC61-7D41-8DA7-FD394A5DF4FE}"/>
              </a:ext>
            </a:extLst>
          </p:cNvPr>
          <p:cNvSpPr>
            <a:spLocks noGrp="1"/>
          </p:cNvSpPr>
          <p:nvPr>
            <p:ph type="sldNum" sz="quarter" idx="12"/>
          </p:nvPr>
        </p:nvSpPr>
        <p:spPr/>
        <p:txBody>
          <a:bodyPr/>
          <a:lstStyle/>
          <a:p>
            <a:fld id="{659665DE-58FC-41F4-AC58-2C90A5E00527}" type="slidenum">
              <a:rPr lang="en-US" smtClean="0"/>
              <a:t>3</a:t>
            </a:fld>
            <a:endParaRPr lang="en-US"/>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AE073E2-91FE-3A40-A4FA-3E0F3A82709D}"/>
                  </a:ext>
                </a:extLst>
              </p:cNvPr>
              <p:cNvSpPr txBox="1">
                <a:spLocks/>
              </p:cNvSpPr>
              <p:nvPr/>
            </p:nvSpPr>
            <p:spPr>
              <a:xfrm>
                <a:off x="575241" y="2292178"/>
                <a:ext cx="5306576" cy="450316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000" b="1" dirty="0">
                    <a:solidFill>
                      <a:srgbClr val="4C3282"/>
                    </a:solidFill>
                  </a:rPr>
                  <a:t>Algorithm</a:t>
                </a:r>
              </a:p>
              <a:p>
                <a:pPr marL="457200" indent="-457200">
                  <a:buClr>
                    <a:srgbClr val="B6A479"/>
                  </a:buClr>
                  <a:buFont typeface="+mj-lt"/>
                  <a:buAutoNum type="arabicPeriod"/>
                </a:pPr>
                <a:r>
                  <a:rPr lang="en-US" sz="2000" dirty="0"/>
                  <a:t>Initialize all vertices initial distance from source. Set source’s distance to 0 and all others to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endParaRPr lang="en-US" sz="2000" dirty="0"/>
              </a:p>
              <a:p>
                <a:pPr marL="457200" indent="-457200">
                  <a:buClr>
                    <a:srgbClr val="B6A479"/>
                  </a:buClr>
                  <a:buFont typeface="+mj-lt"/>
                  <a:buAutoNum type="arabicPeriod"/>
                </a:pPr>
                <a:r>
                  <a:rPr lang="en-US" sz="2000" dirty="0"/>
                  <a:t>For all unprocessed vertices</a:t>
                </a:r>
              </a:p>
              <a:p>
                <a:pPr marL="630936" lvl="1" indent="-457200">
                  <a:buFont typeface="+mj-lt"/>
                  <a:buAutoNum type="alphaUcPeriod"/>
                </a:pPr>
                <a:r>
                  <a:rPr lang="en-US" sz="1600" dirty="0"/>
                  <a:t>Get the closest unvisited vertex, “current” </a:t>
                </a:r>
              </a:p>
              <a:p>
                <a:pPr marL="630936" lvl="1" indent="-457200">
                  <a:buFont typeface="+mj-lt"/>
                  <a:buAutoNum type="alphaUcPeriod"/>
                </a:pPr>
                <a:r>
                  <a:rPr lang="en-US" sz="1600" dirty="0"/>
                  <a:t>Look at each of current’s directly connected neighbors, “next” </a:t>
                </a:r>
              </a:p>
              <a:p>
                <a:pPr marL="813816" lvl="2" indent="-457200">
                  <a:buFont typeface="+mj-lt"/>
                  <a:buAutoNum type="romanUcPeriod"/>
                </a:pPr>
                <a:r>
                  <a:rPr lang="en-US" sz="1200" dirty="0"/>
                  <a:t>Calculate “</a:t>
                </a:r>
                <a:r>
                  <a:rPr lang="en-US" sz="1200" dirty="0" err="1"/>
                  <a:t>newDistance</a:t>
                </a:r>
                <a:r>
                  <a:rPr lang="en-US" sz="1200" dirty="0"/>
                  <a:t>” from current to next</a:t>
                </a:r>
              </a:p>
              <a:p>
                <a:pPr marL="813816" lvl="2" indent="-457200">
                  <a:buFont typeface="+mj-lt"/>
                  <a:buAutoNum type="romanUcPeriod"/>
                </a:pPr>
                <a:r>
                  <a:rPr lang="en-US" sz="1200" dirty="0"/>
                  <a:t>If </a:t>
                </a:r>
                <a:r>
                  <a:rPr lang="en-US" sz="1200" dirty="0" err="1"/>
                  <a:t>newDistance</a:t>
                </a:r>
                <a:r>
                  <a:rPr lang="en-US" sz="1200" dirty="0"/>
                  <a:t> is shorter than </a:t>
                </a:r>
                <a:r>
                  <a:rPr lang="en-US" sz="1200" dirty="0" err="1"/>
                  <a:t>next’s</a:t>
                </a:r>
                <a:r>
                  <a:rPr lang="en-US" sz="1200" dirty="0"/>
                  <a:t> currently stored distance, update </a:t>
                </a:r>
                <a:r>
                  <a:rPr lang="en-US" sz="1200" dirty="0" err="1"/>
                  <a:t>next’s</a:t>
                </a:r>
                <a:r>
                  <a:rPr lang="en-US" sz="1200" dirty="0"/>
                  <a:t> distance and predecessor </a:t>
                </a:r>
              </a:p>
              <a:p>
                <a:pPr marL="630936" lvl="1" indent="-457200">
                  <a:buFont typeface="+mj-lt"/>
                  <a:buAutoNum type="alphaUcPeriod"/>
                </a:pPr>
                <a:r>
                  <a:rPr lang="en-US" sz="1600" dirty="0"/>
                  <a:t>Mark </a:t>
                </a:r>
                <a:r>
                  <a:rPr lang="en-US" sz="1600" u="sng" dirty="0"/>
                  <a:t>current</a:t>
                </a:r>
                <a:r>
                  <a:rPr lang="en-US" sz="1600" dirty="0"/>
                  <a:t> as visited</a:t>
                </a:r>
                <a:endParaRPr lang="en-US" sz="2000" dirty="0"/>
              </a:p>
              <a:p>
                <a:endParaRPr lang="en-US" sz="2000" dirty="0"/>
              </a:p>
            </p:txBody>
          </p:sp>
        </mc:Choice>
        <mc:Fallback xmlns="">
          <p:sp>
            <p:nvSpPr>
              <p:cNvPr id="6" name="Content Placeholder 2">
                <a:extLst>
                  <a:ext uri="{FF2B5EF4-FFF2-40B4-BE49-F238E27FC236}">
                    <a16:creationId xmlns:a16="http://schemas.microsoft.com/office/drawing/2014/main" id="{1AE073E2-91FE-3A40-A4FA-3E0F3A82709D}"/>
                  </a:ext>
                </a:extLst>
              </p:cNvPr>
              <p:cNvSpPr txBox="1">
                <a:spLocks noRot="1" noChangeAspect="1" noMove="1" noResize="1" noEditPoints="1" noAdjustHandles="1" noChangeArrowheads="1" noChangeShapeType="1" noTextEdit="1"/>
              </p:cNvSpPr>
              <p:nvPr/>
            </p:nvSpPr>
            <p:spPr>
              <a:xfrm>
                <a:off x="575241" y="2292178"/>
                <a:ext cx="5306576" cy="4503169"/>
              </a:xfrm>
              <a:prstGeom prst="rect">
                <a:avLst/>
              </a:prstGeom>
              <a:blipFill>
                <a:blip r:embed="rId2"/>
                <a:stretch>
                  <a:fillRect l="-1909" t="-1690" r="-11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E569B3CF-26FE-734C-9FE9-8F3AD20D453B}"/>
                  </a:ext>
                </a:extLst>
              </p:cNvPr>
              <p:cNvSpPr txBox="1">
                <a:spLocks/>
              </p:cNvSpPr>
              <p:nvPr/>
            </p:nvSpPr>
            <p:spPr>
              <a:xfrm>
                <a:off x="6310185" y="2292178"/>
                <a:ext cx="5433846" cy="450316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2000" b="1" dirty="0">
                    <a:solidFill>
                      <a:srgbClr val="4C3282"/>
                    </a:solidFill>
                  </a:rPr>
                  <a:t>Pseudocode</a:t>
                </a:r>
              </a:p>
              <a:p>
                <a:pPr marL="0" indent="0">
                  <a:spcBef>
                    <a:spcPts val="200"/>
                  </a:spcBef>
                  <a:buNone/>
                </a:pPr>
                <a:r>
                  <a:rPr lang="en-US" sz="1500" dirty="0">
                    <a:latin typeface="Courier New" panose="02070309020205020404" pitchFamily="49" charset="0"/>
                    <a:cs typeface="Courier New" panose="02070309020205020404" pitchFamily="49" charset="0"/>
                  </a:rPr>
                  <a:t>Dijkstra(Graph G, Vertex source) </a:t>
                </a:r>
              </a:p>
              <a:p>
                <a:pPr marL="0" indent="0">
                  <a:spcBef>
                    <a:spcPts val="200"/>
                  </a:spcBef>
                  <a:buNone/>
                </a:pPr>
                <a:r>
                  <a:rPr lang="en-US" sz="1500"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sz="1500" i="1">
                        <a:latin typeface="Cambria Math" panose="02040503050406030204" pitchFamily="18" charset="0"/>
                        <a:cs typeface="Courier New" panose="02070309020205020404" pitchFamily="49" charset="0"/>
                      </a:rPr>
                      <m:t>∞</m:t>
                    </m:r>
                  </m:oMath>
                </a14:m>
                <a:endParaRPr lang="en-US" sz="1500" dirty="0">
                  <a:latin typeface="Courier New" panose="02070309020205020404" pitchFamily="49" charset="0"/>
                  <a:cs typeface="Courier New" panose="02070309020205020404" pitchFamily="49" charset="0"/>
                </a:endParaRPr>
              </a:p>
              <a:p>
                <a:pPr marL="0" indent="0">
                  <a:spcBef>
                    <a:spcPts val="200"/>
                  </a:spcBef>
                  <a:buNone/>
                </a:pPr>
                <a:r>
                  <a:rPr lang="en-US" sz="1500" dirty="0">
                    <a:latin typeface="Courier New" panose="02070309020205020404" pitchFamily="49" charset="0"/>
                    <a:cs typeface="Courier New" panose="02070309020205020404" pitchFamily="49" charset="0"/>
                  </a:rPr>
                  <a:t>   mark all vertices unprocessed</a:t>
                </a:r>
              </a:p>
              <a:p>
                <a:pPr marL="0" indent="0">
                  <a:spcBef>
                    <a:spcPts val="200"/>
                  </a:spcBef>
                  <a:buNone/>
                </a:pPr>
                <a:r>
                  <a:rPr lang="en-US" sz="1500" dirty="0">
                    <a:latin typeface="Courier New" panose="02070309020205020404" pitchFamily="49" charset="0"/>
                    <a:cs typeface="Courier New" panose="02070309020205020404" pitchFamily="49" charset="0"/>
                  </a:rPr>
                  <a:t>   mark source as distance 0</a:t>
                </a:r>
              </a:p>
              <a:p>
                <a:pPr marL="0" indent="0">
                  <a:spcBef>
                    <a:spcPts val="200"/>
                  </a:spcBef>
                  <a:buNone/>
                </a:pPr>
                <a:r>
                  <a:rPr lang="en-US" sz="1500" dirty="0">
                    <a:latin typeface="Courier New" panose="02070309020205020404" pitchFamily="49" charset="0"/>
                    <a:cs typeface="Courier New" panose="02070309020205020404" pitchFamily="49" charset="0"/>
                  </a:rPr>
                  <a:t>   while(there are unprocessed vertices){</a:t>
                </a:r>
              </a:p>
              <a:p>
                <a:pPr marL="0" indent="0">
                  <a:spcBef>
                    <a:spcPts val="200"/>
                  </a:spcBef>
                  <a:buNone/>
                </a:pPr>
                <a:r>
                  <a:rPr lang="en-US" sz="1500" dirty="0">
                    <a:latin typeface="Courier New" panose="02070309020205020404" pitchFamily="49" charset="0"/>
                    <a:cs typeface="Courier New" panose="02070309020205020404" pitchFamily="49" charset="0"/>
                  </a:rPr>
                  <a:t>      let u be the closest unprocessed vertex</a:t>
                </a:r>
              </a:p>
              <a:p>
                <a:pPr marL="0" indent="0">
                  <a:spcBef>
                    <a:spcPts val="200"/>
                  </a:spcBef>
                  <a:buNone/>
                </a:pPr>
                <a:r>
                  <a:rPr lang="en-US" sz="1500" dirty="0">
                    <a:latin typeface="Courier New" panose="02070309020205020404" pitchFamily="49" charset="0"/>
                    <a:cs typeface="Courier New" panose="02070309020205020404" pitchFamily="49" charset="0"/>
                  </a:rPr>
                  <a:t>      for each(edge (</a:t>
                </a:r>
                <a:r>
                  <a:rPr lang="en-US" sz="1500" dirty="0" err="1">
                    <a:latin typeface="Courier New" panose="02070309020205020404" pitchFamily="49" charset="0"/>
                    <a:cs typeface="Courier New" panose="02070309020205020404" pitchFamily="49" charset="0"/>
                  </a:rPr>
                  <a:t>u,v</a:t>
                </a:r>
                <a:r>
                  <a:rPr lang="en-US" sz="1500" dirty="0">
                    <a:latin typeface="Courier New" panose="02070309020205020404" pitchFamily="49" charset="0"/>
                    <a:cs typeface="Courier New" panose="02070309020205020404" pitchFamily="49" charset="0"/>
                  </a:rPr>
                  <a:t>) leaving u){</a:t>
                </a:r>
              </a:p>
              <a:p>
                <a:pPr marL="0" indent="0">
                  <a:spcBef>
                    <a:spcPts val="200"/>
                  </a:spcBef>
                  <a:buNone/>
                </a:pPr>
                <a:r>
                  <a:rPr lang="en-US" sz="1500" dirty="0">
                    <a:latin typeface="Courier New" panose="02070309020205020404" pitchFamily="49" charset="0"/>
                    <a:cs typeface="Courier New" panose="02070309020205020404" pitchFamily="49" charset="0"/>
                  </a:rPr>
                  <a:t>         if(</a:t>
                </a:r>
                <a:r>
                  <a:rPr lang="en-US" sz="1500" dirty="0" err="1">
                    <a:latin typeface="Courier New" panose="02070309020205020404" pitchFamily="49" charset="0"/>
                    <a:cs typeface="Courier New" panose="02070309020205020404" pitchFamily="49" charset="0"/>
                  </a:rPr>
                  <a:t>u.dist+weight</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u,v</a:t>
                </a:r>
                <a:r>
                  <a:rPr lang="en-US" sz="1500" dirty="0">
                    <a:latin typeface="Courier New" panose="02070309020205020404" pitchFamily="49" charset="0"/>
                    <a:cs typeface="Courier New" panose="02070309020205020404" pitchFamily="49" charset="0"/>
                  </a:rPr>
                  <a:t>) &lt; </a:t>
                </a:r>
                <a:r>
                  <a:rPr lang="en-US" sz="1500" dirty="0" err="1">
                    <a:latin typeface="Courier New" panose="02070309020205020404" pitchFamily="49" charset="0"/>
                    <a:cs typeface="Courier New" panose="02070309020205020404" pitchFamily="49" charset="0"/>
                  </a:rPr>
                  <a:t>v.dist</a:t>
                </a:r>
                <a:r>
                  <a:rPr lang="en-US" sz="1500" dirty="0">
                    <a:latin typeface="Courier New" panose="02070309020205020404" pitchFamily="49" charset="0"/>
                    <a:cs typeface="Courier New" panose="02070309020205020404" pitchFamily="49" charset="0"/>
                  </a:rPr>
                  <a:t>){</a:t>
                </a:r>
              </a:p>
              <a:p>
                <a:pPr marL="0" indent="0">
                  <a:spcBef>
                    <a:spcPts val="20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v.dist</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u.dist+weight</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u,v</a:t>
                </a:r>
                <a:r>
                  <a:rPr lang="en-US" sz="1500" dirty="0">
                    <a:latin typeface="Courier New" panose="02070309020205020404" pitchFamily="49" charset="0"/>
                    <a:cs typeface="Courier New" panose="02070309020205020404" pitchFamily="49" charset="0"/>
                  </a:rPr>
                  <a:t>)</a:t>
                </a:r>
              </a:p>
              <a:p>
                <a:pPr marL="0" indent="0">
                  <a:spcBef>
                    <a:spcPts val="20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v.predecessor</a:t>
                </a:r>
                <a:r>
                  <a:rPr lang="en-US" sz="1500" dirty="0">
                    <a:latin typeface="Courier New" panose="02070309020205020404" pitchFamily="49" charset="0"/>
                    <a:cs typeface="Courier New" panose="02070309020205020404" pitchFamily="49" charset="0"/>
                  </a:rPr>
                  <a:t> = u</a:t>
                </a:r>
              </a:p>
              <a:p>
                <a:pPr marL="0" indent="0">
                  <a:spcBef>
                    <a:spcPts val="200"/>
                  </a:spcBef>
                  <a:buNone/>
                </a:pPr>
                <a:r>
                  <a:rPr lang="en-US" sz="1500" dirty="0">
                    <a:latin typeface="Courier New" panose="02070309020205020404" pitchFamily="49" charset="0"/>
                    <a:cs typeface="Courier New" panose="02070309020205020404" pitchFamily="49" charset="0"/>
                  </a:rPr>
                  <a:t>         }</a:t>
                </a:r>
              </a:p>
              <a:p>
                <a:pPr marL="0" indent="0">
                  <a:spcBef>
                    <a:spcPts val="200"/>
                  </a:spcBef>
                  <a:buNone/>
                </a:pPr>
                <a:r>
                  <a:rPr lang="en-US" sz="1500" dirty="0">
                    <a:latin typeface="Courier New" panose="02070309020205020404" pitchFamily="49" charset="0"/>
                    <a:cs typeface="Courier New" panose="02070309020205020404" pitchFamily="49" charset="0"/>
                  </a:rPr>
                  <a:t>      }</a:t>
                </a:r>
              </a:p>
              <a:p>
                <a:pPr marL="0" indent="0">
                  <a:spcBef>
                    <a:spcPts val="200"/>
                  </a:spcBef>
                  <a:buNone/>
                </a:pPr>
                <a:r>
                  <a:rPr lang="en-US" sz="1500" dirty="0">
                    <a:latin typeface="Courier New" panose="02070309020205020404" pitchFamily="49" charset="0"/>
                    <a:cs typeface="Courier New" panose="02070309020205020404" pitchFamily="49" charset="0"/>
                  </a:rPr>
                  <a:t>      mark u as processed</a:t>
                </a:r>
              </a:p>
              <a:p>
                <a:pPr marL="0" indent="0">
                  <a:spcBef>
                    <a:spcPts val="200"/>
                  </a:spcBef>
                  <a:buNone/>
                </a:pPr>
                <a:r>
                  <a:rPr lang="en-US" sz="1500" dirty="0">
                    <a:latin typeface="Courier New" panose="02070309020205020404" pitchFamily="49" charset="0"/>
                    <a:cs typeface="Courier New" panose="02070309020205020404" pitchFamily="49" charset="0"/>
                  </a:rPr>
                  <a:t>   }</a:t>
                </a:r>
              </a:p>
              <a:p>
                <a:pPr marL="0" indent="0">
                  <a:buNone/>
                </a:pPr>
                <a:endParaRPr lang="en-US" sz="2000" dirty="0"/>
              </a:p>
              <a:p>
                <a:endParaRPr lang="en-US" sz="2000" dirty="0"/>
              </a:p>
            </p:txBody>
          </p:sp>
        </mc:Choice>
        <mc:Fallback xmlns="">
          <p:sp>
            <p:nvSpPr>
              <p:cNvPr id="7" name="Content Placeholder 2">
                <a:extLst>
                  <a:ext uri="{FF2B5EF4-FFF2-40B4-BE49-F238E27FC236}">
                    <a16:creationId xmlns:a16="http://schemas.microsoft.com/office/drawing/2014/main" id="{E569B3CF-26FE-734C-9FE9-8F3AD20D453B}"/>
                  </a:ext>
                </a:extLst>
              </p:cNvPr>
              <p:cNvSpPr txBox="1">
                <a:spLocks noRot="1" noChangeAspect="1" noMove="1" noResize="1" noEditPoints="1" noAdjustHandles="1" noChangeArrowheads="1" noChangeShapeType="1" noTextEdit="1"/>
              </p:cNvSpPr>
              <p:nvPr/>
            </p:nvSpPr>
            <p:spPr>
              <a:xfrm>
                <a:off x="6310185" y="2292178"/>
                <a:ext cx="5433846" cy="4503169"/>
              </a:xfrm>
              <a:prstGeom prst="rect">
                <a:avLst/>
              </a:prstGeom>
              <a:blipFill>
                <a:blip r:embed="rId3"/>
                <a:stretch>
                  <a:fillRect l="-1865" t="-169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4294390-0B0E-0240-82E0-406461B6A636}"/>
              </a:ext>
            </a:extLst>
          </p:cNvPr>
          <p:cNvSpPr txBox="1"/>
          <p:nvPr/>
        </p:nvSpPr>
        <p:spPr>
          <a:xfrm>
            <a:off x="6288648" y="3053858"/>
            <a:ext cx="359394" cy="369332"/>
          </a:xfrm>
          <a:prstGeom prst="rect">
            <a:avLst/>
          </a:prstGeom>
          <a:noFill/>
        </p:spPr>
        <p:txBody>
          <a:bodyPr wrap="square" rtlCol="0">
            <a:spAutoFit/>
          </a:bodyPr>
          <a:lstStyle/>
          <a:p>
            <a:r>
              <a:rPr lang="en-US" dirty="0">
                <a:solidFill>
                  <a:srgbClr val="B6A479"/>
                </a:solidFill>
              </a:rPr>
              <a:t>1.</a:t>
            </a:r>
          </a:p>
        </p:txBody>
      </p:sp>
      <p:sp>
        <p:nvSpPr>
          <p:cNvPr id="10" name="TextBox 9">
            <a:extLst>
              <a:ext uri="{FF2B5EF4-FFF2-40B4-BE49-F238E27FC236}">
                <a16:creationId xmlns:a16="http://schemas.microsoft.com/office/drawing/2014/main" id="{3123C3BD-6B16-AE48-BF29-09F1CD2DEEC7}"/>
              </a:ext>
            </a:extLst>
          </p:cNvPr>
          <p:cNvSpPr txBox="1"/>
          <p:nvPr/>
        </p:nvSpPr>
        <p:spPr>
          <a:xfrm>
            <a:off x="7036987" y="4350030"/>
            <a:ext cx="300082" cy="369332"/>
          </a:xfrm>
          <a:prstGeom prst="rect">
            <a:avLst/>
          </a:prstGeom>
          <a:noFill/>
        </p:spPr>
        <p:txBody>
          <a:bodyPr wrap="none" rtlCol="0">
            <a:spAutoFit/>
          </a:bodyPr>
          <a:lstStyle/>
          <a:p>
            <a:r>
              <a:rPr lang="en-US" dirty="0">
                <a:solidFill>
                  <a:srgbClr val="B6A479"/>
                </a:solidFill>
              </a:rPr>
              <a:t>I.</a:t>
            </a:r>
          </a:p>
        </p:txBody>
      </p:sp>
      <p:sp>
        <p:nvSpPr>
          <p:cNvPr id="11" name="TextBox 10">
            <a:extLst>
              <a:ext uri="{FF2B5EF4-FFF2-40B4-BE49-F238E27FC236}">
                <a16:creationId xmlns:a16="http://schemas.microsoft.com/office/drawing/2014/main" id="{BB8E96EA-F3F4-704C-8B95-CE64E51650B6}"/>
              </a:ext>
            </a:extLst>
          </p:cNvPr>
          <p:cNvSpPr txBox="1"/>
          <p:nvPr/>
        </p:nvSpPr>
        <p:spPr>
          <a:xfrm>
            <a:off x="6669579" y="4099954"/>
            <a:ext cx="367408" cy="369332"/>
          </a:xfrm>
          <a:prstGeom prst="rect">
            <a:avLst/>
          </a:prstGeom>
          <a:noFill/>
        </p:spPr>
        <p:txBody>
          <a:bodyPr wrap="none" rtlCol="0">
            <a:spAutoFit/>
          </a:bodyPr>
          <a:lstStyle/>
          <a:p>
            <a:r>
              <a:rPr lang="en-US" dirty="0">
                <a:solidFill>
                  <a:srgbClr val="B6A479"/>
                </a:solidFill>
              </a:rPr>
              <a:t>B.</a:t>
            </a:r>
          </a:p>
        </p:txBody>
      </p:sp>
      <p:sp>
        <p:nvSpPr>
          <p:cNvPr id="12" name="TextBox 11">
            <a:extLst>
              <a:ext uri="{FF2B5EF4-FFF2-40B4-BE49-F238E27FC236}">
                <a16:creationId xmlns:a16="http://schemas.microsoft.com/office/drawing/2014/main" id="{07620E5B-B97E-BC4E-B199-99AAA9115607}"/>
              </a:ext>
            </a:extLst>
          </p:cNvPr>
          <p:cNvSpPr txBox="1"/>
          <p:nvPr/>
        </p:nvSpPr>
        <p:spPr>
          <a:xfrm>
            <a:off x="6664898" y="3841548"/>
            <a:ext cx="376770" cy="369332"/>
          </a:xfrm>
          <a:prstGeom prst="rect">
            <a:avLst/>
          </a:prstGeom>
          <a:noFill/>
        </p:spPr>
        <p:txBody>
          <a:bodyPr wrap="none" rtlCol="0">
            <a:spAutoFit/>
          </a:bodyPr>
          <a:lstStyle/>
          <a:p>
            <a:r>
              <a:rPr lang="en-US" dirty="0">
                <a:solidFill>
                  <a:srgbClr val="B6A479"/>
                </a:solidFill>
              </a:rPr>
              <a:t>A.</a:t>
            </a:r>
          </a:p>
        </p:txBody>
      </p:sp>
      <p:sp>
        <p:nvSpPr>
          <p:cNvPr id="13" name="TextBox 12">
            <a:extLst>
              <a:ext uri="{FF2B5EF4-FFF2-40B4-BE49-F238E27FC236}">
                <a16:creationId xmlns:a16="http://schemas.microsoft.com/office/drawing/2014/main" id="{E5153643-483C-9244-9A82-3C4EE3B0EAA4}"/>
              </a:ext>
            </a:extLst>
          </p:cNvPr>
          <p:cNvSpPr txBox="1"/>
          <p:nvPr/>
        </p:nvSpPr>
        <p:spPr>
          <a:xfrm>
            <a:off x="6664898" y="5643213"/>
            <a:ext cx="376770" cy="369332"/>
          </a:xfrm>
          <a:prstGeom prst="rect">
            <a:avLst/>
          </a:prstGeom>
          <a:noFill/>
        </p:spPr>
        <p:txBody>
          <a:bodyPr wrap="none" rtlCol="0">
            <a:spAutoFit/>
          </a:bodyPr>
          <a:lstStyle/>
          <a:p>
            <a:r>
              <a:rPr lang="en-US" dirty="0">
                <a:solidFill>
                  <a:srgbClr val="B6A479"/>
                </a:solidFill>
              </a:rPr>
              <a:t>C.</a:t>
            </a:r>
          </a:p>
        </p:txBody>
      </p:sp>
      <p:sp>
        <p:nvSpPr>
          <p:cNvPr id="14" name="TextBox 13">
            <a:extLst>
              <a:ext uri="{FF2B5EF4-FFF2-40B4-BE49-F238E27FC236}">
                <a16:creationId xmlns:a16="http://schemas.microsoft.com/office/drawing/2014/main" id="{F746C2FA-D5D7-B847-A2FB-27DA6A266E28}"/>
              </a:ext>
            </a:extLst>
          </p:cNvPr>
          <p:cNvSpPr txBox="1"/>
          <p:nvPr/>
        </p:nvSpPr>
        <p:spPr>
          <a:xfrm>
            <a:off x="6283475" y="3588090"/>
            <a:ext cx="359394" cy="369332"/>
          </a:xfrm>
          <a:prstGeom prst="rect">
            <a:avLst/>
          </a:prstGeom>
          <a:noFill/>
        </p:spPr>
        <p:txBody>
          <a:bodyPr wrap="none" rtlCol="0">
            <a:spAutoFit/>
          </a:bodyPr>
          <a:lstStyle/>
          <a:p>
            <a:r>
              <a:rPr lang="en-US" dirty="0">
                <a:solidFill>
                  <a:srgbClr val="B6A479"/>
                </a:solidFill>
              </a:rPr>
              <a:t>2.</a:t>
            </a:r>
          </a:p>
        </p:txBody>
      </p:sp>
      <p:sp>
        <p:nvSpPr>
          <p:cNvPr id="15" name="TextBox 14">
            <a:extLst>
              <a:ext uri="{FF2B5EF4-FFF2-40B4-BE49-F238E27FC236}">
                <a16:creationId xmlns:a16="http://schemas.microsoft.com/office/drawing/2014/main" id="{B94D7C23-CFB3-604A-843B-EF4734A05FED}"/>
              </a:ext>
            </a:extLst>
          </p:cNvPr>
          <p:cNvSpPr txBox="1"/>
          <p:nvPr/>
        </p:nvSpPr>
        <p:spPr>
          <a:xfrm>
            <a:off x="7337069" y="4768721"/>
            <a:ext cx="357790" cy="369332"/>
          </a:xfrm>
          <a:prstGeom prst="rect">
            <a:avLst/>
          </a:prstGeom>
          <a:noFill/>
        </p:spPr>
        <p:txBody>
          <a:bodyPr wrap="none" rtlCol="0">
            <a:spAutoFit/>
          </a:bodyPr>
          <a:lstStyle/>
          <a:p>
            <a:r>
              <a:rPr lang="en-US" dirty="0">
                <a:solidFill>
                  <a:srgbClr val="B6A479"/>
                </a:solidFill>
              </a:rPr>
              <a:t>II.</a:t>
            </a:r>
          </a:p>
        </p:txBody>
      </p:sp>
    </p:spTree>
    <p:extLst>
      <p:ext uri="{BB962C8B-B14F-4D97-AF65-F5344CB8AC3E}">
        <p14:creationId xmlns:p14="http://schemas.microsoft.com/office/powerpoint/2010/main" val="140030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87A5-A1F6-534A-9EAD-F9B301DB2FF0}"/>
              </a:ext>
            </a:extLst>
          </p:cNvPr>
          <p:cNvSpPr>
            <a:spLocks noGrp="1"/>
          </p:cNvSpPr>
          <p:nvPr>
            <p:ph type="title"/>
          </p:nvPr>
        </p:nvSpPr>
        <p:spPr/>
        <p:txBody>
          <a:bodyPr/>
          <a:lstStyle/>
          <a:p>
            <a:r>
              <a:rPr lang="en-US" dirty="0"/>
              <a:t>Dijkstra’s </a:t>
            </a:r>
            <a:r>
              <a:rPr lang="en-US" dirty="0" err="1"/>
              <a:t>Pseuodocode</a:t>
            </a:r>
            <a:endParaRPr lang="en-US" dirty="0"/>
          </a:p>
        </p:txBody>
      </p:sp>
      <p:sp>
        <p:nvSpPr>
          <p:cNvPr id="4" name="Footer Placeholder 3">
            <a:extLst>
              <a:ext uri="{FF2B5EF4-FFF2-40B4-BE49-F238E27FC236}">
                <a16:creationId xmlns:a16="http://schemas.microsoft.com/office/drawing/2014/main" id="{50E869E5-0A56-7643-9EC3-A8130EA47054}"/>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D445211F-E5A4-944E-A0E3-CED84FBCA45E}"/>
              </a:ext>
            </a:extLst>
          </p:cNvPr>
          <p:cNvSpPr>
            <a:spLocks noGrp="1"/>
          </p:cNvSpPr>
          <p:nvPr>
            <p:ph type="sldNum" sz="quarter" idx="12"/>
          </p:nvPr>
        </p:nvSpPr>
        <p:spPr/>
        <p:txBody>
          <a:bodyPr/>
          <a:lstStyle/>
          <a:p>
            <a:fld id="{659665DE-58FC-41F4-AC58-2C90A5E00527}" type="slidenum">
              <a:rPr lang="en-US" smtClean="0"/>
              <a:t>4</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F79B035-37B6-264D-B2EB-BAA309F1AC98}"/>
                  </a:ext>
                </a:extLst>
              </p:cNvPr>
              <p:cNvSpPr txBox="1"/>
              <p:nvPr/>
            </p:nvSpPr>
            <p:spPr>
              <a:xfrm>
                <a:off x="575239" y="1503179"/>
                <a:ext cx="5279547" cy="4923143"/>
              </a:xfrm>
              <a:prstGeom prst="rect">
                <a:avLst/>
              </a:prstGeom>
              <a:noFill/>
            </p:spPr>
            <p:txBody>
              <a:bodyPr wrap="square" rtlCol="0">
                <a:spAutoFit/>
              </a:bodyPr>
              <a:lstStyle/>
              <a:p>
                <a:pPr>
                  <a:lnSpc>
                    <a:spcPct val="150000"/>
                  </a:lnSpc>
                  <a:spcBef>
                    <a:spcPts val="200"/>
                  </a:spcBef>
                </a:pPr>
                <a:r>
                  <a:rPr lang="en-US" sz="1400" dirty="0">
                    <a:latin typeface="Courier New" panose="02070309020205020404" pitchFamily="49" charset="0"/>
                    <a:cs typeface="Courier New" panose="02070309020205020404" pitchFamily="49" charset="0"/>
                  </a:rPr>
                  <a:t>Dijkstra(Graph G, Vertex source) </a:t>
                </a:r>
              </a:p>
              <a:p>
                <a:pPr>
                  <a:lnSpc>
                    <a:spcPct val="150000"/>
                  </a:lnSpc>
                  <a:spcBef>
                    <a:spcPts val="200"/>
                  </a:spcBef>
                </a:pPr>
                <a:r>
                  <a:rPr lang="en-US" sz="1400"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sz="1400" b="0" i="1" smtClean="0">
                        <a:latin typeface="Cambria Math" panose="02040503050406030204" pitchFamily="18" charset="0"/>
                        <a:cs typeface="Courier New" panose="02070309020205020404" pitchFamily="49" charset="0"/>
                      </a:rPr>
                      <m:t>∞</m:t>
                    </m:r>
                  </m:oMath>
                </a14:m>
                <a:endParaRPr lang="en-US" sz="1400" b="0" dirty="0">
                  <a:latin typeface="Courier New" panose="02070309020205020404" pitchFamily="49" charset="0"/>
                  <a:cs typeface="Courier New" panose="02070309020205020404" pitchFamily="49" charset="0"/>
                </a:endParaRPr>
              </a:p>
              <a:p>
                <a:pPr>
                  <a:lnSpc>
                    <a:spcPct val="150000"/>
                  </a:lnSpc>
                  <a:spcBef>
                    <a:spcPts val="200"/>
                  </a:spcBef>
                </a:pPr>
                <a:r>
                  <a:rPr lang="en-US" sz="1400" dirty="0">
                    <a:latin typeface="Courier New" panose="02070309020205020404" pitchFamily="49" charset="0"/>
                    <a:cs typeface="Courier New" panose="02070309020205020404" pitchFamily="49" charset="0"/>
                  </a:rPr>
                  <a:t>   mark source as distance 0</a:t>
                </a:r>
              </a:p>
              <a:p>
                <a:pPr>
                  <a:lnSpc>
                    <a:spcPct val="150000"/>
                  </a:lnSpc>
                  <a:spcBef>
                    <a:spcPts val="200"/>
                  </a:spcBef>
                </a:pPr>
                <a:r>
                  <a:rPr lang="en-US" sz="1400" dirty="0">
                    <a:latin typeface="Courier New" panose="02070309020205020404" pitchFamily="49" charset="0"/>
                    <a:cs typeface="Courier New" panose="02070309020205020404" pitchFamily="49" charset="0"/>
                  </a:rPr>
                  <a:t>   mark all vertices unprocessed</a:t>
                </a:r>
              </a:p>
              <a:p>
                <a:pPr>
                  <a:lnSpc>
                    <a:spcPct val="150000"/>
                  </a:lnSpc>
                  <a:spcBef>
                    <a:spcPts val="200"/>
                  </a:spcBef>
                </a:pPr>
                <a:r>
                  <a:rPr lang="en-US" sz="1400" dirty="0">
                    <a:latin typeface="Courier New" panose="02070309020205020404" pitchFamily="49" charset="0"/>
                    <a:cs typeface="Courier New" panose="02070309020205020404" pitchFamily="49" charset="0"/>
                  </a:rPr>
                  <a:t>   while(there are unprocessed vertices){</a:t>
                </a:r>
              </a:p>
              <a:p>
                <a:pPr>
                  <a:lnSpc>
                    <a:spcPct val="150000"/>
                  </a:lnSpc>
                  <a:spcBef>
                    <a:spcPts val="200"/>
                  </a:spcBef>
                </a:pPr>
                <a:r>
                  <a:rPr lang="en-US" sz="1400" dirty="0">
                    <a:latin typeface="Courier New" panose="02070309020205020404" pitchFamily="49" charset="0"/>
                    <a:cs typeface="Courier New" panose="02070309020205020404" pitchFamily="49" charset="0"/>
                  </a:rPr>
                  <a:t>      let u be the closest unprocessed vertex</a:t>
                </a:r>
              </a:p>
              <a:p>
                <a:pPr>
                  <a:lnSpc>
                    <a:spcPct val="150000"/>
                  </a:lnSpc>
                  <a:spcBef>
                    <a:spcPts val="200"/>
                  </a:spcBef>
                </a:pPr>
                <a:r>
                  <a:rPr lang="en-US" sz="1400" dirty="0">
                    <a:latin typeface="Courier New" panose="02070309020205020404" pitchFamily="49" charset="0"/>
                    <a:cs typeface="Courier New" panose="02070309020205020404" pitchFamily="49" charset="0"/>
                  </a:rPr>
                  <a:t>      foreach(edge (</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leaving u){</a:t>
                </a:r>
              </a:p>
              <a:p>
                <a:pPr>
                  <a:lnSpc>
                    <a:spcPct val="150000"/>
                  </a:lnSpc>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u.dist+weight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u.dist+weight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v.predecessor</a:t>
                </a:r>
                <a:r>
                  <a:rPr lang="en-US" sz="1400" dirty="0">
                    <a:latin typeface="Courier New" panose="02070309020205020404" pitchFamily="49" charset="0"/>
                    <a:cs typeface="Courier New" panose="02070309020205020404" pitchFamily="49" charset="0"/>
                  </a:rPr>
                  <a:t> = u</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mark u as processed</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mc:Choice>
        <mc:Fallback xmlns="">
          <p:sp>
            <p:nvSpPr>
              <p:cNvPr id="10" name="TextBox 9">
                <a:extLst>
                  <a:ext uri="{FF2B5EF4-FFF2-40B4-BE49-F238E27FC236}">
                    <a16:creationId xmlns:a16="http://schemas.microsoft.com/office/drawing/2014/main" id="{3F79B035-37B6-264D-B2EB-BAA309F1AC98}"/>
                  </a:ext>
                </a:extLst>
              </p:cNvPr>
              <p:cNvSpPr txBox="1">
                <a:spLocks noRot="1" noChangeAspect="1" noMove="1" noResize="1" noEditPoints="1" noAdjustHandles="1" noChangeArrowheads="1" noChangeShapeType="1" noTextEdit="1"/>
              </p:cNvSpPr>
              <p:nvPr/>
            </p:nvSpPr>
            <p:spPr>
              <a:xfrm>
                <a:off x="575239" y="1503179"/>
                <a:ext cx="5279547" cy="4923143"/>
              </a:xfrm>
              <a:prstGeom prst="rect">
                <a:avLst/>
              </a:prstGeom>
              <a:blipFill>
                <a:blip r:embed="rId2"/>
                <a:stretch>
                  <a:fillRect l="-240"/>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CBC0584-DFE9-F44A-AF33-7E90D5C57EF0}"/>
              </a:ext>
            </a:extLst>
          </p:cNvPr>
          <p:cNvCxnSpPr>
            <a:cxnSpLocks/>
          </p:cNvCxnSpPr>
          <p:nvPr/>
        </p:nvCxnSpPr>
        <p:spPr>
          <a:xfrm flipH="1">
            <a:off x="5566474" y="3472913"/>
            <a:ext cx="1251903" cy="0"/>
          </a:xfrm>
          <a:prstGeom prst="straightConnector1">
            <a:avLst/>
          </a:prstGeom>
          <a:ln w="28575">
            <a:solidFill>
              <a:srgbClr val="4C328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1C4FE7-2211-BA49-A4DB-24E56D62DB7D}"/>
              </a:ext>
            </a:extLst>
          </p:cNvPr>
          <p:cNvSpPr txBox="1"/>
          <p:nvPr/>
        </p:nvSpPr>
        <p:spPr>
          <a:xfrm>
            <a:off x="6877533" y="3288247"/>
            <a:ext cx="689291" cy="369332"/>
          </a:xfrm>
          <a:prstGeom prst="rect">
            <a:avLst/>
          </a:prstGeom>
          <a:noFill/>
        </p:spPr>
        <p:txBody>
          <a:bodyPr wrap="none" rtlCol="0">
            <a:spAutoFit/>
          </a:bodyPr>
          <a:lstStyle/>
          <a:p>
            <a:r>
              <a:rPr lang="en-US" dirty="0" err="1">
                <a:solidFill>
                  <a:srgbClr val="4C3282"/>
                </a:solidFill>
              </a:rPr>
              <a:t>Wut</a:t>
            </a:r>
            <a:r>
              <a:rPr lang="en-US" dirty="0">
                <a:solidFill>
                  <a:srgbClr val="4C3282"/>
                </a:solidFill>
              </a:rPr>
              <a:t>?</a:t>
            </a:r>
          </a:p>
        </p:txBody>
      </p:sp>
      <p:grpSp>
        <p:nvGrpSpPr>
          <p:cNvPr id="25" name="Group 24">
            <a:extLst>
              <a:ext uri="{FF2B5EF4-FFF2-40B4-BE49-F238E27FC236}">
                <a16:creationId xmlns:a16="http://schemas.microsoft.com/office/drawing/2014/main" id="{DD46696A-7CBF-F34F-ABE6-6CB20AAA4E51}"/>
              </a:ext>
            </a:extLst>
          </p:cNvPr>
          <p:cNvGrpSpPr/>
          <p:nvPr/>
        </p:nvGrpSpPr>
        <p:grpSpPr>
          <a:xfrm>
            <a:off x="7814168" y="1580148"/>
            <a:ext cx="3867502" cy="4383067"/>
            <a:chOff x="8097858" y="1067152"/>
            <a:chExt cx="3867502" cy="4383067"/>
          </a:xfrm>
        </p:grpSpPr>
        <p:sp>
          <p:nvSpPr>
            <p:cNvPr id="15" name="Rectangle 14">
              <a:extLst>
                <a:ext uri="{FF2B5EF4-FFF2-40B4-BE49-F238E27FC236}">
                  <a16:creationId xmlns:a16="http://schemas.microsoft.com/office/drawing/2014/main" id="{209BA71B-97D4-0E43-BE4B-8DD8EC0B26CF}"/>
                </a:ext>
              </a:extLst>
            </p:cNvPr>
            <p:cNvSpPr/>
            <p:nvPr/>
          </p:nvSpPr>
          <p:spPr>
            <a:xfrm>
              <a:off x="8097860" y="1084729"/>
              <a:ext cx="3818448" cy="4365490"/>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16" name="Rectangle 15">
              <a:extLst>
                <a:ext uri="{FF2B5EF4-FFF2-40B4-BE49-F238E27FC236}">
                  <a16:creationId xmlns:a16="http://schemas.microsoft.com/office/drawing/2014/main" id="{260D43AF-0DC7-9D4D-A73A-D11389E0F729}"/>
                </a:ext>
              </a:extLst>
            </p:cNvPr>
            <p:cNvSpPr/>
            <p:nvPr/>
          </p:nvSpPr>
          <p:spPr>
            <a:xfrm>
              <a:off x="8097859" y="1067152"/>
              <a:ext cx="3818448" cy="800930"/>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t>Min Priority Queue ADT</a:t>
              </a:r>
            </a:p>
          </p:txBody>
        </p:sp>
        <p:sp>
          <p:nvSpPr>
            <p:cNvPr id="17" name="TextBox 81">
              <a:extLst>
                <a:ext uri="{FF2B5EF4-FFF2-40B4-BE49-F238E27FC236}">
                  <a16:creationId xmlns:a16="http://schemas.microsoft.com/office/drawing/2014/main" id="{C6344FD3-3777-014E-8C36-40D748850F84}"/>
                </a:ext>
              </a:extLst>
            </p:cNvPr>
            <p:cNvSpPr txBox="1"/>
            <p:nvPr/>
          </p:nvSpPr>
          <p:spPr>
            <a:xfrm>
              <a:off x="8305265" y="4515401"/>
              <a:ext cx="3611041"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err="1"/>
                <a:t>removeMin</a:t>
              </a:r>
              <a:r>
                <a:rPr lang="en-US" b="1" dirty="0"/>
                <a:t>()</a:t>
              </a:r>
              <a:r>
                <a:rPr lang="en-US" dirty="0"/>
                <a:t> – returns and removes element with the </a:t>
              </a:r>
              <a:r>
                <a:rPr lang="en-US" u="sng" dirty="0"/>
                <a:t>smallest</a:t>
              </a:r>
              <a:r>
                <a:rPr lang="en-US" dirty="0"/>
                <a:t> priority</a:t>
              </a:r>
            </a:p>
          </p:txBody>
        </p:sp>
        <p:sp>
          <p:nvSpPr>
            <p:cNvPr id="18" name="TextBox 82">
              <a:extLst>
                <a:ext uri="{FF2B5EF4-FFF2-40B4-BE49-F238E27FC236}">
                  <a16:creationId xmlns:a16="http://schemas.microsoft.com/office/drawing/2014/main" id="{F8BF3229-123B-5743-8C03-5E5C516B51F9}"/>
                </a:ext>
              </a:extLst>
            </p:cNvPr>
            <p:cNvSpPr txBox="1"/>
            <p:nvPr/>
          </p:nvSpPr>
          <p:spPr>
            <a:xfrm>
              <a:off x="8097858" y="1888130"/>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state</a:t>
              </a:r>
            </a:p>
          </p:txBody>
        </p:sp>
        <p:sp>
          <p:nvSpPr>
            <p:cNvPr id="19" name="TextBox 83">
              <a:extLst>
                <a:ext uri="{FF2B5EF4-FFF2-40B4-BE49-F238E27FC236}">
                  <a16:creationId xmlns:a16="http://schemas.microsoft.com/office/drawing/2014/main" id="{B0DA4019-1A8C-2842-AE23-B77A8416BC86}"/>
                </a:ext>
              </a:extLst>
            </p:cNvPr>
            <p:cNvSpPr txBox="1"/>
            <p:nvPr/>
          </p:nvSpPr>
          <p:spPr>
            <a:xfrm>
              <a:off x="8097858" y="2879788"/>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behavior</a:t>
              </a:r>
            </a:p>
          </p:txBody>
        </p:sp>
        <p:sp>
          <p:nvSpPr>
            <p:cNvPr id="20" name="TextBox 84">
              <a:extLst>
                <a:ext uri="{FF2B5EF4-FFF2-40B4-BE49-F238E27FC236}">
                  <a16:creationId xmlns:a16="http://schemas.microsoft.com/office/drawing/2014/main" id="{CF97BD11-23BE-544C-AE4B-0AF36F3C1857}"/>
                </a:ext>
              </a:extLst>
            </p:cNvPr>
            <p:cNvSpPr txBox="1"/>
            <p:nvPr/>
          </p:nvSpPr>
          <p:spPr>
            <a:xfrm>
              <a:off x="8297428" y="2175120"/>
              <a:ext cx="3080348"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Set of comparable values - Ordered by “priority”</a:t>
              </a:r>
            </a:p>
          </p:txBody>
        </p:sp>
        <p:sp>
          <p:nvSpPr>
            <p:cNvPr id="21" name="TextBox 85">
              <a:extLst>
                <a:ext uri="{FF2B5EF4-FFF2-40B4-BE49-F238E27FC236}">
                  <a16:creationId xmlns:a16="http://schemas.microsoft.com/office/drawing/2014/main" id="{9DBC4C9C-3A8D-D14C-9A5E-62F476BFC798}"/>
                </a:ext>
              </a:extLst>
            </p:cNvPr>
            <p:cNvSpPr txBox="1"/>
            <p:nvPr/>
          </p:nvSpPr>
          <p:spPr>
            <a:xfrm>
              <a:off x="8305266" y="3218495"/>
              <a:ext cx="366009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peek()</a:t>
              </a:r>
              <a:r>
                <a:rPr lang="en-US" dirty="0"/>
                <a:t> – find the element with the smallest </a:t>
              </a:r>
              <a:r>
                <a:rPr lang="en-US" u="sng" dirty="0"/>
                <a:t>priority</a:t>
              </a:r>
            </a:p>
          </p:txBody>
        </p:sp>
        <p:sp>
          <p:nvSpPr>
            <p:cNvPr id="22" name="TextBox 86">
              <a:extLst>
                <a:ext uri="{FF2B5EF4-FFF2-40B4-BE49-F238E27FC236}">
                  <a16:creationId xmlns:a16="http://schemas.microsoft.com/office/drawing/2014/main" id="{411AF04C-3F1C-8644-AD25-D4CDC9547A93}"/>
                </a:ext>
              </a:extLst>
            </p:cNvPr>
            <p:cNvSpPr txBox="1"/>
            <p:nvPr/>
          </p:nvSpPr>
          <p:spPr>
            <a:xfrm>
              <a:off x="8305266" y="3871389"/>
              <a:ext cx="361104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insert(value) </a:t>
              </a:r>
              <a:r>
                <a:rPr lang="en-US" dirty="0"/>
                <a:t>– add new element to collection</a:t>
              </a:r>
            </a:p>
          </p:txBody>
        </p:sp>
      </p:grpSp>
    </p:spTree>
    <p:extLst>
      <p:ext uri="{BB962C8B-B14F-4D97-AF65-F5344CB8AC3E}">
        <p14:creationId xmlns:p14="http://schemas.microsoft.com/office/powerpoint/2010/main" val="422673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2000"/>
                                        <p:tgtEl>
                                          <p:spTgt spid="25"/>
                                        </p:tgtEl>
                                      </p:cBhvr>
                                    </p:animEffect>
                                    <p:anim calcmode="lin" valueType="num">
                                      <p:cBhvr>
                                        <p:cTn id="16" dur="2000" fill="hold"/>
                                        <p:tgtEl>
                                          <p:spTgt spid="25"/>
                                        </p:tgtEl>
                                        <p:attrNameLst>
                                          <p:attrName>ppt_w</p:attrName>
                                        </p:attrNameLst>
                                      </p:cBhvr>
                                      <p:tavLst>
                                        <p:tav tm="0" fmla="#ppt_w*sin(2.5*pi*$)">
                                          <p:val>
                                            <p:fltVal val="0"/>
                                          </p:val>
                                        </p:tav>
                                        <p:tav tm="100000">
                                          <p:val>
                                            <p:fltVal val="1"/>
                                          </p:val>
                                        </p:tav>
                                      </p:tavLst>
                                    </p:anim>
                                    <p:anim calcmode="lin" valueType="num">
                                      <p:cBhvr>
                                        <p:cTn id="17" dur="20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87A5-A1F6-534A-9EAD-F9B301DB2FF0}"/>
              </a:ext>
            </a:extLst>
          </p:cNvPr>
          <p:cNvSpPr>
            <a:spLocks noGrp="1"/>
          </p:cNvSpPr>
          <p:nvPr>
            <p:ph type="title"/>
          </p:nvPr>
        </p:nvSpPr>
        <p:spPr/>
        <p:txBody>
          <a:bodyPr/>
          <a:lstStyle/>
          <a:p>
            <a:r>
              <a:rPr lang="en-US" dirty="0"/>
              <a:t>Dijkstra’s </a:t>
            </a:r>
            <a:r>
              <a:rPr lang="en-US" dirty="0" err="1"/>
              <a:t>Pseuodocode</a:t>
            </a:r>
            <a:endParaRPr lang="en-US" dirty="0"/>
          </a:p>
        </p:txBody>
      </p:sp>
      <p:sp>
        <p:nvSpPr>
          <p:cNvPr id="4" name="Footer Placeholder 3">
            <a:extLst>
              <a:ext uri="{FF2B5EF4-FFF2-40B4-BE49-F238E27FC236}">
                <a16:creationId xmlns:a16="http://schemas.microsoft.com/office/drawing/2014/main" id="{50E869E5-0A56-7643-9EC3-A8130EA47054}"/>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D445211F-E5A4-944E-A0E3-CED84FBCA45E}"/>
              </a:ext>
            </a:extLst>
          </p:cNvPr>
          <p:cNvSpPr>
            <a:spLocks noGrp="1"/>
          </p:cNvSpPr>
          <p:nvPr>
            <p:ph type="sldNum" sz="quarter" idx="12"/>
          </p:nvPr>
        </p:nvSpPr>
        <p:spPr/>
        <p:txBody>
          <a:bodyPr/>
          <a:lstStyle/>
          <a:p>
            <a:fld id="{659665DE-58FC-41F4-AC58-2C90A5E00527}" type="slidenum">
              <a:rPr lang="en-US" smtClean="0"/>
              <a:t>5</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F79B035-37B6-264D-B2EB-BAA309F1AC98}"/>
                  </a:ext>
                </a:extLst>
              </p:cNvPr>
              <p:cNvSpPr txBox="1"/>
              <p:nvPr/>
            </p:nvSpPr>
            <p:spPr>
              <a:xfrm>
                <a:off x="575239" y="1503179"/>
                <a:ext cx="6270404" cy="5271956"/>
              </a:xfrm>
              <a:prstGeom prst="rect">
                <a:avLst/>
              </a:prstGeom>
              <a:noFill/>
            </p:spPr>
            <p:txBody>
              <a:bodyPr wrap="square" rtlCol="0">
                <a:spAutoFit/>
              </a:bodyPr>
              <a:lstStyle/>
              <a:p>
                <a:pPr>
                  <a:lnSpc>
                    <a:spcPct val="150000"/>
                  </a:lnSpc>
                  <a:spcBef>
                    <a:spcPts val="200"/>
                  </a:spcBef>
                </a:pPr>
                <a:r>
                  <a:rPr lang="en-US" sz="1400" dirty="0">
                    <a:latin typeface="Courier New" panose="02070309020205020404" pitchFamily="49" charset="0"/>
                    <a:cs typeface="Courier New" panose="02070309020205020404" pitchFamily="49" charset="0"/>
                  </a:rPr>
                  <a:t>Dijkstra(Graph G, Vertex source) </a:t>
                </a:r>
              </a:p>
              <a:p>
                <a:pPr>
                  <a:lnSpc>
                    <a:spcPct val="150000"/>
                  </a:lnSpc>
                  <a:spcBef>
                    <a:spcPts val="200"/>
                  </a:spcBef>
                </a:pPr>
                <a:r>
                  <a:rPr lang="en-US" sz="1400"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sz="1400" b="0" i="1" smtClean="0">
                        <a:latin typeface="Cambria Math" panose="02040503050406030204" pitchFamily="18" charset="0"/>
                        <a:cs typeface="Courier New" panose="02070309020205020404" pitchFamily="49" charset="0"/>
                      </a:rPr>
                      <m:t>∞</m:t>
                    </m:r>
                  </m:oMath>
                </a14:m>
                <a:endParaRPr lang="en-US" sz="1400" b="0" dirty="0">
                  <a:latin typeface="Courier New" panose="02070309020205020404" pitchFamily="49" charset="0"/>
                  <a:cs typeface="Courier New" panose="02070309020205020404" pitchFamily="49" charset="0"/>
                </a:endParaRPr>
              </a:p>
              <a:p>
                <a:pPr>
                  <a:lnSpc>
                    <a:spcPct val="150000"/>
                  </a:lnSpc>
                  <a:spcBef>
                    <a:spcPts val="200"/>
                  </a:spcBef>
                </a:pPr>
                <a:r>
                  <a:rPr lang="en-US" sz="1400" dirty="0">
                    <a:latin typeface="Courier New" panose="02070309020205020404" pitchFamily="49" charset="0"/>
                    <a:cs typeface="Courier New" panose="02070309020205020404" pitchFamily="49" charset="0"/>
                  </a:rPr>
                  <a:t>   mark source as distance 0</a:t>
                </a:r>
              </a:p>
              <a:p>
                <a:pPr>
                  <a:lnSpc>
                    <a:spcPct val="150000"/>
                  </a:lnSpc>
                  <a:spcBef>
                    <a:spcPts val="200"/>
                  </a:spcBef>
                </a:pPr>
                <a:r>
                  <a:rPr lang="en-US" sz="1400" dirty="0">
                    <a:latin typeface="Courier New" panose="02070309020205020404" pitchFamily="49" charset="0"/>
                    <a:cs typeface="Courier New" panose="02070309020205020404" pitchFamily="49" charset="0"/>
                  </a:rPr>
                  <a:t>   mark all vertices unprocessed</a:t>
                </a:r>
              </a:p>
              <a:p>
                <a:pPr>
                  <a:lnSpc>
                    <a:spcPct val="150000"/>
                  </a:lnSpc>
                  <a:spcBef>
                    <a:spcPts val="200"/>
                  </a:spcBef>
                </a:pPr>
                <a:r>
                  <a:rPr lang="en-US" sz="1400" b="1" dirty="0">
                    <a:latin typeface="Courier New" panose="02070309020205020404" pitchFamily="49" charset="0"/>
                    <a:cs typeface="Courier New" panose="02070309020205020404" pitchFamily="49" charset="0"/>
                  </a:rPr>
                  <a:t>   initialize MPQ as a Min Priority Queue, add source</a:t>
                </a:r>
              </a:p>
              <a:p>
                <a:pPr>
                  <a:lnSpc>
                    <a:spcPct val="150000"/>
                  </a:lnSpc>
                  <a:spcBef>
                    <a:spcPts val="200"/>
                  </a:spcBef>
                </a:pPr>
                <a:r>
                  <a:rPr lang="en-US" sz="1400" dirty="0">
                    <a:latin typeface="Courier New" panose="02070309020205020404" pitchFamily="49" charset="0"/>
                    <a:cs typeface="Courier New" panose="02070309020205020404" pitchFamily="49" charset="0"/>
                  </a:rPr>
                  <a:t>   while(there are unprocessed vertices){</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u = </a:t>
                </a:r>
                <a:r>
                  <a:rPr lang="en-US" sz="1400" b="1" dirty="0" err="1">
                    <a:latin typeface="Courier New" panose="02070309020205020404" pitchFamily="49" charset="0"/>
                    <a:cs typeface="Courier New" panose="02070309020205020404" pitchFamily="49" charset="0"/>
                  </a:rPr>
                  <a:t>MPQ.removeMin</a:t>
                </a:r>
                <a:r>
                  <a:rPr lang="en-US" sz="1400" b="1"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foreach(edge (</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leaving u){</a:t>
                </a:r>
              </a:p>
              <a:p>
                <a:pPr>
                  <a:lnSpc>
                    <a:spcPct val="150000"/>
                  </a:lnSpc>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u.dist+weight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u.dist+weight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v.predecessor</a:t>
                </a:r>
                <a:r>
                  <a:rPr lang="en-US" sz="1400" dirty="0">
                    <a:latin typeface="Courier New" panose="02070309020205020404" pitchFamily="49" charset="0"/>
                    <a:cs typeface="Courier New" panose="02070309020205020404" pitchFamily="49" charset="0"/>
                  </a:rPr>
                  <a:t> = u</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mark u as processed</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mc:Choice>
        <mc:Fallback xmlns="">
          <p:sp>
            <p:nvSpPr>
              <p:cNvPr id="10" name="TextBox 9">
                <a:extLst>
                  <a:ext uri="{FF2B5EF4-FFF2-40B4-BE49-F238E27FC236}">
                    <a16:creationId xmlns:a16="http://schemas.microsoft.com/office/drawing/2014/main" id="{3F79B035-37B6-264D-B2EB-BAA309F1AC98}"/>
                  </a:ext>
                </a:extLst>
              </p:cNvPr>
              <p:cNvSpPr txBox="1">
                <a:spLocks noRot="1" noChangeAspect="1" noMove="1" noResize="1" noEditPoints="1" noAdjustHandles="1" noChangeArrowheads="1" noChangeShapeType="1" noTextEdit="1"/>
              </p:cNvSpPr>
              <p:nvPr/>
            </p:nvSpPr>
            <p:spPr>
              <a:xfrm>
                <a:off x="575239" y="1503179"/>
                <a:ext cx="6270404" cy="5271956"/>
              </a:xfrm>
              <a:prstGeom prst="rect">
                <a:avLst/>
              </a:prstGeom>
              <a:blipFill>
                <a:blip r:embed="rId2"/>
                <a:stretch>
                  <a:fillRect l="-202" b="-240"/>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DD46696A-7CBF-F34F-ABE6-6CB20AAA4E51}"/>
              </a:ext>
            </a:extLst>
          </p:cNvPr>
          <p:cNvGrpSpPr/>
          <p:nvPr/>
        </p:nvGrpSpPr>
        <p:grpSpPr>
          <a:xfrm>
            <a:off x="7814168" y="1580148"/>
            <a:ext cx="3867502" cy="4383067"/>
            <a:chOff x="8097858" y="1067152"/>
            <a:chExt cx="3867502" cy="4383067"/>
          </a:xfrm>
        </p:grpSpPr>
        <p:sp>
          <p:nvSpPr>
            <p:cNvPr id="15" name="Rectangle 14">
              <a:extLst>
                <a:ext uri="{FF2B5EF4-FFF2-40B4-BE49-F238E27FC236}">
                  <a16:creationId xmlns:a16="http://schemas.microsoft.com/office/drawing/2014/main" id="{209BA71B-97D4-0E43-BE4B-8DD8EC0B26CF}"/>
                </a:ext>
              </a:extLst>
            </p:cNvPr>
            <p:cNvSpPr/>
            <p:nvPr/>
          </p:nvSpPr>
          <p:spPr>
            <a:xfrm>
              <a:off x="8097860" y="1084729"/>
              <a:ext cx="3818448" cy="4365490"/>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16" name="Rectangle 15">
              <a:extLst>
                <a:ext uri="{FF2B5EF4-FFF2-40B4-BE49-F238E27FC236}">
                  <a16:creationId xmlns:a16="http://schemas.microsoft.com/office/drawing/2014/main" id="{260D43AF-0DC7-9D4D-A73A-D11389E0F729}"/>
                </a:ext>
              </a:extLst>
            </p:cNvPr>
            <p:cNvSpPr/>
            <p:nvPr/>
          </p:nvSpPr>
          <p:spPr>
            <a:xfrm>
              <a:off x="8097859" y="1067152"/>
              <a:ext cx="3818448" cy="800930"/>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t>Min Priority Queue ADT</a:t>
              </a:r>
            </a:p>
          </p:txBody>
        </p:sp>
        <p:sp>
          <p:nvSpPr>
            <p:cNvPr id="17" name="TextBox 81">
              <a:extLst>
                <a:ext uri="{FF2B5EF4-FFF2-40B4-BE49-F238E27FC236}">
                  <a16:creationId xmlns:a16="http://schemas.microsoft.com/office/drawing/2014/main" id="{C6344FD3-3777-014E-8C36-40D748850F84}"/>
                </a:ext>
              </a:extLst>
            </p:cNvPr>
            <p:cNvSpPr txBox="1"/>
            <p:nvPr/>
          </p:nvSpPr>
          <p:spPr>
            <a:xfrm>
              <a:off x="8305265" y="4515401"/>
              <a:ext cx="3611041"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err="1"/>
                <a:t>removeMin</a:t>
              </a:r>
              <a:r>
                <a:rPr lang="en-US" b="1" dirty="0"/>
                <a:t>()</a:t>
              </a:r>
              <a:r>
                <a:rPr lang="en-US" dirty="0"/>
                <a:t> – returns and removes element with the </a:t>
              </a:r>
              <a:r>
                <a:rPr lang="en-US" u="sng" dirty="0"/>
                <a:t>smallest</a:t>
              </a:r>
              <a:r>
                <a:rPr lang="en-US" dirty="0"/>
                <a:t> priority</a:t>
              </a:r>
            </a:p>
          </p:txBody>
        </p:sp>
        <p:sp>
          <p:nvSpPr>
            <p:cNvPr id="18" name="TextBox 82">
              <a:extLst>
                <a:ext uri="{FF2B5EF4-FFF2-40B4-BE49-F238E27FC236}">
                  <a16:creationId xmlns:a16="http://schemas.microsoft.com/office/drawing/2014/main" id="{F8BF3229-123B-5743-8C03-5E5C516B51F9}"/>
                </a:ext>
              </a:extLst>
            </p:cNvPr>
            <p:cNvSpPr txBox="1"/>
            <p:nvPr/>
          </p:nvSpPr>
          <p:spPr>
            <a:xfrm>
              <a:off x="8097858" y="1888130"/>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state</a:t>
              </a:r>
            </a:p>
          </p:txBody>
        </p:sp>
        <p:sp>
          <p:nvSpPr>
            <p:cNvPr id="19" name="TextBox 83">
              <a:extLst>
                <a:ext uri="{FF2B5EF4-FFF2-40B4-BE49-F238E27FC236}">
                  <a16:creationId xmlns:a16="http://schemas.microsoft.com/office/drawing/2014/main" id="{B0DA4019-1A8C-2842-AE23-B77A8416BC86}"/>
                </a:ext>
              </a:extLst>
            </p:cNvPr>
            <p:cNvSpPr txBox="1"/>
            <p:nvPr/>
          </p:nvSpPr>
          <p:spPr>
            <a:xfrm>
              <a:off x="8097858" y="2879788"/>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behavior</a:t>
              </a:r>
            </a:p>
          </p:txBody>
        </p:sp>
        <p:sp>
          <p:nvSpPr>
            <p:cNvPr id="20" name="TextBox 84">
              <a:extLst>
                <a:ext uri="{FF2B5EF4-FFF2-40B4-BE49-F238E27FC236}">
                  <a16:creationId xmlns:a16="http://schemas.microsoft.com/office/drawing/2014/main" id="{CF97BD11-23BE-544C-AE4B-0AF36F3C1857}"/>
                </a:ext>
              </a:extLst>
            </p:cNvPr>
            <p:cNvSpPr txBox="1"/>
            <p:nvPr/>
          </p:nvSpPr>
          <p:spPr>
            <a:xfrm>
              <a:off x="8297428" y="2175120"/>
              <a:ext cx="3080348"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Set of comparable values - Ordered by “priority”</a:t>
              </a:r>
            </a:p>
          </p:txBody>
        </p:sp>
        <p:sp>
          <p:nvSpPr>
            <p:cNvPr id="21" name="TextBox 85">
              <a:extLst>
                <a:ext uri="{FF2B5EF4-FFF2-40B4-BE49-F238E27FC236}">
                  <a16:creationId xmlns:a16="http://schemas.microsoft.com/office/drawing/2014/main" id="{9DBC4C9C-3A8D-D14C-9A5E-62F476BFC798}"/>
                </a:ext>
              </a:extLst>
            </p:cNvPr>
            <p:cNvSpPr txBox="1"/>
            <p:nvPr/>
          </p:nvSpPr>
          <p:spPr>
            <a:xfrm>
              <a:off x="8305266" y="3218495"/>
              <a:ext cx="366009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peek()</a:t>
              </a:r>
              <a:r>
                <a:rPr lang="en-US" dirty="0"/>
                <a:t> – find the element with the smallest </a:t>
              </a:r>
              <a:r>
                <a:rPr lang="en-US" u="sng" dirty="0"/>
                <a:t>priority</a:t>
              </a:r>
            </a:p>
          </p:txBody>
        </p:sp>
        <p:sp>
          <p:nvSpPr>
            <p:cNvPr id="22" name="TextBox 86">
              <a:extLst>
                <a:ext uri="{FF2B5EF4-FFF2-40B4-BE49-F238E27FC236}">
                  <a16:creationId xmlns:a16="http://schemas.microsoft.com/office/drawing/2014/main" id="{411AF04C-3F1C-8644-AD25-D4CDC9547A93}"/>
                </a:ext>
              </a:extLst>
            </p:cNvPr>
            <p:cNvSpPr txBox="1"/>
            <p:nvPr/>
          </p:nvSpPr>
          <p:spPr>
            <a:xfrm>
              <a:off x="8305266" y="3871389"/>
              <a:ext cx="361104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insert(value) </a:t>
              </a:r>
              <a:r>
                <a:rPr lang="en-US" dirty="0"/>
                <a:t>– add new element to collection</a:t>
              </a:r>
            </a:p>
          </p:txBody>
        </p:sp>
      </p:grpSp>
      <p:cxnSp>
        <p:nvCxnSpPr>
          <p:cNvPr id="23" name="Straight Arrow Connector 22">
            <a:extLst>
              <a:ext uri="{FF2B5EF4-FFF2-40B4-BE49-F238E27FC236}">
                <a16:creationId xmlns:a16="http://schemas.microsoft.com/office/drawing/2014/main" id="{B5540F69-065D-3649-B612-17C96A23352A}"/>
              </a:ext>
            </a:extLst>
          </p:cNvPr>
          <p:cNvCxnSpPr>
            <a:cxnSpLocks/>
          </p:cNvCxnSpPr>
          <p:nvPr/>
        </p:nvCxnSpPr>
        <p:spPr>
          <a:xfrm flipH="1">
            <a:off x="5089349" y="3475864"/>
            <a:ext cx="1251903" cy="0"/>
          </a:xfrm>
          <a:prstGeom prst="straightConnector1">
            <a:avLst/>
          </a:prstGeom>
          <a:ln w="28575">
            <a:solidFill>
              <a:srgbClr val="4C328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7F107E-B4AB-1B42-9430-5FDE6853DE96}"/>
              </a:ext>
            </a:extLst>
          </p:cNvPr>
          <p:cNvSpPr txBox="1"/>
          <p:nvPr/>
        </p:nvSpPr>
        <p:spPr>
          <a:xfrm>
            <a:off x="6400408" y="3291198"/>
            <a:ext cx="722377" cy="369332"/>
          </a:xfrm>
          <a:prstGeom prst="rect">
            <a:avLst/>
          </a:prstGeom>
          <a:noFill/>
        </p:spPr>
        <p:txBody>
          <a:bodyPr wrap="none" rtlCol="0">
            <a:spAutoFit/>
          </a:bodyPr>
          <a:lstStyle/>
          <a:p>
            <a:r>
              <a:rPr lang="en-US" dirty="0">
                <a:solidFill>
                  <a:srgbClr val="4C3282"/>
                </a:solidFill>
              </a:rPr>
              <a:t>How?</a:t>
            </a:r>
          </a:p>
        </p:txBody>
      </p:sp>
      <p:cxnSp>
        <p:nvCxnSpPr>
          <p:cNvPr id="26" name="Straight Arrow Connector 25">
            <a:extLst>
              <a:ext uri="{FF2B5EF4-FFF2-40B4-BE49-F238E27FC236}">
                <a16:creationId xmlns:a16="http://schemas.microsoft.com/office/drawing/2014/main" id="{8BED7E39-8343-D345-B720-802429281BB5}"/>
              </a:ext>
            </a:extLst>
          </p:cNvPr>
          <p:cNvCxnSpPr>
            <a:cxnSpLocks/>
          </p:cNvCxnSpPr>
          <p:nvPr/>
        </p:nvCxnSpPr>
        <p:spPr>
          <a:xfrm flipH="1">
            <a:off x="4179068" y="2770458"/>
            <a:ext cx="1251903" cy="0"/>
          </a:xfrm>
          <a:prstGeom prst="straightConnector1">
            <a:avLst/>
          </a:prstGeom>
          <a:ln w="28575">
            <a:solidFill>
              <a:srgbClr val="4C328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D9C82DC-9F55-2949-9FA6-CB48789A4A23}"/>
              </a:ext>
            </a:extLst>
          </p:cNvPr>
          <p:cNvCxnSpPr>
            <a:cxnSpLocks/>
          </p:cNvCxnSpPr>
          <p:nvPr/>
        </p:nvCxnSpPr>
        <p:spPr>
          <a:xfrm flipH="1">
            <a:off x="3392208" y="6243484"/>
            <a:ext cx="1251903" cy="0"/>
          </a:xfrm>
          <a:prstGeom prst="straightConnector1">
            <a:avLst/>
          </a:prstGeom>
          <a:ln w="28575">
            <a:solidFill>
              <a:srgbClr val="4C3282"/>
            </a:solidFill>
            <a:tailEnd type="triangle"/>
          </a:ln>
        </p:spPr>
        <p:style>
          <a:lnRef idx="1">
            <a:schemeClr val="accent1"/>
          </a:lnRef>
          <a:fillRef idx="0">
            <a:schemeClr val="accent1"/>
          </a:fillRef>
          <a:effectRef idx="0">
            <a:schemeClr val="accent1"/>
          </a:effectRef>
          <a:fontRef idx="minor">
            <a:schemeClr val="tx1"/>
          </a:fontRef>
        </p:style>
      </p:cxnSp>
      <p:sp>
        <p:nvSpPr>
          <p:cNvPr id="3" name="5-Point Star 2">
            <a:extLst>
              <a:ext uri="{FF2B5EF4-FFF2-40B4-BE49-F238E27FC236}">
                <a16:creationId xmlns:a16="http://schemas.microsoft.com/office/drawing/2014/main" id="{6D2F2199-D36B-1448-BFE7-55E023089BA3}"/>
              </a:ext>
            </a:extLst>
          </p:cNvPr>
          <p:cNvSpPr/>
          <p:nvPr/>
        </p:nvSpPr>
        <p:spPr>
          <a:xfrm rot="1342342">
            <a:off x="7319641" y="1111605"/>
            <a:ext cx="890953" cy="890953"/>
          </a:xfrm>
          <a:prstGeom prst="star5">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9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 calcmode="lin" valueType="num">
                                      <p:cBhvr>
                                        <p:cTn id="31" dur="500" fill="hold"/>
                                        <p:tgtEl>
                                          <p:spTgt spid="3"/>
                                        </p:tgtEl>
                                        <p:attrNameLst>
                                          <p:attrName>style.rotation</p:attrName>
                                        </p:attrNameLst>
                                      </p:cBhvr>
                                      <p:tavLst>
                                        <p:tav tm="0">
                                          <p:val>
                                            <p:fltVal val="360"/>
                                          </p:val>
                                        </p:tav>
                                        <p:tav tm="100000">
                                          <p:val>
                                            <p:fltVal val="0"/>
                                          </p:val>
                                        </p:tav>
                                      </p:tavLst>
                                    </p:anim>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87A5-A1F6-534A-9EAD-F9B301DB2FF0}"/>
              </a:ext>
            </a:extLst>
          </p:cNvPr>
          <p:cNvSpPr>
            <a:spLocks noGrp="1"/>
          </p:cNvSpPr>
          <p:nvPr>
            <p:ph type="title"/>
          </p:nvPr>
        </p:nvSpPr>
        <p:spPr/>
        <p:txBody>
          <a:bodyPr/>
          <a:lstStyle/>
          <a:p>
            <a:r>
              <a:rPr lang="en-US" dirty="0"/>
              <a:t>Dijkstra’s </a:t>
            </a:r>
            <a:r>
              <a:rPr lang="en-US" dirty="0" err="1"/>
              <a:t>Pseuodocode</a:t>
            </a:r>
            <a:endParaRPr lang="en-US" dirty="0"/>
          </a:p>
        </p:txBody>
      </p:sp>
      <p:sp>
        <p:nvSpPr>
          <p:cNvPr id="4" name="Footer Placeholder 3">
            <a:extLst>
              <a:ext uri="{FF2B5EF4-FFF2-40B4-BE49-F238E27FC236}">
                <a16:creationId xmlns:a16="http://schemas.microsoft.com/office/drawing/2014/main" id="{50E869E5-0A56-7643-9EC3-A8130EA47054}"/>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D445211F-E5A4-944E-A0E3-CED84FBCA45E}"/>
              </a:ext>
            </a:extLst>
          </p:cNvPr>
          <p:cNvSpPr>
            <a:spLocks noGrp="1"/>
          </p:cNvSpPr>
          <p:nvPr>
            <p:ph type="sldNum" sz="quarter" idx="12"/>
          </p:nvPr>
        </p:nvSpPr>
        <p:spPr/>
        <p:txBody>
          <a:bodyPr/>
          <a:lstStyle/>
          <a:p>
            <a:fld id="{659665DE-58FC-41F4-AC58-2C90A5E00527}" type="slidenum">
              <a:rPr lang="en-US" smtClean="0"/>
              <a:t>6</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F79B035-37B6-264D-B2EB-BAA309F1AC98}"/>
                  </a:ext>
                </a:extLst>
              </p:cNvPr>
              <p:cNvSpPr txBox="1"/>
              <p:nvPr/>
            </p:nvSpPr>
            <p:spPr>
              <a:xfrm>
                <a:off x="575239" y="1503179"/>
                <a:ext cx="6270404" cy="5620769"/>
              </a:xfrm>
              <a:prstGeom prst="rect">
                <a:avLst/>
              </a:prstGeom>
              <a:noFill/>
            </p:spPr>
            <p:txBody>
              <a:bodyPr wrap="square" rtlCol="0">
                <a:spAutoFit/>
              </a:bodyPr>
              <a:lstStyle/>
              <a:p>
                <a:pPr>
                  <a:lnSpc>
                    <a:spcPct val="150000"/>
                  </a:lnSpc>
                  <a:spcBef>
                    <a:spcPts val="200"/>
                  </a:spcBef>
                </a:pPr>
                <a:r>
                  <a:rPr lang="en-US" sz="1400" dirty="0">
                    <a:latin typeface="Courier New" panose="02070309020205020404" pitchFamily="49" charset="0"/>
                    <a:cs typeface="Courier New" panose="02070309020205020404" pitchFamily="49" charset="0"/>
                  </a:rPr>
                  <a:t>Dijkstra(Graph G, Vertex source) </a:t>
                </a:r>
              </a:p>
              <a:p>
                <a:pPr>
                  <a:lnSpc>
                    <a:spcPct val="150000"/>
                  </a:lnSpc>
                  <a:spcBef>
                    <a:spcPts val="200"/>
                  </a:spcBef>
                </a:pPr>
                <a:r>
                  <a:rPr lang="en-US" sz="1400"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sz="1400" b="0" i="1" smtClean="0">
                        <a:latin typeface="Cambria Math" panose="02040503050406030204" pitchFamily="18" charset="0"/>
                        <a:cs typeface="Courier New" panose="02070309020205020404" pitchFamily="49" charset="0"/>
                      </a:rPr>
                      <m:t>∞</m:t>
                    </m:r>
                  </m:oMath>
                </a14:m>
                <a:endParaRPr lang="en-US" sz="1400" b="0" dirty="0">
                  <a:latin typeface="Courier New" panose="02070309020205020404" pitchFamily="49" charset="0"/>
                  <a:cs typeface="Courier New" panose="02070309020205020404" pitchFamily="49" charset="0"/>
                </a:endParaRPr>
              </a:p>
              <a:p>
                <a:pPr>
                  <a:lnSpc>
                    <a:spcPct val="150000"/>
                  </a:lnSpc>
                  <a:spcBef>
                    <a:spcPts val="200"/>
                  </a:spcBef>
                </a:pPr>
                <a:r>
                  <a:rPr lang="en-US" sz="1400" dirty="0">
                    <a:latin typeface="Courier New" panose="02070309020205020404" pitchFamily="49" charset="0"/>
                    <a:cs typeface="Courier New" panose="02070309020205020404" pitchFamily="49" charset="0"/>
                  </a:rPr>
                  <a:t>   mark source as distance 0</a:t>
                </a:r>
              </a:p>
              <a:p>
                <a:pPr>
                  <a:lnSpc>
                    <a:spcPct val="150000"/>
                  </a:lnSpc>
                  <a:spcBef>
                    <a:spcPts val="200"/>
                  </a:spcBef>
                </a:pPr>
                <a:r>
                  <a:rPr lang="en-US" sz="1400" b="1" dirty="0">
                    <a:latin typeface="Courier New" panose="02070309020205020404" pitchFamily="49" charset="0"/>
                    <a:cs typeface="Courier New" panose="02070309020205020404" pitchFamily="49" charset="0"/>
                  </a:rPr>
                  <a:t>   initialize MPQ as a Min Priority Queue, add source</a:t>
                </a:r>
              </a:p>
              <a:p>
                <a:pPr>
                  <a:lnSpc>
                    <a:spcPct val="150000"/>
                  </a:lnSpc>
                  <a:spcBef>
                    <a:spcPts val="200"/>
                  </a:spcBef>
                </a:pPr>
                <a:r>
                  <a:rPr lang="en-US" sz="1400" dirty="0">
                    <a:latin typeface="Courier New" panose="02070309020205020404" pitchFamily="49" charset="0"/>
                    <a:cs typeface="Courier New" panose="02070309020205020404" pitchFamily="49" charset="0"/>
                  </a:rPr>
                  <a:t>   while(</a:t>
                </a:r>
                <a:r>
                  <a:rPr lang="en-US" sz="1400" b="1" dirty="0">
                    <a:latin typeface="Courier New" panose="02070309020205020404" pitchFamily="49" charset="0"/>
                    <a:cs typeface="Courier New" panose="02070309020205020404" pitchFamily="49" charset="0"/>
                  </a:rPr>
                  <a:t>MPQ is not empty</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u = </a:t>
                </a:r>
                <a:r>
                  <a:rPr lang="en-US" sz="1400" b="1" dirty="0" err="1">
                    <a:latin typeface="Courier New" panose="02070309020205020404" pitchFamily="49" charset="0"/>
                    <a:cs typeface="Courier New" panose="02070309020205020404" pitchFamily="49" charset="0"/>
                  </a:rPr>
                  <a:t>MPQ.removeMin</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a:lnSpc>
                    <a:spcPct val="150000"/>
                  </a:lnSpc>
                  <a:spcBef>
                    <a:spcPts val="200"/>
                  </a:spcBef>
                </a:pPr>
                <a:r>
                  <a:rPr lang="en-US" sz="1400" dirty="0">
                    <a:latin typeface="Courier New" panose="02070309020205020404" pitchFamily="49" charset="0"/>
                    <a:cs typeface="Courier New" panose="02070309020205020404" pitchFamily="49" charset="0"/>
                  </a:rPr>
                  <a:t>      foreach(edge (</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leaving u){</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u.dist+weight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a:lnSpc>
                    <a:spcPct val="150000"/>
                  </a:lnSpc>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newDist</a:t>
                </a:r>
                <a:endParaRPr lang="en-US" sz="1400" dirty="0">
                  <a:latin typeface="Courier New" panose="02070309020205020404" pitchFamily="49" charset="0"/>
                  <a:cs typeface="Courier New" panose="02070309020205020404" pitchFamily="49" charset="0"/>
                </a:endParaRP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v.predecessor</a:t>
                </a:r>
                <a:r>
                  <a:rPr lang="en-US" sz="1400" dirty="0">
                    <a:latin typeface="Courier New" panose="02070309020205020404" pitchFamily="49" charset="0"/>
                    <a:cs typeface="Courier New" panose="02070309020205020404" pitchFamily="49" charset="0"/>
                  </a:rPr>
                  <a:t> = u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b="1" dirty="0" err="1">
                    <a:latin typeface="Courier New" panose="02070309020205020404" pitchFamily="49" charset="0"/>
                    <a:cs typeface="Courier New" panose="02070309020205020404" pitchFamily="49" charset="0"/>
                  </a:rPr>
                  <a:t>oldDist</a:t>
                </a:r>
                <a:r>
                  <a:rPr lang="en-US" sz="1400" b="1" dirty="0">
                    <a:latin typeface="Courier New" panose="02070309020205020404" pitchFamily="49" charset="0"/>
                    <a:cs typeface="Courier New" panose="02070309020205020404" pitchFamily="49" charset="0"/>
                  </a:rPr>
                  <a:t> == INFINITY) { </a:t>
                </a:r>
                <a:r>
                  <a:rPr lang="en-US" sz="1400" b="1" dirty="0" err="1">
                    <a:latin typeface="Courier New" panose="02070309020205020404" pitchFamily="49" charset="0"/>
                    <a:cs typeface="Courier New" panose="02070309020205020404" pitchFamily="49" charset="0"/>
                  </a:rPr>
                  <a:t>MPQ.insert</a:t>
                </a:r>
                <a:r>
                  <a:rPr lang="en-US" sz="1400" b="1" dirty="0">
                    <a:latin typeface="Courier New" panose="02070309020205020404" pitchFamily="49" charset="0"/>
                    <a:cs typeface="Courier New" panose="02070309020205020404" pitchFamily="49" charset="0"/>
                  </a:rPr>
                  <a:t>(v) }</a:t>
                </a:r>
              </a:p>
              <a:p>
                <a:pPr>
                  <a:lnSpc>
                    <a:spcPct val="150000"/>
                  </a:lnSpc>
                  <a:spcBef>
                    <a:spcPts val="200"/>
                  </a:spcBef>
                </a:pPr>
                <a:r>
                  <a:rPr lang="en-US" sz="1400" b="1" dirty="0">
                    <a:latin typeface="Courier New" panose="02070309020205020404" pitchFamily="49" charset="0"/>
                    <a:cs typeface="Courier New" panose="02070309020205020404" pitchFamily="49" charset="0"/>
                  </a:rPr>
                  <a:t>            else { </a:t>
                </a:r>
                <a:r>
                  <a:rPr lang="en-US" sz="1400" b="1" dirty="0" err="1">
                    <a:latin typeface="Courier New" panose="02070309020205020404" pitchFamily="49" charset="0"/>
                    <a:cs typeface="Courier New" panose="02070309020205020404" pitchFamily="49" charset="0"/>
                  </a:rPr>
                  <a:t>MPQ.updatePriority</a:t>
                </a:r>
                <a:r>
                  <a:rPr lang="en-US" sz="1400" b="1" dirty="0">
                    <a:latin typeface="Courier New" panose="02070309020205020404" pitchFamily="49" charset="0"/>
                    <a:cs typeface="Courier New" panose="02070309020205020404" pitchFamily="49" charset="0"/>
                  </a:rPr>
                  <a:t>(v, </a:t>
                </a:r>
                <a:r>
                  <a:rPr lang="en-US" sz="1400" b="1" dirty="0" err="1">
                    <a:latin typeface="Courier New" panose="02070309020205020404" pitchFamily="49" charset="0"/>
                    <a:cs typeface="Courier New" panose="02070309020205020404" pitchFamily="49" charset="0"/>
                  </a:rPr>
                  <a:t>newDist</a:t>
                </a:r>
                <a:r>
                  <a:rPr lang="en-US" sz="1400" b="1" dirty="0">
                    <a:latin typeface="Courier New" panose="02070309020205020404" pitchFamily="49" charset="0"/>
                    <a:cs typeface="Courier New" panose="02070309020205020404" pitchFamily="49" charset="0"/>
                  </a:rPr>
                  <a:t>) }</a:t>
                </a:r>
              </a:p>
              <a:p>
                <a:pPr>
                  <a:lnSpc>
                    <a:spcPct val="150000"/>
                  </a:lnSpc>
                  <a:spcBef>
                    <a:spcPts val="200"/>
                  </a:spcBef>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mc:Choice>
        <mc:Fallback xmlns="">
          <p:sp>
            <p:nvSpPr>
              <p:cNvPr id="10" name="TextBox 9">
                <a:extLst>
                  <a:ext uri="{FF2B5EF4-FFF2-40B4-BE49-F238E27FC236}">
                    <a16:creationId xmlns:a16="http://schemas.microsoft.com/office/drawing/2014/main" id="{3F79B035-37B6-264D-B2EB-BAA309F1AC98}"/>
                  </a:ext>
                </a:extLst>
              </p:cNvPr>
              <p:cNvSpPr txBox="1">
                <a:spLocks noRot="1" noChangeAspect="1" noMove="1" noResize="1" noEditPoints="1" noAdjustHandles="1" noChangeArrowheads="1" noChangeShapeType="1" noTextEdit="1"/>
              </p:cNvSpPr>
              <p:nvPr/>
            </p:nvSpPr>
            <p:spPr>
              <a:xfrm>
                <a:off x="575239" y="1503179"/>
                <a:ext cx="6270404" cy="5620769"/>
              </a:xfrm>
              <a:prstGeom prst="rect">
                <a:avLst/>
              </a:prstGeom>
              <a:blipFill>
                <a:blip r:embed="rId2"/>
                <a:stretch>
                  <a:fillRect l="-20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DD46696A-7CBF-F34F-ABE6-6CB20AAA4E51}"/>
              </a:ext>
            </a:extLst>
          </p:cNvPr>
          <p:cNvGrpSpPr/>
          <p:nvPr/>
        </p:nvGrpSpPr>
        <p:grpSpPr>
          <a:xfrm>
            <a:off x="7814168" y="1580148"/>
            <a:ext cx="3867502" cy="4940879"/>
            <a:chOff x="8097858" y="1067152"/>
            <a:chExt cx="3867502" cy="4940879"/>
          </a:xfrm>
        </p:grpSpPr>
        <p:sp>
          <p:nvSpPr>
            <p:cNvPr id="15" name="Rectangle 14">
              <a:extLst>
                <a:ext uri="{FF2B5EF4-FFF2-40B4-BE49-F238E27FC236}">
                  <a16:creationId xmlns:a16="http://schemas.microsoft.com/office/drawing/2014/main" id="{209BA71B-97D4-0E43-BE4B-8DD8EC0B26CF}"/>
                </a:ext>
              </a:extLst>
            </p:cNvPr>
            <p:cNvSpPr/>
            <p:nvPr/>
          </p:nvSpPr>
          <p:spPr>
            <a:xfrm>
              <a:off x="8097860" y="1084729"/>
              <a:ext cx="3818448" cy="4923302"/>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16" name="Rectangle 15">
              <a:extLst>
                <a:ext uri="{FF2B5EF4-FFF2-40B4-BE49-F238E27FC236}">
                  <a16:creationId xmlns:a16="http://schemas.microsoft.com/office/drawing/2014/main" id="{260D43AF-0DC7-9D4D-A73A-D11389E0F729}"/>
                </a:ext>
              </a:extLst>
            </p:cNvPr>
            <p:cNvSpPr/>
            <p:nvPr/>
          </p:nvSpPr>
          <p:spPr>
            <a:xfrm>
              <a:off x="8097859" y="1067152"/>
              <a:ext cx="3818448" cy="800930"/>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t>Min Priority Queue ADT</a:t>
              </a:r>
            </a:p>
          </p:txBody>
        </p:sp>
        <p:sp>
          <p:nvSpPr>
            <p:cNvPr id="17" name="TextBox 81">
              <a:extLst>
                <a:ext uri="{FF2B5EF4-FFF2-40B4-BE49-F238E27FC236}">
                  <a16:creationId xmlns:a16="http://schemas.microsoft.com/office/drawing/2014/main" id="{C6344FD3-3777-014E-8C36-40D748850F84}"/>
                </a:ext>
              </a:extLst>
            </p:cNvPr>
            <p:cNvSpPr txBox="1"/>
            <p:nvPr/>
          </p:nvSpPr>
          <p:spPr>
            <a:xfrm>
              <a:off x="8305265" y="4515401"/>
              <a:ext cx="3611041"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err="1"/>
                <a:t>removeMin</a:t>
              </a:r>
              <a:r>
                <a:rPr lang="en-US" b="1" dirty="0"/>
                <a:t>()</a:t>
              </a:r>
              <a:r>
                <a:rPr lang="en-US" dirty="0"/>
                <a:t> – returns and removes element with the </a:t>
              </a:r>
              <a:r>
                <a:rPr lang="en-US" u="sng" dirty="0"/>
                <a:t>smallest</a:t>
              </a:r>
              <a:r>
                <a:rPr lang="en-US" dirty="0"/>
                <a:t> priority</a:t>
              </a:r>
            </a:p>
          </p:txBody>
        </p:sp>
        <p:sp>
          <p:nvSpPr>
            <p:cNvPr id="18" name="TextBox 82">
              <a:extLst>
                <a:ext uri="{FF2B5EF4-FFF2-40B4-BE49-F238E27FC236}">
                  <a16:creationId xmlns:a16="http://schemas.microsoft.com/office/drawing/2014/main" id="{F8BF3229-123B-5743-8C03-5E5C516B51F9}"/>
                </a:ext>
              </a:extLst>
            </p:cNvPr>
            <p:cNvSpPr txBox="1"/>
            <p:nvPr/>
          </p:nvSpPr>
          <p:spPr>
            <a:xfrm>
              <a:off x="8097858" y="1888130"/>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state</a:t>
              </a:r>
            </a:p>
          </p:txBody>
        </p:sp>
        <p:sp>
          <p:nvSpPr>
            <p:cNvPr id="19" name="TextBox 83">
              <a:extLst>
                <a:ext uri="{FF2B5EF4-FFF2-40B4-BE49-F238E27FC236}">
                  <a16:creationId xmlns:a16="http://schemas.microsoft.com/office/drawing/2014/main" id="{B0DA4019-1A8C-2842-AE23-B77A8416BC86}"/>
                </a:ext>
              </a:extLst>
            </p:cNvPr>
            <p:cNvSpPr txBox="1"/>
            <p:nvPr/>
          </p:nvSpPr>
          <p:spPr>
            <a:xfrm>
              <a:off x="8097858" y="2879788"/>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behavior</a:t>
              </a:r>
            </a:p>
          </p:txBody>
        </p:sp>
        <p:sp>
          <p:nvSpPr>
            <p:cNvPr id="20" name="TextBox 84">
              <a:extLst>
                <a:ext uri="{FF2B5EF4-FFF2-40B4-BE49-F238E27FC236}">
                  <a16:creationId xmlns:a16="http://schemas.microsoft.com/office/drawing/2014/main" id="{CF97BD11-23BE-544C-AE4B-0AF36F3C1857}"/>
                </a:ext>
              </a:extLst>
            </p:cNvPr>
            <p:cNvSpPr txBox="1"/>
            <p:nvPr/>
          </p:nvSpPr>
          <p:spPr>
            <a:xfrm>
              <a:off x="8297428" y="2175120"/>
              <a:ext cx="3080348"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Set of comparable values - Ordered by “priority”</a:t>
              </a:r>
            </a:p>
          </p:txBody>
        </p:sp>
        <p:sp>
          <p:nvSpPr>
            <p:cNvPr id="21" name="TextBox 85">
              <a:extLst>
                <a:ext uri="{FF2B5EF4-FFF2-40B4-BE49-F238E27FC236}">
                  <a16:creationId xmlns:a16="http://schemas.microsoft.com/office/drawing/2014/main" id="{9DBC4C9C-3A8D-D14C-9A5E-62F476BFC798}"/>
                </a:ext>
              </a:extLst>
            </p:cNvPr>
            <p:cNvSpPr txBox="1"/>
            <p:nvPr/>
          </p:nvSpPr>
          <p:spPr>
            <a:xfrm>
              <a:off x="8305266" y="3218495"/>
              <a:ext cx="366009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peek()</a:t>
              </a:r>
              <a:r>
                <a:rPr lang="en-US" dirty="0"/>
                <a:t> – find the element with the smallest </a:t>
              </a:r>
              <a:r>
                <a:rPr lang="en-US" u="sng" dirty="0"/>
                <a:t>priority</a:t>
              </a:r>
            </a:p>
          </p:txBody>
        </p:sp>
        <p:sp>
          <p:nvSpPr>
            <p:cNvPr id="22" name="TextBox 86">
              <a:extLst>
                <a:ext uri="{FF2B5EF4-FFF2-40B4-BE49-F238E27FC236}">
                  <a16:creationId xmlns:a16="http://schemas.microsoft.com/office/drawing/2014/main" id="{411AF04C-3F1C-8644-AD25-D4CDC9547A93}"/>
                </a:ext>
              </a:extLst>
            </p:cNvPr>
            <p:cNvSpPr txBox="1"/>
            <p:nvPr/>
          </p:nvSpPr>
          <p:spPr>
            <a:xfrm>
              <a:off x="8305266" y="3871389"/>
              <a:ext cx="361104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insert(value) </a:t>
              </a:r>
              <a:r>
                <a:rPr lang="en-US" dirty="0"/>
                <a:t>– add new element to collection</a:t>
              </a:r>
            </a:p>
          </p:txBody>
        </p:sp>
      </p:grpSp>
      <p:sp>
        <p:nvSpPr>
          <p:cNvPr id="3" name="5-Point Star 2">
            <a:extLst>
              <a:ext uri="{FF2B5EF4-FFF2-40B4-BE49-F238E27FC236}">
                <a16:creationId xmlns:a16="http://schemas.microsoft.com/office/drawing/2014/main" id="{6D2F2199-D36B-1448-BFE7-55E023089BA3}"/>
              </a:ext>
            </a:extLst>
          </p:cNvPr>
          <p:cNvSpPr/>
          <p:nvPr/>
        </p:nvSpPr>
        <p:spPr>
          <a:xfrm rot="1342342">
            <a:off x="7319641" y="1111605"/>
            <a:ext cx="890953" cy="890953"/>
          </a:xfrm>
          <a:prstGeom prst="star5">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86">
            <a:extLst>
              <a:ext uri="{FF2B5EF4-FFF2-40B4-BE49-F238E27FC236}">
                <a16:creationId xmlns:a16="http://schemas.microsoft.com/office/drawing/2014/main" id="{C6B78C51-5DD2-5742-95E4-4B7D414A1ED4}"/>
              </a:ext>
            </a:extLst>
          </p:cNvPr>
          <p:cNvSpPr txBox="1"/>
          <p:nvPr/>
        </p:nvSpPr>
        <p:spPr>
          <a:xfrm>
            <a:off x="8021574" y="5774712"/>
            <a:ext cx="3595185"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err="1"/>
              <a:t>decreaseKey</a:t>
            </a:r>
            <a:r>
              <a:rPr lang="en-US" b="1" dirty="0"/>
              <a:t>(e, p) </a:t>
            </a:r>
            <a:r>
              <a:rPr lang="en-US" dirty="0"/>
              <a:t>– decreases priority of element e down to p</a:t>
            </a:r>
          </a:p>
        </p:txBody>
      </p:sp>
      <p:sp>
        <p:nvSpPr>
          <p:cNvPr id="29" name="TextBox 28">
            <a:extLst>
              <a:ext uri="{FF2B5EF4-FFF2-40B4-BE49-F238E27FC236}">
                <a16:creationId xmlns:a16="http://schemas.microsoft.com/office/drawing/2014/main" id="{6C542479-BF42-2B45-AEB7-E13B496B3526}"/>
              </a:ext>
            </a:extLst>
          </p:cNvPr>
          <p:cNvSpPr txBox="1"/>
          <p:nvPr/>
        </p:nvSpPr>
        <p:spPr>
          <a:xfrm>
            <a:off x="6534780" y="3629804"/>
            <a:ext cx="689291" cy="369332"/>
          </a:xfrm>
          <a:prstGeom prst="rect">
            <a:avLst/>
          </a:prstGeom>
          <a:noFill/>
        </p:spPr>
        <p:txBody>
          <a:bodyPr wrap="none" rtlCol="0">
            <a:spAutoFit/>
          </a:bodyPr>
          <a:lstStyle/>
          <a:p>
            <a:r>
              <a:rPr lang="en-US" dirty="0" err="1">
                <a:solidFill>
                  <a:srgbClr val="4C3282"/>
                </a:solidFill>
              </a:rPr>
              <a:t>Wut</a:t>
            </a:r>
            <a:r>
              <a:rPr lang="en-US" dirty="0">
                <a:solidFill>
                  <a:srgbClr val="4C3282"/>
                </a:solidFill>
              </a:rPr>
              <a:t>?</a:t>
            </a:r>
          </a:p>
        </p:txBody>
      </p:sp>
      <p:sp>
        <p:nvSpPr>
          <p:cNvPr id="30" name="TextBox 29">
            <a:extLst>
              <a:ext uri="{FF2B5EF4-FFF2-40B4-BE49-F238E27FC236}">
                <a16:creationId xmlns:a16="http://schemas.microsoft.com/office/drawing/2014/main" id="{C5E74C1F-7AEC-3B49-893D-92B4CEE37035}"/>
              </a:ext>
            </a:extLst>
          </p:cNvPr>
          <p:cNvSpPr txBox="1"/>
          <p:nvPr/>
        </p:nvSpPr>
        <p:spPr>
          <a:xfrm>
            <a:off x="3895608" y="2050809"/>
            <a:ext cx="722377" cy="369332"/>
          </a:xfrm>
          <a:prstGeom prst="rect">
            <a:avLst/>
          </a:prstGeom>
          <a:noFill/>
        </p:spPr>
        <p:txBody>
          <a:bodyPr wrap="none" rtlCol="0">
            <a:spAutoFit/>
          </a:bodyPr>
          <a:lstStyle/>
          <a:p>
            <a:r>
              <a:rPr lang="en-US" dirty="0">
                <a:solidFill>
                  <a:srgbClr val="4C3282"/>
                </a:solidFill>
              </a:rPr>
              <a:t>How?</a:t>
            </a:r>
          </a:p>
        </p:txBody>
      </p:sp>
      <p:sp>
        <p:nvSpPr>
          <p:cNvPr id="31" name="TextBox 30">
            <a:extLst>
              <a:ext uri="{FF2B5EF4-FFF2-40B4-BE49-F238E27FC236}">
                <a16:creationId xmlns:a16="http://schemas.microsoft.com/office/drawing/2014/main" id="{C505B966-7A04-E946-BF8B-105D0FCFFC22}"/>
              </a:ext>
            </a:extLst>
          </p:cNvPr>
          <p:cNvSpPr txBox="1"/>
          <p:nvPr/>
        </p:nvSpPr>
        <p:spPr>
          <a:xfrm>
            <a:off x="4009908" y="4839468"/>
            <a:ext cx="679994" cy="369332"/>
          </a:xfrm>
          <a:prstGeom prst="rect">
            <a:avLst/>
          </a:prstGeom>
          <a:noFill/>
        </p:spPr>
        <p:txBody>
          <a:bodyPr wrap="none" rtlCol="0">
            <a:spAutoFit/>
          </a:bodyPr>
          <a:lstStyle/>
          <a:p>
            <a:r>
              <a:rPr lang="en-US" dirty="0">
                <a:solidFill>
                  <a:srgbClr val="4C3282"/>
                </a:solidFill>
              </a:rPr>
              <a:t>Huh?</a:t>
            </a:r>
          </a:p>
        </p:txBody>
      </p:sp>
      <p:sp>
        <p:nvSpPr>
          <p:cNvPr id="32" name="Right Brace 31">
            <a:extLst>
              <a:ext uri="{FF2B5EF4-FFF2-40B4-BE49-F238E27FC236}">
                <a16:creationId xmlns:a16="http://schemas.microsoft.com/office/drawing/2014/main" id="{9E3351DF-2ADF-754D-B757-BDEA674B04D1}"/>
              </a:ext>
            </a:extLst>
          </p:cNvPr>
          <p:cNvSpPr/>
          <p:nvPr/>
        </p:nvSpPr>
        <p:spPr>
          <a:xfrm>
            <a:off x="3657600" y="1932238"/>
            <a:ext cx="228600" cy="606475"/>
          </a:xfrm>
          <a:prstGeom prst="rightBrace">
            <a:avLst/>
          </a:prstGeom>
          <a:ln>
            <a:solidFill>
              <a:srgbClr val="4C32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2C7B04ED-FDD6-504A-9D63-62F5F6C4611E}"/>
              </a:ext>
            </a:extLst>
          </p:cNvPr>
          <p:cNvCxnSpPr>
            <a:cxnSpLocks/>
          </p:cNvCxnSpPr>
          <p:nvPr/>
        </p:nvCxnSpPr>
        <p:spPr>
          <a:xfrm flipH="1">
            <a:off x="4577443" y="3814470"/>
            <a:ext cx="1937288" cy="0"/>
          </a:xfrm>
          <a:prstGeom prst="straightConnector1">
            <a:avLst/>
          </a:prstGeom>
          <a:ln w="28575">
            <a:solidFill>
              <a:srgbClr val="4C3282"/>
            </a:solidFill>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33D1ECAF-607B-0743-B79B-5F382F2FAA77}"/>
              </a:ext>
            </a:extLst>
          </p:cNvPr>
          <p:cNvSpPr/>
          <p:nvPr/>
        </p:nvSpPr>
        <p:spPr>
          <a:xfrm>
            <a:off x="3781308" y="4719735"/>
            <a:ext cx="228600" cy="606475"/>
          </a:xfrm>
          <a:prstGeom prst="rightBrace">
            <a:avLst/>
          </a:prstGeom>
          <a:ln>
            <a:solidFill>
              <a:srgbClr val="4C32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46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2" end="12"/>
                                            </p:txEl>
                                          </p:spTgt>
                                        </p:tgtEl>
                                        <p:attrNameLst>
                                          <p:attrName>style.visibility</p:attrName>
                                        </p:attrNameLst>
                                      </p:cBhvr>
                                      <p:to>
                                        <p:strVal val="visible"/>
                                      </p:to>
                                    </p:set>
                                    <p:animEffect transition="in" filter="fade">
                                      <p:cBhvr>
                                        <p:cTn id="12" dur="500"/>
                                        <p:tgtEl>
                                          <p:spTgt spid="10">
                                            <p:txEl>
                                              <p:pRg st="12"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87A5-A1F6-534A-9EAD-F9B301DB2FF0}"/>
              </a:ext>
            </a:extLst>
          </p:cNvPr>
          <p:cNvSpPr>
            <a:spLocks noGrp="1"/>
          </p:cNvSpPr>
          <p:nvPr>
            <p:ph type="title"/>
          </p:nvPr>
        </p:nvSpPr>
        <p:spPr/>
        <p:txBody>
          <a:bodyPr/>
          <a:lstStyle/>
          <a:p>
            <a:r>
              <a:rPr lang="en-US" dirty="0"/>
              <a:t>Dijkstra’s </a:t>
            </a:r>
            <a:r>
              <a:rPr lang="en-US" dirty="0" err="1"/>
              <a:t>Pseuodocode</a:t>
            </a:r>
            <a:endParaRPr lang="en-US" dirty="0"/>
          </a:p>
        </p:txBody>
      </p:sp>
      <p:sp>
        <p:nvSpPr>
          <p:cNvPr id="4" name="Footer Placeholder 3">
            <a:extLst>
              <a:ext uri="{FF2B5EF4-FFF2-40B4-BE49-F238E27FC236}">
                <a16:creationId xmlns:a16="http://schemas.microsoft.com/office/drawing/2014/main" id="{50E869E5-0A56-7643-9EC3-A8130EA47054}"/>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D445211F-E5A4-944E-A0E3-CED84FBCA45E}"/>
              </a:ext>
            </a:extLst>
          </p:cNvPr>
          <p:cNvSpPr>
            <a:spLocks noGrp="1"/>
          </p:cNvSpPr>
          <p:nvPr>
            <p:ph type="sldNum" sz="quarter" idx="12"/>
          </p:nvPr>
        </p:nvSpPr>
        <p:spPr/>
        <p:txBody>
          <a:bodyPr/>
          <a:lstStyle/>
          <a:p>
            <a:fld id="{659665DE-58FC-41F4-AC58-2C90A5E00527}" type="slidenum">
              <a:rPr lang="en-US" smtClean="0"/>
              <a:t>7</a:t>
            </a:fld>
            <a:endParaRPr lang="en-US"/>
          </a:p>
        </p:txBody>
      </p:sp>
      <p:sp>
        <p:nvSpPr>
          <p:cNvPr id="10" name="TextBox 9">
            <a:extLst>
              <a:ext uri="{FF2B5EF4-FFF2-40B4-BE49-F238E27FC236}">
                <a16:creationId xmlns:a16="http://schemas.microsoft.com/office/drawing/2014/main" id="{3F79B035-37B6-264D-B2EB-BAA309F1AC98}"/>
              </a:ext>
            </a:extLst>
          </p:cNvPr>
          <p:cNvSpPr txBox="1"/>
          <p:nvPr/>
        </p:nvSpPr>
        <p:spPr>
          <a:xfrm>
            <a:off x="575239" y="1503179"/>
            <a:ext cx="7021570" cy="5620769"/>
          </a:xfrm>
          <a:prstGeom prst="rect">
            <a:avLst/>
          </a:prstGeom>
          <a:noFill/>
        </p:spPr>
        <p:txBody>
          <a:bodyPr wrap="square" rtlCol="0">
            <a:spAutoFit/>
          </a:bodyPr>
          <a:lstStyle/>
          <a:p>
            <a:pPr>
              <a:lnSpc>
                <a:spcPct val="150000"/>
              </a:lnSpc>
              <a:spcBef>
                <a:spcPts val="200"/>
              </a:spcBef>
            </a:pPr>
            <a:r>
              <a:rPr lang="en-US" sz="1400" dirty="0">
                <a:latin typeface="Courier New" panose="02070309020205020404" pitchFamily="49" charset="0"/>
                <a:cs typeface="Courier New" panose="02070309020205020404" pitchFamily="49" charset="0"/>
              </a:rPr>
              <a:t>Dijkstra(Graph G, Vertex source)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(Vertex v : </a:t>
            </a:r>
            <a:r>
              <a:rPr lang="en-US" sz="1400" b="1" dirty="0" err="1">
                <a:latin typeface="Courier New" panose="02070309020205020404" pitchFamily="49" charset="0"/>
                <a:cs typeface="Courier New" panose="02070309020205020404" pitchFamily="49" charset="0"/>
              </a:rPr>
              <a:t>G.getVertices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v.dist</a:t>
            </a:r>
            <a:r>
              <a:rPr lang="en-US" sz="1400" b="1" dirty="0">
                <a:latin typeface="Courier New" panose="02070309020205020404" pitchFamily="49" charset="0"/>
                <a:cs typeface="Courier New" panose="02070309020205020404" pitchFamily="49" charset="0"/>
              </a:rPr>
              <a:t> = INFINITY; }</a:t>
            </a:r>
          </a:p>
          <a:p>
            <a:pPr>
              <a:lnSpc>
                <a:spcPct val="150000"/>
              </a:lnSpc>
              <a:spcBef>
                <a:spcPts val="200"/>
              </a:spcBef>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G.getVertex</a:t>
            </a:r>
            <a:r>
              <a:rPr lang="en-US" sz="1400" b="1" dirty="0">
                <a:latin typeface="Courier New" panose="02070309020205020404" pitchFamily="49" charset="0"/>
                <a:cs typeface="Courier New" panose="02070309020205020404" pitchFamily="49" charset="0"/>
              </a:rPr>
              <a:t>(source).</a:t>
            </a:r>
            <a:r>
              <a:rPr lang="en-US" sz="1400" b="1" dirty="0" err="1">
                <a:latin typeface="Courier New" panose="02070309020205020404" pitchFamily="49" charset="0"/>
                <a:cs typeface="Courier New" panose="02070309020205020404" pitchFamily="49" charset="0"/>
              </a:rPr>
              <a:t>dist</a:t>
            </a:r>
            <a:r>
              <a:rPr lang="en-US" sz="1400" b="1" dirty="0">
                <a:latin typeface="Courier New" panose="02070309020205020404" pitchFamily="49" charset="0"/>
                <a:cs typeface="Courier New" panose="02070309020205020404" pitchFamily="49" charset="0"/>
              </a:rPr>
              <a:t> = 0;</a:t>
            </a:r>
          </a:p>
          <a:p>
            <a:pPr>
              <a:lnSpc>
                <a:spcPct val="150000"/>
              </a:lnSpc>
              <a:spcBef>
                <a:spcPts val="200"/>
              </a:spcBef>
            </a:pPr>
            <a:r>
              <a:rPr lang="en-US" sz="1400" b="1" dirty="0">
                <a:latin typeface="Courier New" panose="02070309020205020404" pitchFamily="49" charset="0"/>
                <a:cs typeface="Courier New" panose="02070309020205020404" pitchFamily="49" charset="0"/>
              </a:rPr>
              <a:t>   initialize MPQ as a Min Priority Queue, add source</a:t>
            </a:r>
          </a:p>
          <a:p>
            <a:pPr>
              <a:lnSpc>
                <a:spcPct val="150000"/>
              </a:lnSpc>
              <a:spcBef>
                <a:spcPts val="200"/>
              </a:spcBef>
            </a:pPr>
            <a:r>
              <a:rPr lang="en-US" sz="1400" dirty="0">
                <a:latin typeface="Courier New" panose="02070309020205020404" pitchFamily="49" charset="0"/>
                <a:cs typeface="Courier New" panose="02070309020205020404" pitchFamily="49" charset="0"/>
              </a:rPr>
              <a:t>   while(</a:t>
            </a:r>
            <a:r>
              <a:rPr lang="en-US" sz="1400" b="1" dirty="0">
                <a:latin typeface="Courier New" panose="02070309020205020404" pitchFamily="49" charset="0"/>
                <a:cs typeface="Courier New" panose="02070309020205020404" pitchFamily="49" charset="0"/>
              </a:rPr>
              <a:t>MPQ is not empty</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u = </a:t>
            </a:r>
            <a:r>
              <a:rPr lang="en-US" sz="1400" b="1" dirty="0" err="1">
                <a:latin typeface="Courier New" panose="02070309020205020404" pitchFamily="49" charset="0"/>
                <a:cs typeface="Courier New" panose="02070309020205020404" pitchFamily="49" charset="0"/>
              </a:rPr>
              <a:t>MPQ.removeMin</a:t>
            </a:r>
            <a:r>
              <a:rPr lang="en-US" sz="1400" b="1"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a:lnSpc>
                <a:spcPct val="150000"/>
              </a:lnSpc>
              <a:spcBef>
                <a:spcPts val="200"/>
              </a:spcBef>
            </a:pPr>
            <a:r>
              <a:rPr lang="en-US" sz="1400" b="1" dirty="0">
                <a:latin typeface="Courier New" panose="02070309020205020404" pitchFamily="49" charset="0"/>
                <a:cs typeface="Courier New" panose="02070309020205020404" pitchFamily="49" charset="0"/>
              </a:rPr>
              <a:t>      for (Edge e : </a:t>
            </a:r>
            <a:r>
              <a:rPr lang="en-US" sz="1400" b="1" dirty="0" err="1">
                <a:latin typeface="Courier New" panose="02070309020205020404" pitchFamily="49" charset="0"/>
                <a:cs typeface="Courier New" panose="02070309020205020404" pitchFamily="49" charset="0"/>
              </a:rPr>
              <a:t>u.getEdges</a:t>
            </a:r>
            <a:r>
              <a:rPr lang="en-US" sz="1400" b="1" dirty="0">
                <a:latin typeface="Courier New" panose="02070309020205020404" pitchFamily="49" charset="0"/>
                <a:cs typeface="Courier New" panose="02070309020205020404" pitchFamily="49" charset="0"/>
              </a:rPr>
              <a:t>(u)){</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u.dist+weight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a:lnSpc>
                <a:spcPct val="150000"/>
              </a:lnSpc>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v.dist</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newDist</a:t>
            </a:r>
            <a:endParaRPr lang="en-US" sz="1400" b="1" dirty="0">
              <a:latin typeface="Courier New" panose="02070309020205020404" pitchFamily="49" charset="0"/>
              <a:cs typeface="Courier New" panose="02070309020205020404" pitchFamily="49" charset="0"/>
            </a:endParaRPr>
          </a:p>
          <a:p>
            <a:pPr>
              <a:lnSpc>
                <a:spcPct val="150000"/>
              </a:lnSpc>
              <a:spcBef>
                <a:spcPts val="200"/>
              </a:spcBef>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v.predecessor</a:t>
            </a:r>
            <a:r>
              <a:rPr lang="en-US" sz="1400" b="1" dirty="0">
                <a:latin typeface="Courier New" panose="02070309020205020404" pitchFamily="49" charset="0"/>
                <a:cs typeface="Courier New" panose="02070309020205020404" pitchFamily="49" charset="0"/>
              </a:rPr>
              <a:t> = u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b="1" dirty="0" err="1">
                <a:latin typeface="Courier New" panose="02070309020205020404" pitchFamily="49" charset="0"/>
                <a:cs typeface="Courier New" panose="02070309020205020404" pitchFamily="49" charset="0"/>
              </a:rPr>
              <a:t>oldDist</a:t>
            </a:r>
            <a:r>
              <a:rPr lang="en-US" sz="1400" b="1" dirty="0">
                <a:latin typeface="Courier New" panose="02070309020205020404" pitchFamily="49" charset="0"/>
                <a:cs typeface="Courier New" panose="02070309020205020404" pitchFamily="49" charset="0"/>
              </a:rPr>
              <a:t> == INFINITY) { </a:t>
            </a:r>
            <a:r>
              <a:rPr lang="en-US" sz="1400" b="1" dirty="0" err="1">
                <a:latin typeface="Courier New" panose="02070309020205020404" pitchFamily="49" charset="0"/>
                <a:cs typeface="Courier New" panose="02070309020205020404" pitchFamily="49" charset="0"/>
              </a:rPr>
              <a:t>MPQ.insert</a:t>
            </a:r>
            <a:r>
              <a:rPr lang="en-US" sz="1400" b="1" dirty="0">
                <a:latin typeface="Courier New" panose="02070309020205020404" pitchFamily="49" charset="0"/>
                <a:cs typeface="Courier New" panose="02070309020205020404" pitchFamily="49" charset="0"/>
              </a:rPr>
              <a:t>(v) }</a:t>
            </a:r>
          </a:p>
          <a:p>
            <a:pPr>
              <a:lnSpc>
                <a:spcPct val="150000"/>
              </a:lnSpc>
              <a:spcBef>
                <a:spcPts val="200"/>
              </a:spcBef>
            </a:pPr>
            <a:r>
              <a:rPr lang="en-US" sz="1400" b="1" dirty="0">
                <a:latin typeface="Courier New" panose="02070309020205020404" pitchFamily="49" charset="0"/>
                <a:cs typeface="Courier New" panose="02070309020205020404" pitchFamily="49" charset="0"/>
              </a:rPr>
              <a:t>            else { </a:t>
            </a:r>
            <a:r>
              <a:rPr lang="en-US" sz="1400" b="1" dirty="0" err="1">
                <a:latin typeface="Courier New" panose="02070309020205020404" pitchFamily="49" charset="0"/>
                <a:cs typeface="Courier New" panose="02070309020205020404" pitchFamily="49" charset="0"/>
              </a:rPr>
              <a:t>MPQ.updatePriority</a:t>
            </a:r>
            <a:r>
              <a:rPr lang="en-US" sz="1400" b="1" dirty="0">
                <a:latin typeface="Courier New" panose="02070309020205020404" pitchFamily="49" charset="0"/>
                <a:cs typeface="Courier New" panose="02070309020205020404" pitchFamily="49" charset="0"/>
              </a:rPr>
              <a:t>(v, </a:t>
            </a:r>
            <a:r>
              <a:rPr lang="en-US" sz="1400" b="1" dirty="0" err="1">
                <a:latin typeface="Courier New" panose="02070309020205020404" pitchFamily="49" charset="0"/>
                <a:cs typeface="Courier New" panose="02070309020205020404" pitchFamily="49" charset="0"/>
              </a:rPr>
              <a:t>newDist</a:t>
            </a:r>
            <a:r>
              <a:rPr lang="en-US" sz="1400" b="1" dirty="0">
                <a:latin typeface="Courier New" panose="02070309020205020404" pitchFamily="49" charset="0"/>
                <a:cs typeface="Courier New" panose="02070309020205020404" pitchFamily="49" charset="0"/>
              </a:rPr>
              <a:t>) }</a:t>
            </a:r>
          </a:p>
          <a:p>
            <a:pPr>
              <a:lnSpc>
                <a:spcPct val="150000"/>
              </a:lnSpc>
              <a:spcBef>
                <a:spcPts val="200"/>
              </a:spcBef>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p:grpSp>
        <p:nvGrpSpPr>
          <p:cNvPr id="43" name="Group 42">
            <a:extLst>
              <a:ext uri="{FF2B5EF4-FFF2-40B4-BE49-F238E27FC236}">
                <a16:creationId xmlns:a16="http://schemas.microsoft.com/office/drawing/2014/main" id="{1EE1C6EC-D9DC-1C4E-9473-6B39112A0513}"/>
              </a:ext>
            </a:extLst>
          </p:cNvPr>
          <p:cNvGrpSpPr/>
          <p:nvPr/>
        </p:nvGrpSpPr>
        <p:grpSpPr>
          <a:xfrm>
            <a:off x="7360170" y="135736"/>
            <a:ext cx="3313112" cy="2562094"/>
            <a:chOff x="7789033" y="1580148"/>
            <a:chExt cx="3313112" cy="2562094"/>
          </a:xfrm>
        </p:grpSpPr>
        <p:sp>
          <p:nvSpPr>
            <p:cNvPr id="44" name="Rectangle 43">
              <a:extLst>
                <a:ext uri="{FF2B5EF4-FFF2-40B4-BE49-F238E27FC236}">
                  <a16:creationId xmlns:a16="http://schemas.microsoft.com/office/drawing/2014/main" id="{E0FD2828-A123-8C4E-BFC1-BF6FAB60F31C}"/>
                </a:ext>
              </a:extLst>
            </p:cNvPr>
            <p:cNvSpPr/>
            <p:nvPr/>
          </p:nvSpPr>
          <p:spPr>
            <a:xfrm>
              <a:off x="7814170" y="1597725"/>
              <a:ext cx="2044983" cy="2544517"/>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45" name="Rectangle 44">
              <a:extLst>
                <a:ext uri="{FF2B5EF4-FFF2-40B4-BE49-F238E27FC236}">
                  <a16:creationId xmlns:a16="http://schemas.microsoft.com/office/drawing/2014/main" id="{78523C35-E7BE-9B42-A27C-10F1052898E0}"/>
                </a:ext>
              </a:extLst>
            </p:cNvPr>
            <p:cNvSpPr/>
            <p:nvPr/>
          </p:nvSpPr>
          <p:spPr>
            <a:xfrm>
              <a:off x="7814169" y="1580148"/>
              <a:ext cx="2044983" cy="550398"/>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t>Vertex&lt;E&gt;</a:t>
              </a:r>
            </a:p>
          </p:txBody>
        </p:sp>
        <p:sp>
          <p:nvSpPr>
            <p:cNvPr id="46" name="TextBox 82">
              <a:extLst>
                <a:ext uri="{FF2B5EF4-FFF2-40B4-BE49-F238E27FC236}">
                  <a16:creationId xmlns:a16="http://schemas.microsoft.com/office/drawing/2014/main" id="{38A76B44-0A2D-7546-9153-F50D5F5B93E5}"/>
                </a:ext>
              </a:extLst>
            </p:cNvPr>
            <p:cNvSpPr txBox="1"/>
            <p:nvPr/>
          </p:nvSpPr>
          <p:spPr>
            <a:xfrm>
              <a:off x="7789033" y="2099368"/>
              <a:ext cx="165762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state</a:t>
              </a:r>
            </a:p>
          </p:txBody>
        </p:sp>
        <p:sp>
          <p:nvSpPr>
            <p:cNvPr id="47" name="TextBox 83">
              <a:extLst>
                <a:ext uri="{FF2B5EF4-FFF2-40B4-BE49-F238E27FC236}">
                  <a16:creationId xmlns:a16="http://schemas.microsoft.com/office/drawing/2014/main" id="{4F707583-F7A4-8442-92AB-42351C3E0109}"/>
                </a:ext>
              </a:extLst>
            </p:cNvPr>
            <p:cNvSpPr txBox="1"/>
            <p:nvPr/>
          </p:nvSpPr>
          <p:spPr>
            <a:xfrm>
              <a:off x="7806168" y="3210364"/>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behavior</a:t>
              </a:r>
            </a:p>
          </p:txBody>
        </p:sp>
        <p:sp>
          <p:nvSpPr>
            <p:cNvPr id="48" name="TextBox 84">
              <a:extLst>
                <a:ext uri="{FF2B5EF4-FFF2-40B4-BE49-F238E27FC236}">
                  <a16:creationId xmlns:a16="http://schemas.microsoft.com/office/drawing/2014/main" id="{ADCDAFE3-058D-EE4D-93FA-4C3181AA39D0}"/>
                </a:ext>
              </a:extLst>
            </p:cNvPr>
            <p:cNvSpPr txBox="1"/>
            <p:nvPr/>
          </p:nvSpPr>
          <p:spPr>
            <a:xfrm>
              <a:off x="8021797" y="2386358"/>
              <a:ext cx="3080348"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data</a:t>
              </a:r>
            </a:p>
            <a:p>
              <a:r>
                <a:rPr lang="en-US" dirty="0" err="1"/>
                <a:t>dist</a:t>
              </a:r>
              <a:endParaRPr lang="en-US" dirty="0"/>
            </a:p>
            <a:p>
              <a:r>
                <a:rPr lang="en-US" dirty="0"/>
                <a:t>predecessor</a:t>
              </a:r>
            </a:p>
          </p:txBody>
        </p:sp>
        <p:sp>
          <p:nvSpPr>
            <p:cNvPr id="50" name="TextBox 86">
              <a:extLst>
                <a:ext uri="{FF2B5EF4-FFF2-40B4-BE49-F238E27FC236}">
                  <a16:creationId xmlns:a16="http://schemas.microsoft.com/office/drawing/2014/main" id="{B2FC4454-9E2B-5C4F-A172-FA1050B2A612}"/>
                </a:ext>
              </a:extLst>
            </p:cNvPr>
            <p:cNvSpPr txBox="1"/>
            <p:nvPr/>
          </p:nvSpPr>
          <p:spPr>
            <a:xfrm>
              <a:off x="8050777" y="3416746"/>
              <a:ext cx="268069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a:t>
              </a:r>
              <a:endParaRPr lang="en-US" dirty="0"/>
            </a:p>
          </p:txBody>
        </p:sp>
      </p:grpSp>
      <p:grpSp>
        <p:nvGrpSpPr>
          <p:cNvPr id="7" name="Group 6">
            <a:extLst>
              <a:ext uri="{FF2B5EF4-FFF2-40B4-BE49-F238E27FC236}">
                <a16:creationId xmlns:a16="http://schemas.microsoft.com/office/drawing/2014/main" id="{85827BFC-6005-B640-9C0D-C7F63374E139}"/>
              </a:ext>
            </a:extLst>
          </p:cNvPr>
          <p:cNvGrpSpPr/>
          <p:nvPr/>
        </p:nvGrpSpPr>
        <p:grpSpPr>
          <a:xfrm>
            <a:off x="9865245" y="123584"/>
            <a:ext cx="3300845" cy="2564771"/>
            <a:chOff x="6013956" y="6594724"/>
            <a:chExt cx="3300845" cy="2564771"/>
          </a:xfrm>
        </p:grpSpPr>
        <p:grpSp>
          <p:nvGrpSpPr>
            <p:cNvPr id="53" name="Group 52">
              <a:extLst>
                <a:ext uri="{FF2B5EF4-FFF2-40B4-BE49-F238E27FC236}">
                  <a16:creationId xmlns:a16="http://schemas.microsoft.com/office/drawing/2014/main" id="{B18BC649-9F17-F64D-9CF8-F57B8C52BB5E}"/>
                </a:ext>
              </a:extLst>
            </p:cNvPr>
            <p:cNvGrpSpPr/>
            <p:nvPr/>
          </p:nvGrpSpPr>
          <p:grpSpPr>
            <a:xfrm>
              <a:off x="6013956" y="6594724"/>
              <a:ext cx="3300845" cy="2564771"/>
              <a:chOff x="7814169" y="1580148"/>
              <a:chExt cx="3300845" cy="2564771"/>
            </a:xfrm>
          </p:grpSpPr>
          <p:sp>
            <p:nvSpPr>
              <p:cNvPr id="54" name="Rectangle 53">
                <a:extLst>
                  <a:ext uri="{FF2B5EF4-FFF2-40B4-BE49-F238E27FC236}">
                    <a16:creationId xmlns:a16="http://schemas.microsoft.com/office/drawing/2014/main" id="{EBF0273B-B544-2444-B4BB-B579C6A8E505}"/>
                  </a:ext>
                </a:extLst>
              </p:cNvPr>
              <p:cNvSpPr/>
              <p:nvPr/>
            </p:nvSpPr>
            <p:spPr>
              <a:xfrm>
                <a:off x="7814171" y="1597725"/>
                <a:ext cx="2032808" cy="2547194"/>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55" name="Rectangle 54">
                <a:extLst>
                  <a:ext uri="{FF2B5EF4-FFF2-40B4-BE49-F238E27FC236}">
                    <a16:creationId xmlns:a16="http://schemas.microsoft.com/office/drawing/2014/main" id="{9AB966DD-8519-6F43-ACDC-B1E45FF51927}"/>
                  </a:ext>
                </a:extLst>
              </p:cNvPr>
              <p:cNvSpPr/>
              <p:nvPr/>
            </p:nvSpPr>
            <p:spPr>
              <a:xfrm>
                <a:off x="7814169" y="1580148"/>
                <a:ext cx="2032809" cy="557082"/>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t>Edge&lt;E&gt;</a:t>
                </a:r>
              </a:p>
            </p:txBody>
          </p:sp>
          <p:sp>
            <p:nvSpPr>
              <p:cNvPr id="56" name="TextBox 82">
                <a:extLst>
                  <a:ext uri="{FF2B5EF4-FFF2-40B4-BE49-F238E27FC236}">
                    <a16:creationId xmlns:a16="http://schemas.microsoft.com/office/drawing/2014/main" id="{AB4C6F7E-F677-684F-8A05-57CA343B6BAA}"/>
                  </a:ext>
                </a:extLst>
              </p:cNvPr>
              <p:cNvSpPr txBox="1"/>
              <p:nvPr/>
            </p:nvSpPr>
            <p:spPr>
              <a:xfrm>
                <a:off x="7835096" y="2098470"/>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state</a:t>
                </a:r>
              </a:p>
            </p:txBody>
          </p:sp>
          <p:sp>
            <p:nvSpPr>
              <p:cNvPr id="57" name="TextBox 83">
                <a:extLst>
                  <a:ext uri="{FF2B5EF4-FFF2-40B4-BE49-F238E27FC236}">
                    <a16:creationId xmlns:a16="http://schemas.microsoft.com/office/drawing/2014/main" id="{E2C088AA-F8A5-C646-8DB9-24163358AE83}"/>
                  </a:ext>
                </a:extLst>
              </p:cNvPr>
              <p:cNvSpPr txBox="1"/>
              <p:nvPr/>
            </p:nvSpPr>
            <p:spPr>
              <a:xfrm>
                <a:off x="7835096" y="3226448"/>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behavior</a:t>
                </a:r>
              </a:p>
            </p:txBody>
          </p:sp>
          <p:sp>
            <p:nvSpPr>
              <p:cNvPr id="58" name="TextBox 84">
                <a:extLst>
                  <a:ext uri="{FF2B5EF4-FFF2-40B4-BE49-F238E27FC236}">
                    <a16:creationId xmlns:a16="http://schemas.microsoft.com/office/drawing/2014/main" id="{B84468CE-2B40-2244-9FBD-1CA9B0157259}"/>
                  </a:ext>
                </a:extLst>
              </p:cNvPr>
              <p:cNvSpPr txBox="1"/>
              <p:nvPr/>
            </p:nvSpPr>
            <p:spPr>
              <a:xfrm>
                <a:off x="8034666" y="2385460"/>
                <a:ext cx="3080348"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vertex1</a:t>
                </a:r>
              </a:p>
              <a:p>
                <a:r>
                  <a:rPr lang="en-US" dirty="0"/>
                  <a:t>vertex2</a:t>
                </a:r>
              </a:p>
              <a:p>
                <a:r>
                  <a:rPr lang="en-US" dirty="0"/>
                  <a:t>cost</a:t>
                </a:r>
              </a:p>
            </p:txBody>
          </p:sp>
        </p:grpSp>
        <p:sp>
          <p:nvSpPr>
            <p:cNvPr id="63" name="TextBox 86">
              <a:extLst>
                <a:ext uri="{FF2B5EF4-FFF2-40B4-BE49-F238E27FC236}">
                  <a16:creationId xmlns:a16="http://schemas.microsoft.com/office/drawing/2014/main" id="{1027E859-AB67-2141-926D-4DF26EFBCC63}"/>
                </a:ext>
              </a:extLst>
            </p:cNvPr>
            <p:cNvSpPr txBox="1"/>
            <p:nvPr/>
          </p:nvSpPr>
          <p:spPr>
            <a:xfrm>
              <a:off x="6234453" y="8376877"/>
              <a:ext cx="268069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a:t>
              </a:r>
              <a:endParaRPr lang="en-US" dirty="0"/>
            </a:p>
          </p:txBody>
        </p:sp>
      </p:grpSp>
      <p:grpSp>
        <p:nvGrpSpPr>
          <p:cNvPr id="11" name="Group 10">
            <a:extLst>
              <a:ext uri="{FF2B5EF4-FFF2-40B4-BE49-F238E27FC236}">
                <a16:creationId xmlns:a16="http://schemas.microsoft.com/office/drawing/2014/main" id="{5A82AC20-92E6-E645-A2EC-80D21F0C835D}"/>
              </a:ext>
            </a:extLst>
          </p:cNvPr>
          <p:cNvGrpSpPr/>
          <p:nvPr/>
        </p:nvGrpSpPr>
        <p:grpSpPr>
          <a:xfrm>
            <a:off x="8188983" y="2501993"/>
            <a:ext cx="3851646" cy="3647520"/>
            <a:chOff x="7680962" y="2825370"/>
            <a:chExt cx="3851646" cy="3647520"/>
          </a:xfrm>
        </p:grpSpPr>
        <p:sp>
          <p:nvSpPr>
            <p:cNvPr id="65" name="TextBox 85">
              <a:extLst>
                <a:ext uri="{FF2B5EF4-FFF2-40B4-BE49-F238E27FC236}">
                  <a16:creationId xmlns:a16="http://schemas.microsoft.com/office/drawing/2014/main" id="{E08613CB-9522-0149-B1F2-2A4C5360C849}"/>
                </a:ext>
              </a:extLst>
            </p:cNvPr>
            <p:cNvSpPr txBox="1"/>
            <p:nvPr/>
          </p:nvSpPr>
          <p:spPr>
            <a:xfrm>
              <a:off x="7869644" y="4974449"/>
              <a:ext cx="36600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err="1"/>
                <a:t>getVertices</a:t>
              </a:r>
              <a:r>
                <a:rPr lang="en-US" b="1" dirty="0"/>
                <a:t>()</a:t>
              </a:r>
              <a:r>
                <a:rPr lang="en-US" dirty="0"/>
                <a:t> – return keyset of graph</a:t>
              </a:r>
            </a:p>
          </p:txBody>
        </p:sp>
        <p:grpSp>
          <p:nvGrpSpPr>
            <p:cNvPr id="9" name="Group 8">
              <a:extLst>
                <a:ext uri="{FF2B5EF4-FFF2-40B4-BE49-F238E27FC236}">
                  <a16:creationId xmlns:a16="http://schemas.microsoft.com/office/drawing/2014/main" id="{4AC9410A-AC4E-174E-AC1B-F78815734AC1}"/>
                </a:ext>
              </a:extLst>
            </p:cNvPr>
            <p:cNvGrpSpPr/>
            <p:nvPr/>
          </p:nvGrpSpPr>
          <p:grpSpPr>
            <a:xfrm>
              <a:off x="7680962" y="2825370"/>
              <a:ext cx="3851646" cy="3647520"/>
              <a:chOff x="7723596" y="2811690"/>
              <a:chExt cx="3851646" cy="3647520"/>
            </a:xfrm>
          </p:grpSpPr>
          <p:grpSp>
            <p:nvGrpSpPr>
              <p:cNvPr id="8" name="Group 7">
                <a:extLst>
                  <a:ext uri="{FF2B5EF4-FFF2-40B4-BE49-F238E27FC236}">
                    <a16:creationId xmlns:a16="http://schemas.microsoft.com/office/drawing/2014/main" id="{3F8DEABA-EC7E-074D-A220-54A369BCB34E}"/>
                  </a:ext>
                </a:extLst>
              </p:cNvPr>
              <p:cNvGrpSpPr/>
              <p:nvPr/>
            </p:nvGrpSpPr>
            <p:grpSpPr>
              <a:xfrm>
                <a:off x="7723596" y="2811690"/>
                <a:ext cx="3851646" cy="3647520"/>
                <a:chOff x="7283323" y="1828374"/>
                <a:chExt cx="3851646" cy="3647520"/>
              </a:xfrm>
            </p:grpSpPr>
            <p:grpSp>
              <p:nvGrpSpPr>
                <p:cNvPr id="6" name="Group 5">
                  <a:extLst>
                    <a:ext uri="{FF2B5EF4-FFF2-40B4-BE49-F238E27FC236}">
                      <a16:creationId xmlns:a16="http://schemas.microsoft.com/office/drawing/2014/main" id="{5284283B-F783-BE4F-B0C7-2E441BB1592A}"/>
                    </a:ext>
                  </a:extLst>
                </p:cNvPr>
                <p:cNvGrpSpPr/>
                <p:nvPr/>
              </p:nvGrpSpPr>
              <p:grpSpPr>
                <a:xfrm>
                  <a:off x="7283323" y="1828374"/>
                  <a:ext cx="3851646" cy="3647520"/>
                  <a:chOff x="7814169" y="1580148"/>
                  <a:chExt cx="3851646" cy="3647520"/>
                </a:xfrm>
              </p:grpSpPr>
              <p:sp>
                <p:nvSpPr>
                  <p:cNvPr id="33" name="Rectangle 32">
                    <a:extLst>
                      <a:ext uri="{FF2B5EF4-FFF2-40B4-BE49-F238E27FC236}">
                        <a16:creationId xmlns:a16="http://schemas.microsoft.com/office/drawing/2014/main" id="{13B22C0F-AD6A-5B45-82CB-13253F355F93}"/>
                      </a:ext>
                    </a:extLst>
                  </p:cNvPr>
                  <p:cNvSpPr/>
                  <p:nvPr/>
                </p:nvSpPr>
                <p:spPr>
                  <a:xfrm>
                    <a:off x="7814170" y="1597725"/>
                    <a:ext cx="3818448" cy="3629943"/>
                  </a:xfrm>
                  <a:prstGeom prst="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34" name="Rectangle 33">
                    <a:extLst>
                      <a:ext uri="{FF2B5EF4-FFF2-40B4-BE49-F238E27FC236}">
                        <a16:creationId xmlns:a16="http://schemas.microsoft.com/office/drawing/2014/main" id="{41DFEBE6-53CD-5249-BCAF-5EE825A71CAE}"/>
                      </a:ext>
                    </a:extLst>
                  </p:cNvPr>
                  <p:cNvSpPr/>
                  <p:nvPr/>
                </p:nvSpPr>
                <p:spPr>
                  <a:xfrm>
                    <a:off x="7814169" y="1580148"/>
                    <a:ext cx="3818448" cy="587402"/>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err="1"/>
                      <a:t>AdjacencyListGraph</a:t>
                    </a:r>
                    <a:r>
                      <a:rPr lang="en-US" sz="2400" dirty="0"/>
                      <a:t>&lt;V, E&gt;</a:t>
                    </a:r>
                  </a:p>
                </p:txBody>
              </p:sp>
              <p:sp>
                <p:nvSpPr>
                  <p:cNvPr id="36" name="TextBox 82">
                    <a:extLst>
                      <a:ext uri="{FF2B5EF4-FFF2-40B4-BE49-F238E27FC236}">
                        <a16:creationId xmlns:a16="http://schemas.microsoft.com/office/drawing/2014/main" id="{DD594B61-537A-9F4B-BC3F-82FFAA848A84}"/>
                      </a:ext>
                    </a:extLst>
                  </p:cNvPr>
                  <p:cNvSpPr txBox="1"/>
                  <p:nvPr/>
                </p:nvSpPr>
                <p:spPr>
                  <a:xfrm>
                    <a:off x="7814169" y="2181873"/>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state</a:t>
                    </a:r>
                  </a:p>
                </p:txBody>
              </p:sp>
              <p:sp>
                <p:nvSpPr>
                  <p:cNvPr id="37" name="TextBox 83">
                    <a:extLst>
                      <a:ext uri="{FF2B5EF4-FFF2-40B4-BE49-F238E27FC236}">
                        <a16:creationId xmlns:a16="http://schemas.microsoft.com/office/drawing/2014/main" id="{7759784D-08FD-E540-8EB3-F955A7AFDA78}"/>
                      </a:ext>
                    </a:extLst>
                  </p:cNvPr>
                  <p:cNvSpPr txBox="1"/>
                  <p:nvPr/>
                </p:nvSpPr>
                <p:spPr>
                  <a:xfrm>
                    <a:off x="7814169" y="2815101"/>
                    <a:ext cx="162443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4C3282"/>
                        </a:solidFill>
                      </a:rPr>
                      <a:t>behavior</a:t>
                    </a:r>
                  </a:p>
                </p:txBody>
              </p:sp>
              <p:sp>
                <p:nvSpPr>
                  <p:cNvPr id="38" name="TextBox 84">
                    <a:extLst>
                      <a:ext uri="{FF2B5EF4-FFF2-40B4-BE49-F238E27FC236}">
                        <a16:creationId xmlns:a16="http://schemas.microsoft.com/office/drawing/2014/main" id="{38817EB9-9F8E-DB40-A1D9-3641D59D4D18}"/>
                      </a:ext>
                    </a:extLst>
                  </p:cNvPr>
                  <p:cNvSpPr txBox="1"/>
                  <p:nvPr/>
                </p:nvSpPr>
                <p:spPr>
                  <a:xfrm>
                    <a:off x="8013739" y="2468863"/>
                    <a:ext cx="308034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Dictionary&lt;V, Set&lt;E&gt;&gt; graph</a:t>
                    </a:r>
                  </a:p>
                </p:txBody>
              </p:sp>
              <p:sp>
                <p:nvSpPr>
                  <p:cNvPr id="39" name="TextBox 85">
                    <a:extLst>
                      <a:ext uri="{FF2B5EF4-FFF2-40B4-BE49-F238E27FC236}">
                        <a16:creationId xmlns:a16="http://schemas.microsoft.com/office/drawing/2014/main" id="{8FDACF70-CC5F-2641-8D6B-49004274909D}"/>
                      </a:ext>
                    </a:extLst>
                  </p:cNvPr>
                  <p:cNvSpPr txBox="1"/>
                  <p:nvPr/>
                </p:nvSpPr>
                <p:spPr>
                  <a:xfrm>
                    <a:off x="8005721" y="3140441"/>
                    <a:ext cx="366009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err="1"/>
                      <a:t>getEdges</a:t>
                    </a:r>
                    <a:r>
                      <a:rPr lang="en-US" b="1" dirty="0"/>
                      <a:t>(v)</a:t>
                    </a:r>
                    <a:r>
                      <a:rPr lang="en-US" dirty="0"/>
                      <a:t> – return set of outgoing edges from given vertex</a:t>
                    </a:r>
                  </a:p>
                </p:txBody>
              </p:sp>
            </p:grpSp>
            <p:sp>
              <p:nvSpPr>
                <p:cNvPr id="64" name="TextBox 86">
                  <a:extLst>
                    <a:ext uri="{FF2B5EF4-FFF2-40B4-BE49-F238E27FC236}">
                      <a16:creationId xmlns:a16="http://schemas.microsoft.com/office/drawing/2014/main" id="{02A85488-BEDF-784B-B5F9-8CDF06D868D0}"/>
                    </a:ext>
                  </a:extLst>
                </p:cNvPr>
                <p:cNvSpPr txBox="1"/>
                <p:nvPr/>
              </p:nvSpPr>
              <p:spPr>
                <a:xfrm>
                  <a:off x="7541535" y="4892113"/>
                  <a:ext cx="268069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a:t>
                  </a:r>
                  <a:endParaRPr lang="en-US" dirty="0"/>
                </a:p>
              </p:txBody>
            </p:sp>
          </p:grpSp>
          <p:sp>
            <p:nvSpPr>
              <p:cNvPr id="66" name="TextBox 85">
                <a:extLst>
                  <a:ext uri="{FF2B5EF4-FFF2-40B4-BE49-F238E27FC236}">
                    <a16:creationId xmlns:a16="http://schemas.microsoft.com/office/drawing/2014/main" id="{7CA0F553-C966-5848-A07C-C80159C4B63F}"/>
                  </a:ext>
                </a:extLst>
              </p:cNvPr>
              <p:cNvSpPr txBox="1"/>
              <p:nvPr/>
            </p:nvSpPr>
            <p:spPr>
              <a:xfrm>
                <a:off x="7915148" y="5360050"/>
                <a:ext cx="366009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err="1"/>
                  <a:t>getVertex</a:t>
                </a:r>
                <a:r>
                  <a:rPr lang="en-US" b="1" dirty="0"/>
                  <a:t>(value)</a:t>
                </a:r>
                <a:r>
                  <a:rPr lang="en-US" dirty="0"/>
                  <a:t> – return Vertex with given value stored </a:t>
                </a:r>
              </a:p>
            </p:txBody>
          </p:sp>
        </p:grpSp>
      </p:grpSp>
    </p:spTree>
    <p:extLst>
      <p:ext uri="{BB962C8B-B14F-4D97-AF65-F5344CB8AC3E}">
        <p14:creationId xmlns:p14="http://schemas.microsoft.com/office/powerpoint/2010/main" val="351746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87A5-A1F6-534A-9EAD-F9B301DB2FF0}"/>
              </a:ext>
            </a:extLst>
          </p:cNvPr>
          <p:cNvSpPr>
            <a:spLocks noGrp="1"/>
          </p:cNvSpPr>
          <p:nvPr>
            <p:ph type="title"/>
          </p:nvPr>
        </p:nvSpPr>
        <p:spPr/>
        <p:txBody>
          <a:bodyPr/>
          <a:lstStyle/>
          <a:p>
            <a:r>
              <a:rPr lang="en-US" dirty="0"/>
              <a:t>Dijkstra’s Runtime</a:t>
            </a:r>
          </a:p>
        </p:txBody>
      </p:sp>
      <p:sp>
        <p:nvSpPr>
          <p:cNvPr id="4" name="Footer Placeholder 3">
            <a:extLst>
              <a:ext uri="{FF2B5EF4-FFF2-40B4-BE49-F238E27FC236}">
                <a16:creationId xmlns:a16="http://schemas.microsoft.com/office/drawing/2014/main" id="{50E869E5-0A56-7643-9EC3-A8130EA47054}"/>
              </a:ext>
            </a:extLst>
          </p:cNvPr>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a:extLst>
              <a:ext uri="{FF2B5EF4-FFF2-40B4-BE49-F238E27FC236}">
                <a16:creationId xmlns:a16="http://schemas.microsoft.com/office/drawing/2014/main" id="{D445211F-E5A4-944E-A0E3-CED84FBCA45E}"/>
              </a:ext>
            </a:extLst>
          </p:cNvPr>
          <p:cNvSpPr>
            <a:spLocks noGrp="1"/>
          </p:cNvSpPr>
          <p:nvPr>
            <p:ph type="sldNum" sz="quarter" idx="12"/>
          </p:nvPr>
        </p:nvSpPr>
        <p:spPr/>
        <p:txBody>
          <a:bodyPr/>
          <a:lstStyle/>
          <a:p>
            <a:fld id="{659665DE-58FC-41F4-AC58-2C90A5E00527}" type="slidenum">
              <a:rPr lang="en-US" smtClean="0"/>
              <a:t>8</a:t>
            </a:fld>
            <a:endParaRPr lang="en-US"/>
          </a:p>
        </p:txBody>
      </p:sp>
      <p:sp>
        <p:nvSpPr>
          <p:cNvPr id="10" name="TextBox 9">
            <a:extLst>
              <a:ext uri="{FF2B5EF4-FFF2-40B4-BE49-F238E27FC236}">
                <a16:creationId xmlns:a16="http://schemas.microsoft.com/office/drawing/2014/main" id="{3F79B035-37B6-264D-B2EB-BAA309F1AC98}"/>
              </a:ext>
            </a:extLst>
          </p:cNvPr>
          <p:cNvSpPr txBox="1"/>
          <p:nvPr/>
        </p:nvSpPr>
        <p:spPr>
          <a:xfrm>
            <a:off x="1412512" y="1237231"/>
            <a:ext cx="7021570" cy="5620769"/>
          </a:xfrm>
          <a:prstGeom prst="rect">
            <a:avLst/>
          </a:prstGeom>
          <a:noFill/>
        </p:spPr>
        <p:txBody>
          <a:bodyPr wrap="square" rtlCol="0">
            <a:spAutoFit/>
          </a:bodyPr>
          <a:lstStyle/>
          <a:p>
            <a:pPr>
              <a:lnSpc>
                <a:spcPct val="150000"/>
              </a:lnSpc>
              <a:spcBef>
                <a:spcPts val="200"/>
              </a:spcBef>
            </a:pPr>
            <a:r>
              <a:rPr lang="en-US" sz="1400" dirty="0">
                <a:latin typeface="Courier New" panose="02070309020205020404" pitchFamily="49" charset="0"/>
                <a:cs typeface="Courier New" panose="02070309020205020404" pitchFamily="49" charset="0"/>
              </a:rPr>
              <a:t>Dijkstra(Graph G, Vertex source) </a:t>
            </a:r>
          </a:p>
          <a:p>
            <a:pPr>
              <a:lnSpc>
                <a:spcPct val="150000"/>
              </a:lnSpc>
              <a:spcBef>
                <a:spcPts val="200"/>
              </a:spcBef>
            </a:pPr>
            <a:r>
              <a:rPr lang="en-US" sz="1400" dirty="0">
                <a:latin typeface="Courier New" panose="02070309020205020404" pitchFamily="49" charset="0"/>
                <a:cs typeface="Courier New" panose="02070309020205020404" pitchFamily="49" charset="0"/>
              </a:rPr>
              <a:t>   for (Vertex v : </a:t>
            </a:r>
            <a:r>
              <a:rPr lang="en-US" sz="1400" dirty="0" err="1">
                <a:latin typeface="Courier New" panose="02070309020205020404" pitchFamily="49" charset="0"/>
                <a:cs typeface="Courier New" panose="02070309020205020404" pitchFamily="49" charset="0"/>
              </a:rPr>
              <a:t>G.getVertices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 INFINITY;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G.getVertex</a:t>
            </a:r>
            <a:r>
              <a:rPr lang="en-US" sz="1400" dirty="0">
                <a:latin typeface="Courier New" panose="02070309020205020404" pitchFamily="49" charset="0"/>
                <a:cs typeface="Courier New" panose="02070309020205020404" pitchFamily="49" charset="0"/>
              </a:rPr>
              <a:t>(source).</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0;</a:t>
            </a:r>
          </a:p>
          <a:p>
            <a:pPr>
              <a:lnSpc>
                <a:spcPct val="150000"/>
              </a:lnSpc>
              <a:spcBef>
                <a:spcPts val="200"/>
              </a:spcBef>
            </a:pPr>
            <a:r>
              <a:rPr lang="en-US" sz="1400" dirty="0">
                <a:latin typeface="Courier New" panose="02070309020205020404" pitchFamily="49" charset="0"/>
                <a:cs typeface="Courier New" panose="02070309020205020404" pitchFamily="49" charset="0"/>
              </a:rPr>
              <a:t>   initialize MPQ as a Min Priority Queue, add source</a:t>
            </a:r>
          </a:p>
          <a:p>
            <a:pPr>
              <a:lnSpc>
                <a:spcPct val="150000"/>
              </a:lnSpc>
              <a:spcBef>
                <a:spcPts val="200"/>
              </a:spcBef>
            </a:pPr>
            <a:r>
              <a:rPr lang="en-US" sz="1400" dirty="0">
                <a:latin typeface="Courier New" panose="02070309020205020404" pitchFamily="49" charset="0"/>
                <a:cs typeface="Courier New" panose="02070309020205020404" pitchFamily="49" charset="0"/>
              </a:rPr>
              <a:t>   while(MPQ is not empty){</a:t>
            </a:r>
          </a:p>
          <a:p>
            <a:pPr>
              <a:lnSpc>
                <a:spcPct val="150000"/>
              </a:lnSpc>
              <a:spcBef>
                <a:spcPts val="200"/>
              </a:spcBef>
            </a:pPr>
            <a:r>
              <a:rPr lang="en-US" sz="1400" dirty="0">
                <a:latin typeface="Courier New" panose="02070309020205020404" pitchFamily="49" charset="0"/>
                <a:cs typeface="Courier New" panose="02070309020205020404" pitchFamily="49" charset="0"/>
              </a:rPr>
              <a:t>      u = </a:t>
            </a:r>
            <a:r>
              <a:rPr lang="en-US" sz="1400" dirty="0" err="1">
                <a:latin typeface="Courier New" panose="02070309020205020404" pitchFamily="49" charset="0"/>
                <a:cs typeface="Courier New" panose="02070309020205020404" pitchFamily="49" charset="0"/>
              </a:rPr>
              <a:t>MPQ.removeMin</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for (Edge e : </a:t>
            </a:r>
            <a:r>
              <a:rPr lang="en-US" sz="1400" dirty="0" err="1">
                <a:latin typeface="Courier New" panose="02070309020205020404" pitchFamily="49" charset="0"/>
                <a:cs typeface="Courier New" panose="02070309020205020404" pitchFamily="49" charset="0"/>
              </a:rPr>
              <a:t>u.getEdges</a:t>
            </a:r>
            <a:r>
              <a:rPr lang="en-US" sz="1400" dirty="0">
                <a:latin typeface="Courier New" panose="02070309020205020404" pitchFamily="49" charset="0"/>
                <a:cs typeface="Courier New" panose="02070309020205020404" pitchFamily="49" charset="0"/>
              </a:rPr>
              <a:t>(u)){</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u.dist+weight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u,v</a:t>
            </a: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newDist</a:t>
            </a:r>
            <a:endParaRPr lang="en-US" sz="1400" dirty="0">
              <a:latin typeface="Courier New" panose="02070309020205020404" pitchFamily="49" charset="0"/>
              <a:cs typeface="Courier New" panose="02070309020205020404" pitchFamily="49" charset="0"/>
            </a:endParaRPr>
          </a:p>
          <a:p>
            <a:pPr>
              <a:lnSpc>
                <a:spcPct val="150000"/>
              </a:lnSpc>
              <a:spcBef>
                <a:spcPts val="20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v.predecessor</a:t>
            </a:r>
            <a:r>
              <a:rPr lang="en-US" sz="1400" dirty="0">
                <a:latin typeface="Courier New" panose="02070309020205020404" pitchFamily="49" charset="0"/>
                <a:cs typeface="Courier New" panose="02070309020205020404" pitchFamily="49" charset="0"/>
              </a:rPr>
              <a:t> = u          </a:t>
            </a:r>
          </a:p>
          <a:p>
            <a:pPr>
              <a:lnSpc>
                <a:spcPct val="150000"/>
              </a:lnSpc>
              <a:spcBef>
                <a:spcPts val="200"/>
              </a:spcBef>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oldDist</a:t>
            </a:r>
            <a:r>
              <a:rPr lang="en-US" sz="1400" dirty="0">
                <a:latin typeface="Courier New" panose="02070309020205020404" pitchFamily="49" charset="0"/>
                <a:cs typeface="Courier New" panose="02070309020205020404" pitchFamily="49" charset="0"/>
              </a:rPr>
              <a:t> == INFINITY) { </a:t>
            </a:r>
            <a:r>
              <a:rPr lang="en-US" sz="1400" dirty="0" err="1">
                <a:latin typeface="Courier New" panose="02070309020205020404" pitchFamily="49" charset="0"/>
                <a:cs typeface="Courier New" panose="02070309020205020404" pitchFamily="49" charset="0"/>
              </a:rPr>
              <a:t>MPQ.insert</a:t>
            </a:r>
            <a:r>
              <a:rPr lang="en-US" sz="1400" dirty="0">
                <a:latin typeface="Courier New" panose="02070309020205020404" pitchFamily="49" charset="0"/>
                <a:cs typeface="Courier New" panose="02070309020205020404" pitchFamily="49" charset="0"/>
              </a:rPr>
              <a:t>(v) }</a:t>
            </a:r>
          </a:p>
          <a:p>
            <a:pPr>
              <a:lnSpc>
                <a:spcPct val="150000"/>
              </a:lnSpc>
              <a:spcBef>
                <a:spcPts val="200"/>
              </a:spcBef>
            </a:pPr>
            <a:r>
              <a:rPr lang="en-US" sz="1400" dirty="0">
                <a:latin typeface="Courier New" panose="02070309020205020404" pitchFamily="49" charset="0"/>
                <a:cs typeface="Courier New" panose="02070309020205020404" pitchFamily="49" charset="0"/>
              </a:rPr>
              <a:t>            else { </a:t>
            </a:r>
            <a:r>
              <a:rPr lang="en-US" sz="1400" dirty="0" err="1">
                <a:latin typeface="Courier New" panose="02070309020205020404" pitchFamily="49" charset="0"/>
                <a:cs typeface="Courier New" panose="02070309020205020404" pitchFamily="49" charset="0"/>
              </a:rPr>
              <a:t>MPQ.updatePriority</a:t>
            </a:r>
            <a:r>
              <a:rPr lang="en-US" sz="1400" dirty="0">
                <a:latin typeface="Courier New" panose="02070309020205020404" pitchFamily="49" charset="0"/>
                <a:cs typeface="Courier New" panose="02070309020205020404" pitchFamily="49" charset="0"/>
              </a:rPr>
              <a:t>(v, </a:t>
            </a:r>
            <a:r>
              <a:rPr lang="en-US" sz="1400" dirty="0" err="1">
                <a:latin typeface="Courier New" panose="02070309020205020404" pitchFamily="49" charset="0"/>
                <a:cs typeface="Courier New" panose="02070309020205020404" pitchFamily="49" charset="0"/>
              </a:rPr>
              <a:t>newDist</a:t>
            </a: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p>
          <a:p>
            <a:pPr>
              <a:lnSpc>
                <a:spcPct val="150000"/>
              </a:lnSpc>
              <a:spcBef>
                <a:spcPts val="200"/>
              </a:spcBef>
            </a:pPr>
            <a:r>
              <a:rPr lang="en-US" sz="1400" dirty="0">
                <a:latin typeface="Courier New" panose="02070309020205020404" pitchFamily="49" charset="0"/>
                <a:cs typeface="Courier New" panose="02070309020205020404" pitchFamily="49" charset="0"/>
              </a:rPr>
              <a:t>   }</a:t>
            </a:r>
            <a:endParaRPr lang="en-US" sz="1400" dirty="0"/>
          </a:p>
        </p:txBody>
      </p:sp>
      <p:sp>
        <p:nvSpPr>
          <p:cNvPr id="35" name="TextBox 34">
            <a:extLst>
              <a:ext uri="{FF2B5EF4-FFF2-40B4-BE49-F238E27FC236}">
                <a16:creationId xmlns:a16="http://schemas.microsoft.com/office/drawing/2014/main" id="{B5274F7E-BAC5-4542-8F9D-94335D9F4C52}"/>
              </a:ext>
            </a:extLst>
          </p:cNvPr>
          <p:cNvSpPr txBox="1"/>
          <p:nvPr/>
        </p:nvSpPr>
        <p:spPr>
          <a:xfrm>
            <a:off x="1412512" y="1633968"/>
            <a:ext cx="436338" cy="369332"/>
          </a:xfrm>
          <a:prstGeom prst="rect">
            <a:avLst/>
          </a:prstGeom>
          <a:noFill/>
        </p:spPr>
        <p:txBody>
          <a:bodyPr wrap="none" rtlCol="0">
            <a:spAutoFit/>
          </a:bodyPr>
          <a:lstStyle/>
          <a:p>
            <a:r>
              <a:rPr lang="en-US" b="1" dirty="0">
                <a:solidFill>
                  <a:srgbClr val="B6A479"/>
                </a:solidFill>
              </a:rPr>
              <a:t>+V</a:t>
            </a:r>
          </a:p>
        </p:txBody>
      </p:sp>
      <p:sp>
        <p:nvSpPr>
          <p:cNvPr id="40" name="Right Brace 39">
            <a:extLst>
              <a:ext uri="{FF2B5EF4-FFF2-40B4-BE49-F238E27FC236}">
                <a16:creationId xmlns:a16="http://schemas.microsoft.com/office/drawing/2014/main" id="{D2F39501-8389-0042-9C9E-28AE2B8FD49A}"/>
              </a:ext>
            </a:extLst>
          </p:cNvPr>
          <p:cNvSpPr/>
          <p:nvPr/>
        </p:nvSpPr>
        <p:spPr>
          <a:xfrm rot="10800000">
            <a:off x="1555101" y="2003299"/>
            <a:ext cx="279400" cy="704111"/>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93A43FF3-94A2-DE4A-91BE-FA3193A870C7}"/>
              </a:ext>
            </a:extLst>
          </p:cNvPr>
          <p:cNvSpPr txBox="1"/>
          <p:nvPr/>
        </p:nvSpPr>
        <p:spPr>
          <a:xfrm>
            <a:off x="1090989" y="2170689"/>
            <a:ext cx="500458" cy="369332"/>
          </a:xfrm>
          <a:prstGeom prst="rect">
            <a:avLst/>
          </a:prstGeom>
          <a:noFill/>
        </p:spPr>
        <p:txBody>
          <a:bodyPr wrap="none" rtlCol="0">
            <a:spAutoFit/>
          </a:bodyPr>
          <a:lstStyle/>
          <a:p>
            <a:r>
              <a:rPr lang="en-US" b="1" dirty="0">
                <a:solidFill>
                  <a:srgbClr val="B6A479"/>
                </a:solidFill>
              </a:rPr>
              <a:t>+C</a:t>
            </a:r>
            <a:r>
              <a:rPr lang="en-US" b="1" baseline="-25000" dirty="0">
                <a:solidFill>
                  <a:srgbClr val="B6A479"/>
                </a:solidFill>
              </a:rPr>
              <a:t>1</a:t>
            </a:r>
          </a:p>
        </p:txBody>
      </p:sp>
      <p:sp>
        <p:nvSpPr>
          <p:cNvPr id="42" name="TextBox 41">
            <a:extLst>
              <a:ext uri="{FF2B5EF4-FFF2-40B4-BE49-F238E27FC236}">
                <a16:creationId xmlns:a16="http://schemas.microsoft.com/office/drawing/2014/main" id="{4C820035-524D-9842-8A3F-1E65C6409E67}"/>
              </a:ext>
            </a:extLst>
          </p:cNvPr>
          <p:cNvSpPr txBox="1"/>
          <p:nvPr/>
        </p:nvSpPr>
        <p:spPr>
          <a:xfrm>
            <a:off x="4261813" y="3033239"/>
            <a:ext cx="724878" cy="369332"/>
          </a:xfrm>
          <a:prstGeom prst="rect">
            <a:avLst/>
          </a:prstGeom>
          <a:noFill/>
        </p:spPr>
        <p:txBody>
          <a:bodyPr wrap="none" rtlCol="0">
            <a:spAutoFit/>
          </a:bodyPr>
          <a:lstStyle/>
          <a:p>
            <a:r>
              <a:rPr lang="en-US" b="1" dirty="0">
                <a:solidFill>
                  <a:srgbClr val="B6A479"/>
                </a:solidFill>
              </a:rPr>
              <a:t>+</a:t>
            </a:r>
            <a:r>
              <a:rPr lang="en-US" b="1" dirty="0" err="1">
                <a:solidFill>
                  <a:srgbClr val="B6A479"/>
                </a:solidFill>
              </a:rPr>
              <a:t>logV</a:t>
            </a:r>
            <a:endParaRPr lang="en-US" b="1" dirty="0">
              <a:solidFill>
                <a:srgbClr val="B6A479"/>
              </a:solidFill>
            </a:endParaRPr>
          </a:p>
        </p:txBody>
      </p:sp>
      <p:sp>
        <p:nvSpPr>
          <p:cNvPr id="51" name="TextBox 50">
            <a:extLst>
              <a:ext uri="{FF2B5EF4-FFF2-40B4-BE49-F238E27FC236}">
                <a16:creationId xmlns:a16="http://schemas.microsoft.com/office/drawing/2014/main" id="{C07A589F-0CC2-0949-8FC7-A22FE8E75ACA}"/>
              </a:ext>
            </a:extLst>
          </p:cNvPr>
          <p:cNvSpPr txBox="1"/>
          <p:nvPr/>
        </p:nvSpPr>
        <p:spPr>
          <a:xfrm>
            <a:off x="7134264" y="5088873"/>
            <a:ext cx="724878" cy="369332"/>
          </a:xfrm>
          <a:prstGeom prst="rect">
            <a:avLst/>
          </a:prstGeom>
          <a:noFill/>
        </p:spPr>
        <p:txBody>
          <a:bodyPr wrap="none" rtlCol="0">
            <a:spAutoFit/>
          </a:bodyPr>
          <a:lstStyle/>
          <a:p>
            <a:r>
              <a:rPr lang="en-US" b="1" dirty="0">
                <a:solidFill>
                  <a:srgbClr val="B6A479"/>
                </a:solidFill>
              </a:rPr>
              <a:t>+</a:t>
            </a:r>
            <a:r>
              <a:rPr lang="en-US" b="1" dirty="0" err="1">
                <a:solidFill>
                  <a:srgbClr val="B6A479"/>
                </a:solidFill>
              </a:rPr>
              <a:t>logV</a:t>
            </a:r>
            <a:endParaRPr lang="en-US" b="1" dirty="0">
              <a:solidFill>
                <a:srgbClr val="B6A479"/>
              </a:solidFill>
            </a:endParaRPr>
          </a:p>
        </p:txBody>
      </p:sp>
      <p:sp>
        <p:nvSpPr>
          <p:cNvPr id="52" name="TextBox 51">
            <a:extLst>
              <a:ext uri="{FF2B5EF4-FFF2-40B4-BE49-F238E27FC236}">
                <a16:creationId xmlns:a16="http://schemas.microsoft.com/office/drawing/2014/main" id="{0D26560A-4CB4-F140-8A5B-04CC078ED5AF}"/>
              </a:ext>
            </a:extLst>
          </p:cNvPr>
          <p:cNvSpPr txBox="1"/>
          <p:nvPr/>
        </p:nvSpPr>
        <p:spPr>
          <a:xfrm>
            <a:off x="7134264" y="5458205"/>
            <a:ext cx="407484" cy="369332"/>
          </a:xfrm>
          <a:prstGeom prst="rect">
            <a:avLst/>
          </a:prstGeom>
          <a:noFill/>
        </p:spPr>
        <p:txBody>
          <a:bodyPr wrap="none" rtlCol="0">
            <a:spAutoFit/>
          </a:bodyPr>
          <a:lstStyle/>
          <a:p>
            <a:r>
              <a:rPr lang="en-US" b="1" dirty="0">
                <a:solidFill>
                  <a:srgbClr val="B6A479"/>
                </a:solidFill>
              </a:rPr>
              <a:t>+?</a:t>
            </a:r>
          </a:p>
        </p:txBody>
      </p:sp>
      <p:sp>
        <p:nvSpPr>
          <p:cNvPr id="59" name="TextBox 58">
            <a:extLst>
              <a:ext uri="{FF2B5EF4-FFF2-40B4-BE49-F238E27FC236}">
                <a16:creationId xmlns:a16="http://schemas.microsoft.com/office/drawing/2014/main" id="{02146A28-C8A4-EB45-9CC7-8B9E653B996A}"/>
              </a:ext>
            </a:extLst>
          </p:cNvPr>
          <p:cNvSpPr txBox="1"/>
          <p:nvPr/>
        </p:nvSpPr>
        <p:spPr>
          <a:xfrm>
            <a:off x="296586" y="4555108"/>
            <a:ext cx="436338" cy="369332"/>
          </a:xfrm>
          <a:prstGeom prst="rect">
            <a:avLst/>
          </a:prstGeom>
          <a:noFill/>
        </p:spPr>
        <p:txBody>
          <a:bodyPr wrap="none" rtlCol="0">
            <a:spAutoFit/>
          </a:bodyPr>
          <a:lstStyle/>
          <a:p>
            <a:r>
              <a:rPr lang="en-US" b="1" dirty="0">
                <a:solidFill>
                  <a:srgbClr val="B6A479"/>
                </a:solidFill>
              </a:rPr>
              <a:t>+V</a:t>
            </a:r>
          </a:p>
        </p:txBody>
      </p:sp>
      <p:sp>
        <p:nvSpPr>
          <p:cNvPr id="60" name="Right Brace 59">
            <a:extLst>
              <a:ext uri="{FF2B5EF4-FFF2-40B4-BE49-F238E27FC236}">
                <a16:creationId xmlns:a16="http://schemas.microsoft.com/office/drawing/2014/main" id="{E4ED5485-149E-4D4B-924F-E95F7F32D309}"/>
              </a:ext>
            </a:extLst>
          </p:cNvPr>
          <p:cNvSpPr/>
          <p:nvPr/>
        </p:nvSpPr>
        <p:spPr>
          <a:xfrm rot="10800000">
            <a:off x="735557" y="2754553"/>
            <a:ext cx="1211322" cy="3970443"/>
          </a:xfrm>
          <a:prstGeom prst="rightBrace">
            <a:avLst>
              <a:gd name="adj1" fmla="val 7801"/>
              <a:gd name="adj2" fmla="val 50000"/>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2C718A4C-650D-C54F-A690-C2D747629A93}"/>
              </a:ext>
            </a:extLst>
          </p:cNvPr>
          <p:cNvSpPr txBox="1"/>
          <p:nvPr/>
        </p:nvSpPr>
        <p:spPr>
          <a:xfrm>
            <a:off x="1407246" y="4555108"/>
            <a:ext cx="412292" cy="369332"/>
          </a:xfrm>
          <a:prstGeom prst="rect">
            <a:avLst/>
          </a:prstGeom>
          <a:noFill/>
        </p:spPr>
        <p:txBody>
          <a:bodyPr wrap="none" rtlCol="0">
            <a:spAutoFit/>
          </a:bodyPr>
          <a:lstStyle/>
          <a:p>
            <a:r>
              <a:rPr lang="en-US" b="1" dirty="0">
                <a:solidFill>
                  <a:srgbClr val="B6A479"/>
                </a:solidFill>
              </a:rPr>
              <a:t>+E</a:t>
            </a:r>
          </a:p>
        </p:txBody>
      </p:sp>
      <p:sp>
        <p:nvSpPr>
          <p:cNvPr id="62" name="Right Brace 61">
            <a:extLst>
              <a:ext uri="{FF2B5EF4-FFF2-40B4-BE49-F238E27FC236}">
                <a16:creationId xmlns:a16="http://schemas.microsoft.com/office/drawing/2014/main" id="{15AD70BE-A929-2A40-A2A7-9EE4251EE207}"/>
              </a:ext>
            </a:extLst>
          </p:cNvPr>
          <p:cNvSpPr/>
          <p:nvPr/>
        </p:nvSpPr>
        <p:spPr>
          <a:xfrm rot="10800000">
            <a:off x="1749607" y="3402571"/>
            <a:ext cx="522884" cy="2674408"/>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01586899-E35C-BD44-ACEB-C1DCB2FAABE2}"/>
              </a:ext>
            </a:extLst>
          </p:cNvPr>
          <p:cNvSpPr/>
          <p:nvPr/>
        </p:nvSpPr>
        <p:spPr>
          <a:xfrm>
            <a:off x="7305026" y="3747063"/>
            <a:ext cx="279400" cy="1341809"/>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6AD96323-AD8D-CD41-8A53-B1920215E0AC}"/>
              </a:ext>
            </a:extLst>
          </p:cNvPr>
          <p:cNvSpPr txBox="1"/>
          <p:nvPr/>
        </p:nvSpPr>
        <p:spPr>
          <a:xfrm>
            <a:off x="7584426" y="4232564"/>
            <a:ext cx="500458" cy="369332"/>
          </a:xfrm>
          <a:prstGeom prst="rect">
            <a:avLst/>
          </a:prstGeom>
          <a:noFill/>
        </p:spPr>
        <p:txBody>
          <a:bodyPr wrap="none" rtlCol="0">
            <a:spAutoFit/>
          </a:bodyPr>
          <a:lstStyle/>
          <a:p>
            <a:r>
              <a:rPr lang="en-US" b="1" dirty="0">
                <a:solidFill>
                  <a:srgbClr val="B6A479"/>
                </a:solidFill>
              </a:rPr>
              <a:t>+C</a:t>
            </a:r>
            <a:r>
              <a:rPr lang="en-US" b="1" baseline="-25000" dirty="0">
                <a:solidFill>
                  <a:srgbClr val="B6A479"/>
                </a:solidFill>
              </a:rPr>
              <a:t>2</a:t>
            </a:r>
          </a:p>
        </p:txBody>
      </p:sp>
      <p:sp>
        <p:nvSpPr>
          <p:cNvPr id="69" name="TextBox 68">
            <a:extLst>
              <a:ext uri="{FF2B5EF4-FFF2-40B4-BE49-F238E27FC236}">
                <a16:creationId xmlns:a16="http://schemas.microsoft.com/office/drawing/2014/main" id="{A8E47118-18A0-2F4D-A923-85B362E08185}"/>
              </a:ext>
            </a:extLst>
          </p:cNvPr>
          <p:cNvSpPr txBox="1"/>
          <p:nvPr/>
        </p:nvSpPr>
        <p:spPr>
          <a:xfrm>
            <a:off x="7674328" y="2494630"/>
            <a:ext cx="4194161" cy="1077218"/>
          </a:xfrm>
          <a:prstGeom prst="rect">
            <a:avLst/>
          </a:prstGeom>
          <a:noFill/>
          <a:ln>
            <a:solidFill>
              <a:srgbClr val="4C3282"/>
            </a:solidFill>
          </a:ln>
        </p:spPr>
        <p:txBody>
          <a:bodyPr wrap="none" rtlCol="0">
            <a:spAutoFit/>
          </a:bodyPr>
          <a:lstStyle/>
          <a:p>
            <a:r>
              <a:rPr lang="en-US" sz="1600" b="1" dirty="0">
                <a:solidFill>
                  <a:srgbClr val="4C3282"/>
                </a:solidFill>
              </a:rPr>
              <a:t>Code Model = C</a:t>
            </a:r>
            <a:r>
              <a:rPr lang="en-US" sz="1600" b="1" baseline="-25000" dirty="0">
                <a:solidFill>
                  <a:srgbClr val="4C3282"/>
                </a:solidFill>
              </a:rPr>
              <a:t>1</a:t>
            </a:r>
            <a:r>
              <a:rPr lang="en-US" sz="1600" b="1" dirty="0">
                <a:solidFill>
                  <a:srgbClr val="4C3282"/>
                </a:solidFill>
              </a:rPr>
              <a:t> + V + V(</a:t>
            </a:r>
            <a:r>
              <a:rPr lang="en-US" sz="1600" b="1" dirty="0" err="1">
                <a:solidFill>
                  <a:srgbClr val="4C3282"/>
                </a:solidFill>
              </a:rPr>
              <a:t>logV</a:t>
            </a:r>
            <a:r>
              <a:rPr lang="en-US" sz="1600" b="1" dirty="0">
                <a:solidFill>
                  <a:srgbClr val="4C3282"/>
                </a:solidFill>
              </a:rPr>
              <a:t> + E(C</a:t>
            </a:r>
            <a:r>
              <a:rPr lang="en-US" sz="1600" b="1" baseline="-25000" dirty="0">
                <a:solidFill>
                  <a:srgbClr val="4C3282"/>
                </a:solidFill>
              </a:rPr>
              <a:t>2</a:t>
            </a:r>
            <a:r>
              <a:rPr lang="en-US" sz="1600" b="1" dirty="0">
                <a:solidFill>
                  <a:srgbClr val="4C3282"/>
                </a:solidFill>
              </a:rPr>
              <a:t> + 2logV))</a:t>
            </a:r>
          </a:p>
          <a:p>
            <a:r>
              <a:rPr lang="en-US" sz="1600" b="1" dirty="0">
                <a:solidFill>
                  <a:srgbClr val="4C3282"/>
                </a:solidFill>
              </a:rPr>
              <a:t>                       = C</a:t>
            </a:r>
            <a:r>
              <a:rPr lang="en-US" sz="1600" b="1" baseline="-25000" dirty="0">
                <a:solidFill>
                  <a:srgbClr val="4C3282"/>
                </a:solidFill>
              </a:rPr>
              <a:t>1</a:t>
            </a:r>
            <a:r>
              <a:rPr lang="en-US" sz="1600" b="1" dirty="0">
                <a:solidFill>
                  <a:srgbClr val="4C3282"/>
                </a:solidFill>
              </a:rPr>
              <a:t> + V + </a:t>
            </a:r>
            <a:r>
              <a:rPr lang="en-US" sz="1600" b="1" dirty="0" err="1">
                <a:solidFill>
                  <a:srgbClr val="4C3282"/>
                </a:solidFill>
              </a:rPr>
              <a:t>VlogV</a:t>
            </a:r>
            <a:r>
              <a:rPr lang="en-US" sz="1600" b="1" dirty="0">
                <a:solidFill>
                  <a:srgbClr val="4C3282"/>
                </a:solidFill>
              </a:rPr>
              <a:t> + VEC</a:t>
            </a:r>
            <a:r>
              <a:rPr lang="en-US" sz="1600" b="1" baseline="-25000" dirty="0">
                <a:solidFill>
                  <a:srgbClr val="4C3282"/>
                </a:solidFill>
              </a:rPr>
              <a:t>2</a:t>
            </a:r>
            <a:r>
              <a:rPr lang="en-US" sz="1600" b="1" dirty="0">
                <a:solidFill>
                  <a:srgbClr val="4C3282"/>
                </a:solidFill>
              </a:rPr>
              <a:t> + VEC</a:t>
            </a:r>
            <a:r>
              <a:rPr lang="en-US" sz="1600" b="1" baseline="-25000" dirty="0">
                <a:solidFill>
                  <a:srgbClr val="4C3282"/>
                </a:solidFill>
              </a:rPr>
              <a:t>3</a:t>
            </a:r>
            <a:r>
              <a:rPr lang="en-US" sz="1600" b="1" dirty="0">
                <a:solidFill>
                  <a:srgbClr val="4C3282"/>
                </a:solidFill>
              </a:rPr>
              <a:t>logV</a:t>
            </a:r>
          </a:p>
          <a:p>
            <a:endParaRPr lang="en-US" sz="1600" b="1" dirty="0">
              <a:solidFill>
                <a:srgbClr val="4C3282"/>
              </a:solidFill>
            </a:endParaRPr>
          </a:p>
          <a:p>
            <a:r>
              <a:rPr lang="en-US" sz="1600" b="1" dirty="0">
                <a:solidFill>
                  <a:srgbClr val="4C3282"/>
                </a:solidFill>
              </a:rPr>
              <a:t>Tight O Bound = O(</a:t>
            </a:r>
            <a:r>
              <a:rPr lang="en-US" sz="1600" b="1" dirty="0" err="1">
                <a:solidFill>
                  <a:srgbClr val="4C3282"/>
                </a:solidFill>
              </a:rPr>
              <a:t>VElogV</a:t>
            </a:r>
            <a:r>
              <a:rPr lang="en-US" sz="1600" b="1" dirty="0">
                <a:solidFill>
                  <a:srgbClr val="4C3282"/>
                </a:solidFill>
              </a:rPr>
              <a:t>)</a:t>
            </a:r>
          </a:p>
        </p:txBody>
      </p:sp>
      <p:sp>
        <p:nvSpPr>
          <p:cNvPr id="11" name="TextBox 10">
            <a:extLst>
              <a:ext uri="{FF2B5EF4-FFF2-40B4-BE49-F238E27FC236}">
                <a16:creationId xmlns:a16="http://schemas.microsoft.com/office/drawing/2014/main" id="{E7E0B6F6-49F4-6446-B653-9C6F05848620}"/>
              </a:ext>
            </a:extLst>
          </p:cNvPr>
          <p:cNvSpPr txBox="1"/>
          <p:nvPr/>
        </p:nvSpPr>
        <p:spPr>
          <a:xfrm>
            <a:off x="8293531" y="4247137"/>
            <a:ext cx="3468967" cy="1477328"/>
          </a:xfrm>
          <a:prstGeom prst="rect">
            <a:avLst/>
          </a:prstGeom>
          <a:noFill/>
          <a:ln w="19050">
            <a:solidFill>
              <a:schemeClr val="accent2"/>
            </a:solidFill>
          </a:ln>
        </p:spPr>
        <p:txBody>
          <a:bodyPr wrap="square" rtlCol="0">
            <a:spAutoFit/>
          </a:bodyPr>
          <a:lstStyle/>
          <a:p>
            <a:r>
              <a:rPr lang="en-US" dirty="0"/>
              <a:t>How often do we actually update the MPQ thanks to this if statement? </a:t>
            </a:r>
          </a:p>
          <a:p>
            <a:r>
              <a:rPr lang="en-US" dirty="0"/>
              <a:t>E times!</a:t>
            </a:r>
          </a:p>
          <a:p>
            <a:r>
              <a:rPr lang="en-US" b="1" dirty="0">
                <a:solidFill>
                  <a:srgbClr val="4C3282"/>
                </a:solidFill>
              </a:rPr>
              <a:t>Tight O Bound = O(</a:t>
            </a:r>
            <a:r>
              <a:rPr lang="en-US" b="1" dirty="0" err="1">
                <a:solidFill>
                  <a:srgbClr val="4C3282"/>
                </a:solidFill>
              </a:rPr>
              <a:t>VlogV</a:t>
            </a:r>
            <a:r>
              <a:rPr lang="en-US" b="1" dirty="0">
                <a:solidFill>
                  <a:srgbClr val="4C3282"/>
                </a:solidFill>
              </a:rPr>
              <a:t> + </a:t>
            </a:r>
            <a:r>
              <a:rPr lang="en-US" b="1" dirty="0" err="1">
                <a:solidFill>
                  <a:srgbClr val="4C3282"/>
                </a:solidFill>
              </a:rPr>
              <a:t>ElogV</a:t>
            </a:r>
            <a:r>
              <a:rPr lang="en-US" b="1" dirty="0">
                <a:solidFill>
                  <a:srgbClr val="4C3282"/>
                </a:solidFill>
              </a:rPr>
              <a:t>)</a:t>
            </a:r>
          </a:p>
        </p:txBody>
      </p:sp>
      <p:sp>
        <p:nvSpPr>
          <p:cNvPr id="22" name="Rectangle 21">
            <a:extLst>
              <a:ext uri="{FF2B5EF4-FFF2-40B4-BE49-F238E27FC236}">
                <a16:creationId xmlns:a16="http://schemas.microsoft.com/office/drawing/2014/main" id="{563916B4-FA1E-DC42-AC1E-7029D21C19BA}"/>
              </a:ext>
            </a:extLst>
          </p:cNvPr>
          <p:cNvSpPr/>
          <p:nvPr/>
        </p:nvSpPr>
        <p:spPr>
          <a:xfrm>
            <a:off x="2339220" y="4061335"/>
            <a:ext cx="2586638" cy="36933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urved Connector 23">
            <a:extLst>
              <a:ext uri="{FF2B5EF4-FFF2-40B4-BE49-F238E27FC236}">
                <a16:creationId xmlns:a16="http://schemas.microsoft.com/office/drawing/2014/main" id="{B9CE895F-C3C0-AC42-B903-7AAE4161C04A}"/>
              </a:ext>
            </a:extLst>
          </p:cNvPr>
          <p:cNvCxnSpPr>
            <a:cxnSpLocks/>
            <a:stCxn id="11" idx="1"/>
            <a:endCxn id="22" idx="3"/>
          </p:cNvCxnSpPr>
          <p:nvPr/>
        </p:nvCxnSpPr>
        <p:spPr>
          <a:xfrm rot="10800000">
            <a:off x="4925859" y="4246003"/>
            <a:ext cx="3367673" cy="739799"/>
          </a:xfrm>
          <a:prstGeom prst="curvedConnector3">
            <a:avLst>
              <a:gd name="adj1" fmla="val 5000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FB52BEA-195A-8C49-9F8F-E8BF63B99CEE}"/>
              </a:ext>
            </a:extLst>
          </p:cNvPr>
          <p:cNvSpPr txBox="1"/>
          <p:nvPr/>
        </p:nvSpPr>
        <p:spPr>
          <a:xfrm>
            <a:off x="7134577" y="5827537"/>
            <a:ext cx="1529586" cy="369332"/>
          </a:xfrm>
          <a:prstGeom prst="rect">
            <a:avLst/>
          </a:prstGeom>
          <a:noFill/>
        </p:spPr>
        <p:txBody>
          <a:bodyPr wrap="none" rtlCol="0">
            <a:spAutoFit/>
          </a:bodyPr>
          <a:lstStyle/>
          <a:p>
            <a:r>
              <a:rPr lang="en-US" b="1" dirty="0">
                <a:solidFill>
                  <a:srgbClr val="B6A479"/>
                </a:solidFill>
              </a:rPr>
              <a:t>(assume </a:t>
            </a:r>
            <a:r>
              <a:rPr lang="en-US" b="1" dirty="0" err="1">
                <a:solidFill>
                  <a:srgbClr val="B6A479"/>
                </a:solidFill>
              </a:rPr>
              <a:t>logV</a:t>
            </a:r>
            <a:r>
              <a:rPr lang="en-US" b="1" dirty="0">
                <a:solidFill>
                  <a:srgbClr val="B6A479"/>
                </a:solidFill>
              </a:rPr>
              <a:t>)</a:t>
            </a:r>
          </a:p>
        </p:txBody>
      </p:sp>
    </p:spTree>
    <p:extLst>
      <p:ext uri="{BB962C8B-B14F-4D97-AF65-F5344CB8AC3E}">
        <p14:creationId xmlns:p14="http://schemas.microsoft.com/office/powerpoint/2010/main" val="325194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500"/>
                                        <p:tgtEl>
                                          <p:spTgt spid="6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9">
                                            <p:txEl>
                                              <p:pRg st="0" end="0"/>
                                            </p:txEl>
                                          </p:spTgt>
                                        </p:tgtEl>
                                        <p:attrNameLst>
                                          <p:attrName>style.visibility</p:attrName>
                                        </p:attrNameLst>
                                      </p:cBhvr>
                                      <p:to>
                                        <p:strVal val="visible"/>
                                      </p:to>
                                    </p:set>
                                    <p:animEffect transition="in" filter="fade">
                                      <p:cBhvr>
                                        <p:cTn id="64" dur="500"/>
                                        <p:tgtEl>
                                          <p:spTgt spid="69">
                                            <p:txEl>
                                              <p:pRg st="0" end="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9">
                                            <p:txEl>
                                              <p:pRg st="1" end="1"/>
                                            </p:txEl>
                                          </p:spTgt>
                                        </p:tgtEl>
                                        <p:attrNameLst>
                                          <p:attrName>style.visibility</p:attrName>
                                        </p:attrNameLst>
                                      </p:cBhvr>
                                      <p:to>
                                        <p:strVal val="visible"/>
                                      </p:to>
                                    </p:set>
                                    <p:animEffect transition="in" filter="fade">
                                      <p:cBhvr>
                                        <p:cTn id="67" dur="500"/>
                                        <p:tgtEl>
                                          <p:spTgt spid="69">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9">
                                            <p:txEl>
                                              <p:pRg st="3" end="3"/>
                                            </p:txEl>
                                          </p:spTgt>
                                        </p:tgtEl>
                                        <p:attrNameLst>
                                          <p:attrName>style.visibility</p:attrName>
                                        </p:attrNameLst>
                                      </p:cBhvr>
                                      <p:to>
                                        <p:strVal val="visible"/>
                                      </p:to>
                                    </p:set>
                                    <p:animEffect transition="in" filter="fade">
                                      <p:cBhvr>
                                        <p:cTn id="72" dur="500"/>
                                        <p:tgtEl>
                                          <p:spTgt spid="69">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11">
                                            <p:txEl>
                                              <p:pRg st="0" end="0"/>
                                            </p:txEl>
                                          </p:spTgt>
                                        </p:tgtEl>
                                        <p:attrNameLst>
                                          <p:attrName>style.visibility</p:attrName>
                                        </p:attrNameLst>
                                      </p:cBhvr>
                                      <p:to>
                                        <p:strVal val="visible"/>
                                      </p:to>
                                    </p:set>
                                    <p:animEffect transition="in" filter="fade">
                                      <p:cBhvr>
                                        <p:cTn id="83" dur="500"/>
                                        <p:tgtEl>
                                          <p:spTgt spid="11">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1">
                                            <p:txEl>
                                              <p:pRg st="1" end="1"/>
                                            </p:txEl>
                                          </p:spTgt>
                                        </p:tgtEl>
                                        <p:attrNameLst>
                                          <p:attrName>style.visibility</p:attrName>
                                        </p:attrNameLst>
                                      </p:cBhvr>
                                      <p:to>
                                        <p:strVal val="visible"/>
                                      </p:to>
                                    </p:set>
                                    <p:animEffect transition="in" filter="fade">
                                      <p:cBhvr>
                                        <p:cTn id="88" dur="500"/>
                                        <p:tgtEl>
                                          <p:spTgt spid="11">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1">
                                            <p:txEl>
                                              <p:pRg st="2" end="2"/>
                                            </p:txEl>
                                          </p:spTgt>
                                        </p:tgtEl>
                                        <p:attrNameLst>
                                          <p:attrName>style.visibility</p:attrName>
                                        </p:attrNameLst>
                                      </p:cBhvr>
                                      <p:to>
                                        <p:strVal val="visible"/>
                                      </p:to>
                                    </p:set>
                                    <p:animEffect transition="in" filter="fade">
                                      <p:cBhvr>
                                        <p:cTn id="9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0" grpId="0" animBg="1"/>
      <p:bldP spid="41" grpId="0"/>
      <p:bldP spid="42" grpId="0"/>
      <p:bldP spid="51" grpId="0"/>
      <p:bldP spid="52" grpId="0"/>
      <p:bldP spid="59" grpId="0"/>
      <p:bldP spid="60" grpId="0" animBg="1"/>
      <p:bldP spid="61" grpId="0"/>
      <p:bldP spid="62" grpId="0" animBg="1"/>
      <p:bldP spid="67" grpId="0" animBg="1"/>
      <p:bldP spid="68" grpId="0"/>
      <p:bldP spid="22" grpId="0" animBg="1"/>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EC4F-867E-1844-957D-B79398639532}"/>
              </a:ext>
            </a:extLst>
          </p:cNvPr>
          <p:cNvSpPr>
            <a:spLocks noGrp="1"/>
          </p:cNvSpPr>
          <p:nvPr>
            <p:ph type="title"/>
          </p:nvPr>
        </p:nvSpPr>
        <p:spPr/>
        <p:txBody>
          <a:bodyPr/>
          <a:lstStyle/>
          <a:p>
            <a:r>
              <a:rPr lang="en-US" dirty="0"/>
              <a:t>More Dijkstra’s Implementation</a:t>
            </a:r>
          </a:p>
        </p:txBody>
      </p:sp>
      <p:sp>
        <p:nvSpPr>
          <p:cNvPr id="3" name="Content Placeholder 2">
            <a:extLst>
              <a:ext uri="{FF2B5EF4-FFF2-40B4-BE49-F238E27FC236}">
                <a16:creationId xmlns:a16="http://schemas.microsoft.com/office/drawing/2014/main" id="{21FD67C9-8EBA-BA41-AFC6-5A96B87DD0E6}"/>
              </a:ext>
            </a:extLst>
          </p:cNvPr>
          <p:cNvSpPr>
            <a:spLocks noGrp="1"/>
          </p:cNvSpPr>
          <p:nvPr>
            <p:ph idx="1"/>
          </p:nvPr>
        </p:nvSpPr>
        <p:spPr/>
        <p:txBody>
          <a:bodyPr/>
          <a:lstStyle/>
          <a:p>
            <a:r>
              <a:rPr lang="en-US" dirty="0"/>
              <a:t>How do we keep track of vertex costs?</a:t>
            </a:r>
          </a:p>
          <a:p>
            <a:pPr lvl="1"/>
            <a:r>
              <a:rPr lang="en-US" dirty="0"/>
              <a:t>Create a vertex object with a cost field</a:t>
            </a:r>
          </a:p>
          <a:p>
            <a:pPr lvl="1"/>
            <a:r>
              <a:rPr lang="en-US" dirty="0"/>
              <a:t>Store a dictionary that maps vertices to costs</a:t>
            </a:r>
          </a:p>
          <a:p>
            <a:r>
              <a:rPr lang="en-US" dirty="0"/>
              <a:t>How do we find vertex with smallest distance?</a:t>
            </a:r>
          </a:p>
          <a:p>
            <a:pPr lvl="1"/>
            <a:r>
              <a:rPr lang="en-US" dirty="0"/>
              <a:t>Loop over dictionary of costs to find smallest</a:t>
            </a:r>
          </a:p>
          <a:p>
            <a:pPr lvl="1"/>
            <a:r>
              <a:rPr lang="en-US" dirty="0"/>
              <a:t>Use a min heap with priority based on distance</a:t>
            </a:r>
          </a:p>
          <a:p>
            <a:r>
              <a:rPr lang="en-US" dirty="0"/>
              <a:t>How do we keep track of shortest paths?</a:t>
            </a:r>
          </a:p>
          <a:p>
            <a:pPr lvl="1"/>
            <a:r>
              <a:rPr lang="en-US" dirty="0"/>
              <a:t>Create a vertex object with a predecessor field, update while running Dijkstra’s update fields</a:t>
            </a:r>
          </a:p>
          <a:p>
            <a:pPr lvl="1"/>
            <a:r>
              <a:rPr lang="en-US" dirty="0"/>
              <a:t>While running Dijkstra’s build dictionary of </a:t>
            </a:r>
            <a:r>
              <a:rPr lang="en-US" dirty="0" err="1"/>
              <a:t>vertix</a:t>
            </a:r>
            <a:r>
              <a:rPr lang="en-US" dirty="0"/>
              <a:t> to edge </a:t>
            </a:r>
            <a:r>
              <a:rPr lang="en-US" dirty="0" err="1"/>
              <a:t>backpointers</a:t>
            </a:r>
            <a:endParaRPr lang="en-US" dirty="0"/>
          </a:p>
          <a:p>
            <a:r>
              <a:rPr lang="en-US" dirty="0"/>
              <a:t>Find shortest path from A to B</a:t>
            </a:r>
          </a:p>
          <a:p>
            <a:pPr lvl="1"/>
            <a:r>
              <a:rPr lang="en-US" dirty="0"/>
              <a:t>Run Dijkstra’s, navigate </a:t>
            </a:r>
            <a:r>
              <a:rPr lang="en-US" dirty="0" err="1"/>
              <a:t>backpointers</a:t>
            </a:r>
            <a:r>
              <a:rPr lang="en-US" dirty="0"/>
              <a:t> from B to A</a:t>
            </a:r>
          </a:p>
        </p:txBody>
      </p:sp>
      <p:sp>
        <p:nvSpPr>
          <p:cNvPr id="4" name="Footer Placeholder 3">
            <a:extLst>
              <a:ext uri="{FF2B5EF4-FFF2-40B4-BE49-F238E27FC236}">
                <a16:creationId xmlns:a16="http://schemas.microsoft.com/office/drawing/2014/main" id="{B219EBC6-FBCD-984B-8B39-034B95B7FCC9}"/>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4D4782F3-2ABF-444C-A28F-E887680112AE}"/>
              </a:ext>
            </a:extLst>
          </p:cNvPr>
          <p:cNvSpPr>
            <a:spLocks noGrp="1"/>
          </p:cNvSpPr>
          <p:nvPr>
            <p:ph type="sldNum" sz="quarter" idx="12"/>
          </p:nvPr>
        </p:nvSpPr>
        <p:spPr/>
        <p:txBody>
          <a:bodyPr/>
          <a:lstStyle/>
          <a:p>
            <a:fld id="{659665DE-58FC-41F4-AC58-2C90A5E00527}" type="slidenum">
              <a:rPr lang="en-US" smtClean="0"/>
              <a:t>9</a:t>
            </a:fld>
            <a:endParaRPr lang="en-US"/>
          </a:p>
        </p:txBody>
      </p:sp>
    </p:spTree>
    <p:extLst>
      <p:ext uri="{BB962C8B-B14F-4D97-AF65-F5344CB8AC3E}">
        <p14:creationId xmlns:p14="http://schemas.microsoft.com/office/powerpoint/2010/main" val="2312502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Kasey">
      <a:majorFont>
        <a:latin typeface="Georgia"/>
        <a:ea typeface=""/>
        <a:cs typeface=""/>
      </a:majorFont>
      <a:minorFont>
        <a:latin typeface="Segoe UI Semiligh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17412</TotalTime>
  <Words>2790</Words>
  <Application>Microsoft Office PowerPoint</Application>
  <PresentationFormat>Widescreen</PresentationFormat>
  <Paragraphs>771</Paragraphs>
  <Slides>26</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Calibri</vt:lpstr>
      <vt:lpstr>Cambria Math</vt:lpstr>
      <vt:lpstr>Courier New</vt:lpstr>
      <vt:lpstr>Segoe UI</vt:lpstr>
      <vt:lpstr>Segoe UI Light</vt:lpstr>
      <vt:lpstr>Segoe UI Semibold</vt:lpstr>
      <vt:lpstr>Segoe UI Semilight</vt:lpstr>
      <vt:lpstr>Tw Cen MT</vt:lpstr>
      <vt:lpstr>Wingdings 3</vt:lpstr>
      <vt:lpstr>Integral</vt:lpstr>
      <vt:lpstr>Lecture 18: Implementing Graphs</vt:lpstr>
      <vt:lpstr>Administrivia</vt:lpstr>
      <vt:lpstr>Dijkstra’s Algorithm</vt:lpstr>
      <vt:lpstr>Dijkstra’s Pseuodocode</vt:lpstr>
      <vt:lpstr>Dijkstra’s Pseuodocode</vt:lpstr>
      <vt:lpstr>Dijkstra’s Pseuodocode</vt:lpstr>
      <vt:lpstr>Dijkstra’s Pseuodocode</vt:lpstr>
      <vt:lpstr>Dijkstra’s Runtime</vt:lpstr>
      <vt:lpstr>More Dijkstra’s Implementation</vt:lpstr>
      <vt:lpstr>Minimum Spanning Trees</vt:lpstr>
      <vt:lpstr>Minimum Spanning Trees</vt:lpstr>
      <vt:lpstr>Minimum Spanning Trees</vt:lpstr>
      <vt:lpstr>Aside: Trees  </vt:lpstr>
      <vt:lpstr>MST Problem</vt:lpstr>
      <vt:lpstr>Example</vt:lpstr>
      <vt:lpstr>Prim’s Algorithm</vt:lpstr>
      <vt:lpstr>Try it Out</vt:lpstr>
      <vt:lpstr>Try it Out</vt:lpstr>
      <vt:lpstr>A different Approach </vt:lpstr>
      <vt:lpstr>Kruskal’s Algorithm</vt:lpstr>
      <vt:lpstr>Try It Out</vt:lpstr>
      <vt:lpstr>Try It Out</vt:lpstr>
      <vt:lpstr>Kruskal’s Algorithm: Running Time</vt:lpstr>
      <vt:lpstr>Kruskal’s Algorithm: Running Time</vt:lpstr>
      <vt:lpstr>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Kasey Champion</dc:creator>
  <cp:lastModifiedBy>Sanjeev Janarthanan</cp:lastModifiedBy>
  <cp:revision>175</cp:revision>
  <dcterms:created xsi:type="dcterms:W3CDTF">2018-03-22T00:41:11Z</dcterms:created>
  <dcterms:modified xsi:type="dcterms:W3CDTF">2019-03-08T22:17:40Z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kaseyc@microsoft.com</vt:lpwstr>
  </property>
  <property fmtid="{D5CDD505-2E9C-101B-9397-08002B2CF9AE}" pid="5" name="MSIP_Label_f42aa342-8706-4288-bd11-ebb85995028c_SetDate">
    <vt:lpwstr>2018-03-22T00:48:15.4212377Z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