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6" r:id="rId4"/>
    <p:sldId id="397" r:id="rId5"/>
    <p:sldId id="258" r:id="rId6"/>
    <p:sldId id="260" r:id="rId7"/>
    <p:sldId id="269" r:id="rId8"/>
    <p:sldId id="270" r:id="rId9"/>
    <p:sldId id="261" r:id="rId10"/>
    <p:sldId id="262" r:id="rId11"/>
    <p:sldId id="264" r:id="rId12"/>
    <p:sldId id="271" r:id="rId13"/>
    <p:sldId id="272" r:id="rId14"/>
    <p:sldId id="273" r:id="rId15"/>
    <p:sldId id="263" r:id="rId16"/>
    <p:sldId id="265" r:id="rId17"/>
    <p:sldId id="274" r:id="rId18"/>
    <p:sldId id="398" r:id="rId19"/>
    <p:sldId id="399" r:id="rId20"/>
    <p:sldId id="400" r:id="rId21"/>
    <p:sldId id="275" r:id="rId22"/>
    <p:sldId id="266" r:id="rId23"/>
    <p:sldId id="268" r:id="rId24"/>
    <p:sldId id="492" r:id="rId25"/>
    <p:sldId id="484" r:id="rId26"/>
    <p:sldId id="485" r:id="rId27"/>
    <p:sldId id="486" r:id="rId28"/>
    <p:sldId id="487" r:id="rId29"/>
    <p:sldId id="488" r:id="rId30"/>
    <p:sldId id="489" r:id="rId31"/>
    <p:sldId id="493" r:id="rId32"/>
    <p:sldId id="490" r:id="rId33"/>
    <p:sldId id="4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A479"/>
    <a:srgbClr val="D8D8D8"/>
    <a:srgbClr val="4C3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2" y="12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18-05-21T15:35:56.1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24194 6315 0,'0'0'16,"0"0"-16,0 0 16,0 0 15,0 0-31,0 0 15,0 0-15,0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21T15:38:5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17052 11322 367 0,'0'0'8'0,"0"0"1"0,18-15 1 0,-9-1 1 0,-9 16-11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21T15:46:29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25577 10037 2271 0,'-44'8'50'0,"44"-8"10"0,0 0 3 0,0 0 1 0,0 0-52 0,0 0-12 15,0 0 0-15,0 0 0 0,0 0 101 0,0 0 18 16,0 0 3-16,0 0 1 0,0 0-88 0,0 0-18 15,0 0-3-15,0 0-1 16,0 0-104-16,0 0-21 0,0 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DB0-ED42-4BA9-97D4-3103DF415320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6D0-BB87-4158-9DDA-BA914A234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5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3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1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EC2F33-17DA-436E-A851-E42A0D33E29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 userDrawn="1"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 userDrawn="1"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7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 userDrawn="1"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 userDrawn="1"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 userDrawn="1"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 userDrawn="1"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5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C2204-D29B-4470-B3F3-74BB4720C8BD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A1C4-F49F-4502-B33D-B8ED0A36CCF4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2562C-2DAC-44DC-8D70-6EE9220D4C24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6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D04B-10FF-4801-A134-D6688E0221BA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C20A-4AF7-4E30-ADB3-371D26C74958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16E4-2A0B-4B27-A3A8-D1D355A92CC7}" type="datetime1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2EE2-AF54-4C36-93AD-A5D9C8C4F0E5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D116-9EEC-4608-812B-930500586DFA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 userDrawn="1"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 userDrawn="1"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 userDrawn="1"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20B1D116-9EEC-4608-812B-930500586DFA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CSE 373 SP 18 - Kasey Champion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20: Disjoint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19 </a:t>
            </a:r>
            <a:r>
              <a:rPr lang="en-US" dirty="0" err="1"/>
              <a:t>wi</a:t>
            </a:r>
            <a:r>
              <a:rPr lang="en-US" dirty="0"/>
              <a:t>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makeSet</a:t>
            </a:r>
            <a:r>
              <a:rPr lang="en-US" dirty="0"/>
              <a:t>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82" y="5640423"/>
            <a:ext cx="11187258" cy="880604"/>
          </a:xfrm>
        </p:spPr>
        <p:txBody>
          <a:bodyPr>
            <a:normAutofit/>
          </a:bodyPr>
          <a:lstStyle/>
          <a:p>
            <a:r>
              <a:rPr lang="en-US" dirty="0"/>
              <a:t>Worst case runtime?</a:t>
            </a:r>
          </a:p>
          <a:p>
            <a:r>
              <a:rPr lang="en-US" b="1" dirty="0">
                <a:solidFill>
                  <a:srgbClr val="4C3282"/>
                </a:solidFill>
              </a:rPr>
              <a:t>O(1)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385520" y="1357503"/>
            <a:ext cx="5929410" cy="78109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23" name="Oval 2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26" name="Oval 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30" name="Oval 2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609276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38" name="Oval 3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818429" y="1591521"/>
            <a:ext cx="255198" cy="261610"/>
            <a:chOff x="4033946" y="330026"/>
            <a:chExt cx="369435" cy="378718"/>
          </a:xfrm>
        </p:grpSpPr>
        <p:sp>
          <p:nvSpPr>
            <p:cNvPr id="42" name="Oval 4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8665342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54311"/>
              </p:ext>
            </p:extLst>
          </p:nvPr>
        </p:nvGraphicFramePr>
        <p:xfrm>
          <a:off x="3016501" y="3382596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cxnSp>
        <p:nvCxnSpPr>
          <p:cNvPr id="48" name="Straight Arrow Connector 47"/>
          <p:cNvCxnSpPr>
            <a:endCxn id="24" idx="2"/>
          </p:cNvCxnSpPr>
          <p:nvPr/>
        </p:nvCxnSpPr>
        <p:spPr>
          <a:xfrm flipV="1">
            <a:off x="3262974" y="1853131"/>
            <a:ext cx="514879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7" idx="2"/>
          </p:cNvCxnSpPr>
          <p:nvPr/>
        </p:nvCxnSpPr>
        <p:spPr>
          <a:xfrm flipV="1">
            <a:off x="3716454" y="1853131"/>
            <a:ext cx="1103437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1" idx="2"/>
          </p:cNvCxnSpPr>
          <p:nvPr/>
        </p:nvCxnSpPr>
        <p:spPr>
          <a:xfrm flipV="1">
            <a:off x="4175243" y="1853131"/>
            <a:ext cx="1686686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5" idx="2"/>
          </p:cNvCxnSpPr>
          <p:nvPr/>
        </p:nvCxnSpPr>
        <p:spPr>
          <a:xfrm flipV="1">
            <a:off x="4650654" y="1853131"/>
            <a:ext cx="2239308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9" idx="2"/>
          </p:cNvCxnSpPr>
          <p:nvPr/>
        </p:nvCxnSpPr>
        <p:spPr>
          <a:xfrm flipV="1">
            <a:off x="5115949" y="1853131"/>
            <a:ext cx="2802046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43" idx="2"/>
          </p:cNvCxnSpPr>
          <p:nvPr/>
        </p:nvCxnSpPr>
        <p:spPr>
          <a:xfrm flipV="1">
            <a:off x="5552739" y="1853131"/>
            <a:ext cx="3393289" cy="21200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4682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  <p:bldP spid="32" grpId="0" animBg="1"/>
      <p:bldP spid="36" grpId="0" animBg="1"/>
      <p:bldP spid="40" grpId="0" animBg="1"/>
      <p:bldP spid="44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502" y="7004577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818429" y="1591521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665342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11810"/>
              </p:ext>
            </p:extLst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2" name="Curved Connector 51"/>
          <p:cNvCxnSpPr>
            <a:stCxn id="30" idx="2"/>
            <a:endCxn id="22" idx="2"/>
          </p:cNvCxnSpPr>
          <p:nvPr/>
        </p:nvCxnSpPr>
        <p:spPr>
          <a:xfrm rot="5400000">
            <a:off x="7917995" y="825098"/>
            <a:ext cx="12700" cy="2056066"/>
          </a:xfrm>
          <a:prstGeom prst="curvedConnector3">
            <a:avLst>
              <a:gd name="adj1" fmla="val 3439598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692292" y="1591521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39205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61208" y="221201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64520"/>
              </p:ext>
            </p:extLst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888807" y="185313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4" idx="2"/>
            <a:endCxn id="18" idx="2"/>
          </p:cNvCxnSpPr>
          <p:nvPr/>
        </p:nvCxnSpPr>
        <p:spPr>
          <a:xfrm rot="16200000" flipH="1">
            <a:off x="5340910" y="1332112"/>
            <a:ext cx="12700" cy="1042038"/>
          </a:xfrm>
          <a:prstGeom prst="curvedConnector3">
            <a:avLst>
              <a:gd name="adj1" fmla="val 1800000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0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734330" y="1591521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62363" y="1591521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609276" y="1407132"/>
            <a:ext cx="561372" cy="1245533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61208" y="221201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92607"/>
              </p:ext>
            </p:extLst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D8D8D8"/>
                          </a:solidFill>
                        </a:rPr>
                        <a:t>-&gt;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888807" y="185313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54" name="Straight Arrow Connector 53"/>
          <p:cNvCxnSpPr>
            <a:stCxn id="53" idx="0"/>
          </p:cNvCxnSpPr>
          <p:nvPr/>
        </p:nvCxnSpPr>
        <p:spPr>
          <a:xfrm flipV="1">
            <a:off x="5846411" y="1843107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2" idx="1"/>
            <a:endCxn id="18" idx="2"/>
          </p:cNvCxnSpPr>
          <p:nvPr/>
        </p:nvCxnSpPr>
        <p:spPr>
          <a:xfrm rot="10800000" flipV="1">
            <a:off x="5861929" y="1722325"/>
            <a:ext cx="900434" cy="130805"/>
          </a:xfrm>
          <a:prstGeom prst="curvedConnector4">
            <a:avLst>
              <a:gd name="adj1" fmla="val 42915"/>
              <a:gd name="adj2" fmla="val 274764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99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union(x,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72" y="7086191"/>
            <a:ext cx="11187258" cy="4845504"/>
          </a:xfrm>
        </p:spPr>
        <p:txBody>
          <a:bodyPr/>
          <a:lstStyle/>
          <a:p>
            <a:r>
              <a:rPr lang="en-US" dirty="0"/>
              <a:t>Runtime</a:t>
            </a:r>
          </a:p>
          <a:p>
            <a:r>
              <a:rPr lang="en-US" dirty="0"/>
              <a:t>Call </a:t>
            </a:r>
            <a:r>
              <a:rPr lang="en-US" dirty="0" err="1"/>
              <a:t>findSet</a:t>
            </a:r>
            <a:r>
              <a:rPr lang="en-US" dirty="0"/>
              <a:t> on both x and y</a:t>
            </a:r>
          </a:p>
          <a:p>
            <a:r>
              <a:rPr lang="en-US" dirty="0"/>
              <a:t>Figure out where to add y into x</a:t>
            </a:r>
          </a:p>
          <a:p>
            <a:r>
              <a:rPr lang="en-US" dirty="0"/>
              <a:t>Worst case runtime?</a:t>
            </a:r>
          </a:p>
          <a:p>
            <a:r>
              <a:rPr lang="en-US" dirty="0"/>
              <a:t>O(n)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union(3, 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927661" y="1529522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5581243" y="1407132"/>
            <a:ext cx="948034" cy="1770634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155671" y="2201130"/>
            <a:ext cx="255198" cy="261610"/>
            <a:chOff x="4033946" y="330026"/>
            <a:chExt cx="369435" cy="378718"/>
          </a:xfrm>
        </p:grpSpPr>
        <p:sp>
          <p:nvSpPr>
            <p:cNvPr id="21" name="Oval 2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5" name="Oval 2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7" name="Rounded Rectangle 26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154516" y="2821621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94713"/>
              </p:ext>
            </p:extLst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Straight Arrow Connector 34"/>
          <p:cNvCxnSpPr>
            <a:stCxn id="30" idx="0"/>
            <a:endCxn id="22" idx="2"/>
          </p:cNvCxnSpPr>
          <p:nvPr/>
        </p:nvCxnSpPr>
        <p:spPr>
          <a:xfrm flipV="1">
            <a:off x="6282115" y="246274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54" name="Straight Arrow Connector 53"/>
          <p:cNvCxnSpPr>
            <a:stCxn id="53" idx="0"/>
            <a:endCxn id="18" idx="2"/>
          </p:cNvCxnSpPr>
          <p:nvPr/>
        </p:nvCxnSpPr>
        <p:spPr>
          <a:xfrm flipV="1">
            <a:off x="5846411" y="1791132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0"/>
            <a:endCxn id="18" idx="2"/>
          </p:cNvCxnSpPr>
          <p:nvPr/>
        </p:nvCxnSpPr>
        <p:spPr>
          <a:xfrm flipH="1" flipV="1">
            <a:off x="6055260" y="1791132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2"/>
          </p:cNvCxnSpPr>
          <p:nvPr/>
        </p:nvCxnSpPr>
        <p:spPr>
          <a:xfrm flipV="1">
            <a:off x="3607245" y="1853131"/>
            <a:ext cx="170608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3" idx="2"/>
          </p:cNvCxnSpPr>
          <p:nvPr/>
        </p:nvCxnSpPr>
        <p:spPr>
          <a:xfrm flipV="1">
            <a:off x="4060725" y="2463598"/>
            <a:ext cx="1785686" cy="3209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8" idx="2"/>
          </p:cNvCxnSpPr>
          <p:nvPr/>
        </p:nvCxnSpPr>
        <p:spPr>
          <a:xfrm flipV="1">
            <a:off x="4519514" y="1791132"/>
            <a:ext cx="1535746" cy="38816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22" idx="2"/>
          </p:cNvCxnSpPr>
          <p:nvPr/>
        </p:nvCxnSpPr>
        <p:spPr>
          <a:xfrm flipV="1">
            <a:off x="4994925" y="2462740"/>
            <a:ext cx="1288345" cy="32100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6" idx="2"/>
          </p:cNvCxnSpPr>
          <p:nvPr/>
        </p:nvCxnSpPr>
        <p:spPr>
          <a:xfrm flipV="1">
            <a:off x="5460220" y="1853131"/>
            <a:ext cx="2457775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30" idx="2"/>
          </p:cNvCxnSpPr>
          <p:nvPr/>
        </p:nvCxnSpPr>
        <p:spPr>
          <a:xfrm flipV="1">
            <a:off x="5897010" y="3083231"/>
            <a:ext cx="385105" cy="25895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3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findSet</a:t>
            </a:r>
            <a:r>
              <a:rPr lang="en-US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98173" y="1545702"/>
            <a:ext cx="2079167" cy="320298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5520" y="1357503"/>
            <a:ext cx="5929410" cy="3531368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50254" y="1591521"/>
            <a:ext cx="255198" cy="261610"/>
            <a:chOff x="4033946" y="330026"/>
            <a:chExt cx="369435" cy="378718"/>
          </a:xfrm>
        </p:grpSpPr>
        <p:sp>
          <p:nvSpPr>
            <p:cNvPr id="9" name="Oval 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497167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927661" y="1529522"/>
            <a:ext cx="255198" cy="261610"/>
            <a:chOff x="4033946" y="330026"/>
            <a:chExt cx="369435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5581243" y="1407132"/>
            <a:ext cx="948034" cy="1770634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155671" y="2201130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790396" y="1591521"/>
            <a:ext cx="255198" cy="261610"/>
            <a:chOff x="4033946" y="330026"/>
            <a:chExt cx="369435" cy="378718"/>
          </a:xfrm>
        </p:grpSpPr>
        <p:sp>
          <p:nvSpPr>
            <p:cNvPr id="20" name="Oval 1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7637309" y="1407132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54516" y="282162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385519" y="107336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699729"/>
              </p:ext>
            </p:extLst>
          </p:nvPr>
        </p:nvGraphicFramePr>
        <p:xfrm>
          <a:off x="3385519" y="5108591"/>
          <a:ext cx="27934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83">
                  <a:extLst>
                    <a:ext uri="{9D8B030D-6E8A-4147-A177-3AD203B41FA5}">
                      <a16:colId xmlns:a16="http://schemas.microsoft.com/office/drawing/2014/main" val="1318496464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286849972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22784415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42253647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3820628638"/>
                    </a:ext>
                  </a:extLst>
                </a:gridCol>
                <a:gridCol w="465583">
                  <a:extLst>
                    <a:ext uri="{9D8B030D-6E8A-4147-A177-3AD203B41FA5}">
                      <a16:colId xmlns:a16="http://schemas.microsoft.com/office/drawing/2014/main" val="175462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B6A47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165765"/>
                  </a:ext>
                </a:extLst>
              </a:tr>
            </a:tbl>
          </a:graphicData>
        </a:graphic>
      </p:graphicFrame>
      <p:cxnSp>
        <p:nvCxnSpPr>
          <p:cNvPr id="28" name="Straight Arrow Connector 27"/>
          <p:cNvCxnSpPr>
            <a:stCxn id="25" idx="0"/>
            <a:endCxn id="18" idx="2"/>
          </p:cNvCxnSpPr>
          <p:nvPr/>
        </p:nvCxnSpPr>
        <p:spPr>
          <a:xfrm flipV="1">
            <a:off x="6282115" y="246274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718812" y="2201988"/>
            <a:ext cx="255198" cy="261610"/>
            <a:chOff x="4033946" y="330026"/>
            <a:chExt cx="369435" cy="378718"/>
          </a:xfrm>
        </p:grpSpPr>
        <p:sp>
          <p:nvSpPr>
            <p:cNvPr id="30" name="Oval 2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2" name="Straight Arrow Connector 31"/>
          <p:cNvCxnSpPr>
            <a:stCxn id="31" idx="0"/>
            <a:endCxn id="14" idx="2"/>
          </p:cNvCxnSpPr>
          <p:nvPr/>
        </p:nvCxnSpPr>
        <p:spPr>
          <a:xfrm flipV="1">
            <a:off x="5846411" y="1791132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8" idx="0"/>
            <a:endCxn id="14" idx="2"/>
          </p:cNvCxnSpPr>
          <p:nvPr/>
        </p:nvCxnSpPr>
        <p:spPr>
          <a:xfrm flipH="1" flipV="1">
            <a:off x="6055260" y="1791132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2"/>
          </p:cNvCxnSpPr>
          <p:nvPr/>
        </p:nvCxnSpPr>
        <p:spPr>
          <a:xfrm flipV="1">
            <a:off x="3607245" y="1853131"/>
            <a:ext cx="170608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1" idx="2"/>
          </p:cNvCxnSpPr>
          <p:nvPr/>
        </p:nvCxnSpPr>
        <p:spPr>
          <a:xfrm flipV="1">
            <a:off x="4060725" y="2463598"/>
            <a:ext cx="1785686" cy="320916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2"/>
          </p:cNvCxnSpPr>
          <p:nvPr/>
        </p:nvCxnSpPr>
        <p:spPr>
          <a:xfrm flipV="1">
            <a:off x="4519514" y="1791132"/>
            <a:ext cx="1535746" cy="38816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2"/>
          </p:cNvCxnSpPr>
          <p:nvPr/>
        </p:nvCxnSpPr>
        <p:spPr>
          <a:xfrm flipV="1">
            <a:off x="4994925" y="2462740"/>
            <a:ext cx="1288345" cy="321002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2"/>
          </p:cNvCxnSpPr>
          <p:nvPr/>
        </p:nvCxnSpPr>
        <p:spPr>
          <a:xfrm flipV="1">
            <a:off x="5460220" y="1853131"/>
            <a:ext cx="2457775" cy="38196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5" idx="2"/>
          </p:cNvCxnSpPr>
          <p:nvPr/>
        </p:nvCxnSpPr>
        <p:spPr>
          <a:xfrm flipV="1">
            <a:off x="5897010" y="3083231"/>
            <a:ext cx="385105" cy="258953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9410258" y="98525"/>
            <a:ext cx="2875768" cy="2730663"/>
            <a:chOff x="4657189" y="1455063"/>
            <a:chExt cx="2875768" cy="27306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7FC7A32-7A63-4FE5-9E50-639B4DFB69C7}"/>
                </a:ext>
              </a:extLst>
            </p:cNvPr>
            <p:cNvGrpSpPr/>
            <p:nvPr/>
          </p:nvGrpSpPr>
          <p:grpSpPr>
            <a:xfrm>
              <a:off x="4657189" y="1455063"/>
              <a:ext cx="2875768" cy="2730663"/>
              <a:chOff x="908858" y="1530095"/>
              <a:chExt cx="2875768" cy="2730663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1A682CF-900F-4DAB-84AF-9AF93E9E4E1F}"/>
                  </a:ext>
                </a:extLst>
              </p:cNvPr>
              <p:cNvSpPr/>
              <p:nvPr/>
            </p:nvSpPr>
            <p:spPr>
              <a:xfrm>
                <a:off x="908858" y="2061556"/>
                <a:ext cx="2643837" cy="2199202"/>
              </a:xfrm>
              <a:prstGeom prst="rect">
                <a:avLst/>
              </a:prstGeom>
              <a:noFill/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CD77848-44AE-444C-AE19-CCD4729DC73B}"/>
                  </a:ext>
                </a:extLst>
              </p:cNvPr>
              <p:cNvSpPr/>
              <p:nvPr/>
            </p:nvSpPr>
            <p:spPr>
              <a:xfrm>
                <a:off x="908858" y="1530095"/>
                <a:ext cx="2643837" cy="531461"/>
              </a:xfrm>
              <a:prstGeom prst="rect">
                <a:avLst/>
              </a:prstGeom>
              <a:solidFill>
                <a:srgbClr val="4C3282"/>
              </a:solidFill>
              <a:ln>
                <a:solidFill>
                  <a:srgbClr val="4C32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TreeDisjointSet</a:t>
                </a:r>
                <a:r>
                  <a:rPr lang="en-US" dirty="0"/>
                  <a:t>&lt;E&gt;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CE222C-B89E-4DD7-9428-9E0F8778691A}"/>
                  </a:ext>
                </a:extLst>
              </p:cNvPr>
              <p:cNvSpPr txBox="1"/>
              <p:nvPr/>
            </p:nvSpPr>
            <p:spPr>
              <a:xfrm>
                <a:off x="1000658" y="2989717"/>
                <a:ext cx="255203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makeSet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-create a new tree of size 1 and add to our forest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621558-FDAD-47DB-814E-2B675AECF2DF}"/>
                  </a:ext>
                </a:extLst>
              </p:cNvPr>
              <p:cNvSpPr txBox="1"/>
              <p:nvPr/>
            </p:nvSpPr>
            <p:spPr>
              <a:xfrm>
                <a:off x="928946" y="2009522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state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5EC453-8CE5-4E2D-AA80-C28ED5A0C42B}"/>
                  </a:ext>
                </a:extLst>
              </p:cNvPr>
              <p:cNvSpPr txBox="1"/>
              <p:nvPr/>
            </p:nvSpPr>
            <p:spPr>
              <a:xfrm>
                <a:off x="928946" y="2736354"/>
                <a:ext cx="2035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B6A479"/>
                    </a:solidFill>
                  </a:rPr>
                  <a:t>behavior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68F3C8-8489-45F2-9149-44F48EDD0B95}"/>
                  </a:ext>
                </a:extLst>
              </p:cNvPr>
              <p:cNvSpPr txBox="1"/>
              <p:nvPr/>
            </p:nvSpPr>
            <p:spPr>
              <a:xfrm>
                <a:off x="994899" y="2216644"/>
                <a:ext cx="235699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Collection&lt;</a:t>
                </a:r>
                <a:r>
                  <a:rPr lang="en-US" sz="10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TreeSet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forest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29B6314-036C-40E7-9BE3-8A3E951C5B9E}"/>
                  </a:ext>
                </a:extLst>
              </p:cNvPr>
              <p:cNvSpPr txBox="1"/>
              <p:nvPr/>
            </p:nvSpPr>
            <p:spPr>
              <a:xfrm>
                <a:off x="994899" y="3474305"/>
                <a:ext cx="278972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err="1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findSet</a:t>
                </a:r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-locates node with x and moves up tree to find root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767EA58-D588-47E7-A44F-A018FB2B1757}"/>
                  </a:ext>
                </a:extLst>
              </p:cNvPr>
              <p:cNvSpPr txBox="1"/>
              <p:nvPr/>
            </p:nvSpPr>
            <p:spPr>
              <a:xfrm>
                <a:off x="994899" y="3829871"/>
                <a:ext cx="269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rgbClr val="4C328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sz="10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-append tree with y as a child of tree with x 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4743230" y="2331065"/>
              <a:ext cx="243350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Dictionary&lt;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NodeValues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NodeLocations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nodeInventory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Straight Arrow Connector 50"/>
          <p:cNvCxnSpPr/>
          <p:nvPr/>
        </p:nvCxnSpPr>
        <p:spPr>
          <a:xfrm flipV="1">
            <a:off x="3605418" y="1861707"/>
            <a:ext cx="170608" cy="38196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986000" y="2490329"/>
            <a:ext cx="1288345" cy="3210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062704" y="1798590"/>
            <a:ext cx="228010" cy="4099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904995" y="3109962"/>
            <a:ext cx="385105" cy="25895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288173" y="2469340"/>
            <a:ext cx="1155" cy="3588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 txBox="1">
            <a:spLocks/>
          </p:cNvSpPr>
          <p:nvPr/>
        </p:nvSpPr>
        <p:spPr>
          <a:xfrm>
            <a:off x="521682" y="5640423"/>
            <a:ext cx="11187258" cy="1203240"/>
          </a:xfrm>
          <a:prstGeom prst="rect">
            <a:avLst/>
          </a:prstGeom>
        </p:spPr>
        <p:txBody>
          <a:bodyPr vert="horz" lIns="45720" tIns="45720" rIns="4572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Worst case runtime?</a:t>
            </a:r>
          </a:p>
          <a:p>
            <a:r>
              <a:rPr lang="en-US" b="1" dirty="0">
                <a:solidFill>
                  <a:srgbClr val="4C3282"/>
                </a:solidFill>
              </a:rPr>
              <a:t>O(n) </a:t>
            </a:r>
          </a:p>
          <a:p>
            <a:r>
              <a:rPr lang="en-US" dirty="0"/>
              <a:t>Worst case runtime of union?</a:t>
            </a:r>
          </a:p>
          <a:p>
            <a:r>
              <a:rPr lang="en-US" b="1" dirty="0">
                <a:solidFill>
                  <a:srgbClr val="4C3282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270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6A479"/>
                </a:solidFill>
              </a:rPr>
              <a:t>Problem: </a:t>
            </a:r>
            <a:r>
              <a:rPr lang="en-US" dirty="0"/>
              <a:t>Trees can be unbalanced</a:t>
            </a:r>
          </a:p>
          <a:p>
            <a:r>
              <a:rPr lang="en-US" dirty="0">
                <a:solidFill>
                  <a:srgbClr val="B6A479"/>
                </a:solidFill>
              </a:rPr>
              <a:t>Solution: Union-by-rank!</a:t>
            </a:r>
          </a:p>
          <a:p>
            <a:pPr lvl="1"/>
            <a:r>
              <a:rPr lang="en-US" dirty="0"/>
              <a:t>let rank(x) be a number representing the upper bound of the height of x so rank(x) &gt;= height(x)</a:t>
            </a:r>
          </a:p>
          <a:p>
            <a:pPr lvl="1"/>
            <a:r>
              <a:rPr lang="en-US" dirty="0"/>
              <a:t>Keep track of rank of all trees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unioning</a:t>
            </a:r>
            <a:r>
              <a:rPr lang="en-US" dirty="0"/>
              <a:t> make the tree with larger rank the root</a:t>
            </a:r>
          </a:p>
          <a:p>
            <a:pPr lvl="1"/>
            <a:r>
              <a:rPr lang="en-US" dirty="0"/>
              <a:t>If it’s a tie, pick one randomly and increase rank by 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47835" y="4385510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2453488" y="4263120"/>
            <a:ext cx="1395963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75845" y="5057118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74690" y="5677609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3602289" y="5318728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038986" y="5057976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3166585" y="4647120"/>
            <a:ext cx="208849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3375434" y="4647120"/>
            <a:ext cx="228010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82190" y="4456157"/>
            <a:ext cx="255198" cy="261610"/>
            <a:chOff x="4033946" y="330026"/>
            <a:chExt cx="369435" cy="378718"/>
          </a:xfrm>
        </p:grpSpPr>
        <p:sp>
          <p:nvSpPr>
            <p:cNvPr id="23" name="Oval 2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25" name="Rounded Rectangle 24"/>
          <p:cNvSpPr/>
          <p:nvPr/>
        </p:nvSpPr>
        <p:spPr>
          <a:xfrm>
            <a:off x="829103" y="4271768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02278" y="392055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43958" y="390864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cxnSp>
        <p:nvCxnSpPr>
          <p:cNvPr id="32" name="Curved Connector 31"/>
          <p:cNvCxnSpPr>
            <a:stCxn id="24" idx="0"/>
            <a:endCxn id="8" idx="2"/>
          </p:cNvCxnSpPr>
          <p:nvPr/>
        </p:nvCxnSpPr>
        <p:spPr>
          <a:xfrm rot="16200000" flipH="1">
            <a:off x="2147129" y="3418816"/>
            <a:ext cx="190963" cy="2265645"/>
          </a:xfrm>
          <a:prstGeom prst="curvedConnector5">
            <a:avLst>
              <a:gd name="adj1" fmla="val -119709"/>
              <a:gd name="adj2" fmla="val 50000"/>
              <a:gd name="adj3" fmla="val 219709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39133" y="4447509"/>
            <a:ext cx="255198" cy="261610"/>
            <a:chOff x="4033946" y="330026"/>
            <a:chExt cx="369435" cy="378718"/>
          </a:xfrm>
        </p:grpSpPr>
        <p:sp>
          <p:nvSpPr>
            <p:cNvPr id="35" name="Oval 3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sp>
        <p:nvSpPr>
          <p:cNvPr id="37" name="Rounded Rectangle 36"/>
          <p:cNvSpPr/>
          <p:nvPr/>
        </p:nvSpPr>
        <p:spPr>
          <a:xfrm>
            <a:off x="6186046" y="4263120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67144" y="4456157"/>
            <a:ext cx="255198" cy="261610"/>
            <a:chOff x="4033946" y="330026"/>
            <a:chExt cx="369435" cy="378718"/>
          </a:xfrm>
        </p:grpSpPr>
        <p:sp>
          <p:nvSpPr>
            <p:cNvPr id="39" name="Oval 3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7614057" y="4271768"/>
            <a:ext cx="561372" cy="6303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959221" y="3811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87232" y="3811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cxnSp>
        <p:nvCxnSpPr>
          <p:cNvPr id="45" name="Curved Connector 44"/>
          <p:cNvCxnSpPr>
            <a:stCxn id="36" idx="0"/>
            <a:endCxn id="40" idx="2"/>
          </p:cNvCxnSpPr>
          <p:nvPr/>
        </p:nvCxnSpPr>
        <p:spPr>
          <a:xfrm rot="16200000" flipH="1">
            <a:off x="7045608" y="3868633"/>
            <a:ext cx="270258" cy="1428011"/>
          </a:xfrm>
          <a:prstGeom prst="curvedConnector5">
            <a:avLst>
              <a:gd name="adj1" fmla="val -84586"/>
              <a:gd name="adj2" fmla="val 50000"/>
              <a:gd name="adj3" fmla="val 184586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87232" y="3819189"/>
            <a:ext cx="10150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</p:spTree>
    <p:extLst>
      <p:ext uri="{BB962C8B-B14F-4D97-AF65-F5344CB8AC3E}">
        <p14:creationId xmlns:p14="http://schemas.microsoft.com/office/powerpoint/2010/main" val="13043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  <p:bldP spid="26" grpId="0"/>
      <p:bldP spid="27" grpId="0"/>
      <p:bldP spid="37" grpId="0" animBg="1"/>
      <p:bldP spid="41" grpId="0" animBg="1"/>
      <p:bldP spid="42" grpId="0"/>
      <p:bldP spid="43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5796" y="2768343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12947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82631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5" y="3445813"/>
            <a:ext cx="452723" cy="261610"/>
            <a:chOff x="4025391" y="338512"/>
            <a:chExt cx="655380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65538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</p:spTree>
    <p:extLst>
      <p:ext uri="{BB962C8B-B14F-4D97-AF65-F5344CB8AC3E}">
        <p14:creationId xmlns:p14="http://schemas.microsoft.com/office/powerpoint/2010/main" val="20846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35796" y="2768343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4012947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282631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5F245BB-D295-F54F-9AA5-381DD480D4E8}"/>
              </a:ext>
            </a:extLst>
          </p:cNvPr>
          <p:cNvCxnSpPr>
            <a:endCxn id="85" idx="2"/>
          </p:cNvCxnSpPr>
          <p:nvPr/>
        </p:nvCxnSpPr>
        <p:spPr>
          <a:xfrm>
            <a:off x="4786313" y="2768343"/>
            <a:ext cx="4780701" cy="261610"/>
          </a:xfrm>
          <a:prstGeom prst="curvedConnector4">
            <a:avLst>
              <a:gd name="adj1" fmla="val 48665"/>
              <a:gd name="adj2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80457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457608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81612" y="3439951"/>
            <a:ext cx="255198" cy="261610"/>
            <a:chOff x="4033946" y="330026"/>
            <a:chExt cx="369435" cy="378718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080457" y="4060442"/>
            <a:ext cx="255198" cy="261610"/>
            <a:chOff x="4033946" y="330026"/>
            <a:chExt cx="369435" cy="378718"/>
          </a:xfrm>
        </p:grpSpPr>
        <p:sp>
          <p:nvSpPr>
            <p:cNvPr id="14" name="Oval 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16" name="Straight Arrow Connector 15"/>
          <p:cNvCxnSpPr>
            <a:stCxn id="15" idx="0"/>
            <a:endCxn id="12" idx="2"/>
          </p:cNvCxnSpPr>
          <p:nvPr/>
        </p:nvCxnSpPr>
        <p:spPr>
          <a:xfrm flipV="1">
            <a:off x="2208056" y="3701561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644753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1772352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  <a:endCxn id="8" idx="2"/>
          </p:cNvCxnSpPr>
          <p:nvPr/>
        </p:nvCxnSpPr>
        <p:spPr>
          <a:xfrm flipH="1" flipV="1">
            <a:off x="2208056" y="3029953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27292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462099" y="3439951"/>
            <a:ext cx="255198" cy="261610"/>
            <a:chOff x="4033946" y="330026"/>
            <a:chExt cx="369435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26" name="Straight Arrow Connector 25"/>
          <p:cNvCxnSpPr>
            <a:stCxn id="25" idx="0"/>
            <a:endCxn id="8" idx="2"/>
          </p:cNvCxnSpPr>
          <p:nvPr/>
        </p:nvCxnSpPr>
        <p:spPr>
          <a:xfrm flipH="1" flipV="1">
            <a:off x="2208056" y="3029953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654591" y="4060442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31" name="Straight Arrow Connector 30"/>
          <p:cNvCxnSpPr>
            <a:stCxn id="30" idx="0"/>
            <a:endCxn id="19" idx="2"/>
          </p:cNvCxnSpPr>
          <p:nvPr/>
        </p:nvCxnSpPr>
        <p:spPr>
          <a:xfrm flipH="1" flipV="1">
            <a:off x="1772352" y="3702419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673222" y="343995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6370823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74140-FFD9-F042-AFB1-183012C87A6A}"/>
              </a:ext>
            </a:extLst>
          </p:cNvPr>
          <p:cNvCxnSpPr>
            <a:cxnSpLocks/>
            <a:stCxn id="35" idx="0"/>
            <a:endCxn id="85" idx="2"/>
          </p:cNvCxnSpPr>
          <p:nvPr/>
        </p:nvCxnSpPr>
        <p:spPr>
          <a:xfrm flipH="1" flipV="1">
            <a:off x="9567014" y="3029953"/>
            <a:ext cx="233807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84020378-F708-BC44-96D7-1E6BBF4FC252}"/>
              </a:ext>
            </a:extLst>
          </p:cNvPr>
          <p:cNvCxnSpPr>
            <a:cxnSpLocks/>
            <a:stCxn id="8" idx="0"/>
            <a:endCxn id="60" idx="2"/>
          </p:cNvCxnSpPr>
          <p:nvPr/>
        </p:nvCxnSpPr>
        <p:spPr>
          <a:xfrm rot="16200000" flipH="1">
            <a:off x="4533858" y="442541"/>
            <a:ext cx="261610" cy="4913215"/>
          </a:xfrm>
          <a:prstGeom prst="curvedConnector5">
            <a:avLst>
              <a:gd name="adj1" fmla="val -87382"/>
              <a:gd name="adj2" fmla="val 50000"/>
              <a:gd name="adj3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53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77943"/>
            <a:ext cx="11187258" cy="5031418"/>
          </a:xfrm>
        </p:spPr>
        <p:txBody>
          <a:bodyPr/>
          <a:lstStyle/>
          <a:p>
            <a:r>
              <a:rPr lang="en-US" dirty="0"/>
              <a:t>Finding a MST using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75466" y="4186028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728679" y="1959584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636907" y="4828221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7818705" y="2099409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590149" y="1946884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21211" y="3763310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6341" y="2811476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96" y="176205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8806" y="2811476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7217" y="3473376"/>
            <a:ext cx="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4582" y="4662228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1934" y="4304357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2323" y="494466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04981" y="3269940"/>
            <a:ext cx="4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50652" y="4052025"/>
            <a:ext cx="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2943" y="326542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9999081" y="3277620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/>
          <p:cNvSpPr/>
          <p:nvPr/>
        </p:nvSpPr>
        <p:spPr>
          <a:xfrm>
            <a:off x="7429983" y="4791350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Oval 42"/>
          <p:cNvSpPr/>
          <p:nvPr/>
        </p:nvSpPr>
        <p:spPr>
          <a:xfrm>
            <a:off x="6152899" y="4784997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Connector 45"/>
          <p:cNvCxnSpPr>
            <a:stCxn id="7" idx="6"/>
            <a:endCxn id="10" idx="2"/>
          </p:cNvCxnSpPr>
          <p:nvPr/>
        </p:nvCxnSpPr>
        <p:spPr>
          <a:xfrm flipV="1">
            <a:off x="4014429" y="2086709"/>
            <a:ext cx="1575720" cy="12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6"/>
            <a:endCxn id="9" idx="2"/>
          </p:cNvCxnSpPr>
          <p:nvPr/>
        </p:nvCxnSpPr>
        <p:spPr>
          <a:xfrm>
            <a:off x="5875899" y="2086709"/>
            <a:ext cx="1942806" cy="202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6"/>
            <a:endCxn id="41" idx="1"/>
          </p:cNvCxnSpPr>
          <p:nvPr/>
        </p:nvCxnSpPr>
        <p:spPr>
          <a:xfrm>
            <a:off x="8207427" y="2289620"/>
            <a:ext cx="1848581" cy="1043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6"/>
            <a:endCxn id="41" idx="3"/>
          </p:cNvCxnSpPr>
          <p:nvPr/>
        </p:nvCxnSpPr>
        <p:spPr>
          <a:xfrm flipV="1">
            <a:off x="7818705" y="3602330"/>
            <a:ext cx="2237303" cy="13792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43" idx="1"/>
          </p:cNvCxnSpPr>
          <p:nvPr/>
        </p:nvCxnSpPr>
        <p:spPr>
          <a:xfrm>
            <a:off x="4865114" y="4002005"/>
            <a:ext cx="1344712" cy="838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6"/>
            <a:endCxn id="43" idx="2"/>
          </p:cNvCxnSpPr>
          <p:nvPr/>
        </p:nvCxnSpPr>
        <p:spPr>
          <a:xfrm>
            <a:off x="3922657" y="4968046"/>
            <a:ext cx="2230242" cy="7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6"/>
            <a:endCxn id="42" idx="2"/>
          </p:cNvCxnSpPr>
          <p:nvPr/>
        </p:nvCxnSpPr>
        <p:spPr>
          <a:xfrm>
            <a:off x="6541621" y="4975208"/>
            <a:ext cx="888362" cy="6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5"/>
            <a:endCxn id="42" idx="1"/>
          </p:cNvCxnSpPr>
          <p:nvPr/>
        </p:nvCxnSpPr>
        <p:spPr>
          <a:xfrm>
            <a:off x="5834052" y="2185579"/>
            <a:ext cx="1652858" cy="26614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4"/>
            <a:endCxn id="42" idx="0"/>
          </p:cNvCxnSpPr>
          <p:nvPr/>
        </p:nvCxnSpPr>
        <p:spPr>
          <a:xfrm flipH="1">
            <a:off x="7624344" y="2479831"/>
            <a:ext cx="388722" cy="23115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" idx="3"/>
            <a:endCxn id="11" idx="0"/>
          </p:cNvCxnSpPr>
          <p:nvPr/>
        </p:nvCxnSpPr>
        <p:spPr>
          <a:xfrm flipH="1">
            <a:off x="4764086" y="2185579"/>
            <a:ext cx="867910" cy="1577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" idx="4"/>
            <a:endCxn id="6" idx="0"/>
          </p:cNvCxnSpPr>
          <p:nvPr/>
        </p:nvCxnSpPr>
        <p:spPr>
          <a:xfrm flipH="1">
            <a:off x="2418341" y="2239233"/>
            <a:ext cx="1453213" cy="1946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4"/>
            <a:endCxn id="8" idx="0"/>
          </p:cNvCxnSpPr>
          <p:nvPr/>
        </p:nvCxnSpPr>
        <p:spPr>
          <a:xfrm flipH="1">
            <a:off x="3779782" y="2239233"/>
            <a:ext cx="91772" cy="25889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2"/>
            <a:endCxn id="6" idx="6"/>
          </p:cNvCxnSpPr>
          <p:nvPr/>
        </p:nvCxnSpPr>
        <p:spPr>
          <a:xfrm flipH="1" flipV="1">
            <a:off x="2561216" y="4325853"/>
            <a:ext cx="1075691" cy="6421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1" idx="3"/>
            <a:endCxn id="8" idx="7"/>
          </p:cNvCxnSpPr>
          <p:nvPr/>
        </p:nvCxnSpPr>
        <p:spPr>
          <a:xfrm flipH="1">
            <a:off x="3880810" y="4002005"/>
            <a:ext cx="782248" cy="867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11378" y="1827049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34685" y="248658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75713" y="4186028"/>
            <a:ext cx="4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5293" y="499100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A45ACD-0430-453F-8857-9D0BAD03A745}"/>
                  </a:ext>
                </a:extLst>
              </p14:cNvPr>
              <p14:cNvContentPartPr/>
              <p14:nvPr/>
            </p14:nvContentPartPr>
            <p14:xfrm>
              <a:off x="8709840" y="227340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A45ACD-0430-453F-8857-9D0BAD03A7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94000" y="221004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217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349916-F315-7942-A52D-8F4088FF3DB7}"/>
              </a:ext>
            </a:extLst>
          </p:cNvPr>
          <p:cNvGrpSpPr/>
          <p:nvPr/>
        </p:nvGrpSpPr>
        <p:grpSpPr>
          <a:xfrm>
            <a:off x="5529816" y="3447409"/>
            <a:ext cx="1072544" cy="1553709"/>
            <a:chOff x="1644753" y="2768343"/>
            <a:chExt cx="1072544" cy="1553709"/>
          </a:xfrm>
        </p:grpSpPr>
        <p:grpSp>
          <p:nvGrpSpPr>
            <p:cNvPr id="6" name="Group 5"/>
            <p:cNvGrpSpPr/>
            <p:nvPr/>
          </p:nvGrpSpPr>
          <p:grpSpPr>
            <a:xfrm>
              <a:off x="2080457" y="2768343"/>
              <a:ext cx="255198" cy="261610"/>
              <a:chOff x="4033946" y="330026"/>
              <a:chExt cx="369435" cy="3787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081612" y="3439951"/>
              <a:ext cx="255198" cy="261610"/>
              <a:chOff x="4033946" y="330026"/>
              <a:chExt cx="369435" cy="378718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080457" y="4060442"/>
              <a:ext cx="255198" cy="261610"/>
              <a:chOff x="4033946" y="330026"/>
              <a:chExt cx="369435" cy="378718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</p:grpSp>
        <p:cxnSp>
          <p:nvCxnSpPr>
            <p:cNvPr id="16" name="Straight Arrow Connector 15"/>
            <p:cNvCxnSpPr>
              <a:stCxn id="15" idx="0"/>
              <a:endCxn id="12" idx="2"/>
            </p:cNvCxnSpPr>
            <p:nvPr/>
          </p:nvCxnSpPr>
          <p:spPr>
            <a:xfrm flipV="1">
              <a:off x="2208056" y="3701561"/>
              <a:ext cx="1155" cy="358881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/>
            <p:cNvGrpSpPr/>
            <p:nvPr/>
          </p:nvGrpSpPr>
          <p:grpSpPr>
            <a:xfrm>
              <a:off x="1644753" y="3440809"/>
              <a:ext cx="255198" cy="261610"/>
              <a:chOff x="4033946" y="330026"/>
              <a:chExt cx="369435" cy="378718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</p:grpSp>
        <p:cxnSp>
          <p:nvCxnSpPr>
            <p:cNvPr id="20" name="Straight Arrow Connector 19"/>
            <p:cNvCxnSpPr>
              <a:stCxn id="19" idx="0"/>
              <a:endCxn id="8" idx="2"/>
            </p:cNvCxnSpPr>
            <p:nvPr/>
          </p:nvCxnSpPr>
          <p:spPr>
            <a:xfrm flipV="1">
              <a:off x="1772352" y="3029953"/>
              <a:ext cx="435704" cy="410856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0"/>
              <a:endCxn id="8" idx="2"/>
            </p:cNvCxnSpPr>
            <p:nvPr/>
          </p:nvCxnSpPr>
          <p:spPr>
            <a:xfrm flipH="1" flipV="1">
              <a:off x="2208056" y="3029953"/>
              <a:ext cx="1155" cy="40999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2462099" y="3439951"/>
              <a:ext cx="255198" cy="261610"/>
              <a:chOff x="4033946" y="330026"/>
              <a:chExt cx="369435" cy="37871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</p:grpSp>
        <p:cxnSp>
          <p:nvCxnSpPr>
            <p:cNvPr id="26" name="Straight Arrow Connector 25"/>
            <p:cNvCxnSpPr>
              <a:stCxn id="25" idx="0"/>
              <a:endCxn id="8" idx="2"/>
            </p:cNvCxnSpPr>
            <p:nvPr/>
          </p:nvCxnSpPr>
          <p:spPr>
            <a:xfrm flipH="1" flipV="1">
              <a:off x="2208056" y="3029953"/>
              <a:ext cx="381642" cy="409998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654591" y="4060442"/>
              <a:ext cx="255198" cy="261610"/>
              <a:chOff x="4033946" y="330026"/>
              <a:chExt cx="369435" cy="37871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</p:grpSp>
        <p:cxnSp>
          <p:nvCxnSpPr>
            <p:cNvPr id="31" name="Straight Arrow Connector 30"/>
            <p:cNvCxnSpPr>
              <a:stCxn id="30" idx="0"/>
              <a:endCxn id="19" idx="2"/>
            </p:cNvCxnSpPr>
            <p:nvPr/>
          </p:nvCxnSpPr>
          <p:spPr>
            <a:xfrm flipH="1" flipV="1">
              <a:off x="1772352" y="3702419"/>
              <a:ext cx="9838" cy="358023"/>
            </a:xfrm>
            <a:prstGeom prst="straightConnector1">
              <a:avLst/>
            </a:prstGeom>
            <a:ln>
              <a:solidFill>
                <a:srgbClr val="B6A47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673222" y="3439951"/>
            <a:ext cx="255198" cy="261610"/>
            <a:chOff x="4033946" y="330026"/>
            <a:chExt cx="369435" cy="378718"/>
          </a:xfrm>
        </p:grpSpPr>
        <p:sp>
          <p:nvSpPr>
            <p:cNvPr id="34" name="Oval 3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300663" y="2645953"/>
            <a:ext cx="2527768" cy="2854735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3"/>
            <a:ext cx="499295" cy="261610"/>
            <a:chOff x="4025391" y="338512"/>
            <a:chExt cx="722799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1" y="338512"/>
              <a:ext cx="72279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9439415" y="2768343"/>
            <a:ext cx="255198" cy="261610"/>
            <a:chOff x="4033946" y="330026"/>
            <a:chExt cx="369435" cy="378718"/>
          </a:xfrm>
        </p:grpSpPr>
        <p:sp>
          <p:nvSpPr>
            <p:cNvPr id="84" name="Oval 8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sp>
        <p:nvSpPr>
          <p:cNvPr id="86" name="Rounded Rectangle 85"/>
          <p:cNvSpPr/>
          <p:nvPr/>
        </p:nvSpPr>
        <p:spPr>
          <a:xfrm>
            <a:off x="8816566" y="2645953"/>
            <a:ext cx="1457608" cy="182080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9003712" y="3440809"/>
            <a:ext cx="348519" cy="261610"/>
            <a:chOff x="4033945" y="330026"/>
            <a:chExt cx="504530" cy="378718"/>
          </a:xfrm>
        </p:grpSpPr>
        <p:sp>
          <p:nvSpPr>
            <p:cNvPr id="95" name="Oval 9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97" name="Straight Arrow Connector 96"/>
          <p:cNvCxnSpPr>
            <a:stCxn id="96" idx="0"/>
            <a:endCxn id="85" idx="2"/>
          </p:cNvCxnSpPr>
          <p:nvPr/>
        </p:nvCxnSpPr>
        <p:spPr>
          <a:xfrm flipV="1">
            <a:off x="9177972" y="302995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086250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1</a:t>
            </a:r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A874140-FFD9-F042-AFB1-183012C87A6A}"/>
              </a:ext>
            </a:extLst>
          </p:cNvPr>
          <p:cNvCxnSpPr>
            <a:cxnSpLocks/>
            <a:stCxn id="35" idx="0"/>
            <a:endCxn id="85" idx="2"/>
          </p:cNvCxnSpPr>
          <p:nvPr/>
        </p:nvCxnSpPr>
        <p:spPr>
          <a:xfrm flipH="1" flipV="1">
            <a:off x="9567014" y="3029953"/>
            <a:ext cx="233807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93B09C-8616-E142-941A-A54C8E7803A4}"/>
              </a:ext>
            </a:extLst>
          </p:cNvPr>
          <p:cNvCxnSpPr>
            <a:stCxn id="8" idx="0"/>
            <a:endCxn id="60" idx="2"/>
          </p:cNvCxnSpPr>
          <p:nvPr/>
        </p:nvCxnSpPr>
        <p:spPr>
          <a:xfrm flipV="1">
            <a:off x="6093119" y="3029953"/>
            <a:ext cx="1028152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B76D2B8-485E-CB43-BE1C-5F918A4657F8}"/>
              </a:ext>
            </a:extLst>
          </p:cNvPr>
          <p:cNvCxnSpPr>
            <a:cxnSpLocks/>
            <a:stCxn id="85" idx="0"/>
            <a:endCxn id="60" idx="2"/>
          </p:cNvCxnSpPr>
          <p:nvPr/>
        </p:nvCxnSpPr>
        <p:spPr>
          <a:xfrm rot="16200000" flipH="1" flipV="1">
            <a:off x="8213338" y="1676276"/>
            <a:ext cx="261610" cy="2445743"/>
          </a:xfrm>
          <a:prstGeom prst="curvedConnector5">
            <a:avLst>
              <a:gd name="adj1" fmla="val -87382"/>
              <a:gd name="adj2" fmla="val 50000"/>
              <a:gd name="adj3" fmla="val 187382"/>
            </a:avLst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8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40" y="1220430"/>
            <a:ext cx="11187258" cy="1147939"/>
          </a:xfrm>
        </p:spPr>
        <p:txBody>
          <a:bodyPr/>
          <a:lstStyle/>
          <a:p>
            <a:r>
              <a:rPr lang="en-US" dirty="0"/>
              <a:t>Given the following disjoint-set what would be the result of the following calls on union if we add the “union-by-rank” optimization. Draw the forest at each stage with corresponding ranks for each tree.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542483" y="6325254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sp>
        <p:nvSpPr>
          <p:cNvPr id="61" name="Rounded Rectangle 60"/>
          <p:cNvSpPr/>
          <p:nvPr/>
        </p:nvSpPr>
        <p:spPr>
          <a:xfrm>
            <a:off x="5260063" y="2645953"/>
            <a:ext cx="3730028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335440" y="4070156"/>
            <a:ext cx="331115" cy="261610"/>
            <a:chOff x="4033945" y="330026"/>
            <a:chExt cx="47933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68" name="Straight Arrow Connector 67"/>
          <p:cNvCxnSpPr>
            <a:stCxn id="67" idx="0"/>
            <a:endCxn id="76" idx="4"/>
          </p:cNvCxnSpPr>
          <p:nvPr/>
        </p:nvCxnSpPr>
        <p:spPr>
          <a:xfrm flipV="1">
            <a:off x="7500998" y="3691537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70" name="Oval 6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72" name="Straight Arrow Connector 71"/>
          <p:cNvCxnSpPr>
            <a:stCxn id="71" idx="0"/>
            <a:endCxn id="60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3" idx="0"/>
            <a:endCxn id="60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7369407" y="3445814"/>
            <a:ext cx="372764" cy="261610"/>
            <a:chOff x="4025392" y="338513"/>
            <a:chExt cx="539628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25392" y="338513"/>
              <a:ext cx="539628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78" name="Straight Arrow Connector 77"/>
          <p:cNvCxnSpPr>
            <a:stCxn id="76" idx="0"/>
            <a:endCxn id="60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ontent Placeholder 2"/>
          <p:cNvSpPr txBox="1">
            <a:spLocks/>
          </p:cNvSpPr>
          <p:nvPr/>
        </p:nvSpPr>
        <p:spPr>
          <a:xfrm>
            <a:off x="429502" y="4876854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13)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union(4, 12)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union(2, 8)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899462" y="3447402"/>
            <a:ext cx="255198" cy="261610"/>
            <a:chOff x="4033946" y="330026"/>
            <a:chExt cx="369435" cy="378718"/>
          </a:xfrm>
        </p:grpSpPr>
        <p:sp>
          <p:nvSpPr>
            <p:cNvPr id="81" name="Oval 8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900617" y="4119010"/>
            <a:ext cx="255198" cy="261610"/>
            <a:chOff x="4033946" y="330026"/>
            <a:chExt cx="369435" cy="378718"/>
          </a:xfrm>
        </p:grpSpPr>
        <p:sp>
          <p:nvSpPr>
            <p:cNvPr id="88" name="Oval 8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899462" y="4739501"/>
            <a:ext cx="255198" cy="261610"/>
            <a:chOff x="4033946" y="330026"/>
            <a:chExt cx="369435" cy="378718"/>
          </a:xfrm>
        </p:grpSpPr>
        <p:sp>
          <p:nvSpPr>
            <p:cNvPr id="91" name="Oval 9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93" name="Straight Arrow Connector 92"/>
          <p:cNvCxnSpPr>
            <a:stCxn id="92" idx="0"/>
            <a:endCxn id="89" idx="2"/>
          </p:cNvCxnSpPr>
          <p:nvPr/>
        </p:nvCxnSpPr>
        <p:spPr>
          <a:xfrm flipV="1">
            <a:off x="6027061" y="4380620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5463758" y="4119868"/>
            <a:ext cx="255198" cy="261610"/>
            <a:chOff x="4033946" y="330026"/>
            <a:chExt cx="369435" cy="378718"/>
          </a:xfrm>
        </p:grpSpPr>
        <p:sp>
          <p:nvSpPr>
            <p:cNvPr id="100" name="Oval 9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</a:t>
              </a:r>
            </a:p>
          </p:txBody>
        </p:sp>
      </p:grpSp>
      <p:cxnSp>
        <p:nvCxnSpPr>
          <p:cNvPr id="102" name="Straight Arrow Connector 101"/>
          <p:cNvCxnSpPr>
            <a:stCxn id="101" idx="0"/>
            <a:endCxn id="82" idx="2"/>
          </p:cNvCxnSpPr>
          <p:nvPr/>
        </p:nvCxnSpPr>
        <p:spPr>
          <a:xfrm flipV="1">
            <a:off x="5591357" y="3709012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89" idx="0"/>
            <a:endCxn id="82" idx="2"/>
          </p:cNvCxnSpPr>
          <p:nvPr/>
        </p:nvCxnSpPr>
        <p:spPr>
          <a:xfrm flipH="1" flipV="1">
            <a:off x="6027061" y="3709012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281104" y="4119010"/>
            <a:ext cx="255198" cy="261610"/>
            <a:chOff x="4033946" y="330026"/>
            <a:chExt cx="369435" cy="378718"/>
          </a:xfrm>
        </p:grpSpPr>
        <p:sp>
          <p:nvSpPr>
            <p:cNvPr id="105" name="Oval 10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07" name="Straight Arrow Connector 106"/>
          <p:cNvCxnSpPr>
            <a:stCxn id="106" idx="0"/>
            <a:endCxn id="82" idx="2"/>
          </p:cNvCxnSpPr>
          <p:nvPr/>
        </p:nvCxnSpPr>
        <p:spPr>
          <a:xfrm flipH="1" flipV="1">
            <a:off x="6027061" y="3709012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473596" y="4739501"/>
            <a:ext cx="255198" cy="261610"/>
            <a:chOff x="4033946" y="330026"/>
            <a:chExt cx="369435" cy="378718"/>
          </a:xfrm>
        </p:grpSpPr>
        <p:sp>
          <p:nvSpPr>
            <p:cNvPr id="109" name="Oval 10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cxnSp>
        <p:nvCxnSpPr>
          <p:cNvPr id="111" name="Straight Arrow Connector 110"/>
          <p:cNvCxnSpPr>
            <a:stCxn id="110" idx="0"/>
            <a:endCxn id="101" idx="2"/>
          </p:cNvCxnSpPr>
          <p:nvPr/>
        </p:nvCxnSpPr>
        <p:spPr>
          <a:xfrm flipH="1" flipV="1">
            <a:off x="5591357" y="4381478"/>
            <a:ext cx="9838" cy="358023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82" idx="0"/>
            <a:endCxn id="60" idx="2"/>
          </p:cNvCxnSpPr>
          <p:nvPr/>
        </p:nvCxnSpPr>
        <p:spPr>
          <a:xfrm flipV="1">
            <a:off x="6027061" y="3029953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8552611" y="4085319"/>
            <a:ext cx="255198" cy="261610"/>
            <a:chOff x="4033946" y="330026"/>
            <a:chExt cx="369435" cy="378718"/>
          </a:xfrm>
        </p:grpSpPr>
        <p:sp>
          <p:nvSpPr>
            <p:cNvPr id="126" name="Oval 1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8250261" y="3406253"/>
            <a:ext cx="255198" cy="261610"/>
            <a:chOff x="4033946" y="330026"/>
            <a:chExt cx="369435" cy="378718"/>
          </a:xfrm>
        </p:grpSpPr>
        <p:sp>
          <p:nvSpPr>
            <p:cNvPr id="129" name="Oval 1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814558" y="4078719"/>
            <a:ext cx="348519" cy="261610"/>
            <a:chOff x="4033945" y="330026"/>
            <a:chExt cx="504530" cy="378718"/>
          </a:xfrm>
        </p:grpSpPr>
        <p:sp>
          <p:nvSpPr>
            <p:cNvPr id="132" name="Oval 13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134" name="Straight Arrow Connector 133"/>
          <p:cNvCxnSpPr>
            <a:stCxn id="133" idx="0"/>
            <a:endCxn id="130" idx="2"/>
          </p:cNvCxnSpPr>
          <p:nvPr/>
        </p:nvCxnSpPr>
        <p:spPr>
          <a:xfrm flipV="1">
            <a:off x="7988818" y="366786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0"/>
            <a:endCxn id="130" idx="2"/>
          </p:cNvCxnSpPr>
          <p:nvPr/>
        </p:nvCxnSpPr>
        <p:spPr>
          <a:xfrm flipH="1" flipV="1">
            <a:off x="8377860" y="3667863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0"/>
            <a:endCxn id="60" idx="2"/>
          </p:cNvCxnSpPr>
          <p:nvPr/>
        </p:nvCxnSpPr>
        <p:spPr>
          <a:xfrm flipH="1" flipV="1">
            <a:off x="7121271" y="3029953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ontent Placeholder 2"/>
          <p:cNvSpPr txBox="1">
            <a:spLocks/>
          </p:cNvSpPr>
          <p:nvPr/>
        </p:nvSpPr>
        <p:spPr>
          <a:xfrm>
            <a:off x="437811" y="5978673"/>
            <a:ext cx="11187258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Does this improve the worst case runtimes?</a:t>
            </a:r>
          </a:p>
          <a:p>
            <a:r>
              <a:rPr lang="en-US" sz="2000" dirty="0" err="1">
                <a:solidFill>
                  <a:srgbClr val="4C3282"/>
                </a:solidFill>
              </a:rPr>
              <a:t>findSet</a:t>
            </a:r>
            <a:r>
              <a:rPr lang="en-US" sz="2000" dirty="0">
                <a:solidFill>
                  <a:srgbClr val="4C3282"/>
                </a:solidFill>
              </a:rPr>
              <a:t> is more likely to be O(log(n)) than O(n)</a:t>
            </a:r>
          </a:p>
        </p:txBody>
      </p:sp>
    </p:spTree>
    <p:extLst>
      <p:ext uri="{BB962C8B-B14F-4D97-AF65-F5344CB8AC3E}">
        <p14:creationId xmlns:p14="http://schemas.microsoft.com/office/powerpoint/2010/main" val="17010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findSet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6A479"/>
                </a:solidFill>
              </a:rPr>
              <a:t>Problem: </a:t>
            </a:r>
            <a:r>
              <a:rPr lang="en-US" dirty="0"/>
              <a:t>Every time we call </a:t>
            </a:r>
            <a:r>
              <a:rPr lang="en-US" dirty="0" err="1"/>
              <a:t>findSet</a:t>
            </a:r>
            <a:r>
              <a:rPr lang="en-US" dirty="0"/>
              <a:t>() you must traverse all the levels of the tree to find representative</a:t>
            </a:r>
          </a:p>
          <a:p>
            <a:r>
              <a:rPr lang="en-US" dirty="0">
                <a:solidFill>
                  <a:srgbClr val="B6A479"/>
                </a:solidFill>
              </a:rPr>
              <a:t>Solution: Path Compression</a:t>
            </a:r>
          </a:p>
          <a:p>
            <a:pPr lvl="1"/>
            <a:r>
              <a:rPr lang="en-US" dirty="0"/>
              <a:t>Collapse tree into fewer levels by updating parent pointer of each node you visit</a:t>
            </a:r>
          </a:p>
          <a:p>
            <a:pPr lvl="1"/>
            <a:r>
              <a:rPr lang="en-US" dirty="0"/>
              <a:t>Whenever you call </a:t>
            </a:r>
            <a:r>
              <a:rPr lang="en-US" dirty="0" err="1"/>
              <a:t>findSet</a:t>
            </a:r>
            <a:r>
              <a:rPr lang="en-US" dirty="0"/>
              <a:t>() update each node you touch’s parent pointer to point directly to </a:t>
            </a:r>
            <a:r>
              <a:rPr lang="en-US" dirty="0" err="1"/>
              <a:t>overallRoot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219192" y="3863812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11307" y="4525396"/>
            <a:ext cx="326307" cy="261611"/>
            <a:chOff x="4020857" y="315514"/>
            <a:chExt cx="472375" cy="378719"/>
          </a:xfrm>
        </p:grpSpPr>
        <p:sp>
          <p:nvSpPr>
            <p:cNvPr id="10" name="Oval 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60960" y="5165625"/>
            <a:ext cx="331115" cy="261610"/>
            <a:chOff x="4033945" y="330026"/>
            <a:chExt cx="479336" cy="378718"/>
          </a:xfrm>
        </p:grpSpPr>
        <p:sp>
          <p:nvSpPr>
            <p:cNvPr id="13" name="Oval 1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15" name="Straight Arrow Connector 14"/>
          <p:cNvCxnSpPr>
            <a:stCxn id="14" idx="0"/>
            <a:endCxn id="22" idx="4"/>
          </p:cNvCxnSpPr>
          <p:nvPr/>
        </p:nvCxnSpPr>
        <p:spPr>
          <a:xfrm flipV="1">
            <a:off x="5726518" y="4787006"/>
            <a:ext cx="6299" cy="37861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83488" y="4536278"/>
            <a:ext cx="255198" cy="261610"/>
            <a:chOff x="4033946" y="330026"/>
            <a:chExt cx="369435" cy="378718"/>
          </a:xfrm>
        </p:grpSpPr>
        <p:sp>
          <p:nvSpPr>
            <p:cNvPr id="17" name="Oval 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19" name="Straight Arrow Connector 18"/>
          <p:cNvCxnSpPr>
            <a:stCxn id="18" idx="0"/>
            <a:endCxn id="8" idx="2"/>
          </p:cNvCxnSpPr>
          <p:nvPr/>
        </p:nvCxnSpPr>
        <p:spPr>
          <a:xfrm flipV="1">
            <a:off x="4911087" y="4125422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8" idx="2"/>
          </p:cNvCxnSpPr>
          <p:nvPr/>
        </p:nvCxnSpPr>
        <p:spPr>
          <a:xfrm flipH="1" flipV="1">
            <a:off x="5346791" y="4125422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594929" y="4541283"/>
            <a:ext cx="396939" cy="261610"/>
            <a:chOff x="4025391" y="338513"/>
            <a:chExt cx="574624" cy="378718"/>
          </a:xfrm>
        </p:grpSpPr>
        <p:sp>
          <p:nvSpPr>
            <p:cNvPr id="22" name="Oval 2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25391" y="338513"/>
              <a:ext cx="57462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24" name="Straight Arrow Connector 23"/>
          <p:cNvCxnSpPr>
            <a:stCxn id="22" idx="0"/>
            <a:endCxn id="8" idx="2"/>
          </p:cNvCxnSpPr>
          <p:nvPr/>
        </p:nvCxnSpPr>
        <p:spPr>
          <a:xfrm flipH="1" flipV="1">
            <a:off x="5346791" y="4125422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124982" y="4542871"/>
            <a:ext cx="255198" cy="261610"/>
            <a:chOff x="4033946" y="330026"/>
            <a:chExt cx="369435" cy="378718"/>
          </a:xfrm>
        </p:grpSpPr>
        <p:sp>
          <p:nvSpPr>
            <p:cNvPr id="26" name="Oval 2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126137" y="5214479"/>
            <a:ext cx="255198" cy="261610"/>
            <a:chOff x="4033946" y="330026"/>
            <a:chExt cx="369435" cy="378718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24982" y="5834970"/>
            <a:ext cx="255198" cy="261610"/>
            <a:chOff x="4033946" y="330026"/>
            <a:chExt cx="369435" cy="378718"/>
          </a:xfrm>
        </p:grpSpPr>
        <p:sp>
          <p:nvSpPr>
            <p:cNvPr id="32" name="Oval 3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34" name="Straight Arrow Connector 33"/>
          <p:cNvCxnSpPr>
            <a:stCxn id="33" idx="0"/>
            <a:endCxn id="30" idx="2"/>
          </p:cNvCxnSpPr>
          <p:nvPr/>
        </p:nvCxnSpPr>
        <p:spPr>
          <a:xfrm flipV="1">
            <a:off x="4252581" y="5476089"/>
            <a:ext cx="1155" cy="358881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0"/>
            <a:endCxn id="27" idx="2"/>
          </p:cNvCxnSpPr>
          <p:nvPr/>
        </p:nvCxnSpPr>
        <p:spPr>
          <a:xfrm flipH="1" flipV="1">
            <a:off x="4252581" y="4804481"/>
            <a:ext cx="1155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506624" y="5214479"/>
            <a:ext cx="255198" cy="261610"/>
            <a:chOff x="4033946" y="330026"/>
            <a:chExt cx="369435" cy="378718"/>
          </a:xfrm>
        </p:grpSpPr>
        <p:sp>
          <p:nvSpPr>
            <p:cNvPr id="41" name="Oval 4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43" name="Straight Arrow Connector 42"/>
          <p:cNvCxnSpPr>
            <a:stCxn id="42" idx="0"/>
            <a:endCxn id="27" idx="2"/>
          </p:cNvCxnSpPr>
          <p:nvPr/>
        </p:nvCxnSpPr>
        <p:spPr>
          <a:xfrm flipH="1" flipV="1">
            <a:off x="4252581" y="4804481"/>
            <a:ext cx="381642" cy="40999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0"/>
            <a:endCxn id="8" idx="2"/>
          </p:cNvCxnSpPr>
          <p:nvPr/>
        </p:nvCxnSpPr>
        <p:spPr>
          <a:xfrm flipV="1">
            <a:off x="4252581" y="4125422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6778131" y="5180788"/>
            <a:ext cx="255198" cy="261610"/>
            <a:chOff x="4033946" y="330026"/>
            <a:chExt cx="369435" cy="378718"/>
          </a:xfrm>
        </p:grpSpPr>
        <p:sp>
          <p:nvSpPr>
            <p:cNvPr id="50" name="Oval 4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5781" y="4501722"/>
            <a:ext cx="255198" cy="261610"/>
            <a:chOff x="4033946" y="330026"/>
            <a:chExt cx="369435" cy="378718"/>
          </a:xfrm>
        </p:grpSpPr>
        <p:sp>
          <p:nvSpPr>
            <p:cNvPr id="53" name="Oval 5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40078" y="5174188"/>
            <a:ext cx="348519" cy="261610"/>
            <a:chOff x="4033945" y="330026"/>
            <a:chExt cx="504530" cy="378718"/>
          </a:xfrm>
        </p:grpSpPr>
        <p:sp>
          <p:nvSpPr>
            <p:cNvPr id="56" name="Oval 5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58" name="Straight Arrow Connector 57"/>
          <p:cNvCxnSpPr>
            <a:stCxn id="57" idx="0"/>
            <a:endCxn id="54" idx="2"/>
          </p:cNvCxnSpPr>
          <p:nvPr/>
        </p:nvCxnSpPr>
        <p:spPr>
          <a:xfrm flipV="1">
            <a:off x="6214338" y="4763332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1" idx="0"/>
            <a:endCxn id="54" idx="2"/>
          </p:cNvCxnSpPr>
          <p:nvPr/>
        </p:nvCxnSpPr>
        <p:spPr>
          <a:xfrm flipH="1" flipV="1">
            <a:off x="6603380" y="4763332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4" idx="0"/>
            <a:endCxn id="8" idx="2"/>
          </p:cNvCxnSpPr>
          <p:nvPr/>
        </p:nvCxnSpPr>
        <p:spPr>
          <a:xfrm flipH="1" flipV="1">
            <a:off x="5346791" y="4125422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3481777" y="3808736"/>
            <a:ext cx="3730028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62221" y="339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sp>
        <p:nvSpPr>
          <p:cNvPr id="63" name="Content Placeholder 2"/>
          <p:cNvSpPr txBox="1">
            <a:spLocks/>
          </p:cNvSpPr>
          <p:nvPr/>
        </p:nvSpPr>
        <p:spPr>
          <a:xfrm>
            <a:off x="438479" y="3828376"/>
            <a:ext cx="2295080" cy="114793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cxnSp>
        <p:nvCxnSpPr>
          <p:cNvPr id="65" name="Curved Connector 64"/>
          <p:cNvCxnSpPr>
            <a:stCxn id="33" idx="0"/>
            <a:endCxn id="8" idx="2"/>
          </p:cNvCxnSpPr>
          <p:nvPr/>
        </p:nvCxnSpPr>
        <p:spPr>
          <a:xfrm rot="5400000" flipH="1" flipV="1">
            <a:off x="3944912" y="4433091"/>
            <a:ext cx="1709548" cy="1094210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0" idx="0"/>
            <a:endCxn id="8" idx="2"/>
          </p:cNvCxnSpPr>
          <p:nvPr/>
        </p:nvCxnSpPr>
        <p:spPr>
          <a:xfrm rot="5400000" flipH="1" flipV="1">
            <a:off x="4255735" y="4123424"/>
            <a:ext cx="1089057" cy="1093055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9384924" y="3863812"/>
            <a:ext cx="255198" cy="261610"/>
            <a:chOff x="4033946" y="330026"/>
            <a:chExt cx="369435" cy="378718"/>
          </a:xfrm>
        </p:grpSpPr>
        <p:sp>
          <p:nvSpPr>
            <p:cNvPr id="71" name="Oval 7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712657" y="4599452"/>
            <a:ext cx="326307" cy="261611"/>
            <a:chOff x="4020857" y="315514"/>
            <a:chExt cx="472375" cy="378719"/>
          </a:xfrm>
        </p:grpSpPr>
        <p:sp>
          <p:nvSpPr>
            <p:cNvPr id="74" name="Oval 7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0270587" y="5255149"/>
            <a:ext cx="331115" cy="261610"/>
            <a:chOff x="4033945" y="330026"/>
            <a:chExt cx="479336" cy="378718"/>
          </a:xfrm>
        </p:grpSpPr>
        <p:sp>
          <p:nvSpPr>
            <p:cNvPr id="77" name="Oval 7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33945" y="330026"/>
              <a:ext cx="47933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79" name="Straight Arrow Connector 78"/>
          <p:cNvCxnSpPr>
            <a:stCxn id="78" idx="0"/>
            <a:endCxn id="86" idx="4"/>
          </p:cNvCxnSpPr>
          <p:nvPr/>
        </p:nvCxnSpPr>
        <p:spPr>
          <a:xfrm flipV="1">
            <a:off x="10436145" y="4845175"/>
            <a:ext cx="6298" cy="40997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9321125" y="4599452"/>
            <a:ext cx="255198" cy="261610"/>
            <a:chOff x="4033946" y="330026"/>
            <a:chExt cx="369435" cy="378718"/>
          </a:xfrm>
        </p:grpSpPr>
        <p:sp>
          <p:nvSpPr>
            <p:cNvPr id="81" name="Oval 8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cxnSp>
        <p:nvCxnSpPr>
          <p:cNvPr id="83" name="Straight Arrow Connector 82"/>
          <p:cNvCxnSpPr>
            <a:stCxn id="82" idx="0"/>
            <a:endCxn id="72" idx="2"/>
          </p:cNvCxnSpPr>
          <p:nvPr/>
        </p:nvCxnSpPr>
        <p:spPr>
          <a:xfrm flipV="1">
            <a:off x="9448724" y="4125422"/>
            <a:ext cx="63799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4" idx="0"/>
            <a:endCxn id="72" idx="2"/>
          </p:cNvCxnSpPr>
          <p:nvPr/>
        </p:nvCxnSpPr>
        <p:spPr>
          <a:xfrm flipH="1" flipV="1">
            <a:off x="9512523" y="4125422"/>
            <a:ext cx="341155" cy="49151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0304552" y="4599452"/>
            <a:ext cx="414831" cy="261610"/>
            <a:chOff x="4025391" y="338513"/>
            <a:chExt cx="600526" cy="378718"/>
          </a:xfrm>
        </p:grpSpPr>
        <p:sp>
          <p:nvSpPr>
            <p:cNvPr id="86" name="Oval 8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025391" y="338513"/>
              <a:ext cx="600526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cxnSp>
        <p:nvCxnSpPr>
          <p:cNvPr id="88" name="Straight Arrow Connector 87"/>
          <p:cNvCxnSpPr>
            <a:stCxn id="86" idx="0"/>
            <a:endCxn id="72" idx="2"/>
          </p:cNvCxnSpPr>
          <p:nvPr/>
        </p:nvCxnSpPr>
        <p:spPr>
          <a:xfrm flipH="1" flipV="1">
            <a:off x="9512523" y="4125422"/>
            <a:ext cx="929920" cy="4756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8843456" y="4599452"/>
            <a:ext cx="255198" cy="261610"/>
            <a:chOff x="4033946" y="330026"/>
            <a:chExt cx="369435" cy="378718"/>
          </a:xfrm>
        </p:grpSpPr>
        <p:sp>
          <p:nvSpPr>
            <p:cNvPr id="90" name="Oval 8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218731" y="4599452"/>
            <a:ext cx="255198" cy="261610"/>
            <a:chOff x="4033946" y="330026"/>
            <a:chExt cx="369435" cy="378718"/>
          </a:xfrm>
        </p:grpSpPr>
        <p:sp>
          <p:nvSpPr>
            <p:cNvPr id="93" name="Oval 9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728508" y="4599452"/>
            <a:ext cx="255198" cy="261610"/>
            <a:chOff x="4033946" y="330026"/>
            <a:chExt cx="369435" cy="378718"/>
          </a:xfrm>
        </p:grpSpPr>
        <p:sp>
          <p:nvSpPr>
            <p:cNvPr id="96" name="Oval 9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cxnSp>
        <p:nvCxnSpPr>
          <p:cNvPr id="98" name="Straight Arrow Connector 97"/>
          <p:cNvCxnSpPr>
            <a:stCxn id="97" idx="0"/>
            <a:endCxn id="72" idx="2"/>
          </p:cNvCxnSpPr>
          <p:nvPr/>
        </p:nvCxnSpPr>
        <p:spPr>
          <a:xfrm flipV="1">
            <a:off x="7856107" y="4125422"/>
            <a:ext cx="1656416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0"/>
            <a:endCxn id="72" idx="2"/>
          </p:cNvCxnSpPr>
          <p:nvPr/>
        </p:nvCxnSpPr>
        <p:spPr>
          <a:xfrm flipV="1">
            <a:off x="8346330" y="4125422"/>
            <a:ext cx="1166193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9225098" y="5255149"/>
            <a:ext cx="255198" cy="261610"/>
            <a:chOff x="4033946" y="330026"/>
            <a:chExt cx="369435" cy="378718"/>
          </a:xfrm>
        </p:grpSpPr>
        <p:sp>
          <p:nvSpPr>
            <p:cNvPr id="105" name="Oval 10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07" name="Straight Arrow Connector 106"/>
          <p:cNvCxnSpPr>
            <a:stCxn id="106" idx="0"/>
            <a:endCxn id="91" idx="2"/>
          </p:cNvCxnSpPr>
          <p:nvPr/>
        </p:nvCxnSpPr>
        <p:spPr>
          <a:xfrm flipH="1" flipV="1">
            <a:off x="8971055" y="4861062"/>
            <a:ext cx="381642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1" idx="0"/>
            <a:endCxn id="72" idx="2"/>
          </p:cNvCxnSpPr>
          <p:nvPr/>
        </p:nvCxnSpPr>
        <p:spPr>
          <a:xfrm flipV="1">
            <a:off x="8971055" y="4125422"/>
            <a:ext cx="541468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320255" y="5255149"/>
            <a:ext cx="255198" cy="261610"/>
            <a:chOff x="4033946" y="330026"/>
            <a:chExt cx="369435" cy="378718"/>
          </a:xfrm>
        </p:grpSpPr>
        <p:sp>
          <p:nvSpPr>
            <p:cNvPr id="114" name="Oval 11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1000211" y="4599452"/>
            <a:ext cx="255198" cy="261610"/>
            <a:chOff x="4033946" y="330026"/>
            <a:chExt cx="369435" cy="378718"/>
          </a:xfrm>
        </p:grpSpPr>
        <p:sp>
          <p:nvSpPr>
            <p:cNvPr id="117" name="Oval 11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719386" y="5255149"/>
            <a:ext cx="348519" cy="261610"/>
            <a:chOff x="4033945" y="330026"/>
            <a:chExt cx="504530" cy="378718"/>
          </a:xfrm>
        </p:grpSpPr>
        <p:sp>
          <p:nvSpPr>
            <p:cNvPr id="120" name="Oval 119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122" name="Straight Arrow Connector 121"/>
          <p:cNvCxnSpPr>
            <a:stCxn id="121" idx="0"/>
            <a:endCxn id="118" idx="2"/>
          </p:cNvCxnSpPr>
          <p:nvPr/>
        </p:nvCxnSpPr>
        <p:spPr>
          <a:xfrm flipV="1">
            <a:off x="10893646" y="4861062"/>
            <a:ext cx="234164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15" idx="0"/>
            <a:endCxn id="118" idx="2"/>
          </p:cNvCxnSpPr>
          <p:nvPr/>
        </p:nvCxnSpPr>
        <p:spPr>
          <a:xfrm flipH="1" flipV="1">
            <a:off x="11127810" y="4861062"/>
            <a:ext cx="320044" cy="394087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8" idx="0"/>
            <a:endCxn id="72" idx="2"/>
          </p:cNvCxnSpPr>
          <p:nvPr/>
        </p:nvCxnSpPr>
        <p:spPr>
          <a:xfrm flipH="1" flipV="1">
            <a:off x="9512523" y="4125422"/>
            <a:ext cx="1615287" cy="47403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124"/>
          <p:cNvSpPr/>
          <p:nvPr/>
        </p:nvSpPr>
        <p:spPr>
          <a:xfrm>
            <a:off x="7647509" y="3808736"/>
            <a:ext cx="4034161" cy="257789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27953" y="339788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sp>
        <p:nvSpPr>
          <p:cNvPr id="133" name="Content Placeholder 2"/>
          <p:cNvSpPr txBox="1">
            <a:spLocks/>
          </p:cNvSpPr>
          <p:nvPr/>
        </p:nvSpPr>
        <p:spPr>
          <a:xfrm>
            <a:off x="504721" y="4931897"/>
            <a:ext cx="2653650" cy="1147939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Does this improve the worst case runtimes?</a:t>
            </a:r>
          </a:p>
          <a:p>
            <a:r>
              <a:rPr lang="en-US" sz="2000" dirty="0" err="1">
                <a:solidFill>
                  <a:srgbClr val="4C3282"/>
                </a:solidFill>
              </a:rPr>
              <a:t>findSet</a:t>
            </a:r>
            <a:r>
              <a:rPr lang="en-US" sz="2000" dirty="0">
                <a:solidFill>
                  <a:srgbClr val="4C3282"/>
                </a:solidFill>
              </a:rPr>
              <a:t> is more likely to be O(1) than O(log(n))</a:t>
            </a:r>
          </a:p>
        </p:txBody>
      </p:sp>
    </p:spTree>
    <p:extLst>
      <p:ext uri="{BB962C8B-B14F-4D97-AF65-F5344CB8AC3E}">
        <p14:creationId xmlns:p14="http://schemas.microsoft.com/office/powerpoint/2010/main" val="40463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union-by-rank and path-compression optimized implementations of disjoint-sets draw the resulting forest caused by these calls: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makeSet(a)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makeSet(b)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makeSet(d)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makeSet(h)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union(c,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union(d, e)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union(a, c)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h)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union(g, f)</a:t>
            </a:r>
          </a:p>
          <a:p>
            <a:pPr marL="228600" indent="-228600">
              <a:spcBef>
                <a:spcPts val="600"/>
              </a:spcBef>
              <a:buClr>
                <a:srgbClr val="B6A479"/>
              </a:buClr>
              <a:buFont typeface="+mj-lt"/>
              <a:buAutoNum type="arabicPeriod"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union(b,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993672" y="2768343"/>
            <a:ext cx="255198" cy="261610"/>
            <a:chOff x="4033946" y="330026"/>
            <a:chExt cx="369435" cy="378718"/>
          </a:xfrm>
        </p:grpSpPr>
        <p:sp>
          <p:nvSpPr>
            <p:cNvPr id="7" name="Oval 6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</a:t>
              </a: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260063" y="2645953"/>
            <a:ext cx="3730028" cy="1962261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85787" y="3429927"/>
            <a:ext cx="326307" cy="261611"/>
            <a:chOff x="4020857" y="315514"/>
            <a:chExt cx="472375" cy="378719"/>
          </a:xfrm>
        </p:grpSpPr>
        <p:sp>
          <p:nvSpPr>
            <p:cNvPr id="11" name="Oval 1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57968" y="3440809"/>
            <a:ext cx="255198" cy="261610"/>
            <a:chOff x="4033946" y="330026"/>
            <a:chExt cx="369435" cy="378718"/>
          </a:xfrm>
        </p:grpSpPr>
        <p:sp>
          <p:nvSpPr>
            <p:cNvPr id="18" name="Oval 1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</p:grpSp>
      <p:cxnSp>
        <p:nvCxnSpPr>
          <p:cNvPr id="20" name="Straight Arrow Connector 19"/>
          <p:cNvCxnSpPr>
            <a:stCxn id="19" idx="0"/>
            <a:endCxn id="8" idx="2"/>
          </p:cNvCxnSpPr>
          <p:nvPr/>
        </p:nvCxnSpPr>
        <p:spPr>
          <a:xfrm flipV="1">
            <a:off x="6685567" y="3029953"/>
            <a:ext cx="435704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8" idx="2"/>
          </p:cNvCxnSpPr>
          <p:nvPr/>
        </p:nvCxnSpPr>
        <p:spPr>
          <a:xfrm flipH="1" flipV="1">
            <a:off x="7121271" y="3029953"/>
            <a:ext cx="5537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40507" y="223509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369408" y="3445814"/>
            <a:ext cx="308226" cy="261610"/>
            <a:chOff x="4025392" y="338513"/>
            <a:chExt cx="446200" cy="378718"/>
          </a:xfrm>
        </p:grpSpPr>
        <p:sp>
          <p:nvSpPr>
            <p:cNvPr id="24" name="Oval 2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25392" y="338513"/>
              <a:ext cx="44620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</a:t>
              </a:r>
            </a:p>
          </p:txBody>
        </p:sp>
      </p:grpSp>
      <p:cxnSp>
        <p:nvCxnSpPr>
          <p:cNvPr id="26" name="Straight Arrow Connector 25"/>
          <p:cNvCxnSpPr>
            <a:stCxn id="24" idx="0"/>
            <a:endCxn id="8" idx="2"/>
          </p:cNvCxnSpPr>
          <p:nvPr/>
        </p:nvCxnSpPr>
        <p:spPr>
          <a:xfrm flipH="1" flipV="1">
            <a:off x="7121271" y="3029953"/>
            <a:ext cx="386026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5899462" y="3447402"/>
            <a:ext cx="255198" cy="261610"/>
            <a:chOff x="4033946" y="330026"/>
            <a:chExt cx="369435" cy="378718"/>
          </a:xfrm>
        </p:grpSpPr>
        <p:sp>
          <p:nvSpPr>
            <p:cNvPr id="28" name="Oval 2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</a:t>
              </a:r>
            </a:p>
          </p:txBody>
        </p:sp>
      </p:grpSp>
      <p:cxnSp>
        <p:nvCxnSpPr>
          <p:cNvPr id="50" name="Straight Arrow Connector 49"/>
          <p:cNvCxnSpPr>
            <a:stCxn id="29" idx="0"/>
            <a:endCxn id="8" idx="2"/>
          </p:cNvCxnSpPr>
          <p:nvPr/>
        </p:nvCxnSpPr>
        <p:spPr>
          <a:xfrm flipV="1">
            <a:off x="6027061" y="3029953"/>
            <a:ext cx="1094210" cy="417449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552611" y="4085319"/>
            <a:ext cx="255198" cy="261610"/>
            <a:chOff x="4033946" y="330026"/>
            <a:chExt cx="369435" cy="378718"/>
          </a:xfrm>
        </p:grpSpPr>
        <p:sp>
          <p:nvSpPr>
            <p:cNvPr id="52" name="Oval 51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250261" y="3406253"/>
            <a:ext cx="255198" cy="261610"/>
            <a:chOff x="4033946" y="330026"/>
            <a:chExt cx="369435" cy="378718"/>
          </a:xfrm>
        </p:grpSpPr>
        <p:sp>
          <p:nvSpPr>
            <p:cNvPr id="55" name="Oval 54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814558" y="4078719"/>
            <a:ext cx="348519" cy="261610"/>
            <a:chOff x="4033945" y="330026"/>
            <a:chExt cx="504530" cy="378718"/>
          </a:xfrm>
        </p:grpSpPr>
        <p:sp>
          <p:nvSpPr>
            <p:cNvPr id="58" name="Oval 57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h</a:t>
              </a:r>
            </a:p>
          </p:txBody>
        </p:sp>
      </p:grpSp>
      <p:cxnSp>
        <p:nvCxnSpPr>
          <p:cNvPr id="60" name="Straight Arrow Connector 59"/>
          <p:cNvCxnSpPr>
            <a:stCxn id="59" idx="0"/>
            <a:endCxn id="56" idx="2"/>
          </p:cNvCxnSpPr>
          <p:nvPr/>
        </p:nvCxnSpPr>
        <p:spPr>
          <a:xfrm flipV="1">
            <a:off x="7988818" y="3667863"/>
            <a:ext cx="389042" cy="4108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0"/>
            <a:endCxn id="56" idx="2"/>
          </p:cNvCxnSpPr>
          <p:nvPr/>
        </p:nvCxnSpPr>
        <p:spPr>
          <a:xfrm flipH="1" flipV="1">
            <a:off x="8377860" y="3667863"/>
            <a:ext cx="302350" cy="41745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6" idx="0"/>
            <a:endCxn id="8" idx="2"/>
          </p:cNvCxnSpPr>
          <p:nvPr/>
        </p:nvCxnSpPr>
        <p:spPr>
          <a:xfrm flipH="1" flipV="1">
            <a:off x="7121271" y="3029953"/>
            <a:ext cx="1256589" cy="37630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0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05D-2570-4AAA-97FC-E9CF8766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Disjoint Set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51A80-EB66-4FDC-97B8-FF8BDE17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err="1"/>
              <a:t>makeSet</a:t>
            </a:r>
            <a:r>
              <a:rPr lang="en-US" b="1" u="sng" dirty="0"/>
              <a:t>(x)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B6A479"/>
                </a:solidFill>
              </a:rPr>
              <a:t>Without Optimizations</a:t>
            </a:r>
          </a:p>
          <a:p>
            <a:r>
              <a:rPr lang="en-US" dirty="0">
                <a:solidFill>
                  <a:srgbClr val="4C3282"/>
                </a:solidFill>
              </a:rPr>
              <a:t> With Optimizations</a:t>
            </a:r>
          </a:p>
          <a:p>
            <a:r>
              <a:rPr lang="en-US" b="1" u="sng" dirty="0" err="1"/>
              <a:t>findSet</a:t>
            </a:r>
            <a:r>
              <a:rPr lang="en-US" b="1" u="sng" dirty="0"/>
              <a:t>(x)</a:t>
            </a:r>
          </a:p>
          <a:p>
            <a:r>
              <a:rPr lang="en-US" dirty="0">
                <a:solidFill>
                  <a:srgbClr val="B6A479"/>
                </a:solidFill>
              </a:rPr>
              <a:t> Without Optimizations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4C3282"/>
                </a:solidFill>
              </a:rPr>
              <a:t>With Optimizations</a:t>
            </a:r>
          </a:p>
          <a:p>
            <a:r>
              <a:rPr lang="en-US" b="1" u="sng" dirty="0"/>
              <a:t>union(x, y)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B6A479"/>
                </a:solidFill>
              </a:rPr>
              <a:t>Without Optimizations</a:t>
            </a:r>
          </a:p>
          <a:p>
            <a:r>
              <a:rPr lang="en-US" dirty="0">
                <a:solidFill>
                  <a:srgbClr val="4C3282"/>
                </a:solidFill>
              </a:rPr>
              <a:t> With Optimizations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C942-39CA-433B-BB2F-4C1C577C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EDF1C-3D83-4E0E-9FCE-777A8E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DBBBA-217E-4EB4-AFE3-152B6CCD50EC}"/>
              </a:ext>
            </a:extLst>
          </p:cNvPr>
          <p:cNvSpPr txBox="1"/>
          <p:nvPr/>
        </p:nvSpPr>
        <p:spPr>
          <a:xfrm>
            <a:off x="3684270" y="1923797"/>
            <a:ext cx="66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B6A47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99FCA-6250-4EB8-888A-10974926DCD8}"/>
              </a:ext>
            </a:extLst>
          </p:cNvPr>
          <p:cNvSpPr txBox="1"/>
          <p:nvPr/>
        </p:nvSpPr>
        <p:spPr>
          <a:xfrm>
            <a:off x="3684270" y="2429175"/>
            <a:ext cx="6671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D572C4-DB0A-4210-AA58-C53AADE51B4F}"/>
              </a:ext>
            </a:extLst>
          </p:cNvPr>
          <p:cNvSpPr txBox="1"/>
          <p:nvPr/>
        </p:nvSpPr>
        <p:spPr>
          <a:xfrm>
            <a:off x="3757954" y="3394546"/>
            <a:ext cx="71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B6A47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BDA209-E75E-4D96-9A44-CD07EB03955D}"/>
              </a:ext>
            </a:extLst>
          </p:cNvPr>
          <p:cNvSpPr txBox="1"/>
          <p:nvPr/>
        </p:nvSpPr>
        <p:spPr>
          <a:xfrm>
            <a:off x="3719691" y="4813935"/>
            <a:ext cx="7168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B6A47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DB0A4F-CD60-4678-AD35-758833DBF9A2}"/>
              </a:ext>
            </a:extLst>
          </p:cNvPr>
          <p:cNvSpPr txBox="1"/>
          <p:nvPr/>
        </p:nvSpPr>
        <p:spPr>
          <a:xfrm>
            <a:off x="3757954" y="3854486"/>
            <a:ext cx="4376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Best case: O(1) Worst case: O(</a:t>
            </a:r>
            <a:r>
              <a:rPr lang="en-US" sz="2200" b="1" dirty="0" err="1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logn</a:t>
            </a:r>
            <a:r>
              <a:rPr lang="en-US" sz="22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AA557-8CDC-482E-91E6-E02B1863603E}"/>
              </a:ext>
            </a:extLst>
          </p:cNvPr>
          <p:cNvSpPr txBox="1"/>
          <p:nvPr/>
        </p:nvSpPr>
        <p:spPr>
          <a:xfrm>
            <a:off x="3719691" y="5245491"/>
            <a:ext cx="4376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Best case: O(1) Worst case: O(</a:t>
            </a:r>
            <a:r>
              <a:rPr lang="en-US" sz="2200" b="1" dirty="0" err="1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logn</a:t>
            </a:r>
            <a:r>
              <a:rPr lang="en-US" sz="2200" b="1" dirty="0">
                <a:solidFill>
                  <a:srgbClr val="4C328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1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DCEC87-46C2-DC49-ACFB-2C6FB9C87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1" y="2012950"/>
            <a:ext cx="10490200" cy="3746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7849FC-FC85-B84C-8470-11C3B36A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Worksheet question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74ACB-5F04-0F47-ADA7-FE82BA25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8A76B-1D1E-7044-B81B-CC1AB3F3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1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5EC8C83-918F-4144-BF7D-17098BA3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31" y="2012950"/>
            <a:ext cx="10490200" cy="3746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7849FC-FC85-B84C-8470-11C3B36A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Worksheet question 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74ACB-5F04-0F47-ADA7-FE82BA25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8A76B-1D1E-7044-B81B-CC1AB3F3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91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7F5F-414E-47EC-8875-6B72A389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64DD8-8517-4A31-BB27-ED9E2F394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Nodes?</a:t>
            </a:r>
          </a:p>
          <a:p>
            <a:r>
              <a:rPr lang="en-US" dirty="0"/>
              <a:t>In modern Java (assuming 64-bit JDK) each object takes about 32 bytes</a:t>
            </a:r>
          </a:p>
          <a:p>
            <a:pPr lvl="1"/>
            <a:r>
              <a:rPr lang="en-US" dirty="0"/>
              <a:t>int field takes 4 bytes</a:t>
            </a:r>
          </a:p>
          <a:p>
            <a:pPr lvl="1"/>
            <a:r>
              <a:rPr lang="en-US" dirty="0"/>
              <a:t>Pointer takes 8 bytes</a:t>
            </a:r>
          </a:p>
          <a:p>
            <a:pPr lvl="1"/>
            <a:r>
              <a:rPr lang="en-US" dirty="0"/>
              <a:t>Overhead ~ 16 bytes</a:t>
            </a:r>
          </a:p>
          <a:p>
            <a:pPr lvl="1"/>
            <a:r>
              <a:rPr lang="en-US" dirty="0"/>
              <a:t>Adds up to 28, but we must partition in multiples of 8 =&gt; 32 bytes</a:t>
            </a:r>
          </a:p>
          <a:p>
            <a:pPr lvl="1"/>
            <a:endParaRPr lang="en-US" dirty="0"/>
          </a:p>
          <a:p>
            <a:r>
              <a:rPr lang="en-US" dirty="0"/>
              <a:t>Use arrays instead!</a:t>
            </a:r>
          </a:p>
          <a:p>
            <a:pPr lvl="1"/>
            <a:r>
              <a:rPr lang="en-US" dirty="0"/>
              <a:t>Make index of the array be the vertex number</a:t>
            </a:r>
          </a:p>
          <a:p>
            <a:pPr lvl="2"/>
            <a:r>
              <a:rPr lang="en-US" dirty="0"/>
              <a:t>Either directly to store </a:t>
            </a:r>
            <a:r>
              <a:rPr lang="en-US" dirty="0" err="1"/>
              <a:t>ints</a:t>
            </a:r>
            <a:r>
              <a:rPr lang="en-US" dirty="0"/>
              <a:t> or representationally</a:t>
            </a:r>
          </a:p>
          <a:p>
            <a:pPr lvl="2"/>
            <a:r>
              <a:rPr lang="en-US" dirty="0"/>
              <a:t>We implement </a:t>
            </a:r>
            <a:r>
              <a:rPr lang="en-US" dirty="0" err="1"/>
              <a:t>makeSet</a:t>
            </a:r>
            <a:r>
              <a:rPr lang="en-US" dirty="0"/>
              <a:t>(x) so that </a:t>
            </a:r>
            <a:r>
              <a:rPr lang="en-US" b="1" dirty="0"/>
              <a:t>we</a:t>
            </a:r>
            <a:r>
              <a:rPr lang="en-US" dirty="0"/>
              <a:t> choose the representative</a:t>
            </a:r>
          </a:p>
          <a:p>
            <a:pPr lvl="1"/>
            <a:r>
              <a:rPr lang="en-US" dirty="0"/>
              <a:t>Make element in the array the index of the parent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EE21A-4AE1-43A7-BD08-B630BEF1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4CF49-BBED-4A72-B72D-921FC351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B05D-3FB2-4108-82C1-6EF843A7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34350-7844-46A8-8DA5-3F97D00A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C2541-A511-4F0C-B869-FDE518DD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10A9D3-ABA5-4721-A0BF-63AE31D256B0}"/>
              </a:ext>
            </a:extLst>
          </p:cNvPr>
          <p:cNvGrpSpPr/>
          <p:nvPr/>
        </p:nvGrpSpPr>
        <p:grpSpPr>
          <a:xfrm>
            <a:off x="5005856" y="1991679"/>
            <a:ext cx="255198" cy="261610"/>
            <a:chOff x="4033946" y="330026"/>
            <a:chExt cx="369435" cy="37871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0E5B1-4648-4692-BD1E-6C636241D8B2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B0D27F-A255-4AA4-B403-F3C83AB09F3D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F123D-6A0F-4ABE-9D50-D97C0EEC0C28}"/>
              </a:ext>
            </a:extLst>
          </p:cNvPr>
          <p:cNvSpPr/>
          <p:nvPr/>
        </p:nvSpPr>
        <p:spPr>
          <a:xfrm>
            <a:off x="3894531" y="1869289"/>
            <a:ext cx="2254247" cy="2294240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5597B1-AE6D-4788-B3AF-C8D0887D5A1A}"/>
              </a:ext>
            </a:extLst>
          </p:cNvPr>
          <p:cNvGrpSpPr/>
          <p:nvPr/>
        </p:nvGrpSpPr>
        <p:grpSpPr>
          <a:xfrm>
            <a:off x="5517954" y="2515279"/>
            <a:ext cx="326307" cy="261611"/>
            <a:chOff x="4020857" y="315514"/>
            <a:chExt cx="472375" cy="3787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9C4268-F334-459C-AD65-CE39DD1C5FD6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0DEB0-E0C5-49C4-9014-06B0A74C2B79}"/>
                </a:ext>
              </a:extLst>
            </p:cNvPr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2658AB-BD80-454E-83BF-8E993FDC06FF}"/>
              </a:ext>
            </a:extLst>
          </p:cNvPr>
          <p:cNvGrpSpPr/>
          <p:nvPr/>
        </p:nvGrpSpPr>
        <p:grpSpPr>
          <a:xfrm>
            <a:off x="4019501" y="3052139"/>
            <a:ext cx="255198" cy="261610"/>
            <a:chOff x="4033946" y="330026"/>
            <a:chExt cx="369435" cy="37871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6B1657-C4A9-4AF8-B436-FA047121E767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B538F5-FD07-4724-9BC7-BF5D6E469E45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9FC94-AAFD-4389-A7A1-DEAFD6B15CB3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476558" y="2776889"/>
            <a:ext cx="184110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CE9848-3823-4B68-8AA7-9E5A598E277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5133455" y="2253289"/>
            <a:ext cx="547653" cy="26199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49E7D2-8AFA-40E6-9B2E-81ECCE6BDBAB}"/>
              </a:ext>
            </a:extLst>
          </p:cNvPr>
          <p:cNvSpPr txBox="1"/>
          <p:nvPr/>
        </p:nvSpPr>
        <p:spPr>
          <a:xfrm>
            <a:off x="1095984" y="142952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F5622-B658-498E-AFBA-2340EBA407EC}"/>
              </a:ext>
            </a:extLst>
          </p:cNvPr>
          <p:cNvGrpSpPr/>
          <p:nvPr/>
        </p:nvGrpSpPr>
        <p:grpSpPr>
          <a:xfrm>
            <a:off x="4381997" y="3052139"/>
            <a:ext cx="308226" cy="261610"/>
            <a:chOff x="4025392" y="338513"/>
            <a:chExt cx="446200" cy="37871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7E6148-DB93-41CB-861B-71D148648A05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20EF04-BD20-49BE-A274-3BF244FFF287}"/>
                </a:ext>
              </a:extLst>
            </p:cNvPr>
            <p:cNvSpPr txBox="1"/>
            <p:nvPr/>
          </p:nvSpPr>
          <p:spPr>
            <a:xfrm>
              <a:off x="4025392" y="338513"/>
              <a:ext cx="44620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F866B9-548A-4B2F-9D0A-81CCDDA9C418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4509596" y="2253289"/>
            <a:ext cx="623859" cy="27201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570B85-1AE6-4B35-B0D9-5282AED5D524}"/>
              </a:ext>
            </a:extLst>
          </p:cNvPr>
          <p:cNvGrpSpPr/>
          <p:nvPr/>
        </p:nvGrpSpPr>
        <p:grpSpPr>
          <a:xfrm>
            <a:off x="4381997" y="2525304"/>
            <a:ext cx="255198" cy="261610"/>
            <a:chOff x="4033946" y="330026"/>
            <a:chExt cx="369435" cy="37871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DDDCFE-ABA6-412A-A496-4DA0D40F15C8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CC3CCB-C7C7-4E33-BAFD-796435363BC9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A59EFD-5DF6-4C01-860C-E012146874CB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V="1">
            <a:off x="4147100" y="2786914"/>
            <a:ext cx="362496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FC5C3A-BA50-43D7-A3C5-2F1A9C2D0BF4}"/>
              </a:ext>
            </a:extLst>
          </p:cNvPr>
          <p:cNvGrpSpPr/>
          <p:nvPr/>
        </p:nvGrpSpPr>
        <p:grpSpPr>
          <a:xfrm>
            <a:off x="5733455" y="3052139"/>
            <a:ext cx="348519" cy="261610"/>
            <a:chOff x="4033945" y="330026"/>
            <a:chExt cx="504530" cy="3787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E919AB-9815-473D-BA59-09B358365229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3DD4DB-63B6-40D5-AFDA-47A45DC57258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9720CB-16C0-4183-AC31-2040C4700F6E}"/>
              </a:ext>
            </a:extLst>
          </p:cNvPr>
          <p:cNvGrpSpPr/>
          <p:nvPr/>
        </p:nvGrpSpPr>
        <p:grpSpPr>
          <a:xfrm>
            <a:off x="4797521" y="3052139"/>
            <a:ext cx="255198" cy="261610"/>
            <a:chOff x="4033946" y="330026"/>
            <a:chExt cx="369435" cy="37871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08EFDF-CDBC-4749-B31C-168E5DEC92A8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A139E4-42AE-4CD3-9DB7-18B34154298C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3941D8-BDBB-4D16-B7F9-AC9A273A927E}"/>
              </a:ext>
            </a:extLst>
          </p:cNvPr>
          <p:cNvGrpSpPr/>
          <p:nvPr/>
        </p:nvGrpSpPr>
        <p:grpSpPr>
          <a:xfrm>
            <a:off x="5302298" y="3052139"/>
            <a:ext cx="348519" cy="261610"/>
            <a:chOff x="4033945" y="330026"/>
            <a:chExt cx="504530" cy="37871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1A207F-0036-4914-AA51-E3A50B69083E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91D77B-C441-4B26-A3A3-D114D13B0E33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EAC483-5C8C-419F-877C-1DADD740353E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H="1" flipV="1">
            <a:off x="4509596" y="2786914"/>
            <a:ext cx="26514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AA0CB2-8067-458C-8236-E5299E355481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H="1" flipV="1">
            <a:off x="4509596" y="2786914"/>
            <a:ext cx="415524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19AC2-F819-4E74-893F-2FDB5BB9908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660669" y="2776889"/>
            <a:ext cx="247046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DC3123-40E0-4C3D-BAFD-B86DDFCDD179}"/>
              </a:ext>
            </a:extLst>
          </p:cNvPr>
          <p:cNvGrpSpPr/>
          <p:nvPr/>
        </p:nvGrpSpPr>
        <p:grpSpPr>
          <a:xfrm>
            <a:off x="1317243" y="1839931"/>
            <a:ext cx="572504" cy="645587"/>
            <a:chOff x="4783136" y="4639107"/>
            <a:chExt cx="572504" cy="6455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09BDD1-2D8E-47A8-8E78-F917A378C2B2}"/>
                </a:ext>
              </a:extLst>
            </p:cNvPr>
            <p:cNvGrpSpPr/>
            <p:nvPr/>
          </p:nvGrpSpPr>
          <p:grpSpPr>
            <a:xfrm>
              <a:off x="4965418" y="4831095"/>
              <a:ext cx="255198" cy="261610"/>
              <a:chOff x="4033946" y="330026"/>
              <a:chExt cx="369435" cy="378718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CA677F-0330-4131-8E9B-FA397F9C368C}"/>
                  </a:ext>
                </a:extLst>
              </p:cNvPr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357E92-E790-43F6-A32A-015D2F3ADFFD}"/>
                  </a:ext>
                </a:extLst>
              </p:cNvPr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01A2F42C-C6C9-4CAE-8E25-7D5FC693CE72}"/>
                </a:ext>
              </a:extLst>
            </p:cNvPr>
            <p:cNvSpPr/>
            <p:nvPr/>
          </p:nvSpPr>
          <p:spPr>
            <a:xfrm>
              <a:off x="4783136" y="4639107"/>
              <a:ext cx="572504" cy="645587"/>
            </a:xfrm>
            <a:prstGeom prst="round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8F8650-0FA2-4BFA-AEBA-29AD24204D3B}"/>
              </a:ext>
            </a:extLst>
          </p:cNvPr>
          <p:cNvCxnSpPr>
            <a:cxnSpLocks/>
            <a:stCxn id="64" idx="0"/>
            <a:endCxn id="35" idx="2"/>
          </p:cNvCxnSpPr>
          <p:nvPr/>
        </p:nvCxnSpPr>
        <p:spPr>
          <a:xfrm flipV="1">
            <a:off x="5219662" y="3313749"/>
            <a:ext cx="256896" cy="4044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4EE804-7575-46FF-A659-C6511E7EBF56}"/>
              </a:ext>
            </a:extLst>
          </p:cNvPr>
          <p:cNvGrpSpPr/>
          <p:nvPr/>
        </p:nvGrpSpPr>
        <p:grpSpPr>
          <a:xfrm>
            <a:off x="5476558" y="3718227"/>
            <a:ext cx="255198" cy="261610"/>
            <a:chOff x="4033946" y="330026"/>
            <a:chExt cx="369435" cy="3787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57897-4748-430E-A944-D884B51C5E44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9993EA-ABC7-49B7-A26C-774BE5D8EC36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4D771A-2E38-4F1E-B069-44049C2FD1F9}"/>
              </a:ext>
            </a:extLst>
          </p:cNvPr>
          <p:cNvGrpSpPr/>
          <p:nvPr/>
        </p:nvGrpSpPr>
        <p:grpSpPr>
          <a:xfrm>
            <a:off x="5045402" y="3718227"/>
            <a:ext cx="348519" cy="261610"/>
            <a:chOff x="4033945" y="330026"/>
            <a:chExt cx="504530" cy="37871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EA5DF42-0EBE-48CE-83A5-DC8E7BCA9E1F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821FA6-E727-45FC-9DC5-E8DF7D2F159D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EEC5DA-EAA7-4F6D-A40A-D65BD2FE6871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5476558" y="3313749"/>
            <a:ext cx="127599" cy="4044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09FB17-073C-41F4-A9D7-5E55E8EDBA1F}"/>
              </a:ext>
            </a:extLst>
          </p:cNvPr>
          <p:cNvGrpSpPr/>
          <p:nvPr/>
        </p:nvGrpSpPr>
        <p:grpSpPr>
          <a:xfrm>
            <a:off x="9187097" y="1962321"/>
            <a:ext cx="388065" cy="261610"/>
            <a:chOff x="4033945" y="330026"/>
            <a:chExt cx="561779" cy="37871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8FBA0DA-2102-4D25-A891-39F45658AD9D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C8FEB7-32DF-49B9-A4A1-40F135EF06BB}"/>
                </a:ext>
              </a:extLst>
            </p:cNvPr>
            <p:cNvSpPr txBox="1"/>
            <p:nvPr/>
          </p:nvSpPr>
          <p:spPr>
            <a:xfrm>
              <a:off x="4033945" y="330026"/>
              <a:ext cx="56177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3882DB60-0FE7-4077-ADA5-95893939F313}"/>
              </a:ext>
            </a:extLst>
          </p:cNvPr>
          <p:cNvSpPr/>
          <p:nvPr/>
        </p:nvSpPr>
        <p:spPr>
          <a:xfrm>
            <a:off x="8075774" y="1839931"/>
            <a:ext cx="2254247" cy="2294240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FFEEEA-362B-4830-9819-68152D5A7E06}"/>
              </a:ext>
            </a:extLst>
          </p:cNvPr>
          <p:cNvGrpSpPr/>
          <p:nvPr/>
        </p:nvGrpSpPr>
        <p:grpSpPr>
          <a:xfrm>
            <a:off x="9699197" y="2485921"/>
            <a:ext cx="326307" cy="261611"/>
            <a:chOff x="4020857" y="315514"/>
            <a:chExt cx="472375" cy="37871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69582A9-D325-4E1E-B52E-1DE4B43D9B4F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83BD55-08E3-49CA-B014-8902BCAD9040}"/>
                </a:ext>
              </a:extLst>
            </p:cNvPr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BECADF-7F10-44D3-B43B-775A12F6F2A0}"/>
              </a:ext>
            </a:extLst>
          </p:cNvPr>
          <p:cNvGrpSpPr/>
          <p:nvPr/>
        </p:nvGrpSpPr>
        <p:grpSpPr>
          <a:xfrm>
            <a:off x="8200745" y="3022781"/>
            <a:ext cx="340528" cy="261610"/>
            <a:chOff x="4033946" y="330026"/>
            <a:chExt cx="492962" cy="37871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FE6755-9D0E-443D-9AF1-F38409F0CE15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338030-12E7-4480-96FE-412806035809}"/>
                </a:ext>
              </a:extLst>
            </p:cNvPr>
            <p:cNvSpPr txBox="1"/>
            <p:nvPr/>
          </p:nvSpPr>
          <p:spPr>
            <a:xfrm>
              <a:off x="4033946" y="330026"/>
              <a:ext cx="492962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324DF9-654A-48E8-80E0-8ECBE222BF7C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9657801" y="2747531"/>
            <a:ext cx="184110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6094A2-83CD-4AC4-BE23-0180D7C900BA}"/>
              </a:ext>
            </a:extLst>
          </p:cNvPr>
          <p:cNvCxnSpPr>
            <a:cxnSpLocks/>
            <a:stCxn id="75" idx="0"/>
            <a:endCxn id="71" idx="2"/>
          </p:cNvCxnSpPr>
          <p:nvPr/>
        </p:nvCxnSpPr>
        <p:spPr>
          <a:xfrm flipH="1" flipV="1">
            <a:off x="9381130" y="2223931"/>
            <a:ext cx="481221" cy="26199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03D54C-F3B0-4C16-8BEA-E76AC12A5D58}"/>
              </a:ext>
            </a:extLst>
          </p:cNvPr>
          <p:cNvSpPr txBox="1"/>
          <p:nvPr/>
        </p:nvSpPr>
        <p:spPr>
          <a:xfrm>
            <a:off x="8833934" y="142907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DA6E09F-79F7-440F-8ADC-035FD78A29E4}"/>
              </a:ext>
            </a:extLst>
          </p:cNvPr>
          <p:cNvGrpSpPr/>
          <p:nvPr/>
        </p:nvGrpSpPr>
        <p:grpSpPr>
          <a:xfrm>
            <a:off x="8563239" y="3022781"/>
            <a:ext cx="442986" cy="261610"/>
            <a:chOff x="4025392" y="338513"/>
            <a:chExt cx="641284" cy="37871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03F4D1-3CFD-4127-AC28-62E89C4F0B63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504D19-316B-4038-A19A-8CBE33CB379E}"/>
                </a:ext>
              </a:extLst>
            </p:cNvPr>
            <p:cNvSpPr txBox="1"/>
            <p:nvPr/>
          </p:nvSpPr>
          <p:spPr>
            <a:xfrm>
              <a:off x="4025392" y="338513"/>
              <a:ext cx="64128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14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5BEF0A-C1EB-4BF9-AD81-CE08F8F87505}"/>
              </a:ext>
            </a:extLst>
          </p:cNvPr>
          <p:cNvCxnSpPr>
            <a:cxnSpLocks/>
            <a:stCxn id="88" idx="0"/>
            <a:endCxn id="71" idx="2"/>
          </p:cNvCxnSpPr>
          <p:nvPr/>
        </p:nvCxnSpPr>
        <p:spPr>
          <a:xfrm flipV="1">
            <a:off x="8726392" y="2223931"/>
            <a:ext cx="654738" cy="27201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4A1E4-19F4-4E89-8DE5-23D18ACFDC5C}"/>
              </a:ext>
            </a:extLst>
          </p:cNvPr>
          <p:cNvGrpSpPr/>
          <p:nvPr/>
        </p:nvGrpSpPr>
        <p:grpSpPr>
          <a:xfrm>
            <a:off x="8563239" y="2495946"/>
            <a:ext cx="326306" cy="261610"/>
            <a:chOff x="4033946" y="330026"/>
            <a:chExt cx="472374" cy="37871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AD4DDC7-F151-454D-9482-9CD7FD3F1CC1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2DD2F-5A0E-4F87-86DB-38A298A1A193}"/>
                </a:ext>
              </a:extLst>
            </p:cNvPr>
            <p:cNvSpPr txBox="1"/>
            <p:nvPr/>
          </p:nvSpPr>
          <p:spPr>
            <a:xfrm>
              <a:off x="4033946" y="330026"/>
              <a:ext cx="47237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F30169-330B-4EAA-8EDA-21D3147BE728}"/>
              </a:ext>
            </a:extLst>
          </p:cNvPr>
          <p:cNvCxnSpPr>
            <a:cxnSpLocks/>
            <a:stCxn id="78" idx="0"/>
            <a:endCxn id="88" idx="2"/>
          </p:cNvCxnSpPr>
          <p:nvPr/>
        </p:nvCxnSpPr>
        <p:spPr>
          <a:xfrm flipV="1">
            <a:off x="8371009" y="2757556"/>
            <a:ext cx="355383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0E1FE48-12F5-4DD5-BAFB-E289B64CAA27}"/>
              </a:ext>
            </a:extLst>
          </p:cNvPr>
          <p:cNvGrpSpPr/>
          <p:nvPr/>
        </p:nvGrpSpPr>
        <p:grpSpPr>
          <a:xfrm>
            <a:off x="9914698" y="3022781"/>
            <a:ext cx="348519" cy="261610"/>
            <a:chOff x="4033945" y="330026"/>
            <a:chExt cx="504530" cy="37871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37C2194-265C-4DA3-9403-FB7425160162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37519B-D8DC-410B-8B0A-F37AE66EA961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17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2449AF2-35DF-404A-93F9-32AEC06E0523}"/>
              </a:ext>
            </a:extLst>
          </p:cNvPr>
          <p:cNvGrpSpPr/>
          <p:nvPr/>
        </p:nvGrpSpPr>
        <p:grpSpPr>
          <a:xfrm>
            <a:off x="9483541" y="3022781"/>
            <a:ext cx="348519" cy="261610"/>
            <a:chOff x="4033945" y="330026"/>
            <a:chExt cx="504530" cy="37871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FE877B-BE61-403D-BA7A-5512216ABC8D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7DAC85-86D0-4452-BF51-1DFD422F2052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16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3E6655-F3DC-4C2A-AD32-C440E5C93C03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8726392" y="2757556"/>
            <a:ext cx="58340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31AAE0-FA0B-428D-9C27-238F3DA0EB2F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9841912" y="2747531"/>
            <a:ext cx="247046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25EB4A-8894-440B-8878-E827E4A17F85}"/>
              </a:ext>
            </a:extLst>
          </p:cNvPr>
          <p:cNvGrpSpPr/>
          <p:nvPr/>
        </p:nvGrpSpPr>
        <p:grpSpPr>
          <a:xfrm>
            <a:off x="9897902" y="3696327"/>
            <a:ext cx="365312" cy="261610"/>
            <a:chOff x="4033946" y="330026"/>
            <a:chExt cx="528841" cy="37871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20C5510-DB31-4A19-BA38-B255D1AA3A25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8DC1438-5948-4AC8-BB72-A58F5BB5CA4E}"/>
                </a:ext>
              </a:extLst>
            </p:cNvPr>
            <p:cNvSpPr txBox="1"/>
            <p:nvPr/>
          </p:nvSpPr>
          <p:spPr>
            <a:xfrm>
              <a:off x="4033946" y="330026"/>
              <a:ext cx="528841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18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18E2A4-3838-495B-B094-B8BA70869BDE}"/>
              </a:ext>
            </a:extLst>
          </p:cNvPr>
          <p:cNvCxnSpPr>
            <a:cxnSpLocks/>
            <a:stCxn id="105" idx="0"/>
            <a:endCxn id="92" idx="2"/>
          </p:cNvCxnSpPr>
          <p:nvPr/>
        </p:nvCxnSpPr>
        <p:spPr>
          <a:xfrm flipV="1">
            <a:off x="10080558" y="3284391"/>
            <a:ext cx="8400" cy="41193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5F08168-02A8-439F-B27E-E62B821A0DEA}"/>
              </a:ext>
            </a:extLst>
          </p:cNvPr>
          <p:cNvSpPr txBox="1"/>
          <p:nvPr/>
        </p:nvSpPr>
        <p:spPr>
          <a:xfrm>
            <a:off x="4479479" y="143544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6E97A69C-FBFF-433C-ABA2-B78E3F02A0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031" y="5081154"/>
          <a:ext cx="116854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val="418415364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15577269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1712020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3559512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0423775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917074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85739087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5313099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8431398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17250234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376166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2553774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1946648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4845772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450006550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5603216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52743111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697621669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53876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1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2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866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B05D-3FB2-4108-82C1-6EF843A7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34350-7844-46A8-8DA5-3F97D00A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C2541-A511-4F0C-B869-FDE518DD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10A9D3-ABA5-4721-A0BF-63AE31D256B0}"/>
              </a:ext>
            </a:extLst>
          </p:cNvPr>
          <p:cNvGrpSpPr/>
          <p:nvPr/>
        </p:nvGrpSpPr>
        <p:grpSpPr>
          <a:xfrm>
            <a:off x="5005856" y="1991679"/>
            <a:ext cx="255198" cy="261610"/>
            <a:chOff x="4033946" y="330026"/>
            <a:chExt cx="369435" cy="37871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C0E5B1-4648-4692-BD1E-6C636241D8B2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B0D27F-A255-4AA4-B403-F3C83AB09F3D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F123D-6A0F-4ABE-9D50-D97C0EEC0C28}"/>
              </a:ext>
            </a:extLst>
          </p:cNvPr>
          <p:cNvSpPr/>
          <p:nvPr/>
        </p:nvSpPr>
        <p:spPr>
          <a:xfrm>
            <a:off x="3894531" y="1869289"/>
            <a:ext cx="2254247" cy="2294240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5597B1-AE6D-4788-B3AF-C8D0887D5A1A}"/>
              </a:ext>
            </a:extLst>
          </p:cNvPr>
          <p:cNvGrpSpPr/>
          <p:nvPr/>
        </p:nvGrpSpPr>
        <p:grpSpPr>
          <a:xfrm>
            <a:off x="5517954" y="2515279"/>
            <a:ext cx="326307" cy="261611"/>
            <a:chOff x="4020857" y="315514"/>
            <a:chExt cx="472375" cy="3787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E9C4268-F334-459C-AD65-CE39DD1C5FD6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20DEB0-E0C5-49C4-9014-06B0A74C2B79}"/>
                </a:ext>
              </a:extLst>
            </p:cNvPr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2658AB-BD80-454E-83BF-8E993FDC06FF}"/>
              </a:ext>
            </a:extLst>
          </p:cNvPr>
          <p:cNvGrpSpPr/>
          <p:nvPr/>
        </p:nvGrpSpPr>
        <p:grpSpPr>
          <a:xfrm>
            <a:off x="4019501" y="3052139"/>
            <a:ext cx="255198" cy="261610"/>
            <a:chOff x="4033946" y="330026"/>
            <a:chExt cx="369435" cy="378718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6B1657-C4A9-4AF8-B436-FA047121E767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B538F5-FD07-4724-9BC7-BF5D6E469E45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9FC94-AAFD-4389-A7A1-DEAFD6B15CB3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476558" y="2776889"/>
            <a:ext cx="184110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CE9848-3823-4B68-8AA7-9E5A598E277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H="1" flipV="1">
            <a:off x="5133455" y="2253289"/>
            <a:ext cx="547653" cy="26199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49E7D2-8AFA-40E6-9B2E-81ECCE6BDBAB}"/>
              </a:ext>
            </a:extLst>
          </p:cNvPr>
          <p:cNvSpPr txBox="1"/>
          <p:nvPr/>
        </p:nvSpPr>
        <p:spPr>
          <a:xfrm>
            <a:off x="1095984" y="1429523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F5622-B658-498E-AFBA-2340EBA407EC}"/>
              </a:ext>
            </a:extLst>
          </p:cNvPr>
          <p:cNvGrpSpPr/>
          <p:nvPr/>
        </p:nvGrpSpPr>
        <p:grpSpPr>
          <a:xfrm>
            <a:off x="4381997" y="3052139"/>
            <a:ext cx="308226" cy="261610"/>
            <a:chOff x="4025392" y="338513"/>
            <a:chExt cx="446200" cy="37871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7E6148-DB93-41CB-861B-71D148648A05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20EF04-BD20-49BE-A274-3BF244FFF287}"/>
                </a:ext>
              </a:extLst>
            </p:cNvPr>
            <p:cNvSpPr txBox="1"/>
            <p:nvPr/>
          </p:nvSpPr>
          <p:spPr>
            <a:xfrm>
              <a:off x="4025392" y="338513"/>
              <a:ext cx="44620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F866B9-548A-4B2F-9D0A-81CCDDA9C418}"/>
              </a:ext>
            </a:extLst>
          </p:cNvPr>
          <p:cNvCxnSpPr>
            <a:cxnSpLocks/>
            <a:stCxn id="25" idx="0"/>
            <a:endCxn id="8" idx="2"/>
          </p:cNvCxnSpPr>
          <p:nvPr/>
        </p:nvCxnSpPr>
        <p:spPr>
          <a:xfrm flipV="1">
            <a:off x="4509596" y="2253289"/>
            <a:ext cx="623859" cy="27201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570B85-1AE6-4B35-B0D9-5282AED5D524}"/>
              </a:ext>
            </a:extLst>
          </p:cNvPr>
          <p:cNvGrpSpPr/>
          <p:nvPr/>
        </p:nvGrpSpPr>
        <p:grpSpPr>
          <a:xfrm>
            <a:off x="4381997" y="2525304"/>
            <a:ext cx="255198" cy="261610"/>
            <a:chOff x="4033946" y="330026"/>
            <a:chExt cx="369435" cy="37871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DDDCFE-ABA6-412A-A496-4DA0D40F15C8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CC3CCB-C7C7-4E33-BAFD-796435363BC9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A59EFD-5DF6-4C01-860C-E012146874CB}"/>
              </a:ext>
            </a:extLst>
          </p:cNvPr>
          <p:cNvCxnSpPr>
            <a:cxnSpLocks/>
            <a:stCxn id="15" idx="0"/>
            <a:endCxn id="25" idx="2"/>
          </p:cNvCxnSpPr>
          <p:nvPr/>
        </p:nvCxnSpPr>
        <p:spPr>
          <a:xfrm flipV="1">
            <a:off x="4147100" y="2786914"/>
            <a:ext cx="362496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FC5C3A-BA50-43D7-A3C5-2F1A9C2D0BF4}"/>
              </a:ext>
            </a:extLst>
          </p:cNvPr>
          <p:cNvGrpSpPr/>
          <p:nvPr/>
        </p:nvGrpSpPr>
        <p:grpSpPr>
          <a:xfrm>
            <a:off x="5733455" y="3052139"/>
            <a:ext cx="348519" cy="261610"/>
            <a:chOff x="4033945" y="330026"/>
            <a:chExt cx="504530" cy="378718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E919AB-9815-473D-BA59-09B358365229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3DD4DB-63B6-40D5-AFDA-47A45DC57258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9720CB-16C0-4183-AC31-2040C4700F6E}"/>
              </a:ext>
            </a:extLst>
          </p:cNvPr>
          <p:cNvGrpSpPr/>
          <p:nvPr/>
        </p:nvGrpSpPr>
        <p:grpSpPr>
          <a:xfrm>
            <a:off x="4797521" y="3052139"/>
            <a:ext cx="255198" cy="261610"/>
            <a:chOff x="4033946" y="330026"/>
            <a:chExt cx="369435" cy="37871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08EFDF-CDBC-4749-B31C-168E5DEC92A8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A139E4-42AE-4CD3-9DB7-18B34154298C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63941D8-BDBB-4D16-B7F9-AC9A273A927E}"/>
              </a:ext>
            </a:extLst>
          </p:cNvPr>
          <p:cNvGrpSpPr/>
          <p:nvPr/>
        </p:nvGrpSpPr>
        <p:grpSpPr>
          <a:xfrm>
            <a:off x="5302298" y="3052139"/>
            <a:ext cx="348519" cy="261610"/>
            <a:chOff x="4033945" y="330026"/>
            <a:chExt cx="504530" cy="37871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71A207F-0036-4914-AA51-E3A50B69083E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91D77B-C441-4B26-A3A3-D114D13B0E33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7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EAC483-5C8C-419F-877C-1DADD740353E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H="1" flipV="1">
            <a:off x="4509596" y="2786914"/>
            <a:ext cx="26514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AA0CB2-8067-458C-8236-E5299E355481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H="1" flipV="1">
            <a:off x="4509596" y="2786914"/>
            <a:ext cx="415524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019AC2-F819-4E74-893F-2FDB5BB9908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660669" y="2776889"/>
            <a:ext cx="247046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DC3123-40E0-4C3D-BAFD-B86DDFCDD179}"/>
              </a:ext>
            </a:extLst>
          </p:cNvPr>
          <p:cNvGrpSpPr/>
          <p:nvPr/>
        </p:nvGrpSpPr>
        <p:grpSpPr>
          <a:xfrm>
            <a:off x="1317243" y="1839931"/>
            <a:ext cx="572504" cy="645587"/>
            <a:chOff x="4783136" y="4639107"/>
            <a:chExt cx="572504" cy="6455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09BDD1-2D8E-47A8-8E78-F917A378C2B2}"/>
                </a:ext>
              </a:extLst>
            </p:cNvPr>
            <p:cNvGrpSpPr/>
            <p:nvPr/>
          </p:nvGrpSpPr>
          <p:grpSpPr>
            <a:xfrm>
              <a:off x="4965418" y="4831095"/>
              <a:ext cx="255198" cy="261610"/>
              <a:chOff x="4033946" y="330026"/>
              <a:chExt cx="369435" cy="378718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3CA677F-0330-4131-8E9B-FA397F9C368C}"/>
                  </a:ext>
                </a:extLst>
              </p:cNvPr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2357E92-E790-43F6-A32A-015D2F3ADFFD}"/>
                  </a:ext>
                </a:extLst>
              </p:cNvPr>
              <p:cNvSpPr txBox="1"/>
              <p:nvPr/>
            </p:nvSpPr>
            <p:spPr>
              <a:xfrm>
                <a:off x="4033946" y="330026"/>
                <a:ext cx="369435" cy="37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0</a:t>
                </a:r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01A2F42C-C6C9-4CAE-8E25-7D5FC693CE72}"/>
                </a:ext>
              </a:extLst>
            </p:cNvPr>
            <p:cNvSpPr/>
            <p:nvPr/>
          </p:nvSpPr>
          <p:spPr>
            <a:xfrm>
              <a:off x="4783136" y="4639107"/>
              <a:ext cx="572504" cy="645587"/>
            </a:xfrm>
            <a:prstGeom prst="round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8F8650-0FA2-4BFA-AEBA-29AD24204D3B}"/>
              </a:ext>
            </a:extLst>
          </p:cNvPr>
          <p:cNvCxnSpPr>
            <a:cxnSpLocks/>
            <a:stCxn id="64" idx="0"/>
            <a:endCxn id="35" idx="2"/>
          </p:cNvCxnSpPr>
          <p:nvPr/>
        </p:nvCxnSpPr>
        <p:spPr>
          <a:xfrm flipV="1">
            <a:off x="5219662" y="3313749"/>
            <a:ext cx="256896" cy="4044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4EE804-7575-46FF-A659-C6511E7EBF56}"/>
              </a:ext>
            </a:extLst>
          </p:cNvPr>
          <p:cNvGrpSpPr/>
          <p:nvPr/>
        </p:nvGrpSpPr>
        <p:grpSpPr>
          <a:xfrm>
            <a:off x="5476558" y="3718227"/>
            <a:ext cx="255198" cy="261610"/>
            <a:chOff x="4033946" y="330026"/>
            <a:chExt cx="369435" cy="37871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3357897-4748-430E-A944-D884B51C5E44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9993EA-ABC7-49B7-A26C-774BE5D8EC36}"/>
                </a:ext>
              </a:extLst>
            </p:cNvPr>
            <p:cNvSpPr txBox="1"/>
            <p:nvPr/>
          </p:nvSpPr>
          <p:spPr>
            <a:xfrm>
              <a:off x="4033946" y="330026"/>
              <a:ext cx="36943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4D771A-2E38-4F1E-B069-44049C2FD1F9}"/>
              </a:ext>
            </a:extLst>
          </p:cNvPr>
          <p:cNvGrpSpPr/>
          <p:nvPr/>
        </p:nvGrpSpPr>
        <p:grpSpPr>
          <a:xfrm>
            <a:off x="5045402" y="3718227"/>
            <a:ext cx="348519" cy="261610"/>
            <a:chOff x="4033945" y="330026"/>
            <a:chExt cx="504530" cy="37871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EA5DF42-0EBE-48CE-83A5-DC8E7BCA9E1F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821FA6-E727-45FC-9DC5-E8DF7D2F159D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8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EEC5DA-EAA7-4F6D-A40A-D65BD2FE6871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flipH="1" flipV="1">
            <a:off x="5476558" y="3313749"/>
            <a:ext cx="127599" cy="404478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09FB17-073C-41F4-A9D7-5E55E8EDBA1F}"/>
              </a:ext>
            </a:extLst>
          </p:cNvPr>
          <p:cNvGrpSpPr/>
          <p:nvPr/>
        </p:nvGrpSpPr>
        <p:grpSpPr>
          <a:xfrm>
            <a:off x="9187097" y="1962321"/>
            <a:ext cx="388065" cy="261610"/>
            <a:chOff x="4033945" y="330026"/>
            <a:chExt cx="561779" cy="378718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8FBA0DA-2102-4D25-A891-39F45658AD9D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0C8FEB7-32DF-49B9-A4A1-40F135EF06BB}"/>
                </a:ext>
              </a:extLst>
            </p:cNvPr>
            <p:cNvSpPr txBox="1"/>
            <p:nvPr/>
          </p:nvSpPr>
          <p:spPr>
            <a:xfrm>
              <a:off x="4033945" y="330026"/>
              <a:ext cx="561779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11</a:t>
              </a:r>
            </a:p>
          </p:txBody>
        </p:sp>
      </p:grp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3882DB60-0FE7-4077-ADA5-95893939F313}"/>
              </a:ext>
            </a:extLst>
          </p:cNvPr>
          <p:cNvSpPr/>
          <p:nvPr/>
        </p:nvSpPr>
        <p:spPr>
          <a:xfrm>
            <a:off x="8075774" y="1839931"/>
            <a:ext cx="2254247" cy="2294240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FFEEEA-362B-4830-9819-68152D5A7E06}"/>
              </a:ext>
            </a:extLst>
          </p:cNvPr>
          <p:cNvGrpSpPr/>
          <p:nvPr/>
        </p:nvGrpSpPr>
        <p:grpSpPr>
          <a:xfrm>
            <a:off x="9699197" y="2485921"/>
            <a:ext cx="326307" cy="261611"/>
            <a:chOff x="4020857" y="315514"/>
            <a:chExt cx="472375" cy="37871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69582A9-D325-4E1E-B52E-1DE4B43D9B4F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E83BD55-08E3-49CA-B014-8902BCAD9040}"/>
                </a:ext>
              </a:extLst>
            </p:cNvPr>
            <p:cNvSpPr txBox="1"/>
            <p:nvPr/>
          </p:nvSpPr>
          <p:spPr>
            <a:xfrm>
              <a:off x="4020857" y="315514"/>
              <a:ext cx="472375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15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CBECADF-7F10-44D3-B43B-775A12F6F2A0}"/>
              </a:ext>
            </a:extLst>
          </p:cNvPr>
          <p:cNvGrpSpPr/>
          <p:nvPr/>
        </p:nvGrpSpPr>
        <p:grpSpPr>
          <a:xfrm>
            <a:off x="8200745" y="3022781"/>
            <a:ext cx="340528" cy="261610"/>
            <a:chOff x="4033946" y="330026"/>
            <a:chExt cx="492962" cy="378718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CFE6755-9D0E-443D-9AF1-F38409F0CE15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E338030-12E7-4480-96FE-412806035809}"/>
                </a:ext>
              </a:extLst>
            </p:cNvPr>
            <p:cNvSpPr txBox="1"/>
            <p:nvPr/>
          </p:nvSpPr>
          <p:spPr>
            <a:xfrm>
              <a:off x="4033946" y="330026"/>
              <a:ext cx="492962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13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7324DF9-654A-48E8-80E0-8ECBE222BF7C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9657801" y="2747531"/>
            <a:ext cx="184110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E6094A2-83CD-4AC4-BE23-0180D7C900BA}"/>
              </a:ext>
            </a:extLst>
          </p:cNvPr>
          <p:cNvCxnSpPr>
            <a:cxnSpLocks/>
            <a:stCxn id="75" idx="0"/>
            <a:endCxn id="71" idx="2"/>
          </p:cNvCxnSpPr>
          <p:nvPr/>
        </p:nvCxnSpPr>
        <p:spPr>
          <a:xfrm flipH="1" flipV="1">
            <a:off x="9381130" y="2223931"/>
            <a:ext cx="481221" cy="26199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03D54C-F3B0-4C16-8BEA-E76AC12A5D58}"/>
              </a:ext>
            </a:extLst>
          </p:cNvPr>
          <p:cNvSpPr txBox="1"/>
          <p:nvPr/>
        </p:nvSpPr>
        <p:spPr>
          <a:xfrm>
            <a:off x="8833934" y="142907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DA6E09F-79F7-440F-8ADC-035FD78A29E4}"/>
              </a:ext>
            </a:extLst>
          </p:cNvPr>
          <p:cNvGrpSpPr/>
          <p:nvPr/>
        </p:nvGrpSpPr>
        <p:grpSpPr>
          <a:xfrm>
            <a:off x="8563239" y="3022781"/>
            <a:ext cx="442986" cy="261610"/>
            <a:chOff x="4025392" y="338513"/>
            <a:chExt cx="641284" cy="378718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D03F4D1-3CFD-4127-AC28-62E89C4F0B63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0504D19-316B-4038-A19A-8CBE33CB379E}"/>
                </a:ext>
              </a:extLst>
            </p:cNvPr>
            <p:cNvSpPr txBox="1"/>
            <p:nvPr/>
          </p:nvSpPr>
          <p:spPr>
            <a:xfrm>
              <a:off x="4025392" y="338513"/>
              <a:ext cx="64128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14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5BEF0A-C1EB-4BF9-AD81-CE08F8F87505}"/>
              </a:ext>
            </a:extLst>
          </p:cNvPr>
          <p:cNvCxnSpPr>
            <a:cxnSpLocks/>
            <a:stCxn id="88" idx="0"/>
            <a:endCxn id="71" idx="2"/>
          </p:cNvCxnSpPr>
          <p:nvPr/>
        </p:nvCxnSpPr>
        <p:spPr>
          <a:xfrm flipV="1">
            <a:off x="8726392" y="2223931"/>
            <a:ext cx="654738" cy="27201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C4A1E4-19F4-4E89-8DE5-23D18ACFDC5C}"/>
              </a:ext>
            </a:extLst>
          </p:cNvPr>
          <p:cNvGrpSpPr/>
          <p:nvPr/>
        </p:nvGrpSpPr>
        <p:grpSpPr>
          <a:xfrm>
            <a:off x="8563239" y="2495946"/>
            <a:ext cx="326306" cy="261610"/>
            <a:chOff x="4033946" y="330026"/>
            <a:chExt cx="472374" cy="378718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AD4DDC7-F151-454D-9482-9CD7FD3F1CC1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BE2DD2F-5A0E-4F87-86DB-38A298A1A193}"/>
                </a:ext>
              </a:extLst>
            </p:cNvPr>
            <p:cNvSpPr txBox="1"/>
            <p:nvPr/>
          </p:nvSpPr>
          <p:spPr>
            <a:xfrm>
              <a:off x="4033946" y="330026"/>
              <a:ext cx="472374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12</a:t>
              </a: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1F30169-330B-4EAA-8EDA-21D3147BE728}"/>
              </a:ext>
            </a:extLst>
          </p:cNvPr>
          <p:cNvCxnSpPr>
            <a:cxnSpLocks/>
            <a:stCxn id="78" idx="0"/>
            <a:endCxn id="88" idx="2"/>
          </p:cNvCxnSpPr>
          <p:nvPr/>
        </p:nvCxnSpPr>
        <p:spPr>
          <a:xfrm flipV="1">
            <a:off x="8371009" y="2757556"/>
            <a:ext cx="355383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0E1FE48-12F5-4DD5-BAFB-E289B64CAA27}"/>
              </a:ext>
            </a:extLst>
          </p:cNvPr>
          <p:cNvGrpSpPr/>
          <p:nvPr/>
        </p:nvGrpSpPr>
        <p:grpSpPr>
          <a:xfrm>
            <a:off x="9914698" y="3022781"/>
            <a:ext cx="348519" cy="261610"/>
            <a:chOff x="4033945" y="330026"/>
            <a:chExt cx="504530" cy="378718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37C2194-265C-4DA3-9403-FB7425160162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037519B-D8DC-410B-8B0A-F37AE66EA961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17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2449AF2-35DF-404A-93F9-32AEC06E0523}"/>
              </a:ext>
            </a:extLst>
          </p:cNvPr>
          <p:cNvGrpSpPr/>
          <p:nvPr/>
        </p:nvGrpSpPr>
        <p:grpSpPr>
          <a:xfrm>
            <a:off x="9483541" y="3022781"/>
            <a:ext cx="348519" cy="261610"/>
            <a:chOff x="4033945" y="330026"/>
            <a:chExt cx="504530" cy="37871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FE877B-BE61-403D-BA7A-5512216ABC8D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97DAC85-86D0-4452-BF51-1DFD422F2052}"/>
                </a:ext>
              </a:extLst>
            </p:cNvPr>
            <p:cNvSpPr txBox="1"/>
            <p:nvPr/>
          </p:nvSpPr>
          <p:spPr>
            <a:xfrm>
              <a:off x="4033945" y="330026"/>
              <a:ext cx="504530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16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3E6655-F3DC-4C2A-AD32-C440E5C93C03}"/>
              </a:ext>
            </a:extLst>
          </p:cNvPr>
          <p:cNvCxnSpPr>
            <a:cxnSpLocks/>
            <a:stCxn id="84" idx="0"/>
            <a:endCxn id="88" idx="2"/>
          </p:cNvCxnSpPr>
          <p:nvPr/>
        </p:nvCxnSpPr>
        <p:spPr>
          <a:xfrm flipH="1" flipV="1">
            <a:off x="8726392" y="2757556"/>
            <a:ext cx="58340" cy="265225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31AAE0-FA0B-428D-9C27-238F3DA0EB2F}"/>
              </a:ext>
            </a:extLst>
          </p:cNvPr>
          <p:cNvCxnSpPr>
            <a:cxnSpLocks/>
            <a:stCxn id="92" idx="0"/>
          </p:cNvCxnSpPr>
          <p:nvPr/>
        </p:nvCxnSpPr>
        <p:spPr>
          <a:xfrm flipH="1" flipV="1">
            <a:off x="9841912" y="2747531"/>
            <a:ext cx="247046" cy="275250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D25EB4A-8894-440B-8878-E827E4A17F85}"/>
              </a:ext>
            </a:extLst>
          </p:cNvPr>
          <p:cNvGrpSpPr/>
          <p:nvPr/>
        </p:nvGrpSpPr>
        <p:grpSpPr>
          <a:xfrm>
            <a:off x="9897902" y="3696327"/>
            <a:ext cx="365312" cy="261610"/>
            <a:chOff x="4033946" y="330026"/>
            <a:chExt cx="528841" cy="37871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20C5510-DB31-4A19-BA38-B255D1AA3A25}"/>
                </a:ext>
              </a:extLst>
            </p:cNvPr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8DC1438-5948-4AC8-BB72-A58F5BB5CA4E}"/>
                </a:ext>
              </a:extLst>
            </p:cNvPr>
            <p:cNvSpPr txBox="1"/>
            <p:nvPr/>
          </p:nvSpPr>
          <p:spPr>
            <a:xfrm>
              <a:off x="4033946" y="330026"/>
              <a:ext cx="528841" cy="37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18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18E2A4-3838-495B-B094-B8BA70869BDE}"/>
              </a:ext>
            </a:extLst>
          </p:cNvPr>
          <p:cNvCxnSpPr>
            <a:cxnSpLocks/>
            <a:stCxn id="105" idx="0"/>
            <a:endCxn id="92" idx="2"/>
          </p:cNvCxnSpPr>
          <p:nvPr/>
        </p:nvCxnSpPr>
        <p:spPr>
          <a:xfrm flipV="1">
            <a:off x="10080558" y="3284391"/>
            <a:ext cx="8400" cy="41193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5F08168-02A8-439F-B27E-E62B821A0DEA}"/>
              </a:ext>
            </a:extLst>
          </p:cNvPr>
          <p:cNvSpPr txBox="1"/>
          <p:nvPr/>
        </p:nvSpPr>
        <p:spPr>
          <a:xfrm>
            <a:off x="4479479" y="143544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= 3</a:t>
            </a:r>
          </a:p>
        </p:txBody>
      </p:sp>
      <p:graphicFrame>
        <p:nvGraphicFramePr>
          <p:cNvPr id="121" name="Table 120">
            <a:extLst>
              <a:ext uri="{FF2B5EF4-FFF2-40B4-BE49-F238E27FC236}">
                <a16:creationId xmlns:a16="http://schemas.microsoft.com/office/drawing/2014/main" id="{6E97A69C-FBFF-433C-ABA2-B78E3F02A0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031" y="5081154"/>
          <a:ext cx="116854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val="418415364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15577269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1712020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3559512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0423775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917074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85739087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5313099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8431398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17250234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376166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2553774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1946648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4845772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450006550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5603216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52743111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697621669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53876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1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26712"/>
                  </a:ext>
                </a:extLst>
              </a:tr>
            </a:tbl>
          </a:graphicData>
        </a:graphic>
      </p:graphicFrame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94C0ED81-2D4A-467B-95F9-5D18EF2A34C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6121" y="5087077"/>
          <a:ext cx="116854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val="418415364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15577269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1712020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3559512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0423775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917074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85739087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5313099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8431398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17250234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376166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2553774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1946648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4845772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450006550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5603216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52743111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697621669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53876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1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26712"/>
                  </a:ext>
                </a:extLst>
              </a:tr>
            </a:tbl>
          </a:graphicData>
        </a:graphic>
      </p:graphicFrame>
      <p:sp>
        <p:nvSpPr>
          <p:cNvPr id="123" name="TextBox 122">
            <a:extLst>
              <a:ext uri="{FF2B5EF4-FFF2-40B4-BE49-F238E27FC236}">
                <a16:creationId xmlns:a16="http://schemas.microsoft.com/office/drawing/2014/main" id="{006CC123-95EF-4925-915C-2304923CA1B4}"/>
              </a:ext>
            </a:extLst>
          </p:cNvPr>
          <p:cNvSpPr txBox="1"/>
          <p:nvPr/>
        </p:nvSpPr>
        <p:spPr>
          <a:xfrm>
            <a:off x="191553" y="5919397"/>
            <a:ext cx="2022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Store (rank * -1) - 1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503FDC1B-2DB6-4334-BE26-F327F86E70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6938" y="5093000"/>
          <a:ext cx="1168549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026">
                  <a:extLst>
                    <a:ext uri="{9D8B030D-6E8A-4147-A177-3AD203B41FA5}">
                      <a16:colId xmlns:a16="http://schemas.microsoft.com/office/drawing/2014/main" val="418415364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15577269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17120203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3559512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04237756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917074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85739087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5313099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84313984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4172502347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0376166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72553774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819466481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848457728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2450006550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3560321622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527431115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697621669"/>
                    </a:ext>
                  </a:extLst>
                </a:gridCol>
                <a:gridCol w="615026">
                  <a:extLst>
                    <a:ext uri="{9D8B030D-6E8A-4147-A177-3AD203B41FA5}">
                      <a16:colId xmlns:a16="http://schemas.microsoft.com/office/drawing/2014/main" val="1538768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C3282"/>
                          </a:solidFill>
                        </a:rPr>
                        <a:t>18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71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52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75466" y="4186028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3728679" y="1959584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636907" y="4828221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7818705" y="2099409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5590149" y="1946884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21211" y="3763310"/>
            <a:ext cx="285750" cy="27964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76341" y="2811476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96" y="176205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8D8"/>
                </a:solidFill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78806" y="2811476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7217" y="3473376"/>
            <a:ext cx="378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8D8"/>
                </a:solidFill>
              </a:rPr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4582" y="4662228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71934" y="4304357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8D8"/>
                </a:solidFill>
              </a:rPr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42323" y="494466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04981" y="3269940"/>
            <a:ext cx="4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8D8"/>
                </a:solidFill>
              </a:rPr>
              <a:t>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50652" y="4052025"/>
            <a:ext cx="40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8D8"/>
                </a:solidFill>
              </a:rPr>
              <a:t>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2943" y="3265422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9999081" y="3277620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2" name="Oval 41"/>
          <p:cNvSpPr/>
          <p:nvPr/>
        </p:nvSpPr>
        <p:spPr>
          <a:xfrm>
            <a:off x="7429983" y="4791350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" name="Oval 42"/>
          <p:cNvSpPr/>
          <p:nvPr/>
        </p:nvSpPr>
        <p:spPr>
          <a:xfrm>
            <a:off x="6152899" y="4784997"/>
            <a:ext cx="388722" cy="38042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Connector 45"/>
          <p:cNvCxnSpPr>
            <a:stCxn id="7" idx="6"/>
            <a:endCxn id="10" idx="2"/>
          </p:cNvCxnSpPr>
          <p:nvPr/>
        </p:nvCxnSpPr>
        <p:spPr>
          <a:xfrm flipV="1">
            <a:off x="4014429" y="2086709"/>
            <a:ext cx="1575720" cy="12700"/>
          </a:xfrm>
          <a:prstGeom prst="line">
            <a:avLst/>
          </a:prstGeom>
          <a:ln w="28575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0" idx="6"/>
            <a:endCxn id="9" idx="2"/>
          </p:cNvCxnSpPr>
          <p:nvPr/>
        </p:nvCxnSpPr>
        <p:spPr>
          <a:xfrm>
            <a:off x="5875899" y="2086709"/>
            <a:ext cx="1942806" cy="202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6"/>
            <a:endCxn id="41" idx="1"/>
          </p:cNvCxnSpPr>
          <p:nvPr/>
        </p:nvCxnSpPr>
        <p:spPr>
          <a:xfrm>
            <a:off x="8207427" y="2289620"/>
            <a:ext cx="1848581" cy="1043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2" idx="6"/>
            <a:endCxn id="41" idx="3"/>
          </p:cNvCxnSpPr>
          <p:nvPr/>
        </p:nvCxnSpPr>
        <p:spPr>
          <a:xfrm flipV="1">
            <a:off x="7818705" y="3602330"/>
            <a:ext cx="2237303" cy="1379231"/>
          </a:xfrm>
          <a:prstGeom prst="line">
            <a:avLst/>
          </a:prstGeom>
          <a:ln w="28575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5"/>
            <a:endCxn id="43" idx="1"/>
          </p:cNvCxnSpPr>
          <p:nvPr/>
        </p:nvCxnSpPr>
        <p:spPr>
          <a:xfrm>
            <a:off x="4865114" y="4002005"/>
            <a:ext cx="1344712" cy="838704"/>
          </a:xfrm>
          <a:prstGeom prst="line">
            <a:avLst/>
          </a:prstGeom>
          <a:ln w="28575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6"/>
            <a:endCxn id="43" idx="2"/>
          </p:cNvCxnSpPr>
          <p:nvPr/>
        </p:nvCxnSpPr>
        <p:spPr>
          <a:xfrm>
            <a:off x="3922657" y="4968046"/>
            <a:ext cx="2230242" cy="7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3" idx="6"/>
            <a:endCxn id="42" idx="2"/>
          </p:cNvCxnSpPr>
          <p:nvPr/>
        </p:nvCxnSpPr>
        <p:spPr>
          <a:xfrm>
            <a:off x="6541621" y="4975208"/>
            <a:ext cx="888362" cy="6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5"/>
            <a:endCxn id="42" idx="1"/>
          </p:cNvCxnSpPr>
          <p:nvPr/>
        </p:nvCxnSpPr>
        <p:spPr>
          <a:xfrm>
            <a:off x="5834052" y="2185579"/>
            <a:ext cx="1652858" cy="26614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4"/>
            <a:endCxn id="42" idx="0"/>
          </p:cNvCxnSpPr>
          <p:nvPr/>
        </p:nvCxnSpPr>
        <p:spPr>
          <a:xfrm flipH="1">
            <a:off x="7624344" y="2479831"/>
            <a:ext cx="388722" cy="2311519"/>
          </a:xfrm>
          <a:prstGeom prst="line">
            <a:avLst/>
          </a:prstGeom>
          <a:ln w="28575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" idx="3"/>
            <a:endCxn id="11" idx="0"/>
          </p:cNvCxnSpPr>
          <p:nvPr/>
        </p:nvCxnSpPr>
        <p:spPr>
          <a:xfrm flipH="1">
            <a:off x="4764086" y="2185579"/>
            <a:ext cx="867910" cy="1577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" idx="4"/>
            <a:endCxn id="6" idx="0"/>
          </p:cNvCxnSpPr>
          <p:nvPr/>
        </p:nvCxnSpPr>
        <p:spPr>
          <a:xfrm flipH="1">
            <a:off x="2418341" y="2239233"/>
            <a:ext cx="1453213" cy="19467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" idx="4"/>
            <a:endCxn id="8" idx="0"/>
          </p:cNvCxnSpPr>
          <p:nvPr/>
        </p:nvCxnSpPr>
        <p:spPr>
          <a:xfrm flipH="1">
            <a:off x="3779782" y="2239233"/>
            <a:ext cx="91772" cy="2588988"/>
          </a:xfrm>
          <a:prstGeom prst="line">
            <a:avLst/>
          </a:prstGeom>
          <a:ln w="28575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" idx="2"/>
            <a:endCxn id="6" idx="6"/>
          </p:cNvCxnSpPr>
          <p:nvPr/>
        </p:nvCxnSpPr>
        <p:spPr>
          <a:xfrm flipH="1" flipV="1">
            <a:off x="2561216" y="4325853"/>
            <a:ext cx="1075691" cy="6421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1" idx="3"/>
            <a:endCxn id="8" idx="7"/>
          </p:cNvCxnSpPr>
          <p:nvPr/>
        </p:nvCxnSpPr>
        <p:spPr>
          <a:xfrm flipH="1">
            <a:off x="3880810" y="4002005"/>
            <a:ext cx="782248" cy="867170"/>
          </a:xfrm>
          <a:prstGeom prst="line">
            <a:avLst/>
          </a:prstGeom>
          <a:ln w="28575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911378" y="1827049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134685" y="2486580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75713" y="4186028"/>
            <a:ext cx="47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8D8D8"/>
                </a:solidFill>
              </a:rPr>
              <a:t>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55293" y="4991003"/>
            <a:ext cx="317944" cy="36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575240" y="1277943"/>
            <a:ext cx="11187258" cy="503141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Finding a MST using Kruskal’s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3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9E05FF9-E0F0-1843-B9B8-9526F62BD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05" y="1463675"/>
            <a:ext cx="10525453" cy="484505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78987-1EF3-44CE-880B-C1A3FB2D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6D9A8-5A08-4143-933A-CD36A4F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C969C-D545-4D86-81F0-D3BA5FDE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20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9E05FF9-E0F0-1843-B9B8-9526F62BD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704"/>
          <a:stretch/>
        </p:blipFill>
        <p:spPr>
          <a:xfrm>
            <a:off x="905505" y="1463675"/>
            <a:ext cx="10525453" cy="35512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D78987-1EF3-44CE-880B-C1A3FB2D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6D9A8-5A08-4143-933A-CD36A4F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C969C-D545-4D86-81F0-D3BA5FDE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562878-D950-D646-B39D-6B7DC2C6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90432"/>
              </p:ext>
            </p:extLst>
          </p:nvPr>
        </p:nvGraphicFramePr>
        <p:xfrm>
          <a:off x="429512" y="4886954"/>
          <a:ext cx="11187248" cy="124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203">
                  <a:extLst>
                    <a:ext uri="{9D8B030D-6E8A-4147-A177-3AD203B41FA5}">
                      <a16:colId xmlns:a16="http://schemas.microsoft.com/office/drawing/2014/main" val="3354742120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1675174467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1575491651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3135819308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2908467292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264521763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570448324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3668274593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915830015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3123153542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1687639555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1248043061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754515550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1553070052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2004378452"/>
                    </a:ext>
                  </a:extLst>
                </a:gridCol>
                <a:gridCol w="699203">
                  <a:extLst>
                    <a:ext uri="{9D8B030D-6E8A-4147-A177-3AD203B41FA5}">
                      <a16:colId xmlns:a16="http://schemas.microsoft.com/office/drawing/2014/main" val="3035758093"/>
                    </a:ext>
                  </a:extLst>
                </a:gridCol>
              </a:tblGrid>
              <a:tr h="6211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077684"/>
                  </a:ext>
                </a:extLst>
              </a:tr>
              <a:tr h="6211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41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90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9223-F1E1-4449-A3E4-AF888C77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3587-3874-4308-B791-827A25BD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4C3282"/>
                </a:solidFill>
              </a:rPr>
              <a:t>makeSet</a:t>
            </a:r>
            <a:r>
              <a:rPr lang="en-US" b="1" dirty="0">
                <a:solidFill>
                  <a:srgbClr val="4C3282"/>
                </a:solidFill>
              </a:rPr>
              <a:t>(x)</a:t>
            </a:r>
          </a:p>
          <a:p>
            <a:r>
              <a:rPr lang="en-US" dirty="0"/>
              <a:t>add new value to array with a rank of -1</a:t>
            </a:r>
          </a:p>
          <a:p>
            <a:r>
              <a:rPr lang="en-US" b="1" dirty="0" err="1">
                <a:solidFill>
                  <a:srgbClr val="4C3282"/>
                </a:solidFill>
              </a:rPr>
              <a:t>findSet</a:t>
            </a:r>
            <a:r>
              <a:rPr lang="en-US" b="1" dirty="0">
                <a:solidFill>
                  <a:srgbClr val="4C3282"/>
                </a:solidFill>
              </a:rPr>
              <a:t>(x)</a:t>
            </a:r>
          </a:p>
          <a:p>
            <a:r>
              <a:rPr lang="en-US" dirty="0"/>
              <a:t>Jump into array at index/value you’re looking for, jump to parent based on element at that index, continue until you hit negative number</a:t>
            </a:r>
          </a:p>
          <a:p>
            <a:r>
              <a:rPr lang="en-US" b="1" dirty="0">
                <a:solidFill>
                  <a:srgbClr val="4C3282"/>
                </a:solidFill>
              </a:rPr>
              <a:t>union(x, y)</a:t>
            </a:r>
          </a:p>
          <a:p>
            <a:r>
              <a:rPr lang="en-US" dirty="0" err="1"/>
              <a:t>findSet</a:t>
            </a:r>
            <a:r>
              <a:rPr lang="en-US" dirty="0"/>
              <a:t>(x) and </a:t>
            </a:r>
            <a:r>
              <a:rPr lang="en-US" dirty="0" err="1"/>
              <a:t>findSet</a:t>
            </a:r>
            <a:r>
              <a:rPr lang="en-US" dirty="0"/>
              <a:t>(y) to decide who has larger rank, update element to represent new parent as appropriate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D2105-D339-4D17-A209-2007484A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E58B6-FAA6-4D02-95E8-D94F18AE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C764-9F88-45E6-AA35-1BE1F5B5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DF5B-3B67-4CD6-9EC7-505728BD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 Definitions/Vocabulary</a:t>
            </a:r>
          </a:p>
          <a:p>
            <a:pPr lvl="1"/>
            <a:r>
              <a:rPr lang="en-US" dirty="0"/>
              <a:t>Vertices, Edges</a:t>
            </a:r>
          </a:p>
          <a:p>
            <a:pPr lvl="1"/>
            <a:r>
              <a:rPr lang="en-US" dirty="0"/>
              <a:t>Directed/undirected</a:t>
            </a:r>
          </a:p>
          <a:p>
            <a:pPr lvl="1"/>
            <a:r>
              <a:rPr lang="en-US" dirty="0"/>
              <a:t>Weighted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Graph Traversals</a:t>
            </a:r>
          </a:p>
          <a:p>
            <a:pPr lvl="1"/>
            <a:r>
              <a:rPr lang="en-US" dirty="0"/>
              <a:t>Breadth First Search</a:t>
            </a:r>
          </a:p>
          <a:p>
            <a:pPr lvl="1"/>
            <a:r>
              <a:rPr lang="en-US" dirty="0"/>
              <a:t>Depth First Search</a:t>
            </a:r>
          </a:p>
          <a:p>
            <a:r>
              <a:rPr lang="en-US" dirty="0"/>
              <a:t>Finding Shortest Path</a:t>
            </a:r>
          </a:p>
          <a:p>
            <a:pPr lvl="1"/>
            <a:r>
              <a:rPr lang="en-US" dirty="0"/>
              <a:t>Dijkstra’s</a:t>
            </a:r>
          </a:p>
          <a:p>
            <a:r>
              <a:rPr lang="en-US" dirty="0"/>
              <a:t>Topological Sort, Strongly connected components</a:t>
            </a:r>
          </a:p>
          <a:p>
            <a:r>
              <a:rPr lang="en-US" dirty="0"/>
              <a:t>Minimum Spanning Trees</a:t>
            </a:r>
          </a:p>
          <a:p>
            <a:pPr lvl="1"/>
            <a:r>
              <a:rPr lang="en-US" dirty="0"/>
              <a:t>Primm’s</a:t>
            </a:r>
          </a:p>
          <a:p>
            <a:pPr lvl="1"/>
            <a:r>
              <a:rPr lang="en-US" dirty="0"/>
              <a:t>Kruskal’s</a:t>
            </a:r>
          </a:p>
          <a:p>
            <a:r>
              <a:rPr lang="en-US" dirty="0"/>
              <a:t>Disjoint Sets</a:t>
            </a:r>
          </a:p>
          <a:p>
            <a:pPr lvl="1"/>
            <a:r>
              <a:rPr lang="en-US" dirty="0"/>
              <a:t>Implementing Kruskal’s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6A4AE-F5C5-4483-885D-F97480F2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AU 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0BE02-BA7C-4706-BE14-0330728B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Implementation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833" y="1423987"/>
            <a:ext cx="6436481" cy="2236510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initialize each vertex to be an independent component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sort the edges by weight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foreach(edge (u, v) in sorted order){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if(u and v are in different components){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add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to the MST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update u and v to be in the same component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E2368-8A8E-B244-813F-607CEF67F70E}"/>
              </a:ext>
            </a:extLst>
          </p:cNvPr>
          <p:cNvSpPr txBox="1"/>
          <p:nvPr/>
        </p:nvSpPr>
        <p:spPr>
          <a:xfrm>
            <a:off x="472318" y="3806541"/>
            <a:ext cx="6450996" cy="247760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KruskalMST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(Graph G) 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 (V : vertices) {</a:t>
            </a:r>
          </a:p>
          <a:p>
            <a:pPr>
              <a:spcBef>
                <a:spcPts val="200"/>
              </a:spcBef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makeMST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(v);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sort edges in ascending order by weight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foreach(edge (u, v)){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(v) is not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(u)){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union(u, v)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>
              <a:spcBef>
                <a:spcPts val="200"/>
              </a:spcBef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sz="1400" dirty="0"/>
          </a:p>
        </p:txBody>
      </p: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475EB4EF-2CFA-A140-9B54-FD79AAF67658}"/>
              </a:ext>
            </a:extLst>
          </p:cNvPr>
          <p:cNvSpPr/>
          <p:nvPr/>
        </p:nvSpPr>
        <p:spPr>
          <a:xfrm>
            <a:off x="6763657" y="2801257"/>
            <a:ext cx="624114" cy="156754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B0028-227A-2846-9B72-428B00303C67}"/>
              </a:ext>
            </a:extLst>
          </p:cNvPr>
          <p:cNvSpPr txBox="1"/>
          <p:nvPr/>
        </p:nvSpPr>
        <p:spPr>
          <a:xfrm>
            <a:off x="3697816" y="4184134"/>
            <a:ext cx="152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+V(</a:t>
            </a:r>
            <a:r>
              <a:rPr lang="en-US" b="1" dirty="0" err="1">
                <a:solidFill>
                  <a:srgbClr val="B6A479"/>
                </a:solidFill>
              </a:rPr>
              <a:t>makeMST</a:t>
            </a:r>
            <a:r>
              <a:rPr lang="en-US" b="1" dirty="0">
                <a:solidFill>
                  <a:srgbClr val="B6A479"/>
                </a:solidFill>
              </a:rPr>
              <a:t>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53A2F44-1E32-EE48-B8D2-BB94A09C8B12}"/>
              </a:ext>
            </a:extLst>
          </p:cNvPr>
          <p:cNvSpPr/>
          <p:nvPr/>
        </p:nvSpPr>
        <p:spPr>
          <a:xfrm>
            <a:off x="3399819" y="4078514"/>
            <a:ext cx="297997" cy="609600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26140-B1C4-F145-8FDC-2B06D6683314}"/>
              </a:ext>
            </a:extLst>
          </p:cNvPr>
          <p:cNvSpPr txBox="1"/>
          <p:nvPr/>
        </p:nvSpPr>
        <p:spPr>
          <a:xfrm>
            <a:off x="5040387" y="47299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</a:t>
            </a:r>
            <a:r>
              <a:rPr lang="en-US" b="1" dirty="0" err="1">
                <a:solidFill>
                  <a:srgbClr val="B6A479"/>
                </a:solidFill>
              </a:rPr>
              <a:t>ElogE</a:t>
            </a:r>
            <a:endParaRPr lang="en-US" b="1" dirty="0">
              <a:solidFill>
                <a:srgbClr val="B6A47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2657D-925B-3C42-8063-FD70B3691B03}"/>
              </a:ext>
            </a:extLst>
          </p:cNvPr>
          <p:cNvSpPr txBox="1"/>
          <p:nvPr/>
        </p:nvSpPr>
        <p:spPr>
          <a:xfrm>
            <a:off x="5607729" y="5350888"/>
            <a:ext cx="224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+E(2findMST + union)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B104F90-B5C1-344B-B836-469605A03B1D}"/>
              </a:ext>
            </a:extLst>
          </p:cNvPr>
          <p:cNvSpPr/>
          <p:nvPr/>
        </p:nvSpPr>
        <p:spPr>
          <a:xfrm>
            <a:off x="5225974" y="5082105"/>
            <a:ext cx="294670" cy="940558"/>
          </a:xfrm>
          <a:prstGeom prst="rightBrace">
            <a:avLst/>
          </a:prstGeom>
          <a:ln>
            <a:solidFill>
              <a:srgbClr val="B6A4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D79A14-8633-F84E-B6CB-0EB02FD26017}"/>
              </a:ext>
            </a:extLst>
          </p:cNvPr>
          <p:cNvSpPr txBox="1"/>
          <p:nvPr/>
        </p:nvSpPr>
        <p:spPr>
          <a:xfrm>
            <a:off x="2726796" y="545465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A3227-BD87-6246-8295-21BA91017D7C}"/>
              </a:ext>
            </a:extLst>
          </p:cNvPr>
          <p:cNvSpPr txBox="1"/>
          <p:nvPr/>
        </p:nvSpPr>
        <p:spPr>
          <a:xfrm>
            <a:off x="4935806" y="52333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5167FC-9E04-0B4F-8BA7-19B420913F03}"/>
              </a:ext>
            </a:extLst>
          </p:cNvPr>
          <p:cNvSpPr txBox="1"/>
          <p:nvPr/>
        </p:nvSpPr>
        <p:spPr>
          <a:xfrm>
            <a:off x="2308589" y="426126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6A479"/>
                </a:solidFill>
              </a:rPr>
              <a:t>+?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6F1B2D-E8FD-0F41-AAE2-E57C59141E98}"/>
              </a:ext>
            </a:extLst>
          </p:cNvPr>
          <p:cNvSpPr txBox="1"/>
          <p:nvPr/>
        </p:nvSpPr>
        <p:spPr>
          <a:xfrm>
            <a:off x="7794991" y="4796890"/>
            <a:ext cx="3530582" cy="923330"/>
          </a:xfrm>
          <a:prstGeom prst="rect">
            <a:avLst/>
          </a:prstGeom>
          <a:noFill/>
          <a:ln>
            <a:solidFill>
              <a:srgbClr val="B6A47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6A479"/>
                </a:solidFill>
              </a:rPr>
              <a:t>How many times will we call union?</a:t>
            </a:r>
          </a:p>
          <a:p>
            <a:r>
              <a:rPr lang="en-US" dirty="0">
                <a:solidFill>
                  <a:srgbClr val="B6A479"/>
                </a:solidFill>
              </a:rPr>
              <a:t>V – 1</a:t>
            </a:r>
          </a:p>
          <a:p>
            <a:r>
              <a:rPr lang="en-US" dirty="0">
                <a:solidFill>
                  <a:srgbClr val="B6A479"/>
                </a:solidFill>
              </a:rPr>
              <a:t>-&gt;</a:t>
            </a:r>
            <a:r>
              <a:rPr lang="en-US" b="1" dirty="0">
                <a:solidFill>
                  <a:srgbClr val="B6A479"/>
                </a:solidFill>
              </a:rPr>
              <a:t> +</a:t>
            </a:r>
            <a:r>
              <a:rPr lang="en-US" b="1" dirty="0" err="1">
                <a:solidFill>
                  <a:srgbClr val="B6A479"/>
                </a:solidFill>
              </a:rPr>
              <a:t>Vunion</a:t>
            </a:r>
            <a:r>
              <a:rPr lang="en-US" b="1" dirty="0">
                <a:solidFill>
                  <a:srgbClr val="B6A479"/>
                </a:solidFill>
              </a:rPr>
              <a:t> + </a:t>
            </a:r>
            <a:r>
              <a:rPr lang="en-US" b="1" dirty="0" err="1">
                <a:solidFill>
                  <a:srgbClr val="B6A479"/>
                </a:solidFill>
              </a:rPr>
              <a:t>EfindMST</a:t>
            </a:r>
            <a:endParaRPr lang="en-US" b="1" dirty="0">
              <a:solidFill>
                <a:srgbClr val="B6A4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8" grpId="0"/>
      <p:bldP spid="6" grpId="0" animBg="1"/>
      <p:bldP spid="9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ADT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874497" y="1336264"/>
            <a:ext cx="4123749" cy="3953604"/>
            <a:chOff x="908858" y="1530095"/>
            <a:chExt cx="2554778" cy="395360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8" y="2061556"/>
              <a:ext cx="2554778" cy="3422143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ADT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058833" y="3718451"/>
              <a:ext cx="2291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C3282"/>
                  </a:solidFill>
                </a:rPr>
                <a:t>create(x) </a:t>
              </a:r>
              <a:r>
                <a:rPr lang="en-US" sz="1400" dirty="0"/>
                <a:t>- creates a new set with a single member, 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59632E-4053-4BBC-B052-B02057662CA9}"/>
                </a:ext>
              </a:extLst>
            </p:cNvPr>
            <p:cNvSpPr txBox="1"/>
            <p:nvPr/>
          </p:nvSpPr>
          <p:spPr>
            <a:xfrm>
              <a:off x="1058833" y="3114631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Count of Elements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3428448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58833" y="2386738"/>
              <a:ext cx="232193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of elements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Elements must be unique!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No required order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58833" y="4165205"/>
              <a:ext cx="2235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C3282"/>
                  </a:solidFill>
                </a:rPr>
                <a:t>add(x)</a:t>
              </a:r>
              <a:r>
                <a:rPr lang="en-US" sz="1400" dirty="0"/>
                <a:t> - adds x into set if it is unique, otherwise add is ignored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058833" y="4611731"/>
              <a:ext cx="23219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C3282"/>
                  </a:solidFill>
                </a:rPr>
                <a:t>remove(x) </a:t>
              </a:r>
              <a:r>
                <a:rPr lang="en-US" sz="1400" dirty="0"/>
                <a:t>– removes x from set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48D373-7AAC-407D-92D6-4999B6223101}"/>
                </a:ext>
              </a:extLst>
            </p:cNvPr>
            <p:cNvSpPr txBox="1"/>
            <p:nvPr/>
          </p:nvSpPr>
          <p:spPr>
            <a:xfrm>
              <a:off x="1058833" y="4888506"/>
              <a:ext cx="2035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C3282"/>
                  </a:solidFill>
                </a:rPr>
                <a:t>size() </a:t>
              </a:r>
              <a:r>
                <a:rPr lang="en-US" sz="1400" dirty="0"/>
                <a:t>– returns current number of elements in 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5591928" y="1336264"/>
            <a:ext cx="6089742" cy="4019440"/>
            <a:chOff x="908858" y="1530095"/>
            <a:chExt cx="2554778" cy="4019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8" y="2061555"/>
              <a:ext cx="2554778" cy="348797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Disjoint-Set ADT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055462" y="3881379"/>
              <a:ext cx="2291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4C3282"/>
                  </a:solidFill>
                </a:rPr>
                <a:t>makeSet</a:t>
              </a:r>
              <a:r>
                <a:rPr lang="en-US" sz="1400" dirty="0">
                  <a:solidFill>
                    <a:srgbClr val="4C3282"/>
                  </a:solidFill>
                </a:rPr>
                <a:t>(x) </a:t>
              </a:r>
              <a:r>
                <a:rPr lang="en-US" sz="1400" dirty="0"/>
                <a:t>– creates a new set within the disjoint set where the only member is x. Picks representative for set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59632E-4053-4BBC-B052-B02057662CA9}"/>
                </a:ext>
              </a:extLst>
            </p:cNvPr>
            <p:cNvSpPr txBox="1"/>
            <p:nvPr/>
          </p:nvSpPr>
          <p:spPr>
            <a:xfrm>
              <a:off x="1055462" y="3302873"/>
              <a:ext cx="2035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Count of Sets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3572251"/>
              <a:ext cx="2035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55462" y="2386738"/>
              <a:ext cx="23219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Set of Sets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>
                  <a:solidFill>
                    <a:srgbClr val="4C3282"/>
                  </a:solidFill>
                </a:rPr>
                <a:t>Disjoint:</a:t>
              </a:r>
              <a:r>
                <a:rPr lang="en-US" sz="1400" dirty="0"/>
                <a:t> Elements must be unique across sets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No required order</a:t>
              </a:r>
            </a:p>
            <a:p>
              <a:pPr marL="285750" indent="-285750">
                <a:buFontTx/>
                <a:buChar char="-"/>
              </a:pPr>
              <a:r>
                <a:rPr lang="en-US" sz="1400" dirty="0"/>
                <a:t>Each set has representative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55462" y="4366836"/>
              <a:ext cx="2235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4C3282"/>
                  </a:solidFill>
                </a:rPr>
                <a:t>findSet</a:t>
              </a:r>
              <a:r>
                <a:rPr lang="en-US" sz="1400" dirty="0">
                  <a:solidFill>
                    <a:srgbClr val="4C3282"/>
                  </a:solidFill>
                </a:rPr>
                <a:t>(x) </a:t>
              </a:r>
              <a:r>
                <a:rPr lang="en-US" sz="1400" dirty="0"/>
                <a:t>– looks up the set containing element x, returns representative of that set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055462" y="4810871"/>
              <a:ext cx="23219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4C3282"/>
                  </a:solidFill>
                </a:rPr>
                <a:t>union(x, y) </a:t>
              </a:r>
              <a:r>
                <a:rPr lang="en-US" sz="1400" dirty="0"/>
                <a:t>– looks up set containing x and set containing y, combines two sets into one. Picks new representative for resulting set</a:t>
              </a:r>
            </a:p>
          </p:txBody>
        </p:sp>
      </p:grpSp>
      <p:sp>
        <p:nvSpPr>
          <p:cNvPr id="28" name="Cloud 27"/>
          <p:cNvSpPr/>
          <p:nvPr/>
        </p:nvSpPr>
        <p:spPr>
          <a:xfrm>
            <a:off x="1116576" y="5128526"/>
            <a:ext cx="3075479" cy="1562793"/>
          </a:xfrm>
          <a:prstGeom prst="cloud">
            <a:avLst/>
          </a:prstGeom>
          <a:solidFill>
            <a:schemeClr val="bg1"/>
          </a:solidFill>
          <a:ln w="28575"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1692727" y="5821329"/>
            <a:ext cx="353998" cy="369332"/>
            <a:chOff x="4048298" y="332861"/>
            <a:chExt cx="353998" cy="369332"/>
          </a:xfrm>
        </p:grpSpPr>
        <p:sp>
          <p:nvSpPr>
            <p:cNvPr id="29" name="Oval 2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58932" y="332861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14308" y="5419985"/>
            <a:ext cx="353411" cy="369332"/>
            <a:chOff x="4048298" y="332861"/>
            <a:chExt cx="353411" cy="369332"/>
          </a:xfrm>
        </p:grpSpPr>
        <p:sp>
          <p:nvSpPr>
            <p:cNvPr id="33" name="Oval 3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8932" y="3328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12242" y="6062336"/>
            <a:ext cx="353411" cy="369332"/>
            <a:chOff x="4048298" y="332861"/>
            <a:chExt cx="353411" cy="369332"/>
          </a:xfrm>
        </p:grpSpPr>
        <p:sp>
          <p:nvSpPr>
            <p:cNvPr id="36" name="Oval 3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8932" y="33286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88423" y="5426778"/>
            <a:ext cx="353411" cy="369332"/>
            <a:chOff x="4048298" y="332861"/>
            <a:chExt cx="353411" cy="369332"/>
          </a:xfrm>
        </p:grpSpPr>
        <p:sp>
          <p:nvSpPr>
            <p:cNvPr id="39" name="Oval 3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8932" y="33286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sp>
        <p:nvSpPr>
          <p:cNvPr id="41" name="Cloud 40"/>
          <p:cNvSpPr/>
          <p:nvPr/>
        </p:nvSpPr>
        <p:spPr>
          <a:xfrm>
            <a:off x="5767297" y="5095394"/>
            <a:ext cx="5128092" cy="1741390"/>
          </a:xfrm>
          <a:prstGeom prst="cloud">
            <a:avLst/>
          </a:prstGeom>
          <a:solidFill>
            <a:schemeClr val="bg1"/>
          </a:solidFill>
          <a:ln w="28575"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loud 41"/>
          <p:cNvSpPr/>
          <p:nvPr/>
        </p:nvSpPr>
        <p:spPr>
          <a:xfrm>
            <a:off x="6458937" y="5332071"/>
            <a:ext cx="1109333" cy="845610"/>
          </a:xfrm>
          <a:prstGeom prst="cloud">
            <a:avLst/>
          </a:prstGeom>
          <a:solidFill>
            <a:schemeClr val="bg1"/>
          </a:solidFill>
          <a:ln w="28575"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683084" y="5732832"/>
            <a:ext cx="282450" cy="261610"/>
            <a:chOff x="4033945" y="330025"/>
            <a:chExt cx="408886" cy="378718"/>
          </a:xfrm>
        </p:grpSpPr>
        <p:sp>
          <p:nvSpPr>
            <p:cNvPr id="44" name="Oval 43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33945" y="330025"/>
              <a:ext cx="408886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912707" y="5461198"/>
            <a:ext cx="282450" cy="261610"/>
            <a:chOff x="4033945" y="330025"/>
            <a:chExt cx="408886" cy="378718"/>
          </a:xfrm>
        </p:grpSpPr>
        <p:sp>
          <p:nvSpPr>
            <p:cNvPr id="56" name="Oval 5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3945" y="330025"/>
              <a:ext cx="408886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061574" y="5726928"/>
            <a:ext cx="254044" cy="261610"/>
            <a:chOff x="4033945" y="330025"/>
            <a:chExt cx="367764" cy="378718"/>
          </a:xfrm>
        </p:grpSpPr>
        <p:sp>
          <p:nvSpPr>
            <p:cNvPr id="59" name="Oval 58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33945" y="330025"/>
              <a:ext cx="364794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</a:t>
              </a:r>
            </a:p>
          </p:txBody>
        </p:sp>
      </p:grpSp>
      <p:sp>
        <p:nvSpPr>
          <p:cNvPr id="61" name="Cloud 60"/>
          <p:cNvSpPr/>
          <p:nvPr/>
        </p:nvSpPr>
        <p:spPr>
          <a:xfrm>
            <a:off x="7813867" y="5817524"/>
            <a:ext cx="1109333" cy="845610"/>
          </a:xfrm>
          <a:prstGeom prst="cloud">
            <a:avLst/>
          </a:prstGeom>
          <a:solidFill>
            <a:schemeClr val="bg1"/>
          </a:solidFill>
          <a:ln w="28575"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8038015" y="6218285"/>
            <a:ext cx="263214" cy="261610"/>
            <a:chOff x="4033945" y="330025"/>
            <a:chExt cx="381039" cy="378718"/>
          </a:xfrm>
        </p:grpSpPr>
        <p:sp>
          <p:nvSpPr>
            <p:cNvPr id="63" name="Oval 6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033945" y="330025"/>
              <a:ext cx="381039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B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267637" y="5946651"/>
            <a:ext cx="282450" cy="261610"/>
            <a:chOff x="4033945" y="330025"/>
            <a:chExt cx="408886" cy="378718"/>
          </a:xfrm>
        </p:grpSpPr>
        <p:sp>
          <p:nvSpPr>
            <p:cNvPr id="66" name="Oval 6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3945" y="330025"/>
              <a:ext cx="408886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</a:t>
              </a:r>
            </a:p>
          </p:txBody>
        </p:sp>
      </p:grpSp>
      <p:sp>
        <p:nvSpPr>
          <p:cNvPr id="71" name="Cloud 70"/>
          <p:cNvSpPr/>
          <p:nvPr/>
        </p:nvSpPr>
        <p:spPr>
          <a:xfrm>
            <a:off x="9115363" y="5336733"/>
            <a:ext cx="1109333" cy="845610"/>
          </a:xfrm>
          <a:prstGeom prst="cloud">
            <a:avLst/>
          </a:prstGeom>
          <a:solidFill>
            <a:schemeClr val="bg1"/>
          </a:solidFill>
          <a:ln w="28575">
            <a:solidFill>
              <a:srgbClr val="B6A4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9286243" y="5521658"/>
            <a:ext cx="280846" cy="261610"/>
            <a:chOff x="4033945" y="330025"/>
            <a:chExt cx="406564" cy="378718"/>
          </a:xfrm>
        </p:grpSpPr>
        <p:sp>
          <p:nvSpPr>
            <p:cNvPr id="73" name="Oval 72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33945" y="330025"/>
              <a:ext cx="406564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G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805606" y="5659542"/>
            <a:ext cx="282450" cy="261610"/>
            <a:chOff x="4033945" y="330025"/>
            <a:chExt cx="408886" cy="378718"/>
          </a:xfrm>
        </p:grpSpPr>
        <p:sp>
          <p:nvSpPr>
            <p:cNvPr id="76" name="Oval 7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33945" y="330025"/>
              <a:ext cx="408886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9163E4-FA70-40D1-8B0B-45D6F411DEE5}"/>
                  </a:ext>
                </a:extLst>
              </p14:cNvPr>
              <p14:cNvContentPartPr/>
              <p14:nvPr/>
            </p14:nvContentPartPr>
            <p14:xfrm>
              <a:off x="6138720" y="4064760"/>
              <a:ext cx="10080" cy="1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9163E4-FA70-40D1-8B0B-45D6F411DE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360" y="4055400"/>
                <a:ext cx="28800" cy="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61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4943192" y="149629"/>
            <a:ext cx="6611498" cy="6260224"/>
          </a:xfrm>
          <a:prstGeom prst="cloud">
            <a:avLst/>
          </a:prstGeom>
          <a:solidFill>
            <a:schemeClr val="bg1"/>
          </a:solidFill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39" y="1201862"/>
            <a:ext cx="2251087" cy="4845504"/>
          </a:xfrm>
        </p:spPr>
        <p:txBody>
          <a:bodyPr/>
          <a:lstStyle/>
          <a:p>
            <a:r>
              <a:rPr lang="en-US" dirty="0"/>
              <a:t>new()</a:t>
            </a:r>
          </a:p>
          <a:p>
            <a:r>
              <a:rPr lang="en-US" dirty="0" err="1"/>
              <a:t>makeSet</a:t>
            </a:r>
            <a:r>
              <a:rPr lang="en-US" dirty="0"/>
              <a:t>(a)</a:t>
            </a:r>
          </a:p>
          <a:p>
            <a:r>
              <a:rPr lang="en-US" dirty="0" err="1"/>
              <a:t>makeSet</a:t>
            </a:r>
            <a:r>
              <a:rPr lang="en-US" dirty="0"/>
              <a:t>(b)</a:t>
            </a:r>
          </a:p>
          <a:p>
            <a:r>
              <a:rPr lang="en-US" dirty="0" err="1"/>
              <a:t>makeSet</a:t>
            </a:r>
            <a:r>
              <a:rPr lang="en-US" dirty="0"/>
              <a:t>(c)</a:t>
            </a:r>
          </a:p>
          <a:p>
            <a:r>
              <a:rPr lang="en-US" dirty="0" err="1"/>
              <a:t>makeSet</a:t>
            </a:r>
            <a:r>
              <a:rPr lang="en-US" dirty="0"/>
              <a:t>(d)</a:t>
            </a:r>
          </a:p>
          <a:p>
            <a:r>
              <a:rPr lang="en-US" dirty="0" err="1"/>
              <a:t>makeSet</a:t>
            </a:r>
            <a:r>
              <a:rPr lang="en-US" dirty="0"/>
              <a:t>(e)</a:t>
            </a:r>
          </a:p>
          <a:p>
            <a:r>
              <a:rPr lang="en-US" dirty="0" err="1"/>
              <a:t>findSet</a:t>
            </a:r>
            <a:r>
              <a:rPr lang="en-US" dirty="0"/>
              <a:t>(a)</a:t>
            </a:r>
          </a:p>
          <a:p>
            <a:r>
              <a:rPr lang="en-US" dirty="0" err="1"/>
              <a:t>findSet</a:t>
            </a:r>
            <a:r>
              <a:rPr lang="en-US" dirty="0"/>
              <a:t>(d)</a:t>
            </a:r>
          </a:p>
          <a:p>
            <a:r>
              <a:rPr lang="en-US" dirty="0"/>
              <a:t>union(a, 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WI 18 – Michael Lee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489171" y="2577145"/>
            <a:ext cx="561372" cy="515762"/>
            <a:chOff x="6438996" y="1759726"/>
            <a:chExt cx="561372" cy="515762"/>
          </a:xfrm>
        </p:grpSpPr>
        <p:grpSp>
          <p:nvGrpSpPr>
            <p:cNvPr id="34" name="Group 33"/>
            <p:cNvGrpSpPr/>
            <p:nvPr/>
          </p:nvGrpSpPr>
          <p:grpSpPr>
            <a:xfrm>
              <a:off x="6592083" y="2013878"/>
              <a:ext cx="255198" cy="261610"/>
              <a:chOff x="4033945" y="330025"/>
              <a:chExt cx="369435" cy="37871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33945" y="330025"/>
                <a:ext cx="369435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2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21312" y="3370462"/>
            <a:ext cx="561372" cy="515762"/>
            <a:chOff x="6438996" y="1759726"/>
            <a:chExt cx="561372" cy="515762"/>
          </a:xfrm>
        </p:grpSpPr>
        <p:grpSp>
          <p:nvGrpSpPr>
            <p:cNvPr id="39" name="Group 38"/>
            <p:cNvGrpSpPr/>
            <p:nvPr/>
          </p:nvGrpSpPr>
          <p:grpSpPr>
            <a:xfrm>
              <a:off x="6592083" y="2013878"/>
              <a:ext cx="255198" cy="261610"/>
              <a:chOff x="4033945" y="330025"/>
              <a:chExt cx="369435" cy="37871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33945" y="330025"/>
                <a:ext cx="369435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20299" y="1550559"/>
            <a:ext cx="561372" cy="515762"/>
            <a:chOff x="6438996" y="1759726"/>
            <a:chExt cx="561372" cy="515762"/>
          </a:xfrm>
        </p:grpSpPr>
        <p:grpSp>
          <p:nvGrpSpPr>
            <p:cNvPr id="44" name="Group 43"/>
            <p:cNvGrpSpPr/>
            <p:nvPr/>
          </p:nvGrpSpPr>
          <p:grpSpPr>
            <a:xfrm>
              <a:off x="6592086" y="2013878"/>
              <a:ext cx="264816" cy="261610"/>
              <a:chOff x="4033945" y="330025"/>
              <a:chExt cx="383358" cy="37871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33945" y="330025"/>
                <a:ext cx="383358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b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666030" y="3868875"/>
            <a:ext cx="561372" cy="515762"/>
            <a:chOff x="6438996" y="1759726"/>
            <a:chExt cx="561372" cy="515762"/>
          </a:xfrm>
        </p:grpSpPr>
        <p:grpSp>
          <p:nvGrpSpPr>
            <p:cNvPr id="49" name="Group 48"/>
            <p:cNvGrpSpPr/>
            <p:nvPr/>
          </p:nvGrpSpPr>
          <p:grpSpPr>
            <a:xfrm>
              <a:off x="6592086" y="2013878"/>
              <a:ext cx="266420" cy="261610"/>
              <a:chOff x="4033945" y="330025"/>
              <a:chExt cx="385680" cy="37871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33945" y="330025"/>
                <a:ext cx="385680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d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438996" y="1750316"/>
            <a:ext cx="578013" cy="630389"/>
            <a:chOff x="6438996" y="1750316"/>
            <a:chExt cx="578013" cy="630389"/>
          </a:xfrm>
        </p:grpSpPr>
        <p:grpSp>
          <p:nvGrpSpPr>
            <p:cNvPr id="32" name="Group 31"/>
            <p:cNvGrpSpPr/>
            <p:nvPr/>
          </p:nvGrpSpPr>
          <p:grpSpPr>
            <a:xfrm>
              <a:off x="6438996" y="1759726"/>
              <a:ext cx="561372" cy="515762"/>
              <a:chOff x="6438996" y="1759726"/>
              <a:chExt cx="561372" cy="51576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592083" y="2013878"/>
                <a:ext cx="255198" cy="261610"/>
                <a:chOff x="4033945" y="330025"/>
                <a:chExt cx="369435" cy="378718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4048298" y="340822"/>
                  <a:ext cx="353411" cy="35341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B6A47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4033945" y="330025"/>
                  <a:ext cx="369435" cy="3787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a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438996" y="1759726"/>
                <a:ext cx="5613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Rep: 0</a:t>
                </a:r>
              </a:p>
            </p:txBody>
          </p:sp>
        </p:grpSp>
        <p:sp>
          <p:nvSpPr>
            <p:cNvPr id="53" name="Rounded Rectangle 52"/>
            <p:cNvSpPr/>
            <p:nvPr/>
          </p:nvSpPr>
          <p:spPr>
            <a:xfrm>
              <a:off x="6455637" y="1750316"/>
              <a:ext cx="561372" cy="630389"/>
            </a:xfrm>
            <a:prstGeom prst="round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7489172" y="2577145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38742" y="3314454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8920299" y="1527651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666030" y="3807540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4943192" y="149629"/>
            <a:ext cx="6611498" cy="6260224"/>
          </a:xfrm>
          <a:prstGeom prst="cloud">
            <a:avLst/>
          </a:prstGeom>
          <a:solidFill>
            <a:schemeClr val="bg1"/>
          </a:solidFill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WI 18 – Michael Lee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592083" y="2442604"/>
            <a:ext cx="255198" cy="261610"/>
            <a:chOff x="4033945" y="330025"/>
            <a:chExt cx="369435" cy="378718"/>
          </a:xfrm>
        </p:grpSpPr>
        <p:sp>
          <p:nvSpPr>
            <p:cNvPr id="36" name="Oval 3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3945" y="330025"/>
              <a:ext cx="369435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21312" y="3370462"/>
            <a:ext cx="561372" cy="515762"/>
            <a:chOff x="6438996" y="1759726"/>
            <a:chExt cx="561372" cy="515762"/>
          </a:xfrm>
        </p:grpSpPr>
        <p:grpSp>
          <p:nvGrpSpPr>
            <p:cNvPr id="39" name="Group 38"/>
            <p:cNvGrpSpPr/>
            <p:nvPr/>
          </p:nvGrpSpPr>
          <p:grpSpPr>
            <a:xfrm>
              <a:off x="6592083" y="2013878"/>
              <a:ext cx="255198" cy="261610"/>
              <a:chOff x="4033945" y="330025"/>
              <a:chExt cx="369435" cy="37871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33945" y="330025"/>
                <a:ext cx="369435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20299" y="1550559"/>
            <a:ext cx="561372" cy="515762"/>
            <a:chOff x="6438996" y="1759726"/>
            <a:chExt cx="561372" cy="515762"/>
          </a:xfrm>
        </p:grpSpPr>
        <p:grpSp>
          <p:nvGrpSpPr>
            <p:cNvPr id="44" name="Group 43"/>
            <p:cNvGrpSpPr/>
            <p:nvPr/>
          </p:nvGrpSpPr>
          <p:grpSpPr>
            <a:xfrm>
              <a:off x="6592086" y="2013878"/>
              <a:ext cx="264816" cy="261610"/>
              <a:chOff x="4033945" y="330025"/>
              <a:chExt cx="383358" cy="37871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33945" y="330025"/>
                <a:ext cx="383358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b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1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666030" y="3868875"/>
            <a:ext cx="561372" cy="515762"/>
            <a:chOff x="6438996" y="1759726"/>
            <a:chExt cx="561372" cy="515762"/>
          </a:xfrm>
        </p:grpSpPr>
        <p:grpSp>
          <p:nvGrpSpPr>
            <p:cNvPr id="49" name="Group 48"/>
            <p:cNvGrpSpPr/>
            <p:nvPr/>
          </p:nvGrpSpPr>
          <p:grpSpPr>
            <a:xfrm>
              <a:off x="6592086" y="2013878"/>
              <a:ext cx="266420" cy="261610"/>
              <a:chOff x="4033945" y="330025"/>
              <a:chExt cx="385680" cy="37871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033945" y="330025"/>
                <a:ext cx="385680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d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38996" y="1759726"/>
            <a:ext cx="561372" cy="515762"/>
            <a:chOff x="6438996" y="1759726"/>
            <a:chExt cx="561372" cy="515762"/>
          </a:xfrm>
        </p:grpSpPr>
        <p:grpSp>
          <p:nvGrpSpPr>
            <p:cNvPr id="8" name="Group 7"/>
            <p:cNvGrpSpPr/>
            <p:nvPr/>
          </p:nvGrpSpPr>
          <p:grpSpPr>
            <a:xfrm>
              <a:off x="6592083" y="2013878"/>
              <a:ext cx="255198" cy="261610"/>
              <a:chOff x="4033945" y="330025"/>
              <a:chExt cx="369435" cy="37871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945" y="330025"/>
                <a:ext cx="369435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0</a:t>
              </a: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6455637" y="1750316"/>
            <a:ext cx="561372" cy="108843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38742" y="3314454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8920299" y="1527651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8666030" y="3807540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575239" y="1201862"/>
            <a:ext cx="2251087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new()</a:t>
            </a:r>
          </a:p>
          <a:p>
            <a:r>
              <a:rPr lang="en-US" dirty="0" err="1"/>
              <a:t>makeSet</a:t>
            </a:r>
            <a:r>
              <a:rPr lang="en-US" dirty="0"/>
              <a:t>(a)</a:t>
            </a:r>
          </a:p>
          <a:p>
            <a:r>
              <a:rPr lang="en-US" dirty="0" err="1"/>
              <a:t>makeSet</a:t>
            </a:r>
            <a:r>
              <a:rPr lang="en-US" dirty="0"/>
              <a:t>(b)</a:t>
            </a:r>
          </a:p>
          <a:p>
            <a:r>
              <a:rPr lang="en-US" dirty="0" err="1"/>
              <a:t>makeSet</a:t>
            </a:r>
            <a:r>
              <a:rPr lang="en-US" dirty="0"/>
              <a:t>(c)</a:t>
            </a:r>
          </a:p>
          <a:p>
            <a:r>
              <a:rPr lang="en-US" dirty="0" err="1"/>
              <a:t>makeSet</a:t>
            </a:r>
            <a:r>
              <a:rPr lang="en-US" dirty="0"/>
              <a:t>(d)</a:t>
            </a:r>
          </a:p>
          <a:p>
            <a:r>
              <a:rPr lang="en-US" dirty="0" err="1"/>
              <a:t>makeSet</a:t>
            </a:r>
            <a:r>
              <a:rPr lang="en-US" dirty="0"/>
              <a:t>(e)</a:t>
            </a:r>
          </a:p>
          <a:p>
            <a:r>
              <a:rPr lang="en-US" dirty="0" err="1"/>
              <a:t>findSet</a:t>
            </a:r>
            <a:r>
              <a:rPr lang="en-US" dirty="0"/>
              <a:t>(a)</a:t>
            </a:r>
          </a:p>
          <a:p>
            <a:r>
              <a:rPr lang="en-US" dirty="0" err="1"/>
              <a:t>findSet</a:t>
            </a:r>
            <a:r>
              <a:rPr lang="en-US" dirty="0"/>
              <a:t>(d)</a:t>
            </a:r>
          </a:p>
          <a:p>
            <a:r>
              <a:rPr lang="en-US" dirty="0"/>
              <a:t>union(a, c)</a:t>
            </a:r>
          </a:p>
          <a:p>
            <a:r>
              <a:rPr lang="en-US" dirty="0"/>
              <a:t>union(b, d)</a:t>
            </a:r>
          </a:p>
        </p:txBody>
      </p:sp>
    </p:spTree>
    <p:extLst>
      <p:ext uri="{BB962C8B-B14F-4D97-AF65-F5344CB8AC3E}">
        <p14:creationId xmlns:p14="http://schemas.microsoft.com/office/powerpoint/2010/main" val="16803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6"/>
          <p:cNvSpPr/>
          <p:nvPr/>
        </p:nvSpPr>
        <p:spPr>
          <a:xfrm>
            <a:off x="4943192" y="149629"/>
            <a:ext cx="6611498" cy="6260224"/>
          </a:xfrm>
          <a:prstGeom prst="cloud">
            <a:avLst/>
          </a:prstGeom>
          <a:solidFill>
            <a:schemeClr val="bg1"/>
          </a:solidFill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373 WI 18 – Michael Lee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592083" y="2442604"/>
            <a:ext cx="255198" cy="261610"/>
            <a:chOff x="4033945" y="330025"/>
            <a:chExt cx="369435" cy="378718"/>
          </a:xfrm>
        </p:grpSpPr>
        <p:sp>
          <p:nvSpPr>
            <p:cNvPr id="36" name="Oval 35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33945" y="330025"/>
              <a:ext cx="369435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21312" y="3370462"/>
            <a:ext cx="561372" cy="515762"/>
            <a:chOff x="6438996" y="1759726"/>
            <a:chExt cx="561372" cy="515762"/>
          </a:xfrm>
        </p:grpSpPr>
        <p:grpSp>
          <p:nvGrpSpPr>
            <p:cNvPr id="39" name="Group 38"/>
            <p:cNvGrpSpPr/>
            <p:nvPr/>
          </p:nvGrpSpPr>
          <p:grpSpPr>
            <a:xfrm>
              <a:off x="6592083" y="2013878"/>
              <a:ext cx="255198" cy="261610"/>
              <a:chOff x="4033945" y="330025"/>
              <a:chExt cx="369435" cy="378718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033945" y="330025"/>
                <a:ext cx="369435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e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4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920299" y="1550559"/>
            <a:ext cx="561372" cy="515762"/>
            <a:chOff x="6438996" y="1759726"/>
            <a:chExt cx="561372" cy="515762"/>
          </a:xfrm>
        </p:grpSpPr>
        <p:grpSp>
          <p:nvGrpSpPr>
            <p:cNvPr id="44" name="Group 43"/>
            <p:cNvGrpSpPr/>
            <p:nvPr/>
          </p:nvGrpSpPr>
          <p:grpSpPr>
            <a:xfrm>
              <a:off x="6592086" y="2013878"/>
              <a:ext cx="264816" cy="261610"/>
              <a:chOff x="4033945" y="330025"/>
              <a:chExt cx="383358" cy="378718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033945" y="330025"/>
                <a:ext cx="383358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b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1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9073389" y="2221457"/>
            <a:ext cx="266420" cy="261610"/>
            <a:chOff x="4033945" y="330025"/>
            <a:chExt cx="385680" cy="378718"/>
          </a:xfrm>
        </p:grpSpPr>
        <p:sp>
          <p:nvSpPr>
            <p:cNvPr id="51" name="Oval 50"/>
            <p:cNvSpPr/>
            <p:nvPr/>
          </p:nvSpPr>
          <p:spPr>
            <a:xfrm>
              <a:off x="4048298" y="340822"/>
              <a:ext cx="353411" cy="35341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33945" y="330025"/>
              <a:ext cx="385680" cy="378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38996" y="1759726"/>
            <a:ext cx="561372" cy="515762"/>
            <a:chOff x="6438996" y="1759726"/>
            <a:chExt cx="561372" cy="515762"/>
          </a:xfrm>
        </p:grpSpPr>
        <p:grpSp>
          <p:nvGrpSpPr>
            <p:cNvPr id="8" name="Group 7"/>
            <p:cNvGrpSpPr/>
            <p:nvPr/>
          </p:nvGrpSpPr>
          <p:grpSpPr>
            <a:xfrm>
              <a:off x="6592083" y="2013878"/>
              <a:ext cx="255198" cy="261610"/>
              <a:chOff x="4033945" y="330025"/>
              <a:chExt cx="369435" cy="378718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4048298" y="340822"/>
                <a:ext cx="353411" cy="353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B6A4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033945" y="330025"/>
                <a:ext cx="369435" cy="37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6438996" y="1759726"/>
              <a:ext cx="5613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Rep: 0</a:t>
              </a:r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6455637" y="1750316"/>
            <a:ext cx="561372" cy="108843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6338742" y="3314454"/>
            <a:ext cx="561372" cy="645889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8920299" y="1527651"/>
            <a:ext cx="561372" cy="1079747"/>
          </a:xfrm>
          <a:prstGeom prst="roundRect">
            <a:avLst/>
          </a:prstGeom>
          <a:noFill/>
          <a:ln>
            <a:solidFill>
              <a:srgbClr val="4C3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2069" y="5905443"/>
            <a:ext cx="29931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findSet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(a) == </a:t>
            </a:r>
            <a:r>
              <a:rPr lang="en-US" sz="2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findSet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(c)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5239" y="6364460"/>
            <a:ext cx="3026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findSet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(a) == </a:t>
            </a:r>
            <a:r>
              <a:rPr lang="en-US" sz="22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findSet</a:t>
            </a:r>
            <a:r>
              <a:rPr lang="en-US" sz="2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(d)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575239" y="1201862"/>
            <a:ext cx="2251087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new()</a:t>
            </a:r>
          </a:p>
          <a:p>
            <a:r>
              <a:rPr lang="en-US" dirty="0" err="1"/>
              <a:t>makeSet</a:t>
            </a:r>
            <a:r>
              <a:rPr lang="en-US" dirty="0"/>
              <a:t>(a)</a:t>
            </a:r>
          </a:p>
          <a:p>
            <a:r>
              <a:rPr lang="en-US" dirty="0" err="1"/>
              <a:t>makeSet</a:t>
            </a:r>
            <a:r>
              <a:rPr lang="en-US" dirty="0"/>
              <a:t>(b)</a:t>
            </a:r>
          </a:p>
          <a:p>
            <a:r>
              <a:rPr lang="en-US" dirty="0" err="1"/>
              <a:t>makeSet</a:t>
            </a:r>
            <a:r>
              <a:rPr lang="en-US" dirty="0"/>
              <a:t>(c)</a:t>
            </a:r>
          </a:p>
          <a:p>
            <a:r>
              <a:rPr lang="en-US" dirty="0" err="1"/>
              <a:t>makeSet</a:t>
            </a:r>
            <a:r>
              <a:rPr lang="en-US" dirty="0"/>
              <a:t>(d)</a:t>
            </a:r>
          </a:p>
          <a:p>
            <a:r>
              <a:rPr lang="en-US" dirty="0" err="1"/>
              <a:t>makeSet</a:t>
            </a:r>
            <a:r>
              <a:rPr lang="en-US" dirty="0"/>
              <a:t>(e)</a:t>
            </a:r>
          </a:p>
          <a:p>
            <a:r>
              <a:rPr lang="en-US" dirty="0" err="1"/>
              <a:t>findSet</a:t>
            </a:r>
            <a:r>
              <a:rPr lang="en-US" dirty="0"/>
              <a:t>(a)</a:t>
            </a:r>
          </a:p>
          <a:p>
            <a:r>
              <a:rPr lang="en-US" dirty="0" err="1"/>
              <a:t>findSet</a:t>
            </a:r>
            <a:r>
              <a:rPr lang="en-US" dirty="0"/>
              <a:t>(d)</a:t>
            </a:r>
          </a:p>
          <a:p>
            <a:r>
              <a:rPr lang="en-US" dirty="0"/>
              <a:t>union(a, c)</a:t>
            </a:r>
          </a:p>
          <a:p>
            <a:r>
              <a:rPr lang="en-US" dirty="0"/>
              <a:t>union(b, 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7406D2-C5E8-4DF4-BA24-D16F826B21D7}"/>
                  </a:ext>
                </a:extLst>
              </p14:cNvPr>
              <p14:cNvContentPartPr/>
              <p14:nvPr/>
            </p14:nvContentPartPr>
            <p14:xfrm>
              <a:off x="9191880" y="3613320"/>
              <a:ext cx="16200" cy="3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7406D2-C5E8-4DF4-BA24-D16F826B2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2520" y="3603960"/>
                <a:ext cx="3492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51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373 SP 18 - Kasey Champion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4657189" y="1455063"/>
            <a:ext cx="2965140" cy="4484405"/>
            <a:chOff x="908858" y="1530095"/>
            <a:chExt cx="2965140" cy="44844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95294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TreeDisjointSet</a:t>
              </a:r>
              <a:r>
                <a:rPr lang="en-US" dirty="0"/>
                <a:t>&lt;E&gt;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17854" y="3546252"/>
              <a:ext cx="255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makeSet</a:t>
              </a:r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-create a new tree of size 1 and add to our forest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3133860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23754" y="2307768"/>
              <a:ext cx="2605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Collection&lt;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TreeSet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forest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084271" y="4280002"/>
              <a:ext cx="27897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findSet</a:t>
              </a:r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-locates node with x and moves up tree to find root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095986" y="5045004"/>
              <a:ext cx="2694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4C328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union(x, y)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-append tree with y as a child of tree with x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1D9856-F184-49E2-A458-EC95C5F48620}"/>
              </a:ext>
            </a:extLst>
          </p:cNvPr>
          <p:cNvGrpSpPr/>
          <p:nvPr/>
        </p:nvGrpSpPr>
        <p:grpSpPr>
          <a:xfrm>
            <a:off x="658467" y="1471063"/>
            <a:ext cx="2908984" cy="4484404"/>
            <a:chOff x="908858" y="1530095"/>
            <a:chExt cx="2554778" cy="4019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C242AB-DC0A-4CCD-9CFA-377C2DAFF4E2}"/>
                </a:ext>
              </a:extLst>
            </p:cNvPr>
            <p:cNvSpPr/>
            <p:nvPr/>
          </p:nvSpPr>
          <p:spPr>
            <a:xfrm>
              <a:off x="908858" y="2061555"/>
              <a:ext cx="2554778" cy="3487979"/>
            </a:xfrm>
            <a:prstGeom prst="rect">
              <a:avLst/>
            </a:prstGeom>
            <a:noFill/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49237B-A02C-43D2-AE06-B4567DAC8A52}"/>
                </a:ext>
              </a:extLst>
            </p:cNvPr>
            <p:cNvSpPr/>
            <p:nvPr/>
          </p:nvSpPr>
          <p:spPr>
            <a:xfrm>
              <a:off x="908858" y="1530095"/>
              <a:ext cx="2554778" cy="531461"/>
            </a:xfrm>
            <a:prstGeom prst="rect">
              <a:avLst/>
            </a:prstGeom>
            <a:solidFill>
              <a:srgbClr val="B6A479"/>
            </a:solidFill>
            <a:ln>
              <a:solidFill>
                <a:srgbClr val="B6A4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Disjoint-Set ADT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D6FA6F6-9B7E-47D6-BDE8-696163B1195E}"/>
                </a:ext>
              </a:extLst>
            </p:cNvPr>
            <p:cNvSpPr txBox="1"/>
            <p:nvPr/>
          </p:nvSpPr>
          <p:spPr>
            <a:xfrm>
              <a:off x="1040049" y="3459388"/>
              <a:ext cx="2291110" cy="53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C3282"/>
                  </a:solidFill>
                </a:rPr>
                <a:t>makeSet</a:t>
              </a:r>
              <a:r>
                <a:rPr lang="en-US" sz="1100" dirty="0">
                  <a:solidFill>
                    <a:srgbClr val="4C3282"/>
                  </a:solidFill>
                </a:rPr>
                <a:t>(x) </a:t>
              </a:r>
              <a:r>
                <a:rPr lang="en-US" sz="1100" dirty="0"/>
                <a:t>– creates a new set within the disjoint set where the only member is x. Picks representative for set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59632E-4053-4BBC-B052-B02057662CA9}"/>
                </a:ext>
              </a:extLst>
            </p:cNvPr>
            <p:cNvSpPr txBox="1"/>
            <p:nvPr/>
          </p:nvSpPr>
          <p:spPr>
            <a:xfrm>
              <a:off x="1010508" y="3026516"/>
              <a:ext cx="2035232" cy="234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Count of Sets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2B4A1B-DE6B-488B-8450-1A3E832986C6}"/>
                </a:ext>
              </a:extLst>
            </p:cNvPr>
            <p:cNvSpPr txBox="1"/>
            <p:nvPr/>
          </p:nvSpPr>
          <p:spPr>
            <a:xfrm>
              <a:off x="928946" y="2078637"/>
              <a:ext cx="2035232" cy="2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C3282"/>
                  </a:solidFill>
                </a:rPr>
                <a:t>state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8851FA-61FB-4346-B2D1-FA02D3ECB40A}"/>
                </a:ext>
              </a:extLst>
            </p:cNvPr>
            <p:cNvSpPr txBox="1"/>
            <p:nvPr/>
          </p:nvSpPr>
          <p:spPr>
            <a:xfrm>
              <a:off x="928946" y="3217283"/>
              <a:ext cx="2035232" cy="248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4C3282"/>
                  </a:solidFill>
                </a:rPr>
                <a:t>behavior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02A8D9-90E4-4668-8B17-1A0C7F3ED625}"/>
                </a:ext>
              </a:extLst>
            </p:cNvPr>
            <p:cNvSpPr txBox="1"/>
            <p:nvPr/>
          </p:nvSpPr>
          <p:spPr>
            <a:xfrm>
              <a:off x="1024636" y="2248488"/>
              <a:ext cx="2321936" cy="841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Set of Sets</a:t>
              </a:r>
            </a:p>
            <a:p>
              <a:pPr marL="285750" indent="-285750">
                <a:buFontTx/>
                <a:buChar char="-"/>
              </a:pPr>
              <a:r>
                <a:rPr lang="en-US" sz="1100" b="1" dirty="0">
                  <a:solidFill>
                    <a:srgbClr val="4C3282"/>
                  </a:solidFill>
                </a:rPr>
                <a:t>Disjoint:</a:t>
              </a:r>
              <a:r>
                <a:rPr lang="en-US" sz="1100" dirty="0"/>
                <a:t> Elements must be unique across sets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/>
                <a:t>No required order</a:t>
              </a:r>
            </a:p>
            <a:p>
              <a:pPr marL="285750" indent="-285750">
                <a:buFontTx/>
                <a:buChar char="-"/>
              </a:pPr>
              <a:r>
                <a:rPr lang="en-US" sz="1100" dirty="0"/>
                <a:t>Each set has representative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3E202-03EC-4175-95D5-D54431F389D3}"/>
                </a:ext>
              </a:extLst>
            </p:cNvPr>
            <p:cNvSpPr txBox="1"/>
            <p:nvPr/>
          </p:nvSpPr>
          <p:spPr>
            <a:xfrm>
              <a:off x="1024636" y="4080350"/>
              <a:ext cx="2235693" cy="537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rgbClr val="4C3282"/>
                  </a:solidFill>
                </a:rPr>
                <a:t>findSet</a:t>
              </a:r>
              <a:r>
                <a:rPr lang="en-US" sz="1100" dirty="0">
                  <a:solidFill>
                    <a:srgbClr val="4C3282"/>
                  </a:solidFill>
                </a:rPr>
                <a:t>(x) </a:t>
              </a:r>
              <a:r>
                <a:rPr lang="en-US" sz="1100" dirty="0"/>
                <a:t>– looks up the set containing element x, returns representative of that set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07495C-41D3-4217-8A2C-7645F04D65C0}"/>
                </a:ext>
              </a:extLst>
            </p:cNvPr>
            <p:cNvSpPr txBox="1"/>
            <p:nvPr/>
          </p:nvSpPr>
          <p:spPr>
            <a:xfrm>
              <a:off x="1009224" y="4720186"/>
              <a:ext cx="2321935" cy="689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4C3282"/>
                  </a:solidFill>
                </a:rPr>
                <a:t>union(x, y) </a:t>
              </a:r>
              <a:r>
                <a:rPr lang="en-US" sz="1100" dirty="0"/>
                <a:t>– looks up set containing x and set containing y, combines two sets into one. Picks new representative for resulting set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D68F3C8-8489-45F2-9149-44F48EDD0B95}"/>
              </a:ext>
            </a:extLst>
          </p:cNvPr>
          <p:cNvSpPr txBox="1"/>
          <p:nvPr/>
        </p:nvSpPr>
        <p:spPr>
          <a:xfrm>
            <a:off x="4878697" y="2479919"/>
            <a:ext cx="2539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Dictionary&lt;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NodeLocations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nodeInventory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8716956" y="1409828"/>
            <a:ext cx="2992717" cy="2195839"/>
            <a:chOff x="908858" y="1530095"/>
            <a:chExt cx="2992717" cy="365128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119824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TreeSet</a:t>
              </a:r>
              <a:r>
                <a:rPr lang="en-US" dirty="0"/>
                <a:t>&lt;E&gt;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091573" y="3190099"/>
              <a:ext cx="255203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TreeSet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08858" y="2824068"/>
              <a:ext cx="2035232" cy="51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09249" y="2431972"/>
              <a:ext cx="23569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SetNode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111848" y="3630195"/>
              <a:ext cx="278972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add(x)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089161" y="4043510"/>
              <a:ext cx="2694399" cy="107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remove(x, y)</a:t>
              </a:r>
            </a:p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getRep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()-returns data of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overallRoot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FC7A32-7A63-4FE5-9E50-639B4DFB69C7}"/>
              </a:ext>
            </a:extLst>
          </p:cNvPr>
          <p:cNvGrpSpPr/>
          <p:nvPr/>
        </p:nvGrpSpPr>
        <p:grpSpPr>
          <a:xfrm>
            <a:off x="8716956" y="3753399"/>
            <a:ext cx="2970030" cy="2240120"/>
            <a:chOff x="908858" y="1530095"/>
            <a:chExt cx="2970030" cy="372491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A682CF-900F-4DAB-84AF-9AF93E9E4E1F}"/>
                </a:ext>
              </a:extLst>
            </p:cNvPr>
            <p:cNvSpPr/>
            <p:nvPr/>
          </p:nvSpPr>
          <p:spPr>
            <a:xfrm>
              <a:off x="908858" y="2061555"/>
              <a:ext cx="2908984" cy="3193455"/>
            </a:xfrm>
            <a:prstGeom prst="rect">
              <a:avLst/>
            </a:prstGeom>
            <a:noFill/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CD77848-44AE-444C-AE19-CCD4729DC73B}"/>
                </a:ext>
              </a:extLst>
            </p:cNvPr>
            <p:cNvSpPr/>
            <p:nvPr/>
          </p:nvSpPr>
          <p:spPr>
            <a:xfrm>
              <a:off x="908858" y="1530095"/>
              <a:ext cx="2908984" cy="531461"/>
            </a:xfrm>
            <a:prstGeom prst="rect">
              <a:avLst/>
            </a:prstGeom>
            <a:solidFill>
              <a:srgbClr val="4C3282"/>
            </a:solidFill>
            <a:ln>
              <a:solidFill>
                <a:srgbClr val="4C32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SetNode</a:t>
              </a:r>
              <a:r>
                <a:rPr lang="en-US" dirty="0"/>
                <a:t>&lt;E&gt;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CE222C-B89E-4DD7-9428-9E0F8778691A}"/>
                </a:ext>
              </a:extLst>
            </p:cNvPr>
            <p:cNvSpPr txBox="1"/>
            <p:nvPr/>
          </p:nvSpPr>
          <p:spPr>
            <a:xfrm>
              <a:off x="1111848" y="3772379"/>
              <a:ext cx="255203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SetNode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D621558-FDAD-47DB-814E-2B675AECF2DF}"/>
                </a:ext>
              </a:extLst>
            </p:cNvPr>
            <p:cNvSpPr txBox="1"/>
            <p:nvPr/>
          </p:nvSpPr>
          <p:spPr>
            <a:xfrm>
              <a:off x="928946" y="2009522"/>
              <a:ext cx="2035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state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5EC453-8CE5-4E2D-AA80-C28ED5A0C42B}"/>
                </a:ext>
              </a:extLst>
            </p:cNvPr>
            <p:cNvSpPr txBox="1"/>
            <p:nvPr/>
          </p:nvSpPr>
          <p:spPr>
            <a:xfrm>
              <a:off x="928946" y="3333674"/>
              <a:ext cx="2035232" cy="511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B6A479"/>
                  </a:solidFill>
                </a:rPr>
                <a:t>behavior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68F3C8-8489-45F2-9149-44F48EDD0B95}"/>
                </a:ext>
              </a:extLst>
            </p:cNvPr>
            <p:cNvSpPr txBox="1"/>
            <p:nvPr/>
          </p:nvSpPr>
          <p:spPr>
            <a:xfrm>
              <a:off x="1184852" y="2388160"/>
              <a:ext cx="2356996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9B6314-036C-40E7-9BE3-8A3E951C5B9E}"/>
                </a:ext>
              </a:extLst>
            </p:cNvPr>
            <p:cNvSpPr txBox="1"/>
            <p:nvPr/>
          </p:nvSpPr>
          <p:spPr>
            <a:xfrm>
              <a:off x="1089161" y="4211892"/>
              <a:ext cx="2789727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addChild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67EA58-D588-47E7-A44F-A018FB2B1757}"/>
                </a:ext>
              </a:extLst>
            </p:cNvPr>
            <p:cNvSpPr txBox="1"/>
            <p:nvPr/>
          </p:nvSpPr>
          <p:spPr>
            <a:xfrm>
              <a:off x="1103355" y="4672492"/>
              <a:ext cx="2694399" cy="46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removeChild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D68F3C8-8489-45F2-9149-44F48EDD0B95}"/>
              </a:ext>
            </a:extLst>
          </p:cNvPr>
          <p:cNvSpPr txBox="1"/>
          <p:nvPr/>
        </p:nvSpPr>
        <p:spPr>
          <a:xfrm>
            <a:off x="9017279" y="4496199"/>
            <a:ext cx="2356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children</a:t>
            </a:r>
          </a:p>
        </p:txBody>
      </p:sp>
    </p:spTree>
    <p:extLst>
      <p:ext uri="{BB962C8B-B14F-4D97-AF65-F5344CB8AC3E}">
        <p14:creationId xmlns:p14="http://schemas.microsoft.com/office/powerpoint/2010/main" val="5828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873</TotalTime>
  <Words>3038</Words>
  <Application>Microsoft Office PowerPoint</Application>
  <PresentationFormat>Widescreen</PresentationFormat>
  <Paragraphs>910</Paragraphs>
  <Slides>33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Calibri</vt:lpstr>
      <vt:lpstr>Courier New</vt:lpstr>
      <vt:lpstr>Segoe UI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20: Disjoint Sets</vt:lpstr>
      <vt:lpstr>Warm Up</vt:lpstr>
      <vt:lpstr>Warm Up</vt:lpstr>
      <vt:lpstr>Kruskal’s Algorithm Implementation</vt:lpstr>
      <vt:lpstr>New ADT</vt:lpstr>
      <vt:lpstr>Example</vt:lpstr>
      <vt:lpstr>Example</vt:lpstr>
      <vt:lpstr>Example</vt:lpstr>
      <vt:lpstr>Implementation</vt:lpstr>
      <vt:lpstr>Implement makeSet(x)</vt:lpstr>
      <vt:lpstr>Implement union(x, y)</vt:lpstr>
      <vt:lpstr>Implement union(x, y)</vt:lpstr>
      <vt:lpstr>Implement union(x, y)</vt:lpstr>
      <vt:lpstr>Implement union(x, y)</vt:lpstr>
      <vt:lpstr>Implement findSet(x)</vt:lpstr>
      <vt:lpstr>Improving union</vt:lpstr>
      <vt:lpstr>Practice</vt:lpstr>
      <vt:lpstr>Practice</vt:lpstr>
      <vt:lpstr>Practice</vt:lpstr>
      <vt:lpstr>Practice</vt:lpstr>
      <vt:lpstr>Practice</vt:lpstr>
      <vt:lpstr>Improving findSet()</vt:lpstr>
      <vt:lpstr>Example</vt:lpstr>
      <vt:lpstr>Optimized Disjoint Set Runtime</vt:lpstr>
      <vt:lpstr>Worksheet question 1</vt:lpstr>
      <vt:lpstr>Worksheet question 1</vt:lpstr>
      <vt:lpstr>Implementation</vt:lpstr>
      <vt:lpstr>Array implementation</vt:lpstr>
      <vt:lpstr>Array implementation</vt:lpstr>
      <vt:lpstr>Example</vt:lpstr>
      <vt:lpstr>Example</vt:lpstr>
      <vt:lpstr>Array method implementation</vt:lpstr>
      <vt:lpstr>Graph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Champion</dc:creator>
  <cp:lastModifiedBy>Sanjeev Janarthanan</cp:lastModifiedBy>
  <cp:revision>68</cp:revision>
  <dcterms:created xsi:type="dcterms:W3CDTF">2018-03-22T00:41:11Z</dcterms:created>
  <dcterms:modified xsi:type="dcterms:W3CDTF">2019-03-14T19:18:03Z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kaseyc@microsoft.com</vt:lpwstr>
  </property>
  <property fmtid="{D5CDD505-2E9C-101B-9397-08002B2CF9AE}" pid="5" name="MSIP_Label_f42aa342-8706-4288-bd11-ebb85995028c_SetDate">
    <vt:lpwstr>2018-03-22T00:48:15.4212377Z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