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63080-CDB9-4BCE-8CA7-7708B86614B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1F495-E97B-4D06-A804-DE98A99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8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5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0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4D92072-9290-43FB-8B99-2F022C0F89D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A9109AE-83F0-4852-9413-F45E420C9F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Combining 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WI 19 -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973"/>
            <a:ext cx="457200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Creation: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177938"/>
            <a:ext cx="11187258" cy="1197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Each student introduces new relationships for data:</a:t>
            </a:r>
          </a:p>
          <a:p>
            <a:r>
              <a:rPr lang="en-US" dirty="0"/>
              <a:t>Let’s say your preferences are represented by this table: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28802" y="6532566"/>
            <a:ext cx="5901459" cy="274320"/>
          </a:xfrm>
        </p:spPr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239" y="5796467"/>
            <a:ext cx="10397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we don’t include a big-O proof, can you still be happy?</a:t>
            </a:r>
          </a:p>
          <a:p>
            <a:r>
              <a:rPr lang="en-US" sz="2200" dirty="0"/>
              <a:t>If we do include a recurrence can you still be happy?</a:t>
            </a:r>
          </a:p>
          <a:p>
            <a:endParaRPr lang="en-US" sz="2200" dirty="0"/>
          </a:p>
        </p:txBody>
      </p:sp>
      <p:sp>
        <p:nvSpPr>
          <p:cNvPr id="7" name="Oval 6"/>
          <p:cNvSpPr/>
          <p:nvPr/>
        </p:nvSpPr>
        <p:spPr>
          <a:xfrm>
            <a:off x="325266" y="2375223"/>
            <a:ext cx="1097280" cy="10972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Big-O</a:t>
            </a:r>
          </a:p>
        </p:txBody>
      </p:sp>
      <p:sp>
        <p:nvSpPr>
          <p:cNvPr id="8" name="Oval 7"/>
          <p:cNvSpPr/>
          <p:nvPr/>
        </p:nvSpPr>
        <p:spPr>
          <a:xfrm>
            <a:off x="2437225" y="4602065"/>
            <a:ext cx="1267097" cy="1267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sz="1200" dirty="0"/>
              <a:t>recurrence</a:t>
            </a:r>
          </a:p>
        </p:txBody>
      </p:sp>
      <p:sp>
        <p:nvSpPr>
          <p:cNvPr id="9" name="Oval 8"/>
          <p:cNvSpPr/>
          <p:nvPr/>
        </p:nvSpPr>
        <p:spPr>
          <a:xfrm>
            <a:off x="2452838" y="2369116"/>
            <a:ext cx="1270276" cy="12702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</a:t>
            </a:r>
            <a:r>
              <a:rPr lang="en-US" sz="1200" dirty="0"/>
              <a:t>recurrence</a:t>
            </a:r>
          </a:p>
        </p:txBody>
      </p:sp>
      <p:sp>
        <p:nvSpPr>
          <p:cNvPr id="10" name="Oval 9"/>
          <p:cNvSpPr/>
          <p:nvPr/>
        </p:nvSpPr>
        <p:spPr>
          <a:xfrm>
            <a:off x="5063293" y="4526192"/>
            <a:ext cx="1270275" cy="12702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Graph</a:t>
            </a:r>
          </a:p>
        </p:txBody>
      </p:sp>
      <p:sp>
        <p:nvSpPr>
          <p:cNvPr id="11" name="Oval 10"/>
          <p:cNvSpPr/>
          <p:nvPr/>
        </p:nvSpPr>
        <p:spPr>
          <a:xfrm>
            <a:off x="325266" y="4699187"/>
            <a:ext cx="1097280" cy="1097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Big-O</a:t>
            </a:r>
          </a:p>
        </p:txBody>
      </p:sp>
      <p:sp>
        <p:nvSpPr>
          <p:cNvPr id="12" name="Oval 11"/>
          <p:cNvSpPr/>
          <p:nvPr/>
        </p:nvSpPr>
        <p:spPr>
          <a:xfrm>
            <a:off x="5063293" y="2375223"/>
            <a:ext cx="1270275" cy="127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cxnSp>
        <p:nvCxnSpPr>
          <p:cNvPr id="14" name="Straight Arrow Connector 13"/>
          <p:cNvCxnSpPr>
            <a:stCxn id="11" idx="6"/>
            <a:endCxn id="8" idx="2"/>
          </p:cNvCxnSpPr>
          <p:nvPr/>
        </p:nvCxnSpPr>
        <p:spPr>
          <a:xfrm flipV="1">
            <a:off x="1422546" y="5235614"/>
            <a:ext cx="1014679" cy="12213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7" idx="6"/>
          </p:cNvCxnSpPr>
          <p:nvPr/>
        </p:nvCxnSpPr>
        <p:spPr>
          <a:xfrm flipH="1" flipV="1">
            <a:off x="1422546" y="2923863"/>
            <a:ext cx="1030292" cy="8039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  <a:endCxn id="9" idx="5"/>
          </p:cNvCxnSpPr>
          <p:nvPr/>
        </p:nvCxnSpPr>
        <p:spPr>
          <a:xfrm flipH="1" flipV="1">
            <a:off x="3537086" y="3453364"/>
            <a:ext cx="1712234" cy="1258855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7"/>
            <a:endCxn id="12" idx="3"/>
          </p:cNvCxnSpPr>
          <p:nvPr/>
        </p:nvCxnSpPr>
        <p:spPr>
          <a:xfrm flipV="1">
            <a:off x="3518760" y="3459471"/>
            <a:ext cx="1730560" cy="132815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46245" y="4532288"/>
            <a:ext cx="1270275" cy="12702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Heaps</a:t>
            </a:r>
          </a:p>
        </p:txBody>
      </p:sp>
      <p:sp>
        <p:nvSpPr>
          <p:cNvPr id="19" name="Oval 18"/>
          <p:cNvSpPr/>
          <p:nvPr/>
        </p:nvSpPr>
        <p:spPr>
          <a:xfrm>
            <a:off x="7346245" y="2381319"/>
            <a:ext cx="1270275" cy="127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 Heaps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812699" y="1507167"/>
          <a:ext cx="2949799" cy="206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Big-O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Heaps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8818795" y="3881559"/>
          <a:ext cx="2949799" cy="206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Big-O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r>
                        <a:rPr lang="en-US" dirty="0"/>
                        <a:t>Heaps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Smiley Face 12"/>
          <p:cNvSpPr/>
          <p:nvPr/>
        </p:nvSpPr>
        <p:spPr>
          <a:xfrm>
            <a:off x="2192594" y="4395019"/>
            <a:ext cx="481780" cy="4817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107318" y="4291397"/>
            <a:ext cx="481780" cy="48178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2113859" y="2192605"/>
            <a:ext cx="481780" cy="48178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1221700" y="2128225"/>
            <a:ext cx="481780" cy="4817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Creation: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057170"/>
          </a:xfrm>
        </p:spPr>
        <p:txBody>
          <a:bodyPr>
            <a:normAutofit/>
          </a:bodyPr>
          <a:lstStyle/>
          <a:p>
            <a:r>
              <a:rPr lang="en-US" dirty="0"/>
              <a:t>Hey we made a graph!</a:t>
            </a:r>
          </a:p>
          <a:p>
            <a:r>
              <a:rPr lang="en-US" dirty="0"/>
              <a:t>What do the edges mean? </a:t>
            </a:r>
          </a:p>
          <a:p>
            <a:r>
              <a:rPr lang="en-US" dirty="0"/>
              <a:t>Each edge goes from something making someone unhappy, to the only thing that could make them happy.</a:t>
            </a:r>
          </a:p>
          <a:p>
            <a:pPr lvl="1"/>
            <a:r>
              <a:rPr lang="en-US" sz="2600" dirty="0"/>
              <a:t>We need to avoid an edge that goes TRUE THING </a:t>
            </a:r>
            <a:r>
              <a:rPr lang="en-US" sz="2600" dirty="0">
                <a:sym typeface="Wingdings" panose="05000000000000000000" pitchFamily="2" charset="2"/>
              </a:rPr>
              <a:t> FALSE THING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76841" y="4149781"/>
            <a:ext cx="1267097" cy="1267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sz="1200" dirty="0"/>
              <a:t>recurrence</a:t>
            </a:r>
          </a:p>
        </p:txBody>
      </p:sp>
      <p:sp>
        <p:nvSpPr>
          <p:cNvPr id="28" name="Oval 27"/>
          <p:cNvSpPr/>
          <p:nvPr/>
        </p:nvSpPr>
        <p:spPr>
          <a:xfrm>
            <a:off x="3864882" y="4246903"/>
            <a:ext cx="1097280" cy="1097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Big-O</a:t>
            </a:r>
          </a:p>
        </p:txBody>
      </p:sp>
      <p:cxnSp>
        <p:nvCxnSpPr>
          <p:cNvPr id="29" name="Straight Arrow Connector 28"/>
          <p:cNvCxnSpPr>
            <a:stCxn id="28" idx="6"/>
            <a:endCxn id="27" idx="2"/>
          </p:cNvCxnSpPr>
          <p:nvPr/>
        </p:nvCxnSpPr>
        <p:spPr>
          <a:xfrm flipV="1">
            <a:off x="4962162" y="4783330"/>
            <a:ext cx="1014679" cy="12213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5732210" y="3942735"/>
            <a:ext cx="481780" cy="4817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4646934" y="3839113"/>
            <a:ext cx="481780" cy="48178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0211465">
            <a:off x="4125894" y="4976420"/>
            <a:ext cx="11275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True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 rot="20211465">
            <a:off x="6641755" y="4976421"/>
            <a:ext cx="12556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False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  <p:sp>
        <p:nvSpPr>
          <p:cNvPr id="33" name="Smiley Face 32"/>
          <p:cNvSpPr/>
          <p:nvPr/>
        </p:nvSpPr>
        <p:spPr>
          <a:xfrm>
            <a:off x="6168868" y="5395617"/>
            <a:ext cx="481780" cy="48178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/>
      <p:bldP spid="32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600" dirty="0"/>
              <a:t>We need to avoid an edge that goes TRUE THING </a:t>
            </a:r>
            <a:r>
              <a:rPr lang="en-US" sz="2600" dirty="0">
                <a:sym typeface="Wingdings" panose="05000000000000000000" pitchFamily="2" charset="2"/>
              </a:rPr>
              <a:t> FALSE THING</a:t>
            </a:r>
            <a:endParaRPr lang="en-US" sz="2600" dirty="0"/>
          </a:p>
          <a:p>
            <a:r>
              <a:rPr lang="en-US" dirty="0"/>
              <a:t>Let’s think about a single SCC of the graph.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have a true and false statement in the same SCC?</a:t>
            </a:r>
          </a:p>
          <a:p>
            <a:r>
              <a:rPr lang="en-US" dirty="0"/>
              <a:t>What happens now that Yes B and NO B are in the same SCC?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02419" y="2859223"/>
            <a:ext cx="5081809" cy="2054772"/>
            <a:chOff x="2332148" y="3142843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E</a:t>
              </a: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06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Creation: SCCs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057170"/>
          </a:xfrm>
        </p:spPr>
        <p:txBody>
          <a:bodyPr>
            <a:noAutofit/>
          </a:bodyPr>
          <a:lstStyle/>
          <a:p>
            <a:r>
              <a:rPr lang="en-US" sz="2800" dirty="0"/>
              <a:t>The vertices of a SCC must either be all true or all false.</a:t>
            </a:r>
          </a:p>
          <a:p>
            <a:r>
              <a:rPr lang="en-US" sz="2800" b="1" dirty="0"/>
              <a:t>Algorithm Step 1:</a:t>
            </a:r>
            <a:r>
              <a:rPr lang="en-US" sz="2800" dirty="0"/>
              <a:t> Run SCC on the graph. Check that each question-type-pair are in different SCC.</a:t>
            </a:r>
          </a:p>
          <a:p>
            <a:r>
              <a:rPr lang="en-US" sz="2800" dirty="0"/>
              <a:t>Now what? Every SCC gets the same value. </a:t>
            </a:r>
          </a:p>
          <a:p>
            <a:pPr lvl="1"/>
            <a:r>
              <a:rPr lang="en-US" sz="2800" dirty="0"/>
              <a:t>Treat it as a single object! </a:t>
            </a:r>
          </a:p>
          <a:p>
            <a:r>
              <a:rPr lang="en-US" sz="2800" dirty="0"/>
              <a:t>We want to avoid edges from true things to false things. </a:t>
            </a:r>
          </a:p>
          <a:p>
            <a:pPr lvl="1"/>
            <a:r>
              <a:rPr lang="en-US" sz="2800" dirty="0"/>
              <a:t>“Trues” seem more useful for us at the end. </a:t>
            </a:r>
          </a:p>
          <a:p>
            <a:r>
              <a:rPr lang="en-US" sz="2800" dirty="0">
                <a:sym typeface="Wingdings" panose="05000000000000000000" pitchFamily="2" charset="2"/>
              </a:rPr>
              <a:t>Is there some way to start from the end?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YES! Topological Sort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9751" y="3839721"/>
            <a:ext cx="5081809" cy="2054772"/>
            <a:chOff x="2332148" y="3142843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E</a:t>
              </a: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58886" y="468341"/>
            <a:ext cx="5081809" cy="2054772"/>
            <a:chOff x="2332148" y="3142843"/>
            <a:chExt cx="5081809" cy="2054772"/>
          </a:xfrm>
        </p:grpSpPr>
        <p:sp>
          <p:nvSpPr>
            <p:cNvPr id="19" name="Oval 18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YesC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 D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YesE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1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0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7"/>
              <a:endCxn id="19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6998073" y="1634875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</a:t>
            </a:r>
          </a:p>
        </p:txBody>
      </p:sp>
      <p:sp>
        <p:nvSpPr>
          <p:cNvPr id="31" name="Oval 30"/>
          <p:cNvSpPr/>
          <p:nvPr/>
        </p:nvSpPr>
        <p:spPr>
          <a:xfrm>
            <a:off x="7050371" y="482551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9260746" y="226928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H</a:t>
            </a:r>
          </a:p>
        </p:txBody>
      </p:sp>
      <p:sp>
        <p:nvSpPr>
          <p:cNvPr id="33" name="Oval 32"/>
          <p:cNvSpPr/>
          <p:nvPr/>
        </p:nvSpPr>
        <p:spPr>
          <a:xfrm>
            <a:off x="9260746" y="5473345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9260746" y="3995417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</a:t>
            </a:r>
          </a:p>
        </p:txBody>
      </p:sp>
      <p:sp>
        <p:nvSpPr>
          <p:cNvPr id="35" name="Oval 34"/>
          <p:cNvSpPr/>
          <p:nvPr/>
        </p:nvSpPr>
        <p:spPr>
          <a:xfrm>
            <a:off x="9219453" y="894154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G</a:t>
            </a:r>
          </a:p>
        </p:txBody>
      </p:sp>
      <p:cxnSp>
        <p:nvCxnSpPr>
          <p:cNvPr id="36" name="Straight Arrow Connector 35"/>
          <p:cNvCxnSpPr>
            <a:stCxn id="21" idx="6"/>
          </p:cNvCxnSpPr>
          <p:nvPr/>
        </p:nvCxnSpPr>
        <p:spPr>
          <a:xfrm>
            <a:off x="5740695" y="1819937"/>
            <a:ext cx="1257378" cy="19235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35" idx="3"/>
          </p:cNvCxnSpPr>
          <p:nvPr/>
        </p:nvCxnSpPr>
        <p:spPr>
          <a:xfrm flipH="1" flipV="1">
            <a:off x="9330408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  <a:endCxn id="32" idx="7"/>
          </p:cNvCxnSpPr>
          <p:nvPr/>
        </p:nvCxnSpPr>
        <p:spPr>
          <a:xfrm>
            <a:off x="9866143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812455" y="4688352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9397723" y="4688351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6"/>
          </p:cNvCxnSpPr>
          <p:nvPr/>
        </p:nvCxnSpPr>
        <p:spPr>
          <a:xfrm flipH="1" flipV="1">
            <a:off x="5751560" y="5191317"/>
            <a:ext cx="1298811" cy="5648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2"/>
          </p:cNvCxnSpPr>
          <p:nvPr/>
        </p:nvCxnSpPr>
        <p:spPr>
          <a:xfrm>
            <a:off x="7777837" y="2058103"/>
            <a:ext cx="1482909" cy="590000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</p:cNvCxnSpPr>
          <p:nvPr/>
        </p:nvCxnSpPr>
        <p:spPr>
          <a:xfrm flipH="1">
            <a:off x="7785235" y="4374240"/>
            <a:ext cx="1475511" cy="73548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7"/>
          </p:cNvCxnSpPr>
          <p:nvPr/>
        </p:nvCxnSpPr>
        <p:spPr>
          <a:xfrm flipV="1">
            <a:off x="3695172" y="2838926"/>
            <a:ext cx="5591351" cy="2408877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0" idx="5"/>
          </p:cNvCxnSpPr>
          <p:nvPr/>
        </p:nvCxnSpPr>
        <p:spPr>
          <a:xfrm flipH="1" flipV="1">
            <a:off x="3684307" y="2412158"/>
            <a:ext cx="5687394" cy="1749149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9751" y="3839721"/>
            <a:ext cx="5081809" cy="2054772"/>
            <a:chOff x="2332148" y="3142843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E</a:t>
              </a: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58886" y="468341"/>
            <a:ext cx="5081809" cy="2054772"/>
            <a:chOff x="2332148" y="3142843"/>
            <a:chExt cx="5081809" cy="2054772"/>
          </a:xfrm>
        </p:grpSpPr>
        <p:sp>
          <p:nvSpPr>
            <p:cNvPr id="19" name="Oval 18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YesC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 D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YesE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1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0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7"/>
              <a:endCxn id="19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6998073" y="1634875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</a:t>
            </a:r>
          </a:p>
        </p:txBody>
      </p:sp>
      <p:sp>
        <p:nvSpPr>
          <p:cNvPr id="31" name="Oval 30"/>
          <p:cNvSpPr/>
          <p:nvPr/>
        </p:nvSpPr>
        <p:spPr>
          <a:xfrm>
            <a:off x="7050371" y="482551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9260746" y="226928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H</a:t>
            </a:r>
          </a:p>
        </p:txBody>
      </p:sp>
      <p:sp>
        <p:nvSpPr>
          <p:cNvPr id="33" name="Oval 32"/>
          <p:cNvSpPr/>
          <p:nvPr/>
        </p:nvSpPr>
        <p:spPr>
          <a:xfrm>
            <a:off x="9260746" y="5473345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9260746" y="3995417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</a:t>
            </a:r>
          </a:p>
        </p:txBody>
      </p:sp>
      <p:sp>
        <p:nvSpPr>
          <p:cNvPr id="35" name="Oval 34"/>
          <p:cNvSpPr/>
          <p:nvPr/>
        </p:nvSpPr>
        <p:spPr>
          <a:xfrm>
            <a:off x="9219453" y="894154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G</a:t>
            </a:r>
          </a:p>
        </p:txBody>
      </p:sp>
      <p:cxnSp>
        <p:nvCxnSpPr>
          <p:cNvPr id="36" name="Straight Arrow Connector 35"/>
          <p:cNvCxnSpPr>
            <a:stCxn id="21" idx="6"/>
          </p:cNvCxnSpPr>
          <p:nvPr/>
        </p:nvCxnSpPr>
        <p:spPr>
          <a:xfrm>
            <a:off x="5740695" y="1819937"/>
            <a:ext cx="1257378" cy="19235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35" idx="3"/>
          </p:cNvCxnSpPr>
          <p:nvPr/>
        </p:nvCxnSpPr>
        <p:spPr>
          <a:xfrm flipH="1" flipV="1">
            <a:off x="9330408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  <a:endCxn id="32" idx="7"/>
          </p:cNvCxnSpPr>
          <p:nvPr/>
        </p:nvCxnSpPr>
        <p:spPr>
          <a:xfrm>
            <a:off x="9866143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812455" y="4688352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9397723" y="4688351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6"/>
          </p:cNvCxnSpPr>
          <p:nvPr/>
        </p:nvCxnSpPr>
        <p:spPr>
          <a:xfrm flipH="1" flipV="1">
            <a:off x="5751560" y="5191317"/>
            <a:ext cx="1298811" cy="5648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2"/>
          </p:cNvCxnSpPr>
          <p:nvPr/>
        </p:nvCxnSpPr>
        <p:spPr>
          <a:xfrm>
            <a:off x="7777837" y="2058103"/>
            <a:ext cx="1482909" cy="590000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</p:cNvCxnSpPr>
          <p:nvPr/>
        </p:nvCxnSpPr>
        <p:spPr>
          <a:xfrm flipH="1">
            <a:off x="7785235" y="4374240"/>
            <a:ext cx="1475511" cy="73548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7"/>
          </p:cNvCxnSpPr>
          <p:nvPr/>
        </p:nvCxnSpPr>
        <p:spPr>
          <a:xfrm flipV="1">
            <a:off x="3695172" y="2838926"/>
            <a:ext cx="5591351" cy="2408877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0" idx="5"/>
          </p:cNvCxnSpPr>
          <p:nvPr/>
        </p:nvCxnSpPr>
        <p:spPr>
          <a:xfrm flipH="1" flipV="1">
            <a:off x="3684307" y="2412158"/>
            <a:ext cx="5687394" cy="1749149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917926" y="662609"/>
            <a:ext cx="1360698" cy="2691994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002928" y="3711263"/>
            <a:ext cx="1360698" cy="2691994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39291" y="4618002"/>
            <a:ext cx="1169256" cy="114663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33752" y="1484788"/>
            <a:ext cx="1169256" cy="114663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2035" y="265043"/>
            <a:ext cx="5787017" cy="2839537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2288" y="3557874"/>
            <a:ext cx="5787017" cy="2839537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2226791">
            <a:off x="7955242" y="213189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2226791">
            <a:off x="5950757" y="1803934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20107108">
            <a:off x="7961147" y="463121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5825571" y="5029255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97187">
            <a:off x="4925588" y="3102603"/>
            <a:ext cx="4170523" cy="64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9460749">
            <a:off x="5533728" y="3165090"/>
            <a:ext cx="3697044" cy="64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9751" y="3839721"/>
            <a:ext cx="5081809" cy="2054772"/>
            <a:chOff x="2332148" y="3142843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E</a:t>
              </a: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58886" y="468341"/>
            <a:ext cx="5081809" cy="2054772"/>
            <a:chOff x="2332148" y="3142843"/>
            <a:chExt cx="5081809" cy="2054772"/>
          </a:xfrm>
        </p:grpSpPr>
        <p:sp>
          <p:nvSpPr>
            <p:cNvPr id="19" name="Oval 18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YesC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 D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YesE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1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0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7"/>
              <a:endCxn id="19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6998073" y="1634875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</a:t>
            </a:r>
          </a:p>
        </p:txBody>
      </p:sp>
      <p:sp>
        <p:nvSpPr>
          <p:cNvPr id="31" name="Oval 30"/>
          <p:cNvSpPr/>
          <p:nvPr/>
        </p:nvSpPr>
        <p:spPr>
          <a:xfrm>
            <a:off x="7050371" y="482551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9260746" y="226928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H</a:t>
            </a:r>
          </a:p>
        </p:txBody>
      </p:sp>
      <p:sp>
        <p:nvSpPr>
          <p:cNvPr id="33" name="Oval 32"/>
          <p:cNvSpPr/>
          <p:nvPr/>
        </p:nvSpPr>
        <p:spPr>
          <a:xfrm>
            <a:off x="9260746" y="5473345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9260746" y="3995417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</a:t>
            </a:r>
          </a:p>
        </p:txBody>
      </p:sp>
      <p:sp>
        <p:nvSpPr>
          <p:cNvPr id="35" name="Oval 34"/>
          <p:cNvSpPr/>
          <p:nvPr/>
        </p:nvSpPr>
        <p:spPr>
          <a:xfrm>
            <a:off x="9219453" y="894154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G</a:t>
            </a:r>
          </a:p>
        </p:txBody>
      </p:sp>
      <p:cxnSp>
        <p:nvCxnSpPr>
          <p:cNvPr id="36" name="Straight Arrow Connector 35"/>
          <p:cNvCxnSpPr>
            <a:stCxn id="21" idx="6"/>
          </p:cNvCxnSpPr>
          <p:nvPr/>
        </p:nvCxnSpPr>
        <p:spPr>
          <a:xfrm>
            <a:off x="5740695" y="1819937"/>
            <a:ext cx="1257378" cy="19235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35" idx="3"/>
          </p:cNvCxnSpPr>
          <p:nvPr/>
        </p:nvCxnSpPr>
        <p:spPr>
          <a:xfrm flipH="1" flipV="1">
            <a:off x="9330408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  <a:endCxn id="32" idx="7"/>
          </p:cNvCxnSpPr>
          <p:nvPr/>
        </p:nvCxnSpPr>
        <p:spPr>
          <a:xfrm>
            <a:off x="9866143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812455" y="4688352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9397723" y="4688351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6"/>
          </p:cNvCxnSpPr>
          <p:nvPr/>
        </p:nvCxnSpPr>
        <p:spPr>
          <a:xfrm flipH="1" flipV="1">
            <a:off x="5751560" y="5191317"/>
            <a:ext cx="1298811" cy="5648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2"/>
          </p:cNvCxnSpPr>
          <p:nvPr/>
        </p:nvCxnSpPr>
        <p:spPr>
          <a:xfrm>
            <a:off x="7777837" y="2058103"/>
            <a:ext cx="1482909" cy="590000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</p:cNvCxnSpPr>
          <p:nvPr/>
        </p:nvCxnSpPr>
        <p:spPr>
          <a:xfrm flipH="1">
            <a:off x="7785235" y="4374240"/>
            <a:ext cx="1475511" cy="73548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7"/>
          </p:cNvCxnSpPr>
          <p:nvPr/>
        </p:nvCxnSpPr>
        <p:spPr>
          <a:xfrm flipV="1">
            <a:off x="3695172" y="2838926"/>
            <a:ext cx="5591351" cy="2408877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0" idx="5"/>
          </p:cNvCxnSpPr>
          <p:nvPr/>
        </p:nvCxnSpPr>
        <p:spPr>
          <a:xfrm flipH="1" flipV="1">
            <a:off x="3684307" y="2412158"/>
            <a:ext cx="5687394" cy="1749149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917926" y="662609"/>
            <a:ext cx="1360698" cy="2691994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002928" y="3711263"/>
            <a:ext cx="1360698" cy="2691994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39291" y="4618002"/>
            <a:ext cx="1169256" cy="114663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33752" y="1484788"/>
            <a:ext cx="1169256" cy="114663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2035" y="265043"/>
            <a:ext cx="5787017" cy="2839537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2288" y="3557874"/>
            <a:ext cx="5787017" cy="2839537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2226791">
            <a:off x="7955242" y="213189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2226791">
            <a:off x="5950757" y="1803934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20107108">
            <a:off x="7961147" y="463121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5825571" y="5029255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97187">
            <a:off x="4925588" y="3102603"/>
            <a:ext cx="4170523" cy="64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9460749">
            <a:off x="5533728" y="3165090"/>
            <a:ext cx="3697044" cy="64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307625" y="1017588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601015" y="5106316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17549" y="5779076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86840" y="801949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66646" y="377462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84593" y="5865858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801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9751" y="3839721"/>
            <a:ext cx="5081809" cy="2054772"/>
            <a:chOff x="2332148" y="3142843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</a:t>
              </a:r>
              <a:br>
                <a:rPr lang="en-US" dirty="0"/>
              </a:br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E</a:t>
              </a: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58886" y="468341"/>
            <a:ext cx="5081809" cy="2054772"/>
            <a:chOff x="2332148" y="3142843"/>
            <a:chExt cx="5081809" cy="2054772"/>
          </a:xfrm>
        </p:grpSpPr>
        <p:sp>
          <p:nvSpPr>
            <p:cNvPr id="19" name="Oval 18"/>
            <p:cNvSpPr/>
            <p:nvPr/>
          </p:nvSpPr>
          <p:spPr>
            <a:xfrm>
              <a:off x="3260757" y="3224309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YesC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10879" y="443997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656312" y="4115616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Yes D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332148" y="4353782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957656" y="3142843"/>
              <a:ext cx="757645" cy="7576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YesE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4"/>
            </p:cNvCxnSpPr>
            <p:nvPr/>
          </p:nvCxnSpPr>
          <p:spPr>
            <a:xfrm flipH="1">
              <a:off x="3029977" y="3900488"/>
              <a:ext cx="2306502" cy="72251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5"/>
            </p:cNvCxnSpPr>
            <p:nvPr/>
          </p:nvCxnSpPr>
          <p:spPr>
            <a:xfrm flipH="1" flipV="1">
              <a:off x="3907447" y="3870999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6"/>
            </p:cNvCxnSpPr>
            <p:nvPr/>
          </p:nvCxnSpPr>
          <p:spPr>
            <a:xfrm flipV="1">
              <a:off x="4018402" y="3598846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1" idx="2"/>
            </p:cNvCxnSpPr>
            <p:nvPr/>
          </p:nvCxnSpPr>
          <p:spPr>
            <a:xfrm flipV="1">
              <a:off x="5468524" y="4494439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0" idx="2"/>
            </p:cNvCxnSpPr>
            <p:nvPr/>
          </p:nvCxnSpPr>
          <p:spPr>
            <a:xfrm>
              <a:off x="3089793" y="4732605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7"/>
              <a:endCxn id="19" idx="3"/>
            </p:cNvCxnSpPr>
            <p:nvPr/>
          </p:nvCxnSpPr>
          <p:spPr>
            <a:xfrm flipV="1">
              <a:off x="2978838" y="3870999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6998073" y="1634875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</a:t>
            </a:r>
          </a:p>
        </p:txBody>
      </p:sp>
      <p:sp>
        <p:nvSpPr>
          <p:cNvPr id="31" name="Oval 30"/>
          <p:cNvSpPr/>
          <p:nvPr/>
        </p:nvSpPr>
        <p:spPr>
          <a:xfrm>
            <a:off x="7050371" y="482551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9260746" y="2269280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H</a:t>
            </a:r>
          </a:p>
        </p:txBody>
      </p:sp>
      <p:sp>
        <p:nvSpPr>
          <p:cNvPr id="33" name="Oval 32"/>
          <p:cNvSpPr/>
          <p:nvPr/>
        </p:nvSpPr>
        <p:spPr>
          <a:xfrm>
            <a:off x="9260746" y="5473345"/>
            <a:ext cx="757645" cy="757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br>
              <a:rPr lang="en-US" dirty="0"/>
            </a:br>
            <a:r>
              <a:rPr lang="en-US" dirty="0"/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9260746" y="3995417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</a:t>
            </a:r>
          </a:p>
        </p:txBody>
      </p:sp>
      <p:sp>
        <p:nvSpPr>
          <p:cNvPr id="35" name="Oval 34"/>
          <p:cNvSpPr/>
          <p:nvPr/>
        </p:nvSpPr>
        <p:spPr>
          <a:xfrm>
            <a:off x="9219453" y="894154"/>
            <a:ext cx="757645" cy="7576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G</a:t>
            </a:r>
          </a:p>
        </p:txBody>
      </p:sp>
      <p:cxnSp>
        <p:nvCxnSpPr>
          <p:cNvPr id="36" name="Straight Arrow Connector 35"/>
          <p:cNvCxnSpPr>
            <a:stCxn id="21" idx="6"/>
          </p:cNvCxnSpPr>
          <p:nvPr/>
        </p:nvCxnSpPr>
        <p:spPr>
          <a:xfrm>
            <a:off x="5740695" y="1819937"/>
            <a:ext cx="1257378" cy="19235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35" idx="3"/>
          </p:cNvCxnSpPr>
          <p:nvPr/>
        </p:nvCxnSpPr>
        <p:spPr>
          <a:xfrm flipH="1" flipV="1">
            <a:off x="9330408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5"/>
            <a:endCxn id="32" idx="7"/>
          </p:cNvCxnSpPr>
          <p:nvPr/>
        </p:nvCxnSpPr>
        <p:spPr>
          <a:xfrm>
            <a:off x="9866143" y="1540844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812455" y="4688352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9397723" y="4688351"/>
            <a:ext cx="41293" cy="839391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6"/>
          </p:cNvCxnSpPr>
          <p:nvPr/>
        </p:nvCxnSpPr>
        <p:spPr>
          <a:xfrm flipH="1" flipV="1">
            <a:off x="5751560" y="5191317"/>
            <a:ext cx="1298811" cy="56486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2"/>
          </p:cNvCxnSpPr>
          <p:nvPr/>
        </p:nvCxnSpPr>
        <p:spPr>
          <a:xfrm>
            <a:off x="7777837" y="2058103"/>
            <a:ext cx="1482909" cy="590000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</p:cNvCxnSpPr>
          <p:nvPr/>
        </p:nvCxnSpPr>
        <p:spPr>
          <a:xfrm flipH="1">
            <a:off x="7785235" y="4374240"/>
            <a:ext cx="1475511" cy="735482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7"/>
          </p:cNvCxnSpPr>
          <p:nvPr/>
        </p:nvCxnSpPr>
        <p:spPr>
          <a:xfrm flipV="1">
            <a:off x="3695172" y="2838926"/>
            <a:ext cx="5591351" cy="2408877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0" idx="5"/>
          </p:cNvCxnSpPr>
          <p:nvPr/>
        </p:nvCxnSpPr>
        <p:spPr>
          <a:xfrm flipH="1" flipV="1">
            <a:off x="3684307" y="2412158"/>
            <a:ext cx="5687394" cy="1749149"/>
          </a:xfrm>
          <a:prstGeom prst="straightConnector1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917926" y="662609"/>
            <a:ext cx="1360698" cy="2691994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002928" y="3711263"/>
            <a:ext cx="1360698" cy="2691994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39291" y="4618002"/>
            <a:ext cx="1169256" cy="114663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33752" y="1484788"/>
            <a:ext cx="1169256" cy="114663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2035" y="265043"/>
            <a:ext cx="5787017" cy="2839537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2288" y="3557874"/>
            <a:ext cx="5787017" cy="2839537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2226791">
            <a:off x="7955242" y="213189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2226791">
            <a:off x="5950757" y="1803934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20107108">
            <a:off x="7961147" y="463121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5825571" y="5029255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97187">
            <a:off x="4925588" y="3102603"/>
            <a:ext cx="4170523" cy="64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9460749">
            <a:off x="5533728" y="3165090"/>
            <a:ext cx="3697044" cy="647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307625" y="1017588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601015" y="5106316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17549" y="5779076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86840" y="801949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66646" y="377462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84593" y="5865858"/>
            <a:ext cx="7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70" name="Rectangle 69"/>
          <p:cNvSpPr/>
          <p:nvPr/>
        </p:nvSpPr>
        <p:spPr>
          <a:xfrm rot="20211465">
            <a:off x="9932080" y="5622573"/>
            <a:ext cx="11275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True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  <p:sp>
        <p:nvSpPr>
          <p:cNvPr id="71" name="Rectangle 70"/>
          <p:cNvSpPr/>
          <p:nvPr/>
        </p:nvSpPr>
        <p:spPr>
          <a:xfrm rot="20211465">
            <a:off x="9849334" y="2564347"/>
            <a:ext cx="12556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False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  <p:sp>
        <p:nvSpPr>
          <p:cNvPr id="72" name="Rectangle 71"/>
          <p:cNvSpPr/>
          <p:nvPr/>
        </p:nvSpPr>
        <p:spPr>
          <a:xfrm rot="20211465">
            <a:off x="7476099" y="5496434"/>
            <a:ext cx="11275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True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  <p:sp>
        <p:nvSpPr>
          <p:cNvPr id="74" name="Rectangle 73"/>
          <p:cNvSpPr/>
          <p:nvPr/>
        </p:nvSpPr>
        <p:spPr>
          <a:xfrm rot="20211465">
            <a:off x="7046200" y="2305148"/>
            <a:ext cx="12556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False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  <p:sp>
        <p:nvSpPr>
          <p:cNvPr id="75" name="Rectangle 74"/>
          <p:cNvSpPr/>
          <p:nvPr/>
        </p:nvSpPr>
        <p:spPr>
          <a:xfrm rot="20211465">
            <a:off x="4168094" y="5820402"/>
            <a:ext cx="11275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True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  <p:sp>
        <p:nvSpPr>
          <p:cNvPr id="76" name="Rectangle 75"/>
          <p:cNvSpPr/>
          <p:nvPr/>
        </p:nvSpPr>
        <p:spPr>
          <a:xfrm rot="20211465">
            <a:off x="5133953" y="2059157"/>
            <a:ext cx="12556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4C3282"/>
                </a:solidFill>
              </a:rPr>
              <a:t>False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4C328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36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4" grpId="0"/>
      <p:bldP spid="75" grpId="0"/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Make the requirements graph.</a:t>
            </a:r>
          </a:p>
          <a:p>
            <a:r>
              <a:rPr lang="en-US" dirty="0"/>
              <a:t>Find the SCCs.</a:t>
            </a:r>
          </a:p>
          <a:p>
            <a:r>
              <a:rPr lang="en-US" dirty="0"/>
              <a:t>If any SCC has including and not including a problem, we can’t make the final.</a:t>
            </a:r>
          </a:p>
          <a:p>
            <a:r>
              <a:rPr lang="en-US" dirty="0"/>
              <a:t>Run topological sort on the graph of SCC. </a:t>
            </a:r>
          </a:p>
          <a:p>
            <a:r>
              <a:rPr lang="en-US" dirty="0"/>
              <a:t>Starting from the end:</a:t>
            </a:r>
          </a:p>
          <a:p>
            <a:pPr lvl="1"/>
            <a:r>
              <a:rPr lang="en-US" dirty="0"/>
              <a:t> if everything in a component is unassigned, set them to true, and set their opposites to false.</a:t>
            </a:r>
          </a:p>
          <a:p>
            <a:r>
              <a:rPr lang="en-US" dirty="0"/>
              <a:t>This works!!</a:t>
            </a:r>
          </a:p>
          <a:p>
            <a:r>
              <a:rPr lang="en-US" dirty="0"/>
              <a:t>How fast is it? </a:t>
            </a:r>
          </a:p>
          <a:p>
            <a:r>
              <a:rPr lang="en-US" dirty="0"/>
              <a:t>O(Q + S). That’s a HUGE improvement.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Making Problem was a type of “Satisfiability” problem.</a:t>
            </a:r>
          </a:p>
          <a:p>
            <a:r>
              <a:rPr lang="en-US" dirty="0"/>
              <a:t>We had a bunch of variables (include/exclude this question), and needed to satisfy everything in a list of requirements.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algorithm we just made for Final Creation works for any 2-SAT problem.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3658" y="2842761"/>
            <a:ext cx="9534316" cy="2295769"/>
            <a:chOff x="498764" y="4764761"/>
            <a:chExt cx="8072372" cy="2295769"/>
          </a:xfrm>
        </p:grpSpPr>
        <p:sp>
          <p:nvSpPr>
            <p:cNvPr id="7" name="Rectangle 6"/>
            <p:cNvSpPr/>
            <p:nvPr/>
          </p:nvSpPr>
          <p:spPr>
            <a:xfrm>
              <a:off x="498764" y="4764761"/>
              <a:ext cx="8072372" cy="229576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  <a:p>
              <a:r>
                <a:rPr lang="en-US" sz="2200" b="1" dirty="0"/>
                <a:t>Given</a:t>
              </a:r>
              <a:r>
                <a:rPr lang="en-US" sz="2200" dirty="0"/>
                <a:t>: A set of Boolean variables, and a list of requirements, each of the form: </a:t>
              </a:r>
            </a:p>
            <a:p>
              <a:pPr algn="ctr"/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 || variable2==[True/False]</a:t>
              </a:r>
            </a:p>
            <a:p>
              <a:r>
                <a:rPr lang="en-US" sz="2200" b="1" dirty="0"/>
                <a:t>Find</a:t>
              </a:r>
              <a:r>
                <a:rPr lang="en-US" sz="2200" dirty="0"/>
                <a:t>: A setting of variables to “true” and “false” so that </a:t>
              </a:r>
              <a:r>
                <a:rPr lang="en-US" sz="2200" b="1" dirty="0"/>
                <a:t>all</a:t>
              </a:r>
              <a:r>
                <a:rPr lang="en-US" sz="2200" dirty="0"/>
                <a:t> of the requirements evaluate to “true”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4" y="4764762"/>
              <a:ext cx="807237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2-Satisfiability (“2-SAT”)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1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described algorithms to find: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239" y="2228398"/>
            <a:ext cx="8072372" cy="1124402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200" dirty="0"/>
              <a:t>An ordering of the vertices so all edges go from left to right.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239" y="2228398"/>
            <a:ext cx="8072372" cy="476250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Topological Sort (aka Topological Ordering)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5239" y="3538714"/>
            <a:ext cx="8072372" cy="1642815"/>
            <a:chOff x="498764" y="4764762"/>
            <a:chExt cx="8072372" cy="1387844"/>
          </a:xfrm>
        </p:grpSpPr>
        <p:sp>
          <p:nvSpPr>
            <p:cNvPr id="9" name="Rectangle 8"/>
            <p:cNvSpPr/>
            <p:nvPr/>
          </p:nvSpPr>
          <p:spPr>
            <a:xfrm>
              <a:off x="498764" y="4764762"/>
              <a:ext cx="8072372" cy="1387844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200" dirty="0"/>
            </a:p>
            <a:p>
              <a:r>
                <a:rPr lang="en-US" sz="2200" dirty="0"/>
                <a:t>A subgraph C such that every pair of vertices in C is connected via some path </a:t>
              </a:r>
              <a:r>
                <a:rPr lang="en-US" sz="2200" b="1" dirty="0"/>
                <a:t>in both directions, </a:t>
              </a:r>
              <a:r>
                <a:rPr lang="en-US" sz="2200" dirty="0"/>
                <a:t>and there is no other vertex which is connected to every vertex of C in both directions.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8764" y="4764762"/>
              <a:ext cx="8072372" cy="417278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/>
                <a:t>Strongly Connected Component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5239" y="5289755"/>
            <a:ext cx="1131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Today: Use those algorithms to solve a bigger problem.</a:t>
            </a:r>
          </a:p>
        </p:txBody>
      </p:sp>
    </p:spTree>
    <p:extLst>
      <p:ext uri="{BB962C8B-B14F-4D97-AF65-F5344CB8AC3E}">
        <p14:creationId xmlns:p14="http://schemas.microsoft.com/office/powerpoint/2010/main" val="35197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775" y="3262680"/>
            <a:ext cx="6692585" cy="590415"/>
          </a:xfrm>
        </p:spPr>
        <p:txBody>
          <a:bodyPr/>
          <a:lstStyle/>
          <a:p>
            <a:r>
              <a:rPr lang="en-US" dirty="0"/>
              <a:t>Reductions, P vs. NP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wrap up the course we want to take a big step back. </a:t>
            </a:r>
          </a:p>
          <a:p>
            <a:r>
              <a:rPr lang="en-US" dirty="0"/>
              <a:t>This whole quarter we’ve been taking problems and solving them faster. </a:t>
            </a:r>
          </a:p>
          <a:p>
            <a:r>
              <a:rPr lang="en-US" dirty="0"/>
              <a:t>We want to spend the last few lectures going over more ideas on how to solve problems faster, and why we don’t expect to solve everything extremely quickly.</a:t>
            </a:r>
          </a:p>
          <a:p>
            <a:endParaRPr lang="en-US" dirty="0"/>
          </a:p>
          <a:p>
            <a:r>
              <a:rPr lang="en-US" dirty="0"/>
              <a:t>We’re going to</a:t>
            </a:r>
          </a:p>
          <a:p>
            <a:pPr lvl="1"/>
            <a:r>
              <a:rPr lang="en-US" sz="2200" dirty="0"/>
              <a:t>Recall reductions – Robbie’s favorite idea in algorithm design.</a:t>
            </a:r>
          </a:p>
          <a:p>
            <a:pPr lvl="1"/>
            <a:r>
              <a:rPr lang="en-US" sz="2200" dirty="0"/>
              <a:t>Classify problems into those we can solve in a reasonable amount of time, and those we can’t.</a:t>
            </a:r>
          </a:p>
          <a:p>
            <a:pPr lvl="1"/>
            <a:r>
              <a:rPr lang="en-US" sz="2200" dirty="0"/>
              <a:t>Explain the biggest open problem in Computer Science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Reductions: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39" y="2724539"/>
            <a:ext cx="11187258" cy="3796488"/>
          </a:xfrm>
        </p:spPr>
        <p:txBody>
          <a:bodyPr>
            <a:noAutofit/>
          </a:bodyPr>
          <a:lstStyle/>
          <a:p>
            <a:r>
              <a:rPr lang="en-US" sz="2800" dirty="0"/>
              <a:t>You already do this all the time.</a:t>
            </a:r>
          </a:p>
          <a:p>
            <a:r>
              <a:rPr lang="en-US" sz="2800" dirty="0"/>
              <a:t>In Homework 3, you reduced implementing a </a:t>
            </a:r>
            <a:r>
              <a:rPr lang="en-US" sz="2800" dirty="0" err="1"/>
              <a:t>hashset</a:t>
            </a:r>
            <a:r>
              <a:rPr lang="en-US" sz="2800" dirty="0"/>
              <a:t> to implementing a </a:t>
            </a:r>
            <a:r>
              <a:rPr lang="en-US" sz="2800" dirty="0" err="1"/>
              <a:t>hashmap</a:t>
            </a:r>
            <a:r>
              <a:rPr lang="en-US" sz="2800" dirty="0"/>
              <a:t>. </a:t>
            </a:r>
          </a:p>
          <a:p>
            <a:r>
              <a:rPr lang="en-US" sz="2800" dirty="0"/>
              <a:t>Any time you use a library, you’re reducing your problem to the one the library solves.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75239" y="1551516"/>
            <a:ext cx="8559430" cy="1005072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Using an algorithm for Problem B to solve Problem A.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239" y="1551516"/>
            <a:ext cx="8559430" cy="476250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Reduction (informally)</a:t>
            </a:r>
          </a:p>
        </p:txBody>
      </p:sp>
    </p:spTree>
    <p:extLst>
      <p:ext uri="{BB962C8B-B14F-4D97-AF65-F5344CB8AC3E}">
        <p14:creationId xmlns:p14="http://schemas.microsoft.com/office/powerpoint/2010/main" val="27154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Graphs: A Reduction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87175" y="2303351"/>
            <a:ext cx="3244286" cy="1553495"/>
            <a:chOff x="1571625" y="2325233"/>
            <a:chExt cx="2247900" cy="1233998"/>
          </a:xfrm>
        </p:grpSpPr>
        <p:sp>
          <p:nvSpPr>
            <p:cNvPr id="6" name="Oval 5"/>
            <p:cNvSpPr/>
            <p:nvPr/>
          </p:nvSpPr>
          <p:spPr>
            <a:xfrm>
              <a:off x="1571625" y="2814637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480876" y="234025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47922" y="3150283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2814637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Straight Arrow Connector 9"/>
            <p:cNvCxnSpPr>
              <a:stCxn id="7" idx="6"/>
              <a:endCxn id="9" idx="1"/>
            </p:cNvCxnSpPr>
            <p:nvPr/>
          </p:nvCxnSpPr>
          <p:spPr>
            <a:xfrm>
              <a:off x="2795201" y="2497415"/>
              <a:ext cx="756031" cy="36325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8" idx="2"/>
            </p:cNvCxnSpPr>
            <p:nvPr/>
          </p:nvCxnSpPr>
          <p:spPr>
            <a:xfrm>
              <a:off x="1839918" y="3082930"/>
              <a:ext cx="608004" cy="22451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9" idx="2"/>
            </p:cNvCxnSpPr>
            <p:nvPr/>
          </p:nvCxnSpPr>
          <p:spPr>
            <a:xfrm>
              <a:off x="1885950" y="2971800"/>
              <a:ext cx="1619250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3"/>
            </p:cNvCxnSpPr>
            <p:nvPr/>
          </p:nvCxnSpPr>
          <p:spPr>
            <a:xfrm flipV="1">
              <a:off x="2762247" y="3082930"/>
              <a:ext cx="788985" cy="22451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7" idx="2"/>
            </p:cNvCxnSpPr>
            <p:nvPr/>
          </p:nvCxnSpPr>
          <p:spPr>
            <a:xfrm flipV="1">
              <a:off x="1728788" y="2497415"/>
              <a:ext cx="752088" cy="31722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78021" y="2658034"/>
              <a:ext cx="534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0954" y="2325233"/>
              <a:ext cx="534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85225" y="3189899"/>
              <a:ext cx="534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20946" y="2338937"/>
              <a:ext cx="534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1915" y="3170553"/>
              <a:ext cx="534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10601" y="2055299"/>
            <a:ext cx="3704744" cy="1636920"/>
            <a:chOff x="8696325" y="2321202"/>
            <a:chExt cx="2247900" cy="1124356"/>
          </a:xfrm>
        </p:grpSpPr>
        <p:sp>
          <p:nvSpPr>
            <p:cNvPr id="41" name="Oval 40"/>
            <p:cNvSpPr/>
            <p:nvPr/>
          </p:nvSpPr>
          <p:spPr>
            <a:xfrm>
              <a:off x="8696325" y="2795587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9605576" y="232120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9572622" y="3131233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629900" y="2795587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45" name="Straight Arrow Connector 44"/>
            <p:cNvCxnSpPr>
              <a:stCxn id="42" idx="6"/>
              <a:endCxn id="44" idx="1"/>
            </p:cNvCxnSpPr>
            <p:nvPr/>
          </p:nvCxnSpPr>
          <p:spPr>
            <a:xfrm>
              <a:off x="9919901" y="2478365"/>
              <a:ext cx="756031" cy="36325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5"/>
              <a:endCxn id="43" idx="2"/>
            </p:cNvCxnSpPr>
            <p:nvPr/>
          </p:nvCxnSpPr>
          <p:spPr>
            <a:xfrm>
              <a:off x="8964618" y="3063880"/>
              <a:ext cx="608004" cy="22451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6"/>
              <a:endCxn id="86" idx="2"/>
            </p:cNvCxnSpPr>
            <p:nvPr/>
          </p:nvCxnSpPr>
          <p:spPr>
            <a:xfrm flipV="1">
              <a:off x="9010650" y="2950889"/>
              <a:ext cx="700347" cy="186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6"/>
              <a:endCxn id="76" idx="2"/>
            </p:cNvCxnSpPr>
            <p:nvPr/>
          </p:nvCxnSpPr>
          <p:spPr>
            <a:xfrm flipV="1">
              <a:off x="9886947" y="3224696"/>
              <a:ext cx="328615" cy="6370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5" idx="6"/>
              <a:endCxn id="42" idx="2"/>
            </p:cNvCxnSpPr>
            <p:nvPr/>
          </p:nvCxnSpPr>
          <p:spPr>
            <a:xfrm flipV="1">
              <a:off x="9337284" y="2478365"/>
              <a:ext cx="268292" cy="12008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9172576" y="2516097"/>
              <a:ext cx="164708" cy="164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41" idx="0"/>
              <a:endCxn id="55" idx="2"/>
            </p:cNvCxnSpPr>
            <p:nvPr/>
          </p:nvCxnSpPr>
          <p:spPr>
            <a:xfrm flipV="1">
              <a:off x="8853488" y="2598451"/>
              <a:ext cx="319088" cy="19713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215562" y="3142342"/>
              <a:ext cx="164708" cy="164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76" idx="7"/>
              <a:endCxn id="44" idx="3"/>
            </p:cNvCxnSpPr>
            <p:nvPr/>
          </p:nvCxnSpPr>
          <p:spPr>
            <a:xfrm flipV="1">
              <a:off x="10356149" y="3063880"/>
              <a:ext cx="319783" cy="10258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9710997" y="2868535"/>
              <a:ext cx="164708" cy="164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6" idx="6"/>
              <a:endCxn id="44" idx="2"/>
            </p:cNvCxnSpPr>
            <p:nvPr/>
          </p:nvCxnSpPr>
          <p:spPr>
            <a:xfrm>
              <a:off x="9875705" y="2950889"/>
              <a:ext cx="754195" cy="186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8316156" y="3443968"/>
            <a:ext cx="3882622" cy="1370080"/>
            <a:chOff x="8666030" y="5165757"/>
            <a:chExt cx="2633528" cy="1124356"/>
          </a:xfrm>
        </p:grpSpPr>
        <p:sp>
          <p:nvSpPr>
            <p:cNvPr id="93" name="Oval 92"/>
            <p:cNvSpPr/>
            <p:nvPr/>
          </p:nvSpPr>
          <p:spPr>
            <a:xfrm>
              <a:off x="8666030" y="564014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9575281" y="5165757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9542327" y="597578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0599605" y="564014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7" name="Straight Arrow Connector 96"/>
            <p:cNvCxnSpPr>
              <a:stCxn id="94" idx="6"/>
              <a:endCxn id="96" idx="1"/>
            </p:cNvCxnSpPr>
            <p:nvPr/>
          </p:nvCxnSpPr>
          <p:spPr>
            <a:xfrm>
              <a:off x="9889606" y="5322920"/>
              <a:ext cx="756031" cy="36325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3" idx="5"/>
              <a:endCxn id="95" idx="2"/>
            </p:cNvCxnSpPr>
            <p:nvPr/>
          </p:nvCxnSpPr>
          <p:spPr>
            <a:xfrm>
              <a:off x="8934323" y="5908435"/>
              <a:ext cx="608004" cy="22451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80355" y="5804969"/>
              <a:ext cx="700347" cy="18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5" idx="6"/>
              <a:endCxn id="104" idx="2"/>
            </p:cNvCxnSpPr>
            <p:nvPr/>
          </p:nvCxnSpPr>
          <p:spPr>
            <a:xfrm flipV="1">
              <a:off x="9856652" y="6069251"/>
              <a:ext cx="328615" cy="6370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02" idx="6"/>
              <a:endCxn id="94" idx="2"/>
            </p:cNvCxnSpPr>
            <p:nvPr/>
          </p:nvCxnSpPr>
          <p:spPr>
            <a:xfrm flipV="1">
              <a:off x="9306989" y="5322920"/>
              <a:ext cx="268292" cy="12008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9142281" y="5360652"/>
              <a:ext cx="164708" cy="164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93" idx="0"/>
              <a:endCxn id="102" idx="2"/>
            </p:cNvCxnSpPr>
            <p:nvPr/>
          </p:nvCxnSpPr>
          <p:spPr>
            <a:xfrm flipV="1">
              <a:off x="8823193" y="5443006"/>
              <a:ext cx="319088" cy="19713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10185267" y="5986897"/>
              <a:ext cx="164708" cy="164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4" idx="7"/>
              <a:endCxn id="96" idx="3"/>
            </p:cNvCxnSpPr>
            <p:nvPr/>
          </p:nvCxnSpPr>
          <p:spPr>
            <a:xfrm flipV="1">
              <a:off x="10325854" y="5908435"/>
              <a:ext cx="319783" cy="10258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9680702" y="5713090"/>
              <a:ext cx="164708" cy="164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9845410" y="5804969"/>
              <a:ext cx="754195" cy="18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888264" y="5591747"/>
              <a:ext cx="411294" cy="354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4C3282"/>
                  </a:solidFill>
                </a:rPr>
                <a:t>2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176919" y="5064868"/>
            <a:ext cx="3733457" cy="1500000"/>
            <a:chOff x="1546223" y="5087551"/>
            <a:chExt cx="2664553" cy="1238086"/>
          </a:xfrm>
        </p:grpSpPr>
        <p:sp>
          <p:nvSpPr>
            <p:cNvPr id="125" name="Oval 124"/>
            <p:cNvSpPr/>
            <p:nvPr/>
          </p:nvSpPr>
          <p:spPr>
            <a:xfrm>
              <a:off x="1546223" y="5576955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6" name="Oval 125"/>
            <p:cNvSpPr/>
            <p:nvPr/>
          </p:nvSpPr>
          <p:spPr>
            <a:xfrm>
              <a:off x="2455474" y="5102570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2422520" y="5912601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3479798" y="5576955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9" name="Straight Arrow Connector 128"/>
            <p:cNvCxnSpPr>
              <a:stCxn id="126" idx="6"/>
              <a:endCxn id="128" idx="1"/>
            </p:cNvCxnSpPr>
            <p:nvPr/>
          </p:nvCxnSpPr>
          <p:spPr>
            <a:xfrm>
              <a:off x="2769799" y="5259733"/>
              <a:ext cx="756031" cy="36325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5" idx="5"/>
              <a:endCxn id="127" idx="2"/>
            </p:cNvCxnSpPr>
            <p:nvPr/>
          </p:nvCxnSpPr>
          <p:spPr>
            <a:xfrm>
              <a:off x="1814516" y="5845248"/>
              <a:ext cx="608004" cy="22451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5" idx="6"/>
              <a:endCxn id="128" idx="2"/>
            </p:cNvCxnSpPr>
            <p:nvPr/>
          </p:nvCxnSpPr>
          <p:spPr>
            <a:xfrm>
              <a:off x="1860548" y="5734118"/>
              <a:ext cx="16192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7" idx="6"/>
              <a:endCxn id="128" idx="3"/>
            </p:cNvCxnSpPr>
            <p:nvPr/>
          </p:nvCxnSpPr>
          <p:spPr>
            <a:xfrm flipV="1">
              <a:off x="2736845" y="5845248"/>
              <a:ext cx="788985" cy="22451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5" idx="0"/>
              <a:endCxn id="126" idx="2"/>
            </p:cNvCxnSpPr>
            <p:nvPr/>
          </p:nvCxnSpPr>
          <p:spPr>
            <a:xfrm flipV="1">
              <a:off x="1703386" y="5259733"/>
              <a:ext cx="752088" cy="31722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452619" y="5420352"/>
              <a:ext cx="534259" cy="37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25552" y="5087551"/>
              <a:ext cx="534259" cy="37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59823" y="5952217"/>
              <a:ext cx="534259" cy="37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95544" y="5101255"/>
              <a:ext cx="534259" cy="37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56513" y="5932871"/>
              <a:ext cx="534259" cy="37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99482" y="5543269"/>
              <a:ext cx="411294" cy="37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4C3282"/>
                  </a:solidFill>
                </a:rPr>
                <a:t>2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775074" y="2030082"/>
            <a:ext cx="3790615" cy="180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Input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42336" y="3285892"/>
            <a:ext cx="4049663" cy="1760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Unweighted Shortest Paths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46849" y="4906214"/>
            <a:ext cx="3789692" cy="167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Output</a:t>
            </a:r>
          </a:p>
        </p:txBody>
      </p:sp>
      <p:sp>
        <p:nvSpPr>
          <p:cNvPr id="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81670" y="6521027"/>
            <a:ext cx="421923" cy="274320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525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29961 -0.0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36966 -0.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66 -0.1 L 0.37683 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00143 0.262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26204 L -0.34558 0.245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32304 -0.0159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might not be too surprising that we can solve one shortest path problem with the algorithm for another shortest path problem.</a:t>
            </a:r>
          </a:p>
          <a:p>
            <a:r>
              <a:rPr lang="en-US" sz="2800" dirty="0"/>
              <a:t>The real power of reductions is that you can sometimes reduce a problem to another one that looks very </a:t>
            </a:r>
            <a:r>
              <a:rPr lang="en-US" sz="2800" dirty="0" err="1"/>
              <a:t>very</a:t>
            </a:r>
            <a:r>
              <a:rPr lang="en-US" sz="2800" dirty="0"/>
              <a:t> different.</a:t>
            </a:r>
          </a:p>
          <a:p>
            <a:r>
              <a:rPr lang="en-US" sz="2800" dirty="0"/>
              <a:t>We’re going to reduce a graph problem to 2-SAT.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5238" y="4159546"/>
                <a:ext cx="10031801" cy="2145841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an undirected, unweighted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, color each vertex “red” or “blue” such that the endpoints of every edge are different colors (or report no such coloring exists).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4159546"/>
                <a:ext cx="10031801" cy="2145841"/>
              </a:xfrm>
              <a:prstGeom prst="rect">
                <a:avLst/>
              </a:prstGeom>
              <a:blipFill>
                <a:blip r:embed="rId2"/>
                <a:stretch>
                  <a:fillRect l="-1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5239" y="4159546"/>
            <a:ext cx="10031800" cy="619187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2-Coloring</a:t>
            </a:r>
          </a:p>
        </p:txBody>
      </p:sp>
    </p:spTree>
    <p:extLst>
      <p:ext uri="{BB962C8B-B14F-4D97-AF65-F5344CB8AC3E}">
        <p14:creationId xmlns:p14="http://schemas.microsoft.com/office/powerpoint/2010/main" val="32780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876220"/>
          </a:xfrm>
        </p:spPr>
        <p:txBody>
          <a:bodyPr>
            <a:normAutofit/>
          </a:bodyPr>
          <a:lstStyle/>
          <a:p>
            <a:r>
              <a:rPr lang="en-US" sz="2800" dirty="0"/>
              <a:t>Can these graphs be 2-colored? If so find a 2-coloring. If not try to explain why one doesn’t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1745" y="2525991"/>
            <a:ext cx="5081809" cy="2054772"/>
            <a:chOff x="291745" y="2525991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045858" y="2552844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8495980" y="3768505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10441413" y="3444151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6117249" y="3682317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8742757" y="2471378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" name="Straight Arrow Connector 24"/>
          <p:cNvCxnSpPr>
            <a:endCxn id="20" idx="5"/>
          </p:cNvCxnSpPr>
          <p:nvPr/>
        </p:nvCxnSpPr>
        <p:spPr>
          <a:xfrm flipH="1" flipV="1">
            <a:off x="7692548" y="3199534"/>
            <a:ext cx="2796279" cy="46742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</p:cNvCxnSpPr>
          <p:nvPr/>
        </p:nvCxnSpPr>
        <p:spPr>
          <a:xfrm flipV="1">
            <a:off x="6874894" y="2927381"/>
            <a:ext cx="1867863" cy="1133759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 flipV="1">
            <a:off x="9253625" y="3822974"/>
            <a:ext cx="1187788" cy="324354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1" idx="0"/>
          </p:cNvCxnSpPr>
          <p:nvPr/>
        </p:nvCxnSpPr>
        <p:spPr>
          <a:xfrm flipH="1">
            <a:off x="8874803" y="3229023"/>
            <a:ext cx="246777" cy="53948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7"/>
            <a:endCxn id="20" idx="3"/>
          </p:cNvCxnSpPr>
          <p:nvPr/>
        </p:nvCxnSpPr>
        <p:spPr>
          <a:xfrm flipV="1">
            <a:off x="6763939" y="3199534"/>
            <a:ext cx="392874" cy="593738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6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876220"/>
          </a:xfrm>
        </p:spPr>
        <p:txBody>
          <a:bodyPr>
            <a:normAutofit/>
          </a:bodyPr>
          <a:lstStyle/>
          <a:p>
            <a:r>
              <a:rPr lang="en-US" sz="2800" dirty="0"/>
              <a:t>Can these graphs be 2-colored? If so find a 2-coloring. If not try to explain why one doesn’t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1745" y="2525991"/>
            <a:ext cx="5081809" cy="2054772"/>
            <a:chOff x="291745" y="2525991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045858" y="2552844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8495980" y="3768505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10441413" y="3444151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6117249" y="3682317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8742757" y="2471378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" name="Straight Arrow Connector 24"/>
          <p:cNvCxnSpPr>
            <a:endCxn id="20" idx="5"/>
          </p:cNvCxnSpPr>
          <p:nvPr/>
        </p:nvCxnSpPr>
        <p:spPr>
          <a:xfrm flipH="1" flipV="1">
            <a:off x="7692548" y="3199534"/>
            <a:ext cx="2796279" cy="46742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</p:cNvCxnSpPr>
          <p:nvPr/>
        </p:nvCxnSpPr>
        <p:spPr>
          <a:xfrm flipV="1">
            <a:off x="6874894" y="2927381"/>
            <a:ext cx="1867863" cy="1133759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 flipV="1">
            <a:off x="9253625" y="3822974"/>
            <a:ext cx="1187788" cy="324354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1" idx="0"/>
          </p:cNvCxnSpPr>
          <p:nvPr/>
        </p:nvCxnSpPr>
        <p:spPr>
          <a:xfrm flipH="1">
            <a:off x="8874803" y="3229023"/>
            <a:ext cx="246777" cy="53948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7"/>
            <a:endCxn id="20" idx="3"/>
          </p:cNvCxnSpPr>
          <p:nvPr/>
        </p:nvCxnSpPr>
        <p:spPr>
          <a:xfrm flipV="1">
            <a:off x="6763939" y="3199534"/>
            <a:ext cx="392874" cy="593738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9130457" y="3199534"/>
            <a:ext cx="692477" cy="71775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Why would we want to 2-color a graph?</a:t>
            </a:r>
          </a:p>
          <a:p>
            <a:pPr lvl="1"/>
            <a:r>
              <a:rPr lang="en-US" sz="2800" dirty="0"/>
              <a:t>We need to divide the vertices into two sets, and edges represent vertices that </a:t>
            </a:r>
            <a:r>
              <a:rPr lang="en-US" sz="2800" b="1" dirty="0"/>
              <a:t>can’t </a:t>
            </a:r>
            <a:r>
              <a:rPr lang="en-US" sz="2800" dirty="0"/>
              <a:t>be together.</a:t>
            </a:r>
          </a:p>
          <a:p>
            <a:r>
              <a:rPr lang="en-US" sz="2800" dirty="0"/>
              <a:t>You can modify BFS to come up with a 2-coloring (or determine none exists)</a:t>
            </a:r>
          </a:p>
          <a:p>
            <a:pPr lvl="1"/>
            <a:r>
              <a:rPr lang="en-US" sz="2800" dirty="0"/>
              <a:t>This is a good exercise!</a:t>
            </a:r>
          </a:p>
          <a:p>
            <a:r>
              <a:rPr lang="en-US" sz="2800" dirty="0"/>
              <a:t>But coming up with a whole new idea sounds like </a:t>
            </a:r>
            <a:r>
              <a:rPr lang="en-US" sz="2800" b="1" dirty="0"/>
              <a:t>work.</a:t>
            </a:r>
          </a:p>
          <a:p>
            <a:r>
              <a:rPr lang="en-US" sz="2800" dirty="0"/>
              <a:t>And we already came up with that cool 2-SAT algorithm. </a:t>
            </a:r>
          </a:p>
          <a:p>
            <a:pPr lvl="1"/>
            <a:r>
              <a:rPr lang="en-US" sz="2800" dirty="0"/>
              <a:t>Maybe we can be lazy and just use that!</a:t>
            </a:r>
          </a:p>
          <a:p>
            <a:pPr lvl="1"/>
            <a:r>
              <a:rPr lang="en-US" sz="2800" dirty="0"/>
              <a:t>Let’s </a:t>
            </a:r>
            <a:r>
              <a:rPr lang="en-US" sz="2800" b="1" dirty="0"/>
              <a:t>reduce </a:t>
            </a:r>
            <a:r>
              <a:rPr lang="en-US" sz="2800" dirty="0"/>
              <a:t>2-Coloring to 2-SAT!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37007" y="5748023"/>
            <a:ext cx="5438186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 our 2-SAT algorithm </a:t>
            </a:r>
          </a:p>
          <a:p>
            <a:pPr algn="ctr"/>
            <a:r>
              <a:rPr lang="en-US" sz="2800" dirty="0"/>
              <a:t>to solve 2-Coloring</a:t>
            </a:r>
          </a:p>
        </p:txBody>
      </p:sp>
    </p:spTree>
    <p:extLst>
      <p:ext uri="{BB962C8B-B14F-4D97-AF65-F5344CB8AC3E}">
        <p14:creationId xmlns:p14="http://schemas.microsoft.com/office/powerpoint/2010/main" val="34278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We need to describe 2 steps</a:t>
            </a:r>
          </a:p>
          <a:p>
            <a:r>
              <a:rPr lang="en-US" sz="2600" dirty="0"/>
              <a:t>1. How to turn a graph for a 2-color problem into an input to 2-SAT</a:t>
            </a:r>
          </a:p>
          <a:p>
            <a:r>
              <a:rPr lang="en-US" sz="2600" dirty="0"/>
              <a:t>2. How to turn the ANSWER for that 2-SAT input into the answer for the original 2-coloring problem.</a:t>
            </a:r>
          </a:p>
          <a:p>
            <a:r>
              <a:rPr lang="en-US" sz="2600" dirty="0"/>
              <a:t>How can I describe a two coloring of my graph? </a:t>
            </a:r>
          </a:p>
          <a:p>
            <a:pPr lvl="1"/>
            <a:r>
              <a:rPr lang="en-US" sz="2600" dirty="0"/>
              <a:t>Have a variable for each vertex – is it red?</a:t>
            </a:r>
          </a:p>
          <a:p>
            <a:r>
              <a:rPr lang="en-US" sz="2600" dirty="0"/>
              <a:t>How do I make sure every edge has different colors? I need one red endpoint and one blue one, so this better be true to have an edge from v1 to v2:</a:t>
            </a:r>
          </a:p>
          <a:p>
            <a:r>
              <a:rPr lang="en-US" sz="2600" dirty="0"/>
              <a:t>	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v1IsRed || v2isRed) &amp;&amp; (!v1IsRed || !v2IsRed)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169753" y="2928668"/>
            <a:ext cx="227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33014" y="5009622"/>
            <a:ext cx="3217361" cy="1300904"/>
            <a:chOff x="291745" y="2525991"/>
            <a:chExt cx="5081809" cy="2054772"/>
          </a:xfrm>
        </p:grpSpPr>
        <p:sp>
          <p:nvSpPr>
            <p:cNvPr id="21" name="Oval 20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6" name="Straight Arrow Connector 25"/>
            <p:cNvCxnSpPr>
              <a:endCxn id="21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3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6"/>
              <a:endCxn id="22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7"/>
              <a:endCxn id="21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2415" y="1057792"/>
            <a:ext cx="3041836" cy="1229932"/>
            <a:chOff x="291745" y="2525991"/>
            <a:chExt cx="5081809" cy="2054772"/>
          </a:xfrm>
        </p:grpSpPr>
        <p:sp>
          <p:nvSpPr>
            <p:cNvPr id="10" name="Oval 9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" name="Straight Arrow Connector 14"/>
            <p:cNvCxnSpPr>
              <a:endCxn id="10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2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6"/>
              <a:endCxn id="11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7"/>
              <a:endCxn id="10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860104" y="946324"/>
            <a:ext cx="43741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46849" y="771553"/>
            <a:ext cx="4107081" cy="180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3930" y="2787170"/>
            <a:ext cx="4049663" cy="1760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2-SAT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6849" y="4906214"/>
            <a:ext cx="3789692" cy="167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Output</a:t>
            </a:r>
          </a:p>
        </p:txBody>
      </p:sp>
    </p:spTree>
    <p:extLst>
      <p:ext uri="{BB962C8B-B14F-4D97-AF65-F5344CB8AC3E}">
        <p14:creationId xmlns:p14="http://schemas.microsoft.com/office/powerpoint/2010/main" val="116204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2604 -0.0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33464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64 -0.00255 L 0.3323 0.285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209 0.29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29792 L -0.35351 0.297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30651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Find SCCs?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266389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Graphs are useful because they encode relationships between arbitrary objects.</a:t>
            </a:r>
          </a:p>
          <a:p>
            <a:r>
              <a:rPr lang="en-US" sz="2600" dirty="0"/>
              <a:t>We’ve found the strongly connected components of G.</a:t>
            </a:r>
          </a:p>
          <a:p>
            <a:r>
              <a:rPr lang="en-US" sz="2600" dirty="0"/>
              <a:t>Let’s build a new graph out of them! Call it </a:t>
            </a:r>
            <a:r>
              <a:rPr lang="en-US" sz="2600" dirty="0">
                <a:solidFill>
                  <a:schemeClr val="accent1"/>
                </a:solidFill>
              </a:rPr>
              <a:t>H</a:t>
            </a:r>
          </a:p>
          <a:p>
            <a:pPr lvl="1"/>
            <a:r>
              <a:rPr lang="en-US" sz="2600" dirty="0"/>
              <a:t>Have a vertex for each of the strongly connected components</a:t>
            </a:r>
          </a:p>
          <a:p>
            <a:pPr lvl="1"/>
            <a:r>
              <a:rPr lang="en-US" sz="2600" dirty="0"/>
              <a:t>Add an edge from component 1 to component 2 if there is an edge from a vertex inside 1 to one inside 2.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907947" y="4668227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5491850" y="5468376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5" name="Oval 54"/>
          <p:cNvSpPr/>
          <p:nvPr/>
        </p:nvSpPr>
        <p:spPr>
          <a:xfrm>
            <a:off x="6553198" y="5455355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/>
          <p:cNvCxnSpPr>
            <a:stCxn id="54" idx="7"/>
            <a:endCxn id="53" idx="3"/>
          </p:cNvCxnSpPr>
          <p:nvPr/>
        </p:nvCxnSpPr>
        <p:spPr>
          <a:xfrm flipV="1">
            <a:off x="5912525" y="5079920"/>
            <a:ext cx="67598" cy="45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5"/>
            <a:endCxn id="55" idx="0"/>
          </p:cNvCxnSpPr>
          <p:nvPr/>
        </p:nvCxnSpPr>
        <p:spPr>
          <a:xfrm>
            <a:off x="6328622" y="5079920"/>
            <a:ext cx="471002" cy="3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4" idx="6"/>
          </p:cNvCxnSpPr>
          <p:nvPr/>
        </p:nvCxnSpPr>
        <p:spPr>
          <a:xfrm flipH="1">
            <a:off x="5984701" y="5150555"/>
            <a:ext cx="169672" cy="55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83654" y="4672312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7451055" y="4672312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/>
          <p:cNvCxnSpPr>
            <a:stCxn id="59" idx="6"/>
            <a:endCxn id="53" idx="2"/>
          </p:cNvCxnSpPr>
          <p:nvPr/>
        </p:nvCxnSpPr>
        <p:spPr>
          <a:xfrm flipV="1">
            <a:off x="3776505" y="4909391"/>
            <a:ext cx="2131442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7"/>
            <a:endCxn id="60" idx="3"/>
          </p:cNvCxnSpPr>
          <p:nvPr/>
        </p:nvCxnSpPr>
        <p:spPr>
          <a:xfrm flipV="1">
            <a:off x="6973873" y="5084005"/>
            <a:ext cx="549358" cy="441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53" idx="6"/>
          </p:cNvCxnSpPr>
          <p:nvPr/>
        </p:nvCxnSpPr>
        <p:spPr>
          <a:xfrm flipH="1" flipV="1">
            <a:off x="6400798" y="4909391"/>
            <a:ext cx="1050257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544256" y="4681263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5" name="Straight Arrow Connector 64"/>
          <p:cNvCxnSpPr>
            <a:stCxn id="64" idx="6"/>
            <a:endCxn id="59" idx="2"/>
          </p:cNvCxnSpPr>
          <p:nvPr/>
        </p:nvCxnSpPr>
        <p:spPr>
          <a:xfrm flipV="1">
            <a:off x="2037107" y="4913476"/>
            <a:ext cx="1246547" cy="8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01890" y="4712797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7" name="Straight Arrow Connector 66"/>
          <p:cNvCxnSpPr>
            <a:stCxn id="60" idx="6"/>
            <a:endCxn id="66" idx="2"/>
          </p:cNvCxnSpPr>
          <p:nvPr/>
        </p:nvCxnSpPr>
        <p:spPr>
          <a:xfrm>
            <a:off x="7943906" y="4913476"/>
            <a:ext cx="1857984" cy="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309039" y="553901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9" name="Straight Arrow Connector 68"/>
          <p:cNvCxnSpPr>
            <a:stCxn id="55" idx="6"/>
            <a:endCxn id="68" idx="2"/>
          </p:cNvCxnSpPr>
          <p:nvPr/>
        </p:nvCxnSpPr>
        <p:spPr>
          <a:xfrm>
            <a:off x="7046049" y="5696519"/>
            <a:ext cx="2262990" cy="8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4"/>
            <a:endCxn id="68" idx="7"/>
          </p:cNvCxnSpPr>
          <p:nvPr/>
        </p:nvCxnSpPr>
        <p:spPr>
          <a:xfrm flipH="1">
            <a:off x="9729714" y="5195125"/>
            <a:ext cx="318602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0"/>
            <a:endCxn id="66" idx="3"/>
          </p:cNvCxnSpPr>
          <p:nvPr/>
        </p:nvCxnSpPr>
        <p:spPr>
          <a:xfrm flipV="1">
            <a:off x="9555465" y="5124490"/>
            <a:ext cx="318601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2302846" y="4586124"/>
            <a:ext cx="722027" cy="26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4289324" y="5007011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8289540" y="5079920"/>
            <a:ext cx="722027" cy="388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78517" y="5037489"/>
            <a:ext cx="29046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48552" y="5831891"/>
            <a:ext cx="33389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174056" y="5771750"/>
            <a:ext cx="340158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13941" y="5170569"/>
            <a:ext cx="333746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1043195" y="4326662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921291" y="4348842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99773" y="4361513"/>
            <a:ext cx="2980051" cy="2079105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065704" y="4485228"/>
            <a:ext cx="1789532" cy="1966296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We’ll consider a problem “efficiently solvable” if it has a polynomial time algorithm.</a:t>
                </a:r>
              </a:p>
              <a:p>
                <a:r>
                  <a:rPr lang="en-US" sz="2800" dirty="0"/>
                  <a:t>I.e. an algorithm that runs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is a constant.</a:t>
                </a:r>
              </a:p>
              <a:p>
                <a:r>
                  <a:rPr lang="en-US" sz="2800" dirty="0"/>
                  <a:t>Are these algorithms always actually efficient?</a:t>
                </a:r>
              </a:p>
              <a:p>
                <a:r>
                  <a:rPr lang="en-US" sz="2800" dirty="0"/>
                  <a:t>Well………no</a:t>
                </a:r>
              </a:p>
              <a:p>
                <a:r>
                  <a:rPr lang="en-US" sz="2800" dirty="0"/>
                  <a:t>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2800" dirty="0"/>
                  <a:t> algorithm or even 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algorithm probably aren’t going to finish anytime soon.</a:t>
                </a:r>
              </a:p>
              <a:p>
                <a:r>
                  <a:rPr lang="en-US" sz="2800" dirty="0"/>
                  <a:t>But these edge cases are rare, and polynomial time is good as a low bar</a:t>
                </a:r>
              </a:p>
              <a:p>
                <a:pPr lvl="1"/>
                <a:r>
                  <a:rPr lang="en-US" sz="2800" dirty="0"/>
                  <a:t>If we can’t even 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2800" dirty="0"/>
                  <a:t> algorithm, we should probably rethink our strategy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 r="-1471" b="-8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373 - 18AU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Let’s go back to dividing problems into solvable/not solvable.</a:t>
                </a:r>
                <a:br>
                  <a:rPr lang="en-US" sz="2800" dirty="0"/>
                </a:br>
                <a:r>
                  <a:rPr lang="en-US" sz="2800" dirty="0"/>
                  <a:t>For today, we’re going to talk about </a:t>
                </a:r>
                <a:r>
                  <a:rPr lang="en-US" sz="2800" b="1" dirty="0"/>
                  <a:t>decision problems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Problems that have a “yes” or “no” answer.</a:t>
                </a:r>
              </a:p>
              <a:p>
                <a:r>
                  <a:rPr lang="en-US" sz="2800" dirty="0"/>
                  <a:t>Why?</a:t>
                </a:r>
              </a:p>
              <a:p>
                <a:r>
                  <a:rPr lang="en-US" sz="2800" dirty="0"/>
                  <a:t>Theory reasons (ask me later).</a:t>
                </a:r>
              </a:p>
              <a:p>
                <a:r>
                  <a:rPr lang="en-US" sz="2800" dirty="0"/>
                  <a:t>But it’s not too bad</a:t>
                </a:r>
              </a:p>
              <a:p>
                <a:pPr lvl="1"/>
                <a:r>
                  <a:rPr lang="en-US" sz="2400" dirty="0"/>
                  <a:t>most problems can be rephrased as very similar decision problems.</a:t>
                </a:r>
              </a:p>
              <a:p>
                <a:r>
                  <a:rPr lang="en-US" sz="2800" dirty="0"/>
                  <a:t>E.g. instead of “find the shortest path from s to t” ask</a:t>
                </a:r>
                <a:br>
                  <a:rPr lang="en-US" sz="2800" dirty="0"/>
                </a:br>
                <a:r>
                  <a:rPr lang="en-US" sz="2800" dirty="0"/>
                  <a:t>Is there a path from s to t of length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373 - 18AU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238" y="1372686"/>
                <a:ext cx="10168961" cy="1485900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The set of all decision problems that have an algorithm that runs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1372686"/>
                <a:ext cx="10168961" cy="1485900"/>
              </a:xfrm>
              <a:prstGeom prst="rect">
                <a:avLst/>
              </a:prstGeom>
              <a:blipFill rotWithShape="0">
                <a:blip r:embed="rId2"/>
                <a:stretch>
                  <a:fillRect l="-1199" r="-420" b="-69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5237" y="1379037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 (stands for “Polynomial”)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236" y="2858586"/>
            <a:ext cx="11097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decision version of all problems we’ve solved in this class are in P.</a:t>
            </a:r>
          </a:p>
          <a:p>
            <a:endParaRPr lang="en-US" sz="2800" dirty="0"/>
          </a:p>
          <a:p>
            <a:r>
              <a:rPr lang="en-US" sz="2800" dirty="0"/>
              <a:t>P is an example of a “complexity class”</a:t>
            </a:r>
          </a:p>
          <a:p>
            <a:r>
              <a:rPr lang="en-US" sz="2800" dirty="0"/>
              <a:t>A set of problems that can be solved under some limitations (e.g. with some amount of memory or in some amount of time).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373 - 18AU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know it when I see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5083699"/>
          </a:xfrm>
        </p:spPr>
        <p:txBody>
          <a:bodyPr>
            <a:normAutofit/>
          </a:bodyPr>
          <a:lstStyle/>
          <a:p>
            <a:r>
              <a:rPr lang="en-US" sz="2800" dirty="0"/>
              <a:t>Another class of problems we want to talk about.</a:t>
            </a:r>
          </a:p>
          <a:p>
            <a:r>
              <a:rPr lang="en-US" sz="2800" dirty="0"/>
              <a:t>“I’ll know it when I see it” Problems.</a:t>
            </a:r>
          </a:p>
          <a:p>
            <a:endParaRPr lang="en-US" sz="2800" dirty="0"/>
          </a:p>
          <a:p>
            <a:r>
              <a:rPr lang="en-US" sz="2800" dirty="0"/>
              <a:t>Decision Problems such that:</a:t>
            </a:r>
          </a:p>
          <a:p>
            <a:r>
              <a:rPr lang="en-US" sz="2800" dirty="0"/>
              <a:t>If the answer is YES, you can prove the answer is yes by </a:t>
            </a:r>
          </a:p>
          <a:p>
            <a:pPr lvl="1"/>
            <a:r>
              <a:rPr lang="en-US" sz="2400" dirty="0"/>
              <a:t>Being given a “proof” or a “certificate”</a:t>
            </a:r>
          </a:p>
          <a:p>
            <a:pPr lvl="1"/>
            <a:r>
              <a:rPr lang="en-US" sz="2400" dirty="0"/>
              <a:t>Verifying that certificate in polynomial time. </a:t>
            </a:r>
          </a:p>
          <a:p>
            <a:r>
              <a:rPr lang="en-US" sz="2800" dirty="0"/>
              <a:t>What certificate would be convenient for short paths? </a:t>
            </a:r>
          </a:p>
          <a:p>
            <a:pPr lvl="1"/>
            <a:r>
              <a:rPr lang="en-US" sz="2800" dirty="0"/>
              <a:t>The path itself. Easy to check the path is really in the graph and really short.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373 - 18AU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know it when I see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77943"/>
            <a:ext cx="11187258" cy="5279843"/>
          </a:xfrm>
        </p:spPr>
        <p:txBody>
          <a:bodyPr>
            <a:normAutofit/>
          </a:bodyPr>
          <a:lstStyle/>
          <a:p>
            <a:r>
              <a:rPr lang="en-US" sz="2800" dirty="0"/>
              <a:t>More formally,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It’s a common misconception that NP stands for “not polynomial”</a:t>
            </a:r>
            <a:br>
              <a:rPr lang="en-US" sz="2800" dirty="0"/>
            </a:br>
            <a:r>
              <a:rPr lang="en-US" sz="2800" dirty="0"/>
              <a:t>Please never ever </a:t>
            </a:r>
            <a:r>
              <a:rPr lang="en-US" sz="2800" dirty="0" err="1"/>
              <a:t>ever</a:t>
            </a:r>
            <a:r>
              <a:rPr lang="en-US" sz="2800" dirty="0"/>
              <a:t> </a:t>
            </a:r>
            <a:r>
              <a:rPr lang="en-US" sz="2800" dirty="0" err="1"/>
              <a:t>ever</a:t>
            </a:r>
            <a:r>
              <a:rPr lang="en-US" sz="2800" dirty="0"/>
              <a:t> say that.</a:t>
            </a:r>
          </a:p>
          <a:p>
            <a:r>
              <a:rPr lang="en-US" sz="2800" dirty="0"/>
              <a:t>Please.</a:t>
            </a:r>
          </a:p>
          <a:p>
            <a:r>
              <a:rPr lang="en-US" sz="2800" dirty="0"/>
              <a:t>Every time you do a theoretical computer scientist sheds a single tear. </a:t>
            </a:r>
          </a:p>
          <a:p>
            <a:r>
              <a:rPr lang="en-US" sz="2800" dirty="0"/>
              <a:t>(That theoretical computer scientist is 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237" y="1741356"/>
            <a:ext cx="10168961" cy="160217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The set of all decision problems such that if the answer is YES, there is a proof of that which can be verified in polynomial time.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237" y="1741356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NP (stands for “nondeterministic polynomial”)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373 - 18AU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Find SCCs?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That’s awful meta. Why?</a:t>
            </a:r>
          </a:p>
          <a:p>
            <a:r>
              <a:rPr lang="en-US" sz="2600" dirty="0"/>
              <a:t>This new graph summarizes reachability information of the original graph. </a:t>
            </a:r>
          </a:p>
          <a:p>
            <a:pPr lvl="1"/>
            <a:r>
              <a:rPr lang="en-US" sz="2600" dirty="0"/>
              <a:t>I can get from A (of G) in </a:t>
            </a:r>
            <a:r>
              <a:rPr lang="en-US" sz="2600" dirty="0">
                <a:solidFill>
                  <a:schemeClr val="accent1"/>
                </a:solidFill>
              </a:rPr>
              <a:t>1</a:t>
            </a:r>
            <a:r>
              <a:rPr lang="en-US" sz="2600" dirty="0"/>
              <a:t> to F (of G) in </a:t>
            </a:r>
            <a:r>
              <a:rPr lang="en-US" sz="2600" dirty="0">
                <a:solidFill>
                  <a:schemeClr val="accent1"/>
                </a:solidFill>
              </a:rPr>
              <a:t>3</a:t>
            </a:r>
            <a:r>
              <a:rPr lang="en-US" sz="2600" dirty="0"/>
              <a:t> if and only if I can get from </a:t>
            </a:r>
            <a:r>
              <a:rPr lang="en-US" sz="2600" dirty="0">
                <a:solidFill>
                  <a:schemeClr val="accent1"/>
                </a:solidFill>
              </a:rPr>
              <a:t>1</a:t>
            </a:r>
            <a:r>
              <a:rPr lang="en-US" sz="2600" dirty="0"/>
              <a:t> to </a:t>
            </a:r>
            <a:r>
              <a:rPr lang="en-US" sz="2600" dirty="0">
                <a:solidFill>
                  <a:schemeClr val="accent1"/>
                </a:solidFill>
              </a:rPr>
              <a:t>3</a:t>
            </a:r>
            <a:r>
              <a:rPr lang="en-US" sz="2600" dirty="0"/>
              <a:t> in </a:t>
            </a:r>
            <a:r>
              <a:rPr lang="en-US" sz="2600" dirty="0">
                <a:solidFill>
                  <a:schemeClr val="accent1"/>
                </a:solidFill>
              </a:rPr>
              <a:t>H</a:t>
            </a:r>
            <a:r>
              <a:rPr lang="en-US" sz="2600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907947" y="2076716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3" name="Oval 62"/>
          <p:cNvSpPr/>
          <p:nvPr/>
        </p:nvSpPr>
        <p:spPr>
          <a:xfrm>
            <a:off x="5491850" y="2876865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Oval 63"/>
          <p:cNvSpPr/>
          <p:nvPr/>
        </p:nvSpPr>
        <p:spPr>
          <a:xfrm>
            <a:off x="6553198" y="2863844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5" name="Straight Arrow Connector 64"/>
          <p:cNvCxnSpPr>
            <a:stCxn id="63" idx="7"/>
            <a:endCxn id="62" idx="3"/>
          </p:cNvCxnSpPr>
          <p:nvPr/>
        </p:nvCxnSpPr>
        <p:spPr>
          <a:xfrm flipV="1">
            <a:off x="5912525" y="2488409"/>
            <a:ext cx="67598" cy="45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5"/>
            <a:endCxn id="64" idx="0"/>
          </p:cNvCxnSpPr>
          <p:nvPr/>
        </p:nvCxnSpPr>
        <p:spPr>
          <a:xfrm>
            <a:off x="6328622" y="2488409"/>
            <a:ext cx="471002" cy="375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4"/>
            <a:endCxn id="63" idx="6"/>
          </p:cNvCxnSpPr>
          <p:nvPr/>
        </p:nvCxnSpPr>
        <p:spPr>
          <a:xfrm flipH="1">
            <a:off x="5984701" y="2559044"/>
            <a:ext cx="169672" cy="55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283654" y="208080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9" name="Oval 68"/>
          <p:cNvSpPr/>
          <p:nvPr/>
        </p:nvSpPr>
        <p:spPr>
          <a:xfrm>
            <a:off x="7451055" y="2080801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Arrow Connector 69"/>
          <p:cNvCxnSpPr>
            <a:stCxn id="68" idx="6"/>
            <a:endCxn id="62" idx="2"/>
          </p:cNvCxnSpPr>
          <p:nvPr/>
        </p:nvCxnSpPr>
        <p:spPr>
          <a:xfrm flipV="1">
            <a:off x="3776505" y="2317880"/>
            <a:ext cx="2131442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7"/>
            <a:endCxn id="69" idx="3"/>
          </p:cNvCxnSpPr>
          <p:nvPr/>
        </p:nvCxnSpPr>
        <p:spPr>
          <a:xfrm flipV="1">
            <a:off x="6973873" y="2492494"/>
            <a:ext cx="549358" cy="441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2"/>
            <a:endCxn id="62" idx="6"/>
          </p:cNvCxnSpPr>
          <p:nvPr/>
        </p:nvCxnSpPr>
        <p:spPr>
          <a:xfrm flipH="1" flipV="1">
            <a:off x="6400798" y="2317880"/>
            <a:ext cx="1050257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544256" y="2089752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4" name="Straight Arrow Connector 73"/>
          <p:cNvCxnSpPr>
            <a:stCxn id="73" idx="6"/>
            <a:endCxn id="68" idx="2"/>
          </p:cNvCxnSpPr>
          <p:nvPr/>
        </p:nvCxnSpPr>
        <p:spPr>
          <a:xfrm flipV="1">
            <a:off x="2037107" y="2321965"/>
            <a:ext cx="1246547" cy="8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801890" y="2121286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6" name="Straight Arrow Connector 75"/>
          <p:cNvCxnSpPr>
            <a:stCxn id="69" idx="6"/>
            <a:endCxn id="75" idx="2"/>
          </p:cNvCxnSpPr>
          <p:nvPr/>
        </p:nvCxnSpPr>
        <p:spPr>
          <a:xfrm>
            <a:off x="7943906" y="2321965"/>
            <a:ext cx="1857984" cy="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309039" y="2947500"/>
            <a:ext cx="492851" cy="48232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78" name="Straight Arrow Connector 77"/>
          <p:cNvCxnSpPr>
            <a:stCxn id="64" idx="6"/>
            <a:endCxn id="77" idx="2"/>
          </p:cNvCxnSpPr>
          <p:nvPr/>
        </p:nvCxnSpPr>
        <p:spPr>
          <a:xfrm>
            <a:off x="7046049" y="3105008"/>
            <a:ext cx="2262990" cy="8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7" idx="7"/>
          </p:cNvCxnSpPr>
          <p:nvPr/>
        </p:nvCxnSpPr>
        <p:spPr>
          <a:xfrm flipH="1">
            <a:off x="9729714" y="2603614"/>
            <a:ext cx="318602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  <a:endCxn id="75" idx="3"/>
          </p:cNvCxnSpPr>
          <p:nvPr/>
        </p:nvCxnSpPr>
        <p:spPr>
          <a:xfrm flipV="1">
            <a:off x="9555465" y="2532979"/>
            <a:ext cx="318601" cy="41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>
            <a:off x="2302846" y="1994613"/>
            <a:ext cx="722027" cy="260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4289324" y="2415500"/>
            <a:ext cx="1010449" cy="34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8289540" y="2488409"/>
            <a:ext cx="722027" cy="388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278517" y="2445978"/>
            <a:ext cx="29046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48552" y="3240380"/>
            <a:ext cx="333894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74056" y="3180239"/>
            <a:ext cx="340158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13941" y="2579058"/>
            <a:ext cx="333746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2</a:t>
            </a:r>
          </a:p>
        </p:txBody>
      </p:sp>
      <p:sp>
        <p:nvSpPr>
          <p:cNvPr id="88" name="Oval 87"/>
          <p:cNvSpPr/>
          <p:nvPr/>
        </p:nvSpPr>
        <p:spPr>
          <a:xfrm>
            <a:off x="1043195" y="1735151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921291" y="1757331"/>
            <a:ext cx="1360698" cy="136069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299773" y="1770002"/>
            <a:ext cx="2980051" cy="2079105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065704" y="1893717"/>
            <a:ext cx="1789532" cy="1966296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</a:t>
            </a:r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US" dirty="0"/>
              <a:t> Be a DAG?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H</a:t>
            </a:r>
            <a:r>
              <a:rPr lang="en-US" sz="2600" dirty="0"/>
              <a:t> is always a DAG (i.e. it has no cycles). Do you see why?</a:t>
            </a:r>
          </a:p>
          <a:p>
            <a:endParaRPr lang="en-US" sz="2600" dirty="0"/>
          </a:p>
          <a:p>
            <a:r>
              <a:rPr lang="en-US" sz="2600" dirty="0"/>
              <a:t>If there were a cycle, I could get from component 1 to component 2 and back, but then they’re actually the same component!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Finding SCCs lets you </a:t>
            </a:r>
            <a:r>
              <a:rPr lang="en-US" sz="2600" b="1" dirty="0"/>
              <a:t>collapse </a:t>
            </a:r>
            <a:r>
              <a:rPr lang="en-US" sz="2600" dirty="0"/>
              <a:t>your graph to the meta-structure.</a:t>
            </a:r>
            <a:br>
              <a:rPr lang="en-US" sz="2600" dirty="0"/>
            </a:br>
            <a:r>
              <a:rPr lang="en-US" sz="2600" dirty="0"/>
              <a:t>If (and only if) your graph is a DAG, you can find a topological sort of your graph.</a:t>
            </a:r>
          </a:p>
          <a:p>
            <a:endParaRPr lang="en-US" sz="2600" dirty="0"/>
          </a:p>
          <a:p>
            <a:r>
              <a:rPr lang="en-US" sz="2600" dirty="0"/>
              <a:t>Both of these algorithms run in linear time.</a:t>
            </a:r>
          </a:p>
          <a:p>
            <a:r>
              <a:rPr lang="en-US" sz="2600" dirty="0"/>
              <a:t>Just about everything you could want to do with your graph will take at least as long.</a:t>
            </a:r>
          </a:p>
          <a:p>
            <a:r>
              <a:rPr lang="en-US" sz="2600" dirty="0"/>
              <a:t>You should think of these as </a:t>
            </a:r>
            <a:r>
              <a:rPr lang="en-US" sz="2600" b="1" dirty="0"/>
              <a:t>“almost free” preprocessing </a:t>
            </a:r>
            <a:r>
              <a:rPr lang="en-US" sz="2600" dirty="0"/>
              <a:t>of your graph. </a:t>
            </a:r>
          </a:p>
          <a:p>
            <a:pPr lvl="1"/>
            <a:r>
              <a:rPr lang="en-US" sz="2600" dirty="0"/>
              <a:t>Your other graph algorithms only need to work on </a:t>
            </a:r>
          </a:p>
          <a:p>
            <a:pPr lvl="2"/>
            <a:r>
              <a:rPr lang="en-US" sz="2600" dirty="0"/>
              <a:t>topologically sorted graphs and </a:t>
            </a:r>
          </a:p>
          <a:p>
            <a:pPr lvl="2"/>
            <a:r>
              <a:rPr lang="en-US" sz="2600" dirty="0"/>
              <a:t>strongly connected graphs.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really see why this is useful is to do a bunch of examples. </a:t>
            </a:r>
          </a:p>
          <a:p>
            <a:r>
              <a:rPr lang="en-US" dirty="0"/>
              <a:t>We don’t have time. The second best way is to see one example right now...</a:t>
            </a:r>
          </a:p>
          <a:p>
            <a:r>
              <a:rPr lang="en-US" dirty="0"/>
              <a:t>This problem doesn’t </a:t>
            </a:r>
            <a:r>
              <a:rPr lang="en-US" i="1" dirty="0"/>
              <a:t>look like </a:t>
            </a:r>
            <a:r>
              <a:rPr lang="en-US" dirty="0"/>
              <a:t>it has anything to do with graphs </a:t>
            </a:r>
          </a:p>
          <a:p>
            <a:pPr lvl="1"/>
            <a:r>
              <a:rPr lang="en-US" dirty="0"/>
              <a:t>no maps</a:t>
            </a:r>
          </a:p>
          <a:p>
            <a:pPr lvl="1"/>
            <a:r>
              <a:rPr lang="en-US" dirty="0"/>
              <a:t>no roads</a:t>
            </a:r>
          </a:p>
          <a:p>
            <a:pPr lvl="1"/>
            <a:r>
              <a:rPr lang="en-US" dirty="0"/>
              <a:t>no social media friendships</a:t>
            </a:r>
          </a:p>
          <a:p>
            <a:r>
              <a:rPr lang="en-US" dirty="0"/>
              <a:t>Nonetheless, a graph representation is the best one.</a:t>
            </a:r>
          </a:p>
          <a:p>
            <a:r>
              <a:rPr lang="en-US" dirty="0">
                <a:solidFill>
                  <a:srgbClr val="FF0000"/>
                </a:solidFill>
              </a:rPr>
              <a:t>I don’t expect you to remember the details of this algorithm.</a:t>
            </a:r>
          </a:p>
          <a:p>
            <a:r>
              <a:rPr lang="en-US" dirty="0"/>
              <a:t>I just want you to see </a:t>
            </a:r>
          </a:p>
          <a:p>
            <a:pPr lvl="1"/>
            <a:r>
              <a:rPr lang="en-US" dirty="0"/>
              <a:t>graphs can show up anywhere.</a:t>
            </a:r>
          </a:p>
          <a:p>
            <a:pPr lvl="1"/>
            <a:r>
              <a:rPr lang="en-US" dirty="0"/>
              <a:t>SCCs and Topological Sort are useful algorithms.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Final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3009820"/>
          </a:xfrm>
        </p:spPr>
        <p:txBody>
          <a:bodyPr>
            <a:normAutofit/>
          </a:bodyPr>
          <a:lstStyle/>
          <a:p>
            <a:r>
              <a:rPr lang="en-US" sz="2400" dirty="0"/>
              <a:t>We have a long list of types of problems we might want to put on the final. </a:t>
            </a:r>
          </a:p>
          <a:p>
            <a:pPr lvl="1"/>
            <a:r>
              <a:rPr lang="en-US" sz="2400" dirty="0"/>
              <a:t>Heap insertion problem, big-O problems, finding closed forms of recurrences, graph modeling…</a:t>
            </a:r>
          </a:p>
          <a:p>
            <a:pPr lvl="1"/>
            <a:r>
              <a:rPr lang="en-US" sz="2400" dirty="0"/>
              <a:t>What should Erik cover in the final review – what if we asked you?</a:t>
            </a:r>
          </a:p>
          <a:p>
            <a:r>
              <a:rPr lang="en-US" sz="2400" dirty="0"/>
              <a:t>To try to make you all happy, we might ask for your preferences. Each of you gives us two preferences of the form “I [do/don’t] want a [] problem on the review” *</a:t>
            </a:r>
          </a:p>
          <a:p>
            <a:r>
              <a:rPr lang="en-US" sz="2400" dirty="0"/>
              <a:t>We’ll assume you’ll be happy if you get at least one of your two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76103" y="6151695"/>
            <a:ext cx="508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is NOT how Erik is making the final review.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5239" y="4540932"/>
            <a:ext cx="8072372" cy="1610763"/>
            <a:chOff x="498764" y="4764761"/>
            <a:chExt cx="8072372" cy="1610763"/>
          </a:xfrm>
        </p:grpSpPr>
        <p:sp>
          <p:nvSpPr>
            <p:cNvPr id="8" name="Rectangle 7"/>
            <p:cNvSpPr/>
            <p:nvPr/>
          </p:nvSpPr>
          <p:spPr>
            <a:xfrm>
              <a:off x="498764" y="4764761"/>
              <a:ext cx="8072372" cy="1610763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  <a:p>
              <a:r>
                <a:rPr lang="en-US" sz="2200" b="1" dirty="0"/>
                <a:t>Given</a:t>
              </a:r>
              <a:r>
                <a:rPr lang="en-US" sz="2200" dirty="0"/>
                <a:t>: A list of 2 preferences per student.</a:t>
              </a:r>
            </a:p>
            <a:p>
              <a:r>
                <a:rPr lang="en-US" sz="2200" b="1" dirty="0"/>
                <a:t>Find</a:t>
              </a:r>
              <a:r>
                <a:rPr lang="en-US" sz="2200" dirty="0"/>
                <a:t>: A set of questions so every student gets at least one of their preferences (or accurately report no such question set exists).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8764" y="4764762"/>
              <a:ext cx="807237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Final Creation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93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Creation: Take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Q kinds of questions and S students.</a:t>
                </a:r>
              </a:p>
              <a:p>
                <a:r>
                  <a:rPr lang="en-US" dirty="0"/>
                  <a:t>What if we try every possible combination of questions.</a:t>
                </a:r>
              </a:p>
              <a:p>
                <a:r>
                  <a:rPr lang="en-US" dirty="0"/>
                  <a:t>How long does this take?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If we have a lot of questions, that’s </a:t>
                </a:r>
                <a:r>
                  <a:rPr lang="en-US" b="1" dirty="0"/>
                  <a:t>really</a:t>
                </a:r>
                <a:r>
                  <a:rPr lang="en-US" dirty="0"/>
                  <a:t> slow.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Instead we’re going to use a graph. </a:t>
                </a:r>
              </a:p>
              <a:p>
                <a:r>
                  <a:rPr lang="en-US" dirty="0"/>
                  <a:t>What should our vertices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19wi-2SAT</Template>
  <TotalTime>4</TotalTime>
  <Words>2393</Words>
  <Application>Microsoft Office PowerPoint</Application>
  <PresentationFormat>Widescreen</PresentationFormat>
  <Paragraphs>516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</vt:lpstr>
      <vt:lpstr>Cambria Math</vt:lpstr>
      <vt:lpstr>Courier New</vt:lpstr>
      <vt:lpstr>Segoe UI</vt:lpstr>
      <vt:lpstr>Segoe UI Light</vt:lpstr>
      <vt:lpstr>Segoe UI Semibold</vt:lpstr>
      <vt:lpstr>Segoe UI Semilight</vt:lpstr>
      <vt:lpstr>Tw Cen MT</vt:lpstr>
      <vt:lpstr>Wingdings 3</vt:lpstr>
      <vt:lpstr>Integral</vt:lpstr>
      <vt:lpstr>Combining Graph Algorithms</vt:lpstr>
      <vt:lpstr>Last Time</vt:lpstr>
      <vt:lpstr>Why Find SCCs?</vt:lpstr>
      <vt:lpstr>Why Find SCCs? </vt:lpstr>
      <vt:lpstr>Why Must H Be a DAG?</vt:lpstr>
      <vt:lpstr>Takeaways</vt:lpstr>
      <vt:lpstr>A Longer Example </vt:lpstr>
      <vt:lpstr>Example Problem: Final Review</vt:lpstr>
      <vt:lpstr>Review Creation: Take 1</vt:lpstr>
      <vt:lpstr>Review Creation: Take 2</vt:lpstr>
      <vt:lpstr>Review Creation: Take 2</vt:lpstr>
      <vt:lpstr>PowerPoint Presentation</vt:lpstr>
      <vt:lpstr>Final Creation: SCCs </vt:lpstr>
      <vt:lpstr>PowerPoint Presentation</vt:lpstr>
      <vt:lpstr>PowerPoint Presentation</vt:lpstr>
      <vt:lpstr>PowerPoint Presentation</vt:lpstr>
      <vt:lpstr>PowerPoint Presentation</vt:lpstr>
      <vt:lpstr>Making the Final</vt:lpstr>
      <vt:lpstr>Some More Context</vt:lpstr>
      <vt:lpstr>Reductions, P vs. NP</vt:lpstr>
      <vt:lpstr>What are we doing?</vt:lpstr>
      <vt:lpstr>Reductions: Take 2</vt:lpstr>
      <vt:lpstr>Weighted Graphs: A Reduction</vt:lpstr>
      <vt:lpstr>Reductions</vt:lpstr>
      <vt:lpstr>2-Coloring</vt:lpstr>
      <vt:lpstr>2-Coloring</vt:lpstr>
      <vt:lpstr>2-Coloring</vt:lpstr>
      <vt:lpstr>A Reduction</vt:lpstr>
      <vt:lpstr>PowerPoint Presentation</vt:lpstr>
      <vt:lpstr>Efficient</vt:lpstr>
      <vt:lpstr>Decision Problems</vt:lpstr>
      <vt:lpstr>P</vt:lpstr>
      <vt:lpstr>I’ll know it when I see it.</vt:lpstr>
      <vt:lpstr>I’ll know it when I see it.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Graph Algorithms</dc:title>
  <dc:creator>rtweber2</dc:creator>
  <cp:lastModifiedBy>Sanjeev Janarthanan</cp:lastModifiedBy>
  <cp:revision>1</cp:revision>
  <dcterms:created xsi:type="dcterms:W3CDTF">2019-03-11T04:45:01Z</dcterms:created>
  <dcterms:modified xsi:type="dcterms:W3CDTF">2019-03-19T04:39:46Z</dcterms:modified>
</cp:coreProperties>
</file>