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1" r:id="rId3"/>
    <p:sldId id="327" r:id="rId4"/>
    <p:sldId id="335" r:id="rId5"/>
    <p:sldId id="328" r:id="rId6"/>
    <p:sldId id="317" r:id="rId7"/>
    <p:sldId id="318" r:id="rId8"/>
    <p:sldId id="319" r:id="rId9"/>
    <p:sldId id="332" r:id="rId10"/>
    <p:sldId id="331" r:id="rId11"/>
    <p:sldId id="320" r:id="rId12"/>
    <p:sldId id="321" r:id="rId13"/>
    <p:sldId id="322" r:id="rId14"/>
    <p:sldId id="323" r:id="rId15"/>
    <p:sldId id="325" r:id="rId16"/>
    <p:sldId id="324" r:id="rId17"/>
    <p:sldId id="315" r:id="rId18"/>
    <p:sldId id="288" r:id="rId19"/>
    <p:sldId id="329" r:id="rId20"/>
    <p:sldId id="306" r:id="rId21"/>
    <p:sldId id="330" r:id="rId22"/>
    <p:sldId id="333" r:id="rId23"/>
    <p:sldId id="334" r:id="rId24"/>
    <p:sldId id="307" r:id="rId25"/>
    <p:sldId id="308" r:id="rId26"/>
    <p:sldId id="309" r:id="rId27"/>
    <p:sldId id="290" r:id="rId28"/>
    <p:sldId id="291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CD2C0-1583-4871-915C-ACA45CE3DC9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D5188-736F-48F5-BADB-78FBA63F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D5188-736F-48F5-BADB-78FBA63F8E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C473F77-57A2-4FF9-BB23-081436DDB130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3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3E05-4313-483C-A8BA-F01F415F33C2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B0A-7675-4E98-856E-AFB44739CF0C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9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62B7-B083-46A5-A341-FBD129C022DC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3FD-A1EB-487D-BE21-1D8ED14EFDBE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2F00-2942-449A-A97C-F1E1D5491CF1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3A7E-5334-4185-9902-1DFE8A902E80}" type="datetime1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360D-6A30-4EFF-873A-50539C1FB2FD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546D-4300-4072-8522-CAC27B6095DE}" type="datetime1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20FD-99EF-408B-81A2-3263536538B2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7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4F7B-6D85-4719-A587-C0ED5626A083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E0B03-3CF9-4C56-9992-718120396D6B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5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WI19 - Kasey Champion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1929"/>
            <a:ext cx="457200" cy="2960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434" y="5093305"/>
                <a:ext cx="1191286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Table from Rosen’s Discrete Mathematics textbook</a:t>
                </a:r>
                <a:br>
                  <a:rPr lang="en-US" sz="2600" dirty="0"/>
                </a:br>
                <a:r>
                  <a:rPr lang="en-US" sz="2600" dirty="0"/>
                  <a:t>How big of a problem can we solve for an algorithm with the given running times?</a:t>
                </a:r>
              </a:p>
              <a:p>
                <a:r>
                  <a:rPr lang="en-US" sz="2600" dirty="0"/>
                  <a:t>“*” means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sz="2600" dirty="0"/>
                  <a:t> years.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4" y="5093305"/>
                <a:ext cx="11912867" cy="1292662"/>
              </a:xfrm>
              <a:prstGeom prst="rect">
                <a:avLst/>
              </a:prstGeom>
              <a:blipFill>
                <a:blip r:embed="rId2"/>
                <a:stretch>
                  <a:fillRect l="-921" t="-4245" r="-20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" y="1067481"/>
            <a:ext cx="11691913" cy="410282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CSE 373 WI19 - Kasey Champion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We’ll consider a problem “efficiently solvable” if it has a polynomial time algorithm.</a:t>
                </a:r>
              </a:p>
              <a:p>
                <a:r>
                  <a:rPr lang="en-US" sz="2800" dirty="0"/>
                  <a:t>I.e. an algorithm that runs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is a constant.</a:t>
                </a:r>
              </a:p>
              <a:p>
                <a:r>
                  <a:rPr lang="en-US" sz="2800" dirty="0"/>
                  <a:t>Are these algorithms always actually efficient?</a:t>
                </a:r>
              </a:p>
              <a:p>
                <a:r>
                  <a:rPr lang="en-US" sz="2800" dirty="0"/>
                  <a:t>Well………no</a:t>
                </a:r>
              </a:p>
              <a:p>
                <a:r>
                  <a:rPr lang="en-US" sz="2800" dirty="0"/>
                  <a:t>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2800" dirty="0"/>
                  <a:t> algorithm or even 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algorithm probably aren’t going to finish anytime soon.</a:t>
                </a:r>
              </a:p>
              <a:p>
                <a:r>
                  <a:rPr lang="en-US" sz="2800" dirty="0"/>
                  <a:t>But these edge cases are rare, and polynomial time is good as a low bar</a:t>
                </a:r>
              </a:p>
              <a:p>
                <a:pPr lvl="1"/>
                <a:r>
                  <a:rPr lang="en-US" sz="2800" dirty="0"/>
                  <a:t>If we can’t even 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2800" dirty="0"/>
                  <a:t> algorithm, we should probably rethink our strategy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 r="-1471" b="-8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For today, we’re going to talk about </a:t>
                </a:r>
                <a:r>
                  <a:rPr lang="en-US" sz="2800" b="1" dirty="0"/>
                  <a:t>decision problems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Problems that have a “yes” or “no” answer.</a:t>
                </a:r>
              </a:p>
              <a:p>
                <a:r>
                  <a:rPr lang="en-US" sz="2800" dirty="0"/>
                  <a:t>Why?</a:t>
                </a:r>
              </a:p>
              <a:p>
                <a:r>
                  <a:rPr lang="en-US" sz="2800" dirty="0"/>
                  <a:t>Theory reasons (ask me later).</a:t>
                </a:r>
              </a:p>
              <a:p>
                <a:r>
                  <a:rPr lang="en-US" sz="2800" dirty="0"/>
                  <a:t>But it’s not too bad</a:t>
                </a:r>
              </a:p>
              <a:p>
                <a:pPr lvl="1"/>
                <a:r>
                  <a:rPr lang="en-US" sz="2400" dirty="0"/>
                  <a:t>most problems can be rephrased as very similar decision problems.</a:t>
                </a:r>
              </a:p>
              <a:p>
                <a:r>
                  <a:rPr lang="en-US" sz="2800" dirty="0"/>
                  <a:t>E.g. instead of “find the shortest path from s to t” ask</a:t>
                </a:r>
                <a:br>
                  <a:rPr lang="en-US" sz="2800" dirty="0"/>
                </a:br>
                <a:r>
                  <a:rPr lang="en-US" sz="2800" dirty="0"/>
                  <a:t>Is there a path from s to t of length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238" y="1372686"/>
                <a:ext cx="10168961" cy="1485900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The set of all decision problems that have an algorithm that runs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1372686"/>
                <a:ext cx="10168961" cy="1485900"/>
              </a:xfrm>
              <a:prstGeom prst="rect">
                <a:avLst/>
              </a:prstGeom>
              <a:blipFill rotWithShape="0">
                <a:blip r:embed="rId2"/>
                <a:stretch>
                  <a:fillRect l="-1199" r="-420" b="-69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5237" y="1379037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 (stands for “Polynomial”)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236" y="2858586"/>
            <a:ext cx="11097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decision version of all problems we’ve solved in this class are in P.</a:t>
            </a:r>
          </a:p>
          <a:p>
            <a:endParaRPr lang="en-US" sz="2800" dirty="0"/>
          </a:p>
          <a:p>
            <a:r>
              <a:rPr lang="en-US" sz="2800" dirty="0"/>
              <a:t>P is an example of a “complexity class”</a:t>
            </a:r>
          </a:p>
          <a:p>
            <a:r>
              <a:rPr lang="en-US" sz="2800" dirty="0"/>
              <a:t>A set of problems that can be solved under some limitations (e.g. with some amount of memory or in some amount of time).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know it when I see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5083699"/>
          </a:xfrm>
        </p:spPr>
        <p:txBody>
          <a:bodyPr>
            <a:normAutofit/>
          </a:bodyPr>
          <a:lstStyle/>
          <a:p>
            <a:r>
              <a:rPr lang="en-US" sz="2800" dirty="0"/>
              <a:t>Another class of problems we want to talk about.</a:t>
            </a:r>
          </a:p>
          <a:p>
            <a:r>
              <a:rPr lang="en-US" sz="2800" dirty="0"/>
              <a:t>“I’ll know it when I see it” Problems.</a:t>
            </a:r>
          </a:p>
          <a:p>
            <a:endParaRPr lang="en-US" sz="2800" dirty="0"/>
          </a:p>
          <a:p>
            <a:r>
              <a:rPr lang="en-US" sz="2800" dirty="0"/>
              <a:t>Decision Problems such that:</a:t>
            </a:r>
          </a:p>
          <a:p>
            <a:r>
              <a:rPr lang="en-US" sz="2800" dirty="0"/>
              <a:t>If the answer is YES, you can prove the answer is yes by </a:t>
            </a:r>
          </a:p>
          <a:p>
            <a:pPr lvl="1"/>
            <a:r>
              <a:rPr lang="en-US" sz="2400" dirty="0"/>
              <a:t>Being given a “proof” or a “certificate”</a:t>
            </a:r>
          </a:p>
          <a:p>
            <a:pPr lvl="1"/>
            <a:r>
              <a:rPr lang="en-US" sz="2400" dirty="0"/>
              <a:t>Verifying that certificate in polynomial time. </a:t>
            </a:r>
          </a:p>
          <a:p>
            <a:r>
              <a:rPr lang="en-US" sz="2800" dirty="0"/>
              <a:t>What certificate would be convenient for short paths? </a:t>
            </a:r>
          </a:p>
          <a:p>
            <a:pPr lvl="1"/>
            <a:r>
              <a:rPr lang="en-US" sz="2800" dirty="0"/>
              <a:t>The path itself. Easy to check the path is really in the graph and really short.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know it when I see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937598"/>
          </a:xfrm>
        </p:spPr>
        <p:txBody>
          <a:bodyPr>
            <a:noAutofit/>
          </a:bodyPr>
          <a:lstStyle/>
          <a:p>
            <a:r>
              <a:rPr lang="en-US" sz="2800" dirty="0"/>
              <a:t>For each of the following problems: what is your “certificate” that the answer is YES, and how do you check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956" y="2889980"/>
            <a:ext cx="350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2-Coloring:</a:t>
            </a:r>
          </a:p>
          <a:p>
            <a:r>
              <a:rPr lang="en-US" sz="2000" dirty="0"/>
              <a:t>Can you color vertices of a graph red and blue so every edge has differently colored endpoints?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836" y="2867906"/>
                <a:ext cx="342669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Light Spanning Tree:</a:t>
                </a:r>
              </a:p>
              <a:p>
                <a:r>
                  <a:rPr lang="en-US" sz="2000" dirty="0"/>
                  <a:t>Is there a spanning tree of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of weight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6" y="2867906"/>
                <a:ext cx="3426690" cy="1015663"/>
              </a:xfrm>
              <a:prstGeom prst="rect">
                <a:avLst/>
              </a:prstGeom>
              <a:blipFill>
                <a:blip r:embed="rId2"/>
                <a:stretch>
                  <a:fillRect l="-1957" t="-2395" r="-178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719594" y="2867906"/>
            <a:ext cx="3962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2-SAT:</a:t>
            </a:r>
          </a:p>
          <a:p>
            <a:r>
              <a:rPr lang="en-US" sz="2000" dirty="0"/>
              <a:t>Given a set of variables and a list of requirements:</a:t>
            </a:r>
          </a:p>
          <a:p>
            <a:r>
              <a:rPr lang="en-US" sz="2000" dirty="0"/>
              <a:t>(variable==[T/F] || variable==[T/F])</a:t>
            </a:r>
          </a:p>
          <a:p>
            <a:r>
              <a:rPr lang="en-US" sz="2000" dirty="0"/>
              <a:t>Find a setting of the variables to make every requirement true.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97" y="5575624"/>
            <a:ext cx="11276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answer is NO, is there a certificate? </a:t>
            </a:r>
          </a:p>
          <a:p>
            <a:r>
              <a:rPr lang="en-US" sz="2400" dirty="0"/>
              <a:t>There might be, or there might not be – it’s not required by the definition.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694" y="4452112"/>
            <a:ext cx="365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spanning tree itself.</a:t>
            </a:r>
          </a:p>
          <a:p>
            <a:r>
              <a:rPr lang="en-US" dirty="0"/>
              <a:t>Verify by checking it really connects every vertex and its weight.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7635" y="4828972"/>
            <a:ext cx="389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assignment of variables.</a:t>
            </a:r>
            <a:br>
              <a:rPr lang="en-US" dirty="0"/>
            </a:br>
            <a:r>
              <a:rPr lang="en-US" dirty="0"/>
              <a:t>Verify by checking each requirement.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0427" y="4807527"/>
            <a:ext cx="345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coloring.</a:t>
            </a:r>
            <a:br>
              <a:rPr lang="en-US" dirty="0"/>
            </a:br>
            <a:r>
              <a:rPr lang="en-US" dirty="0"/>
              <a:t>Verify by checking each edge.</a:t>
            </a:r>
          </a:p>
        </p:txBody>
      </p:sp>
    </p:spTree>
    <p:extLst>
      <p:ext uri="{BB962C8B-B14F-4D97-AF65-F5344CB8AC3E}">
        <p14:creationId xmlns:p14="http://schemas.microsoft.com/office/powerpoint/2010/main" val="41015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know it when I see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77943"/>
            <a:ext cx="11187258" cy="5279843"/>
          </a:xfrm>
        </p:spPr>
        <p:txBody>
          <a:bodyPr>
            <a:normAutofit/>
          </a:bodyPr>
          <a:lstStyle/>
          <a:p>
            <a:r>
              <a:rPr lang="en-US" sz="2800" dirty="0"/>
              <a:t>More formally,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It’s a common misconception that NP stands for “not polynomial”</a:t>
            </a:r>
            <a:br>
              <a:rPr lang="en-US" sz="2800" dirty="0"/>
            </a:br>
            <a:r>
              <a:rPr lang="en-US" sz="2800" dirty="0"/>
              <a:t>Please never ever </a:t>
            </a:r>
            <a:r>
              <a:rPr lang="en-US" sz="2800" dirty="0" err="1"/>
              <a:t>ever</a:t>
            </a:r>
            <a:r>
              <a:rPr lang="en-US" sz="2800" dirty="0"/>
              <a:t> </a:t>
            </a:r>
            <a:r>
              <a:rPr lang="en-US" sz="2800" dirty="0" err="1"/>
              <a:t>ever</a:t>
            </a:r>
            <a:r>
              <a:rPr lang="en-US" sz="2800" dirty="0"/>
              <a:t> say that.</a:t>
            </a:r>
          </a:p>
          <a:p>
            <a:r>
              <a:rPr lang="en-US" sz="2800" dirty="0"/>
              <a:t>Please.</a:t>
            </a:r>
          </a:p>
          <a:p>
            <a:r>
              <a:rPr lang="en-US" sz="2800" dirty="0"/>
              <a:t>Every time you do a theoretical computer scientist sheds a single tear. </a:t>
            </a:r>
          </a:p>
          <a:p>
            <a:r>
              <a:rPr lang="en-US" sz="2800" dirty="0"/>
              <a:t>(That theoretical computer scientist is 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237" y="1741356"/>
            <a:ext cx="10168961" cy="160217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The set of all decision problems such that if the answer is YES, there is a proof of that which can be verified in polynomial time.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237" y="1741356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NP (stands for “nondeterministic polynomial”)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3367143"/>
            <a:ext cx="11187258" cy="2942217"/>
          </a:xfrm>
        </p:spPr>
        <p:txBody>
          <a:bodyPr>
            <a:normAutofit/>
          </a:bodyPr>
          <a:lstStyle/>
          <a:p>
            <a:r>
              <a:rPr lang="en-US" sz="2600" dirty="0"/>
              <a:t>No one knows the answer to this question. </a:t>
            </a:r>
          </a:p>
          <a:p>
            <a:r>
              <a:rPr lang="en-US" sz="2600" dirty="0"/>
              <a:t>In fact, it’s the biggest open problem in Computer Science.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238" y="1372686"/>
            <a:ext cx="10168961" cy="199445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b="1" dirty="0"/>
              <a:t>Are P and NP the same complexity class? </a:t>
            </a:r>
          </a:p>
          <a:p>
            <a:r>
              <a:rPr lang="en-US" sz="2800" b="1" dirty="0"/>
              <a:t>That is, can every problem that can be </a:t>
            </a:r>
            <a:r>
              <a:rPr lang="en-US" sz="2800" dirty="0"/>
              <a:t>verified </a:t>
            </a:r>
            <a:r>
              <a:rPr lang="en-US" sz="2800" b="1" dirty="0"/>
              <a:t>in polynomial time also be </a:t>
            </a:r>
            <a:r>
              <a:rPr lang="en-US" sz="2800" dirty="0"/>
              <a:t>solved </a:t>
            </a:r>
            <a:r>
              <a:rPr lang="en-US" sz="2800" b="1" dirty="0"/>
              <a:t>in polynomial time.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75237" y="1379037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 vs. NP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Let’s say we want to prove that every problem in NP can actually be solved efficiently.</a:t>
                </a:r>
              </a:p>
              <a:p>
                <a:r>
                  <a:rPr lang="en-US" sz="2800" dirty="0"/>
                  <a:t>We might want to start with a really hard problem in NP. </a:t>
                </a:r>
              </a:p>
              <a:p>
                <a:r>
                  <a:rPr lang="en-US" sz="2800" dirty="0"/>
                  <a:t>What is the hardest problem in NP?</a:t>
                </a:r>
              </a:p>
              <a:p>
                <a:r>
                  <a:rPr lang="en-US" sz="2800" dirty="0"/>
                  <a:t>What does it mean to be a hard problem?</a:t>
                </a:r>
              </a:p>
              <a:p>
                <a:r>
                  <a:rPr lang="en-US" sz="2800" dirty="0"/>
                  <a:t>Reductions are a good definition:</a:t>
                </a:r>
              </a:p>
              <a:p>
                <a:pPr lvl="1"/>
                <a:r>
                  <a:rPr lang="en-US" sz="2400" dirty="0"/>
                  <a:t>If A reduces to B then “A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B” (in terms of difficulty)</a:t>
                </a:r>
              </a:p>
              <a:p>
                <a:pPr lvl="2"/>
                <a:r>
                  <a:rPr lang="en-US" sz="2000" dirty="0"/>
                  <a:t>Once you have an algorithm for B, you have one for A automatically from the reduction!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3233859"/>
            <a:ext cx="11187258" cy="30755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An NP-complete problem is a “hardest” problem in NP.</a:t>
            </a:r>
          </a:p>
          <a:p>
            <a:r>
              <a:rPr lang="en-US" sz="2800" dirty="0"/>
              <a:t>If you have an algorithm to solve an NP-complete problem, you have an algorithm for </a:t>
            </a:r>
            <a:r>
              <a:rPr lang="en-US" sz="2800" b="1" dirty="0"/>
              <a:t>every </a:t>
            </a:r>
            <a:r>
              <a:rPr lang="en-US" sz="2800" dirty="0"/>
              <a:t>problem in NP. </a:t>
            </a:r>
          </a:p>
          <a:p>
            <a:r>
              <a:rPr lang="en-US" sz="2800" dirty="0"/>
              <a:t>An NP-complete problem is a </a:t>
            </a:r>
            <a:r>
              <a:rPr lang="en-US" sz="2800" b="1" dirty="0"/>
              <a:t>universal language </a:t>
            </a:r>
            <a:r>
              <a:rPr lang="en-US" sz="2800" dirty="0"/>
              <a:t>for encoding “I’ll know it when I see it” problems.</a:t>
            </a:r>
          </a:p>
          <a:p>
            <a:endParaRPr lang="en-US" sz="2800" dirty="0"/>
          </a:p>
          <a:p>
            <a:r>
              <a:rPr lang="en-US" sz="2800" dirty="0"/>
              <a:t>Does one of these exist?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237" y="1454812"/>
            <a:ext cx="10168961" cy="160217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The problem B is NP-complete if B is in NP and </a:t>
            </a:r>
            <a:br>
              <a:rPr lang="en-US" sz="2800" dirty="0"/>
            </a:br>
            <a:r>
              <a:rPr lang="en-US" sz="2800" dirty="0"/>
              <a:t>for all problems A in NP, A reduces to B.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237" y="1454812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NP-complete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Wrap up our discussion of reductions</a:t>
            </a:r>
          </a:p>
          <a:p>
            <a:r>
              <a:rPr lang="en-US" sz="2600" dirty="0"/>
              <a:t>Define “P, NP, and NP-complete”</a:t>
            </a:r>
          </a:p>
          <a:p>
            <a:r>
              <a:rPr lang="en-US" sz="2600" dirty="0"/>
              <a:t>Explain the P vs. NP problem</a:t>
            </a:r>
          </a:p>
          <a:p>
            <a:pPr lvl="1"/>
            <a:r>
              <a:rPr lang="en-US" sz="2600" dirty="0"/>
              <a:t>why it’s the biggest open problem in CS.</a:t>
            </a:r>
          </a:p>
          <a:p>
            <a:pPr lvl="1"/>
            <a:r>
              <a:rPr lang="en-US" sz="2600" dirty="0"/>
              <a:t>And what to do when a problem you want to solve is “NP-complete”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389195"/>
            <a:ext cx="11187258" cy="1921164"/>
          </a:xfrm>
        </p:spPr>
        <p:txBody>
          <a:bodyPr>
            <a:noAutofit/>
          </a:bodyPr>
          <a:lstStyle/>
          <a:p>
            <a:r>
              <a:rPr lang="en-US" sz="2800" dirty="0"/>
              <a:t>An NP-complete problem does exist!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239" y="2079146"/>
            <a:ext cx="6111311" cy="1013460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3-SAT is NP-complete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764" y="2079146"/>
            <a:ext cx="6101786" cy="476250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Cook-Levin Theorem (1971)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9" y="3410289"/>
            <a:ext cx="7472604" cy="15054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8145" y="5033818"/>
            <a:ext cx="9984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sentence (and the proof of it) won Cook the Turing Award.</a:t>
            </a:r>
          </a:p>
        </p:txBody>
      </p:sp>
    </p:spTree>
    <p:extLst>
      <p:ext uri="{BB962C8B-B14F-4D97-AF65-F5344CB8AC3E}">
        <p14:creationId xmlns:p14="http://schemas.microsoft.com/office/powerpoint/2010/main" val="41097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2-SAT vs. 3-SAT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5238" y="1556187"/>
            <a:ext cx="11385852" cy="2295769"/>
            <a:chOff x="498764" y="4764761"/>
            <a:chExt cx="9640003" cy="2295769"/>
          </a:xfrm>
        </p:grpSpPr>
        <p:sp>
          <p:nvSpPr>
            <p:cNvPr id="7" name="Rectangle 6"/>
            <p:cNvSpPr/>
            <p:nvPr/>
          </p:nvSpPr>
          <p:spPr>
            <a:xfrm>
              <a:off x="498764" y="4764761"/>
              <a:ext cx="9640003" cy="229576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 || variable2==[True/False]</a:t>
              </a:r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4" y="4764762"/>
              <a:ext cx="9640003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2-Satisfiability (“2-SAT”)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5237" y="4038607"/>
            <a:ext cx="11385853" cy="2574014"/>
            <a:chOff x="498764" y="4764761"/>
            <a:chExt cx="9471862" cy="2574014"/>
          </a:xfrm>
        </p:grpSpPr>
        <p:sp>
          <p:nvSpPr>
            <p:cNvPr id="10" name="Rectangle 9"/>
            <p:cNvSpPr/>
            <p:nvPr/>
          </p:nvSpPr>
          <p:spPr>
            <a:xfrm>
              <a:off x="498764" y="4764761"/>
              <a:ext cx="9471862" cy="2574014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variable1==[True/False]||variable2==[True/False]||variable3==[True/False]</a:t>
              </a:r>
            </a:p>
            <a:p>
              <a:endParaRPr lang="en-US" sz="1000" b="1" dirty="0"/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764" y="4764762"/>
              <a:ext cx="9471862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3-Satisfiability (“3-SAT”)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2-SAT vs. 3-SAT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5238" y="1556187"/>
            <a:ext cx="11385852" cy="2295769"/>
            <a:chOff x="498764" y="4764761"/>
            <a:chExt cx="9640003" cy="2295769"/>
          </a:xfrm>
        </p:grpSpPr>
        <p:sp>
          <p:nvSpPr>
            <p:cNvPr id="7" name="Rectangle 6"/>
            <p:cNvSpPr/>
            <p:nvPr/>
          </p:nvSpPr>
          <p:spPr>
            <a:xfrm>
              <a:off x="498764" y="4764761"/>
              <a:ext cx="9640003" cy="229576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 || variable2==[True/False]</a:t>
              </a:r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4" y="4764762"/>
              <a:ext cx="9640003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2-Satisfiability (“2-SAT”)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5238" y="3990109"/>
                <a:ext cx="11385852" cy="181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Our first try at 2-SAT (just try all variable settings) would have taken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800" dirty="0"/>
                  <a:t> time. </a:t>
                </a:r>
              </a:p>
              <a:p>
                <a:r>
                  <a:rPr lang="en-US" sz="2800" dirty="0"/>
                  <a:t>But we came up with a really clever graph that reduced the time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time.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3990109"/>
                <a:ext cx="11385852" cy="1817292"/>
              </a:xfrm>
              <a:prstGeom prst="rect">
                <a:avLst/>
              </a:prstGeom>
              <a:blipFill>
                <a:blip r:embed="rId2"/>
                <a:stretch>
                  <a:fillRect l="-1071" t="-3691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8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2-SAT vs. 3-SAT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75237" y="4038607"/>
            <a:ext cx="11385853" cy="2574014"/>
            <a:chOff x="498764" y="4764761"/>
            <a:chExt cx="9471862" cy="2574014"/>
          </a:xfrm>
        </p:grpSpPr>
        <p:sp>
          <p:nvSpPr>
            <p:cNvPr id="10" name="Rectangle 9"/>
            <p:cNvSpPr/>
            <p:nvPr/>
          </p:nvSpPr>
          <p:spPr>
            <a:xfrm>
              <a:off x="498764" y="4764761"/>
              <a:ext cx="9471862" cy="2574014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variable1==[True/False]||variable2==[True/False]||variable3==[True/False]</a:t>
              </a:r>
            </a:p>
            <a:p>
              <a:endParaRPr lang="en-US" sz="1000" b="1" dirty="0"/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764" y="4764762"/>
              <a:ext cx="9471862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3-Satisfiability (“3-SAT”)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237" y="1403927"/>
            <a:ext cx="113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do the same for 3-SAT?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3985" y="2652202"/>
                <a:ext cx="11528356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2-SAT we thought we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2800" dirty="0"/>
                  <a:t> options, but we realized that we didn’t have as many choices as we thought – once we made a few choices, our hand was forced and we didn’t have to check all possibilities.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5" y="2652202"/>
                <a:ext cx="11528356" cy="1386405"/>
              </a:xfrm>
              <a:prstGeom prst="rect">
                <a:avLst/>
              </a:prstGeom>
              <a:blipFill>
                <a:blip r:embed="rId2"/>
                <a:stretch>
                  <a:fillRect l="-1111" t="-4386" b="-10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6165473-0874-4E1C-9BE5-6776773967BB}"/>
              </a:ext>
            </a:extLst>
          </p:cNvPr>
          <p:cNvSpPr/>
          <p:nvPr/>
        </p:nvSpPr>
        <p:spPr>
          <a:xfrm>
            <a:off x="9009475" y="1096721"/>
            <a:ext cx="1267097" cy="1267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sz="1200" dirty="0"/>
              <a:t>recurrence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07A16E-AD1F-4D6B-8A29-5FB47A4CE460}"/>
              </a:ext>
            </a:extLst>
          </p:cNvPr>
          <p:cNvSpPr/>
          <p:nvPr/>
        </p:nvSpPr>
        <p:spPr>
          <a:xfrm>
            <a:off x="6897516" y="1193843"/>
            <a:ext cx="1097280" cy="1097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Big-O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8EF81-4513-4221-B9A7-0B0163C2685A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 flipV="1">
            <a:off x="7994796" y="1730270"/>
            <a:ext cx="1014679" cy="12213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miley Face 15">
            <a:extLst>
              <a:ext uri="{FF2B5EF4-FFF2-40B4-BE49-F238E27FC236}">
                <a16:creationId xmlns:a16="http://schemas.microsoft.com/office/drawing/2014/main" id="{E6F0002D-0E21-43F8-B0E7-FE31AD3D757D}"/>
              </a:ext>
            </a:extLst>
          </p:cNvPr>
          <p:cNvSpPr/>
          <p:nvPr/>
        </p:nvSpPr>
        <p:spPr>
          <a:xfrm>
            <a:off x="8764844" y="889675"/>
            <a:ext cx="481780" cy="4817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299BFAEE-D2D7-42CC-BDBE-8B9D88C02D7B}"/>
              </a:ext>
            </a:extLst>
          </p:cNvPr>
          <p:cNvSpPr/>
          <p:nvPr/>
        </p:nvSpPr>
        <p:spPr>
          <a:xfrm>
            <a:off x="7679568" y="786053"/>
            <a:ext cx="481780" cy="48178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60" y="1907517"/>
            <a:ext cx="5091215" cy="2039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517"/>
            <a:ext cx="3941179" cy="4959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79" y="1907517"/>
            <a:ext cx="3977311" cy="4959627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5240" y="1344169"/>
            <a:ext cx="11187258" cy="491552"/>
          </a:xfrm>
        </p:spPr>
        <p:txBody>
          <a:bodyPr>
            <a:noAutofit/>
          </a:bodyPr>
          <a:lstStyle/>
          <a:p>
            <a:r>
              <a:rPr lang="en-US" sz="2800" dirty="0"/>
              <a:t>But Wait! There’s more!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9301" y="4088891"/>
            <a:ext cx="4092293" cy="1953093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A lot of problems are NP-complete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9301" y="4088891"/>
            <a:ext cx="4085915" cy="575706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Karp’s Theorem (1972)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0390" y="1463857"/>
            <a:ext cx="6898511" cy="4845504"/>
          </a:xfrm>
        </p:spPr>
        <p:txBody>
          <a:bodyPr>
            <a:noAutofit/>
          </a:bodyPr>
          <a:lstStyle/>
          <a:p>
            <a:r>
              <a:rPr lang="en-US" sz="2800" dirty="0"/>
              <a:t>But Wait! There’s more!</a:t>
            </a:r>
          </a:p>
          <a:p>
            <a:pPr marL="0" indent="0">
              <a:buNone/>
            </a:pPr>
            <a:r>
              <a:rPr lang="en-US" sz="2800" dirty="0"/>
              <a:t> By 1979, at least 300 problems had been proven NP-complete.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Garey</a:t>
            </a:r>
            <a:r>
              <a:rPr lang="en-US" sz="2800" dirty="0"/>
              <a:t> and Johnson put a list of all the NP-complete problems they could find in this textbook.</a:t>
            </a:r>
          </a:p>
          <a:p>
            <a:pPr marL="0" indent="0">
              <a:buNone/>
            </a:pPr>
            <a:r>
              <a:rPr lang="en-US" sz="2800" dirty="0"/>
              <a:t>Took almost 100 pages to just list them all.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 one has made </a:t>
            </a:r>
            <a:r>
              <a:rPr lang="en-US" sz="2600" dirty="0"/>
              <a:t>a comprehensive list since.</a:t>
            </a:r>
            <a:endParaRPr lang="en-US" dirty="0"/>
          </a:p>
        </p:txBody>
      </p:sp>
      <p:pic>
        <p:nvPicPr>
          <p:cNvPr id="1026" name="Picture 2" descr="Image result for garey johnson computers and intractabil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b="7628"/>
          <a:stretch/>
        </p:blipFill>
        <p:spPr bwMode="auto">
          <a:xfrm>
            <a:off x="7268901" y="601884"/>
            <a:ext cx="4923100" cy="627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45" y="1463857"/>
            <a:ext cx="11187258" cy="4845504"/>
          </a:xfrm>
        </p:spPr>
        <p:txBody>
          <a:bodyPr>
            <a:normAutofit/>
          </a:bodyPr>
          <a:lstStyle/>
          <a:p>
            <a:r>
              <a:rPr lang="en-US" sz="2800" dirty="0"/>
              <a:t>But Wait! There’s more!</a:t>
            </a:r>
          </a:p>
          <a:p>
            <a:endParaRPr lang="en-US" sz="2800" dirty="0"/>
          </a:p>
          <a:p>
            <a:r>
              <a:rPr lang="en-US" sz="2800" dirty="0"/>
              <a:t>In the last month, mathematicians and computer scientists have put papers on the </a:t>
            </a:r>
            <a:r>
              <a:rPr lang="en-US" sz="2800" dirty="0" err="1"/>
              <a:t>arXiv</a:t>
            </a:r>
            <a:r>
              <a:rPr lang="en-US" sz="2800" dirty="0"/>
              <a:t> claiming to show (at least) 25 more problems are NP-complete.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There are literally thousands of NP-complete problems known. </a:t>
            </a:r>
          </a:p>
          <a:p>
            <a:r>
              <a:rPr lang="en-US" sz="2800" dirty="0"/>
              <a:t>And some of them look weirdly similar to problems we’ve already studied.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0524" y="3554715"/>
                <a:ext cx="4729930" cy="1841075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directed graph, report if there is a path from s to t of length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4" y="3554715"/>
                <a:ext cx="4729930" cy="1841075"/>
              </a:xfrm>
              <a:prstGeom prst="rect">
                <a:avLst/>
              </a:prstGeom>
              <a:blipFill rotWithShape="0">
                <a:blip r:embed="rId2"/>
                <a:stretch>
                  <a:fillRect l="-2577" b="-8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0524" y="3554716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Short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6378" y="3562948"/>
                <a:ext cx="4729930" cy="1841075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directed graph, report if there is a path from s to t of length at least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78" y="3562948"/>
                <a:ext cx="4729930" cy="1841075"/>
              </a:xfrm>
              <a:prstGeom prst="rect">
                <a:avLst/>
              </a:prstGeom>
              <a:blipFill rotWithShape="0">
                <a:blip r:embed="rId3"/>
                <a:stretch>
                  <a:fillRect l="-2577" b="-8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26378" y="3562949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Long Path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239" y="3040845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1068" y="3031495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NP-Complete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239" y="1433384"/>
            <a:ext cx="10446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literally thousands of NP-complete problems.</a:t>
            </a:r>
          </a:p>
          <a:p>
            <a:r>
              <a:rPr lang="en-US" sz="2800" dirty="0"/>
              <a:t>And some of them look weirdly similar to problems we do know efficient algorithms for.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5214" y="2110830"/>
                <a:ext cx="4729930" cy="2371412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weighted graph, find a spanning tree (a set of edges that connect all vertices) of weight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14" y="2110830"/>
                <a:ext cx="4729930" cy="2371412"/>
              </a:xfrm>
              <a:prstGeom prst="rect">
                <a:avLst/>
              </a:prstGeom>
              <a:blipFill rotWithShape="0">
                <a:blip r:embed="rId2"/>
                <a:stretch>
                  <a:fillRect l="-2706" r="-1418" b="-4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5214" y="2110831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Light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81068" y="2119063"/>
                <a:ext cx="4729930" cy="2363179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weighted graph, find a tour (a walk that visits every vertex and returns to its start) of weight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68" y="2119063"/>
                <a:ext cx="4729930" cy="2363179"/>
              </a:xfrm>
              <a:prstGeom prst="rect">
                <a:avLst/>
              </a:prstGeom>
              <a:blipFill rotWithShape="0">
                <a:blip r:embed="rId3"/>
                <a:stretch>
                  <a:fillRect l="-2706" r="-3479" b="-4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1068" y="2119064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Traveling Salesperson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825" y="4761533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company just needs a greedy algorithm to lay its wires.</a:t>
            </a:r>
          </a:p>
          <a:p>
            <a:r>
              <a:rPr lang="en-US" sz="2800" dirty="0"/>
              <a:t>Amazon doesn’t know a way to optimally route its delivery trucks.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239" y="1468253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068" y="1458903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NP-Complete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Option 1: Maybe it’s a special case we understand</a:t>
            </a:r>
          </a:p>
          <a:p>
            <a:r>
              <a:rPr lang="en-US" sz="2800" dirty="0"/>
              <a:t>Maybe you don’t need to solve the general problem, just a special case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Option 2:  Maybe it’s a special case we </a:t>
            </a:r>
            <a:r>
              <a:rPr lang="en-US" sz="2800" b="1" i="1" dirty="0"/>
              <a:t>don’t </a:t>
            </a:r>
            <a:r>
              <a:rPr lang="en-US" sz="2800" b="1" dirty="0"/>
              <a:t>understand (yet)</a:t>
            </a:r>
          </a:p>
          <a:p>
            <a:r>
              <a:rPr lang="en-US" sz="2800" dirty="0"/>
              <a:t>There are algorithms that are known to run quickly on “nice” instances. Maybe your problem has one of those.</a:t>
            </a:r>
          </a:p>
          <a:p>
            <a:r>
              <a:rPr lang="en-US" sz="2800" dirty="0"/>
              <a:t>One approach: Turn your problem into a SAT instance, find a solver and cross your fingers.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876220"/>
          </a:xfrm>
        </p:spPr>
        <p:txBody>
          <a:bodyPr>
            <a:normAutofit/>
          </a:bodyPr>
          <a:lstStyle/>
          <a:p>
            <a:r>
              <a:rPr lang="en-US" sz="2800" dirty="0"/>
              <a:t>Can these graphs be 2-colored? If so find a 2-coloring. If not try to explain why one doesn’t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5523" y="2342221"/>
            <a:ext cx="5081809" cy="2054772"/>
            <a:chOff x="291745" y="2525991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8" idx="1"/>
              <a:endCxn id="7" idx="5"/>
            </p:cNvCxnSpPr>
            <p:nvPr/>
          </p:nvCxnSpPr>
          <p:spPr>
            <a:xfrm flipH="1" flipV="1">
              <a:off x="1867044" y="3254147"/>
              <a:ext cx="914387" cy="67992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522695" y="2323333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8901250" y="3665555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7826396" y="1861877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6947305" y="3527417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9248463" y="2360300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" name="Straight Arrow Connector 24"/>
          <p:cNvCxnSpPr>
            <a:stCxn id="24" idx="1"/>
            <a:endCxn id="22" idx="6"/>
          </p:cNvCxnSpPr>
          <p:nvPr/>
        </p:nvCxnSpPr>
        <p:spPr>
          <a:xfrm flipH="1" flipV="1">
            <a:off x="8584041" y="2240700"/>
            <a:ext cx="775377" cy="230555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 flipV="1">
            <a:off x="7704950" y="2739123"/>
            <a:ext cx="1543513" cy="1167117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20" idx="5"/>
          </p:cNvCxnSpPr>
          <p:nvPr/>
        </p:nvCxnSpPr>
        <p:spPr>
          <a:xfrm flipH="1" flipV="1">
            <a:off x="7169385" y="2970023"/>
            <a:ext cx="1842820" cy="806487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1" idx="0"/>
          </p:cNvCxnSpPr>
          <p:nvPr/>
        </p:nvCxnSpPr>
        <p:spPr>
          <a:xfrm flipH="1">
            <a:off x="9280073" y="3117945"/>
            <a:ext cx="347213" cy="547610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20" idx="3"/>
          </p:cNvCxnSpPr>
          <p:nvPr/>
        </p:nvCxnSpPr>
        <p:spPr>
          <a:xfrm flipH="1" flipV="1">
            <a:off x="6633650" y="2970023"/>
            <a:ext cx="424610" cy="668349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75238" y="4420296"/>
                <a:ext cx="10031801" cy="2145841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an undirected, unweighted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, color each vertex “red” or “blue” such that the endpoints of every edge are different colors (or report no such coloring exists).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4420296"/>
                <a:ext cx="10031801" cy="2145841"/>
              </a:xfrm>
              <a:prstGeom prst="rect">
                <a:avLst/>
              </a:prstGeom>
              <a:blipFill>
                <a:blip r:embed="rId2"/>
                <a:stretch>
                  <a:fillRect l="-1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75238" y="4425766"/>
            <a:ext cx="10031800" cy="619187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2-Coloring</a:t>
            </a:r>
          </a:p>
        </p:txBody>
      </p:sp>
      <p:cxnSp>
        <p:nvCxnSpPr>
          <p:cNvPr id="33" name="Straight Arrow Connector 32"/>
          <p:cNvCxnSpPr>
            <a:stCxn id="22" idx="2"/>
            <a:endCxn id="20" idx="7"/>
          </p:cNvCxnSpPr>
          <p:nvPr/>
        </p:nvCxnSpPr>
        <p:spPr>
          <a:xfrm flipH="1">
            <a:off x="7169385" y="2240700"/>
            <a:ext cx="657011" cy="193588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Option 3: Approximation Algorithms</a:t>
            </a:r>
          </a:p>
          <a:p>
            <a:r>
              <a:rPr lang="en-US" sz="2800" dirty="0"/>
              <a:t>You might not be able to get an exact answer, but you might be able to get close.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332" y="2836694"/>
            <a:ext cx="10254983" cy="1550112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Given a weighted graph, find a tour (a walk that visits every vertex and returns to its start) of minimum weight.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0332" y="2836694"/>
            <a:ext cx="10254983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Optimization version of Traveling Salesperson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239" y="4386806"/>
            <a:ext cx="11187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Algorithm:</a:t>
            </a:r>
          </a:p>
          <a:p>
            <a:r>
              <a:rPr lang="en-US" sz="2800" dirty="0"/>
              <a:t>Find a minimum spanning tree.</a:t>
            </a:r>
          </a:p>
          <a:p>
            <a:r>
              <a:rPr lang="en-US" sz="2800" dirty="0"/>
              <a:t>Have the tour follow the visitation order of a DFS of the spanning tree.</a:t>
            </a:r>
          </a:p>
          <a:p>
            <a:r>
              <a:rPr lang="en-US" sz="2800" b="1" dirty="0"/>
              <a:t>Theorem: </a:t>
            </a:r>
            <a:r>
              <a:rPr lang="en-US" sz="2800" dirty="0"/>
              <a:t>This tour is at most twice as long as the best one.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about P vs.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Most computer scientists are convinced that 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NP.</a:t>
                </a:r>
              </a:p>
              <a:p>
                <a:r>
                  <a:rPr lang="en-US" sz="2800" dirty="0"/>
                  <a:t>Why should you care about this problem?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It’s your chance for:</a:t>
                </a:r>
              </a:p>
              <a:p>
                <a:r>
                  <a:rPr lang="en-US" sz="2800" dirty="0"/>
                  <a:t>$1,000,000. The Clay Mathematics Institute will give $1,000,000 to whoever solves P vs. NP (or any of the 5 remaining problems they listed)</a:t>
                </a:r>
              </a:p>
              <a:p>
                <a:r>
                  <a:rPr lang="en-US" sz="2800" dirty="0"/>
                  <a:t>To get a Turing Award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about P vs.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Most computer scientists are convinced that 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NP.</a:t>
                </a:r>
              </a:p>
              <a:p>
                <a:r>
                  <a:rPr lang="en-US" sz="2800" dirty="0"/>
                  <a:t>Why should you care about this problem?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It’s your chance for:</a:t>
                </a:r>
              </a:p>
              <a:p>
                <a:r>
                  <a:rPr lang="en-US" sz="2800" dirty="0"/>
                  <a:t>$1,000,000. The Clay Mathematics Institute will give $1,000,000 to whoever solves P vs. NP (or any of the 5 remaining problems they listed)</a:t>
                </a:r>
              </a:p>
              <a:p>
                <a:r>
                  <a:rPr lang="en-US" sz="2800" dirty="0"/>
                  <a:t>To get </a:t>
                </a:r>
                <a:r>
                  <a:rPr lang="en-US" sz="2800" strike="sngStrike" dirty="0"/>
                  <a:t>a Turing Award </a:t>
                </a:r>
                <a:r>
                  <a:rPr lang="en-US" sz="2800" dirty="0"/>
                  <a:t>the Turing Award renamed after you.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8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if P=NP?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5203161"/>
          </a:xfrm>
        </p:spPr>
        <p:txBody>
          <a:bodyPr>
            <a:normAutofit/>
          </a:bodyPr>
          <a:lstStyle/>
          <a:p>
            <a:r>
              <a:rPr lang="en-US" sz="2800" dirty="0"/>
              <a:t>Suppose P=NP. </a:t>
            </a:r>
          </a:p>
          <a:p>
            <a:r>
              <a:rPr lang="en-US" sz="2800" dirty="0"/>
              <a:t>Specifically that we found a genuinely in-practice efficient algorithm for an NP-complete problem. What would you do?</a:t>
            </a:r>
          </a:p>
          <a:p>
            <a:pPr lvl="1"/>
            <a:r>
              <a:rPr lang="en-US" sz="2800" dirty="0"/>
              <a:t>$1,000,000 from the Clay Math Institute obviously, but what’s next?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41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if P=NP?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found a genuinely in-practice efficient algorithm for an NP-complete problem. What would you do?</a:t>
            </a:r>
          </a:p>
          <a:p>
            <a:pPr lvl="1"/>
            <a:r>
              <a:rPr lang="en-US" sz="2800" dirty="0"/>
              <a:t>Another $5,000,000 from the Clay Math Institute</a:t>
            </a:r>
          </a:p>
          <a:p>
            <a:pPr lvl="1"/>
            <a:r>
              <a:rPr lang="en-US" sz="2800" dirty="0"/>
              <a:t>Put mathematicians out of work.</a:t>
            </a:r>
          </a:p>
          <a:p>
            <a:pPr lvl="1"/>
            <a:r>
              <a:rPr lang="en-US" sz="2800" dirty="0"/>
              <a:t>Decrypt (essentially) all current internet communication. </a:t>
            </a:r>
          </a:p>
          <a:p>
            <a:pPr lvl="1"/>
            <a:r>
              <a:rPr lang="en-US" sz="2800" dirty="0"/>
              <a:t>No more secure online shopping or online banking or online messaging…or online </a:t>
            </a:r>
            <a:r>
              <a:rPr lang="en-US" sz="2800" i="1" dirty="0"/>
              <a:t>anything.</a:t>
            </a:r>
          </a:p>
          <a:p>
            <a:pPr marL="128016" lvl="1" indent="0">
              <a:buNone/>
            </a:pPr>
            <a:endParaRPr lang="en-US" sz="2800" dirty="0"/>
          </a:p>
          <a:p>
            <a:pPr marL="128016" lvl="1" indent="0">
              <a:buNone/>
            </a:pPr>
            <a:r>
              <a:rPr lang="en-US" sz="2800" dirty="0"/>
              <a:t>A world where P=NP is a very </a:t>
            </a:r>
            <a:r>
              <a:rPr lang="en-US" sz="2800" dirty="0" err="1"/>
              <a:t>very</a:t>
            </a:r>
            <a:r>
              <a:rPr lang="en-US" sz="2800" dirty="0"/>
              <a:t> different place from the world we live in now.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Should You Care if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NP?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already expect 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NP. Why should you care when we finally prove it?</a:t>
                </a:r>
              </a:p>
              <a:p>
                <a:r>
                  <a:rPr lang="en-US" sz="2800" dirty="0"/>
                  <a:t>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 says something fundamental about the universe.</a:t>
                </a:r>
              </a:p>
              <a:p>
                <a:r>
                  <a:rPr lang="en-US" sz="2800" dirty="0"/>
                  <a:t>For some questions there is not a clever way to find the right answer</a:t>
                </a:r>
              </a:p>
              <a:p>
                <a:pPr lvl="1"/>
                <a:r>
                  <a:rPr lang="en-US" sz="2800" dirty="0"/>
                  <a:t>Even though you’ll know it when you see it.</a:t>
                </a:r>
              </a:p>
              <a:p>
                <a:r>
                  <a:rPr lang="en-US" sz="2800" dirty="0"/>
                  <a:t>There is actually a way to obscure information, so it cannot be found quickly no matter how clever you are.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8" t="-2138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Should You Care if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NP?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To prove 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 we need to better understand the differences between problems. </a:t>
                </a:r>
              </a:p>
              <a:p>
                <a:pPr lvl="1"/>
                <a:r>
                  <a:rPr lang="en-US" sz="2800" dirty="0"/>
                  <a:t>Why do some problems allow easy solutions and others don’t?</a:t>
                </a:r>
              </a:p>
              <a:p>
                <a:pPr lvl="1"/>
                <a:r>
                  <a:rPr lang="en-US" sz="2800" dirty="0"/>
                  <a:t>What is the structure of these problems?</a:t>
                </a:r>
              </a:p>
              <a:p>
                <a:r>
                  <a:rPr lang="en-US" sz="2800" dirty="0"/>
                  <a:t>We don’t care about P vs NP just because it has a huge effect about what the world looks like.</a:t>
                </a:r>
              </a:p>
              <a:p>
                <a:r>
                  <a:rPr lang="en-US" sz="2800" dirty="0"/>
                  <a:t>We will learn a lot about computation along the way.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876220"/>
          </a:xfrm>
        </p:spPr>
        <p:txBody>
          <a:bodyPr>
            <a:normAutofit/>
          </a:bodyPr>
          <a:lstStyle/>
          <a:p>
            <a:r>
              <a:rPr lang="en-US" sz="2800" dirty="0"/>
              <a:t>Can these graphs be 2-colored? If so find a 2-coloring. If not try to explain why one doesn’t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5523" y="2342221"/>
            <a:ext cx="5081809" cy="2054772"/>
            <a:chOff x="291745" y="2525991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8" idx="1"/>
              <a:endCxn id="7" idx="5"/>
            </p:cNvCxnSpPr>
            <p:nvPr/>
          </p:nvCxnSpPr>
          <p:spPr>
            <a:xfrm flipH="1" flipV="1">
              <a:off x="1867044" y="3254147"/>
              <a:ext cx="914387" cy="67992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522695" y="2323333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8901250" y="3665555"/>
            <a:ext cx="757645" cy="7576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7826396" y="1861877"/>
            <a:ext cx="757645" cy="7576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6947305" y="3527417"/>
            <a:ext cx="757645" cy="7576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9248463" y="2360300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25" name="Straight Arrow Connector 24"/>
          <p:cNvCxnSpPr>
            <a:stCxn id="24" idx="1"/>
            <a:endCxn id="22" idx="6"/>
          </p:cNvCxnSpPr>
          <p:nvPr/>
        </p:nvCxnSpPr>
        <p:spPr>
          <a:xfrm flipH="1" flipV="1">
            <a:off x="8584041" y="2240700"/>
            <a:ext cx="775377" cy="230555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 flipV="1">
            <a:off x="7704950" y="2739123"/>
            <a:ext cx="1543513" cy="1167117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20" idx="5"/>
          </p:cNvCxnSpPr>
          <p:nvPr/>
        </p:nvCxnSpPr>
        <p:spPr>
          <a:xfrm flipH="1" flipV="1">
            <a:off x="7169385" y="2970023"/>
            <a:ext cx="1842820" cy="806487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1" idx="0"/>
          </p:cNvCxnSpPr>
          <p:nvPr/>
        </p:nvCxnSpPr>
        <p:spPr>
          <a:xfrm flipH="1">
            <a:off x="9280073" y="3117945"/>
            <a:ext cx="347213" cy="547610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20" idx="3"/>
          </p:cNvCxnSpPr>
          <p:nvPr/>
        </p:nvCxnSpPr>
        <p:spPr>
          <a:xfrm flipH="1" flipV="1">
            <a:off x="6633650" y="2970023"/>
            <a:ext cx="424610" cy="668349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75238" y="4420296"/>
                <a:ext cx="10031801" cy="2145841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an undirected, unweighted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, color each vertex “red” or “blue” such that the endpoints of every edge are different colors (or report no such coloring exists).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4420296"/>
                <a:ext cx="10031801" cy="2145841"/>
              </a:xfrm>
              <a:prstGeom prst="rect">
                <a:avLst/>
              </a:prstGeom>
              <a:blipFill>
                <a:blip r:embed="rId2"/>
                <a:stretch>
                  <a:fillRect l="-1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75238" y="4425766"/>
            <a:ext cx="10031800" cy="619187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2-Coloring</a:t>
            </a:r>
          </a:p>
        </p:txBody>
      </p:sp>
      <p:cxnSp>
        <p:nvCxnSpPr>
          <p:cNvPr id="33" name="Straight Arrow Connector 32"/>
          <p:cNvCxnSpPr>
            <a:stCxn id="22" idx="2"/>
            <a:endCxn id="20" idx="7"/>
          </p:cNvCxnSpPr>
          <p:nvPr/>
        </p:nvCxnSpPr>
        <p:spPr>
          <a:xfrm flipH="1">
            <a:off x="7169385" y="2240700"/>
            <a:ext cx="657011" cy="193588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4</a:t>
            </a:fld>
            <a:endParaRPr lang="en-US"/>
          </a:p>
        </p:txBody>
      </p:sp>
      <p:sp>
        <p:nvSpPr>
          <p:cNvPr id="67" name="Smiley Face 66">
            <a:extLst>
              <a:ext uri="{FF2B5EF4-FFF2-40B4-BE49-F238E27FC236}">
                <a16:creationId xmlns:a16="http://schemas.microsoft.com/office/drawing/2014/main" id="{97CD7027-00BE-4D26-B7D4-88D2DC7586E2}"/>
              </a:ext>
            </a:extLst>
          </p:cNvPr>
          <p:cNvSpPr/>
          <p:nvPr/>
        </p:nvSpPr>
        <p:spPr>
          <a:xfrm>
            <a:off x="1415087" y="3181332"/>
            <a:ext cx="757645" cy="75065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4476" y="4448009"/>
                <a:ext cx="10031801" cy="2145841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an undirected, unweighted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, color each vertex “red” or “blue” such that the endpoints of every edge are different colors (or report no such coloring exists).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76" y="4448009"/>
                <a:ext cx="10031801" cy="2145841"/>
              </a:xfrm>
              <a:prstGeom prst="rect">
                <a:avLst/>
              </a:prstGeom>
              <a:blipFill>
                <a:blip r:embed="rId2"/>
                <a:stretch>
                  <a:fillRect l="-12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4476" y="4453479"/>
            <a:ext cx="10031800" cy="619187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2-Coloring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5238" y="2073422"/>
            <a:ext cx="11187260" cy="2295769"/>
            <a:chOff x="498764" y="4764761"/>
            <a:chExt cx="9471862" cy="2295769"/>
          </a:xfrm>
        </p:grpSpPr>
        <p:sp>
          <p:nvSpPr>
            <p:cNvPr id="9" name="Rectangle 8"/>
            <p:cNvSpPr/>
            <p:nvPr/>
          </p:nvSpPr>
          <p:spPr>
            <a:xfrm>
              <a:off x="498764" y="4764761"/>
              <a:ext cx="9471862" cy="229576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 || variable2==[True/False]</a:t>
              </a:r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764" y="4764762"/>
              <a:ext cx="9471862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2-Satisfiability (“2-SAT”)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238" y="1183970"/>
            <a:ext cx="1003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found an algorithm to solve 2-SAT, and said we’d try to reduce 2-Coloring to 2-SAT.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Why would we want to 2-color a graph?</a:t>
            </a:r>
          </a:p>
          <a:p>
            <a:pPr lvl="1"/>
            <a:r>
              <a:rPr lang="en-US" sz="2800" dirty="0"/>
              <a:t>We need to divide the vertices into two sets, and edges represent vertices that </a:t>
            </a:r>
            <a:r>
              <a:rPr lang="en-US" sz="2800" b="1" dirty="0"/>
              <a:t>can’t </a:t>
            </a:r>
            <a:r>
              <a:rPr lang="en-US" sz="2800" dirty="0"/>
              <a:t>be together.</a:t>
            </a:r>
          </a:p>
          <a:p>
            <a:r>
              <a:rPr lang="en-US" sz="2800" dirty="0"/>
              <a:t>You can modify BFS to come up with a 2-coloring (or determine none exists)</a:t>
            </a:r>
          </a:p>
          <a:p>
            <a:pPr lvl="1"/>
            <a:r>
              <a:rPr lang="en-US" sz="2800" dirty="0"/>
              <a:t>This is a good exercise!</a:t>
            </a:r>
          </a:p>
          <a:p>
            <a:r>
              <a:rPr lang="en-US" sz="2800" dirty="0"/>
              <a:t>But coming up with a whole new idea sounds like </a:t>
            </a:r>
            <a:r>
              <a:rPr lang="en-US" sz="2800" b="1" dirty="0"/>
              <a:t>work.</a:t>
            </a:r>
          </a:p>
          <a:p>
            <a:r>
              <a:rPr lang="en-US" sz="2800" dirty="0"/>
              <a:t>And we already came up with that cool 2-SAT algorithm. </a:t>
            </a:r>
          </a:p>
          <a:p>
            <a:pPr lvl="1"/>
            <a:r>
              <a:rPr lang="en-US" sz="2800" dirty="0"/>
              <a:t>Maybe we can be lazy and just use that!</a:t>
            </a:r>
          </a:p>
          <a:p>
            <a:pPr lvl="1"/>
            <a:r>
              <a:rPr lang="en-US" sz="2800" dirty="0"/>
              <a:t>Let’s </a:t>
            </a:r>
            <a:r>
              <a:rPr lang="en-US" sz="2800" b="1" dirty="0"/>
              <a:t>reduce </a:t>
            </a:r>
            <a:r>
              <a:rPr lang="en-US" sz="2800" dirty="0"/>
              <a:t>2-Coloring to 2-SAT!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7007" y="5748023"/>
            <a:ext cx="5438186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 our 2-SAT algorithm </a:t>
            </a:r>
          </a:p>
          <a:p>
            <a:pPr algn="ctr"/>
            <a:r>
              <a:rPr lang="en-US" sz="2800" dirty="0"/>
              <a:t>to solve 2-Coloring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We need to describe 2 steps</a:t>
            </a:r>
          </a:p>
          <a:p>
            <a:r>
              <a:rPr lang="en-US" sz="2600" dirty="0"/>
              <a:t>1. How to turn a graph for a 2-color problem into an input to 2-SAT</a:t>
            </a:r>
          </a:p>
          <a:p>
            <a:r>
              <a:rPr lang="en-US" sz="2600" dirty="0"/>
              <a:t>2. How to turn the ANSWER for that 2-SAT input into the answer for the original 2-coloring problem.</a:t>
            </a:r>
          </a:p>
          <a:p>
            <a:r>
              <a:rPr lang="en-US" sz="2600" dirty="0"/>
              <a:t>How can I describe a two coloring of my graph? </a:t>
            </a:r>
          </a:p>
          <a:p>
            <a:pPr lvl="1"/>
            <a:r>
              <a:rPr lang="en-US" sz="2600" dirty="0"/>
              <a:t>Have a variable for each vertex – is it red?</a:t>
            </a:r>
          </a:p>
          <a:p>
            <a:r>
              <a:rPr lang="en-US" sz="2600" dirty="0"/>
              <a:t>How do I make sure every edge has different colors? I need one red endpoint and one blue one, so this better be true to have an edge from v1 to v2:</a:t>
            </a:r>
          </a:p>
          <a:p>
            <a:r>
              <a:rPr lang="en-US" sz="2600" dirty="0"/>
              <a:t>	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v1IsRed || v2isRed) &amp;&amp; (!v1IsRed || !v2IsRed)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169753" y="2928668"/>
            <a:ext cx="227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33014" y="5009622"/>
            <a:ext cx="3217361" cy="1300904"/>
            <a:chOff x="291745" y="2525991"/>
            <a:chExt cx="5081809" cy="2054772"/>
          </a:xfrm>
        </p:grpSpPr>
        <p:sp>
          <p:nvSpPr>
            <p:cNvPr id="21" name="Oval 20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6" name="Straight Arrow Connector 25"/>
            <p:cNvCxnSpPr>
              <a:endCxn id="21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3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6"/>
              <a:endCxn id="22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7"/>
              <a:endCxn id="21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2415" y="1057792"/>
            <a:ext cx="3041836" cy="1229932"/>
            <a:chOff x="291745" y="2525991"/>
            <a:chExt cx="5081809" cy="2054772"/>
          </a:xfrm>
        </p:grpSpPr>
        <p:sp>
          <p:nvSpPr>
            <p:cNvPr id="10" name="Oval 9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" name="Straight Arrow Connector 14"/>
            <p:cNvCxnSpPr>
              <a:endCxn id="10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2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6"/>
              <a:endCxn id="11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7"/>
              <a:endCxn id="10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860104" y="946324"/>
            <a:ext cx="43741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WI19 - Kasey Champion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6849" y="771553"/>
            <a:ext cx="4107081" cy="180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3930" y="2787170"/>
            <a:ext cx="4049663" cy="1760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2-SAT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6849" y="4906214"/>
            <a:ext cx="3789692" cy="167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2604 -0.0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33464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64 -0.00255 L 0.3323 0.285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209 0.29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29792 L -0.35351 0.297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30651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 far this quarter, we’ve given you a bunch of problems that (with some clever tricks) you can solve really quickly.</a:t>
            </a:r>
          </a:p>
          <a:p>
            <a:endParaRPr lang="en-US" sz="2800" dirty="0"/>
          </a:p>
          <a:p>
            <a:r>
              <a:rPr lang="en-US" sz="2800" dirty="0"/>
              <a:t>To wrap up the quarter, we’re going to talk about problems we don’t know how to solve really quickly. </a:t>
            </a:r>
          </a:p>
          <a:p>
            <a:endParaRPr lang="en-US" sz="2800" dirty="0"/>
          </a:p>
          <a:p>
            <a:r>
              <a:rPr lang="en-US" sz="2800" dirty="0"/>
              <a:t>But first, what do I mean by “quickly”?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WI19 -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1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5-14-Dijkstra</Template>
  <TotalTime>5807</TotalTime>
  <Words>2946</Words>
  <Application>Microsoft Office PowerPoint</Application>
  <PresentationFormat>Widescreen</PresentationFormat>
  <Paragraphs>398</Paragraphs>
  <Slides>36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</vt:lpstr>
      <vt:lpstr>Cambria Math</vt:lpstr>
      <vt:lpstr>Courier New</vt:lpstr>
      <vt:lpstr>Segoe UI</vt:lpstr>
      <vt:lpstr>Segoe UI Light</vt:lpstr>
      <vt:lpstr>Segoe UI Semibold</vt:lpstr>
      <vt:lpstr>Segoe UI Semilight</vt:lpstr>
      <vt:lpstr>Tw Cen MT</vt:lpstr>
      <vt:lpstr>Wingdings 3</vt:lpstr>
      <vt:lpstr>Integral</vt:lpstr>
      <vt:lpstr>P vs. NP</vt:lpstr>
      <vt:lpstr>Goals for today</vt:lpstr>
      <vt:lpstr>Warm-up</vt:lpstr>
      <vt:lpstr>Warm-up</vt:lpstr>
      <vt:lpstr>Last Time</vt:lpstr>
      <vt:lpstr>2-Coloring</vt:lpstr>
      <vt:lpstr>A Reduction</vt:lpstr>
      <vt:lpstr>PowerPoint Presentation</vt:lpstr>
      <vt:lpstr>Taking a step back</vt:lpstr>
      <vt:lpstr>Running Times</vt:lpstr>
      <vt:lpstr>Efficient</vt:lpstr>
      <vt:lpstr>Decision Problems</vt:lpstr>
      <vt:lpstr>P</vt:lpstr>
      <vt:lpstr>I’ll know it when I see it.</vt:lpstr>
      <vt:lpstr>I’ll know it when I see it.</vt:lpstr>
      <vt:lpstr>I’ll know it when I see it.</vt:lpstr>
      <vt:lpstr>P vs. NP</vt:lpstr>
      <vt:lpstr>Hard Problems</vt:lpstr>
      <vt:lpstr>NP-Completeness</vt:lpstr>
      <vt:lpstr>NP-Completeness</vt:lpstr>
      <vt:lpstr>2-SAT vs. 3-SAT</vt:lpstr>
      <vt:lpstr>2-SAT vs. 3-SAT</vt:lpstr>
      <vt:lpstr>2-SAT vs. 3-SAT</vt:lpstr>
      <vt:lpstr>NP-Complete Problems</vt:lpstr>
      <vt:lpstr>NP-Complete Problems</vt:lpstr>
      <vt:lpstr>NP-Complete Problems</vt:lpstr>
      <vt:lpstr>Examples</vt:lpstr>
      <vt:lpstr>Examples</vt:lpstr>
      <vt:lpstr>Dealing with NP-Completeness</vt:lpstr>
      <vt:lpstr>Dealing with NP-Completeness</vt:lpstr>
      <vt:lpstr>Why should you care about P vs. NP</vt:lpstr>
      <vt:lpstr>Why should you care about P vs. NP</vt:lpstr>
      <vt:lpstr>Why Should You Care if P=NP?</vt:lpstr>
      <vt:lpstr>Why Should You Care if P=NP?</vt:lpstr>
      <vt:lpstr>Why Should You Care if P≠NP?</vt:lpstr>
      <vt:lpstr>Why Should You Care if P≠NP?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Sanjeev Janarthanan</cp:lastModifiedBy>
  <cp:revision>37</cp:revision>
  <dcterms:created xsi:type="dcterms:W3CDTF">2018-12-03T17:30:12Z</dcterms:created>
  <dcterms:modified xsi:type="dcterms:W3CDTF">2019-03-19T04:42:23Z</dcterms:modified>
</cp:coreProperties>
</file>